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86" r:id="rId11"/>
    <p:sldId id="287" r:id="rId12"/>
    <p:sldId id="267" r:id="rId13"/>
    <p:sldId id="264" r:id="rId14"/>
    <p:sldId id="279" r:id="rId15"/>
    <p:sldId id="280" r:id="rId16"/>
    <p:sldId id="281" r:id="rId17"/>
    <p:sldId id="282" r:id="rId18"/>
    <p:sldId id="283" r:id="rId19"/>
    <p:sldId id="284" r:id="rId20"/>
    <p:sldId id="285" r:id="rId21"/>
    <p:sldId id="265" r:id="rId22"/>
    <p:sldId id="268" r:id="rId23"/>
    <p:sldId id="269" r:id="rId24"/>
    <p:sldId id="270" r:id="rId25"/>
    <p:sldId id="271" r:id="rId26"/>
    <p:sldId id="272" r:id="rId27"/>
    <p:sldId id="278" r:id="rId28"/>
    <p:sldId id="273" r:id="rId29"/>
    <p:sldId id="274" r:id="rId30"/>
    <p:sldId id="275" r:id="rId31"/>
    <p:sldId id="27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98"/>
  </p:normalViewPr>
  <p:slideViewPr>
    <p:cSldViewPr>
      <p:cViewPr varScale="1">
        <p:scale>
          <a:sx n="65" d="100"/>
          <a:sy n="65" d="100"/>
        </p:scale>
        <p:origin x="-57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818D96-C045-4F33-905A-576F3C2C5BCD}" type="datetimeFigureOut">
              <a:rPr lang="en-US" smtClean="0"/>
              <a:t>23//11/2020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229807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18D96-C045-4F33-905A-576F3C2C5BCD}" type="datetimeFigureOut">
              <a:rPr lang="en-US" smtClean="0"/>
              <a:t>23//11/2020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347234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18D96-C045-4F33-905A-576F3C2C5BCD}" type="datetimeFigureOut">
              <a:rPr lang="en-US" smtClean="0"/>
              <a:t>23//11/2020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185730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18D96-C045-4F33-905A-576F3C2C5BCD}" type="datetimeFigureOut">
              <a:rPr lang="en-US" smtClean="0"/>
              <a:t>23//11/2020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18390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18D96-C045-4F33-905A-576F3C2C5BCD}" type="datetimeFigureOut">
              <a:rPr lang="en-US" smtClean="0"/>
              <a:t>23//11/2020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256540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818D96-C045-4F33-905A-576F3C2C5BCD}" type="datetimeFigureOut">
              <a:rPr lang="en-US" smtClean="0"/>
              <a:t>23//11/2020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106958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818D96-C045-4F33-905A-576F3C2C5BCD}" type="datetimeFigureOut">
              <a:rPr lang="en-US" smtClean="0"/>
              <a:t>23//11/2020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280593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818D96-C045-4F33-905A-576F3C2C5BCD}" type="datetimeFigureOut">
              <a:rPr lang="en-US" smtClean="0"/>
              <a:t>23//11/2020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396935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18D96-C045-4F33-905A-576F3C2C5BCD}" type="datetimeFigureOut">
              <a:rPr lang="en-US" smtClean="0"/>
              <a:t>23//11/2020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90580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18D96-C045-4F33-905A-576F3C2C5BCD}" type="datetimeFigureOut">
              <a:rPr lang="en-US" smtClean="0"/>
              <a:t>23//11/2020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158717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18D96-C045-4F33-905A-576F3C2C5BCD}" type="datetimeFigureOut">
              <a:rPr lang="en-US" smtClean="0"/>
              <a:t>23//11/2020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32DFC-89FF-4AC6-936E-06C2FBFE11CB}" type="slidenum">
              <a:rPr lang="en-US" smtClean="0"/>
              <a:t>‹#›</a:t>
            </a:fld>
            <a:endParaRPr lang="en-US"/>
          </a:p>
        </p:txBody>
      </p:sp>
    </p:spTree>
    <p:extLst>
      <p:ext uri="{BB962C8B-B14F-4D97-AF65-F5344CB8AC3E}">
        <p14:creationId xmlns:p14="http://schemas.microsoft.com/office/powerpoint/2010/main" val="224876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18D96-C045-4F33-905A-576F3C2C5BCD}" type="datetimeFigureOut">
              <a:rPr lang="en-US" smtClean="0"/>
              <a:t>23//11/2020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32DFC-89FF-4AC6-936E-06C2FBFE11CB}" type="slidenum">
              <a:rPr lang="en-US" smtClean="0"/>
              <a:t>‹#›</a:t>
            </a:fld>
            <a:endParaRPr lang="en-US"/>
          </a:p>
        </p:txBody>
      </p:sp>
    </p:spTree>
    <p:extLst>
      <p:ext uri="{BB962C8B-B14F-4D97-AF65-F5344CB8AC3E}">
        <p14:creationId xmlns:p14="http://schemas.microsoft.com/office/powerpoint/2010/main" val="175241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224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400" b="1">
                <a:solidFill>
                  <a:srgbClr val="FF0000"/>
                </a:solidFill>
              </a:rPr>
              <a:t>Honey moon to SAPA, HA LONG BAY and visiting HO CHI MINH. What is your best choice?</a:t>
            </a:r>
            <a:br>
              <a:rPr lang="en-US" sz="4400" b="1">
                <a:solidFill>
                  <a:srgbClr val="FF0000"/>
                </a:solidFill>
              </a:rPr>
            </a:br>
            <a:endParaRPr lang="en-US" sz="4400"/>
          </a:p>
        </p:txBody>
      </p:sp>
    </p:spTree>
    <p:extLst>
      <p:ext uri="{BB962C8B-B14F-4D97-AF65-F5344CB8AC3E}">
        <p14:creationId xmlns:p14="http://schemas.microsoft.com/office/powerpoint/2010/main" val="2245579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b="1">
                <a:solidFill>
                  <a:srgbClr val="FF0000"/>
                </a:solidFill>
              </a:rPr>
              <a:t>Shopping in a supermarket, a market and a department store what is your best choice?</a:t>
            </a:r>
            <a:endParaRPr lang="en-US" sz="5400"/>
          </a:p>
        </p:txBody>
      </p:sp>
    </p:spTree>
    <p:extLst>
      <p:ext uri="{BB962C8B-B14F-4D97-AF65-F5344CB8AC3E}">
        <p14:creationId xmlns:p14="http://schemas.microsoft.com/office/powerpoint/2010/main" val="3024992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228600"/>
            <a:ext cx="8915400" cy="6629400"/>
          </a:xfrm>
        </p:spPr>
        <p:txBody>
          <a:bodyPr>
            <a:normAutofit lnSpcReduction="10000"/>
          </a:bodyPr>
          <a:lstStyle/>
          <a:p>
            <a:pPr marL="0" indent="0">
              <a:buNone/>
            </a:pPr>
            <a:r>
              <a:rPr lang="en-US" b="1">
                <a:solidFill>
                  <a:srgbClr val="00B050"/>
                </a:solidFill>
              </a:rPr>
              <a:t>I think she should choose to become a tour guide. Because of two main reasons. </a:t>
            </a:r>
          </a:p>
          <a:p>
            <a:pPr marL="0" indent="0">
              <a:buNone/>
            </a:pPr>
            <a:r>
              <a:rPr lang="en-US" b="1">
                <a:solidFill>
                  <a:srgbClr val="FF0000"/>
                </a:solidFill>
              </a:rPr>
              <a:t>First, as compared to a tutor, a shop assistant, a tour guide is more interesting</a:t>
            </a:r>
            <a:r>
              <a:rPr lang="en-US"/>
              <a:t>. She can meet a lot of interesting people, go to many famous places and eat a lot of yummy food.</a:t>
            </a:r>
          </a:p>
          <a:p>
            <a:pPr marL="0" indent="0">
              <a:buNone/>
            </a:pPr>
            <a:r>
              <a:rPr lang="en-US" b="1">
                <a:solidFill>
                  <a:srgbClr val="FF0000"/>
                </a:solidFill>
              </a:rPr>
              <a:t>Besides, she has a chance to discover  to learn new things Vietnamese culture and introduce it to foreigners.</a:t>
            </a:r>
          </a:p>
          <a:p>
            <a:pPr marL="0" indent="0">
              <a:buNone/>
            </a:pPr>
            <a:r>
              <a:rPr lang="en-US" b="1">
                <a:solidFill>
                  <a:schemeClr val="tx2"/>
                </a:solidFill>
              </a:rPr>
              <a:t>She should not become a shop assistant because it is very hard and time consuming. She has to stand all day.</a:t>
            </a:r>
          </a:p>
          <a:p>
            <a:pPr marL="0" indent="0">
              <a:buNone/>
            </a:pPr>
            <a:r>
              <a:rPr lang="en-US" b="1">
                <a:solidFill>
                  <a:schemeClr val="tx2"/>
                </a:solidFill>
              </a:rPr>
              <a:t>A tutor is not a good idea because it is very boring and low-paid</a:t>
            </a:r>
          </a:p>
          <a:p>
            <a:pPr marL="0" indent="0">
              <a:buNone/>
            </a:pPr>
            <a:endParaRPr lang="en-US" b="1">
              <a:solidFill>
                <a:schemeClr val="tx2"/>
              </a:solidFill>
            </a:endParaRPr>
          </a:p>
          <a:p>
            <a:pPr marL="0" indent="0">
              <a:buNone/>
            </a:pPr>
            <a:endParaRPr lang="en-US" b="1">
              <a:solidFill>
                <a:srgbClr val="FF0000"/>
              </a:solidFill>
            </a:endParaRPr>
          </a:p>
          <a:p>
            <a:pPr marL="0" indent="0">
              <a:buNone/>
            </a:pPr>
            <a:endParaRPr lang="en-US"/>
          </a:p>
        </p:txBody>
      </p:sp>
    </p:spTree>
    <p:extLst>
      <p:ext uri="{BB962C8B-B14F-4D97-AF65-F5344CB8AC3E}">
        <p14:creationId xmlns:p14="http://schemas.microsoft.com/office/powerpoint/2010/main" val="377149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752600"/>
            <a:ext cx="8534400" cy="4953000"/>
          </a:xfrm>
        </p:spPr>
        <p:txBody>
          <a:bodyPr>
            <a:normAutofit fontScale="85000" lnSpcReduction="10000"/>
          </a:bodyPr>
          <a:lstStyle/>
          <a:p>
            <a:pPr marL="0" indent="0">
              <a:buNone/>
            </a:pPr>
            <a:r>
              <a:rPr lang="en-US" b="1"/>
              <a:t>I suppose I would take my friend to Tet holiday</a:t>
            </a:r>
            <a:endParaRPr lang="en-US"/>
          </a:p>
          <a:p>
            <a:pPr marL="0" indent="0">
              <a:buNone/>
            </a:pPr>
            <a:r>
              <a:rPr lang="en-US" b="1">
                <a:solidFill>
                  <a:srgbClr val="00B050"/>
                </a:solidFill>
              </a:rPr>
              <a:t>First, tet is the biggest and longest holiday in Vietnam with many interesting activities</a:t>
            </a:r>
            <a:r>
              <a:rPr lang="en-US"/>
              <a:t>. Vietnamese people go shopping, visit relatives and give lucky money. My friend can experience and discover Vietnamese culture and lifestyle. Besides, It is the most beautiful time in Vietnam because houses and streets are decorated with neon lights, colorful flags and flowers. </a:t>
            </a:r>
            <a:endParaRPr lang="en-US" b="1">
              <a:solidFill>
                <a:schemeClr val="accent6">
                  <a:lumMod val="50000"/>
                </a:schemeClr>
              </a:solidFill>
            </a:endParaRPr>
          </a:p>
          <a:p>
            <a:pPr marL="0" indent="0">
              <a:buNone/>
            </a:pPr>
            <a:r>
              <a:rPr lang="en-US" b="1">
                <a:solidFill>
                  <a:srgbClr val="FF0000"/>
                </a:solidFill>
              </a:rPr>
              <a:t>I am not interested in Hue Festival because it is expensive and tiring. </a:t>
            </a:r>
          </a:p>
          <a:p>
            <a:pPr marL="0" indent="0">
              <a:buNone/>
            </a:pPr>
            <a:r>
              <a:rPr lang="en-US" b="1">
                <a:solidFill>
                  <a:srgbClr val="FF0000"/>
                </a:solidFill>
              </a:rPr>
              <a:t>I don’t take Mid-autumn either since It is just a holiday for children</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39954535"/>
              </p:ext>
            </p:extLst>
          </p:nvPr>
        </p:nvGraphicFramePr>
        <p:xfrm>
          <a:off x="228600" y="152400"/>
          <a:ext cx="8153400" cy="981456"/>
        </p:xfrm>
        <a:graphic>
          <a:graphicData uri="http://schemas.openxmlformats.org/drawingml/2006/table">
            <a:tbl>
              <a:tblPr firstRow="1" firstCol="1" bandRow="1">
                <a:tableStyleId>{2D5ABB26-0587-4C30-8999-92F81FD0307C}</a:tableStyleId>
              </a:tblPr>
              <a:tblGrid>
                <a:gridCol w="8153400">
                  <a:extLst>
                    <a:ext uri="{9D8B030D-6E8A-4147-A177-3AD203B41FA5}">
                      <a16:colId xmlns="" xmlns:a16="http://schemas.microsoft.com/office/drawing/2014/main" val="20000"/>
                    </a:ext>
                  </a:extLst>
                </a:gridCol>
              </a:tblGrid>
              <a:tr h="600075">
                <a:tc>
                  <a:txBody>
                    <a:bodyPr/>
                    <a:lstStyle/>
                    <a:p>
                      <a:pPr>
                        <a:lnSpc>
                          <a:spcPct val="115000"/>
                        </a:lnSpc>
                        <a:spcAft>
                          <a:spcPts val="0"/>
                        </a:spcAft>
                      </a:pPr>
                      <a:r>
                        <a:rPr lang="en-US" sz="2800">
                          <a:effectLst/>
                        </a:rPr>
                        <a:t>Taking a foreign friend to Hue festival, Mid-autumn and Tet hoiday. Where would you like to take her/him</a:t>
                      </a:r>
                      <a:endParaRPr lang="en-US" sz="2800">
                        <a:effectLst/>
                        <a:latin typeface="Calibri"/>
                        <a:ea typeface="Calibri"/>
                        <a:cs typeface="Times New Roman"/>
                      </a:endParaRPr>
                    </a:p>
                  </a:txBody>
                  <a:tcPr marL="68580" marR="68580" marT="0" marB="0"/>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2186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03437"/>
            <a:ext cx="8229600" cy="4754563"/>
          </a:xfrm>
        </p:spPr>
        <p:txBody>
          <a:bodyPr>
            <a:normAutofit/>
          </a:bodyPr>
          <a:lstStyle/>
          <a:p>
            <a:pPr marL="0" indent="0">
              <a:buNone/>
            </a:pPr>
            <a:r>
              <a:rPr lang="en-US" sz="4800"/>
              <a:t>Your city wants to attract more tourists and considers building a stadium, a theme park and shopping center. What is the best choice for the city official?</a:t>
            </a:r>
          </a:p>
        </p:txBody>
      </p:sp>
      <p:sp>
        <p:nvSpPr>
          <p:cNvPr id="4" name="Title 1"/>
          <p:cNvSpPr>
            <a:spLocks noGrp="1"/>
          </p:cNvSpPr>
          <p:nvPr>
            <p:ph type="title"/>
          </p:nvPr>
        </p:nvSpPr>
        <p:spPr>
          <a:xfrm>
            <a:off x="457200" y="274638"/>
            <a:ext cx="8229600" cy="1143000"/>
          </a:xfrm>
        </p:spPr>
        <p:txBody>
          <a:bodyPr>
            <a:normAutofit fontScale="90000"/>
          </a:bodyPr>
          <a:lstStyle/>
          <a:p>
            <a:r>
              <a:rPr lang="en-US" b="1" smtClean="0">
                <a:solidFill>
                  <a:srgbClr val="FF0000"/>
                </a:solidFill>
              </a:rPr>
              <a:t>DE THI MOI THANG 11/2019 CHUA CO DAP AN, CAC EM TU SOAN 3 TOPIC ROI GUI QUA CO SUA CHO TUNG BAN</a:t>
            </a:r>
            <a:endParaRPr lang="en-US" b="1">
              <a:solidFill>
                <a:srgbClr val="FF0000"/>
              </a:solidFill>
            </a:endParaRPr>
          </a:p>
        </p:txBody>
      </p:sp>
    </p:spTree>
    <p:extLst>
      <p:ext uri="{BB962C8B-B14F-4D97-AF65-F5344CB8AC3E}">
        <p14:creationId xmlns:p14="http://schemas.microsoft.com/office/powerpoint/2010/main" val="351132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23"/>
            <a:ext cx="8382000" cy="936523"/>
          </a:xfrm>
        </p:spPr>
        <p:txBody>
          <a:bodyPr/>
          <a:lstStyle/>
          <a:p>
            <a:r>
              <a:rPr lang="en-US" smtClean="0"/>
              <a:t>SHOPPING CENTER</a:t>
            </a:r>
            <a:endParaRPr lang="en-US"/>
          </a:p>
        </p:txBody>
      </p:sp>
      <p:sp>
        <p:nvSpPr>
          <p:cNvPr id="3" name="Content Placeholder 2"/>
          <p:cNvSpPr>
            <a:spLocks noGrp="1"/>
          </p:cNvSpPr>
          <p:nvPr>
            <p:ph idx="1"/>
          </p:nvPr>
        </p:nvSpPr>
        <p:spPr>
          <a:xfrm>
            <a:off x="304800" y="1066800"/>
            <a:ext cx="8839200" cy="5791200"/>
          </a:xfrm>
        </p:spPr>
        <p:txBody>
          <a:bodyPr>
            <a:normAutofit fontScale="92500" lnSpcReduction="10000"/>
          </a:bodyPr>
          <a:lstStyle/>
          <a:p>
            <a:pPr marL="0" indent="0" algn="just">
              <a:buNone/>
            </a:pPr>
            <a:r>
              <a:rPr lang="en-US"/>
              <a:t>I think </a:t>
            </a:r>
            <a:r>
              <a:rPr lang="en-US" smtClean="0"/>
              <a:t>the city should build a theme park </a:t>
            </a:r>
            <a:r>
              <a:rPr lang="en-US"/>
              <a:t>because of </a:t>
            </a:r>
            <a:r>
              <a:rPr lang="en-US" smtClean="0"/>
              <a:t>two main reasons reasons.</a:t>
            </a:r>
          </a:p>
          <a:p>
            <a:pPr marL="0" indent="0" algn="just">
              <a:buNone/>
            </a:pPr>
            <a:r>
              <a:rPr lang="en-US" b="1">
                <a:solidFill>
                  <a:srgbClr val="FF0000"/>
                </a:solidFill>
              </a:rPr>
              <a:t>As compared to </a:t>
            </a:r>
            <a:r>
              <a:rPr lang="en-US" b="1" smtClean="0">
                <a:solidFill>
                  <a:srgbClr val="FF0000"/>
                </a:solidFill>
              </a:rPr>
              <a:t>a stadium and shopping mall, a theme park is </a:t>
            </a:r>
            <a:r>
              <a:rPr lang="en-US" b="1">
                <a:solidFill>
                  <a:srgbClr val="FF0000"/>
                </a:solidFill>
              </a:rPr>
              <a:t>more </a:t>
            </a:r>
            <a:r>
              <a:rPr lang="en-US" b="1" smtClean="0">
                <a:solidFill>
                  <a:srgbClr val="FF0000"/>
                </a:solidFill>
              </a:rPr>
              <a:t>interesting and popular with tourists. The theme will be great for the tourists to play some games, explore the fantasy world and do some entertainments. Besides, The theme park is very helpful for the tourists to reduce stress and have fun. You can forget all your problems and enjoy your life again</a:t>
            </a:r>
          </a:p>
          <a:p>
            <a:pPr marL="0" indent="0" algn="just">
              <a:buNone/>
            </a:pPr>
            <a:r>
              <a:rPr lang="en-US" b="1" smtClean="0"/>
              <a:t>A stadium is not a good idea because it is boring</a:t>
            </a:r>
          </a:p>
          <a:p>
            <a:pPr marL="0" indent="0" algn="just">
              <a:buNone/>
            </a:pPr>
            <a:r>
              <a:rPr lang="en-US" b="1" smtClean="0"/>
              <a:t>Building a shopping mall is very costly and time-comsuming</a:t>
            </a:r>
            <a:endParaRPr lang="en-US"/>
          </a:p>
        </p:txBody>
      </p:sp>
    </p:spTree>
    <p:extLst>
      <p:ext uri="{BB962C8B-B14F-4D97-AF65-F5344CB8AC3E}">
        <p14:creationId xmlns:p14="http://schemas.microsoft.com/office/powerpoint/2010/main" val="3595708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23"/>
            <a:ext cx="8382000" cy="936523"/>
          </a:xfrm>
        </p:spPr>
        <p:txBody>
          <a:bodyPr/>
          <a:lstStyle/>
          <a:p>
            <a:r>
              <a:rPr lang="en-US" smtClean="0"/>
              <a:t>THEME PARK</a:t>
            </a:r>
            <a:endParaRPr lang="en-US"/>
          </a:p>
        </p:txBody>
      </p:sp>
      <p:sp>
        <p:nvSpPr>
          <p:cNvPr id="3" name="Content Placeholder 2"/>
          <p:cNvSpPr>
            <a:spLocks noGrp="1"/>
          </p:cNvSpPr>
          <p:nvPr>
            <p:ph idx="1"/>
          </p:nvPr>
        </p:nvSpPr>
        <p:spPr>
          <a:xfrm>
            <a:off x="304800" y="1066800"/>
            <a:ext cx="8839200" cy="5791200"/>
          </a:xfrm>
        </p:spPr>
        <p:txBody>
          <a:bodyPr>
            <a:normAutofit lnSpcReduction="10000"/>
          </a:bodyPr>
          <a:lstStyle/>
          <a:p>
            <a:pPr marL="0" indent="0" algn="just">
              <a:buNone/>
            </a:pPr>
            <a:r>
              <a:rPr lang="en-US"/>
              <a:t>I think </a:t>
            </a:r>
            <a:r>
              <a:rPr lang="en-US" smtClean="0"/>
              <a:t>the city should build shopping mall because </a:t>
            </a:r>
            <a:r>
              <a:rPr lang="en-US"/>
              <a:t>of </a:t>
            </a:r>
            <a:r>
              <a:rPr lang="en-US" smtClean="0"/>
              <a:t>two main reasons reasons.</a:t>
            </a:r>
          </a:p>
          <a:p>
            <a:pPr marL="0" indent="0" algn="just">
              <a:buNone/>
            </a:pPr>
            <a:r>
              <a:rPr lang="en-US" b="1">
                <a:solidFill>
                  <a:srgbClr val="FF0000"/>
                </a:solidFill>
              </a:rPr>
              <a:t>As compared to </a:t>
            </a:r>
            <a:r>
              <a:rPr lang="en-US" b="1" smtClean="0">
                <a:solidFill>
                  <a:srgbClr val="FF0000"/>
                </a:solidFill>
              </a:rPr>
              <a:t>a stadium and theme park, a shopping mall is </a:t>
            </a:r>
            <a:r>
              <a:rPr lang="en-US" b="1">
                <a:solidFill>
                  <a:srgbClr val="FF0000"/>
                </a:solidFill>
              </a:rPr>
              <a:t>more </a:t>
            </a:r>
            <a:r>
              <a:rPr lang="en-US" b="1" smtClean="0">
                <a:solidFill>
                  <a:srgbClr val="FF0000"/>
                </a:solidFill>
              </a:rPr>
              <a:t>interesting and popular with tourists. The mall will be convenient for the tourists to go shopping, eating and do some entertainments. Besides, The mall is very helpful for the local people. It provides jobs and meets their entertainment needs.</a:t>
            </a:r>
          </a:p>
          <a:p>
            <a:pPr marL="0" indent="0" algn="just">
              <a:buNone/>
            </a:pPr>
            <a:r>
              <a:rPr lang="en-US" b="1" smtClean="0"/>
              <a:t>A stadium is not a good idea because it is boring</a:t>
            </a:r>
          </a:p>
          <a:p>
            <a:pPr marL="0" indent="0" algn="just">
              <a:buNone/>
            </a:pPr>
            <a:r>
              <a:rPr lang="en-US" b="1" smtClean="0"/>
              <a:t>Building a theme park is very costly and time-comsuming</a:t>
            </a:r>
            <a:endParaRPr lang="en-US"/>
          </a:p>
        </p:txBody>
      </p:sp>
    </p:spTree>
    <p:extLst>
      <p:ext uri="{BB962C8B-B14F-4D97-AF65-F5344CB8AC3E}">
        <p14:creationId xmlns:p14="http://schemas.microsoft.com/office/powerpoint/2010/main" val="4091180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smtClean="0"/>
              <a:t>You are going to buy a newly – released  iphone. Three ways to have money are suggested: getting money from your parents, borrow your friends, do part time job. What is the best choice for you?</a:t>
            </a:r>
            <a:endParaRPr lang="en-US" sz="4400"/>
          </a:p>
        </p:txBody>
      </p:sp>
    </p:spTree>
    <p:extLst>
      <p:ext uri="{BB962C8B-B14F-4D97-AF65-F5344CB8AC3E}">
        <p14:creationId xmlns:p14="http://schemas.microsoft.com/office/powerpoint/2010/main" val="1420083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23"/>
            <a:ext cx="8382000" cy="936523"/>
          </a:xfrm>
        </p:spPr>
        <p:txBody>
          <a:bodyPr>
            <a:normAutofit fontScale="90000"/>
          </a:bodyPr>
          <a:lstStyle/>
          <a:p>
            <a:r>
              <a:rPr lang="en-US" smtClean="0"/>
              <a:t>GETTING MONEY FROM PARENTS	</a:t>
            </a:r>
            <a:endParaRPr lang="en-US"/>
          </a:p>
        </p:txBody>
      </p:sp>
      <p:sp>
        <p:nvSpPr>
          <p:cNvPr id="3" name="Content Placeholder 2"/>
          <p:cNvSpPr>
            <a:spLocks noGrp="1"/>
          </p:cNvSpPr>
          <p:nvPr>
            <p:ph idx="1"/>
          </p:nvPr>
        </p:nvSpPr>
        <p:spPr>
          <a:xfrm>
            <a:off x="304800" y="1066800"/>
            <a:ext cx="8839200" cy="5791200"/>
          </a:xfrm>
        </p:spPr>
        <p:txBody>
          <a:bodyPr>
            <a:normAutofit fontScale="85000" lnSpcReduction="20000"/>
          </a:bodyPr>
          <a:lstStyle/>
          <a:p>
            <a:pPr marL="0" indent="0" algn="just">
              <a:buNone/>
            </a:pPr>
            <a:r>
              <a:rPr lang="en-US"/>
              <a:t>I think </a:t>
            </a:r>
            <a:r>
              <a:rPr lang="en-US" smtClean="0"/>
              <a:t>i would choose to get money from my parents because </a:t>
            </a:r>
            <a:r>
              <a:rPr lang="en-US"/>
              <a:t>of </a:t>
            </a:r>
            <a:r>
              <a:rPr lang="en-US" smtClean="0"/>
              <a:t>two main reasons reasons.</a:t>
            </a:r>
          </a:p>
          <a:p>
            <a:pPr marL="0" indent="0" algn="just">
              <a:buNone/>
            </a:pPr>
            <a:r>
              <a:rPr lang="en-US" b="1">
                <a:solidFill>
                  <a:srgbClr val="FF0000"/>
                </a:solidFill>
              </a:rPr>
              <a:t>As compared to </a:t>
            </a:r>
            <a:r>
              <a:rPr lang="en-US" b="1" smtClean="0">
                <a:solidFill>
                  <a:srgbClr val="FF0000"/>
                </a:solidFill>
              </a:rPr>
              <a:t>borrowing my friends, doing part tiem job, getting money from my parents is much faster. My parents will give me right away and I can have my newly-released iphone rather than waiting for one-year savings. Besides, I can focus on my study rather than spending time working. My parents would not be happy if I ignore my study at that time</a:t>
            </a:r>
          </a:p>
          <a:p>
            <a:pPr marL="0" indent="0" algn="just">
              <a:buNone/>
            </a:pPr>
            <a:r>
              <a:rPr lang="en-US" b="1" smtClean="0"/>
              <a:t>Borrowing my friends is not a good idea because most of my friends are students and even they don’t have enough money to spend on basic needs</a:t>
            </a:r>
          </a:p>
          <a:p>
            <a:pPr marL="0" indent="0" algn="just">
              <a:buNone/>
            </a:pPr>
            <a:r>
              <a:rPr lang="en-US" b="1" smtClean="0"/>
              <a:t>I am not interested in doing part time job because it takes very long time to save enough the money for the new Iphone.</a:t>
            </a:r>
            <a:endParaRPr lang="en-US"/>
          </a:p>
        </p:txBody>
      </p:sp>
    </p:spTree>
    <p:extLst>
      <p:ext uri="{BB962C8B-B14F-4D97-AF65-F5344CB8AC3E}">
        <p14:creationId xmlns:p14="http://schemas.microsoft.com/office/powerpoint/2010/main" val="472213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smtClean="0"/>
              <a:t>You are going to learn to play a musical instrument. Three instruments are suggested: playing piano, drum and violin. What is the best choice for you.</a:t>
            </a:r>
            <a:endParaRPr lang="en-US" sz="4400"/>
          </a:p>
        </p:txBody>
      </p:sp>
    </p:spTree>
    <p:extLst>
      <p:ext uri="{BB962C8B-B14F-4D97-AF65-F5344CB8AC3E}">
        <p14:creationId xmlns:p14="http://schemas.microsoft.com/office/powerpoint/2010/main" val="2241611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 am seasick</a:t>
            </a:r>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2100395" y="2967335"/>
            <a:ext cx="4943213" cy="2554545"/>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8000" b="1" cap="none" spc="0">
                <a:ln/>
                <a:solidFill>
                  <a:schemeClr val="accent3"/>
                </a:solidFill>
                <a:effectLst/>
              </a:rPr>
              <a:t>PART TWO </a:t>
            </a:r>
          </a:p>
          <a:p>
            <a:pPr algn="ctr"/>
            <a:r>
              <a:rPr lang="en-US" sz="8000" b="1">
                <a:ln/>
                <a:solidFill>
                  <a:schemeClr val="accent3"/>
                </a:solidFill>
              </a:rPr>
              <a:t>S</a:t>
            </a:r>
            <a:r>
              <a:rPr lang="en-US" sz="8000" b="1" cap="none" spc="0">
                <a:ln/>
                <a:solidFill>
                  <a:schemeClr val="accent3"/>
                </a:solidFill>
                <a:effectLst/>
              </a:rPr>
              <a:t>PEAKING</a:t>
            </a:r>
          </a:p>
        </p:txBody>
      </p:sp>
    </p:spTree>
    <p:extLst>
      <p:ext uri="{BB962C8B-B14F-4D97-AF65-F5344CB8AC3E}">
        <p14:creationId xmlns:p14="http://schemas.microsoft.com/office/powerpoint/2010/main" val="1950423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PIANO</a:t>
            </a:r>
            <a:endParaRPr lang="en-US"/>
          </a:p>
        </p:txBody>
      </p:sp>
      <p:sp>
        <p:nvSpPr>
          <p:cNvPr id="3" name="Content Placeholder 2"/>
          <p:cNvSpPr>
            <a:spLocks noGrp="1"/>
          </p:cNvSpPr>
          <p:nvPr>
            <p:ph idx="1"/>
          </p:nvPr>
        </p:nvSpPr>
        <p:spPr>
          <a:xfrm>
            <a:off x="152400" y="1143000"/>
            <a:ext cx="8991600" cy="5715000"/>
          </a:xfrm>
        </p:spPr>
        <p:txBody>
          <a:bodyPr>
            <a:normAutofit fontScale="92500" lnSpcReduction="10000"/>
          </a:bodyPr>
          <a:lstStyle/>
          <a:p>
            <a:pPr marL="0" indent="0">
              <a:buNone/>
            </a:pPr>
            <a:r>
              <a:rPr lang="en-US"/>
              <a:t>I suppose I would choose piano because of two main reasons:</a:t>
            </a:r>
          </a:p>
          <a:p>
            <a:pPr marL="0" indent="0">
              <a:buNone/>
            </a:pPr>
            <a:r>
              <a:rPr lang="en-US" b="1">
                <a:solidFill>
                  <a:srgbClr val="FF0000"/>
                </a:solidFill>
              </a:rPr>
              <a:t>As compared to violin, drum, piano is more </a:t>
            </a:r>
            <a:r>
              <a:rPr lang="en-US" b="1" smtClean="0">
                <a:solidFill>
                  <a:srgbClr val="FF0000"/>
                </a:solidFill>
              </a:rPr>
              <a:t>relaxing and interesting.  In fact, playing piano helps you relax and reduce stress in your life. Besides, pinao is good for your brain. you can enjoy its sweet melodies and improve your memory. It is great if I </a:t>
            </a:r>
            <a:r>
              <a:rPr lang="en-US" b="1">
                <a:solidFill>
                  <a:srgbClr val="FF0000"/>
                </a:solidFill>
              </a:rPr>
              <a:t>can play your favorite music in </a:t>
            </a:r>
            <a:r>
              <a:rPr lang="en-US" b="1" smtClean="0">
                <a:solidFill>
                  <a:srgbClr val="FF0000"/>
                </a:solidFill>
              </a:rPr>
              <a:t>my </a:t>
            </a:r>
            <a:r>
              <a:rPr lang="en-US" b="1">
                <a:solidFill>
                  <a:srgbClr val="FF0000"/>
                </a:solidFill>
              </a:rPr>
              <a:t>free time. </a:t>
            </a:r>
          </a:p>
          <a:p>
            <a:pPr marL="0" indent="0">
              <a:buNone/>
            </a:pPr>
            <a:r>
              <a:rPr lang="en-US" b="1" smtClean="0">
                <a:solidFill>
                  <a:srgbClr val="FF0000"/>
                </a:solidFill>
              </a:rPr>
              <a:t>I am not interested in Violin because it is hard and time consuming to learn to </a:t>
            </a:r>
            <a:r>
              <a:rPr lang="en-US" b="1">
                <a:solidFill>
                  <a:srgbClr val="FF0000"/>
                </a:solidFill>
              </a:rPr>
              <a:t>play it</a:t>
            </a:r>
          </a:p>
          <a:p>
            <a:pPr marL="0" indent="0">
              <a:buNone/>
            </a:pPr>
            <a:r>
              <a:rPr lang="en-US" smtClean="0"/>
              <a:t>Playing  drum is not a good idea </a:t>
            </a:r>
            <a:r>
              <a:rPr lang="en-US"/>
              <a:t>because it is very noisy and disturbing</a:t>
            </a:r>
            <a:r>
              <a:rPr lang="en-US" smtClean="0"/>
              <a:t>. My neigbors will complain about it.</a:t>
            </a:r>
            <a:endParaRPr lang="en-US"/>
          </a:p>
          <a:p>
            <a:pPr marL="0" indent="0">
              <a:buNone/>
            </a:pPr>
            <a:endParaRPr lang="en-US"/>
          </a:p>
        </p:txBody>
      </p:sp>
    </p:spTree>
    <p:extLst>
      <p:ext uri="{BB962C8B-B14F-4D97-AF65-F5344CB8AC3E}">
        <p14:creationId xmlns:p14="http://schemas.microsoft.com/office/powerpoint/2010/main" val="1264762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 we can enjoy European architecture and culture </a:t>
            </a:r>
          </a:p>
          <a:p>
            <a:pPr marL="0" indent="0">
              <a:buNone/>
            </a:pPr>
            <a:r>
              <a:rPr lang="en-US"/>
              <a:t>Overlook Danang city</a:t>
            </a:r>
          </a:p>
        </p:txBody>
      </p:sp>
    </p:spTree>
    <p:extLst>
      <p:ext uri="{BB962C8B-B14F-4D97-AF65-F5344CB8AC3E}">
        <p14:creationId xmlns:p14="http://schemas.microsoft.com/office/powerpoint/2010/main" val="229060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144000" cy="1143000"/>
          </a:xfrm>
        </p:spPr>
        <p:txBody>
          <a:bodyPr>
            <a:normAutofit fontScale="90000"/>
          </a:bodyPr>
          <a:lstStyle/>
          <a:p>
            <a:r>
              <a:rPr lang="en-US">
                <a:solidFill>
                  <a:srgbClr val="FF0000"/>
                </a:solidFill>
              </a:rPr>
              <a:t>Your family, your friends and your lover. Who is the most important in your life? </a:t>
            </a:r>
            <a:r>
              <a:rPr lang="en-US" sz="4800">
                <a:solidFill>
                  <a:srgbClr val="FF0000"/>
                </a:solidFill>
                <a:latin typeface="Times New Roman"/>
                <a:ea typeface="Calibri"/>
                <a:cs typeface="Times New Roman"/>
              </a:rPr>
              <a:t/>
            </a:r>
            <a:br>
              <a:rPr lang="en-US" sz="4800">
                <a:solidFill>
                  <a:srgbClr val="FF0000"/>
                </a:solidFill>
                <a:latin typeface="Times New Roman"/>
                <a:ea typeface="Calibri"/>
                <a:cs typeface="Times New Roman"/>
              </a:rPr>
            </a:br>
            <a:endParaRPr lang="en-US">
              <a:solidFill>
                <a:srgbClr val="FF0000"/>
              </a:solidFill>
            </a:endParaRPr>
          </a:p>
        </p:txBody>
      </p:sp>
      <p:sp>
        <p:nvSpPr>
          <p:cNvPr id="5" name="Content Placeholder 4"/>
          <p:cNvSpPr>
            <a:spLocks noGrp="1"/>
          </p:cNvSpPr>
          <p:nvPr>
            <p:ph idx="1"/>
          </p:nvPr>
        </p:nvSpPr>
        <p:spPr>
          <a:xfrm>
            <a:off x="152400" y="1066800"/>
            <a:ext cx="8991600" cy="5791200"/>
          </a:xfrm>
        </p:spPr>
        <p:txBody>
          <a:bodyPr>
            <a:normAutofit/>
          </a:bodyPr>
          <a:lstStyle/>
          <a:p>
            <a:pPr marL="0" indent="0">
              <a:buNone/>
            </a:pPr>
            <a:r>
              <a:rPr lang="en-US"/>
              <a:t>I think my family is the most important thing in my life.</a:t>
            </a:r>
          </a:p>
          <a:p>
            <a:pPr marL="0" indent="0">
              <a:buNone/>
            </a:pPr>
            <a:r>
              <a:rPr lang="en-US" b="1">
                <a:solidFill>
                  <a:srgbClr val="FF0000"/>
                </a:solidFill>
              </a:rPr>
              <a:t>When I was young, my parents took care of me, fed me, sent me to school and made everything right for me. I could not live without them. Now my parents still look after and support me. They always make me feel happy and safe.</a:t>
            </a:r>
          </a:p>
          <a:p>
            <a:pPr marL="0" indent="0">
              <a:buNone/>
            </a:pPr>
            <a:r>
              <a:rPr lang="en-US"/>
              <a:t>My friends and my lover are the second important because they make  my life more interesting and meaningful.</a:t>
            </a:r>
          </a:p>
        </p:txBody>
      </p:sp>
    </p:spTree>
    <p:extLst>
      <p:ext uri="{BB962C8B-B14F-4D97-AF65-F5344CB8AC3E}">
        <p14:creationId xmlns:p14="http://schemas.microsoft.com/office/powerpoint/2010/main" val="63815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5600"/>
            <a:ext cx="8991600" cy="1143000"/>
          </a:xfrm>
        </p:spPr>
        <p:txBody>
          <a:bodyPr>
            <a:noAutofit/>
          </a:bodyPr>
          <a:lstStyle/>
          <a:p>
            <a:r>
              <a:rPr lang="en-US">
                <a:solidFill>
                  <a:srgbClr val="FF0000"/>
                </a:solidFill>
              </a:rPr>
              <a:t>Your volunteer club is going to help an old man living alone in his house in the suburb at the weekend. They can choose one of the following things to help him: cooking, cleaning his house or doing some shopping. Which do you think is the best for him.</a:t>
            </a:r>
            <a:br>
              <a:rPr lang="en-US">
                <a:solidFill>
                  <a:srgbClr val="FF0000"/>
                </a:solidFill>
              </a:rPr>
            </a:br>
            <a:endParaRPr lang="en-US">
              <a:solidFill>
                <a:srgbClr val="FF0000"/>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888066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228600" y="0"/>
            <a:ext cx="8915400" cy="6705600"/>
          </a:xfrm>
        </p:spPr>
        <p:txBody>
          <a:bodyPr>
            <a:normAutofit lnSpcReduction="10000"/>
          </a:bodyPr>
          <a:lstStyle/>
          <a:p>
            <a:pPr marL="0" indent="0">
              <a:buNone/>
            </a:pPr>
            <a:r>
              <a:rPr lang="en-US"/>
              <a:t>I think helping the old man by doing some shopping is the best choice because of the reasons</a:t>
            </a:r>
          </a:p>
          <a:p>
            <a:pPr marL="0" indent="0">
              <a:buNone/>
            </a:pPr>
            <a:r>
              <a:rPr lang="en-US" b="1">
                <a:solidFill>
                  <a:srgbClr val="FF0000"/>
                </a:solidFill>
              </a:rPr>
              <a:t>As compared to cooking and cleaning his house, doing some shopping is more important and needed. He is too old to go shopping alone and to take a bus or a taxi. It is very dangerous. Besides, he needs food to cook and eat, clothes to wear and some basic things such as: shampoo, tooth paste</a:t>
            </a:r>
            <a:r>
              <a:rPr lang="en-US"/>
              <a:t>. </a:t>
            </a:r>
          </a:p>
          <a:p>
            <a:pPr marL="0" indent="0">
              <a:buNone/>
            </a:pPr>
            <a:endParaRPr lang="en-US"/>
          </a:p>
          <a:p>
            <a:pPr marL="0" indent="0">
              <a:buNone/>
            </a:pPr>
            <a:r>
              <a:rPr lang="en-US"/>
              <a:t>Cooking is not a good idea because we can buy him some frozen food for him.</a:t>
            </a:r>
          </a:p>
          <a:p>
            <a:pPr marL="0" indent="0">
              <a:buNone/>
            </a:pPr>
            <a:r>
              <a:rPr lang="en-US"/>
              <a:t>We should not choose cleaning the house because his house is very clean </a:t>
            </a:r>
          </a:p>
          <a:p>
            <a:pPr marL="0" indent="0">
              <a:buNone/>
            </a:pPr>
            <a:endParaRPr lang="en-US"/>
          </a:p>
        </p:txBody>
      </p:sp>
    </p:spTree>
    <p:extLst>
      <p:ext uri="{BB962C8B-B14F-4D97-AF65-F5344CB8AC3E}">
        <p14:creationId xmlns:p14="http://schemas.microsoft.com/office/powerpoint/2010/main" val="234098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b="1">
                <a:solidFill>
                  <a:srgbClr val="FF0000"/>
                </a:solidFill>
              </a:rPr>
              <a:t>Your friend asked you to look after her/ his baby. You can choose one of the following things to take care of the baby: cooking, singing songs or playing some games. Which do you think is the best for the baby.</a:t>
            </a:r>
          </a:p>
          <a:p>
            <a:pPr marL="0" indent="0">
              <a:buNone/>
            </a:pPr>
            <a:endParaRPr lang="en-US" sz="4000" b="1">
              <a:solidFill>
                <a:srgbClr val="FF0000"/>
              </a:solidFill>
            </a:endParaRPr>
          </a:p>
        </p:txBody>
      </p:sp>
    </p:spTree>
    <p:extLst>
      <p:ext uri="{BB962C8B-B14F-4D97-AF65-F5344CB8AC3E}">
        <p14:creationId xmlns:p14="http://schemas.microsoft.com/office/powerpoint/2010/main" val="182276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228600" y="0"/>
            <a:ext cx="8915400" cy="6705600"/>
          </a:xfrm>
        </p:spPr>
        <p:txBody>
          <a:bodyPr>
            <a:normAutofit/>
          </a:bodyPr>
          <a:lstStyle/>
          <a:p>
            <a:pPr marL="0" indent="0">
              <a:buNone/>
            </a:pPr>
            <a:r>
              <a:rPr lang="en-US"/>
              <a:t>I think I would take care of the baby by cooking some things because of the reasons</a:t>
            </a:r>
          </a:p>
          <a:p>
            <a:pPr marL="0" indent="0">
              <a:buNone/>
            </a:pPr>
            <a:r>
              <a:rPr lang="en-US" b="1">
                <a:solidFill>
                  <a:srgbClr val="FF0000"/>
                </a:solidFill>
              </a:rPr>
              <a:t>As compared to singing a song and playing with him, cooking is more important and needed. The baby will cry if he is hungry. And there is no way to help but food.  Besides, When he is full, he will be happy and sleepy. Then he  easily falls into sleep.</a:t>
            </a:r>
            <a:endParaRPr lang="en-US"/>
          </a:p>
          <a:p>
            <a:pPr marL="0" indent="0">
              <a:buNone/>
            </a:pPr>
            <a:endParaRPr lang="en-US"/>
          </a:p>
          <a:p>
            <a:pPr marL="0" indent="0">
              <a:buNone/>
            </a:pPr>
            <a:r>
              <a:rPr lang="en-US"/>
              <a:t>Singing a song is not a good idea because He can watch TV or listen to music and fall into sleep </a:t>
            </a:r>
          </a:p>
          <a:p>
            <a:pPr marL="0" indent="0">
              <a:buNone/>
            </a:pPr>
            <a:r>
              <a:rPr lang="en-US"/>
              <a:t>I should not choose playing games because it is very tiring and time consuming. </a:t>
            </a:r>
          </a:p>
          <a:p>
            <a:pPr marL="0" indent="0">
              <a:buNone/>
            </a:pPr>
            <a:endParaRPr lang="en-US"/>
          </a:p>
        </p:txBody>
      </p:sp>
    </p:spTree>
    <p:extLst>
      <p:ext uri="{BB962C8B-B14F-4D97-AF65-F5344CB8AC3E}">
        <p14:creationId xmlns:p14="http://schemas.microsoft.com/office/powerpoint/2010/main" val="199095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E3896-A9EB-6145-A6ED-DE460645618C}"/>
              </a:ext>
            </a:extLst>
          </p:cNvPr>
          <p:cNvSpPr>
            <a:spLocks noGrp="1"/>
          </p:cNvSpPr>
          <p:nvPr>
            <p:ph type="title"/>
          </p:nvPr>
        </p:nvSpPr>
        <p:spPr/>
        <p:txBody>
          <a:bodyPr/>
          <a:lstStyle/>
          <a:p>
            <a:endParaRPr lang="x-none"/>
          </a:p>
        </p:txBody>
      </p:sp>
      <p:sp>
        <p:nvSpPr>
          <p:cNvPr id="3" name="Content Placeholder 2">
            <a:extLst>
              <a:ext uri="{FF2B5EF4-FFF2-40B4-BE49-F238E27FC236}">
                <a16:creationId xmlns="" xmlns:a16="http://schemas.microsoft.com/office/drawing/2014/main" id="{D242083C-77B3-064C-80E5-B0A5198F6367}"/>
              </a:ext>
            </a:extLst>
          </p:cNvPr>
          <p:cNvSpPr>
            <a:spLocks noGrp="1"/>
          </p:cNvSpPr>
          <p:nvPr>
            <p:ph idx="1"/>
          </p:nvPr>
        </p:nvSpPr>
        <p:spPr/>
        <p:txBody>
          <a:bodyPr/>
          <a:lstStyle/>
          <a:p>
            <a:endParaRPr lang="x-none"/>
          </a:p>
        </p:txBody>
      </p:sp>
      <p:sp>
        <p:nvSpPr>
          <p:cNvPr id="4" name="Rounded Rectangle 3">
            <a:extLst>
              <a:ext uri="{FF2B5EF4-FFF2-40B4-BE49-F238E27FC236}">
                <a16:creationId xmlns="" xmlns:a16="http://schemas.microsoft.com/office/drawing/2014/main" id="{767CE8DE-829B-B942-8B6B-50D788670352}"/>
              </a:ext>
            </a:extLst>
          </p:cNvPr>
          <p:cNvSpPr/>
          <p:nvPr/>
        </p:nvSpPr>
        <p:spPr>
          <a:xfrm>
            <a:off x="91312" y="1752600"/>
            <a:ext cx="9327252" cy="2819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x-none"/>
          </a:p>
          <a:p>
            <a:pPr algn="ctr"/>
            <a:endParaRPr lang="x-none"/>
          </a:p>
        </p:txBody>
      </p:sp>
      <p:sp>
        <p:nvSpPr>
          <p:cNvPr id="5" name="Rectangle 4">
            <a:extLst>
              <a:ext uri="{FF2B5EF4-FFF2-40B4-BE49-F238E27FC236}">
                <a16:creationId xmlns="" xmlns:a16="http://schemas.microsoft.com/office/drawing/2014/main" id="{349B1968-EAE8-4742-8835-36FBAA2BAD90}"/>
              </a:ext>
            </a:extLst>
          </p:cNvPr>
          <p:cNvSpPr/>
          <p:nvPr/>
        </p:nvSpPr>
        <p:spPr>
          <a:xfrm>
            <a:off x="91324" y="2967335"/>
            <a:ext cx="896136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 MOI THAM KHAO TU SOAN</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829332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Autofit/>
          </a:bodyPr>
          <a:lstStyle/>
          <a:p>
            <a:pPr marL="0" indent="0">
              <a:buNone/>
            </a:pPr>
            <a:r>
              <a:rPr lang="en-US" sz="4800"/>
              <a:t>You are having a birthday party and many friends are invited. Three locations are suggested: in a swimming pool, in a karaoke bar and in a bowling club. What do you think is the best place for the party?</a:t>
            </a:r>
          </a:p>
        </p:txBody>
      </p:sp>
    </p:spTree>
    <p:extLst>
      <p:ext uri="{BB962C8B-B14F-4D97-AF65-F5344CB8AC3E}">
        <p14:creationId xmlns:p14="http://schemas.microsoft.com/office/powerpoint/2010/main" val="3077908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a:t>You are going to buy a newly – released  iphone. Three ways to have money are suggested: getting money from your parents, borrow your friends, do part time job. What is the best choice for you?</a:t>
            </a:r>
          </a:p>
        </p:txBody>
      </p:sp>
    </p:spTree>
    <p:extLst>
      <p:ext uri="{BB962C8B-B14F-4D97-AF65-F5344CB8AC3E}">
        <p14:creationId xmlns:p14="http://schemas.microsoft.com/office/powerpoint/2010/main" val="415551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228600"/>
            <a:ext cx="9144000" cy="6400800"/>
          </a:xfrm>
        </p:spPr>
        <p:txBody>
          <a:bodyPr>
            <a:normAutofit/>
          </a:bodyPr>
          <a:lstStyle/>
          <a:p>
            <a:pPr>
              <a:buFont typeface="Wingdings" pitchFamily="2" charset="2"/>
              <a:buChar char="Ø"/>
            </a:pPr>
            <a:endParaRPr lang="en-US" b="1"/>
          </a:p>
          <a:p>
            <a:pPr>
              <a:buFont typeface="Wingdings" pitchFamily="2" charset="2"/>
              <a:buChar char="Ø"/>
            </a:pPr>
            <a:r>
              <a:rPr lang="en-US" b="1"/>
              <a:t>Learning English at an English club, an English center and online. What would be your best choice?</a:t>
            </a:r>
          </a:p>
          <a:p>
            <a:pPr>
              <a:buFont typeface="Wingdings" pitchFamily="2" charset="2"/>
              <a:buChar char="Ø"/>
            </a:pPr>
            <a:endParaRPr lang="en-US" b="1"/>
          </a:p>
          <a:p>
            <a:pPr>
              <a:buFont typeface="Wingdings" pitchFamily="2" charset="2"/>
              <a:buChar char="Ø"/>
            </a:pPr>
            <a:r>
              <a:rPr lang="en-US" b="1"/>
              <a:t>Taking a foreign friend to Hue festival, Mid-autumn and Tet </a:t>
            </a:r>
            <a:r>
              <a:rPr lang="en-US" b="1" smtClean="0"/>
              <a:t>holiday</a:t>
            </a:r>
            <a:r>
              <a:rPr lang="en-US" b="1"/>
              <a:t>. Where would you like to take her/him</a:t>
            </a:r>
          </a:p>
          <a:p>
            <a:pPr marL="0" indent="0">
              <a:buNone/>
            </a:pPr>
            <a:endParaRPr lang="en-US" b="1"/>
          </a:p>
          <a:p>
            <a:pPr>
              <a:buFont typeface="Wingdings" pitchFamily="2" charset="2"/>
              <a:buChar char="Ø"/>
            </a:pPr>
            <a:r>
              <a:rPr lang="en-US" b="1"/>
              <a:t>Between going to Ha Long Bay, Ho Chi Minh and Sapa, which one will be your best choice?</a:t>
            </a:r>
          </a:p>
          <a:p>
            <a:pPr>
              <a:buFont typeface="Wingdings" pitchFamily="2" charset="2"/>
              <a:buChar char="Ø"/>
            </a:pPr>
            <a:endParaRPr lang="en-US" b="1"/>
          </a:p>
          <a:p>
            <a:pPr>
              <a:buFont typeface="Wingdings" pitchFamily="2" charset="2"/>
              <a:buChar char="Ø"/>
            </a:pPr>
            <a:endParaRPr lang="en-US" b="1"/>
          </a:p>
        </p:txBody>
      </p:sp>
    </p:spTree>
    <p:extLst>
      <p:ext uri="{BB962C8B-B14F-4D97-AF65-F5344CB8AC3E}">
        <p14:creationId xmlns:p14="http://schemas.microsoft.com/office/powerpoint/2010/main" val="613801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3869EC-5663-6A4F-B80B-3E3D64AF4F96}"/>
              </a:ext>
            </a:extLst>
          </p:cNvPr>
          <p:cNvSpPr>
            <a:spLocks noGrp="1"/>
          </p:cNvSpPr>
          <p:nvPr>
            <p:ph type="title"/>
          </p:nvPr>
        </p:nvSpPr>
        <p:spPr/>
        <p:txBody>
          <a:bodyPr/>
          <a:lstStyle/>
          <a:p>
            <a:endParaRPr lang="x-none"/>
          </a:p>
        </p:txBody>
      </p:sp>
      <p:sp>
        <p:nvSpPr>
          <p:cNvPr id="3" name="Content Placeholder 2">
            <a:extLst>
              <a:ext uri="{FF2B5EF4-FFF2-40B4-BE49-F238E27FC236}">
                <a16:creationId xmlns="" xmlns:a16="http://schemas.microsoft.com/office/drawing/2014/main" id="{8A3A1483-AA22-DB41-971F-12D96D2A2530}"/>
              </a:ext>
            </a:extLst>
          </p:cNvPr>
          <p:cNvSpPr>
            <a:spLocks noGrp="1"/>
          </p:cNvSpPr>
          <p:nvPr>
            <p:ph idx="1"/>
          </p:nvPr>
        </p:nvSpPr>
        <p:spPr/>
        <p:txBody>
          <a:bodyPr/>
          <a:lstStyle/>
          <a:p>
            <a:pPr marL="0" indent="0">
              <a:buNone/>
            </a:pPr>
            <a:r>
              <a:rPr lang="x-none" dirty="0"/>
              <a:t>You win big amount of money, three ways to spend it are suggested: buying a new car, buying a new house, save it in the bank. </a:t>
            </a:r>
            <a:r>
              <a:rPr lang="en-US" dirty="0"/>
              <a:t>W</a:t>
            </a:r>
            <a:r>
              <a:rPr lang="x-none" dirty="0"/>
              <a:t>hat is your best choice</a:t>
            </a:r>
          </a:p>
        </p:txBody>
      </p:sp>
    </p:spTree>
    <p:extLst>
      <p:ext uri="{BB962C8B-B14F-4D97-AF65-F5344CB8AC3E}">
        <p14:creationId xmlns:p14="http://schemas.microsoft.com/office/powerpoint/2010/main" val="436731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4800"/>
              <a:t>Your city wants to attract more tourists and considers building a stadium, a theme park and shopping center. What is the best choice for the city official?</a:t>
            </a:r>
          </a:p>
        </p:txBody>
      </p:sp>
    </p:spTree>
    <p:extLst>
      <p:ext uri="{BB962C8B-B14F-4D97-AF65-F5344CB8AC3E}">
        <p14:creationId xmlns:p14="http://schemas.microsoft.com/office/powerpoint/2010/main" val="23307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382000" cy="4602163"/>
          </a:xfrm>
        </p:spPr>
        <p:txBody>
          <a:bodyPr>
            <a:normAutofit/>
          </a:bodyPr>
          <a:lstStyle/>
          <a:p>
            <a:pPr marL="0" indent="0">
              <a:buNone/>
            </a:pPr>
            <a:r>
              <a:rPr lang="en-US" sz="4000"/>
              <a:t>You are going to have a honeymoon for a week. Three places are suggested: Ha Noi, Hoi An, Da Lat. Which do your think is the best for your holiday?</a:t>
            </a:r>
          </a:p>
          <a:p>
            <a:pPr marL="0" indent="0">
              <a:buNone/>
            </a:pPr>
            <a:endParaRPr lang="en-US" sz="4000"/>
          </a:p>
        </p:txBody>
      </p:sp>
    </p:spTree>
    <p:extLst>
      <p:ext uri="{BB962C8B-B14F-4D97-AF65-F5344CB8AC3E}">
        <p14:creationId xmlns:p14="http://schemas.microsoft.com/office/powerpoint/2010/main" val="273767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b="1">
                <a:solidFill>
                  <a:srgbClr val="FF0000"/>
                </a:solidFill>
              </a:rPr>
              <a:t>Honey moon to SAPA, HA LONG BAY and visiting HO CHI MINH. What is your best choice?</a:t>
            </a:r>
            <a:br>
              <a:rPr lang="en-US" sz="3200" b="1">
                <a:solidFill>
                  <a:srgbClr val="FF0000"/>
                </a:solidFill>
              </a:rPr>
            </a:br>
            <a:endParaRPr lang="en-US" sz="3200">
              <a:solidFill>
                <a:srgbClr val="FF0000"/>
              </a:solidFill>
            </a:endParaRPr>
          </a:p>
        </p:txBody>
      </p:sp>
      <p:sp>
        <p:nvSpPr>
          <p:cNvPr id="3" name="Content Placeholder 2"/>
          <p:cNvSpPr>
            <a:spLocks noGrp="1"/>
          </p:cNvSpPr>
          <p:nvPr>
            <p:ph idx="1"/>
          </p:nvPr>
        </p:nvSpPr>
        <p:spPr>
          <a:xfrm>
            <a:off x="0" y="846138"/>
            <a:ext cx="8991600" cy="6400800"/>
          </a:xfrm>
        </p:spPr>
        <p:txBody>
          <a:bodyPr>
            <a:normAutofit lnSpcReduction="10000"/>
          </a:bodyPr>
          <a:lstStyle/>
          <a:p>
            <a:pPr marL="0" indent="0">
              <a:buNone/>
            </a:pPr>
            <a:r>
              <a:rPr lang="en-US" sz="2800" b="1" dirty="0"/>
              <a:t>I think I would choose </a:t>
            </a:r>
            <a:r>
              <a:rPr lang="en-US" sz="2800" b="1" dirty="0">
                <a:solidFill>
                  <a:srgbClr val="FF0000"/>
                </a:solidFill>
              </a:rPr>
              <a:t>to go to Sapa </a:t>
            </a:r>
            <a:r>
              <a:rPr lang="en-US" sz="2800" b="1" dirty="0"/>
              <a:t>because of two main reasons.</a:t>
            </a:r>
            <a:endParaRPr lang="en-US" sz="2800" dirty="0"/>
          </a:p>
          <a:p>
            <a:pPr marL="0" indent="0">
              <a:buNone/>
            </a:pPr>
            <a:r>
              <a:rPr lang="en-US" sz="2800" b="1" dirty="0">
                <a:solidFill>
                  <a:schemeClr val="accent6">
                    <a:lumMod val="50000"/>
                  </a:schemeClr>
                </a:solidFill>
              </a:rPr>
              <a:t>First, as compared to </a:t>
            </a:r>
            <a:r>
              <a:rPr lang="en-US" sz="2800" b="1" dirty="0">
                <a:solidFill>
                  <a:srgbClr val="00B050"/>
                </a:solidFill>
              </a:rPr>
              <a:t>HL Bay and HCM</a:t>
            </a:r>
            <a:r>
              <a:rPr lang="en-US" sz="2800" b="1" dirty="0">
                <a:solidFill>
                  <a:schemeClr val="accent6">
                    <a:lumMod val="50000"/>
                  </a:schemeClr>
                </a:solidFill>
              </a:rPr>
              <a:t>, going to SAPA is more romantic and interesting</a:t>
            </a:r>
            <a:r>
              <a:rPr lang="en-US" sz="2800" b="1" dirty="0">
                <a:solidFill>
                  <a:schemeClr val="tx2"/>
                </a:solidFill>
              </a:rPr>
              <a:t>. </a:t>
            </a:r>
            <a:r>
              <a:rPr lang="en-US" sz="2800" b="1" dirty="0">
                <a:solidFill>
                  <a:schemeClr val="accent1">
                    <a:lumMod val="75000"/>
                  </a:schemeClr>
                </a:solidFill>
              </a:rPr>
              <a:t>I can discover </a:t>
            </a:r>
            <a:r>
              <a:rPr lang="en-US" sz="2800" b="1" dirty="0" err="1">
                <a:solidFill>
                  <a:schemeClr val="accent1">
                    <a:lumMod val="75000"/>
                  </a:schemeClr>
                </a:solidFill>
              </a:rPr>
              <a:t>Fansipan</a:t>
            </a:r>
            <a:r>
              <a:rPr lang="en-US" sz="2800" b="1" dirty="0">
                <a:solidFill>
                  <a:schemeClr val="accent1">
                    <a:lumMod val="75000"/>
                  </a:schemeClr>
                </a:solidFill>
              </a:rPr>
              <a:t> mountain, Love fair, Local fair, local food and rice paddy field.  I </a:t>
            </a:r>
            <a:r>
              <a:rPr lang="en-US" sz="2800" b="1">
                <a:solidFill>
                  <a:schemeClr val="accent1">
                    <a:lumMod val="75000"/>
                  </a:schemeClr>
                </a:solidFill>
              </a:rPr>
              <a:t>can </a:t>
            </a:r>
            <a:r>
              <a:rPr lang="en-US" sz="2800" b="1" smtClean="0">
                <a:solidFill>
                  <a:schemeClr val="accent1">
                    <a:lumMod val="75000"/>
                  </a:schemeClr>
                </a:solidFill>
              </a:rPr>
              <a:t>watch the sunrise, sunset, flowers and take </a:t>
            </a:r>
            <a:r>
              <a:rPr lang="en-US" sz="2800" b="1" dirty="0">
                <a:solidFill>
                  <a:schemeClr val="accent1">
                    <a:lumMod val="75000"/>
                  </a:schemeClr>
                </a:solidFill>
              </a:rPr>
              <a:t>a lot of beautiful photos</a:t>
            </a:r>
            <a:r>
              <a:rPr lang="en-US" sz="2800" dirty="0"/>
              <a:t>.  </a:t>
            </a:r>
            <a:endParaRPr lang="en-US" sz="2800" b="1" dirty="0">
              <a:solidFill>
                <a:schemeClr val="accent6">
                  <a:lumMod val="50000"/>
                </a:schemeClr>
              </a:solidFill>
            </a:endParaRPr>
          </a:p>
          <a:p>
            <a:pPr marL="0" indent="0">
              <a:buNone/>
            </a:pPr>
            <a:r>
              <a:rPr lang="en-US" sz="2800" b="1" dirty="0">
                <a:solidFill>
                  <a:schemeClr val="accent6">
                    <a:lumMod val="50000"/>
                  </a:schemeClr>
                </a:solidFill>
              </a:rPr>
              <a:t> Besides, SAPA has the most </a:t>
            </a:r>
            <a:r>
              <a:rPr lang="en-US" sz="2800" b="1">
                <a:solidFill>
                  <a:schemeClr val="accent6">
                    <a:lumMod val="50000"/>
                  </a:schemeClr>
                </a:solidFill>
              </a:rPr>
              <a:t>comfortable </a:t>
            </a:r>
            <a:r>
              <a:rPr lang="en-US" sz="2800" b="1" smtClean="0">
                <a:solidFill>
                  <a:schemeClr val="accent6">
                    <a:lumMod val="50000"/>
                  </a:schemeClr>
                </a:solidFill>
              </a:rPr>
              <a:t>weather</a:t>
            </a:r>
            <a:r>
              <a:rPr lang="en-US" sz="2800" b="1" smtClean="0">
                <a:solidFill>
                  <a:schemeClr val="accent1">
                    <a:lumMod val="75000"/>
                  </a:schemeClr>
                </a:solidFill>
              </a:rPr>
              <a:t>. It is very cool in Sapa. I can enjoy fresh air and if i visit it in Winter, I have a chance to look at snow. </a:t>
            </a:r>
            <a:endParaRPr lang="en-US" sz="2800" b="1" dirty="0">
              <a:solidFill>
                <a:schemeClr val="accent1">
                  <a:lumMod val="75000"/>
                </a:schemeClr>
              </a:solidFill>
            </a:endParaRPr>
          </a:p>
          <a:p>
            <a:pPr marL="0" indent="0">
              <a:buNone/>
            </a:pPr>
            <a:r>
              <a:rPr lang="en-US" sz="2800" b="1" dirty="0">
                <a:solidFill>
                  <a:srgbClr val="FF0000"/>
                </a:solidFill>
              </a:rPr>
              <a:t>I am not interested in </a:t>
            </a:r>
            <a:r>
              <a:rPr lang="en-US" sz="2800" b="1" dirty="0">
                <a:solidFill>
                  <a:srgbClr val="00B050"/>
                </a:solidFill>
              </a:rPr>
              <a:t>HCM </a:t>
            </a:r>
            <a:r>
              <a:rPr lang="en-US" sz="2800" b="1" dirty="0">
                <a:solidFill>
                  <a:srgbClr val="FF0000"/>
                </a:solidFill>
              </a:rPr>
              <a:t>because it is very noisy and busy with a lot of traffic jam.</a:t>
            </a:r>
          </a:p>
          <a:p>
            <a:pPr marL="0" indent="0">
              <a:buNone/>
            </a:pPr>
            <a:r>
              <a:rPr lang="en-US" sz="2800" b="1" dirty="0">
                <a:solidFill>
                  <a:srgbClr val="00B050"/>
                </a:solidFill>
              </a:rPr>
              <a:t>Ha long Bay  </a:t>
            </a:r>
            <a:r>
              <a:rPr lang="en-US" sz="2800" b="1" dirty="0">
                <a:solidFill>
                  <a:srgbClr val="FF0000"/>
                </a:solidFill>
              </a:rPr>
              <a:t>is not a good </a:t>
            </a:r>
            <a:r>
              <a:rPr lang="en-US" sz="2800" b="1">
                <a:solidFill>
                  <a:srgbClr val="FF0000"/>
                </a:solidFill>
              </a:rPr>
              <a:t>idea </a:t>
            </a:r>
            <a:r>
              <a:rPr lang="en-US" sz="2800" b="1" smtClean="0">
                <a:solidFill>
                  <a:srgbClr val="FF0000"/>
                </a:solidFill>
              </a:rPr>
              <a:t>because </a:t>
            </a:r>
            <a:r>
              <a:rPr lang="en-US" sz="2800" b="1" dirty="0">
                <a:solidFill>
                  <a:srgbClr val="FF0000"/>
                </a:solidFill>
              </a:rPr>
              <a:t>it is costly and time -consuming. </a:t>
            </a:r>
          </a:p>
        </p:txBody>
      </p:sp>
    </p:spTree>
    <p:extLst>
      <p:ext uri="{BB962C8B-B14F-4D97-AF65-F5344CB8AC3E}">
        <p14:creationId xmlns:p14="http://schemas.microsoft.com/office/powerpoint/2010/main" val="253444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b="1">
                <a:solidFill>
                  <a:srgbClr val="FF0000"/>
                </a:solidFill>
              </a:rPr>
              <a:t>Between going to the beach, mountain climbing and visiting hometown, which one will be your best choice?</a:t>
            </a:r>
            <a:br>
              <a:rPr lang="en-US" sz="3200" b="1">
                <a:solidFill>
                  <a:srgbClr val="FF0000"/>
                </a:solidFill>
              </a:rPr>
            </a:br>
            <a:endParaRPr lang="en-US" sz="3200">
              <a:solidFill>
                <a:srgbClr val="FF0000"/>
              </a:solidFill>
            </a:endParaRPr>
          </a:p>
        </p:txBody>
      </p:sp>
      <p:sp>
        <p:nvSpPr>
          <p:cNvPr id="3" name="Content Placeholder 2"/>
          <p:cNvSpPr>
            <a:spLocks noGrp="1"/>
          </p:cNvSpPr>
          <p:nvPr>
            <p:ph idx="1"/>
          </p:nvPr>
        </p:nvSpPr>
        <p:spPr>
          <a:xfrm>
            <a:off x="0" y="1371600"/>
            <a:ext cx="9448800" cy="6400800"/>
          </a:xfrm>
        </p:spPr>
        <p:txBody>
          <a:bodyPr>
            <a:normAutofit/>
          </a:bodyPr>
          <a:lstStyle/>
          <a:p>
            <a:pPr marL="0" indent="0">
              <a:buNone/>
            </a:pPr>
            <a:r>
              <a:rPr lang="en-US" sz="2800" b="1"/>
              <a:t>I suppose I would choose to go to the MOUNTAIN because of two main reasons.</a:t>
            </a:r>
            <a:endParaRPr lang="en-US" sz="2800"/>
          </a:p>
          <a:p>
            <a:pPr marL="0" indent="0">
              <a:buNone/>
            </a:pPr>
            <a:r>
              <a:rPr lang="en-US" sz="2800" b="1">
                <a:solidFill>
                  <a:srgbClr val="00B050"/>
                </a:solidFill>
              </a:rPr>
              <a:t>First, I prefer MOUNTAIN to BEACH or my hometown because I can GO HIKING AND ENJOY THE MARVELOUS VIEW, DISCOVER PLANTS AND BIRDS. It is A GOOD CHANCE FOR ME TO KEEP FIT</a:t>
            </a:r>
            <a:r>
              <a:rPr lang="en-US" sz="2800"/>
              <a:t>. </a:t>
            </a:r>
            <a:r>
              <a:rPr lang="en-US" sz="2800" b="1">
                <a:solidFill>
                  <a:schemeClr val="accent6">
                    <a:lumMod val="50000"/>
                  </a:schemeClr>
                </a:solidFill>
              </a:rPr>
              <a:t>Second, as compared to my hometown, going to the MOUNTAIN is more interesting and funny.  I can enjoy many outdoor activities AND BE CLOSE TO THE NATURE.</a:t>
            </a:r>
          </a:p>
          <a:p>
            <a:pPr marL="0" indent="0">
              <a:buNone/>
            </a:pPr>
            <a:r>
              <a:rPr lang="en-US" sz="2800" b="1">
                <a:solidFill>
                  <a:srgbClr val="FF0000"/>
                </a:solidFill>
              </a:rPr>
              <a:t>I am not interested in the BEACH because it is boring and tiring. I CAN NOT SWIM AND IT IS EASY TO get SUNBURN AND </a:t>
            </a:r>
          </a:p>
          <a:p>
            <a:pPr marL="0" indent="0">
              <a:buNone/>
            </a:pPr>
            <a:r>
              <a:rPr lang="en-US" sz="2800" b="1">
                <a:solidFill>
                  <a:srgbClr val="FF0000"/>
                </a:solidFill>
              </a:rPr>
              <a:t>I don’t choose my hometown either since i want to get new experience in a strange place. </a:t>
            </a:r>
          </a:p>
        </p:txBody>
      </p:sp>
    </p:spTree>
    <p:extLst>
      <p:ext uri="{BB962C8B-B14F-4D97-AF65-F5344CB8AC3E}">
        <p14:creationId xmlns:p14="http://schemas.microsoft.com/office/powerpoint/2010/main" val="349401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solidFill>
                  <a:srgbClr val="FF0000"/>
                </a:solidFill>
              </a:rPr>
              <a:t>Between talking about air pollution, land pollution and water pollution, which one will be your best choice to discuss in Da Nang city?</a:t>
            </a:r>
            <a:br>
              <a:rPr lang="en-US" sz="3200" b="1">
                <a:solidFill>
                  <a:srgbClr val="FF0000"/>
                </a:solidFill>
              </a:rPr>
            </a:br>
            <a:endParaRPr lang="en-US" sz="3200"/>
          </a:p>
        </p:txBody>
      </p:sp>
      <p:sp>
        <p:nvSpPr>
          <p:cNvPr id="3" name="Content Placeholder 2"/>
          <p:cNvSpPr>
            <a:spLocks noGrp="1"/>
          </p:cNvSpPr>
          <p:nvPr>
            <p:ph idx="1"/>
          </p:nvPr>
        </p:nvSpPr>
        <p:spPr>
          <a:xfrm>
            <a:off x="0" y="1447800"/>
            <a:ext cx="9144000" cy="5410200"/>
          </a:xfrm>
        </p:spPr>
        <p:txBody>
          <a:bodyPr>
            <a:normAutofit fontScale="85000" lnSpcReduction="10000"/>
          </a:bodyPr>
          <a:lstStyle/>
          <a:p>
            <a:pPr marL="0" indent="0">
              <a:buNone/>
            </a:pPr>
            <a:r>
              <a:rPr lang="en-US" b="1"/>
              <a:t>I suppose I would choose to talk about water pollution in Da Nang city because of two main reasons.</a:t>
            </a:r>
          </a:p>
          <a:p>
            <a:pPr marL="0" indent="0">
              <a:buNone/>
            </a:pPr>
            <a:r>
              <a:rPr lang="en-US" b="1">
                <a:solidFill>
                  <a:schemeClr val="accent6">
                    <a:lumMod val="50000"/>
                  </a:schemeClr>
                </a:solidFill>
              </a:rPr>
              <a:t>as compared to land pollution and air pollution,  water  pollution is more serious and terrible.  A lot of companies illegally dump toxic and industrial waste into the river and sea like Formusa Ha Tinh. It has bad and direct effects on our health and life.</a:t>
            </a:r>
          </a:p>
          <a:p>
            <a:pPr marL="0" indent="0">
              <a:buNone/>
            </a:pPr>
            <a:r>
              <a:rPr lang="en-US" b="1">
                <a:solidFill>
                  <a:srgbClr val="00B050"/>
                </a:solidFill>
              </a:rPr>
              <a:t>Besides, Danang is surrounded by the sea and there are many rivers and lakes here. So sea water and fresh water play important role in DaNang city. If the water is polluted, it will damage/kill a lot of fish and animals and our life. </a:t>
            </a:r>
          </a:p>
          <a:p>
            <a:pPr marL="0" indent="0">
              <a:buNone/>
            </a:pPr>
            <a:r>
              <a:rPr lang="en-US" b="1">
                <a:solidFill>
                  <a:schemeClr val="accent6">
                    <a:lumMod val="50000"/>
                  </a:schemeClr>
                </a:solidFill>
              </a:rPr>
              <a:t>I</a:t>
            </a:r>
            <a:r>
              <a:rPr lang="en-US" b="1">
                <a:solidFill>
                  <a:srgbClr val="FF0000"/>
                </a:solidFill>
              </a:rPr>
              <a:t> am not interested in land and air pollution because i don’t know much information about it</a:t>
            </a:r>
          </a:p>
          <a:p>
            <a:pPr marL="0" indent="0">
              <a:buNone/>
            </a:pPr>
            <a:endParaRPr lang="en-US"/>
          </a:p>
        </p:txBody>
      </p:sp>
    </p:spTree>
    <p:extLst>
      <p:ext uri="{BB962C8B-B14F-4D97-AF65-F5344CB8AC3E}">
        <p14:creationId xmlns:p14="http://schemas.microsoft.com/office/powerpoint/2010/main" val="15606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a:t>COMMON EXPRESSIONS</a:t>
            </a:r>
          </a:p>
        </p:txBody>
      </p:sp>
      <p:sp>
        <p:nvSpPr>
          <p:cNvPr id="3" name="Content Placeholder 2"/>
          <p:cNvSpPr>
            <a:spLocks noGrp="1"/>
          </p:cNvSpPr>
          <p:nvPr>
            <p:ph idx="1"/>
          </p:nvPr>
        </p:nvSpPr>
        <p:spPr>
          <a:xfrm>
            <a:off x="0" y="990600"/>
            <a:ext cx="9144000" cy="5867400"/>
          </a:xfrm>
        </p:spPr>
        <p:txBody>
          <a:bodyPr>
            <a:normAutofit fontScale="85000" lnSpcReduction="20000"/>
          </a:bodyPr>
          <a:lstStyle/>
          <a:p>
            <a:pPr>
              <a:buFontTx/>
              <a:buChar char="-"/>
            </a:pPr>
            <a:r>
              <a:rPr lang="en-US" b="1" dirty="0">
                <a:solidFill>
                  <a:srgbClr val="FF0000"/>
                </a:solidFill>
              </a:rPr>
              <a:t>I think I would choose to learn English at a center because of two reasons.</a:t>
            </a:r>
          </a:p>
          <a:p>
            <a:pPr>
              <a:buFontTx/>
              <a:buChar char="-"/>
            </a:pPr>
            <a:r>
              <a:rPr lang="en-US" b="1" dirty="0">
                <a:solidFill>
                  <a:srgbClr val="00B050"/>
                </a:solidFill>
              </a:rPr>
              <a:t>As compared to </a:t>
            </a:r>
            <a:r>
              <a:rPr lang="en-US" b="1">
                <a:solidFill>
                  <a:srgbClr val="00B050"/>
                </a:solidFill>
              </a:rPr>
              <a:t>chinese</a:t>
            </a:r>
            <a:r>
              <a:rPr lang="en-US" b="1" dirty="0">
                <a:solidFill>
                  <a:srgbClr val="00B050"/>
                </a:solidFill>
              </a:rPr>
              <a:t> and </a:t>
            </a:r>
            <a:r>
              <a:rPr lang="en-US" b="1" dirty="0" err="1">
                <a:solidFill>
                  <a:srgbClr val="00B050"/>
                </a:solidFill>
              </a:rPr>
              <a:t>japanese</a:t>
            </a:r>
            <a:r>
              <a:rPr lang="en-US" b="1" dirty="0">
                <a:solidFill>
                  <a:srgbClr val="00B050"/>
                </a:solidFill>
              </a:rPr>
              <a:t>, English is much easier to learn</a:t>
            </a:r>
          </a:p>
          <a:p>
            <a:pPr>
              <a:buFontTx/>
              <a:buChar char="-"/>
            </a:pPr>
            <a:r>
              <a:rPr lang="en-US" b="1" dirty="0">
                <a:solidFill>
                  <a:srgbClr val="00B050"/>
                </a:solidFill>
              </a:rPr>
              <a:t>Going to the café is much cheaper. On average, it costs about 10.000VND for a cup of tea or coffee.</a:t>
            </a:r>
          </a:p>
          <a:p>
            <a:pPr>
              <a:buFontTx/>
              <a:buChar char="-"/>
            </a:pPr>
            <a:r>
              <a:rPr lang="en-US" b="1" dirty="0">
                <a:solidFill>
                  <a:srgbClr val="00B050"/>
                </a:solidFill>
              </a:rPr>
              <a:t>As compared to some fruits or cakes, flowers are more meaningful/ useful, romantic and easier to buy.</a:t>
            </a:r>
          </a:p>
          <a:p>
            <a:pPr>
              <a:buFontTx/>
              <a:buChar char="-"/>
            </a:pPr>
            <a:r>
              <a:rPr lang="en-US" b="1" dirty="0">
                <a:solidFill>
                  <a:srgbClr val="00B050"/>
                </a:solidFill>
              </a:rPr>
              <a:t>As compared to a violin and piano, playing guitar is more convenient. The guitar is light and popular. I can carry it everywhere and play it in parties </a:t>
            </a:r>
          </a:p>
          <a:p>
            <a:pPr>
              <a:buFontTx/>
              <a:buChar char="-"/>
            </a:pPr>
            <a:r>
              <a:rPr lang="en-US" b="1" dirty="0">
                <a:solidFill>
                  <a:schemeClr val="tx2">
                    <a:lumMod val="75000"/>
                  </a:schemeClr>
                </a:solidFill>
              </a:rPr>
              <a:t>Comedy is not my taste.</a:t>
            </a:r>
          </a:p>
          <a:p>
            <a:pPr>
              <a:buFontTx/>
              <a:buChar char="-"/>
            </a:pPr>
            <a:r>
              <a:rPr lang="en-US" b="1" dirty="0">
                <a:solidFill>
                  <a:schemeClr val="tx2">
                    <a:lumMod val="75000"/>
                  </a:schemeClr>
                </a:solidFill>
              </a:rPr>
              <a:t>I am not interested in ................since/ because It is costly/ time consuming/ boring</a:t>
            </a:r>
            <a:r>
              <a:rPr lang="en-US" b="1">
                <a:solidFill>
                  <a:schemeClr val="tx2">
                    <a:lumMod val="75000"/>
                  </a:schemeClr>
                </a:solidFill>
              </a:rPr>
              <a:t>/ </a:t>
            </a:r>
            <a:r>
              <a:rPr lang="en-US" b="1" smtClean="0">
                <a:solidFill>
                  <a:schemeClr val="tx2">
                    <a:lumMod val="75000"/>
                  </a:schemeClr>
                </a:solidFill>
              </a:rPr>
              <a:t>tiring/ noisy.</a:t>
            </a:r>
            <a:endParaRPr lang="en-US" b="1" dirty="0">
              <a:solidFill>
                <a:schemeClr val="tx2">
                  <a:lumMod val="75000"/>
                </a:schemeClr>
              </a:solidFill>
            </a:endParaRPr>
          </a:p>
          <a:p>
            <a:pPr>
              <a:buFontTx/>
              <a:buChar char="-"/>
            </a:pPr>
            <a:r>
              <a:rPr lang="en-US" b="1" dirty="0">
                <a:solidFill>
                  <a:schemeClr val="tx2">
                    <a:lumMod val="75000"/>
                  </a:schemeClr>
                </a:solidFill>
              </a:rPr>
              <a:t>..........IS NOT A GOOD IDEA BECAUSE....................</a:t>
            </a:r>
          </a:p>
        </p:txBody>
      </p:sp>
    </p:spTree>
    <p:extLst>
      <p:ext uri="{BB962C8B-B14F-4D97-AF65-F5344CB8AC3E}">
        <p14:creationId xmlns:p14="http://schemas.microsoft.com/office/powerpoint/2010/main" val="743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84238"/>
          </a:xfrm>
        </p:spPr>
        <p:txBody>
          <a:bodyPr>
            <a:noAutofit/>
          </a:bodyPr>
          <a:lstStyle/>
          <a:p>
            <a:r>
              <a:rPr lang="en-US" sz="3200" b="1">
                <a:solidFill>
                  <a:srgbClr val="FF0000"/>
                </a:solidFill>
              </a:rPr>
              <a:t>Shopping in a supermarket, a market and a department store what is your best choice?</a:t>
            </a:r>
            <a:endParaRPr lang="en-US" sz="3200">
              <a:solidFill>
                <a:srgbClr val="FF0000"/>
              </a:solidFill>
            </a:endParaRPr>
          </a:p>
        </p:txBody>
      </p:sp>
      <p:sp>
        <p:nvSpPr>
          <p:cNvPr id="3" name="Content Placeholder 2"/>
          <p:cNvSpPr>
            <a:spLocks noGrp="1"/>
          </p:cNvSpPr>
          <p:nvPr>
            <p:ph idx="1"/>
          </p:nvPr>
        </p:nvSpPr>
        <p:spPr>
          <a:xfrm>
            <a:off x="1" y="990600"/>
            <a:ext cx="9144000" cy="6172200"/>
          </a:xfrm>
        </p:spPr>
        <p:txBody>
          <a:bodyPr>
            <a:normAutofit fontScale="77500" lnSpcReduction="20000"/>
          </a:bodyPr>
          <a:lstStyle/>
          <a:p>
            <a:pPr marL="0" indent="0">
              <a:buNone/>
            </a:pPr>
            <a:r>
              <a:rPr lang="en-US" sz="4000" b="1"/>
              <a:t>I think I would go shopping in a market because of 2 reasons.</a:t>
            </a:r>
            <a:endParaRPr lang="en-US" sz="4000"/>
          </a:p>
          <a:p>
            <a:pPr marL="0" indent="0">
              <a:buNone/>
            </a:pPr>
            <a:r>
              <a:rPr lang="en-US" sz="4000" b="1">
                <a:solidFill>
                  <a:srgbClr val="00B050"/>
                </a:solidFill>
              </a:rPr>
              <a:t>First, As compared to </a:t>
            </a:r>
            <a:r>
              <a:rPr lang="en-US" sz="4000" b="1">
                <a:solidFill>
                  <a:srgbClr val="FF0000"/>
                </a:solidFill>
              </a:rPr>
              <a:t>a supermarket or department store</a:t>
            </a:r>
            <a:r>
              <a:rPr lang="en-US" sz="4000" b="1">
                <a:solidFill>
                  <a:srgbClr val="00B050"/>
                </a:solidFill>
              </a:rPr>
              <a:t>, Food in the market is much cheaper, fresher. </a:t>
            </a:r>
            <a:r>
              <a:rPr lang="en-US" sz="4000" b="1">
                <a:solidFill>
                  <a:schemeClr val="tx2"/>
                </a:solidFill>
              </a:rPr>
              <a:t>I can buy fresh fish, meat and vegetables in a market near my house. Especially you can bargain to have a good dea</a:t>
            </a:r>
            <a:r>
              <a:rPr lang="en-US" sz="4000" b="1">
                <a:solidFill>
                  <a:srgbClr val="00B050"/>
                </a:solidFill>
              </a:rPr>
              <a:t>l.</a:t>
            </a:r>
          </a:p>
          <a:p>
            <a:pPr marL="0" indent="0">
              <a:buNone/>
            </a:pPr>
            <a:r>
              <a:rPr lang="en-US" sz="4000" b="1">
                <a:solidFill>
                  <a:srgbClr val="00B050"/>
                </a:solidFill>
              </a:rPr>
              <a:t>Besides, It has a lot of food for you to choose in the market. </a:t>
            </a:r>
            <a:r>
              <a:rPr lang="en-US" sz="4000" b="1" smtClean="0">
                <a:solidFill>
                  <a:schemeClr val="accent1">
                    <a:lumMod val="75000"/>
                  </a:schemeClr>
                </a:solidFill>
              </a:rPr>
              <a:t>There are any many fish, vegetables, fruits, meat.</a:t>
            </a:r>
            <a:endParaRPr lang="en-US" sz="4000" b="1">
              <a:solidFill>
                <a:schemeClr val="accent1">
                  <a:lumMod val="75000"/>
                </a:schemeClr>
              </a:solidFill>
            </a:endParaRPr>
          </a:p>
          <a:p>
            <a:pPr marL="0" indent="0">
              <a:buNone/>
            </a:pPr>
            <a:r>
              <a:rPr lang="en-US" sz="4000" b="1">
                <a:solidFill>
                  <a:srgbClr val="FF0000"/>
                </a:solidFill>
              </a:rPr>
              <a:t>I am not interested in the supermarket because foods are expensive and </a:t>
            </a:r>
            <a:r>
              <a:rPr lang="en-US" sz="4000" b="1" smtClean="0">
                <a:solidFill>
                  <a:srgbClr val="FF0000"/>
                </a:solidFill>
              </a:rPr>
              <a:t>far away from my house.</a:t>
            </a:r>
            <a:endParaRPr lang="en-US" sz="4000" b="1">
              <a:solidFill>
                <a:srgbClr val="FF0000"/>
              </a:solidFill>
            </a:endParaRPr>
          </a:p>
          <a:p>
            <a:pPr marL="0" indent="0">
              <a:buNone/>
            </a:pPr>
            <a:r>
              <a:rPr lang="en-US" sz="4000" b="1" smtClean="0">
                <a:solidFill>
                  <a:srgbClr val="FF0000"/>
                </a:solidFill>
              </a:rPr>
              <a:t>the </a:t>
            </a:r>
            <a:r>
              <a:rPr lang="en-US" sz="4000" b="1">
                <a:solidFill>
                  <a:srgbClr val="FF0000"/>
                </a:solidFill>
              </a:rPr>
              <a:t>department store </a:t>
            </a:r>
            <a:r>
              <a:rPr lang="en-US" sz="4000" b="1" smtClean="0">
                <a:solidFill>
                  <a:srgbClr val="FF0000"/>
                </a:solidFill>
              </a:rPr>
              <a:t>is not a good idea because </a:t>
            </a:r>
            <a:r>
              <a:rPr lang="en-US" sz="4000" b="1">
                <a:solidFill>
                  <a:srgbClr val="FF0000"/>
                </a:solidFill>
              </a:rPr>
              <a:t>there are few products for me to choose. </a:t>
            </a:r>
            <a:endParaRPr lang="en-US" sz="4000"/>
          </a:p>
        </p:txBody>
      </p:sp>
    </p:spTree>
    <p:extLst>
      <p:ext uri="{BB962C8B-B14F-4D97-AF65-F5344CB8AC3E}">
        <p14:creationId xmlns:p14="http://schemas.microsoft.com/office/powerpoint/2010/main" val="30422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0"/>
            <a:ext cx="8229600" cy="1143000"/>
          </a:xfrm>
        </p:spPr>
        <p:txBody>
          <a:bodyPr>
            <a:normAutofit fontScale="90000"/>
          </a:bodyPr>
          <a:lstStyle/>
          <a:p>
            <a:r>
              <a:rPr lang="en-US"/>
              <a:t>. Your friend is going to do part time job in his/ her summer vacation. He/ she wants to become a tutor, a tour guide and a shop assistant. In your opinion, which is the best choice?</a:t>
            </a:r>
          </a:p>
        </p:txBody>
      </p:sp>
      <p:sp>
        <p:nvSpPr>
          <p:cNvPr id="3" name="Content Placeholder 2"/>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1420136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3214</TotalTime>
  <Words>2369</Words>
  <Application>Microsoft Office PowerPoint</Application>
  <PresentationFormat>On-screen Show (4:3)</PresentationFormat>
  <Paragraphs>102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I am seasick</vt:lpstr>
      <vt:lpstr>PowerPoint Presentation</vt:lpstr>
      <vt:lpstr>Honey moon to SAPA, HA LONG BAY and visiting HO CHI MINH. What is your best choice? </vt:lpstr>
      <vt:lpstr>Between going to the beach, mountain climbing and visiting hometown, which one will be your best choice? </vt:lpstr>
      <vt:lpstr>Between talking about air pollution, land pollution and water pollution, which one will be your best choice to discuss in Da Nang city? </vt:lpstr>
      <vt:lpstr>COMMON EXPRESSIONS</vt:lpstr>
      <vt:lpstr>Shopping in a supermarket, a market and a department store what is your best choice?</vt:lpstr>
      <vt:lpstr>. Your friend is going to do part time job in his/ her summer vacation. He/ she wants to become a tutor, a tour guide and a shop assistant. In your opinion, which is the best choice?</vt:lpstr>
      <vt:lpstr>PowerPoint Presentation</vt:lpstr>
      <vt:lpstr>PowerPoint Presentation</vt:lpstr>
      <vt:lpstr>PowerPoint Presentation</vt:lpstr>
      <vt:lpstr>PowerPoint Presentation</vt:lpstr>
      <vt:lpstr>DE THI MOI THANG 11/2019 CHUA CO DAP AN, CAC EM TU SOAN 3 TOPIC ROI GUI QUA CO SUA CHO TUNG BAN</vt:lpstr>
      <vt:lpstr>SHOPPING CENTER</vt:lpstr>
      <vt:lpstr>THEME PARK</vt:lpstr>
      <vt:lpstr>PowerPoint Presentation</vt:lpstr>
      <vt:lpstr>GETTING MONEY FROM PARENTS </vt:lpstr>
      <vt:lpstr>PowerPoint Presentation</vt:lpstr>
      <vt:lpstr>PIANO</vt:lpstr>
      <vt:lpstr>PowerPoint Presentation</vt:lpstr>
      <vt:lpstr>Your family, your friends and your lover. Who is the most important in your life?  </vt:lpstr>
      <vt:lpstr>Your volunteer club is going to help an old man living alone in his house in the suburb at the weekend. They can choose one of the following things to help him: cooking, cleaning his house or doing some shopping. Which do you think is the best for him.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78</cp:revision>
  <dcterms:created xsi:type="dcterms:W3CDTF">2018-05-23T02:18:07Z</dcterms:created>
  <dcterms:modified xsi:type="dcterms:W3CDTF">2020-11-23T13:23:19Z</dcterms:modified>
</cp:coreProperties>
</file>