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5" r:id="rId4"/>
    <p:sldId id="266" r:id="rId5"/>
    <p:sldId id="268" r:id="rId6"/>
    <p:sldId id="269" r:id="rId7"/>
    <p:sldId id="270" r:id="rId8"/>
    <p:sldId id="258" r:id="rId9"/>
    <p:sldId id="271" r:id="rId10"/>
    <p:sldId id="267" r:id="rId11"/>
    <p:sldId id="264" r:id="rId12"/>
    <p:sldId id="260" r:id="rId13"/>
    <p:sldId id="261" r:id="rId14"/>
    <p:sldId id="262" r:id="rId15"/>
    <p:sldId id="263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8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8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4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7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7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7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BD58-FD97-4F0C-9D91-787985F5C9E1}" type="datetimeFigureOut">
              <a:rPr lang="en-US" smtClean="0"/>
              <a:t>25//11/2020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FBA57-D0CD-417F-AFDB-6ADE4D553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5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TỪ VỰNG VIẾT TASK 123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Đánh file word gửi qua facebook hoặc email: trinhgtvt2@gmail.com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228600"/>
            <a:ext cx="8229600" cy="1143000"/>
          </a:xfrm>
        </p:spPr>
        <p:txBody>
          <a:bodyPr/>
          <a:lstStyle/>
          <a:p>
            <a:r>
              <a:rPr lang="en-US" smtClean="0"/>
              <a:t>TASK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91600" cy="6324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1.I was so excited to receive </a:t>
            </a:r>
            <a:r>
              <a:rPr lang="en-US">
                <a:solidFill>
                  <a:srgbClr val="FF0000"/>
                </a:solidFill>
              </a:rPr>
              <a:t>all the photos </a:t>
            </a:r>
            <a:r>
              <a:rPr lang="en-US" smtClean="0">
                <a:solidFill>
                  <a:srgbClr val="FF0000"/>
                </a:solidFill>
              </a:rPr>
              <a:t>from my last stay in your hometown, London</a:t>
            </a:r>
            <a:r>
              <a:rPr lang="en-US"/>
              <a:t>.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2. </a:t>
            </a:r>
            <a:r>
              <a:rPr lang="en-US" smtClean="0">
                <a:solidFill>
                  <a:srgbClr val="FF0000"/>
                </a:solidFill>
              </a:rPr>
              <a:t>The photos remind me of our sweet memory and happy time in London</a:t>
            </a:r>
            <a:r>
              <a:rPr lang="en-US" smtClean="0"/>
              <a:t>: Bức hình gợi tôi nhớ về kỉ niệm đẹp và thời gian của hai chúng mình.</a:t>
            </a:r>
          </a:p>
          <a:p>
            <a:pPr marL="0" indent="0">
              <a:buNone/>
            </a:pPr>
            <a:r>
              <a:rPr lang="en-US" smtClean="0"/>
              <a:t>3. </a:t>
            </a:r>
            <a:r>
              <a:rPr lang="en-US" smtClean="0">
                <a:solidFill>
                  <a:srgbClr val="FF0000"/>
                </a:solidFill>
              </a:rPr>
              <a:t>Your city is very modern, big and clean with many high buildings, shopping centers, bridges, highways and parks.</a:t>
            </a:r>
          </a:p>
          <a:p>
            <a:pPr marL="0" indent="0">
              <a:buNone/>
            </a:pPr>
            <a:r>
              <a:rPr lang="en-US" smtClean="0"/>
              <a:t>4. I really enjoy your traditional </a:t>
            </a:r>
            <a:r>
              <a:rPr lang="en-US"/>
              <a:t>costumes, </a:t>
            </a:r>
            <a:r>
              <a:rPr lang="en-US" smtClean="0"/>
              <a:t>special food, busy atmosphere </a:t>
            </a:r>
            <a:r>
              <a:rPr lang="en-US"/>
              <a:t>and interesting </a:t>
            </a:r>
            <a:r>
              <a:rPr lang="en-US" smtClean="0"/>
              <a:t>places.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5. Would </a:t>
            </a:r>
            <a:r>
              <a:rPr lang="en-US">
                <a:solidFill>
                  <a:srgbClr val="FF0000"/>
                </a:solidFill>
              </a:rPr>
              <a:t>you like to come </a:t>
            </a:r>
            <a:r>
              <a:rPr lang="en-US" smtClean="0">
                <a:solidFill>
                  <a:srgbClr val="FF0000"/>
                </a:solidFill>
              </a:rPr>
              <a:t>to my hometown, Danang this summer hoilday? I would take you to visit many tourist places and we can go swimming and sunbath together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580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40797" y="2967335"/>
            <a:ext cx="92256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CÁC LỖI THƯỜNG GẶP KHI VIẾT</a:t>
            </a:r>
            <a:endParaRPr lang="en-US" sz="5400" b="1" cap="all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697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9144000" cy="5516563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</a:rPr>
              <a:t>1. It’ve </a:t>
            </a:r>
            <a:r>
              <a:rPr lang="en-US" b="1">
                <a:solidFill>
                  <a:srgbClr val="FF0000"/>
                </a:solidFill>
              </a:rPr>
              <a:t>been a long time since we have a meeting</a:t>
            </a:r>
            <a:r>
              <a:rPr lang="en-US"/>
              <a:t>. I’ve just had a new job. 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 It has </a:t>
            </a:r>
            <a:r>
              <a:rPr lang="en-US" b="1" smtClean="0">
                <a:solidFill>
                  <a:srgbClr val="FF0000"/>
                </a:solidFill>
              </a:rPr>
              <a:t>been a long time since we last met.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2. It’s </a:t>
            </a:r>
            <a:r>
              <a:rPr lang="en-US"/>
              <a:t>really </a:t>
            </a:r>
            <a:r>
              <a:rPr lang="en-US" b="1">
                <a:solidFill>
                  <a:srgbClr val="FF0000"/>
                </a:solidFill>
              </a:rPr>
              <a:t>a dream job for me</a:t>
            </a:r>
            <a:r>
              <a:rPr lang="en-US"/>
              <a:t>. 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It’s really </a:t>
            </a:r>
            <a:r>
              <a:rPr lang="en-US" b="1" smtClean="0">
                <a:solidFill>
                  <a:srgbClr val="FF0000"/>
                </a:solidFill>
              </a:rPr>
              <a:t>my dream job.</a:t>
            </a:r>
            <a:endParaRPr lang="en-US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mtClean="0"/>
              <a:t>3. My </a:t>
            </a:r>
            <a:r>
              <a:rPr lang="en-US"/>
              <a:t>old-job is </a:t>
            </a:r>
            <a:r>
              <a:rPr lang="en-US" b="1" smtClean="0">
                <a:solidFill>
                  <a:srgbClr val="FF0000"/>
                </a:solidFill>
              </a:rPr>
              <a:t>boring</a:t>
            </a:r>
            <a:r>
              <a:rPr lang="en-US" smtClean="0"/>
              <a:t> </a:t>
            </a:r>
            <a:r>
              <a:rPr lang="en-US"/>
              <a:t>and </a:t>
            </a:r>
            <a:r>
              <a:rPr lang="en-US" b="1">
                <a:solidFill>
                  <a:srgbClr val="FF0000"/>
                </a:solidFill>
              </a:rPr>
              <a:t>make me stress</a:t>
            </a:r>
            <a:r>
              <a:rPr lang="en-US" smtClean="0"/>
              <a:t>.</a:t>
            </a:r>
          </a:p>
          <a:p>
            <a:pPr>
              <a:buFont typeface="Wingdings"/>
              <a:buChar char="à"/>
            </a:pPr>
            <a:r>
              <a:rPr lang="en-US" smtClean="0"/>
              <a:t>My old-job is </a:t>
            </a:r>
            <a:r>
              <a:rPr lang="en-US" b="1" smtClean="0">
                <a:solidFill>
                  <a:srgbClr val="FF0000"/>
                </a:solidFill>
              </a:rPr>
              <a:t>boring</a:t>
            </a:r>
            <a:r>
              <a:rPr lang="en-US" smtClean="0"/>
              <a:t> and </a:t>
            </a:r>
            <a:r>
              <a:rPr lang="en-US" b="1" smtClean="0">
                <a:solidFill>
                  <a:srgbClr val="FF0000"/>
                </a:solidFill>
              </a:rPr>
              <a:t>stressful.</a:t>
            </a:r>
          </a:p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</a:rPr>
              <a:t>4. </a:t>
            </a:r>
            <a:r>
              <a:rPr lang="en-US"/>
              <a:t>The new house is very beautiful</a:t>
            </a:r>
            <a:r>
              <a:rPr lang="en-US" b="1"/>
              <a:t>, </a:t>
            </a:r>
            <a:r>
              <a:rPr lang="en-US" b="1">
                <a:solidFill>
                  <a:srgbClr val="FF0000"/>
                </a:solidFill>
              </a:rPr>
              <a:t>it have 5 </a:t>
            </a:r>
            <a:r>
              <a:rPr lang="en-US" b="1" smtClean="0">
                <a:solidFill>
                  <a:srgbClr val="FF0000"/>
                </a:solidFill>
              </a:rPr>
              <a:t>roms</a:t>
            </a:r>
            <a:r>
              <a:rPr lang="en-US">
                <a:solidFill>
                  <a:srgbClr val="FF0000"/>
                </a:solidFill>
              </a:rPr>
              <a:t>. </a:t>
            </a:r>
            <a:endParaRPr lang="en-US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mtClean="0"/>
              <a:t>The new house is very beautiful </a:t>
            </a:r>
            <a:r>
              <a:rPr lang="en-US" b="1" smtClean="0">
                <a:solidFill>
                  <a:srgbClr val="FF0000"/>
                </a:solidFill>
              </a:rPr>
              <a:t>WITH 5 ROOMS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5. because </a:t>
            </a:r>
            <a:r>
              <a:rPr lang="en-US" b="1">
                <a:solidFill>
                  <a:srgbClr val="FF0000"/>
                </a:solidFill>
              </a:rPr>
              <a:t>It's bring me peace and comfortable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after hard </a:t>
            </a:r>
            <a:r>
              <a:rPr lang="en-US" smtClean="0"/>
              <a:t>working</a:t>
            </a:r>
          </a:p>
          <a:p>
            <a:pPr>
              <a:buFont typeface="Wingdings"/>
              <a:buChar char="à"/>
            </a:pP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It brings </a:t>
            </a:r>
            <a:r>
              <a:rPr lang="en-US" smtClean="0">
                <a:sym typeface="Wingdings" pitchFamily="2" charset="2"/>
              </a:rPr>
              <a:t>me a lot of peace and comfort after hard working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6. </a:t>
            </a:r>
            <a:r>
              <a:rPr lang="vi-VN" b="1">
                <a:solidFill>
                  <a:srgbClr val="FF0000"/>
                </a:solidFill>
              </a:rPr>
              <a:t>In front of the house has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a small garden and a small </a:t>
            </a:r>
            <a:r>
              <a:rPr lang="vi-VN" smtClean="0"/>
              <a:t>pool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 </a:t>
            </a:r>
            <a:r>
              <a:rPr lang="vi-VN" b="1">
                <a:solidFill>
                  <a:srgbClr val="FF0000"/>
                </a:solidFill>
              </a:rPr>
              <a:t>In front of the </a:t>
            </a:r>
            <a:r>
              <a:rPr lang="vi-VN" b="1" smtClean="0">
                <a:solidFill>
                  <a:srgbClr val="FF0000"/>
                </a:solidFill>
              </a:rPr>
              <a:t>house</a:t>
            </a:r>
            <a:r>
              <a:rPr lang="en-US" b="1" smtClean="0">
                <a:solidFill>
                  <a:srgbClr val="FF0000"/>
                </a:solidFill>
              </a:rPr>
              <a:t>, there is </a:t>
            </a:r>
            <a:r>
              <a:rPr lang="vi-VN"/>
              <a:t>a small garden and a small </a:t>
            </a:r>
            <a:r>
              <a:rPr lang="vi-VN" smtClean="0"/>
              <a:t>pool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mtClean="0"/>
              <a:t>8. </a:t>
            </a:r>
            <a:r>
              <a:rPr lang="vi-VN"/>
              <a:t>I’m sure </a:t>
            </a:r>
            <a:r>
              <a:rPr lang="vi-VN" b="1">
                <a:solidFill>
                  <a:srgbClr val="FF0000"/>
                </a:solidFill>
              </a:rPr>
              <a:t>you very like it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and </a:t>
            </a:r>
            <a:r>
              <a:rPr lang="vi-VN" b="1">
                <a:solidFill>
                  <a:srgbClr val="FF0000"/>
                </a:solidFill>
              </a:rPr>
              <a:t>have many good memory</a:t>
            </a:r>
            <a:r>
              <a:rPr lang="vi-VN" b="1" smtClean="0">
                <a:solidFill>
                  <a:srgbClr val="FF0000"/>
                </a:solidFill>
              </a:rPr>
              <a:t>.</a:t>
            </a:r>
            <a:endParaRPr lang="en-US" b="1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vi-VN"/>
              <a:t>I’m sure </a:t>
            </a:r>
            <a:r>
              <a:rPr lang="vi-VN" b="1">
                <a:solidFill>
                  <a:srgbClr val="FF0000"/>
                </a:solidFill>
              </a:rPr>
              <a:t>you </a:t>
            </a:r>
            <a:r>
              <a:rPr lang="en-US" b="1" smtClean="0">
                <a:solidFill>
                  <a:srgbClr val="FF0000"/>
                </a:solidFill>
              </a:rPr>
              <a:t>really</a:t>
            </a:r>
            <a:r>
              <a:rPr lang="vi-VN" b="1" smtClean="0">
                <a:solidFill>
                  <a:srgbClr val="FF0000"/>
                </a:solidFill>
              </a:rPr>
              <a:t> </a:t>
            </a:r>
            <a:r>
              <a:rPr lang="vi-VN" b="1">
                <a:solidFill>
                  <a:srgbClr val="FF0000"/>
                </a:solidFill>
              </a:rPr>
              <a:t>like it</a:t>
            </a:r>
            <a:r>
              <a:rPr lang="vi-VN">
                <a:solidFill>
                  <a:srgbClr val="FF0000"/>
                </a:solidFill>
              </a:rPr>
              <a:t> </a:t>
            </a:r>
            <a:r>
              <a:rPr lang="vi-VN"/>
              <a:t>and </a:t>
            </a:r>
            <a:r>
              <a:rPr lang="vi-VN" b="1">
                <a:solidFill>
                  <a:srgbClr val="FF0000"/>
                </a:solidFill>
              </a:rPr>
              <a:t>have </a:t>
            </a:r>
            <a:r>
              <a:rPr lang="en-US" b="1" smtClean="0">
                <a:solidFill>
                  <a:srgbClr val="FF0000"/>
                </a:solidFill>
              </a:rPr>
              <a:t>nice</a:t>
            </a:r>
            <a:r>
              <a:rPr lang="vi-VN" b="1" smtClean="0">
                <a:solidFill>
                  <a:srgbClr val="FF00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</a:rPr>
              <a:t>experience</a:t>
            </a:r>
            <a:r>
              <a:rPr lang="vi-VN" b="1" smtClean="0">
                <a:solidFill>
                  <a:srgbClr val="FF0000"/>
                </a:solidFill>
              </a:rPr>
              <a:t>.</a:t>
            </a:r>
            <a:endParaRPr 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991600" cy="624840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There </a:t>
            </a:r>
            <a:r>
              <a:rPr lang="en-US"/>
              <a:t>is a small </a:t>
            </a:r>
            <a:r>
              <a:rPr lang="en-US" b="1">
                <a:solidFill>
                  <a:srgbClr val="FF0000"/>
                </a:solidFill>
              </a:rPr>
              <a:t>garden the left to the house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 my parents plant </a:t>
            </a:r>
            <a:r>
              <a:rPr lang="en-US" b="1">
                <a:solidFill>
                  <a:srgbClr val="FF0000"/>
                </a:solidFill>
              </a:rPr>
              <a:t>vegetable</a:t>
            </a:r>
            <a:r>
              <a:rPr lang="en-US">
                <a:solidFill>
                  <a:srgbClr val="FF0000"/>
                </a:solidFill>
              </a:rPr>
              <a:t> i</a:t>
            </a:r>
            <a:r>
              <a:rPr lang="en-US"/>
              <a:t>n the garden. </a:t>
            </a:r>
            <a:r>
              <a:rPr lang="en-US" b="1">
                <a:solidFill>
                  <a:srgbClr val="FF0000"/>
                </a:solidFill>
              </a:rPr>
              <a:t>Beside, </a:t>
            </a:r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new house near </a:t>
            </a:r>
            <a:r>
              <a:rPr lang="en-US"/>
              <a:t>the market so that’s very convenient.</a:t>
            </a:r>
          </a:p>
          <a:p>
            <a:pPr marL="0" indent="0">
              <a:buNone/>
            </a:pPr>
            <a:r>
              <a:rPr lang="en-US" smtClean="0">
                <a:sym typeface="Wingdings" pitchFamily="2" charset="2"/>
              </a:rPr>
              <a:t></a:t>
            </a:r>
            <a:r>
              <a:rPr lang="en-US"/>
              <a:t>There is a small </a:t>
            </a:r>
            <a:r>
              <a:rPr lang="en-US" b="1">
                <a:solidFill>
                  <a:srgbClr val="FF0000"/>
                </a:solidFill>
              </a:rPr>
              <a:t>garden </a:t>
            </a:r>
            <a:r>
              <a:rPr lang="en-US" b="1" smtClean="0">
                <a:solidFill>
                  <a:srgbClr val="FF0000"/>
                </a:solidFill>
              </a:rPr>
              <a:t>on the </a:t>
            </a:r>
            <a:r>
              <a:rPr lang="en-US" b="1">
                <a:solidFill>
                  <a:srgbClr val="FF0000"/>
                </a:solidFill>
              </a:rPr>
              <a:t>left </a:t>
            </a:r>
            <a:r>
              <a:rPr lang="en-US" b="1" smtClean="0">
                <a:solidFill>
                  <a:srgbClr val="FF0000"/>
                </a:solidFill>
              </a:rPr>
              <a:t>of </a:t>
            </a:r>
            <a:r>
              <a:rPr lang="en-US" b="1">
                <a:solidFill>
                  <a:srgbClr val="FF0000"/>
                </a:solidFill>
              </a:rPr>
              <a:t>the house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and my parents plant </a:t>
            </a:r>
            <a:r>
              <a:rPr lang="en-US" b="1" smtClean="0">
                <a:solidFill>
                  <a:srgbClr val="FF0000"/>
                </a:solidFill>
              </a:rPr>
              <a:t>a lot of vegetables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i</a:t>
            </a:r>
            <a:r>
              <a:rPr lang="en-US"/>
              <a:t>n the garden. </a:t>
            </a:r>
            <a:r>
              <a:rPr lang="en-US" b="1" smtClean="0">
                <a:solidFill>
                  <a:srgbClr val="FF0000"/>
                </a:solidFill>
              </a:rPr>
              <a:t>Besides, </a:t>
            </a:r>
            <a:r>
              <a:rPr lang="en-US"/>
              <a:t>the </a:t>
            </a:r>
            <a:r>
              <a:rPr lang="en-US" b="1">
                <a:solidFill>
                  <a:srgbClr val="FF0000"/>
                </a:solidFill>
              </a:rPr>
              <a:t>new </a:t>
            </a:r>
            <a:r>
              <a:rPr lang="en-US" b="1" smtClean="0">
                <a:solidFill>
                  <a:srgbClr val="FF0000"/>
                </a:solidFill>
              </a:rPr>
              <a:t>house is </a:t>
            </a:r>
            <a:r>
              <a:rPr lang="en-US" b="1">
                <a:solidFill>
                  <a:srgbClr val="FF0000"/>
                </a:solidFill>
              </a:rPr>
              <a:t>near the </a:t>
            </a:r>
            <a:r>
              <a:rPr lang="en-US"/>
              <a:t>market so </a:t>
            </a:r>
            <a:r>
              <a:rPr lang="en-US" b="1">
                <a:solidFill>
                  <a:srgbClr val="FF0000"/>
                </a:solidFill>
              </a:rPr>
              <a:t>that’s</a:t>
            </a:r>
            <a:r>
              <a:rPr lang="en-US"/>
              <a:t> very convenient.</a:t>
            </a:r>
          </a:p>
          <a:p>
            <a:pPr marL="0" indent="0">
              <a:buNone/>
            </a:pPr>
            <a:endParaRPr lang="en-US" smtClean="0">
              <a:sym typeface="Wingdings" pitchFamily="2" charset="2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9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Font typeface="Wingdings"/>
              <a:buChar char="à"/>
            </a:pPr>
            <a:r>
              <a:rPr lang="en-US" b="1" smtClean="0">
                <a:solidFill>
                  <a:srgbClr val="FF0000"/>
                </a:solidFill>
              </a:rPr>
              <a:t>Last </a:t>
            </a:r>
            <a:r>
              <a:rPr lang="en-US" b="1">
                <a:solidFill>
                  <a:srgbClr val="FF0000"/>
                </a:solidFill>
              </a:rPr>
              <a:t>week, my family held a party for the new house. </a:t>
            </a:r>
            <a:r>
              <a:rPr lang="en-US" b="1"/>
              <a:t>Can you come and have fun with my family this weekend? </a:t>
            </a:r>
            <a:r>
              <a:rPr lang="en-US" b="1">
                <a:solidFill>
                  <a:srgbClr val="FF0000"/>
                </a:solidFill>
              </a:rPr>
              <a:t>Look forward to receiving your consent</a:t>
            </a:r>
            <a:r>
              <a:rPr lang="en-US" b="1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/>
              <a:buChar char="à"/>
            </a:pPr>
            <a:endParaRPr lang="en-US" b="1">
              <a:solidFill>
                <a:srgbClr val="FF0000"/>
              </a:solidFill>
            </a:endParaRPr>
          </a:p>
          <a:p>
            <a:pPr>
              <a:buFont typeface="Wingdings"/>
              <a:buChar char="à"/>
            </a:pPr>
            <a:r>
              <a:rPr lang="en-US" b="1" smtClean="0">
                <a:solidFill>
                  <a:srgbClr val="FF0000"/>
                </a:solidFill>
              </a:rPr>
              <a:t> my </a:t>
            </a:r>
            <a:r>
              <a:rPr lang="en-US" b="1">
                <a:solidFill>
                  <a:srgbClr val="FF0000"/>
                </a:solidFill>
              </a:rPr>
              <a:t>family </a:t>
            </a:r>
            <a:r>
              <a:rPr lang="en-US" b="1" smtClean="0">
                <a:solidFill>
                  <a:srgbClr val="FF0000"/>
                </a:solidFill>
              </a:rPr>
              <a:t>is going to hold a house warming party this weekend. </a:t>
            </a:r>
            <a:r>
              <a:rPr lang="en-US" b="1"/>
              <a:t>Can you come and have fun with my family </a:t>
            </a:r>
            <a:r>
              <a:rPr lang="en-US" b="1" smtClean="0"/>
              <a:t>at 5p.m this </a:t>
            </a:r>
            <a:r>
              <a:rPr lang="en-US" b="1"/>
              <a:t>weekend? </a:t>
            </a:r>
            <a:r>
              <a:rPr lang="en-US" b="1">
                <a:solidFill>
                  <a:srgbClr val="FF0000"/>
                </a:solidFill>
              </a:rPr>
              <a:t>Look forward to receiving your </a:t>
            </a:r>
            <a:r>
              <a:rPr lang="en-US" b="1" smtClean="0">
                <a:solidFill>
                  <a:srgbClr val="FF0000"/>
                </a:solidFill>
              </a:rPr>
              <a:t>response.</a:t>
            </a:r>
            <a:endParaRPr lang="en-US" b="1">
              <a:solidFill>
                <a:srgbClr val="FF0000"/>
              </a:solidFill>
            </a:endParaRPr>
          </a:p>
          <a:p>
            <a:pPr>
              <a:buFont typeface="Wingdings"/>
              <a:buChar char="à"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7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smtClean="0"/>
              <a:t>3/6/2018 </a:t>
            </a:r>
            <a:br>
              <a:rPr lang="en-US" b="1" smtClean="0"/>
            </a:br>
            <a:r>
              <a:rPr lang="en-US" b="1" smtClean="0"/>
              <a:t>DE VIET CO RA O LOP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You are going to have business trip and arrange your friend to look after your children. Write a letter to your friend. In the letter, you should:</a:t>
            </a:r>
          </a:p>
          <a:p>
            <a:pPr marL="0" lvl="0" indent="0">
              <a:buNone/>
            </a:pPr>
            <a:r>
              <a:rPr lang="en-US" smtClean="0">
                <a:sym typeface="Wingdings" pitchFamily="2" charset="2"/>
              </a:rPr>
              <a:t></a:t>
            </a:r>
            <a:r>
              <a:rPr lang="en-US" smtClean="0"/>
              <a:t>Tell </a:t>
            </a:r>
            <a:r>
              <a:rPr lang="en-US"/>
              <a:t>him/ her what kinds of food your children like and dislike</a:t>
            </a:r>
          </a:p>
          <a:p>
            <a:pPr marL="0" lvl="0" indent="0">
              <a:buNone/>
            </a:pP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Tell </a:t>
            </a:r>
            <a:r>
              <a:rPr lang="en-US"/>
              <a:t>him/ her what kinds of activities your children can attend</a:t>
            </a:r>
          </a:p>
          <a:p>
            <a:pPr marL="0" lvl="0" indent="0">
              <a:buNone/>
            </a:pP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Tell </a:t>
            </a:r>
            <a:r>
              <a:rPr lang="en-US"/>
              <a:t>him/ her what time will you pick up your children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0421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18885"/>
              </p:ext>
            </p:extLst>
          </p:nvPr>
        </p:nvGraphicFramePr>
        <p:xfrm>
          <a:off x="228600" y="452914"/>
          <a:ext cx="8305800" cy="5643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  <a:gridCol w="3886200"/>
              </a:tblGrid>
              <a:tr h="1071086">
                <a:tc>
                  <a:txBody>
                    <a:bodyPr/>
                    <a:lstStyle/>
                    <a:p>
                      <a:r>
                        <a:rPr lang="en-US" sz="400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Tốn thờ</a:t>
                      </a:r>
                      <a:r>
                        <a:rPr lang="en-US" sz="4000" baseline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 gian  (it takes ...)</a:t>
                      </a:r>
                      <a:endParaRPr lang="en-US" sz="4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(Tốn tiền (it costs)</a:t>
                      </a:r>
                      <a:endParaRPr lang="en-US" sz="40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32446">
                <a:tc>
                  <a:txBody>
                    <a:bodyPr/>
                    <a:lstStyle/>
                    <a:p>
                      <a:r>
                        <a:rPr lang="en-US" smtClean="0"/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068234"/>
            <a:ext cx="449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Nó tốn tôi 20 phút để làm bài tập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takes me 20 mintues to do my homework</a:t>
            </a:r>
            <a:endParaRPr lang="en-US" sz="28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068234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itchFamily="18" charset="0"/>
                <a:cs typeface="Times New Roman" pitchFamily="18" charset="0"/>
              </a:rPr>
              <a:t>Nó tốn 20 đô 1 ngày.</a:t>
            </a:r>
          </a:p>
          <a:p>
            <a:r>
              <a:rPr lang="en-US" sz="3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costs me $20 a day.</a:t>
            </a:r>
          </a:p>
          <a:p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463845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 spend 20 minutes doing my home work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3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592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mtClean="0"/>
              <a:t>I </a:t>
            </a:r>
            <a:r>
              <a:rPr lang="en-US"/>
              <a:t>think ,  you should visit my country on the summer  . This season has many festivals and the weather is suitable for travel.  </a:t>
            </a: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 </a:t>
            </a:r>
            <a:r>
              <a:rPr lang="en-US">
                <a:solidFill>
                  <a:srgbClr val="FF0000"/>
                </a:solidFill>
              </a:rPr>
              <a:t>think , </a:t>
            </a:r>
            <a:r>
              <a:rPr lang="en-US"/>
              <a:t> you should visit my country </a:t>
            </a:r>
            <a:r>
              <a:rPr lang="en-US">
                <a:solidFill>
                  <a:srgbClr val="FF0000"/>
                </a:solidFill>
              </a:rPr>
              <a:t>on the summer  . Thi</a:t>
            </a:r>
            <a:r>
              <a:rPr lang="en-US"/>
              <a:t>s season has many festivals and the weather is suitable for travel.  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/>
              <a:t>I </a:t>
            </a:r>
            <a:r>
              <a:rPr lang="en-US">
                <a:solidFill>
                  <a:srgbClr val="FF0000"/>
                </a:solidFill>
              </a:rPr>
              <a:t>think </a:t>
            </a:r>
            <a:r>
              <a:rPr lang="en-US" smtClean="0"/>
              <a:t>you </a:t>
            </a:r>
            <a:r>
              <a:rPr lang="en-US"/>
              <a:t>should visit my country </a:t>
            </a:r>
            <a:r>
              <a:rPr lang="en-US" smtClean="0">
                <a:solidFill>
                  <a:srgbClr val="FF0000"/>
                </a:solidFill>
              </a:rPr>
              <a:t>in </a:t>
            </a:r>
            <a:r>
              <a:rPr lang="en-US">
                <a:solidFill>
                  <a:srgbClr val="FF0000"/>
                </a:solidFill>
              </a:rPr>
              <a:t>the summer  </a:t>
            </a:r>
            <a:r>
              <a:rPr lang="en-US" smtClean="0">
                <a:solidFill>
                  <a:srgbClr val="FF0000"/>
                </a:solidFill>
              </a:rPr>
              <a:t>because thi</a:t>
            </a:r>
            <a:r>
              <a:rPr lang="en-US" smtClean="0"/>
              <a:t>s </a:t>
            </a:r>
            <a:r>
              <a:rPr lang="en-US"/>
              <a:t>season has many festivals and the weather is suitable for travel.  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 VIET - HOMEWORK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TASK 1. You have recently started work in a new company.</a:t>
            </a:r>
            <a:endParaRPr lang="en-US"/>
          </a:p>
          <a:p>
            <a:r>
              <a:rPr lang="en-US"/>
              <a:t>Write a letter to an English-speaking friend. In your letter:</a:t>
            </a:r>
          </a:p>
          <a:p>
            <a:pPr lvl="0"/>
            <a:r>
              <a:rPr lang="en-US"/>
              <a:t>Explain why you change your job</a:t>
            </a:r>
          </a:p>
          <a:p>
            <a:pPr lvl="0"/>
            <a:r>
              <a:rPr lang="en-US"/>
              <a:t>Describe your new job</a:t>
            </a:r>
          </a:p>
          <a:p>
            <a:pPr lvl="0"/>
            <a:r>
              <a:rPr lang="en-US"/>
              <a:t>Tell him/her your other news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14300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TASK 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477000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I used to work as a </a:t>
            </a:r>
            <a:r>
              <a:rPr lang="en-US" smtClean="0"/>
              <a:t>....: tôi đã từng làm việc như là 1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 it was not suitable for me to grow up myself</a:t>
            </a:r>
            <a:r>
              <a:rPr lang="en-US" smtClean="0"/>
              <a:t>: nó không phù để tôi phát triển bản thân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I decided to quit my old job last month</a:t>
            </a:r>
            <a:r>
              <a:rPr lang="en-US" smtClean="0"/>
              <a:t>: tôi đã quyết định bỏ việc tháng vừa rồi.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My old job is boring and stressful. Besides, the working hour is very long.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My working place is far away from my house and the salary is not big enough to meet basic needs</a:t>
            </a:r>
            <a:r>
              <a:rPr lang="en-US" smtClean="0"/>
              <a:t>: </a:t>
            </a:r>
            <a:r>
              <a:rPr lang="vi-VN" smtClean="0"/>
              <a:t>Nơ</a:t>
            </a:r>
            <a:r>
              <a:rPr lang="en-US" smtClean="0"/>
              <a:t>i làm việc xa và lương không đủ để trang trải cuộc sống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Now I am working as a receptionist/ tour guide for FPT company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My new job is + V-ing: </a:t>
            </a:r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>
                <a:solidFill>
                  <a:srgbClr val="FF0000"/>
                </a:solidFill>
              </a:rPr>
              <a:t>My new job is </a:t>
            </a:r>
            <a:r>
              <a:rPr lang="en-US" smtClean="0">
                <a:solidFill>
                  <a:srgbClr val="FF0000"/>
                </a:solidFill>
              </a:rPr>
              <a:t> taking visitors to famous places in Danang/ typing reports/ working with customer’s complaints: 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I want to inform you that</a:t>
            </a:r>
            <a:r>
              <a:rPr lang="en-US" smtClean="0"/>
              <a:t>: câu thông báo tin mới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Would you like to come to.......? </a:t>
            </a:r>
            <a:r>
              <a:rPr lang="en-US" smtClean="0"/>
              <a:t>: câu mời ai lam gi</a:t>
            </a:r>
            <a:endParaRPr lang="en-US" smtClean="0">
              <a:sym typeface="Wingdings" pitchFamily="2" charset="2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94360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TASK 2. You have recently moved to a new house.</a:t>
            </a:r>
            <a:endParaRPr lang="en-US"/>
          </a:p>
          <a:p>
            <a:r>
              <a:rPr lang="en-US"/>
              <a:t>Write a letter to an English-speaking friend. In your letter:</a:t>
            </a:r>
          </a:p>
          <a:p>
            <a:pPr lvl="0"/>
            <a:r>
              <a:rPr lang="en-US"/>
              <a:t>Explain why you have moved</a:t>
            </a:r>
          </a:p>
          <a:p>
            <a:pPr lvl="0"/>
            <a:r>
              <a:rPr lang="en-US"/>
              <a:t>Describe your new house</a:t>
            </a:r>
          </a:p>
          <a:p>
            <a:pPr lvl="0"/>
            <a:r>
              <a:rPr lang="en-US"/>
              <a:t>Invite your friend to come and visit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609600"/>
            <a:ext cx="8229600" cy="838200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TASK </a:t>
            </a: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839200" cy="6858000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My father was transferred to work in </a:t>
            </a:r>
            <a:r>
              <a:rPr lang="en-US" smtClean="0"/>
              <a:t>........: bố tôi chuyển công tác vào ............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My old </a:t>
            </a:r>
            <a:r>
              <a:rPr lang="en-US">
                <a:solidFill>
                  <a:srgbClr val="FF0000"/>
                </a:solidFill>
              </a:rPr>
              <a:t>house is far away from my workplace and </a:t>
            </a:r>
            <a:r>
              <a:rPr lang="en-US" smtClean="0">
                <a:solidFill>
                  <a:srgbClr val="FF0000"/>
                </a:solidFill>
              </a:rPr>
              <a:t>travelling </a:t>
            </a:r>
            <a:r>
              <a:rPr lang="en-US">
                <a:solidFill>
                  <a:srgbClr val="FF0000"/>
                </a:solidFill>
              </a:rPr>
              <a:t>is very time </a:t>
            </a:r>
            <a:r>
              <a:rPr lang="en-US" smtClean="0">
                <a:solidFill>
                  <a:srgbClr val="FF0000"/>
                </a:solidFill>
              </a:rPr>
              <a:t>consuming</a:t>
            </a:r>
            <a:r>
              <a:rPr lang="en-US" smtClean="0"/>
              <a:t>: Nhà cũ tôi xa cơ quan và đi lại rất tốn thời gian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My new house is small but well-furnished with two bedrooms </a:t>
            </a:r>
            <a:r>
              <a:rPr lang="en-US" smtClean="0"/>
              <a:t>.........: nhà mới tôi nhỏ nhưng đầy đủ tiện nghi với 2 phòng ngủ ............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It is a blue two-story flat in the city center</a:t>
            </a:r>
            <a:r>
              <a:rPr lang="en-US" smtClean="0"/>
              <a:t>: đó là ngôi nhà màu xanh 2 tầng ở trung tâm thành phố</a:t>
            </a:r>
          </a:p>
          <a:p>
            <a:pPr>
              <a:buFontTx/>
              <a:buChar char="-"/>
            </a:pPr>
            <a:r>
              <a:rPr lang="en-US" smtClean="0">
                <a:solidFill>
                  <a:srgbClr val="FF0000"/>
                </a:solidFill>
              </a:rPr>
              <a:t>It is spacious and airy with a big front yard</a:t>
            </a:r>
            <a:r>
              <a:rPr lang="en-US" smtClean="0"/>
              <a:t>: nó rộng thoáng khí và có một ngôi vườn trước nhà,</a:t>
            </a:r>
          </a:p>
          <a:p>
            <a:pPr>
              <a:buFontTx/>
              <a:buChar char="-"/>
            </a:pPr>
            <a:r>
              <a:rPr lang="en-US">
                <a:solidFill>
                  <a:srgbClr val="FF0000"/>
                </a:solidFill>
              </a:rPr>
              <a:t>Would you like to come </a:t>
            </a:r>
            <a:r>
              <a:rPr lang="en-US" smtClean="0">
                <a:solidFill>
                  <a:srgbClr val="FF0000"/>
                </a:solidFill>
              </a:rPr>
              <a:t>to my house-warming party at 5.pm on June 6th.......? </a:t>
            </a:r>
            <a:r>
              <a:rPr lang="en-US"/>
              <a:t>: </a:t>
            </a:r>
            <a:r>
              <a:rPr lang="en-US" smtClean="0"/>
              <a:t>Bạn có thể sxep thời gian lúc 5 ngày 6/6 đến dự tiệc về nhà mới được ko?</a:t>
            </a:r>
            <a:endParaRPr lang="en-US">
              <a:sym typeface="Wingdings" pitchFamily="2" charset="2"/>
            </a:endParaRPr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endParaRPr lang="en-US" smtClean="0"/>
          </a:p>
          <a:p>
            <a:pPr>
              <a:buFontTx/>
              <a:buChar char="-"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TASK 3. Last month you had a holiday overseas where you stayed with some friends. They have just sent you some photos of your holiday.</a:t>
            </a:r>
            <a:endParaRPr lang="en-US"/>
          </a:p>
          <a:p>
            <a:r>
              <a:rPr lang="en-US"/>
              <a:t>Write a letter to your friends. In your letter:</a:t>
            </a:r>
          </a:p>
          <a:p>
            <a:pPr lvl="0"/>
            <a:r>
              <a:rPr lang="en-US"/>
              <a:t>Thanks them for the photos and for the holiday</a:t>
            </a:r>
          </a:p>
          <a:p>
            <a:pPr lvl="0"/>
            <a:r>
              <a:rPr lang="en-US"/>
              <a:t>Explain why you didn’t write earlier</a:t>
            </a:r>
          </a:p>
          <a:p>
            <a:pPr lvl="0"/>
            <a:r>
              <a:rPr lang="en-US"/>
              <a:t>Invite them to come and stay with you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2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1069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TỪ VỰNG VIẾT TASK 123</vt:lpstr>
      <vt:lpstr>3/6/2018  DE VIET CO RA O LOP </vt:lpstr>
      <vt:lpstr>PowerPoint Presentation</vt:lpstr>
      <vt:lpstr>PowerPoint Presentation</vt:lpstr>
      <vt:lpstr>DE VIET - HOMEWORK</vt:lpstr>
      <vt:lpstr>TASK 1</vt:lpstr>
      <vt:lpstr>PowerPoint Presentation</vt:lpstr>
      <vt:lpstr>TASK 2</vt:lpstr>
      <vt:lpstr>PowerPoint Presentation</vt:lpstr>
      <vt:lpstr>TASK 3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TỪ VỰNG VIẾT TASK 567</dc:title>
  <dc:creator>a</dc:creator>
  <cp:lastModifiedBy>a</cp:lastModifiedBy>
  <cp:revision>27</cp:revision>
  <dcterms:created xsi:type="dcterms:W3CDTF">2018-07-28T16:37:54Z</dcterms:created>
  <dcterms:modified xsi:type="dcterms:W3CDTF">2020-11-25T14:19:53Z</dcterms:modified>
</cp:coreProperties>
</file>