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1" r:id="rId1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69"/>
  </p:normalViewPr>
  <p:slideViewPr>
    <p:cSldViewPr snapToGrid="0" snapToObjects="1">
      <p:cViewPr varScale="1">
        <p:scale>
          <a:sx n="65" d="100"/>
          <a:sy n="65" d="100"/>
        </p:scale>
        <p:origin x="-82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73D2CA-2FA3-DC45-8271-BF60444D6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145171-6DEC-DD4A-9C1F-5559616FE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09EE50-B46E-E647-AB50-4184395F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3A2A-D74C-E24F-BF2E-5266EBA87B07}" type="datetimeFigureOut">
              <a:rPr lang="x-none" smtClean="0"/>
              <a:t>27//11/2020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20D66A-363E-C240-8D05-8A551AA9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BB86E9-BE87-9D4F-A28E-E6DA4227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3318-5F77-374F-9148-C7C4A3503D1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5879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26F41F-5DB6-FA43-AB9D-20D129AF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396FBA6-B577-244C-A13B-9E7782104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3FFC63-58D4-1F48-9AC3-81D42512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3A2A-D74C-E24F-BF2E-5266EBA87B07}" type="datetimeFigureOut">
              <a:rPr lang="x-none" smtClean="0"/>
              <a:t>27//11/2020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36927E-81CC-4142-B408-93671DD2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1D76F2-E16F-BE40-9673-442EA191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3318-5F77-374F-9148-C7C4A3503D1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2387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88F9B8E-058C-7948-BE56-772C81E32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6C7EEC3-8ADD-F64F-BC63-F7A152076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09FBBC-9A6D-C641-98CE-8A4FF365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3A2A-D74C-E24F-BF2E-5266EBA87B07}" type="datetimeFigureOut">
              <a:rPr lang="x-none" smtClean="0"/>
              <a:t>27//11/2020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E01F496-571C-044E-A08D-3E3117FC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618278-4263-2449-AEB4-661A1128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3318-5F77-374F-9148-C7C4A3503D1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7671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F54144-4A1F-A449-8F4D-4CE1D5F0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E98990-3BB3-4E46-AB02-D0F1FA86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D037B7-06E8-F34D-8DD8-BBBC2B6B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3A2A-D74C-E24F-BF2E-5266EBA87B07}" type="datetimeFigureOut">
              <a:rPr lang="x-none" smtClean="0"/>
              <a:t>27//11/2020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2F2FDA8-C829-BC41-8A09-F4A2BEC8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BCD702-197E-4944-9CC9-E5C58F94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3318-5F77-374F-9148-C7C4A3503D1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6114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3E5C19-BAA0-0846-9C80-48E27B03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19389D-09E5-6F4F-86E5-5593ECF90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DC254A-4D58-4245-BB5E-B9456AF3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3A2A-D74C-E24F-BF2E-5266EBA87B07}" type="datetimeFigureOut">
              <a:rPr lang="x-none" smtClean="0"/>
              <a:t>27//11/2020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74888D-F03B-BE43-A08A-5E589FE3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39688F-4A6E-D545-85D1-DF01C307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3318-5F77-374F-9148-C7C4A3503D1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406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6A40FA-0EC9-7C4A-B880-E5AA792B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A1285B-0B54-0A4B-8D66-420E1EAB9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C159B58-9EB9-F44A-8D43-F1671487F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1D38464-FB56-2048-947B-843751DF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3A2A-D74C-E24F-BF2E-5266EBA87B07}" type="datetimeFigureOut">
              <a:rPr lang="x-none" smtClean="0"/>
              <a:t>27//11/2020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F5ED587-83BC-0E44-B2E8-E266CE4C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218AE14-A3C7-C349-B4A0-B8D974E8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3318-5F77-374F-9148-C7C4A3503D1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2268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722F89-A33B-4B45-B8AE-C9E19EF9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140D61-65C7-894F-8439-97B32E0CE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C5A00DE-7346-FD4C-A88D-DEA2DD056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F668628-779A-6047-8755-24BF87B67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9004ADA-4CD5-754B-8233-FDC6BFC0D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5F87B8C-5BD8-3440-A046-8CFE75E7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3A2A-D74C-E24F-BF2E-5266EBA87B07}" type="datetimeFigureOut">
              <a:rPr lang="x-none" smtClean="0"/>
              <a:t>27//11/2020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45FB4EF-2298-904E-A941-C271C692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299FD47-EB5D-3E47-A2B0-6AA8C5E3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3318-5F77-374F-9148-C7C4A3503D1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6811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B715DD-58F4-7D44-9836-8E2C295F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BE07CFA-46B0-8146-AB72-0ECE8112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3A2A-D74C-E24F-BF2E-5266EBA87B07}" type="datetimeFigureOut">
              <a:rPr lang="x-none" smtClean="0"/>
              <a:t>27//11/2020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1C6E17A-6901-B34D-96F1-273AF398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8736FB1-5D39-6F41-8669-09409061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3318-5F77-374F-9148-C7C4A3503D1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894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60E6B9A-DC40-564B-900F-06D016B2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3A2A-D74C-E24F-BF2E-5266EBA87B07}" type="datetimeFigureOut">
              <a:rPr lang="x-none" smtClean="0"/>
              <a:t>27//11/2020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6137125-91FC-8342-981A-F5D7DEBC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0F0D9E9-B86A-A341-83D5-097FE61D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3318-5F77-374F-9148-C7C4A3503D1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779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122FC0-A509-954A-9A4D-D879A8C1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78D334-5628-A54C-8624-E517DA625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504B2BD-D920-FF47-87D9-D281AB48B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EF850D5-5FAC-0A4B-9771-47FC4155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3A2A-D74C-E24F-BF2E-5266EBA87B07}" type="datetimeFigureOut">
              <a:rPr lang="x-none" smtClean="0"/>
              <a:t>27//11/2020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C916709-299F-2A41-92ED-9E538346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A95C68-7427-6A40-A0F7-1F0275EA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3318-5F77-374F-9148-C7C4A3503D1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2037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310010-D804-4845-B4E0-17126671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AB83075-D6B2-C948-969A-8B53A4F6C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4AB6EDA-A4DE-FB46-8E70-D940E5C47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1FD5397-1166-9C4A-AFA3-505D2BE2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3A2A-D74C-E24F-BF2E-5266EBA87B07}" type="datetimeFigureOut">
              <a:rPr lang="x-none" smtClean="0"/>
              <a:t>27//11/2020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FEFA5DC-5B3A-FB4D-ABE7-D4A2C3D4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CD1AAA5-63FF-134E-AD15-49819FE9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3318-5F77-374F-9148-C7C4A3503D1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3612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4D63F04-4E0D-3341-ADBD-CFC54F4C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95F002E-78C4-AF45-9622-3B3E8979B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2CB1337-2804-E749-8ECD-F4FCFEFA5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D3A2A-D74C-E24F-BF2E-5266EBA87B07}" type="datetimeFigureOut">
              <a:rPr lang="x-none" smtClean="0"/>
              <a:t>27//11/2020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732298-CE43-2042-9F2D-7DA918CF0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4DFA8E4-1439-0A47-84FE-5F62B5D5D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43318-5F77-374F-9148-C7C4A3503D1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5079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ienganhonline.com/tu-vung/tu-vung-theo-chu-de/33-tu-vung-tieng-anh-chu-de-thien-van-hoc/?fbclid=IwAR2jRE8-70NwqZyI7yv_Swbs4dvE-w7TsANja1fWJ7FyOSGAjo0dha6f0f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E0F75D-A29E-EB46-BE47-65D0CA1B4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9E4313-252C-7B43-8945-B031F8A450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55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750EBA-26FA-914A-A190-2AAD2E57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8270" cy="1325563"/>
          </a:xfrm>
        </p:spPr>
        <p:txBody>
          <a:bodyPr>
            <a:noAutofit/>
          </a:bodyPr>
          <a:lstStyle/>
          <a:p>
            <a:pPr algn="ctr"/>
            <a:r>
              <a:rPr lang="en-US" sz="2400" b="1" smtClean="0">
                <a:solidFill>
                  <a:srgbClr val="FF0000"/>
                </a:solidFill>
              </a:rPr>
              <a:t>TEXT 7-</a:t>
            </a:r>
            <a:r>
              <a:rPr lang="x-none" sz="2400" b="1" smtClean="0">
                <a:solidFill>
                  <a:srgbClr val="FF0000"/>
                </a:solidFill>
              </a:rPr>
              <a:t>GALAXIES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>
                <a:hlinkClick r:id="rId2"/>
              </a:rPr>
              <a:t>https://tienganhonline.com/tu-vung/tu-vung-theo-chu-de/33-tu-vung-tieng-anh-chu-de-thien-van-hoc/?fbclid=IwAR2jRE8-70NwqZyI7yv_Swbs4dvE-w7TsANja1fWJ7FyOSGAjo0dha6f0f4</a:t>
            </a:r>
            <a:endParaRPr lang="x-non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627083-22F2-D14F-9953-9A9A8C0E1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</a:t>
            </a:r>
            <a:r>
              <a:rPr lang="x-none" dirty="0"/>
              <a:t>alaxy : thiên hà, ngân hà = T</a:t>
            </a:r>
            <a:r>
              <a:rPr lang="en-US" dirty="0"/>
              <a:t>h</a:t>
            </a:r>
            <a:r>
              <a:rPr lang="x-none" dirty="0"/>
              <a:t>e Milky Way</a:t>
            </a:r>
          </a:p>
          <a:p>
            <a:pPr marL="0" indent="0">
              <a:buNone/>
            </a:pPr>
            <a:r>
              <a:rPr lang="x-none" dirty="0"/>
              <a:t>Solar system : hệ mặt trời</a:t>
            </a:r>
          </a:p>
          <a:p>
            <a:pPr marL="0" indent="0">
              <a:buNone/>
            </a:pPr>
            <a:r>
              <a:rPr lang="en-US" dirty="0"/>
              <a:t>U</a:t>
            </a:r>
            <a:r>
              <a:rPr lang="x-none" dirty="0"/>
              <a:t>niverse (n): </a:t>
            </a:r>
            <a:r>
              <a:rPr lang="x-none"/>
              <a:t>vũ </a:t>
            </a:r>
            <a:r>
              <a:rPr lang="x-none" smtClean="0"/>
              <a:t>trụ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Planet (n): hành tinh</a:t>
            </a:r>
          </a:p>
          <a:p>
            <a:pPr marL="0" indent="0">
              <a:buNone/>
            </a:pPr>
            <a:r>
              <a:rPr lang="en-US" smtClean="0"/>
              <a:t>Asteroid (n): tiểu hành tinh</a:t>
            </a:r>
          </a:p>
          <a:p>
            <a:pPr marL="0" indent="0">
              <a:buNone/>
            </a:pPr>
            <a:r>
              <a:rPr lang="en-US" smtClean="0"/>
              <a:t>Asteroid belt (n): vành đai tiểu hành tinh</a:t>
            </a:r>
          </a:p>
          <a:p>
            <a:pPr marL="0" indent="0">
              <a:buNone/>
            </a:pPr>
            <a:r>
              <a:rPr lang="en-US" smtClean="0"/>
              <a:t>Inner (adj): nội bộ, bên trong  &gt;&lt; outer (n): bên ngoài</a:t>
            </a:r>
          </a:p>
          <a:p>
            <a:pPr marL="0" indent="0">
              <a:buNone/>
            </a:pPr>
            <a:r>
              <a:rPr lang="en-US"/>
              <a:t>definition </a:t>
            </a:r>
            <a:r>
              <a:rPr lang="en-US" smtClean="0"/>
              <a:t>(n): định nghĩa</a:t>
            </a:r>
          </a:p>
          <a:p>
            <a:pPr marL="0" indent="0">
              <a:buNone/>
            </a:pPr>
            <a:r>
              <a:rPr lang="en-US"/>
              <a:t>celestial </a:t>
            </a:r>
            <a:r>
              <a:rPr lang="en-US" smtClean="0"/>
              <a:t>object: vật trên trời </a:t>
            </a:r>
          </a:p>
          <a:p>
            <a:pPr marL="0" indent="0">
              <a:buNone/>
            </a:pPr>
            <a:r>
              <a:rPr lang="en-US" smtClean="0"/>
              <a:t>Orbit (v): xoay theo quỹ đạo, đi vào quỹ đạo</a:t>
            </a:r>
          </a:p>
          <a:p>
            <a:pPr marL="0" indent="0">
              <a:buNone/>
            </a:pPr>
            <a:r>
              <a:rPr lang="en-US" smtClean="0"/>
              <a:t>Approximately (adv): xấp xỉ</a:t>
            </a:r>
          </a:p>
          <a:p>
            <a:pPr marL="0" indent="0">
              <a:buNone/>
            </a:pPr>
            <a:endParaRPr lang="x-none" dirty="0"/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0702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TEXT </a:t>
            </a:r>
            <a:r>
              <a:rPr lang="en-US" b="1" smtClean="0"/>
              <a:t>8</a:t>
            </a:r>
            <a:r>
              <a:rPr lang="en-US"/>
              <a:t/>
            </a:r>
            <a:br>
              <a:rPr lang="en-US"/>
            </a:br>
            <a:r>
              <a:rPr lang="en-US" b="1"/>
              <a:t>Energy from the Waves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19" y="208936"/>
            <a:ext cx="10972800" cy="6781800"/>
          </a:xfrm>
        </p:spPr>
        <p:txBody>
          <a:bodyPr>
            <a:normAutofit/>
          </a:bodyPr>
          <a:lstStyle/>
          <a:p>
            <a:r>
              <a:rPr lang="en-US" smtClean="0"/>
              <a:t>Source (n): nguồn</a:t>
            </a:r>
          </a:p>
          <a:p>
            <a:r>
              <a:rPr lang="en-US" smtClean="0"/>
              <a:t>Exploit (v): khai thác</a:t>
            </a:r>
          </a:p>
          <a:p>
            <a:r>
              <a:rPr lang="en-US" smtClean="0"/>
              <a:t>Sustainable (adj): bền vững</a:t>
            </a:r>
          </a:p>
          <a:p>
            <a:r>
              <a:rPr lang="en-US" smtClean="0"/>
              <a:t>Potential (n&amp;adj): tiềm năng, tiềm tàng</a:t>
            </a:r>
          </a:p>
          <a:p>
            <a:r>
              <a:rPr lang="en-US" smtClean="0"/>
              <a:t>Energy (n) = power (n): năng lượng</a:t>
            </a:r>
          </a:p>
          <a:p>
            <a:r>
              <a:rPr lang="en-US" smtClean="0"/>
              <a:t>Immense (adj): bao la, to lớn</a:t>
            </a:r>
          </a:p>
          <a:p>
            <a:r>
              <a:rPr lang="en-US" smtClean="0"/>
              <a:t>Generate (n): phát điện</a:t>
            </a:r>
            <a:r>
              <a:rPr lang="en-US" smtClean="0">
                <a:sym typeface="Wingdings" pitchFamily="2" charset="2"/>
              </a:rPr>
              <a:t> generator (n): máy phát điện</a:t>
            </a:r>
            <a:endParaRPr lang="en-US" smtClean="0"/>
          </a:p>
          <a:p>
            <a:r>
              <a:rPr lang="en-US" smtClean="0"/>
              <a:t>Hydroelectronic dam: đập thủy điện</a:t>
            </a:r>
          </a:p>
          <a:p>
            <a:r>
              <a:rPr lang="en-US" smtClean="0"/>
              <a:t>Electricity (n): điện</a:t>
            </a:r>
          </a:p>
          <a:p>
            <a:r>
              <a:rPr lang="en-US" smtClean="0"/>
              <a:t>Capture (v): bắt, giữ lấy</a:t>
            </a:r>
          </a:p>
          <a:p>
            <a:r>
              <a:rPr lang="en-US" smtClean="0"/>
              <a:t>Tide (n) thủy triều</a:t>
            </a:r>
          </a:p>
          <a:p>
            <a:r>
              <a:rPr lang="en-US" smtClean="0"/>
              <a:t>Thermal energy (n) nhiệt năng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2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10972800" cy="67056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Draw a comparison = compare (v) so sánh</a:t>
            </a:r>
          </a:p>
          <a:p>
            <a:r>
              <a:rPr lang="en-US" smtClean="0"/>
              <a:t>Alternative energy : năng lượng thay thế</a:t>
            </a:r>
          </a:p>
          <a:p>
            <a:r>
              <a:rPr lang="en-US" smtClean="0"/>
              <a:t>Renewable engery : năng lượng tái sinh</a:t>
            </a:r>
          </a:p>
          <a:p>
            <a:r>
              <a:rPr lang="en-US" smtClean="0"/>
              <a:t>Motion = movement : sự chuyển động</a:t>
            </a:r>
          </a:p>
          <a:p>
            <a:r>
              <a:rPr lang="en-US" smtClean="0"/>
              <a:t>Induce (v): gây ra </a:t>
            </a:r>
          </a:p>
          <a:p>
            <a:r>
              <a:rPr lang="en-US" smtClean="0"/>
              <a:t>Float (v): nổi, trôi (trên mặt nước) &gt;&lt;Submerged (adj): chìm</a:t>
            </a:r>
          </a:p>
          <a:p>
            <a:r>
              <a:rPr lang="en-US" smtClean="0"/>
              <a:t>Comprise of (v): bao gồm</a:t>
            </a:r>
          </a:p>
          <a:p>
            <a:r>
              <a:rPr lang="en-US" smtClean="0"/>
              <a:t> method (n): phương pháp </a:t>
            </a:r>
          </a:p>
          <a:p>
            <a:r>
              <a:rPr lang="en-US" smtClean="0"/>
              <a:t>Full (adj) &gt;&lt;partial (adj) </a:t>
            </a:r>
            <a:r>
              <a:rPr lang="en-US" smtClean="0">
                <a:sym typeface="Wingdings" pitchFamily="2" charset="2"/>
              </a:rPr>
              <a:t> partial scholarship</a:t>
            </a:r>
          </a:p>
          <a:p>
            <a:r>
              <a:rPr lang="en-US" smtClean="0">
                <a:sym typeface="Wingdings" pitchFamily="2" charset="2"/>
              </a:rPr>
              <a:t>Attempt (v)= try: cố gắng, nổ lực</a:t>
            </a:r>
          </a:p>
          <a:p>
            <a:r>
              <a:rPr lang="en-US" smtClean="0">
                <a:sym typeface="Wingdings" pitchFamily="2" charset="2"/>
              </a:rPr>
              <a:t>Transmit (v): truyền</a:t>
            </a:r>
          </a:p>
          <a:p>
            <a:r>
              <a:rPr lang="en-US" smtClean="0">
                <a:sym typeface="Wingdings" pitchFamily="2" charset="2"/>
              </a:rPr>
              <a:t>Drawbacks (n) = disadvantages = bad points: bất lợi </a:t>
            </a:r>
          </a:p>
          <a:p>
            <a:r>
              <a:rPr lang="en-US" smtClean="0">
                <a:sym typeface="Wingdings" pitchFamily="2" charset="2"/>
              </a:rPr>
              <a:t>Lack (v): thiếu</a:t>
            </a:r>
          </a:p>
          <a:p>
            <a:r>
              <a:rPr lang="en-US" smtClean="0">
                <a:sym typeface="Wingdings" pitchFamily="2" charset="2"/>
              </a:rPr>
              <a:t>Inhibit (v): cản trở</a:t>
            </a:r>
          </a:p>
          <a:p>
            <a:r>
              <a:rPr lang="en-US" smtClean="0">
                <a:sym typeface="Wingdings" pitchFamily="2" charset="2"/>
              </a:rPr>
              <a:t>Abundance (n): sự dư thừa</a:t>
            </a:r>
          </a:p>
          <a:p>
            <a:r>
              <a:rPr lang="en-US" smtClean="0">
                <a:sym typeface="Wingdings" pitchFamily="2" charset="2"/>
              </a:rPr>
              <a:t>Feasible (adj): phù hợp, khả thi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2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9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F1ED5E-D11D-C847-90EA-1DF76802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ZOO THEN AND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4DC54E-B308-EC48-AC6F-8073B9BD2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174" y="1690688"/>
            <a:ext cx="10660626" cy="4802187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R</a:t>
            </a:r>
            <a:r>
              <a:rPr lang="x-none" dirty="0"/>
              <a:t>ecreational area: khu vực vui chơi giải trí</a:t>
            </a:r>
          </a:p>
          <a:p>
            <a:pPr marL="514350" indent="-514350">
              <a:buAutoNum type="arabicPeriod"/>
            </a:pPr>
            <a:r>
              <a:rPr lang="en-US" dirty="0"/>
              <a:t>R</a:t>
            </a:r>
            <a:r>
              <a:rPr lang="x-none" dirty="0"/>
              <a:t>everve (n) nơi bảo tồn </a:t>
            </a:r>
            <a:r>
              <a:rPr lang="x-none" dirty="0">
                <a:sym typeface="Wingdings" pitchFamily="2" charset="2"/>
              </a:rPr>
              <a:t> </a:t>
            </a:r>
            <a:r>
              <a:rPr lang="x-none" dirty="0"/>
              <a:t> preserve (v) bảo tồn</a:t>
            </a:r>
          </a:p>
          <a:p>
            <a:pPr marL="514350" indent="-514350">
              <a:buAutoNum type="arabicPeriod"/>
            </a:pPr>
            <a:r>
              <a:rPr lang="en-US" dirty="0"/>
              <a:t>P</a:t>
            </a:r>
            <a:r>
              <a:rPr lang="x-none" dirty="0"/>
              <a:t>hysically weak yếu thể chất &gt;&lt; mentally weak: yếu tinh thần</a:t>
            </a:r>
          </a:p>
          <a:p>
            <a:pPr marL="514350" indent="-514350">
              <a:buAutoNum type="arabicPeriod"/>
            </a:pPr>
            <a:r>
              <a:rPr lang="en-US" dirty="0"/>
              <a:t>T</a:t>
            </a:r>
            <a:r>
              <a:rPr lang="x-none" dirty="0"/>
              <a:t>hrive (v): phát triển</a:t>
            </a:r>
          </a:p>
          <a:p>
            <a:pPr marL="0" indent="0">
              <a:buNone/>
            </a:pPr>
            <a:r>
              <a:rPr lang="en-US" dirty="0"/>
              <a:t>5.  Feed (v)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B</a:t>
            </a:r>
            <a:r>
              <a:rPr lang="x-none" dirty="0"/>
              <a:t>etter fed: ăn ngon</a:t>
            </a:r>
          </a:p>
          <a:p>
            <a:pPr marL="0" indent="0">
              <a:buNone/>
            </a:pPr>
            <a:r>
              <a:rPr lang="x-none" dirty="0"/>
              <a:t>6. </a:t>
            </a:r>
            <a:r>
              <a:rPr lang="en-US" dirty="0"/>
              <a:t>C</a:t>
            </a:r>
            <a:r>
              <a:rPr lang="x-none" dirty="0"/>
              <a:t>ages (n): cái chuồng, lồng </a:t>
            </a:r>
          </a:p>
          <a:p>
            <a:pPr marL="0" indent="0">
              <a:buNone/>
            </a:pPr>
            <a:r>
              <a:rPr lang="x-none" dirty="0"/>
              <a:t>7.  </a:t>
            </a:r>
            <a:r>
              <a:rPr lang="en-US" dirty="0"/>
              <a:t>S</a:t>
            </a:r>
            <a:r>
              <a:rPr lang="x-none" dirty="0"/>
              <a:t>pacious (adj): rộng</a:t>
            </a:r>
          </a:p>
          <a:p>
            <a:pPr marL="0" indent="0">
              <a:buNone/>
            </a:pPr>
            <a:r>
              <a:rPr lang="x-none" dirty="0"/>
              <a:t>8. </a:t>
            </a:r>
            <a:r>
              <a:rPr lang="en-US" dirty="0"/>
              <a:t>E</a:t>
            </a:r>
            <a:r>
              <a:rPr lang="x-none" dirty="0"/>
              <a:t>xtinct (adj): tuyệt chủng</a:t>
            </a:r>
          </a:p>
          <a:p>
            <a:pPr marL="0" indent="0">
              <a:buNone/>
            </a:pPr>
            <a:r>
              <a:rPr lang="en-US" dirty="0"/>
              <a:t>9. N</a:t>
            </a:r>
            <a:r>
              <a:rPr lang="x-none" dirty="0"/>
              <a:t>atural habitats (n): môi trường sôngs tự nhiên</a:t>
            </a:r>
          </a:p>
          <a:p>
            <a:pPr marL="0" indent="0">
              <a:buNone/>
            </a:pPr>
            <a:r>
              <a:rPr lang="x-none" dirty="0"/>
              <a:t>10. </a:t>
            </a:r>
            <a:r>
              <a:rPr lang="en-US" dirty="0"/>
              <a:t>D</a:t>
            </a:r>
            <a:r>
              <a:rPr lang="x-none" dirty="0"/>
              <a:t>escendant = offspring = children: con cháu, hậu duệ</a:t>
            </a:r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49702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A15A86-19A1-3A43-80AF-AA7C1FC2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565D63-5517-CC4C-84F1-0E9F5F126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dirty="0"/>
              <a:t>10. </a:t>
            </a:r>
            <a:r>
              <a:rPr lang="en-US" dirty="0"/>
              <a:t>N</a:t>
            </a:r>
            <a:r>
              <a:rPr lang="x-none" dirty="0"/>
              <a:t>octural (adj)= active at night : động vật hoạt động về đêm </a:t>
            </a:r>
          </a:p>
          <a:p>
            <a:pPr marL="0" indent="0">
              <a:buNone/>
            </a:pPr>
            <a:r>
              <a:rPr lang="x-none" dirty="0"/>
              <a:t>11. </a:t>
            </a:r>
            <a:r>
              <a:rPr lang="en-US" dirty="0"/>
              <a:t>B</a:t>
            </a:r>
            <a:r>
              <a:rPr lang="x-none" dirty="0"/>
              <a:t>reed (v): sinh sản</a:t>
            </a:r>
          </a:p>
          <a:p>
            <a:pPr marL="0" indent="0">
              <a:buNone/>
            </a:pPr>
            <a:r>
              <a:rPr lang="x-none" dirty="0"/>
              <a:t>12. </a:t>
            </a:r>
            <a:r>
              <a:rPr lang="en-US" dirty="0"/>
              <a:t>F</a:t>
            </a:r>
            <a:r>
              <a:rPr lang="x-none" dirty="0"/>
              <a:t>reedom (n): sự tự do</a:t>
            </a:r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49992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9EAD7F-FD72-4B45-9FF3-5F0C9E0B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35" y="0"/>
            <a:ext cx="10515600" cy="1325563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TEXT 2</a:t>
            </a:r>
            <a:endParaRPr lang="x-none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803BCB-CD1C-F841-8AC9-4D878AE57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626"/>
            <a:ext cx="10515600" cy="5397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dirty="0"/>
              <a:t>20. </a:t>
            </a:r>
            <a:r>
              <a:rPr lang="en-US" dirty="0"/>
              <a:t>E</a:t>
            </a:r>
            <a:r>
              <a:rPr lang="x-none" dirty="0"/>
              <a:t>normous strength: sức mạnh khổng lồ</a:t>
            </a:r>
          </a:p>
          <a:p>
            <a:pPr marL="0" indent="0">
              <a:buNone/>
            </a:pPr>
            <a:r>
              <a:rPr lang="x-none" dirty="0"/>
              <a:t>21. </a:t>
            </a:r>
            <a:r>
              <a:rPr lang="en-US" dirty="0"/>
              <a:t>I</a:t>
            </a:r>
            <a:r>
              <a:rPr lang="x-none" dirty="0"/>
              <a:t>magine (v) tưởng tượng</a:t>
            </a:r>
            <a:r>
              <a:rPr lang="x-none" dirty="0">
                <a:sym typeface="Wingdings" pitchFamily="2" charset="2"/>
              </a:rPr>
              <a:t> imagination (n): </a:t>
            </a:r>
          </a:p>
          <a:p>
            <a:pPr marL="0" indent="0">
              <a:buNone/>
            </a:pPr>
            <a:r>
              <a:rPr lang="x-none" dirty="0">
                <a:sym typeface="Wingdings" pitchFamily="2" charset="2"/>
              </a:rPr>
              <a:t>22. </a:t>
            </a:r>
            <a:r>
              <a:rPr lang="en-US" dirty="0">
                <a:sym typeface="Wingdings" pitchFamily="2" charset="2"/>
              </a:rPr>
              <a:t>S</a:t>
            </a:r>
            <a:r>
              <a:rPr lang="x-none" dirty="0">
                <a:sym typeface="Wingdings" pitchFamily="2" charset="2"/>
              </a:rPr>
              <a:t>ophisticated (adj): = complicated = tinh vi, phức tạp</a:t>
            </a:r>
          </a:p>
          <a:p>
            <a:pPr marL="0" indent="0">
              <a:buNone/>
            </a:pPr>
            <a:r>
              <a:rPr lang="x-none" dirty="0">
                <a:sym typeface="Wingdings" pitchFamily="2" charset="2"/>
              </a:rPr>
              <a:t>23. </a:t>
            </a:r>
            <a:r>
              <a:rPr lang="en-US" dirty="0">
                <a:sym typeface="Wingdings" pitchFamily="2" charset="2"/>
              </a:rPr>
              <a:t>R</a:t>
            </a:r>
            <a:r>
              <a:rPr lang="x-none" dirty="0">
                <a:sym typeface="Wingdings" pitchFamily="2" charset="2"/>
              </a:rPr>
              <a:t>est (v) nghỉ ngơi restless (adj): ko ngừng, ko nghỉ ngơi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24. W</a:t>
            </a:r>
            <a:r>
              <a:rPr lang="x-none" dirty="0">
                <a:sym typeface="Wingdings" pitchFamily="2" charset="2"/>
              </a:rPr>
              <a:t>isely (adj): khôn ngoan</a:t>
            </a:r>
          </a:p>
          <a:p>
            <a:pPr marL="0" indent="0">
              <a:buNone/>
            </a:pPr>
            <a:r>
              <a:rPr lang="x-none" dirty="0">
                <a:sym typeface="Wingdings" pitchFamily="2" charset="2"/>
              </a:rPr>
              <a:t>25. </a:t>
            </a:r>
            <a:r>
              <a:rPr lang="en-US" dirty="0">
                <a:sym typeface="Wingdings" pitchFamily="2" charset="2"/>
              </a:rPr>
              <a:t>T</a:t>
            </a:r>
            <a:r>
              <a:rPr lang="x-none" dirty="0">
                <a:sym typeface="Wingdings" pitchFamily="2" charset="2"/>
              </a:rPr>
              <a:t>ake over (v) đảm nhiệm  took over </a:t>
            </a:r>
          </a:p>
          <a:p>
            <a:pPr marL="0" indent="0">
              <a:buNone/>
            </a:pPr>
            <a:r>
              <a:rPr lang="x-none" dirty="0">
                <a:sym typeface="Wingdings" pitchFamily="2" charset="2"/>
              </a:rPr>
              <a:t>26. </a:t>
            </a:r>
            <a:r>
              <a:rPr lang="en-US" dirty="0">
                <a:sym typeface="Wingdings" pitchFamily="2" charset="2"/>
              </a:rPr>
              <a:t>B</a:t>
            </a:r>
            <a:r>
              <a:rPr lang="x-none" dirty="0">
                <a:sym typeface="Wingdings" pitchFamily="2" charset="2"/>
              </a:rPr>
              <a:t>ring up (v) nuôi dạy  brought up</a:t>
            </a:r>
          </a:p>
          <a:p>
            <a:pPr marL="0" indent="0">
              <a:buNone/>
            </a:pPr>
            <a:r>
              <a:rPr lang="x-none" dirty="0">
                <a:sym typeface="Wingdings" pitchFamily="2" charset="2"/>
              </a:rPr>
              <a:t>27. </a:t>
            </a:r>
            <a:r>
              <a:rPr lang="en-US" dirty="0">
                <a:sym typeface="Wingdings" pitchFamily="2" charset="2"/>
              </a:rPr>
              <a:t>R</a:t>
            </a:r>
            <a:r>
              <a:rPr lang="x-none" dirty="0">
                <a:sym typeface="Wingdings" pitchFamily="2" charset="2"/>
              </a:rPr>
              <a:t>egarding: liên quan đến</a:t>
            </a:r>
          </a:p>
          <a:p>
            <a:pPr marL="0" indent="0">
              <a:buNone/>
            </a:pPr>
            <a:r>
              <a:rPr lang="x-none" dirty="0">
                <a:sym typeface="Wingdings" pitchFamily="2" charset="2"/>
              </a:rPr>
              <a:t>28. </a:t>
            </a:r>
            <a:r>
              <a:rPr lang="en-US" dirty="0">
                <a:sym typeface="Wingdings" pitchFamily="2" charset="2"/>
              </a:rPr>
              <a:t>P</a:t>
            </a:r>
            <a:r>
              <a:rPr lang="x-none">
                <a:sym typeface="Wingdings" pitchFamily="2" charset="2"/>
              </a:rPr>
              <a:t>ronunciation (n): </a:t>
            </a:r>
            <a:r>
              <a:rPr lang="x-none" dirty="0">
                <a:sym typeface="Wingdings" pitchFamily="2" charset="2"/>
              </a:rPr>
              <a:t>phát âm</a:t>
            </a:r>
          </a:p>
        </p:txBody>
      </p:sp>
    </p:spTree>
    <p:extLst>
      <p:ext uri="{BB962C8B-B14F-4D97-AF65-F5344CB8AC3E}">
        <p14:creationId xmlns:p14="http://schemas.microsoft.com/office/powerpoint/2010/main" val="267773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304800"/>
            <a:ext cx="11176000" cy="6705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700" b="1" smtClean="0">
                <a:solidFill>
                  <a:srgbClr val="FF0000"/>
                </a:solidFill>
              </a:rPr>
              <a:t>TEXT 3 </a:t>
            </a:r>
          </a:p>
          <a:p>
            <a:pPr marL="0" indent="0">
              <a:buNone/>
            </a:pPr>
            <a:r>
              <a:rPr lang="en-US" smtClean="0"/>
              <a:t>1. Satellite </a:t>
            </a:r>
            <a:r>
              <a:rPr lang="en-US" smtClean="0"/>
              <a:t>(n): vệ tinh</a:t>
            </a:r>
          </a:p>
          <a:p>
            <a:pPr marL="0" indent="0">
              <a:buNone/>
            </a:pPr>
            <a:r>
              <a:rPr lang="en-US" smtClean="0"/>
              <a:t>17. Advance (n): tiến bộ</a:t>
            </a:r>
          </a:p>
          <a:p>
            <a:pPr marL="0" indent="0">
              <a:buNone/>
            </a:pPr>
            <a:r>
              <a:rPr lang="en-US" smtClean="0"/>
              <a:t>18. Manned vehicle: phương tiện có người lái &gt;&lt; unmanned vehicle</a:t>
            </a:r>
          </a:p>
          <a:p>
            <a:pPr marL="0" indent="0">
              <a:buNone/>
            </a:pPr>
            <a:r>
              <a:rPr lang="en-US" smtClean="0"/>
              <a:t>19. Limitation (n): sự hạn chế</a:t>
            </a:r>
          </a:p>
          <a:p>
            <a:pPr marL="0" indent="0">
              <a:buNone/>
            </a:pPr>
            <a:r>
              <a:rPr lang="en-US" smtClean="0"/>
              <a:t>20. Form (v): hình thành</a:t>
            </a:r>
            <a:r>
              <a:rPr lang="en-US" smtClean="0">
                <a:sym typeface="Wingdings" pitchFamily="2" charset="2"/>
              </a:rPr>
              <a:t> formation</a:t>
            </a:r>
          </a:p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21. Distribute (v): phân phối  distribution </a:t>
            </a:r>
          </a:p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22. Orbit (v): quay theo quỹ đạo, xoay tròn</a:t>
            </a:r>
          </a:p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23. Observe (v): quan sát  </a:t>
            </a:r>
            <a:r>
              <a:rPr lang="en-US" smtClean="0">
                <a:sym typeface="Wingdings" pitchFamily="2" charset="2"/>
              </a:rPr>
              <a:t>observation</a:t>
            </a:r>
          </a:p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24</a:t>
            </a:r>
            <a:r>
              <a:rPr lang="en-US" smtClean="0">
                <a:sym typeface="Wingdings" pitchFamily="2" charset="2"/>
              </a:rPr>
              <a:t>. Direct</a:t>
            </a:r>
            <a:r>
              <a:rPr lang="en-US">
                <a:sym typeface="Wingdings" pitchFamily="2" charset="2"/>
              </a:rPr>
              <a:t> </a:t>
            </a:r>
            <a:r>
              <a:rPr lang="en-US" smtClean="0">
                <a:sym typeface="Wingdings" pitchFamily="2" charset="2"/>
              </a:rPr>
              <a:t>(adj): trực tiếp</a:t>
            </a:r>
          </a:p>
          <a:p>
            <a:pPr marL="0" indent="0">
              <a:buNone/>
            </a:pPr>
            <a:endParaRPr lang="en-US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241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1. Sluggish </a:t>
            </a:r>
            <a:r>
              <a:rPr lang="en-US">
                <a:sym typeface="Wingdings" pitchFamily="2" charset="2"/>
              </a:rPr>
              <a:t>(v) = slow moving</a:t>
            </a:r>
          </a:p>
          <a:p>
            <a:pPr marL="0" indent="0">
              <a:buNone/>
            </a:pPr>
            <a:r>
              <a:rPr lang="en-US">
                <a:sym typeface="Wingdings" pitchFamily="2" charset="2"/>
              </a:rPr>
              <a:t>26. Constant speed: tốc độ đều, không đổi</a:t>
            </a:r>
          </a:p>
          <a:p>
            <a:pPr marL="0" indent="0">
              <a:buNone/>
            </a:pPr>
            <a:r>
              <a:rPr lang="en-US">
                <a:sym typeface="Wingdings" pitchFamily="2" charset="2"/>
              </a:rPr>
              <a:t>27. Constant (adj) = liện tục, đều, không đổi, kiên định</a:t>
            </a:r>
          </a:p>
          <a:p>
            <a:pPr marL="0" indent="0">
              <a:buNone/>
            </a:pPr>
            <a:r>
              <a:rPr lang="en-US">
                <a:sym typeface="Wingdings" pitchFamily="2" charset="2"/>
              </a:rPr>
              <a:t>28. Current (n):  dòng chảy, dòng hải lưu</a:t>
            </a:r>
          </a:p>
          <a:p>
            <a:pPr marL="0" indent="0">
              <a:buNone/>
            </a:pPr>
            <a:r>
              <a:rPr lang="en-US">
                <a:sym typeface="Wingdings" pitchFamily="2" charset="2"/>
              </a:rPr>
              <a:t>29. Affect (v) ảnh hưởng</a:t>
            </a:r>
          </a:p>
          <a:p>
            <a:pPr marL="0" indent="0">
              <a:buNone/>
            </a:pPr>
            <a:r>
              <a:rPr lang="en-US">
                <a:sym typeface="Wingdings" pitchFamily="2" charset="2"/>
              </a:rPr>
              <a:t>30. Speech organ (n) cơ quan phát ngôn</a:t>
            </a:r>
          </a:p>
          <a:p>
            <a:pPr marL="0" indent="0">
              <a:buNone/>
            </a:pPr>
            <a:r>
              <a:rPr lang="en-US">
                <a:sym typeface="Wingdings" pitchFamily="2" charset="2"/>
              </a:rPr>
              <a:t>31. Breakthrough (n): bước đột phá, sự đột phá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5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81000"/>
            <a:ext cx="10972800" cy="64770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>
                <a:solidFill>
                  <a:srgbClr val="FF0000"/>
                </a:solidFill>
              </a:rPr>
              <a:t>TEXT 4</a:t>
            </a:r>
            <a:endParaRPr lang="en-US" smtClean="0"/>
          </a:p>
          <a:p>
            <a:r>
              <a:rPr lang="en-US" smtClean="0"/>
              <a:t>Blink </a:t>
            </a:r>
            <a:r>
              <a:rPr lang="en-US" smtClean="0"/>
              <a:t>off = go off (v): tắt</a:t>
            </a:r>
          </a:p>
          <a:p>
            <a:r>
              <a:rPr lang="en-US" smtClean="0"/>
              <a:t>Fulfil a dream : hiện thực hóa giấc mơ</a:t>
            </a:r>
          </a:p>
          <a:p>
            <a:r>
              <a:rPr lang="en-US" smtClean="0"/>
              <a:t>Ambition (n): tham vọng</a:t>
            </a:r>
          </a:p>
          <a:p>
            <a:r>
              <a:rPr lang="en-US" smtClean="0"/>
              <a:t>Revolution (n): cuộc cách mạng </a:t>
            </a:r>
            <a:r>
              <a:rPr lang="en-US" smtClean="0">
                <a:sym typeface="Wingdings" pitchFamily="2" charset="2"/>
              </a:rPr>
              <a:t>revolution</a:t>
            </a:r>
            <a:r>
              <a:rPr lang="en-US" smtClean="0"/>
              <a:t>ary (adj): mang tính cách mạng</a:t>
            </a:r>
          </a:p>
          <a:p>
            <a:r>
              <a:rPr lang="en-US" smtClean="0"/>
              <a:t>Reflect (v): phản ánh</a:t>
            </a:r>
          </a:p>
          <a:p>
            <a:r>
              <a:rPr lang="en-US" smtClean="0"/>
              <a:t>Approach (n) cách tiếp cận</a:t>
            </a:r>
          </a:p>
          <a:p>
            <a:r>
              <a:rPr lang="en-US" smtClean="0"/>
              <a:t>Put up with (v) chịu đựng</a:t>
            </a:r>
          </a:p>
          <a:p>
            <a:r>
              <a:rPr lang="en-US" smtClean="0"/>
              <a:t>Too Intensive (adj):  quá nâng cao</a:t>
            </a:r>
          </a:p>
          <a:p>
            <a:r>
              <a:rPr lang="en-US" smtClean="0"/>
              <a:t>intensive course (n): khóa học chuyên sâu</a:t>
            </a:r>
          </a:p>
          <a:p>
            <a:r>
              <a:rPr lang="en-US" smtClean="0"/>
              <a:t>Feature (n): đặc điểm</a:t>
            </a:r>
          </a:p>
          <a:p>
            <a:r>
              <a:rPr lang="en-US" smtClean="0"/>
              <a:t>Contemporary (adj): đương thời</a:t>
            </a:r>
          </a:p>
          <a:p>
            <a:r>
              <a:rPr lang="en-US" smtClean="0"/>
              <a:t>Self serive counter: </a:t>
            </a:r>
            <a:r>
              <a:rPr lang="en-US" smtClean="0">
                <a:sym typeface="Wingdings" pitchFamily="2" charset="2"/>
              </a:rPr>
              <a:t>băng chuyền sushi </a:t>
            </a:r>
            <a:endParaRPr lang="en-US" smtClean="0"/>
          </a:p>
          <a:p>
            <a:r>
              <a:rPr lang="en-US" smtClean="0"/>
              <a:t>Plate (v): cái dĩa</a:t>
            </a:r>
          </a:p>
          <a:p>
            <a:r>
              <a:rPr lang="en-US" smtClean="0"/>
              <a:t>Take away: mang về</a:t>
            </a:r>
          </a:p>
          <a:p>
            <a:r>
              <a:rPr lang="en-US" smtClean="0"/>
              <a:t>Top –notch = excellent (adj)</a:t>
            </a:r>
            <a:br>
              <a:rPr lang="en-US" smtClean="0"/>
            </a:b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903" y="4581749"/>
            <a:ext cx="4116917" cy="225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94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E8B8A5-2032-7442-B823-2E3A14BA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186"/>
            <a:ext cx="11063514" cy="602881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TEXT 5</a:t>
            </a:r>
            <a:endParaRPr lang="en-US" b="1">
              <a:solidFill>
                <a:srgbClr val="FF0000"/>
              </a:solidFill>
            </a:endParaRPr>
          </a:p>
          <a:p>
            <a:r>
              <a:rPr lang="en-US" smtClean="0"/>
              <a:t>I</a:t>
            </a:r>
            <a:r>
              <a:rPr lang="x-none" dirty="0"/>
              <a:t>mage (n): hình ảnh --&gt; imagism (n): chủ nghĩa hình tượng </a:t>
            </a:r>
            <a:r>
              <a:rPr lang="x-none" dirty="0">
                <a:sym typeface="Wingdings" pitchFamily="2" charset="2"/>
              </a:rPr>
              <a:t> imagist (n): nhà văn theo chủ nghĩa hình tượng</a:t>
            </a:r>
          </a:p>
          <a:p>
            <a:r>
              <a:rPr lang="en-US" dirty="0">
                <a:sym typeface="Wingdings" pitchFamily="2" charset="2"/>
              </a:rPr>
              <a:t>P</a:t>
            </a:r>
            <a:r>
              <a:rPr lang="x-none" dirty="0">
                <a:sym typeface="Wingdings" pitchFamily="2" charset="2"/>
              </a:rPr>
              <a:t>eotry (n): thơ ca  poem (n): bài thơ  poet (n): nhà thơ</a:t>
            </a:r>
          </a:p>
          <a:p>
            <a:r>
              <a:rPr lang="en-US" dirty="0">
                <a:sym typeface="Wingdings" pitchFamily="2" charset="2"/>
              </a:rPr>
              <a:t>Q</a:t>
            </a:r>
            <a:r>
              <a:rPr lang="x-none" dirty="0">
                <a:sym typeface="Wingdings" pitchFamily="2" charset="2"/>
              </a:rPr>
              <a:t>uotation (n): đoạn trích dẫn</a:t>
            </a:r>
          </a:p>
          <a:p>
            <a:r>
              <a:rPr lang="en-US" dirty="0">
                <a:sym typeface="Wingdings" pitchFamily="2" charset="2"/>
              </a:rPr>
              <a:t>E</a:t>
            </a:r>
            <a:r>
              <a:rPr lang="x-none" dirty="0">
                <a:sym typeface="Wingdings" pitchFamily="2" charset="2"/>
              </a:rPr>
              <a:t>ssay (n): bài luận</a:t>
            </a:r>
          </a:p>
          <a:p>
            <a:r>
              <a:rPr lang="en-US" dirty="0">
                <a:sym typeface="Wingdings" pitchFamily="2" charset="2"/>
              </a:rPr>
              <a:t>S</a:t>
            </a:r>
            <a:r>
              <a:rPr lang="x-none" dirty="0">
                <a:sym typeface="Wingdings" pitchFamily="2" charset="2"/>
              </a:rPr>
              <a:t>ubject (n): chủ đề</a:t>
            </a:r>
          </a:p>
          <a:p>
            <a:r>
              <a:rPr lang="en-US" dirty="0">
                <a:sym typeface="Wingdings" pitchFamily="2" charset="2"/>
              </a:rPr>
              <a:t>A</a:t>
            </a:r>
            <a:r>
              <a:rPr lang="x-none" dirty="0">
                <a:sym typeface="Wingdings" pitchFamily="2" charset="2"/>
              </a:rPr>
              <a:t>bstract (adj): trừu tượng &gt;&lt; concrete (adj): rõ ràng, cụ thể</a:t>
            </a:r>
          </a:p>
          <a:p>
            <a:r>
              <a:rPr lang="en-US" dirty="0">
                <a:sym typeface="Wingdings" pitchFamily="2" charset="2"/>
              </a:rPr>
              <a:t>V</a:t>
            </a:r>
            <a:r>
              <a:rPr lang="x-none" dirty="0">
                <a:sym typeface="Wingdings" pitchFamily="2" charset="2"/>
              </a:rPr>
              <a:t>erse (n): khổ thơ</a:t>
            </a:r>
          </a:p>
          <a:p>
            <a:r>
              <a:rPr lang="en-US" dirty="0">
                <a:sym typeface="Wingdings" pitchFamily="2" charset="2"/>
              </a:rPr>
              <a:t>F</a:t>
            </a:r>
            <a:r>
              <a:rPr lang="x-none" dirty="0">
                <a:sym typeface="Wingdings" pitchFamily="2" charset="2"/>
              </a:rPr>
              <a:t>lies in amber = concentration on details</a:t>
            </a:r>
          </a:p>
          <a:p>
            <a:r>
              <a:rPr lang="x-none" dirty="0">
                <a:sym typeface="Wingdings" pitchFamily="2" charset="2"/>
              </a:rPr>
              <a:t>Commercial (adj): thương mại  commercial (n): quảng cáo</a:t>
            </a:r>
          </a:p>
          <a:p>
            <a:r>
              <a:rPr lang="en-US" dirty="0">
                <a:sym typeface="Wingdings" pitchFamily="2" charset="2"/>
              </a:rPr>
              <a:t>S</a:t>
            </a:r>
            <a:r>
              <a:rPr lang="x-none" dirty="0">
                <a:sym typeface="Wingdings" pitchFamily="2" charset="2"/>
              </a:rPr>
              <a:t>ucceeding generation = later generation : thế hệ sau</a:t>
            </a:r>
          </a:p>
          <a:p>
            <a:r>
              <a:rPr lang="en-US" dirty="0">
                <a:sym typeface="Wingdings" pitchFamily="2" charset="2"/>
              </a:rPr>
              <a:t>I</a:t>
            </a:r>
            <a:r>
              <a:rPr lang="x-none" dirty="0">
                <a:sym typeface="Wingdings" pitchFamily="2" charset="2"/>
              </a:rPr>
              <a:t>nherit (v): thừa kế</a:t>
            </a:r>
          </a:p>
          <a:p>
            <a:r>
              <a:rPr lang="en-US" dirty="0">
                <a:sym typeface="Wingdings" pitchFamily="2" charset="2"/>
              </a:rPr>
              <a:t>D</a:t>
            </a:r>
            <a:r>
              <a:rPr lang="x-none" dirty="0">
                <a:sym typeface="Wingdings" pitchFamily="2" charset="2"/>
              </a:rPr>
              <a:t>iverse (adj): đa dạng</a:t>
            </a:r>
          </a:p>
          <a:p>
            <a:r>
              <a:rPr lang="en-US" dirty="0">
                <a:sym typeface="Wingdings" pitchFamily="2" charset="2"/>
              </a:rPr>
              <a:t>S</a:t>
            </a:r>
            <a:r>
              <a:rPr lang="x-none" dirty="0">
                <a:sym typeface="Wingdings" pitchFamily="2" charset="2"/>
              </a:rPr>
              <a:t>atisfied (adj): thoả mãn &gt;&lt; dissatisfied(adj): ko thoả mãn</a:t>
            </a:r>
          </a:p>
          <a:p>
            <a:endParaRPr lang="x-none" dirty="0">
              <a:sym typeface="Wingdings" pitchFamily="2" charset="2"/>
            </a:endParaRPr>
          </a:p>
          <a:p>
            <a:endParaRPr lang="x-none" dirty="0">
              <a:sym typeface="Wingdings" pitchFamily="2" charset="2"/>
            </a:endParaRPr>
          </a:p>
          <a:p>
            <a:endParaRPr lang="x-none" dirty="0"/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5619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2C815E-0222-0E4F-8F2C-652647A80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57" y="159657"/>
            <a:ext cx="10889343" cy="658948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>
                <a:solidFill>
                  <a:srgbClr val="FF0000"/>
                </a:solidFill>
              </a:rPr>
              <a:t>TEXT 5</a:t>
            </a:r>
          </a:p>
          <a:p>
            <a:r>
              <a:rPr lang="en-US" smtClean="0"/>
              <a:t>R</a:t>
            </a:r>
            <a:r>
              <a:rPr lang="x-none" dirty="0"/>
              <a:t>esearch (v): nghiên cứu khoa học</a:t>
            </a:r>
          </a:p>
          <a:p>
            <a:r>
              <a:rPr lang="en-US" dirty="0"/>
              <a:t>S</a:t>
            </a:r>
            <a:r>
              <a:rPr lang="x-none" dirty="0"/>
              <a:t>eek (v) = look for (n)</a:t>
            </a:r>
          </a:p>
          <a:p>
            <a:r>
              <a:rPr lang="en-US" dirty="0"/>
              <a:t>R</a:t>
            </a:r>
            <a:r>
              <a:rPr lang="x-none" dirty="0"/>
              <a:t>ay (n): tia (nắng) </a:t>
            </a:r>
            <a:r>
              <a:rPr lang="x-none" dirty="0">
                <a:sym typeface="Wingdings" pitchFamily="2" charset="2"/>
              </a:rPr>
              <a:t> X-ray</a:t>
            </a:r>
          </a:p>
          <a:p>
            <a:r>
              <a:rPr lang="en-US" dirty="0">
                <a:sym typeface="Wingdings" pitchFamily="2" charset="2"/>
              </a:rPr>
              <a:t>G</a:t>
            </a:r>
            <a:r>
              <a:rPr lang="x-none" dirty="0">
                <a:sym typeface="Wingdings" pitchFamily="2" charset="2"/>
              </a:rPr>
              <a:t>um (n): nướu </a:t>
            </a:r>
          </a:p>
          <a:p>
            <a:r>
              <a:rPr lang="en-US" dirty="0">
                <a:sym typeface="Wingdings" pitchFamily="2" charset="2"/>
              </a:rPr>
              <a:t>B</a:t>
            </a:r>
            <a:r>
              <a:rPr lang="x-none" dirty="0">
                <a:sym typeface="Wingdings" pitchFamily="2" charset="2"/>
              </a:rPr>
              <a:t>acteria (n) vi khuẩn baterial (adj)</a:t>
            </a:r>
            <a:endParaRPr lang="x-none" dirty="0"/>
          </a:p>
          <a:p>
            <a:r>
              <a:rPr lang="x-none" dirty="0"/>
              <a:t> ịnfect (v) truyền nhiễm</a:t>
            </a:r>
            <a:r>
              <a:rPr lang="x-none" dirty="0">
                <a:sym typeface="Wingdings" pitchFamily="2" charset="2"/>
              </a:rPr>
              <a:t> infection (n)</a:t>
            </a:r>
          </a:p>
          <a:p>
            <a:r>
              <a:rPr lang="en-US" dirty="0">
                <a:sym typeface="Wingdings" pitchFamily="2" charset="2"/>
              </a:rPr>
              <a:t>B</a:t>
            </a:r>
            <a:r>
              <a:rPr lang="x-none" dirty="0">
                <a:sym typeface="Wingdings" pitchFamily="2" charset="2"/>
              </a:rPr>
              <a:t>oost (v) = đẩy mạnh, tăng thêm</a:t>
            </a:r>
          </a:p>
          <a:p>
            <a:r>
              <a:rPr lang="en-US" dirty="0">
                <a:sym typeface="Wingdings" pitchFamily="2" charset="2"/>
              </a:rPr>
              <a:t>C</a:t>
            </a:r>
            <a:r>
              <a:rPr lang="x-none" dirty="0">
                <a:sym typeface="Wingdings" pitchFamily="2" charset="2"/>
              </a:rPr>
              <a:t>ell (n): mô</a:t>
            </a:r>
          </a:p>
          <a:p>
            <a:r>
              <a:rPr lang="x-none" dirty="0">
                <a:sym typeface="Wingdings" pitchFamily="2" charset="2"/>
              </a:rPr>
              <a:t>treat (v): chữa bệnh, đối xử</a:t>
            </a:r>
          </a:p>
          <a:p>
            <a:r>
              <a:rPr lang="en-US" dirty="0">
                <a:sym typeface="Wingdings" pitchFamily="2" charset="2"/>
              </a:rPr>
              <a:t>P</a:t>
            </a:r>
            <a:r>
              <a:rPr lang="x-none" dirty="0">
                <a:sym typeface="Wingdings" pitchFamily="2" charset="2"/>
              </a:rPr>
              <a:t>regnant (adj): mang thai  pregnancy </a:t>
            </a:r>
          </a:p>
          <a:p>
            <a:r>
              <a:rPr lang="en-US" dirty="0">
                <a:sym typeface="Wingdings" pitchFamily="2" charset="2"/>
              </a:rPr>
              <a:t>L</a:t>
            </a:r>
            <a:r>
              <a:rPr lang="x-none" dirty="0">
                <a:sym typeface="Wingdings" pitchFamily="2" charset="2"/>
              </a:rPr>
              <a:t>ack (n): thiếu</a:t>
            </a:r>
          </a:p>
          <a:p>
            <a:r>
              <a:rPr lang="en-US" dirty="0">
                <a:sym typeface="Wingdings" pitchFamily="2" charset="2"/>
              </a:rPr>
              <a:t>E</a:t>
            </a:r>
            <a:r>
              <a:rPr lang="x-none" dirty="0">
                <a:sym typeface="Wingdings" pitchFamily="2" charset="2"/>
              </a:rPr>
              <a:t>yesight (n): thị lực</a:t>
            </a:r>
          </a:p>
          <a:p>
            <a:r>
              <a:rPr lang="en-US" dirty="0"/>
              <a:t>N</a:t>
            </a:r>
            <a:r>
              <a:rPr lang="x-none" dirty="0"/>
              <a:t>otable (adj) = </a:t>
            </a:r>
            <a:r>
              <a:rPr lang="en-US" dirty="0"/>
              <a:t>I</a:t>
            </a:r>
            <a:r>
              <a:rPr lang="x-none" dirty="0"/>
              <a:t>mportant (adj)</a:t>
            </a:r>
          </a:p>
          <a:p>
            <a:r>
              <a:rPr lang="en-US" dirty="0"/>
              <a:t>M</a:t>
            </a:r>
            <a:r>
              <a:rPr lang="x-none" dirty="0"/>
              <a:t>aintain (v): duy trì</a:t>
            </a:r>
          </a:p>
          <a:p>
            <a:r>
              <a:rPr lang="en-US" dirty="0"/>
              <a:t>S</a:t>
            </a:r>
            <a:r>
              <a:rPr lang="x-none" dirty="0"/>
              <a:t>upplements (n): thực phẩm bổ sung</a:t>
            </a:r>
          </a:p>
          <a:p>
            <a:r>
              <a:rPr lang="en-US" dirty="0"/>
              <a:t>S</a:t>
            </a:r>
            <a:r>
              <a:rPr lang="x-none" dirty="0"/>
              <a:t>ufficient (adj): đủ &gt;&lt; deficient (adj) thiếu</a:t>
            </a:r>
          </a:p>
        </p:txBody>
      </p:sp>
    </p:spTree>
    <p:extLst>
      <p:ext uri="{BB962C8B-B14F-4D97-AF65-F5344CB8AC3E}">
        <p14:creationId xmlns:p14="http://schemas.microsoft.com/office/powerpoint/2010/main" val="427254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1193</Words>
  <Application>Microsoft Office PowerPoint</Application>
  <PresentationFormat>Custom</PresentationFormat>
  <Paragraphs>132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ZOO THEN AND NOW</vt:lpstr>
      <vt:lpstr>PowerPoint Presentation</vt:lpstr>
      <vt:lpstr>TEXT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 7-GALAXIES https://tienganhonline.com/tu-vung/tu-vung-theo-chu-de/33-tu-vung-tieng-anh-chu-de-thien-van-hoc/?fbclid=IwAR2jRE8-70NwqZyI7yv_Swbs4dvE-w7TsANja1fWJ7FyOSGAjo0dha6f0f4</vt:lpstr>
      <vt:lpstr>TEXT 8 Energy from the Waves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</cp:lastModifiedBy>
  <cp:revision>20</cp:revision>
  <dcterms:created xsi:type="dcterms:W3CDTF">2020-06-13T08:46:40Z</dcterms:created>
  <dcterms:modified xsi:type="dcterms:W3CDTF">2020-11-27T15:37:20Z</dcterms:modified>
</cp:coreProperties>
</file>