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07E0C-E8B2-44F9-9765-2CDC52AA8BB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175A-0EB7-4286-9016-4C0777D6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5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07E0C-E8B2-44F9-9765-2CDC52AA8BB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175A-0EB7-4286-9016-4C0777D6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8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07E0C-E8B2-44F9-9765-2CDC52AA8BB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175A-0EB7-4286-9016-4C0777D6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3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07E0C-E8B2-44F9-9765-2CDC52AA8BB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175A-0EB7-4286-9016-4C0777D6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7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07E0C-E8B2-44F9-9765-2CDC52AA8BB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175A-0EB7-4286-9016-4C0777D6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07E0C-E8B2-44F9-9765-2CDC52AA8BB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175A-0EB7-4286-9016-4C0777D6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07E0C-E8B2-44F9-9765-2CDC52AA8BB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175A-0EB7-4286-9016-4C0777D6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07E0C-E8B2-44F9-9765-2CDC52AA8BB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175A-0EB7-4286-9016-4C0777D6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4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07E0C-E8B2-44F9-9765-2CDC52AA8BB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175A-0EB7-4286-9016-4C0777D6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0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07E0C-E8B2-44F9-9765-2CDC52AA8BB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175A-0EB7-4286-9016-4C0777D6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07E0C-E8B2-44F9-9765-2CDC52AA8BB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175A-0EB7-4286-9016-4C0777D6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9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07E0C-E8B2-44F9-9765-2CDC52AA8BB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8175A-0EB7-4286-9016-4C0777D6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9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1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534400" cy="62484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mtClean="0"/>
              <a:t>Evidence (n): bằng chứng</a:t>
            </a:r>
          </a:p>
          <a:p>
            <a:pPr marL="514350" indent="-514350">
              <a:buAutoNum type="arabicPeriod"/>
            </a:pPr>
            <a:r>
              <a:rPr lang="en-US" smtClean="0"/>
              <a:t>True (adj): đúng </a:t>
            </a:r>
            <a:r>
              <a:rPr lang="en-US" smtClean="0">
                <a:sym typeface="Wingdings" pitchFamily="2" charset="2"/>
              </a:rPr>
              <a:t> truth (n): sự thật</a:t>
            </a:r>
          </a:p>
          <a:p>
            <a:pPr marL="514350" indent="-514350">
              <a:buAutoNum type="arabicPeriod"/>
            </a:pPr>
            <a:r>
              <a:rPr lang="en-US" smtClean="0">
                <a:sym typeface="Wingdings" pitchFamily="2" charset="2"/>
              </a:rPr>
              <a:t>Surround (n) xoay quanh, bao quanh, vây quanh</a:t>
            </a:r>
          </a:p>
          <a:p>
            <a:pPr marL="514350" indent="-514350">
              <a:buAutoNum type="arabicPeriod"/>
            </a:pPr>
            <a:r>
              <a:rPr lang="en-US" smtClean="0">
                <a:sym typeface="Wingdings" pitchFamily="2" charset="2"/>
              </a:rPr>
              <a:t>Mystery  (n): sự huyền bí</a:t>
            </a:r>
          </a:p>
          <a:p>
            <a:pPr marL="514350" indent="-514350">
              <a:buAutoNum type="arabicPeriod"/>
            </a:pPr>
            <a:r>
              <a:rPr lang="en-US" smtClean="0">
                <a:sym typeface="Wingdings" pitchFamily="2" charset="2"/>
              </a:rPr>
              <a:t>Bury /beri/ (v) chôn cất</a:t>
            </a:r>
          </a:p>
          <a:p>
            <a:pPr marL="514350" indent="-514350">
              <a:buAutoNum type="arabicPeriod"/>
            </a:pPr>
            <a:r>
              <a:rPr lang="en-US" smtClean="0">
                <a:sym typeface="Wingdings" pitchFamily="2" charset="2"/>
              </a:rPr>
              <a:t>Statue (n) bức tượng</a:t>
            </a:r>
          </a:p>
          <a:p>
            <a:pPr marL="514350" indent="-514350">
              <a:buAutoNum type="arabicPeriod"/>
            </a:pPr>
            <a:r>
              <a:rPr lang="en-US" smtClean="0">
                <a:sym typeface="Wingdings" pitchFamily="2" charset="2"/>
              </a:rPr>
              <a:t>Science (n):  khoa học   scientist (n) nhà khoa học</a:t>
            </a:r>
          </a:p>
          <a:p>
            <a:pPr marL="514350" lvl="0" indent="-514350">
              <a:buFont typeface="Arial" pitchFamily="34" charset="0"/>
              <a:buAutoNum type="arabicPeriod"/>
            </a:pPr>
            <a:r>
              <a:rPr lang="en-US"/>
              <a:t>Costume (n</a:t>
            </a:r>
            <a:r>
              <a:rPr lang="en-US" smtClean="0"/>
              <a:t>): trang phục </a:t>
            </a:r>
          </a:p>
          <a:p>
            <a:pPr marL="514350" lvl="0" indent="-514350">
              <a:buFont typeface="Arial" pitchFamily="34" charset="0"/>
              <a:buAutoNum type="arabicPeriod"/>
            </a:pPr>
            <a:r>
              <a:rPr lang="en-US" smtClean="0"/>
              <a:t>I can make it to the top: tôi có thể đến đỉnh núi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1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610600" cy="6096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mtClean="0"/>
              <a:t>9. author: tác giả </a:t>
            </a:r>
          </a:p>
          <a:p>
            <a:pPr marL="0" indent="0">
              <a:buNone/>
            </a:pPr>
            <a:r>
              <a:rPr lang="en-US" smtClean="0"/>
              <a:t>10. Except : trừ</a:t>
            </a:r>
          </a:p>
          <a:p>
            <a:pPr marL="0" indent="0">
              <a:buNone/>
            </a:pPr>
            <a:r>
              <a:rPr lang="en-US" smtClean="0"/>
              <a:t>11. Slide down: trượt xuống</a:t>
            </a:r>
          </a:p>
          <a:p>
            <a:pPr marL="0" indent="0">
              <a:buNone/>
            </a:pPr>
            <a:r>
              <a:rPr lang="en-US" smtClean="0"/>
              <a:t>Prevent (v): ngừa, phòng bệnh</a:t>
            </a:r>
          </a:p>
          <a:p>
            <a:pPr marL="0" indent="0">
              <a:buNone/>
            </a:pPr>
            <a:r>
              <a:rPr lang="en-US" smtClean="0"/>
              <a:t>12. Obesity (n): béo phì</a:t>
            </a:r>
          </a:p>
          <a:p>
            <a:pPr marL="0" indent="0">
              <a:buNone/>
            </a:pPr>
            <a:r>
              <a:rPr lang="en-US" smtClean="0"/>
              <a:t>Bone: xương</a:t>
            </a:r>
          </a:p>
          <a:p>
            <a:pPr marL="0" indent="0">
              <a:buNone/>
            </a:pPr>
            <a:r>
              <a:rPr lang="en-US" smtClean="0"/>
              <a:t>13. Muscle strength: sức mạnh cơ bắp</a:t>
            </a:r>
          </a:p>
          <a:p>
            <a:pPr marL="0" indent="0">
              <a:buNone/>
            </a:pPr>
            <a:r>
              <a:rPr lang="en-US" smtClean="0"/>
              <a:t>14. Proper(adj) phù hợp </a:t>
            </a:r>
            <a:r>
              <a:rPr lang="en-US" smtClean="0">
                <a:sym typeface="Wingdings" pitchFamily="2" charset="2"/>
              </a:rPr>
              <a:t> proper table/ exercise</a:t>
            </a:r>
          </a:p>
          <a:p>
            <a:pPr marL="0" indent="0">
              <a:buNone/>
            </a:pPr>
            <a:r>
              <a:rPr lang="en-US" smtClean="0">
                <a:sym typeface="Wingdings" pitchFamily="2" charset="2"/>
              </a:rPr>
              <a:t>15. Heart rate : nhịp tim</a:t>
            </a:r>
          </a:p>
          <a:p>
            <a:pPr marL="0" indent="0">
              <a:buNone/>
            </a:pPr>
            <a:r>
              <a:rPr lang="en-US" smtClean="0">
                <a:sym typeface="Wingdings" pitchFamily="2" charset="2"/>
              </a:rPr>
              <a:t>16. Ancient (adj): cổ đại</a:t>
            </a:r>
          </a:p>
          <a:p>
            <a:pPr marL="0" indent="0">
              <a:buNone/>
            </a:pPr>
            <a:r>
              <a:rPr lang="en-US" smtClean="0">
                <a:sym typeface="Wingdings" pitchFamily="2" charset="2"/>
              </a:rPr>
              <a:t>17. Greece (n): hy lạp</a:t>
            </a:r>
          </a:p>
          <a:p>
            <a:pPr marL="0" indent="0">
              <a:buNone/>
            </a:pPr>
            <a:r>
              <a:rPr lang="en-US" smtClean="0">
                <a:sym typeface="Wingdings" pitchFamily="2" charset="2"/>
              </a:rPr>
              <a:t>18. Advanced society : xã hội phát triển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3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53440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mtClean="0">
                <a:sym typeface="Wingdings" pitchFamily="2" charset="2"/>
              </a:rPr>
              <a:t>Punish (v): phạt  punishment (n): hình phạt</a:t>
            </a:r>
          </a:p>
          <a:p>
            <a:pPr marL="0" indent="0">
              <a:buNone/>
            </a:pPr>
            <a:r>
              <a:rPr lang="en-US" smtClean="0">
                <a:sym typeface="Wingdings" pitchFamily="2" charset="2"/>
              </a:rPr>
              <a:t>Regular people: dân thường</a:t>
            </a:r>
          </a:p>
          <a:p>
            <a:pPr marL="0" indent="0">
              <a:buNone/>
            </a:pPr>
            <a:r>
              <a:rPr lang="en-US" smtClean="0">
                <a:sym typeface="Wingdings" pitchFamily="2" charset="2"/>
              </a:rPr>
              <a:t>16. Harsh = strict = severe (adj): hà khắc, khắc nghiệt</a:t>
            </a:r>
          </a:p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Severe damage: thiệt hại nặng nề</a:t>
            </a:r>
          </a:p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Severe weather: thời tiết cực đoan, xấu</a:t>
            </a:r>
          </a:p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Harsh punishment: hình phạt nặng</a:t>
            </a:r>
          </a:p>
          <a:p>
            <a:pPr marL="0" indent="0">
              <a:buNone/>
            </a:pPr>
            <a:r>
              <a:rPr lang="en-US" smtClean="0">
                <a:sym typeface="Wingdings" pitchFamily="2" charset="2"/>
              </a:rPr>
              <a:t>Crime (N): sự phạm tội  criminal (n) tên tội phạm</a:t>
            </a:r>
          </a:p>
          <a:p>
            <a:pPr marL="0" indent="0">
              <a:buNone/>
            </a:pPr>
            <a:r>
              <a:rPr lang="en-US" smtClean="0">
                <a:sym typeface="Wingdings" pitchFamily="2" charset="2"/>
              </a:rPr>
              <a:t>Commit a crime (v): phạm tội</a:t>
            </a:r>
          </a:p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He crime</a:t>
            </a:r>
            <a:r>
              <a:rPr lang="en-US" smtClean="0">
                <a:sym typeface="Wingdings" pitchFamily="2" charset="2"/>
              </a:rPr>
              <a:t> He commits a crime</a:t>
            </a:r>
          </a:p>
          <a:p>
            <a:pPr marL="0" indent="0">
              <a:buNone/>
            </a:pPr>
            <a:r>
              <a:rPr lang="en-US" smtClean="0"/>
              <a:t>Slave (n) nô lệ</a:t>
            </a:r>
          </a:p>
          <a:p>
            <a:pPr marL="0" indent="0">
              <a:buNone/>
            </a:pPr>
            <a:r>
              <a:rPr lang="en-US" smtClean="0"/>
              <a:t>Murder (n): </a:t>
            </a:r>
            <a:r>
              <a:rPr lang="en-US" smtClean="0"/>
              <a:t>tên giết </a:t>
            </a:r>
            <a:r>
              <a:rPr lang="en-US" smtClean="0"/>
              <a:t>người</a:t>
            </a:r>
          </a:p>
          <a:p>
            <a:pPr marL="0" indent="0">
              <a:buNone/>
            </a:pPr>
            <a:r>
              <a:rPr lang="en-US" smtClean="0"/>
              <a:t>Thief: trộm</a:t>
            </a:r>
          </a:p>
          <a:p>
            <a:pPr marL="0" indent="0">
              <a:buNone/>
            </a:pPr>
            <a:r>
              <a:rPr lang="en-US" smtClean="0"/>
              <a:t>Debt (n): nợ </a:t>
            </a:r>
            <a:r>
              <a:rPr lang="en-US" smtClean="0">
                <a:sym typeface="Wingdings" pitchFamily="2" charset="2"/>
              </a:rPr>
              <a:t> clear debt: trả nợ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3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Support (v): hổ trợ, ủng hộ</a:t>
            </a:r>
          </a:p>
          <a:p>
            <a:pPr marL="0" indent="0">
              <a:buNone/>
            </a:pPr>
            <a:r>
              <a:rPr lang="en-US" smtClean="0"/>
              <a:t>Accept (v): chấp nhận -</a:t>
            </a:r>
            <a:r>
              <a:rPr lang="en-US" smtClean="0">
                <a:sym typeface="Wingdings" pitchFamily="2" charset="2"/>
              </a:rPr>
              <a:t> acceptable (adj) có thể chấp nhận được &gt;&lt; unacceptable (adj) ko thể chấp nhận được</a:t>
            </a:r>
          </a:p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It is unacceptable to chew gum during class</a:t>
            </a:r>
          </a:p>
          <a:p>
            <a:pPr marL="0" indent="0">
              <a:buNone/>
            </a:pPr>
            <a:r>
              <a:rPr lang="en-US" smtClean="0">
                <a:sym typeface="Wingdings" pitchFamily="2" charset="2"/>
              </a:rPr>
              <a:t>Lawmaker: nhà lập pháp</a:t>
            </a:r>
            <a:endParaRPr lang="en-US" smtClean="0"/>
          </a:p>
          <a:p>
            <a:pPr marL="0" indent="0">
              <a:buNone/>
            </a:pPr>
            <a:endParaRPr lang="en-US">
              <a:solidFill>
                <a:srgbClr val="FF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057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335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</cp:lastModifiedBy>
  <cp:revision>24</cp:revision>
  <dcterms:created xsi:type="dcterms:W3CDTF">2020-05-23T03:39:52Z</dcterms:created>
  <dcterms:modified xsi:type="dcterms:W3CDTF">2020-05-23T12:58:31Z</dcterms:modified>
</cp:coreProperties>
</file>