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57" r:id="rId8"/>
    <p:sldId id="267" r:id="rId9"/>
    <p:sldId id="269" r:id="rId10"/>
    <p:sldId id="260" r:id="rId11"/>
    <p:sldId id="271" r:id="rId12"/>
    <p:sldId id="266" r:id="rId13"/>
    <p:sldId id="272" r:id="rId14"/>
    <p:sldId id="278" r:id="rId15"/>
    <p:sldId id="279"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76"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9E1418-F517-4BFD-929E-FD3C0EC5CBD6}" type="datetimeFigureOut">
              <a:rPr lang="en-US" smtClean="0"/>
              <a:t>25//11/2020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096FA-C44D-4146-87A4-A1F05C3F683D}" type="slidenum">
              <a:rPr lang="en-US" smtClean="0"/>
              <a:t>‹#›</a:t>
            </a:fld>
            <a:endParaRPr lang="en-US"/>
          </a:p>
        </p:txBody>
      </p:sp>
    </p:spTree>
    <p:extLst>
      <p:ext uri="{BB962C8B-B14F-4D97-AF65-F5344CB8AC3E}">
        <p14:creationId xmlns:p14="http://schemas.microsoft.com/office/powerpoint/2010/main" val="247784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E1418-F517-4BFD-929E-FD3C0EC5CBD6}" type="datetimeFigureOut">
              <a:rPr lang="en-US" smtClean="0"/>
              <a:t>25//11/2020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096FA-C44D-4146-87A4-A1F05C3F683D}" type="slidenum">
              <a:rPr lang="en-US" smtClean="0"/>
              <a:t>‹#›</a:t>
            </a:fld>
            <a:endParaRPr lang="en-US"/>
          </a:p>
        </p:txBody>
      </p:sp>
    </p:spTree>
    <p:extLst>
      <p:ext uri="{BB962C8B-B14F-4D97-AF65-F5344CB8AC3E}">
        <p14:creationId xmlns:p14="http://schemas.microsoft.com/office/powerpoint/2010/main" val="123719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E1418-F517-4BFD-929E-FD3C0EC5CBD6}" type="datetimeFigureOut">
              <a:rPr lang="en-US" smtClean="0"/>
              <a:t>25//11/2020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096FA-C44D-4146-87A4-A1F05C3F683D}" type="slidenum">
              <a:rPr lang="en-US" smtClean="0"/>
              <a:t>‹#›</a:t>
            </a:fld>
            <a:endParaRPr lang="en-US"/>
          </a:p>
        </p:txBody>
      </p:sp>
    </p:spTree>
    <p:extLst>
      <p:ext uri="{BB962C8B-B14F-4D97-AF65-F5344CB8AC3E}">
        <p14:creationId xmlns:p14="http://schemas.microsoft.com/office/powerpoint/2010/main" val="87969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E1418-F517-4BFD-929E-FD3C0EC5CBD6}" type="datetimeFigureOut">
              <a:rPr lang="en-US" smtClean="0"/>
              <a:t>25//11/2020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096FA-C44D-4146-87A4-A1F05C3F683D}" type="slidenum">
              <a:rPr lang="en-US" smtClean="0"/>
              <a:t>‹#›</a:t>
            </a:fld>
            <a:endParaRPr lang="en-US"/>
          </a:p>
        </p:txBody>
      </p:sp>
    </p:spTree>
    <p:extLst>
      <p:ext uri="{BB962C8B-B14F-4D97-AF65-F5344CB8AC3E}">
        <p14:creationId xmlns:p14="http://schemas.microsoft.com/office/powerpoint/2010/main" val="2494902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9E1418-F517-4BFD-929E-FD3C0EC5CBD6}" type="datetimeFigureOut">
              <a:rPr lang="en-US" smtClean="0"/>
              <a:t>25//11/2020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096FA-C44D-4146-87A4-A1F05C3F683D}" type="slidenum">
              <a:rPr lang="en-US" smtClean="0"/>
              <a:t>‹#›</a:t>
            </a:fld>
            <a:endParaRPr lang="en-US"/>
          </a:p>
        </p:txBody>
      </p:sp>
    </p:spTree>
    <p:extLst>
      <p:ext uri="{BB962C8B-B14F-4D97-AF65-F5344CB8AC3E}">
        <p14:creationId xmlns:p14="http://schemas.microsoft.com/office/powerpoint/2010/main" val="218139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9E1418-F517-4BFD-929E-FD3C0EC5CBD6}" type="datetimeFigureOut">
              <a:rPr lang="en-US" smtClean="0"/>
              <a:t>25//11/2020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096FA-C44D-4146-87A4-A1F05C3F683D}" type="slidenum">
              <a:rPr lang="en-US" smtClean="0"/>
              <a:t>‹#›</a:t>
            </a:fld>
            <a:endParaRPr lang="en-US"/>
          </a:p>
        </p:txBody>
      </p:sp>
    </p:spTree>
    <p:extLst>
      <p:ext uri="{BB962C8B-B14F-4D97-AF65-F5344CB8AC3E}">
        <p14:creationId xmlns:p14="http://schemas.microsoft.com/office/powerpoint/2010/main" val="16421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9E1418-F517-4BFD-929E-FD3C0EC5CBD6}" type="datetimeFigureOut">
              <a:rPr lang="en-US" smtClean="0"/>
              <a:t>25//11/2020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096FA-C44D-4146-87A4-A1F05C3F683D}" type="slidenum">
              <a:rPr lang="en-US" smtClean="0"/>
              <a:t>‹#›</a:t>
            </a:fld>
            <a:endParaRPr lang="en-US"/>
          </a:p>
        </p:txBody>
      </p:sp>
    </p:spTree>
    <p:extLst>
      <p:ext uri="{BB962C8B-B14F-4D97-AF65-F5344CB8AC3E}">
        <p14:creationId xmlns:p14="http://schemas.microsoft.com/office/powerpoint/2010/main" val="316330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9E1418-F517-4BFD-929E-FD3C0EC5CBD6}" type="datetimeFigureOut">
              <a:rPr lang="en-US" smtClean="0"/>
              <a:t>25//11/2020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096FA-C44D-4146-87A4-A1F05C3F683D}" type="slidenum">
              <a:rPr lang="en-US" smtClean="0"/>
              <a:t>‹#›</a:t>
            </a:fld>
            <a:endParaRPr lang="en-US"/>
          </a:p>
        </p:txBody>
      </p:sp>
    </p:spTree>
    <p:extLst>
      <p:ext uri="{BB962C8B-B14F-4D97-AF65-F5344CB8AC3E}">
        <p14:creationId xmlns:p14="http://schemas.microsoft.com/office/powerpoint/2010/main" val="286499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E1418-F517-4BFD-929E-FD3C0EC5CBD6}" type="datetimeFigureOut">
              <a:rPr lang="en-US" smtClean="0"/>
              <a:t>25//11/2020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096FA-C44D-4146-87A4-A1F05C3F683D}" type="slidenum">
              <a:rPr lang="en-US" smtClean="0"/>
              <a:t>‹#›</a:t>
            </a:fld>
            <a:endParaRPr lang="en-US"/>
          </a:p>
        </p:txBody>
      </p:sp>
    </p:spTree>
    <p:extLst>
      <p:ext uri="{BB962C8B-B14F-4D97-AF65-F5344CB8AC3E}">
        <p14:creationId xmlns:p14="http://schemas.microsoft.com/office/powerpoint/2010/main" val="17376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E1418-F517-4BFD-929E-FD3C0EC5CBD6}" type="datetimeFigureOut">
              <a:rPr lang="en-US" smtClean="0"/>
              <a:t>25//11/2020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096FA-C44D-4146-87A4-A1F05C3F683D}" type="slidenum">
              <a:rPr lang="en-US" smtClean="0"/>
              <a:t>‹#›</a:t>
            </a:fld>
            <a:endParaRPr lang="en-US"/>
          </a:p>
        </p:txBody>
      </p:sp>
    </p:spTree>
    <p:extLst>
      <p:ext uri="{BB962C8B-B14F-4D97-AF65-F5344CB8AC3E}">
        <p14:creationId xmlns:p14="http://schemas.microsoft.com/office/powerpoint/2010/main" val="3507818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9E1418-F517-4BFD-929E-FD3C0EC5CBD6}" type="datetimeFigureOut">
              <a:rPr lang="en-US" smtClean="0"/>
              <a:t>25//11/2020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096FA-C44D-4146-87A4-A1F05C3F683D}" type="slidenum">
              <a:rPr lang="en-US" smtClean="0"/>
              <a:t>‹#›</a:t>
            </a:fld>
            <a:endParaRPr lang="en-US"/>
          </a:p>
        </p:txBody>
      </p:sp>
    </p:spTree>
    <p:extLst>
      <p:ext uri="{BB962C8B-B14F-4D97-AF65-F5344CB8AC3E}">
        <p14:creationId xmlns:p14="http://schemas.microsoft.com/office/powerpoint/2010/main" val="75958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E1418-F517-4BFD-929E-FD3C0EC5CBD6}" type="datetimeFigureOut">
              <a:rPr lang="en-US" smtClean="0"/>
              <a:t>25//11/2020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096FA-C44D-4146-87A4-A1F05C3F683D}" type="slidenum">
              <a:rPr lang="en-US" smtClean="0"/>
              <a:t>‹#›</a:t>
            </a:fld>
            <a:endParaRPr lang="en-US"/>
          </a:p>
        </p:txBody>
      </p:sp>
    </p:spTree>
    <p:extLst>
      <p:ext uri="{BB962C8B-B14F-4D97-AF65-F5344CB8AC3E}">
        <p14:creationId xmlns:p14="http://schemas.microsoft.com/office/powerpoint/2010/main" val="803157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6016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400" smtClean="0"/>
              <a:t>You are going to buy a newly – released  iphone. Three ways to have money are suggested: getting money from your parents, borrow your friends, do part time job. What is the best choice for you?</a:t>
            </a:r>
            <a:endParaRPr lang="en-US" sz="4400"/>
          </a:p>
        </p:txBody>
      </p:sp>
    </p:spTree>
    <p:extLst>
      <p:ext uri="{BB962C8B-B14F-4D97-AF65-F5344CB8AC3E}">
        <p14:creationId xmlns:p14="http://schemas.microsoft.com/office/powerpoint/2010/main" val="2094655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23"/>
            <a:ext cx="8382000" cy="936523"/>
          </a:xfrm>
        </p:spPr>
        <p:txBody>
          <a:bodyPr>
            <a:normAutofit fontScale="90000"/>
          </a:bodyPr>
          <a:lstStyle/>
          <a:p>
            <a:r>
              <a:rPr lang="en-US" smtClean="0"/>
              <a:t>GETTING MONEY FROM PARENTS	</a:t>
            </a:r>
            <a:endParaRPr lang="en-US"/>
          </a:p>
        </p:txBody>
      </p:sp>
      <p:sp>
        <p:nvSpPr>
          <p:cNvPr id="3" name="Content Placeholder 2"/>
          <p:cNvSpPr>
            <a:spLocks noGrp="1"/>
          </p:cNvSpPr>
          <p:nvPr>
            <p:ph idx="1"/>
          </p:nvPr>
        </p:nvSpPr>
        <p:spPr>
          <a:xfrm>
            <a:off x="304800" y="1066800"/>
            <a:ext cx="8839200" cy="5791200"/>
          </a:xfrm>
        </p:spPr>
        <p:txBody>
          <a:bodyPr>
            <a:normAutofit fontScale="85000" lnSpcReduction="20000"/>
          </a:bodyPr>
          <a:lstStyle/>
          <a:p>
            <a:pPr marL="0" indent="0" algn="just">
              <a:buNone/>
            </a:pPr>
            <a:r>
              <a:rPr lang="en-US"/>
              <a:t>I think </a:t>
            </a:r>
            <a:r>
              <a:rPr lang="en-US" smtClean="0"/>
              <a:t>i would choose to get money from my parents because </a:t>
            </a:r>
            <a:r>
              <a:rPr lang="en-US"/>
              <a:t>of </a:t>
            </a:r>
            <a:r>
              <a:rPr lang="en-US" smtClean="0"/>
              <a:t>two main reasons reasons.</a:t>
            </a:r>
          </a:p>
          <a:p>
            <a:pPr marL="0" indent="0" algn="just">
              <a:buNone/>
            </a:pPr>
            <a:r>
              <a:rPr lang="en-US" b="1">
                <a:solidFill>
                  <a:srgbClr val="FF0000"/>
                </a:solidFill>
              </a:rPr>
              <a:t>As compared to </a:t>
            </a:r>
            <a:r>
              <a:rPr lang="en-US" b="1" smtClean="0">
                <a:solidFill>
                  <a:srgbClr val="FF0000"/>
                </a:solidFill>
              </a:rPr>
              <a:t>borrowing my friends, doing part time job, getting money from my parents is much faster. My parents will give me right away and I can have my newly-released iphone rather than waiting for one-year savings. Besides, I can focus on my study rather than spending time working. My parents would not be happy if I ignore my study at that time</a:t>
            </a:r>
          </a:p>
          <a:p>
            <a:pPr marL="0" indent="0" algn="just">
              <a:buNone/>
            </a:pPr>
            <a:r>
              <a:rPr lang="en-US" b="1" smtClean="0"/>
              <a:t>Borrowing my friends is not a good idea because most of my friends are students and even they don’t have enough money to spend on basic needs such as clothes, food, medine, books and notebooks.</a:t>
            </a:r>
          </a:p>
          <a:p>
            <a:pPr marL="0" indent="0" algn="just">
              <a:buNone/>
            </a:pPr>
            <a:r>
              <a:rPr lang="en-US" b="1" smtClean="0"/>
              <a:t>I am not interested in doing part time job because it takes very long time to save enough the money for the new Iphone.</a:t>
            </a:r>
            <a:endParaRPr lang="en-US"/>
          </a:p>
        </p:txBody>
      </p:sp>
    </p:spTree>
    <p:extLst>
      <p:ext uri="{BB962C8B-B14F-4D97-AF65-F5344CB8AC3E}">
        <p14:creationId xmlns:p14="http://schemas.microsoft.com/office/powerpoint/2010/main" val="3992146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400" smtClean="0"/>
              <a:t>You are going to learn to play a musical instrument. Three instruments are suggested: playing piano, drum and violin. What is the best choice for you.</a:t>
            </a:r>
            <a:endParaRPr lang="en-US" sz="4400"/>
          </a:p>
        </p:txBody>
      </p:sp>
    </p:spTree>
    <p:extLst>
      <p:ext uri="{BB962C8B-B14F-4D97-AF65-F5344CB8AC3E}">
        <p14:creationId xmlns:p14="http://schemas.microsoft.com/office/powerpoint/2010/main" val="3293839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PIANO</a:t>
            </a:r>
            <a:endParaRPr lang="en-US"/>
          </a:p>
        </p:txBody>
      </p:sp>
      <p:sp>
        <p:nvSpPr>
          <p:cNvPr id="3" name="Content Placeholder 2"/>
          <p:cNvSpPr>
            <a:spLocks noGrp="1"/>
          </p:cNvSpPr>
          <p:nvPr>
            <p:ph idx="1"/>
          </p:nvPr>
        </p:nvSpPr>
        <p:spPr>
          <a:xfrm>
            <a:off x="152400" y="1143000"/>
            <a:ext cx="8991600" cy="5715000"/>
          </a:xfrm>
        </p:spPr>
        <p:txBody>
          <a:bodyPr>
            <a:normAutofit fontScale="92500" lnSpcReduction="10000"/>
          </a:bodyPr>
          <a:lstStyle/>
          <a:p>
            <a:pPr marL="0" indent="0">
              <a:buNone/>
            </a:pPr>
            <a:r>
              <a:rPr lang="en-US"/>
              <a:t>I suppose I would choose piano because of two main reasons:</a:t>
            </a:r>
          </a:p>
          <a:p>
            <a:pPr marL="0" indent="0">
              <a:buNone/>
            </a:pPr>
            <a:r>
              <a:rPr lang="en-US" b="1">
                <a:solidFill>
                  <a:srgbClr val="FF0000"/>
                </a:solidFill>
              </a:rPr>
              <a:t>As compared to violin, drum, piano is more </a:t>
            </a:r>
            <a:r>
              <a:rPr lang="en-US" b="1" smtClean="0">
                <a:solidFill>
                  <a:srgbClr val="FF0000"/>
                </a:solidFill>
              </a:rPr>
              <a:t>relaxing and interesting.  </a:t>
            </a:r>
            <a:r>
              <a:rPr lang="en-US" b="1" smtClean="0">
                <a:solidFill>
                  <a:srgbClr val="00B050"/>
                </a:solidFill>
              </a:rPr>
              <a:t>In fact, playing piano helps </a:t>
            </a:r>
            <a:r>
              <a:rPr lang="en-US" b="1" smtClean="0">
                <a:solidFill>
                  <a:srgbClr val="00B050"/>
                </a:solidFill>
              </a:rPr>
              <a:t>me </a:t>
            </a:r>
            <a:r>
              <a:rPr lang="en-US" b="1" smtClean="0">
                <a:solidFill>
                  <a:srgbClr val="00B050"/>
                </a:solidFill>
              </a:rPr>
              <a:t>relax and reduce stress in </a:t>
            </a:r>
            <a:r>
              <a:rPr lang="en-US" b="1" smtClean="0">
                <a:solidFill>
                  <a:srgbClr val="00B050"/>
                </a:solidFill>
              </a:rPr>
              <a:t>my</a:t>
            </a:r>
            <a:r>
              <a:rPr lang="en-US" b="1" smtClean="0">
                <a:solidFill>
                  <a:srgbClr val="00B050"/>
                </a:solidFill>
              </a:rPr>
              <a:t> </a:t>
            </a:r>
            <a:r>
              <a:rPr lang="en-US" b="1" smtClean="0">
                <a:solidFill>
                  <a:srgbClr val="00B050"/>
                </a:solidFill>
              </a:rPr>
              <a:t>life</a:t>
            </a:r>
            <a:r>
              <a:rPr lang="en-US" b="1" smtClean="0">
                <a:solidFill>
                  <a:srgbClr val="FF0000"/>
                </a:solidFill>
              </a:rPr>
              <a:t>. Besides, playing piano is good for </a:t>
            </a:r>
            <a:r>
              <a:rPr lang="en-US" b="1" smtClean="0">
                <a:solidFill>
                  <a:srgbClr val="FF0000"/>
                </a:solidFill>
              </a:rPr>
              <a:t>my </a:t>
            </a:r>
            <a:r>
              <a:rPr lang="en-US" b="1" smtClean="0">
                <a:solidFill>
                  <a:srgbClr val="FF0000"/>
                </a:solidFill>
              </a:rPr>
              <a:t>brain. </a:t>
            </a:r>
            <a:r>
              <a:rPr lang="en-US" b="1" smtClean="0">
                <a:solidFill>
                  <a:srgbClr val="00B050"/>
                </a:solidFill>
              </a:rPr>
              <a:t>you can enjoy its sweet melodies and improve </a:t>
            </a:r>
            <a:r>
              <a:rPr lang="en-US" b="1" smtClean="0">
                <a:solidFill>
                  <a:srgbClr val="00B050"/>
                </a:solidFill>
              </a:rPr>
              <a:t>my long </a:t>
            </a:r>
            <a:r>
              <a:rPr lang="en-US" b="1" smtClean="0">
                <a:solidFill>
                  <a:srgbClr val="00B050"/>
                </a:solidFill>
              </a:rPr>
              <a:t>memory. It is great if I </a:t>
            </a:r>
            <a:r>
              <a:rPr lang="en-US" b="1">
                <a:solidFill>
                  <a:srgbClr val="00B050"/>
                </a:solidFill>
              </a:rPr>
              <a:t>can play your favorite music in </a:t>
            </a:r>
            <a:r>
              <a:rPr lang="en-US" b="1" smtClean="0">
                <a:solidFill>
                  <a:srgbClr val="00B050"/>
                </a:solidFill>
              </a:rPr>
              <a:t>my </a:t>
            </a:r>
            <a:r>
              <a:rPr lang="en-US" b="1">
                <a:solidFill>
                  <a:srgbClr val="00B050"/>
                </a:solidFill>
              </a:rPr>
              <a:t>free time. </a:t>
            </a:r>
          </a:p>
          <a:p>
            <a:pPr marL="0" indent="0">
              <a:buNone/>
            </a:pPr>
            <a:r>
              <a:rPr lang="en-US" b="1" smtClean="0">
                <a:solidFill>
                  <a:srgbClr val="0070C0"/>
                </a:solidFill>
              </a:rPr>
              <a:t>I am not interested in Violin because it is hard and time consuming to learn to </a:t>
            </a:r>
            <a:r>
              <a:rPr lang="en-US" b="1">
                <a:solidFill>
                  <a:srgbClr val="0070C0"/>
                </a:solidFill>
              </a:rPr>
              <a:t>play it</a:t>
            </a:r>
          </a:p>
          <a:p>
            <a:pPr marL="0" indent="0">
              <a:buNone/>
            </a:pPr>
            <a:r>
              <a:rPr lang="en-US" b="1" smtClean="0">
                <a:solidFill>
                  <a:srgbClr val="0070C0"/>
                </a:solidFill>
              </a:rPr>
              <a:t>Playing  drum is not a good idea </a:t>
            </a:r>
            <a:r>
              <a:rPr lang="en-US" b="1">
                <a:solidFill>
                  <a:srgbClr val="0070C0"/>
                </a:solidFill>
              </a:rPr>
              <a:t>because it is very noisy and disturbing</a:t>
            </a:r>
            <a:r>
              <a:rPr lang="en-US" b="1" smtClean="0">
                <a:solidFill>
                  <a:srgbClr val="0070C0"/>
                </a:solidFill>
              </a:rPr>
              <a:t>. My neigbors will complain about it.</a:t>
            </a:r>
            <a:endParaRPr lang="en-US" b="1">
              <a:solidFill>
                <a:srgbClr val="0070C0"/>
              </a:solidFill>
            </a:endParaRPr>
          </a:p>
          <a:p>
            <a:pPr marL="0" indent="0">
              <a:buNone/>
            </a:pPr>
            <a:endParaRPr lang="en-US"/>
          </a:p>
        </p:txBody>
      </p:sp>
    </p:spTree>
    <p:extLst>
      <p:ext uri="{BB962C8B-B14F-4D97-AF65-F5344CB8AC3E}">
        <p14:creationId xmlns:p14="http://schemas.microsoft.com/office/powerpoint/2010/main" val="356876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noAutofit/>
          </a:bodyPr>
          <a:lstStyle/>
          <a:p>
            <a:pPr marL="0" indent="0">
              <a:buNone/>
            </a:pPr>
            <a:r>
              <a:rPr lang="en-US" sz="4800"/>
              <a:t>You are having a birthday party and many friends are invited. Three locations are suggested: in a swimming pool, in a karaoke bar and in a bowling club. What do you think is the best place for the party?</a:t>
            </a:r>
          </a:p>
        </p:txBody>
      </p:sp>
    </p:spTree>
    <p:extLst>
      <p:ext uri="{BB962C8B-B14F-4D97-AF65-F5344CB8AC3E}">
        <p14:creationId xmlns:p14="http://schemas.microsoft.com/office/powerpoint/2010/main" val="2467465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0"/>
            <a:ext cx="9448800" cy="7391400"/>
          </a:xfrm>
        </p:spPr>
        <p:txBody>
          <a:bodyPr>
            <a:normAutofit fontScale="92500" lnSpcReduction="10000"/>
          </a:bodyPr>
          <a:lstStyle/>
          <a:p>
            <a:pPr marL="0" indent="0">
              <a:buNone/>
            </a:pPr>
            <a:r>
              <a:rPr lang="en-US"/>
              <a:t>I suppose I should celebrate my birthday in a pool because of two main reasons:</a:t>
            </a:r>
          </a:p>
          <a:p>
            <a:pPr marL="0" indent="0">
              <a:buNone/>
            </a:pPr>
            <a:r>
              <a:rPr lang="en-US"/>
              <a:t>Firstly, as compared to having party in club or in a bowling alley. </a:t>
            </a:r>
            <a:r>
              <a:rPr lang="en-US" b="1">
                <a:solidFill>
                  <a:srgbClr val="FF0000"/>
                </a:solidFill>
              </a:rPr>
              <a:t>Having a party in a pool is much cheaper and funnier. </a:t>
            </a:r>
            <a:r>
              <a:rPr lang="en-US" b="1">
                <a:solidFill>
                  <a:srgbClr val="00B050"/>
                </a:solidFill>
              </a:rPr>
              <a:t>I can save a lot of money by shopping food and cooking by myself. We also can play a lot </a:t>
            </a:r>
            <a:r>
              <a:rPr lang="en-US" b="1">
                <a:solidFill>
                  <a:srgbClr val="00B050"/>
                </a:solidFill>
              </a:rPr>
              <a:t>of </a:t>
            </a:r>
            <a:r>
              <a:rPr lang="en-US" b="1" smtClean="0">
                <a:solidFill>
                  <a:srgbClr val="00B050"/>
                </a:solidFill>
              </a:rPr>
              <a:t>water sports and games and swim.</a:t>
            </a:r>
            <a:endParaRPr lang="en-US" b="1">
              <a:solidFill>
                <a:srgbClr val="00B050"/>
              </a:solidFill>
            </a:endParaRPr>
          </a:p>
          <a:p>
            <a:pPr marL="0" indent="0">
              <a:buNone/>
            </a:pPr>
            <a:r>
              <a:rPr lang="en-US"/>
              <a:t> Besides,  </a:t>
            </a:r>
            <a:r>
              <a:rPr lang="en-US" b="1">
                <a:solidFill>
                  <a:srgbClr val="FF0000"/>
                </a:solidFill>
              </a:rPr>
              <a:t>a pool party  is a perfect way to cool off in summer. </a:t>
            </a:r>
            <a:r>
              <a:rPr lang="en-US" b="1">
                <a:solidFill>
                  <a:srgbClr val="00B050"/>
                </a:solidFill>
              </a:rPr>
              <a:t>We can relax in the pool and enjoy cool water in hot </a:t>
            </a:r>
            <a:r>
              <a:rPr lang="en-US" b="1">
                <a:solidFill>
                  <a:srgbClr val="00B050"/>
                </a:solidFill>
              </a:rPr>
              <a:t>weather</a:t>
            </a:r>
            <a:r>
              <a:rPr lang="en-US" b="1" smtClean="0">
                <a:solidFill>
                  <a:srgbClr val="00B050"/>
                </a:solidFill>
              </a:rPr>
              <a:t>. I love outdoor party.</a:t>
            </a:r>
            <a:endParaRPr lang="en-US" b="1">
              <a:solidFill>
                <a:srgbClr val="00B050"/>
              </a:solidFill>
            </a:endParaRPr>
          </a:p>
          <a:p>
            <a:pPr marL="0" indent="0">
              <a:buNone/>
            </a:pPr>
            <a:r>
              <a:rPr lang="en-US" b="1">
                <a:solidFill>
                  <a:srgbClr val="0070C0"/>
                </a:solidFill>
              </a:rPr>
              <a:t>I am not interested in having a party in club because it is are very costly and noisy. </a:t>
            </a:r>
          </a:p>
          <a:p>
            <a:pPr marL="0" indent="0">
              <a:buNone/>
            </a:pPr>
            <a:r>
              <a:rPr lang="en-US" b="1">
                <a:solidFill>
                  <a:srgbClr val="0070C0"/>
                </a:solidFill>
              </a:rPr>
              <a:t>A bowling alley is not a good idea because it is boring and hard to talk to my friends</a:t>
            </a:r>
          </a:p>
          <a:p>
            <a:pPr marL="0" indent="0">
              <a:buNone/>
            </a:pPr>
            <a:r>
              <a:rPr lang="en-US"/>
              <a:t> </a:t>
            </a:r>
          </a:p>
          <a:p>
            <a:pPr marL="0" indent="0">
              <a:buNone/>
            </a:pPr>
            <a:endParaRPr lang="en-US"/>
          </a:p>
        </p:txBody>
      </p:sp>
    </p:spTree>
    <p:extLst>
      <p:ext uri="{BB962C8B-B14F-4D97-AF65-F5344CB8AC3E}">
        <p14:creationId xmlns:p14="http://schemas.microsoft.com/office/powerpoint/2010/main" val="84384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lgn="ctr">
              <a:buNone/>
            </a:pPr>
            <a:r>
              <a:rPr lang="en-US" sz="4000" b="1">
                <a:solidFill>
                  <a:srgbClr val="FF0000"/>
                </a:solidFill>
              </a:rPr>
              <a:t>Your roommate is not quite good at speaking English and she wants to improve it. Three recommendations are made: attending an English communication course, joining an English speaking club and making friends with foreign tourists in the city. In your opinion, which is the best choice?</a:t>
            </a:r>
          </a:p>
        </p:txBody>
      </p:sp>
    </p:spTree>
    <p:extLst>
      <p:ext uri="{BB962C8B-B14F-4D97-AF65-F5344CB8AC3E}">
        <p14:creationId xmlns:p14="http://schemas.microsoft.com/office/powerpoint/2010/main" val="3243504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372600" cy="7391400"/>
          </a:xfrm>
        </p:spPr>
        <p:txBody>
          <a:bodyPr>
            <a:normAutofit/>
          </a:bodyPr>
          <a:lstStyle/>
          <a:p>
            <a:r>
              <a:rPr lang="en-US" sz="2800" b="1">
                <a:solidFill>
                  <a:srgbClr val="FF0000"/>
                </a:solidFill>
              </a:rPr>
              <a:t>I suppose she should choose to learn E by making friends with foreign tourists in the city because of two main reasons. </a:t>
            </a:r>
          </a:p>
          <a:p>
            <a:pPr marL="0" indent="0">
              <a:buNone/>
            </a:pPr>
            <a:r>
              <a:rPr lang="en-US" sz="2800" b="1" smtClean="0">
                <a:solidFill>
                  <a:srgbClr val="00B050"/>
                </a:solidFill>
              </a:rPr>
              <a:t>Firstly, as compared to an E center and E speaking club, making friends with foreign tourists in the city is more interesting. You can meet a lot of foreign tourists and talk to them about different topics. You don’t feel bored or stressed. </a:t>
            </a:r>
          </a:p>
          <a:p>
            <a:pPr marL="0" indent="0">
              <a:buNone/>
            </a:pPr>
            <a:r>
              <a:rPr lang="en-US" sz="2800" b="1" smtClean="0">
                <a:solidFill>
                  <a:srgbClr val="00B050"/>
                </a:solidFill>
              </a:rPr>
              <a:t>Besides, you have a chance to listen to English native speakers and improve your pronunciation and speaking skills. You can gain more confidence and experience.</a:t>
            </a:r>
          </a:p>
          <a:p>
            <a:pPr marL="0" indent="0">
              <a:buNone/>
            </a:pPr>
            <a:r>
              <a:rPr lang="en-US" sz="2800" b="1" smtClean="0"/>
              <a:t>Attending </a:t>
            </a:r>
            <a:r>
              <a:rPr lang="en-US" sz="2800" b="1"/>
              <a:t>an English communication course </a:t>
            </a:r>
            <a:r>
              <a:rPr lang="en-US" sz="2800"/>
              <a:t>is not a good choice because it is expensive and time-consuming and she wouldn’t study E at a club because they don’t have a textbook to study and a teacher to guide her.</a:t>
            </a:r>
          </a:p>
          <a:p>
            <a:pPr marL="0" indent="0">
              <a:buNone/>
            </a:pPr>
            <a:endParaRPr lang="en-US" sz="2800"/>
          </a:p>
        </p:txBody>
      </p:sp>
    </p:spTree>
    <p:extLst>
      <p:ext uri="{BB962C8B-B14F-4D97-AF65-F5344CB8AC3E}">
        <p14:creationId xmlns:p14="http://schemas.microsoft.com/office/powerpoint/2010/main" val="213243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400" b="1">
                <a:solidFill>
                  <a:srgbClr val="FF0000"/>
                </a:solidFill>
              </a:rPr>
              <a:t>Taking a foreign friend to Hue festival, Mid-autumn and Tet holiday. Where would you like to take her/him</a:t>
            </a:r>
          </a:p>
        </p:txBody>
      </p:sp>
    </p:spTree>
    <p:extLst>
      <p:ext uri="{BB962C8B-B14F-4D97-AF65-F5344CB8AC3E}">
        <p14:creationId xmlns:p14="http://schemas.microsoft.com/office/powerpoint/2010/main" val="3299748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381000"/>
            <a:ext cx="8915400" cy="6858000"/>
          </a:xfrm>
        </p:spPr>
        <p:txBody>
          <a:bodyPr>
            <a:normAutofit lnSpcReduction="10000"/>
          </a:bodyPr>
          <a:lstStyle/>
          <a:p>
            <a:r>
              <a:rPr lang="en-US" b="1">
                <a:solidFill>
                  <a:srgbClr val="FF0000"/>
                </a:solidFill>
              </a:rPr>
              <a:t>I suppose I would take my friend to Tet holiday.</a:t>
            </a:r>
          </a:p>
          <a:p>
            <a:r>
              <a:rPr lang="en-US" b="1">
                <a:solidFill>
                  <a:srgbClr val="00B050"/>
                </a:solidFill>
              </a:rPr>
              <a:t>First, tet is the biggest and longest holiday in Vietnam with many interesting activities</a:t>
            </a:r>
            <a:r>
              <a:rPr lang="en-US" b="1" smtClean="0">
                <a:solidFill>
                  <a:srgbClr val="00B050"/>
                </a:solidFill>
              </a:rPr>
              <a:t>. On average, Vietnamese people often have a 7 day tet holiday. </a:t>
            </a:r>
            <a:r>
              <a:rPr lang="en-US" b="1">
                <a:solidFill>
                  <a:srgbClr val="00B050"/>
                </a:solidFill>
              </a:rPr>
              <a:t>Vietnamese people go shopping, visit relatives and give lucky money. My friend can experience and discover Vietnamese culture and lifestyle. Besides, It is the most beautiful time in Vietnam because houses and streets are decorated with neon lights, colorful flags and flowers. </a:t>
            </a:r>
          </a:p>
          <a:p>
            <a:r>
              <a:rPr lang="en-US"/>
              <a:t>I am not interested in Hue Festival because it is expensive and tiring. I don’t take </a:t>
            </a:r>
            <a:r>
              <a:rPr lang="en-US" smtClean="0"/>
              <a:t>to Mid-autumn </a:t>
            </a:r>
            <a:r>
              <a:rPr lang="en-US"/>
              <a:t>either </a:t>
            </a:r>
            <a:r>
              <a:rPr lang="en-US" smtClean="0"/>
              <a:t>because It </a:t>
            </a:r>
            <a:r>
              <a:rPr lang="en-US"/>
              <a:t>is just a holiday for children.</a:t>
            </a:r>
          </a:p>
          <a:p>
            <a:pPr marL="0" indent="0">
              <a:buNone/>
            </a:pPr>
            <a:endParaRPr lang="en-US"/>
          </a:p>
        </p:txBody>
      </p:sp>
    </p:spTree>
    <p:extLst>
      <p:ext uri="{BB962C8B-B14F-4D97-AF65-F5344CB8AC3E}">
        <p14:creationId xmlns:p14="http://schemas.microsoft.com/office/powerpoint/2010/main" val="212568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5600"/>
            <a:ext cx="8991600" cy="1143000"/>
          </a:xfrm>
        </p:spPr>
        <p:txBody>
          <a:bodyPr>
            <a:noAutofit/>
          </a:bodyPr>
          <a:lstStyle/>
          <a:p>
            <a:r>
              <a:rPr lang="en-US">
                <a:solidFill>
                  <a:srgbClr val="FF0000"/>
                </a:solidFill>
              </a:rPr>
              <a:t>Your volunteer club is going to help an old man living alone in his house in the suburb at the weekend. They can choose one of the following things to help him: cooking, cleaning his house or doing some shopping. Which do you think is the best for him.</a:t>
            </a:r>
            <a:br>
              <a:rPr lang="en-US">
                <a:solidFill>
                  <a:srgbClr val="FF0000"/>
                </a:solidFill>
              </a:rPr>
            </a:br>
            <a:endParaRPr lang="en-US">
              <a:solidFill>
                <a:srgbClr val="FF0000"/>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74904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a:xfrm>
            <a:off x="228600" y="0"/>
            <a:ext cx="8915400" cy="6705600"/>
          </a:xfrm>
        </p:spPr>
        <p:txBody>
          <a:bodyPr>
            <a:normAutofit fontScale="92500" lnSpcReduction="10000"/>
          </a:bodyPr>
          <a:lstStyle/>
          <a:p>
            <a:pPr marL="0" indent="0">
              <a:buNone/>
            </a:pPr>
            <a:r>
              <a:rPr lang="en-US" smtClean="0"/>
              <a:t>				CHON COOKING</a:t>
            </a:r>
          </a:p>
          <a:p>
            <a:pPr marL="0" indent="0">
              <a:buNone/>
            </a:pPr>
            <a:r>
              <a:rPr lang="en-US" smtClean="0"/>
              <a:t>I think helping the old man by doing cooking is the best choice because of the reasons</a:t>
            </a:r>
          </a:p>
          <a:p>
            <a:pPr marL="0" indent="0">
              <a:buNone/>
            </a:pPr>
            <a:r>
              <a:rPr lang="en-US" b="1" smtClean="0">
                <a:solidFill>
                  <a:srgbClr val="FF0000"/>
                </a:solidFill>
              </a:rPr>
              <a:t>As compared to shopping and </a:t>
            </a:r>
            <a:r>
              <a:rPr lang="en-US" b="1">
                <a:solidFill>
                  <a:srgbClr val="FF0000"/>
                </a:solidFill>
              </a:rPr>
              <a:t>cleaning his </a:t>
            </a:r>
            <a:r>
              <a:rPr lang="en-US" b="1" smtClean="0">
                <a:solidFill>
                  <a:srgbClr val="FF0000"/>
                </a:solidFill>
              </a:rPr>
              <a:t>house, </a:t>
            </a:r>
            <a:r>
              <a:rPr lang="en-US" b="1">
                <a:solidFill>
                  <a:srgbClr val="FF0000"/>
                </a:solidFill>
              </a:rPr>
              <a:t>doing some </a:t>
            </a:r>
            <a:r>
              <a:rPr lang="en-US" b="1" smtClean="0">
                <a:solidFill>
                  <a:srgbClr val="FF0000"/>
                </a:solidFill>
              </a:rPr>
              <a:t>cooking is more important and needed. He is too old to cook by himself. It is very dangerous. Besides, he needs to eat fresh food everyday to be strong and healthy</a:t>
            </a:r>
            <a:r>
              <a:rPr lang="en-US" smtClean="0"/>
              <a:t>. </a:t>
            </a:r>
          </a:p>
          <a:p>
            <a:pPr marL="0" indent="0">
              <a:buNone/>
            </a:pPr>
            <a:endParaRPr lang="en-US"/>
          </a:p>
          <a:p>
            <a:pPr marL="0" indent="0">
              <a:buNone/>
            </a:pPr>
            <a:r>
              <a:rPr lang="en-US" smtClean="0"/>
              <a:t>Shopping  is not a good idea because we don’t have time and means of transports to go to the shopping center.</a:t>
            </a:r>
          </a:p>
          <a:p>
            <a:pPr marL="0" indent="0">
              <a:buNone/>
            </a:pPr>
            <a:r>
              <a:rPr lang="en-US" smtClean="0"/>
              <a:t>We should not choose cleaning the house because he lives alone so his house is quite tidy.</a:t>
            </a:r>
          </a:p>
          <a:p>
            <a:pPr marL="0" indent="0">
              <a:buNone/>
            </a:pPr>
            <a:endParaRPr lang="en-US"/>
          </a:p>
        </p:txBody>
      </p:sp>
    </p:spTree>
    <p:extLst>
      <p:ext uri="{BB962C8B-B14F-4D97-AF65-F5344CB8AC3E}">
        <p14:creationId xmlns:p14="http://schemas.microsoft.com/office/powerpoint/2010/main" val="4034626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a:xfrm>
            <a:off x="228600" y="0"/>
            <a:ext cx="8915400" cy="6705600"/>
          </a:xfrm>
        </p:spPr>
        <p:txBody>
          <a:bodyPr>
            <a:normAutofit fontScale="92500" lnSpcReduction="20000"/>
          </a:bodyPr>
          <a:lstStyle/>
          <a:p>
            <a:pPr marL="0" indent="0" algn="ctr">
              <a:buNone/>
            </a:pPr>
            <a:r>
              <a:rPr lang="en-US" smtClean="0"/>
              <a:t>CHON SHOPPING</a:t>
            </a:r>
          </a:p>
          <a:p>
            <a:pPr marL="0" indent="0">
              <a:buNone/>
            </a:pPr>
            <a:r>
              <a:rPr lang="en-US" smtClean="0"/>
              <a:t>I think helping the old man by doing some shopping is the best choice because of the reasons</a:t>
            </a:r>
          </a:p>
          <a:p>
            <a:pPr marL="0" indent="0">
              <a:buNone/>
            </a:pPr>
            <a:r>
              <a:rPr lang="en-US" b="1" smtClean="0">
                <a:solidFill>
                  <a:srgbClr val="FF0000"/>
                </a:solidFill>
              </a:rPr>
              <a:t>As compared to cooking and </a:t>
            </a:r>
            <a:r>
              <a:rPr lang="en-US" b="1">
                <a:solidFill>
                  <a:srgbClr val="FF0000"/>
                </a:solidFill>
              </a:rPr>
              <a:t>cleaning his </a:t>
            </a:r>
            <a:r>
              <a:rPr lang="en-US" b="1" smtClean="0">
                <a:solidFill>
                  <a:srgbClr val="FF0000"/>
                </a:solidFill>
              </a:rPr>
              <a:t>house, </a:t>
            </a:r>
            <a:r>
              <a:rPr lang="en-US" b="1">
                <a:solidFill>
                  <a:srgbClr val="FF0000"/>
                </a:solidFill>
              </a:rPr>
              <a:t>doing some shopping </a:t>
            </a:r>
            <a:r>
              <a:rPr lang="en-US" b="1" smtClean="0">
                <a:solidFill>
                  <a:srgbClr val="FF0000"/>
                </a:solidFill>
              </a:rPr>
              <a:t>is more important and needed. He is too old to go shopping alone and to take a bus or a taxi. It is very dangerous. Besides, he needs food to cook and eat, clothes to wear and some basic things such as: shampoo, tooth paste</a:t>
            </a:r>
            <a:r>
              <a:rPr lang="en-US" smtClean="0"/>
              <a:t>. </a:t>
            </a:r>
          </a:p>
          <a:p>
            <a:pPr marL="0" indent="0">
              <a:buNone/>
            </a:pPr>
            <a:endParaRPr lang="en-US"/>
          </a:p>
          <a:p>
            <a:pPr marL="0" indent="0">
              <a:buNone/>
            </a:pPr>
            <a:r>
              <a:rPr lang="en-US" smtClean="0"/>
              <a:t>Cooking is not a good idea because we can buy some frozen food for him.</a:t>
            </a:r>
          </a:p>
          <a:p>
            <a:pPr marL="0" indent="0">
              <a:buNone/>
            </a:pPr>
            <a:r>
              <a:rPr lang="en-US" smtClean="0"/>
              <a:t>We should not choose cleaning the house because </a:t>
            </a:r>
            <a:r>
              <a:rPr lang="en-US"/>
              <a:t>We should not choose cleaning the house because he lives alone so his house is quite tidy.</a:t>
            </a:r>
          </a:p>
          <a:p>
            <a:pPr marL="0" indent="0">
              <a:buNone/>
            </a:pPr>
            <a:endParaRPr lang="en-US"/>
          </a:p>
          <a:p>
            <a:pPr marL="0" indent="0">
              <a:buNone/>
            </a:pPr>
            <a:endParaRPr lang="en-US"/>
          </a:p>
        </p:txBody>
      </p:sp>
    </p:spTree>
    <p:extLst>
      <p:ext uri="{BB962C8B-B14F-4D97-AF65-F5344CB8AC3E}">
        <p14:creationId xmlns:p14="http://schemas.microsoft.com/office/powerpoint/2010/main" val="50636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itle 1"/>
          <p:cNvSpPr>
            <a:spLocks noGrp="1"/>
          </p:cNvSpPr>
          <p:nvPr>
            <p:ph idx="1"/>
          </p:nvPr>
        </p:nvSpPr>
        <p:spPr/>
        <p:txBody>
          <a:bodyPr>
            <a:noAutofit/>
          </a:bodyPr>
          <a:lstStyle/>
          <a:p>
            <a:pPr marL="0" indent="0">
              <a:buNone/>
            </a:pPr>
            <a:r>
              <a:rPr lang="en-US" sz="4000" b="1" smtClean="0">
                <a:solidFill>
                  <a:srgbClr val="FF0000"/>
                </a:solidFill>
              </a:rPr>
              <a:t>Your friend asked you to look after her/ his baby. You can choose one of the following things to take care of the baby: cooking, singing songs or playing some games. Which do you think is the best for the baby.</a:t>
            </a:r>
            <a:br>
              <a:rPr lang="en-US" sz="4000" b="1" smtClean="0">
                <a:solidFill>
                  <a:srgbClr val="FF0000"/>
                </a:solidFill>
              </a:rPr>
            </a:br>
            <a:r>
              <a:rPr lang="en-US" sz="4000" b="1" smtClean="0">
                <a:solidFill>
                  <a:srgbClr val="FF0000"/>
                </a:solidFill>
              </a:rPr>
              <a:t/>
            </a:r>
            <a:br>
              <a:rPr lang="en-US" sz="4000" b="1" smtClean="0">
                <a:solidFill>
                  <a:srgbClr val="FF0000"/>
                </a:solidFill>
              </a:rPr>
            </a:br>
            <a:endParaRPr lang="en-US" sz="4000"/>
          </a:p>
        </p:txBody>
      </p:sp>
    </p:spTree>
    <p:extLst>
      <p:ext uri="{BB962C8B-B14F-4D97-AF65-F5344CB8AC3E}">
        <p14:creationId xmlns:p14="http://schemas.microsoft.com/office/powerpoint/2010/main" val="2750434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0"/>
            <a:ext cx="8915400" cy="6705600"/>
          </a:xfrm>
        </p:spPr>
        <p:txBody>
          <a:bodyPr>
            <a:normAutofit/>
          </a:bodyPr>
          <a:lstStyle/>
          <a:p>
            <a:pPr marL="0" indent="0">
              <a:buNone/>
            </a:pPr>
            <a:r>
              <a:rPr lang="en-US" smtClean="0"/>
              <a:t>I think I would take care of the baby by cooking some things because of the reasons</a:t>
            </a:r>
          </a:p>
          <a:p>
            <a:pPr marL="0" indent="0">
              <a:buNone/>
            </a:pPr>
            <a:r>
              <a:rPr lang="en-US" b="1" smtClean="0">
                <a:solidFill>
                  <a:srgbClr val="FF0000"/>
                </a:solidFill>
              </a:rPr>
              <a:t>As compared to singing a song and playing with him, cooking is more important and needed. The baby will cry if he is hungry. And there is no way to help but food.  Besides, When he is full, he will be happy and sleepy. Then he  easily falls into sleep.</a:t>
            </a:r>
            <a:endParaRPr lang="en-US" smtClean="0"/>
          </a:p>
          <a:p>
            <a:pPr marL="0" indent="0">
              <a:buNone/>
            </a:pPr>
            <a:endParaRPr lang="en-US"/>
          </a:p>
          <a:p>
            <a:pPr marL="0" indent="0">
              <a:buNone/>
            </a:pPr>
            <a:r>
              <a:rPr lang="en-US" smtClean="0"/>
              <a:t>Singing a song is not a good idea because He can watch TV or listen to music and fall into sleep </a:t>
            </a:r>
          </a:p>
          <a:p>
            <a:pPr marL="0" indent="0">
              <a:buNone/>
            </a:pPr>
            <a:r>
              <a:rPr lang="en-US"/>
              <a:t>I</a:t>
            </a:r>
            <a:r>
              <a:rPr lang="en-US" smtClean="0"/>
              <a:t> should not choose playing games because it is very tiring and time consuming. </a:t>
            </a:r>
          </a:p>
          <a:p>
            <a:pPr marL="0" indent="0">
              <a:buNone/>
            </a:pPr>
            <a:endParaRPr lang="en-US"/>
          </a:p>
        </p:txBody>
      </p:sp>
    </p:spTree>
    <p:extLst>
      <p:ext uri="{BB962C8B-B14F-4D97-AF65-F5344CB8AC3E}">
        <p14:creationId xmlns:p14="http://schemas.microsoft.com/office/powerpoint/2010/main" val="15671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03437"/>
            <a:ext cx="8229600" cy="4754563"/>
          </a:xfrm>
        </p:spPr>
        <p:txBody>
          <a:bodyPr>
            <a:normAutofit/>
          </a:bodyPr>
          <a:lstStyle/>
          <a:p>
            <a:pPr marL="0" indent="0">
              <a:buNone/>
            </a:pPr>
            <a:r>
              <a:rPr lang="en-US" sz="4800"/>
              <a:t>Your city wants to attract more tourists and considers building a stadium, a theme park and shopping center. What is the best choice for the city official?</a:t>
            </a:r>
          </a:p>
        </p:txBody>
      </p:sp>
      <p:sp>
        <p:nvSpPr>
          <p:cNvPr id="4" name="Title 1"/>
          <p:cNvSpPr>
            <a:spLocks noGrp="1"/>
          </p:cNvSpPr>
          <p:nvPr>
            <p:ph type="title"/>
          </p:nvPr>
        </p:nvSpPr>
        <p:spPr>
          <a:xfrm>
            <a:off x="457200" y="274638"/>
            <a:ext cx="8229600" cy="1143000"/>
          </a:xfrm>
        </p:spPr>
        <p:txBody>
          <a:bodyPr>
            <a:normAutofit fontScale="90000"/>
          </a:bodyPr>
          <a:lstStyle/>
          <a:p>
            <a:r>
              <a:rPr lang="en-US" b="1" smtClean="0">
                <a:solidFill>
                  <a:srgbClr val="FF0000"/>
                </a:solidFill>
              </a:rPr>
              <a:t>DE THI MOI THANG 11/2019 CHUA CO DAP AN, CAC EM TU SOAN 3 TOPIC ROI GUI QUA CO SUA CHO TUNG BAN</a:t>
            </a:r>
            <a:endParaRPr lang="en-US" b="1">
              <a:solidFill>
                <a:srgbClr val="FF0000"/>
              </a:solidFill>
            </a:endParaRPr>
          </a:p>
        </p:txBody>
      </p:sp>
    </p:spTree>
    <p:extLst>
      <p:ext uri="{BB962C8B-B14F-4D97-AF65-F5344CB8AC3E}">
        <p14:creationId xmlns:p14="http://schemas.microsoft.com/office/powerpoint/2010/main" val="1241496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23"/>
            <a:ext cx="8382000" cy="936523"/>
          </a:xfrm>
        </p:spPr>
        <p:txBody>
          <a:bodyPr/>
          <a:lstStyle/>
          <a:p>
            <a:r>
              <a:rPr lang="en-US"/>
              <a:t>THEME </a:t>
            </a:r>
            <a:r>
              <a:rPr lang="en-US" smtClean="0"/>
              <a:t>PARK </a:t>
            </a:r>
            <a:endParaRPr lang="en-US"/>
          </a:p>
        </p:txBody>
      </p:sp>
      <p:sp>
        <p:nvSpPr>
          <p:cNvPr id="3" name="Content Placeholder 2"/>
          <p:cNvSpPr>
            <a:spLocks noGrp="1"/>
          </p:cNvSpPr>
          <p:nvPr>
            <p:ph idx="1"/>
          </p:nvPr>
        </p:nvSpPr>
        <p:spPr>
          <a:xfrm>
            <a:off x="304800" y="1066800"/>
            <a:ext cx="8839200" cy="5791200"/>
          </a:xfrm>
        </p:spPr>
        <p:txBody>
          <a:bodyPr>
            <a:normAutofit fontScale="92500" lnSpcReduction="20000"/>
          </a:bodyPr>
          <a:lstStyle/>
          <a:p>
            <a:pPr marL="0" indent="0" algn="just">
              <a:buNone/>
            </a:pPr>
            <a:r>
              <a:rPr lang="en-US"/>
              <a:t>I think </a:t>
            </a:r>
            <a:r>
              <a:rPr lang="en-US" smtClean="0"/>
              <a:t>the city should build a theme park </a:t>
            </a:r>
            <a:r>
              <a:rPr lang="en-US"/>
              <a:t>because of </a:t>
            </a:r>
            <a:r>
              <a:rPr lang="en-US" smtClean="0"/>
              <a:t>two main reasons.</a:t>
            </a:r>
          </a:p>
          <a:p>
            <a:pPr marL="0" indent="0" algn="just">
              <a:buNone/>
            </a:pPr>
            <a:r>
              <a:rPr lang="en-US" b="1">
                <a:solidFill>
                  <a:srgbClr val="FF0000"/>
                </a:solidFill>
              </a:rPr>
              <a:t>As compared to </a:t>
            </a:r>
            <a:r>
              <a:rPr lang="en-US" b="1" smtClean="0">
                <a:solidFill>
                  <a:srgbClr val="FF0000"/>
                </a:solidFill>
              </a:rPr>
              <a:t>a stadium and shopping mall, a theme park is </a:t>
            </a:r>
            <a:r>
              <a:rPr lang="en-US" b="1">
                <a:solidFill>
                  <a:srgbClr val="FF0000"/>
                </a:solidFill>
              </a:rPr>
              <a:t>more </a:t>
            </a:r>
            <a:r>
              <a:rPr lang="en-US" b="1" smtClean="0">
                <a:solidFill>
                  <a:srgbClr val="FF0000"/>
                </a:solidFill>
              </a:rPr>
              <a:t>interesting and popular with tourists. </a:t>
            </a:r>
            <a:r>
              <a:rPr lang="en-US" b="1" smtClean="0">
                <a:solidFill>
                  <a:schemeClr val="tx2">
                    <a:lumMod val="75000"/>
                  </a:schemeClr>
                </a:solidFill>
              </a:rPr>
              <a:t>The theme will be great for the tourists to play some games, explore the fantasy world and do some entertainments. </a:t>
            </a:r>
          </a:p>
          <a:p>
            <a:pPr marL="0" indent="0" algn="just">
              <a:buNone/>
            </a:pPr>
            <a:r>
              <a:rPr lang="en-US" b="1" smtClean="0">
                <a:solidFill>
                  <a:srgbClr val="FF0000"/>
                </a:solidFill>
              </a:rPr>
              <a:t>Besides, The theme park is very helpful for the tourists to reduce stress and have fun. </a:t>
            </a:r>
            <a:r>
              <a:rPr lang="en-US" b="1" smtClean="0">
                <a:solidFill>
                  <a:schemeClr val="tx2">
                    <a:lumMod val="75000"/>
                  </a:schemeClr>
                </a:solidFill>
              </a:rPr>
              <a:t>You can forget all your problems and enjoy your life again</a:t>
            </a:r>
          </a:p>
          <a:p>
            <a:pPr marL="0" indent="0" algn="just">
              <a:buNone/>
            </a:pPr>
            <a:r>
              <a:rPr lang="en-US" b="1" smtClean="0"/>
              <a:t>A stadium is not a good idea because it is boring to attract more tourists.</a:t>
            </a:r>
          </a:p>
          <a:p>
            <a:pPr marL="0" indent="0" algn="just">
              <a:buNone/>
            </a:pPr>
            <a:r>
              <a:rPr lang="en-US" b="1" smtClean="0"/>
              <a:t>Building a shopping mall is very costly and time-comsuming</a:t>
            </a:r>
            <a:endParaRPr lang="en-US"/>
          </a:p>
        </p:txBody>
      </p:sp>
    </p:spTree>
    <p:extLst>
      <p:ext uri="{BB962C8B-B14F-4D97-AF65-F5344CB8AC3E}">
        <p14:creationId xmlns:p14="http://schemas.microsoft.com/office/powerpoint/2010/main" val="395247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23"/>
            <a:ext cx="8382000" cy="936523"/>
          </a:xfrm>
        </p:spPr>
        <p:txBody>
          <a:bodyPr/>
          <a:lstStyle/>
          <a:p>
            <a:r>
              <a:rPr lang="en-US"/>
              <a:t>SHOPPING CENTER</a:t>
            </a:r>
          </a:p>
        </p:txBody>
      </p:sp>
      <p:sp>
        <p:nvSpPr>
          <p:cNvPr id="3" name="Content Placeholder 2"/>
          <p:cNvSpPr>
            <a:spLocks noGrp="1"/>
          </p:cNvSpPr>
          <p:nvPr>
            <p:ph idx="1"/>
          </p:nvPr>
        </p:nvSpPr>
        <p:spPr>
          <a:xfrm>
            <a:off x="304800" y="1066800"/>
            <a:ext cx="8839200" cy="5791200"/>
          </a:xfrm>
        </p:spPr>
        <p:txBody>
          <a:bodyPr>
            <a:normAutofit fontScale="92500"/>
          </a:bodyPr>
          <a:lstStyle/>
          <a:p>
            <a:pPr marL="0" indent="0" algn="just">
              <a:buNone/>
            </a:pPr>
            <a:r>
              <a:rPr lang="en-US"/>
              <a:t>I think </a:t>
            </a:r>
            <a:r>
              <a:rPr lang="en-US" smtClean="0"/>
              <a:t>the city should build shopping mall because </a:t>
            </a:r>
            <a:r>
              <a:rPr lang="en-US"/>
              <a:t>of </a:t>
            </a:r>
            <a:r>
              <a:rPr lang="en-US" smtClean="0"/>
              <a:t>two main reasons reasons.</a:t>
            </a:r>
          </a:p>
          <a:p>
            <a:pPr marL="0" indent="0" algn="just">
              <a:buNone/>
            </a:pPr>
            <a:r>
              <a:rPr lang="en-US" b="1">
                <a:solidFill>
                  <a:srgbClr val="FF0000"/>
                </a:solidFill>
              </a:rPr>
              <a:t>As compared to </a:t>
            </a:r>
            <a:r>
              <a:rPr lang="en-US" b="1" smtClean="0">
                <a:solidFill>
                  <a:srgbClr val="FF0000"/>
                </a:solidFill>
              </a:rPr>
              <a:t>a stadium and theme park, a shopping mall is </a:t>
            </a:r>
            <a:r>
              <a:rPr lang="en-US" b="1">
                <a:solidFill>
                  <a:srgbClr val="FF0000"/>
                </a:solidFill>
              </a:rPr>
              <a:t>more </a:t>
            </a:r>
            <a:r>
              <a:rPr lang="en-US" b="1" smtClean="0">
                <a:solidFill>
                  <a:srgbClr val="FF0000"/>
                </a:solidFill>
              </a:rPr>
              <a:t>interesting and popular with tourists. The mall will be convenient for the tourists to go shopping, eating and do some entertainments. </a:t>
            </a:r>
          </a:p>
          <a:p>
            <a:pPr marL="0" indent="0" algn="just">
              <a:buNone/>
            </a:pPr>
            <a:r>
              <a:rPr lang="en-US" b="1" smtClean="0">
                <a:solidFill>
                  <a:srgbClr val="FF0000"/>
                </a:solidFill>
              </a:rPr>
              <a:t>Besides, The mall is very helpful for the local people. It provides jobs and meets their entertainment needs.</a:t>
            </a:r>
          </a:p>
          <a:p>
            <a:pPr marL="0" indent="0" algn="just">
              <a:buNone/>
            </a:pPr>
            <a:r>
              <a:rPr lang="en-US" b="1" smtClean="0"/>
              <a:t>A stadium is not a good idea because it is boring</a:t>
            </a:r>
          </a:p>
          <a:p>
            <a:pPr marL="0" indent="0" algn="just">
              <a:buNone/>
            </a:pPr>
            <a:r>
              <a:rPr lang="en-US" b="1" smtClean="0"/>
              <a:t>Building a theme park is very costly and time-comsuming</a:t>
            </a:r>
            <a:endParaRPr lang="en-US"/>
          </a:p>
        </p:txBody>
      </p:sp>
    </p:spTree>
    <p:extLst>
      <p:ext uri="{BB962C8B-B14F-4D97-AF65-F5344CB8AC3E}">
        <p14:creationId xmlns:p14="http://schemas.microsoft.com/office/powerpoint/2010/main" val="143429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1466</Words>
  <Application>Microsoft Office PowerPoint</Application>
  <PresentationFormat>On-screen Show (4:3)</PresentationFormat>
  <Paragraphs>61</Paragraphs>
  <Slides>19</Slides>
  <Notes>0</Notes>
  <HiddenSlides>2</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Your volunteer club is going to help an old man living alone in his house in the suburb at the weekend. They can choose one of the following things to help him: cooking, cleaning his house or doing some shopping. Which do you think is the best for him. </vt:lpstr>
      <vt:lpstr>PowerPoint Presentation</vt:lpstr>
      <vt:lpstr>PowerPoint Presentation</vt:lpstr>
      <vt:lpstr>PowerPoint Presentation</vt:lpstr>
      <vt:lpstr>PowerPoint Presentation</vt:lpstr>
      <vt:lpstr>DE THI MOI THANG 11/2019 CHUA CO DAP AN, CAC EM TU SOAN 3 TOPIC ROI GUI QUA CO SUA CHO TUNG BAN</vt:lpstr>
      <vt:lpstr>THEME PARK </vt:lpstr>
      <vt:lpstr>SHOPPING CENTER</vt:lpstr>
      <vt:lpstr>PowerPoint Presentation</vt:lpstr>
      <vt:lpstr>GETTING MONEY FROM PARENTS </vt:lpstr>
      <vt:lpstr>PowerPoint Presentation</vt:lpstr>
      <vt:lpstr>PIANO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18</cp:revision>
  <dcterms:created xsi:type="dcterms:W3CDTF">2019-12-13T10:52:14Z</dcterms:created>
  <dcterms:modified xsi:type="dcterms:W3CDTF">2020-11-25T14:20:40Z</dcterms:modified>
</cp:coreProperties>
</file>