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4" r:id="rId3"/>
    <p:sldId id="295" r:id="rId4"/>
    <p:sldId id="296" r:id="rId5"/>
    <p:sldId id="297" r:id="rId6"/>
    <p:sldId id="298" r:id="rId7"/>
    <p:sldId id="299" r:id="rId8"/>
    <p:sldId id="300" r:id="rId9"/>
    <p:sldId id="302" r:id="rId10"/>
    <p:sldId id="303" r:id="rId11"/>
    <p:sldId id="304" r:id="rId12"/>
    <p:sldId id="306" r:id="rId13"/>
    <p:sldId id="307" r:id="rId14"/>
    <p:sldId id="310" r:id="rId15"/>
    <p:sldId id="308" r:id="rId16"/>
    <p:sldId id="309" r:id="rId17"/>
    <p:sldId id="311" r:id="rId18"/>
    <p:sldId id="313" r:id="rId19"/>
    <p:sldId id="314" r:id="rId20"/>
    <p:sldId id="315" r:id="rId21"/>
    <p:sldId id="316" r:id="rId22"/>
    <p:sldId id="317"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93" d="100"/>
          <a:sy n="93" d="100"/>
        </p:scale>
        <p:origin x="-2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FF1DA-1179-4781-AA27-C86C8B77102D}" type="datetimeFigureOut">
              <a:rPr lang="en-US" smtClean="0"/>
              <a:t>27//11/2020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5E9E4-18D6-4016-BCA4-2DE28291E8C8}" type="slidenum">
              <a:rPr lang="en-US" smtClean="0"/>
              <a:t>‹#›</a:t>
            </a:fld>
            <a:endParaRPr lang="en-US"/>
          </a:p>
        </p:txBody>
      </p:sp>
    </p:spTree>
    <p:extLst>
      <p:ext uri="{BB962C8B-B14F-4D97-AF65-F5344CB8AC3E}">
        <p14:creationId xmlns:p14="http://schemas.microsoft.com/office/powerpoint/2010/main" val="147356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07A6E-8D83-45CC-9C05-1101DC97C914}" type="slidenum">
              <a:rPr lang="en-US" smtClean="0"/>
              <a:t>11</a:t>
            </a:fld>
            <a:endParaRPr lang="en-US"/>
          </a:p>
        </p:txBody>
      </p:sp>
    </p:spTree>
    <p:extLst>
      <p:ext uri="{BB962C8B-B14F-4D97-AF65-F5344CB8AC3E}">
        <p14:creationId xmlns:p14="http://schemas.microsoft.com/office/powerpoint/2010/main" val="248000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498953-C6EB-4625-9C9E-F5D6B044A168}" type="datetimeFigureOut">
              <a:rPr lang="en-US" smtClean="0"/>
              <a:t>27//11/2020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58248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98953-C6EB-4625-9C9E-F5D6B044A168}" type="datetimeFigureOut">
              <a:rPr lang="en-US" smtClean="0"/>
              <a:t>27//11/2020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119461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98953-C6EB-4625-9C9E-F5D6B044A168}" type="datetimeFigureOut">
              <a:rPr lang="en-US" smtClean="0"/>
              <a:t>27//11/2020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3534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98953-C6EB-4625-9C9E-F5D6B044A168}" type="datetimeFigureOut">
              <a:rPr lang="en-US" smtClean="0"/>
              <a:t>27//11/2020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212794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498953-C6EB-4625-9C9E-F5D6B044A168}" type="datetimeFigureOut">
              <a:rPr lang="en-US" smtClean="0"/>
              <a:t>27//11/2020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129932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498953-C6EB-4625-9C9E-F5D6B044A168}" type="datetimeFigureOut">
              <a:rPr lang="en-US" smtClean="0"/>
              <a:t>27//11/2020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58690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498953-C6EB-4625-9C9E-F5D6B044A168}" type="datetimeFigureOut">
              <a:rPr lang="en-US" smtClean="0"/>
              <a:t>27//11/2020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127765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498953-C6EB-4625-9C9E-F5D6B044A168}" type="datetimeFigureOut">
              <a:rPr lang="en-US" smtClean="0"/>
              <a:t>27//11/2020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92018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98953-C6EB-4625-9C9E-F5D6B044A168}" type="datetimeFigureOut">
              <a:rPr lang="en-US" smtClean="0"/>
              <a:t>27//11/2020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223197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98953-C6EB-4625-9C9E-F5D6B044A168}" type="datetimeFigureOut">
              <a:rPr lang="en-US" smtClean="0"/>
              <a:t>27//11/2020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129551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98953-C6EB-4625-9C9E-F5D6B044A168}" type="datetimeFigureOut">
              <a:rPr lang="en-US" smtClean="0"/>
              <a:t>27//11/2020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F8F1E-8314-42B3-8ED5-61ADBF78F39D}" type="slidenum">
              <a:rPr lang="en-US" smtClean="0"/>
              <a:t>‹#›</a:t>
            </a:fld>
            <a:endParaRPr lang="en-US"/>
          </a:p>
        </p:txBody>
      </p:sp>
    </p:spTree>
    <p:extLst>
      <p:ext uri="{BB962C8B-B14F-4D97-AF65-F5344CB8AC3E}">
        <p14:creationId xmlns:p14="http://schemas.microsoft.com/office/powerpoint/2010/main" val="363618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98953-C6EB-4625-9C9E-F5D6B044A168}" type="datetimeFigureOut">
              <a:rPr lang="en-US" smtClean="0"/>
              <a:t>27//11/2020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F8F1E-8314-42B3-8ED5-61ADBF78F39D}" type="slidenum">
              <a:rPr lang="en-US" smtClean="0"/>
              <a:t>‹#›</a:t>
            </a:fld>
            <a:endParaRPr lang="en-US"/>
          </a:p>
        </p:txBody>
      </p:sp>
    </p:spTree>
    <p:extLst>
      <p:ext uri="{BB962C8B-B14F-4D97-AF65-F5344CB8AC3E}">
        <p14:creationId xmlns:p14="http://schemas.microsoft.com/office/powerpoint/2010/main" val="350092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526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324600"/>
          </a:xfrm>
        </p:spPr>
        <p:txBody>
          <a:bodyPr/>
          <a:lstStyle/>
          <a:p>
            <a:pPr marL="0" indent="0">
              <a:buNone/>
            </a:pPr>
            <a:r>
              <a:rPr lang="en-US" b="1" smtClean="0">
                <a:solidFill>
                  <a:srgbClr val="FF0000"/>
                </a:solidFill>
              </a:rPr>
              <a:t>10. C</a:t>
            </a:r>
          </a:p>
          <a:p>
            <a:pPr marL="0" indent="0">
              <a:buNone/>
            </a:pPr>
            <a:r>
              <a:rPr lang="en-US" smtClean="0">
                <a:sym typeface="Wingdings" pitchFamily="2" charset="2"/>
              </a:rPr>
              <a:t> The camp organizers are looking for people who can get along with (hòa đồng) others whatever happens</a:t>
            </a:r>
            <a:endParaRPr lang="en-US" smtClean="0"/>
          </a:p>
          <a:p>
            <a:pPr marL="0" indent="0">
              <a:buNone/>
            </a:pPr>
            <a:r>
              <a:rPr lang="en-US" b="1" smtClean="0">
                <a:solidFill>
                  <a:srgbClr val="FF0000"/>
                </a:solidFill>
              </a:rPr>
              <a:t>11. C</a:t>
            </a:r>
            <a:endParaRPr lang="en-US" b="1">
              <a:solidFill>
                <a:srgbClr val="FF0000"/>
              </a:solidFill>
            </a:endParaRPr>
          </a:p>
          <a:p>
            <a:pPr marL="0" indent="0">
              <a:buNone/>
            </a:pPr>
            <a:r>
              <a:rPr lang="en-US" smtClean="0"/>
              <a:t>You need to carry/ bring pillow/ knife/ fork/ spoons</a:t>
            </a:r>
          </a:p>
          <a:p>
            <a:pPr marL="0" indent="0">
              <a:buNone/>
            </a:pPr>
            <a:r>
              <a:rPr lang="en-US" b="1" smtClean="0">
                <a:solidFill>
                  <a:srgbClr val="FF0000"/>
                </a:solidFill>
              </a:rPr>
              <a:t>If you get chosen, you have to bring along photographs that show your traditions and customs of your own country.</a:t>
            </a:r>
            <a:endParaRPr lang="en-US" b="1">
              <a:solidFill>
                <a:srgbClr val="FF0000"/>
              </a:solidFill>
            </a:endParaRPr>
          </a:p>
        </p:txBody>
      </p:sp>
    </p:spTree>
    <p:extLst>
      <p:ext uri="{BB962C8B-B14F-4D97-AF65-F5344CB8AC3E}">
        <p14:creationId xmlns:p14="http://schemas.microsoft.com/office/powerpoint/2010/main" val="294078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81000"/>
            <a:ext cx="8382000" cy="6477000"/>
          </a:xfrm>
        </p:spPr>
        <p:txBody>
          <a:bodyPr/>
          <a:lstStyle/>
          <a:p>
            <a:pPr marL="0" indent="0">
              <a:buNone/>
            </a:pPr>
            <a:r>
              <a:rPr lang="en-US" b="1" smtClean="0">
                <a:solidFill>
                  <a:srgbClr val="FF0000"/>
                </a:solidFill>
              </a:rPr>
              <a:t>12. B</a:t>
            </a:r>
          </a:p>
          <a:p>
            <a:pPr marL="0" indent="0">
              <a:buNone/>
            </a:pPr>
            <a:r>
              <a:rPr lang="en-US" smtClean="0"/>
              <a:t>Sing / dance</a:t>
            </a:r>
          </a:p>
          <a:p>
            <a:pPr marL="0" indent="0">
              <a:buNone/>
            </a:pPr>
            <a:r>
              <a:rPr lang="en-US" smtClean="0"/>
              <a:t>You are expected to sing and dance. It does not matter how good or bad you are.</a:t>
            </a:r>
          </a:p>
          <a:p>
            <a:pPr marL="0" indent="0">
              <a:buNone/>
            </a:pPr>
            <a:r>
              <a:rPr lang="en-US" b="1">
                <a:solidFill>
                  <a:srgbClr val="FF0000"/>
                </a:solidFill>
              </a:rPr>
              <a:t>13</a:t>
            </a:r>
            <a:r>
              <a:rPr lang="en-US" b="1" smtClean="0">
                <a:solidFill>
                  <a:srgbClr val="FF0000"/>
                </a:solidFill>
              </a:rPr>
              <a:t>. C</a:t>
            </a:r>
          </a:p>
          <a:p>
            <a:pPr marL="0" indent="0">
              <a:buNone/>
            </a:pPr>
            <a:r>
              <a:rPr lang="en-US" smtClean="0"/>
              <a:t> </a:t>
            </a:r>
            <a:r>
              <a:rPr lang="en-US"/>
              <a:t>Change into your currency</a:t>
            </a:r>
          </a:p>
          <a:p>
            <a:pPr marL="0" indent="0">
              <a:buNone/>
            </a:pPr>
            <a:r>
              <a:rPr lang="en-US"/>
              <a:t>You have to pay the full cost before you arrive </a:t>
            </a:r>
          </a:p>
          <a:p>
            <a:pPr marL="0" indent="0">
              <a:buNone/>
            </a:pPr>
            <a:endParaRPr lang="en-US"/>
          </a:p>
        </p:txBody>
      </p:sp>
    </p:spTree>
    <p:extLst>
      <p:ext uri="{BB962C8B-B14F-4D97-AF65-F5344CB8AC3E}">
        <p14:creationId xmlns:p14="http://schemas.microsoft.com/office/powerpoint/2010/main" val="237914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2"/>
            <a:ext cx="8229600" cy="1143000"/>
          </a:xfrm>
        </p:spPr>
        <p:txBody>
          <a:bodyPr/>
          <a:lstStyle/>
          <a:p>
            <a:r>
              <a:rPr lang="en-US" smtClean="0"/>
              <a:t>TEST 4</a:t>
            </a:r>
            <a:endParaRPr lang="en-US"/>
          </a:p>
        </p:txBody>
      </p:sp>
      <p:sp>
        <p:nvSpPr>
          <p:cNvPr id="3" name="Content Placeholder 2"/>
          <p:cNvSpPr>
            <a:spLocks noGrp="1"/>
          </p:cNvSpPr>
          <p:nvPr>
            <p:ph idx="1"/>
          </p:nvPr>
        </p:nvSpPr>
        <p:spPr>
          <a:xfrm>
            <a:off x="152400" y="1371600"/>
            <a:ext cx="8534400" cy="5486400"/>
          </a:xfrm>
        </p:spPr>
        <p:txBody>
          <a:bodyPr/>
          <a:lstStyle/>
          <a:p>
            <a:pPr marL="0" indent="0">
              <a:buNone/>
            </a:pPr>
            <a:r>
              <a:rPr lang="en-US" b="1" smtClean="0">
                <a:solidFill>
                  <a:srgbClr val="FF0000"/>
                </a:solidFill>
              </a:rPr>
              <a:t>8. C</a:t>
            </a:r>
          </a:p>
          <a:p>
            <a:pPr marL="0" indent="0">
              <a:buNone/>
            </a:pPr>
            <a:r>
              <a:rPr lang="en-US" smtClean="0"/>
              <a:t>Nowadays fashion is something everybody enjoys. People of all age groups, all incomes</a:t>
            </a:r>
          </a:p>
          <a:p>
            <a:pPr marL="0" indent="0">
              <a:buNone/>
            </a:pPr>
            <a:r>
              <a:rPr lang="en-US" b="1" smtClean="0">
                <a:solidFill>
                  <a:srgbClr val="FF0000"/>
                </a:solidFill>
              </a:rPr>
              <a:t>9. A</a:t>
            </a:r>
          </a:p>
          <a:p>
            <a:pPr marL="0" indent="0">
              <a:buNone/>
            </a:pPr>
            <a:r>
              <a:rPr lang="en-US" smtClean="0"/>
              <a:t>Trousers, jackets and  dresses which are made specially for them</a:t>
            </a:r>
          </a:p>
          <a:p>
            <a:pPr marL="0" indent="0">
              <a:buNone/>
            </a:pPr>
            <a:r>
              <a:rPr lang="en-US" smtClean="0"/>
              <a:t>Made by hand</a:t>
            </a:r>
          </a:p>
          <a:p>
            <a:pPr marL="0" indent="0">
              <a:buNone/>
            </a:pPr>
            <a:r>
              <a:rPr lang="en-US" smtClean="0"/>
              <a:t>Long and tight-fitting, heavy material</a:t>
            </a:r>
          </a:p>
          <a:p>
            <a:pPr marL="0" indent="0">
              <a:buNone/>
            </a:pPr>
            <a:endParaRPr lang="en-US"/>
          </a:p>
        </p:txBody>
      </p:sp>
    </p:spTree>
    <p:extLst>
      <p:ext uri="{BB962C8B-B14F-4D97-AF65-F5344CB8AC3E}">
        <p14:creationId xmlns:p14="http://schemas.microsoft.com/office/powerpoint/2010/main" val="414210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52400"/>
            <a:ext cx="8534400" cy="6934200"/>
          </a:xfrm>
        </p:spPr>
        <p:txBody>
          <a:bodyPr>
            <a:normAutofit/>
          </a:bodyPr>
          <a:lstStyle/>
          <a:p>
            <a:pPr marL="0" indent="0">
              <a:buNone/>
            </a:pPr>
            <a:r>
              <a:rPr lang="en-US" b="1" smtClean="0">
                <a:solidFill>
                  <a:srgbClr val="FF0000"/>
                </a:solidFill>
              </a:rPr>
              <a:t>10. B</a:t>
            </a:r>
          </a:p>
          <a:p>
            <a:pPr marL="0" indent="0">
              <a:buNone/>
            </a:pPr>
            <a:r>
              <a:rPr lang="en-US" smtClean="0"/>
              <a:t>She was the 20th the most important influence on fashion</a:t>
            </a:r>
          </a:p>
          <a:p>
            <a:pPr marL="0" indent="0">
              <a:buNone/>
            </a:pPr>
            <a:r>
              <a:rPr lang="en-US" smtClean="0"/>
              <a:t>Loose-fitting &gt;&lt; tight-fitting</a:t>
            </a:r>
          </a:p>
          <a:p>
            <a:pPr marL="0" indent="0">
              <a:buNone/>
            </a:pPr>
            <a:r>
              <a:rPr lang="en-US" smtClean="0"/>
              <a:t>Long shorts and tennis clothes become fashionable</a:t>
            </a:r>
          </a:p>
          <a:p>
            <a:pPr marL="0" indent="0">
              <a:buNone/>
            </a:pPr>
            <a:r>
              <a:rPr lang="en-US" b="1" smtClean="0">
                <a:solidFill>
                  <a:srgbClr val="FF0000"/>
                </a:solidFill>
              </a:rPr>
              <a:t>11. B</a:t>
            </a:r>
          </a:p>
          <a:p>
            <a:pPr marL="0" indent="0">
              <a:buNone/>
            </a:pPr>
            <a:r>
              <a:rPr lang="en-US" smtClean="0"/>
              <a:t>More cheaply</a:t>
            </a:r>
          </a:p>
          <a:p>
            <a:pPr marL="0" indent="0">
              <a:buNone/>
            </a:pPr>
            <a:endParaRPr lang="en-US"/>
          </a:p>
        </p:txBody>
      </p:sp>
    </p:spTree>
    <p:extLst>
      <p:ext uri="{BB962C8B-B14F-4D97-AF65-F5344CB8AC3E}">
        <p14:creationId xmlns:p14="http://schemas.microsoft.com/office/powerpoint/2010/main" val="180407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382000" cy="6629400"/>
          </a:xfrm>
        </p:spPr>
        <p:txBody>
          <a:bodyPr/>
          <a:lstStyle/>
          <a:p>
            <a:pPr marL="0" indent="0">
              <a:buNone/>
            </a:pPr>
            <a:r>
              <a:rPr lang="en-US" b="1" smtClean="0">
                <a:solidFill>
                  <a:srgbClr val="FF0000"/>
                </a:solidFill>
              </a:rPr>
              <a:t>12. C</a:t>
            </a:r>
          </a:p>
          <a:p>
            <a:pPr marL="0" indent="0">
              <a:buNone/>
            </a:pPr>
            <a:r>
              <a:rPr lang="en-US" smtClean="0">
                <a:sym typeface="Wingdings" pitchFamily="2" charset="2"/>
              </a:rPr>
              <a:t> He made skirt lengths longer again</a:t>
            </a:r>
            <a:endParaRPr lang="en-US"/>
          </a:p>
          <a:p>
            <a:pPr marL="0" indent="0">
              <a:buNone/>
            </a:pPr>
            <a:endParaRPr lang="en-US" b="1" smtClean="0">
              <a:solidFill>
                <a:srgbClr val="FF0000"/>
              </a:solidFill>
            </a:endParaRPr>
          </a:p>
          <a:p>
            <a:pPr marL="0" indent="0">
              <a:buNone/>
            </a:pPr>
            <a:r>
              <a:rPr lang="en-US" b="1" smtClean="0">
                <a:solidFill>
                  <a:srgbClr val="FF0000"/>
                </a:solidFill>
              </a:rPr>
              <a:t>13. B</a:t>
            </a:r>
          </a:p>
          <a:p>
            <a:pPr marL="0" indent="0">
              <a:buNone/>
            </a:pPr>
            <a:endParaRPr lang="en-US" smtClean="0"/>
          </a:p>
          <a:p>
            <a:pPr marL="0" indent="0">
              <a:buNone/>
            </a:pPr>
            <a:r>
              <a:rPr lang="en-US" smtClean="0"/>
              <a:t>WE </a:t>
            </a:r>
            <a:r>
              <a:rPr lang="en-US"/>
              <a:t>WEAR IN THE NEXT FIFTY YEARS</a:t>
            </a:r>
          </a:p>
          <a:p>
            <a:pPr marL="0" indent="0">
              <a:buNone/>
            </a:pPr>
            <a:endParaRPr lang="en-US"/>
          </a:p>
        </p:txBody>
      </p:sp>
    </p:spTree>
    <p:extLst>
      <p:ext uri="{BB962C8B-B14F-4D97-AF65-F5344CB8AC3E}">
        <p14:creationId xmlns:p14="http://schemas.microsoft.com/office/powerpoint/2010/main" val="3296635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smtClean="0"/>
              <a:t>TEST 5</a:t>
            </a:r>
            <a:endParaRPr lang="en-US"/>
          </a:p>
        </p:txBody>
      </p:sp>
      <p:sp>
        <p:nvSpPr>
          <p:cNvPr id="3" name="Content Placeholder 2"/>
          <p:cNvSpPr>
            <a:spLocks noGrp="1"/>
          </p:cNvSpPr>
          <p:nvPr>
            <p:ph idx="1"/>
          </p:nvPr>
        </p:nvSpPr>
        <p:spPr>
          <a:xfrm>
            <a:off x="228600" y="990600"/>
            <a:ext cx="8763000" cy="5562600"/>
          </a:xfrm>
        </p:spPr>
        <p:txBody>
          <a:bodyPr>
            <a:normAutofit fontScale="92500" lnSpcReduction="10000"/>
          </a:bodyPr>
          <a:lstStyle/>
          <a:p>
            <a:pPr marL="0" indent="0">
              <a:buNone/>
            </a:pPr>
            <a:r>
              <a:rPr lang="en-US" b="1" smtClean="0">
                <a:solidFill>
                  <a:srgbClr val="FF0000"/>
                </a:solidFill>
              </a:rPr>
              <a:t>8.B </a:t>
            </a:r>
          </a:p>
          <a:p>
            <a:pPr marL="0" indent="0">
              <a:buNone/>
            </a:pPr>
            <a:r>
              <a:rPr lang="en-US" sz="5400" smtClean="0"/>
              <a:t>UNTIL 9 ..........from 10.30 until 12.</a:t>
            </a:r>
          </a:p>
          <a:p>
            <a:pPr marL="0" indent="0">
              <a:buNone/>
            </a:pPr>
            <a:endParaRPr lang="en-US" sz="5400"/>
          </a:p>
          <a:p>
            <a:pPr marL="0" indent="0">
              <a:buNone/>
            </a:pPr>
            <a:r>
              <a:rPr lang="en-US" sz="5400" b="1" smtClean="0">
                <a:solidFill>
                  <a:srgbClr val="FF0000"/>
                </a:solidFill>
              </a:rPr>
              <a:t>9. C</a:t>
            </a:r>
          </a:p>
          <a:p>
            <a:pPr marL="0" indent="0">
              <a:buNone/>
            </a:pPr>
            <a:r>
              <a:rPr lang="en-US" sz="5400" smtClean="0"/>
              <a:t>At lunchtime we have music for teenagers. </a:t>
            </a:r>
            <a:endParaRPr lang="en-US" sz="5400"/>
          </a:p>
        </p:txBody>
      </p:sp>
    </p:spTree>
    <p:extLst>
      <p:ext uri="{BB962C8B-B14F-4D97-AF65-F5344CB8AC3E}">
        <p14:creationId xmlns:p14="http://schemas.microsoft.com/office/powerpoint/2010/main" val="185057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382000" cy="6324600"/>
          </a:xfrm>
        </p:spPr>
        <p:txBody>
          <a:bodyPr>
            <a:normAutofit/>
          </a:bodyPr>
          <a:lstStyle/>
          <a:p>
            <a:pPr marL="0" indent="0">
              <a:buNone/>
            </a:pPr>
            <a:r>
              <a:rPr lang="en-US" b="1" smtClean="0">
                <a:solidFill>
                  <a:srgbClr val="FF0000"/>
                </a:solidFill>
              </a:rPr>
              <a:t>10. B</a:t>
            </a:r>
          </a:p>
          <a:p>
            <a:pPr marL="0" indent="0">
              <a:buNone/>
            </a:pPr>
            <a:r>
              <a:rPr lang="en-US" smtClean="0"/>
              <a:t>YOU CAN WATCH A MATCH BETWEEN BRAZIL AND IRELAND. THE WINNER OF THAT MATCH WILL GO ON TO PLAY WITH ITALY OR SPAIN</a:t>
            </a:r>
          </a:p>
          <a:p>
            <a:pPr marL="0" indent="0">
              <a:buNone/>
            </a:pPr>
            <a:endParaRPr lang="en-US" smtClean="0"/>
          </a:p>
          <a:p>
            <a:pPr marL="0" indent="0">
              <a:buNone/>
            </a:pPr>
            <a:r>
              <a:rPr lang="en-US" b="1" smtClean="0">
                <a:solidFill>
                  <a:srgbClr val="FF0000"/>
                </a:solidFill>
              </a:rPr>
              <a:t>11. </a:t>
            </a:r>
            <a:r>
              <a:rPr lang="en-US" b="1">
                <a:solidFill>
                  <a:srgbClr val="FF0000"/>
                </a:solidFill>
              </a:rPr>
              <a:t>C</a:t>
            </a:r>
            <a:endParaRPr lang="en-US" b="1" smtClean="0">
              <a:solidFill>
                <a:srgbClr val="FF0000"/>
              </a:solidFill>
            </a:endParaRPr>
          </a:p>
          <a:p>
            <a:pPr marL="0" indent="0">
              <a:buNone/>
            </a:pPr>
            <a:r>
              <a:rPr lang="en-US" smtClean="0"/>
              <a:t>IF THE TENNIS IS CANCELED BECAUSED OF RAIN</a:t>
            </a:r>
          </a:p>
          <a:p>
            <a:pPr marL="0" indent="0">
              <a:buNone/>
            </a:pPr>
            <a:endParaRPr lang="en-US"/>
          </a:p>
        </p:txBody>
      </p:sp>
    </p:spTree>
    <p:extLst>
      <p:ext uri="{BB962C8B-B14F-4D97-AF65-F5344CB8AC3E}">
        <p14:creationId xmlns:p14="http://schemas.microsoft.com/office/powerpoint/2010/main" val="136052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pPr marL="0" indent="0">
              <a:buNone/>
            </a:pPr>
            <a:r>
              <a:rPr lang="en-US" b="1">
                <a:solidFill>
                  <a:srgbClr val="FF0000"/>
                </a:solidFill>
              </a:rPr>
              <a:t>12. </a:t>
            </a:r>
            <a:r>
              <a:rPr lang="en-US" b="1" smtClean="0">
                <a:solidFill>
                  <a:srgbClr val="FF0000"/>
                </a:solidFill>
              </a:rPr>
              <a:t>A</a:t>
            </a:r>
          </a:p>
          <a:p>
            <a:pPr marL="0" indent="0">
              <a:buNone/>
            </a:pPr>
            <a:r>
              <a:rPr lang="en-US" smtClean="0"/>
              <a:t>TEAM </a:t>
            </a:r>
            <a:r>
              <a:rPr lang="en-US"/>
              <a:t>GUESS </a:t>
            </a:r>
            <a:r>
              <a:rPr lang="en-US" smtClean="0"/>
              <a:t> WHEN THAT </a:t>
            </a:r>
            <a:r>
              <a:rPr lang="en-US"/>
              <a:t>WAS</a:t>
            </a:r>
          </a:p>
          <a:p>
            <a:pPr marL="0" indent="0">
              <a:buNone/>
            </a:pPr>
            <a:r>
              <a:rPr lang="en-US" b="1">
                <a:solidFill>
                  <a:srgbClr val="FF0000"/>
                </a:solidFill>
              </a:rPr>
              <a:t>13. </a:t>
            </a:r>
            <a:r>
              <a:rPr lang="en-US" b="1" smtClean="0">
                <a:solidFill>
                  <a:srgbClr val="FF0000"/>
                </a:solidFill>
              </a:rPr>
              <a:t>B</a:t>
            </a:r>
          </a:p>
          <a:p>
            <a:pPr marL="0" indent="0">
              <a:buNone/>
            </a:pPr>
            <a:r>
              <a:rPr lang="en-US" smtClean="0"/>
              <a:t>You </a:t>
            </a:r>
            <a:r>
              <a:rPr lang="en-US"/>
              <a:t>recognize the song and wonderful dancing</a:t>
            </a:r>
          </a:p>
          <a:p>
            <a:pPr marL="0" indent="0">
              <a:buNone/>
            </a:pPr>
            <a:endParaRPr lang="en-US"/>
          </a:p>
        </p:txBody>
      </p:sp>
    </p:spTree>
    <p:extLst>
      <p:ext uri="{BB962C8B-B14F-4D97-AF65-F5344CB8AC3E}">
        <p14:creationId xmlns:p14="http://schemas.microsoft.com/office/powerpoint/2010/main" val="3464905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304800"/>
            <a:ext cx="8458200" cy="6553200"/>
          </a:xfrm>
        </p:spPr>
        <p:txBody>
          <a:bodyPr>
            <a:normAutofit lnSpcReduction="10000"/>
          </a:bodyPr>
          <a:lstStyle/>
          <a:p>
            <a:pPr marL="0" indent="0">
              <a:buNone/>
            </a:pPr>
            <a:r>
              <a:rPr lang="en-US" b="1" smtClean="0">
                <a:solidFill>
                  <a:srgbClr val="FF0000"/>
                </a:solidFill>
              </a:rPr>
              <a:t>TEST 6</a:t>
            </a:r>
          </a:p>
          <a:p>
            <a:pPr marL="0" indent="0">
              <a:buNone/>
            </a:pPr>
            <a:r>
              <a:rPr lang="en-US" b="1" smtClean="0">
                <a:solidFill>
                  <a:srgbClr val="FF0000"/>
                </a:solidFill>
              </a:rPr>
              <a:t>8. A</a:t>
            </a:r>
          </a:p>
          <a:p>
            <a:pPr marL="0" indent="0">
              <a:buNone/>
            </a:pPr>
            <a:r>
              <a:rPr lang="en-US" smtClean="0"/>
              <a:t>It takes three years to build and finally opened three weeks ago, two months later than plan</a:t>
            </a:r>
          </a:p>
          <a:p>
            <a:pPr marL="0" indent="0">
              <a:buNone/>
            </a:pPr>
            <a:endParaRPr lang="en-US"/>
          </a:p>
          <a:p>
            <a:pPr marL="0" indent="0">
              <a:buNone/>
            </a:pPr>
            <a:r>
              <a:rPr lang="en-US" smtClean="0"/>
              <a:t>9. </a:t>
            </a:r>
            <a:r>
              <a:rPr lang="en-US" b="1" smtClean="0"/>
              <a:t>firstly, getting there </a:t>
            </a:r>
            <a:r>
              <a:rPr lang="en-US" b="1" smtClean="0">
                <a:solidFill>
                  <a:srgbClr val="FF0000"/>
                </a:solidFill>
              </a:rPr>
              <a:t>B. CAR</a:t>
            </a:r>
          </a:p>
          <a:p>
            <a:pPr marL="0" indent="0">
              <a:buNone/>
            </a:pPr>
            <a:r>
              <a:rPr lang="en-US" smtClean="0"/>
              <a:t>There are organized coach trip but they leave early and come home very late. SO i drove. There are 12 thousand free parking spaces so parking is no problem.</a:t>
            </a:r>
          </a:p>
          <a:p>
            <a:pPr marL="0" indent="0">
              <a:buNone/>
            </a:pPr>
            <a:r>
              <a:rPr lang="en-US" smtClean="0"/>
              <a:t>You can also get there by train but the train station is 15 minutes from waterside by bus and the buses are sometimes crowded.</a:t>
            </a:r>
          </a:p>
          <a:p>
            <a:pPr marL="0" indent="0">
              <a:buNone/>
            </a:pPr>
            <a:endParaRPr lang="en-US" smtClean="0"/>
          </a:p>
          <a:p>
            <a:pPr marL="0" indent="0">
              <a:buNone/>
            </a:pPr>
            <a:endParaRPr lang="en-US"/>
          </a:p>
        </p:txBody>
      </p:sp>
    </p:spTree>
    <p:extLst>
      <p:ext uri="{BB962C8B-B14F-4D97-AF65-F5344CB8AC3E}">
        <p14:creationId xmlns:p14="http://schemas.microsoft.com/office/powerpoint/2010/main" val="139702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457200" y="457200"/>
            <a:ext cx="8458200" cy="6400800"/>
          </a:xfrm>
        </p:spPr>
        <p:txBody>
          <a:bodyPr>
            <a:normAutofit lnSpcReduction="10000"/>
          </a:bodyPr>
          <a:lstStyle/>
          <a:p>
            <a:pPr marL="0" indent="0">
              <a:buNone/>
            </a:pPr>
            <a:r>
              <a:rPr lang="en-US" smtClean="0"/>
              <a:t>10</a:t>
            </a:r>
            <a:r>
              <a:rPr lang="en-US" b="1" smtClean="0">
                <a:solidFill>
                  <a:srgbClr val="FF0000"/>
                </a:solidFill>
              </a:rPr>
              <a:t>. What about opening times?  C</a:t>
            </a:r>
          </a:p>
          <a:p>
            <a:pPr marL="0" indent="0">
              <a:buNone/>
            </a:pPr>
            <a:r>
              <a:rPr lang="en-US" smtClean="0"/>
              <a:t>They don’t open until 	</a:t>
            </a:r>
            <a:r>
              <a:rPr lang="en-US" b="1" smtClean="0">
                <a:solidFill>
                  <a:srgbClr val="FF0000"/>
                </a:solidFill>
              </a:rPr>
              <a:t>10</a:t>
            </a:r>
            <a:r>
              <a:rPr lang="en-US" smtClean="0"/>
              <a:t> in the morning except on Saturday they open at 9.00. they close at 8 o’clock everyday </a:t>
            </a:r>
            <a:r>
              <a:rPr lang="en-US" b="1" smtClean="0">
                <a:solidFill>
                  <a:srgbClr val="FF0000"/>
                </a:solidFill>
              </a:rPr>
              <a:t>except Friday they open until 9p.m </a:t>
            </a:r>
          </a:p>
          <a:p>
            <a:pPr marL="0" indent="0">
              <a:buNone/>
            </a:pPr>
            <a:r>
              <a:rPr lang="en-US" b="1" smtClean="0">
                <a:solidFill>
                  <a:srgbClr val="FF0000"/>
                </a:solidFill>
              </a:rPr>
              <a:t>11. B</a:t>
            </a:r>
          </a:p>
          <a:p>
            <a:pPr marL="0" indent="0">
              <a:buNone/>
            </a:pPr>
            <a:r>
              <a:rPr lang="en-US" smtClean="0"/>
              <a:t>Tell us something more about the facilities of the shopping center</a:t>
            </a:r>
          </a:p>
          <a:p>
            <a:pPr marL="0" indent="0">
              <a:buNone/>
            </a:pPr>
            <a:r>
              <a:rPr lang="en-US" smtClean="0"/>
              <a:t>It ‘s arranged on three levels.</a:t>
            </a:r>
          </a:p>
          <a:p>
            <a:pPr marL="0" indent="0">
              <a:buNone/>
            </a:pPr>
            <a:r>
              <a:rPr lang="en-US" smtClean="0"/>
              <a:t>Collect your money when you go to the third level  as there aren’t any banks there. </a:t>
            </a:r>
          </a:p>
          <a:p>
            <a:pPr marL="0" indent="0">
              <a:buNone/>
            </a:pPr>
            <a:r>
              <a:rPr lang="en-US" smtClean="0"/>
              <a:t>There are restaurants and a cinema with seven screens</a:t>
            </a:r>
          </a:p>
          <a:p>
            <a:pPr marL="0" indent="0">
              <a:buNone/>
            </a:pPr>
            <a:endParaRPr lang="en-US" smtClean="0"/>
          </a:p>
          <a:p>
            <a:pPr marL="0" indent="0">
              <a:buNone/>
            </a:pPr>
            <a:endParaRPr lang="en-US"/>
          </a:p>
        </p:txBody>
      </p:sp>
    </p:spTree>
    <p:extLst>
      <p:ext uri="{BB962C8B-B14F-4D97-AF65-F5344CB8AC3E}">
        <p14:creationId xmlns:p14="http://schemas.microsoft.com/office/powerpoint/2010/main" val="3851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839200" cy="4525963"/>
          </a:xfrm>
        </p:spPr>
        <p:txBody>
          <a:bodyPr>
            <a:noAutofit/>
          </a:bodyPr>
          <a:lstStyle/>
          <a:p>
            <a:pPr marL="0" indent="0">
              <a:buNone/>
            </a:pPr>
            <a:r>
              <a:rPr lang="en-US" sz="9600" smtClean="0">
                <a:solidFill>
                  <a:srgbClr val="FF0000"/>
                </a:solidFill>
              </a:rPr>
              <a:t>HOPE FOR THE BEST, PREPARE FOR THE WORST</a:t>
            </a:r>
            <a:endParaRPr lang="en-US" sz="9600">
              <a:solidFill>
                <a:srgbClr val="FF0000"/>
              </a:solidFill>
            </a:endParaRPr>
          </a:p>
        </p:txBody>
      </p:sp>
    </p:spTree>
    <p:extLst>
      <p:ext uri="{BB962C8B-B14F-4D97-AF65-F5344CB8AC3E}">
        <p14:creationId xmlns:p14="http://schemas.microsoft.com/office/powerpoint/2010/main" val="3970566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382000" cy="6553200"/>
          </a:xfrm>
        </p:spPr>
        <p:txBody>
          <a:bodyPr>
            <a:normAutofit/>
          </a:bodyPr>
          <a:lstStyle/>
          <a:p>
            <a:pPr marL="0" indent="0">
              <a:buNone/>
            </a:pPr>
            <a:r>
              <a:rPr lang="en-US" smtClean="0"/>
              <a:t>12. </a:t>
            </a:r>
            <a:r>
              <a:rPr lang="en-US" b="1" smtClean="0">
                <a:solidFill>
                  <a:srgbClr val="FF0000"/>
                </a:solidFill>
              </a:rPr>
              <a:t>What alse can you do at the waterside? C</a:t>
            </a:r>
          </a:p>
          <a:p>
            <a:pPr>
              <a:buFont typeface="Wingdings"/>
              <a:buChar char="à"/>
            </a:pPr>
            <a:r>
              <a:rPr lang="en-US" smtClean="0">
                <a:sym typeface="Wingdings" pitchFamily="2" charset="2"/>
              </a:rPr>
              <a:t>Go and see the lake, take a walk or go fishing, sailing or windsurfing if you have time</a:t>
            </a:r>
          </a:p>
          <a:p>
            <a:pPr>
              <a:buFont typeface="Wingdings"/>
              <a:buChar char="à"/>
            </a:pPr>
            <a:r>
              <a:rPr lang="en-US" smtClean="0">
                <a:sym typeface="Wingdings" pitchFamily="2" charset="2"/>
              </a:rPr>
              <a:t>Watch the birds and ducks but you are asked not to feed them</a:t>
            </a:r>
          </a:p>
          <a:p>
            <a:pPr marL="0" indent="0">
              <a:buNone/>
            </a:pPr>
            <a:r>
              <a:rPr lang="en-US" smtClean="0">
                <a:sym typeface="Wingdings" pitchFamily="2" charset="2"/>
              </a:rPr>
              <a:t>13. </a:t>
            </a:r>
            <a:r>
              <a:rPr lang="en-US" b="1" smtClean="0">
                <a:solidFill>
                  <a:srgbClr val="FF0000"/>
                </a:solidFill>
                <a:sym typeface="Wingdings" pitchFamily="2" charset="2"/>
              </a:rPr>
              <a:t>One thing to complain : A</a:t>
            </a:r>
            <a:endParaRPr lang="en-US" b="1">
              <a:solidFill>
                <a:srgbClr val="FF0000"/>
              </a:solidFill>
              <a:sym typeface="Wingdings" pitchFamily="2" charset="2"/>
            </a:endParaRPr>
          </a:p>
          <a:p>
            <a:pPr>
              <a:buFont typeface="Wingdings"/>
              <a:buChar char="à"/>
            </a:pPr>
            <a:r>
              <a:rPr lang="en-US" smtClean="0">
                <a:sym typeface="Wingdings" pitchFamily="2" charset="2"/>
              </a:rPr>
              <a:t>The service in the shop was good and i had excelent lunch in the café. The silly thing is everywhere was quite clean. But people would drop in their sweet paper and empty drink cans on the ground. because there wasn’t anywhere else to throw them </a:t>
            </a:r>
            <a:endParaRPr lang="en-US" smtClean="0"/>
          </a:p>
          <a:p>
            <a:pPr marL="0" indent="0">
              <a:buNone/>
            </a:pPr>
            <a:endParaRPr lang="en-US"/>
          </a:p>
        </p:txBody>
      </p:sp>
    </p:spTree>
    <p:extLst>
      <p:ext uri="{BB962C8B-B14F-4D97-AF65-F5344CB8AC3E}">
        <p14:creationId xmlns:p14="http://schemas.microsoft.com/office/powerpoint/2010/main" val="119507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7</a:t>
            </a:r>
            <a:endParaRPr lang="en-US"/>
          </a:p>
        </p:txBody>
      </p:sp>
      <p:sp>
        <p:nvSpPr>
          <p:cNvPr id="3" name="Content Placeholder 2"/>
          <p:cNvSpPr>
            <a:spLocks noGrp="1"/>
          </p:cNvSpPr>
          <p:nvPr>
            <p:ph idx="1"/>
          </p:nvPr>
        </p:nvSpPr>
        <p:spPr/>
        <p:txBody>
          <a:bodyPr/>
          <a:lstStyle/>
          <a:p>
            <a:pPr marL="0" indent="0">
              <a:buNone/>
            </a:pPr>
            <a:r>
              <a:rPr lang="en-US" smtClean="0"/>
              <a:t>8. B</a:t>
            </a:r>
          </a:p>
          <a:p>
            <a:pPr marL="0" indent="0">
              <a:buNone/>
            </a:pPr>
            <a:r>
              <a:rPr lang="en-US" smtClean="0"/>
              <a:t>9. B</a:t>
            </a:r>
          </a:p>
          <a:p>
            <a:pPr marL="0" indent="0">
              <a:buNone/>
            </a:pPr>
            <a:r>
              <a:rPr lang="en-US" smtClean="0"/>
              <a:t>10. C</a:t>
            </a:r>
          </a:p>
          <a:p>
            <a:pPr marL="0" indent="0">
              <a:buNone/>
            </a:pPr>
            <a:r>
              <a:rPr lang="en-US" smtClean="0"/>
              <a:t>11. A</a:t>
            </a:r>
          </a:p>
          <a:p>
            <a:pPr marL="0" indent="0">
              <a:buNone/>
            </a:pPr>
            <a:r>
              <a:rPr lang="en-US" smtClean="0"/>
              <a:t>12. B</a:t>
            </a:r>
          </a:p>
          <a:p>
            <a:pPr marL="0" indent="0">
              <a:buNone/>
            </a:pPr>
            <a:r>
              <a:rPr lang="en-US" smtClean="0"/>
              <a:t>13. C</a:t>
            </a:r>
          </a:p>
          <a:p>
            <a:pPr marL="0" indent="0">
              <a:buNone/>
            </a:pPr>
            <a:endParaRPr lang="en-US" smtClean="0"/>
          </a:p>
        </p:txBody>
      </p:sp>
    </p:spTree>
    <p:extLst>
      <p:ext uri="{BB962C8B-B14F-4D97-AF65-F5344CB8AC3E}">
        <p14:creationId xmlns:p14="http://schemas.microsoft.com/office/powerpoint/2010/main" val="2568054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8</a:t>
            </a:r>
            <a:endParaRPr lang="en-US"/>
          </a:p>
        </p:txBody>
      </p:sp>
      <p:sp>
        <p:nvSpPr>
          <p:cNvPr id="3" name="Content Placeholder 2"/>
          <p:cNvSpPr>
            <a:spLocks noGrp="1"/>
          </p:cNvSpPr>
          <p:nvPr>
            <p:ph idx="1"/>
          </p:nvPr>
        </p:nvSpPr>
        <p:spPr/>
        <p:txBody>
          <a:bodyPr/>
          <a:lstStyle/>
          <a:p>
            <a:pPr marL="0" indent="0">
              <a:buNone/>
            </a:pPr>
            <a:r>
              <a:rPr lang="en-US" smtClean="0"/>
              <a:t>8. C</a:t>
            </a:r>
          </a:p>
          <a:p>
            <a:pPr marL="0" indent="0">
              <a:buNone/>
            </a:pPr>
            <a:r>
              <a:rPr lang="en-US" smtClean="0"/>
              <a:t>9. B</a:t>
            </a:r>
          </a:p>
          <a:p>
            <a:pPr marL="0" indent="0">
              <a:buNone/>
            </a:pPr>
            <a:r>
              <a:rPr lang="en-US" smtClean="0"/>
              <a:t>10. A</a:t>
            </a:r>
          </a:p>
          <a:p>
            <a:pPr marL="0" indent="0">
              <a:buNone/>
            </a:pPr>
            <a:r>
              <a:rPr lang="en-US" smtClean="0"/>
              <a:t>11. C</a:t>
            </a:r>
          </a:p>
          <a:p>
            <a:pPr marL="0" indent="0">
              <a:buNone/>
            </a:pPr>
            <a:r>
              <a:rPr lang="en-US" smtClean="0"/>
              <a:t>12. B</a:t>
            </a:r>
          </a:p>
          <a:p>
            <a:pPr marL="0" indent="0">
              <a:buNone/>
            </a:pPr>
            <a:r>
              <a:rPr lang="en-US" smtClean="0"/>
              <a:t>13. C</a:t>
            </a:r>
          </a:p>
          <a:p>
            <a:pPr marL="0" indent="0">
              <a:buNone/>
            </a:pPr>
            <a:endParaRPr lang="en-US"/>
          </a:p>
        </p:txBody>
      </p:sp>
    </p:spTree>
    <p:extLst>
      <p:ext uri="{BB962C8B-B14F-4D97-AF65-F5344CB8AC3E}">
        <p14:creationId xmlns:p14="http://schemas.microsoft.com/office/powerpoint/2010/main" val="759288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9</a:t>
            </a:r>
            <a:endParaRPr lang="en-US"/>
          </a:p>
        </p:txBody>
      </p:sp>
      <p:sp>
        <p:nvSpPr>
          <p:cNvPr id="3" name="Content Placeholder 2"/>
          <p:cNvSpPr>
            <a:spLocks noGrp="1"/>
          </p:cNvSpPr>
          <p:nvPr>
            <p:ph idx="1"/>
          </p:nvPr>
        </p:nvSpPr>
        <p:spPr>
          <a:xfrm>
            <a:off x="228600" y="990600"/>
            <a:ext cx="8458200" cy="5562600"/>
          </a:xfrm>
        </p:spPr>
        <p:txBody>
          <a:bodyPr>
            <a:normAutofit fontScale="92500" lnSpcReduction="20000"/>
          </a:bodyPr>
          <a:lstStyle/>
          <a:p>
            <a:pPr marL="0" indent="0">
              <a:buNone/>
            </a:pPr>
            <a:r>
              <a:rPr lang="en-US" sz="3600" b="1">
                <a:solidFill>
                  <a:srgbClr val="00B050"/>
                </a:solidFill>
              </a:rPr>
              <a:t>8</a:t>
            </a:r>
            <a:r>
              <a:rPr lang="en-US" sz="3600" b="1" smtClean="0">
                <a:solidFill>
                  <a:srgbClr val="00B050"/>
                </a:solidFill>
              </a:rPr>
              <a:t>. B </a:t>
            </a:r>
          </a:p>
          <a:p>
            <a:pPr marL="0" indent="0">
              <a:buNone/>
            </a:pPr>
            <a:r>
              <a:rPr lang="en-US" sz="3600" b="1" smtClean="0">
                <a:solidFill>
                  <a:srgbClr val="FF0000"/>
                </a:solidFill>
              </a:rPr>
              <a:t>The main purpose for going was to collect $500,000 for sick children by getting different companies to </a:t>
            </a:r>
            <a:r>
              <a:rPr lang="en-US" sz="3600" smtClean="0"/>
              <a:t>pay us money for each kilometre that we flew.</a:t>
            </a:r>
          </a:p>
          <a:p>
            <a:pPr marL="0" indent="0">
              <a:buNone/>
            </a:pPr>
            <a:endParaRPr lang="en-US" sz="3600" smtClean="0"/>
          </a:p>
          <a:p>
            <a:pPr marL="0" indent="0">
              <a:buNone/>
            </a:pPr>
            <a:r>
              <a:rPr lang="en-US" sz="3600" b="1" smtClean="0">
                <a:solidFill>
                  <a:srgbClr val="00B050"/>
                </a:solidFill>
              </a:rPr>
              <a:t>9. </a:t>
            </a:r>
            <a:r>
              <a:rPr lang="en-US" sz="3600" b="1">
                <a:solidFill>
                  <a:srgbClr val="00B050"/>
                </a:solidFill>
              </a:rPr>
              <a:t>B</a:t>
            </a:r>
            <a:endParaRPr lang="en-US" sz="3600" b="1" smtClean="0">
              <a:solidFill>
                <a:srgbClr val="00B050"/>
              </a:solidFill>
            </a:endParaRPr>
          </a:p>
          <a:p>
            <a:pPr marL="0" indent="0">
              <a:buNone/>
            </a:pPr>
            <a:r>
              <a:rPr lang="en-US" sz="3600" b="1" smtClean="0">
                <a:solidFill>
                  <a:srgbClr val="FF0000"/>
                </a:solidFill>
              </a:rPr>
              <a:t>The thing about growing older is that you don’t feel any different inside</a:t>
            </a:r>
            <a:r>
              <a:rPr lang="en-US" sz="3600" smtClean="0"/>
              <a:t>, so you have to do as much as you can while you can. I am healthy and my own children are grown up, so I was free to go.  </a:t>
            </a:r>
            <a:endParaRPr lang="en-US" sz="3600"/>
          </a:p>
        </p:txBody>
      </p:sp>
    </p:spTree>
    <p:extLst>
      <p:ext uri="{BB962C8B-B14F-4D97-AF65-F5344CB8AC3E}">
        <p14:creationId xmlns:p14="http://schemas.microsoft.com/office/powerpoint/2010/main" val="371207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3600" smtClean="0"/>
              <a:t>10. C</a:t>
            </a:r>
          </a:p>
          <a:p>
            <a:pPr marL="0" indent="0">
              <a:buNone/>
            </a:pPr>
            <a:r>
              <a:rPr lang="en-US" sz="3600" smtClean="0"/>
              <a:t> I was going to go with my husband but he couldn’t take time off work. </a:t>
            </a:r>
            <a:r>
              <a:rPr lang="en-US" sz="3600" b="1" smtClean="0">
                <a:solidFill>
                  <a:srgbClr val="FF0000"/>
                </a:solidFill>
              </a:rPr>
              <a:t>Instead i made the trip with my flying teacher who became a great friend. </a:t>
            </a:r>
          </a:p>
          <a:p>
            <a:pPr marL="0" indent="0">
              <a:buNone/>
            </a:pPr>
            <a:r>
              <a:rPr lang="en-US" sz="3600" smtClean="0"/>
              <a:t>11. A</a:t>
            </a:r>
          </a:p>
          <a:p>
            <a:pPr marL="0" indent="0">
              <a:buNone/>
            </a:pPr>
            <a:r>
              <a:rPr lang="en-US" sz="3600" smtClean="0"/>
              <a:t> </a:t>
            </a:r>
            <a:r>
              <a:rPr lang="en-US" sz="3600" b="1" smtClean="0">
                <a:solidFill>
                  <a:srgbClr val="FF0000"/>
                </a:solidFill>
              </a:rPr>
              <a:t>We weren’t able to spend much time sightseeing </a:t>
            </a:r>
            <a:r>
              <a:rPr lang="en-US" sz="3600" smtClean="0"/>
              <a:t>because we only stopped to get water and to camp. .........we had to spend two days in Thailand because of an engine problem, but that was the longest we spent anywhere.</a:t>
            </a:r>
          </a:p>
          <a:p>
            <a:pPr marL="0" indent="0">
              <a:buNone/>
            </a:pPr>
            <a:endParaRPr lang="en-US" sz="3600"/>
          </a:p>
        </p:txBody>
      </p:sp>
    </p:spTree>
    <p:extLst>
      <p:ext uri="{BB962C8B-B14F-4D97-AF65-F5344CB8AC3E}">
        <p14:creationId xmlns:p14="http://schemas.microsoft.com/office/powerpoint/2010/main" val="30484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381000" y="-36871"/>
            <a:ext cx="8534400" cy="6629400"/>
          </a:xfrm>
        </p:spPr>
        <p:txBody>
          <a:bodyPr>
            <a:noAutofit/>
          </a:bodyPr>
          <a:lstStyle/>
          <a:p>
            <a:pPr marL="0" indent="0">
              <a:buNone/>
            </a:pPr>
            <a:r>
              <a:rPr lang="en-US" sz="3600" smtClean="0"/>
              <a:t>12. C</a:t>
            </a:r>
          </a:p>
          <a:p>
            <a:pPr marL="0" indent="0">
              <a:buNone/>
            </a:pPr>
            <a:r>
              <a:rPr lang="en-US" sz="3600" smtClean="0"/>
              <a:t> </a:t>
            </a:r>
            <a:r>
              <a:rPr lang="en-US" sz="3600" b="1" smtClean="0">
                <a:solidFill>
                  <a:srgbClr val="FF0000"/>
                </a:solidFill>
              </a:rPr>
              <a:t>The most wonderful thing about flying was seeing the differences in the </a:t>
            </a:r>
            <a:r>
              <a:rPr lang="en-US" sz="3600" smtClean="0"/>
              <a:t>countryside as we flew across 26 countries in 97 days. </a:t>
            </a:r>
          </a:p>
          <a:p>
            <a:pPr marL="0" indent="0">
              <a:buNone/>
            </a:pPr>
            <a:r>
              <a:rPr lang="en-US" sz="3600" smtClean="0"/>
              <a:t>We didn’t travel when it is dark</a:t>
            </a:r>
          </a:p>
          <a:p>
            <a:pPr marL="0" indent="0">
              <a:buNone/>
            </a:pPr>
            <a:r>
              <a:rPr lang="en-US" sz="3600" smtClean="0"/>
              <a:t>13. B</a:t>
            </a:r>
          </a:p>
          <a:p>
            <a:pPr marL="0" indent="0">
              <a:buNone/>
            </a:pPr>
            <a:r>
              <a:rPr lang="en-US" sz="3600" smtClean="0"/>
              <a:t>To my surprise, i didn’t miss going to work or going to the restaurant or films. </a:t>
            </a:r>
            <a:r>
              <a:rPr lang="en-US" sz="3600" b="1" smtClean="0">
                <a:solidFill>
                  <a:srgbClr val="FF0000"/>
                </a:solidFill>
              </a:rPr>
              <a:t>The most difficult thing as sitting still all the time. I normally play tennis and swim several </a:t>
            </a:r>
            <a:r>
              <a:rPr lang="en-US" sz="3600" smtClean="0"/>
              <a:t>times, so i started to feel very unfit. I missed hot water  and proper shower sometime too but not as much as i thought.</a:t>
            </a:r>
          </a:p>
          <a:p>
            <a:pPr marL="0" indent="0">
              <a:buNone/>
            </a:pPr>
            <a:endParaRPr lang="en-US" sz="3600"/>
          </a:p>
        </p:txBody>
      </p:sp>
    </p:spTree>
    <p:extLst>
      <p:ext uri="{BB962C8B-B14F-4D97-AF65-F5344CB8AC3E}">
        <p14:creationId xmlns:p14="http://schemas.microsoft.com/office/powerpoint/2010/main" val="276647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16"/>
            <a:ext cx="8229600" cy="1143000"/>
          </a:xfrm>
        </p:spPr>
        <p:txBody>
          <a:bodyPr/>
          <a:lstStyle/>
          <a:p>
            <a:r>
              <a:rPr lang="en-US" smtClean="0"/>
              <a:t>TEST 10</a:t>
            </a:r>
            <a:endParaRPr lang="en-US"/>
          </a:p>
        </p:txBody>
      </p:sp>
      <p:sp>
        <p:nvSpPr>
          <p:cNvPr id="3" name="Content Placeholder 2"/>
          <p:cNvSpPr>
            <a:spLocks noGrp="1"/>
          </p:cNvSpPr>
          <p:nvPr>
            <p:ph idx="1"/>
          </p:nvPr>
        </p:nvSpPr>
        <p:spPr>
          <a:xfrm>
            <a:off x="152400" y="914400"/>
            <a:ext cx="8915400" cy="5562600"/>
          </a:xfrm>
        </p:spPr>
        <p:txBody>
          <a:bodyPr>
            <a:noAutofit/>
          </a:bodyPr>
          <a:lstStyle/>
          <a:p>
            <a:pPr marL="0" indent="0">
              <a:buNone/>
            </a:pPr>
            <a:r>
              <a:rPr lang="en-US" sz="3600" smtClean="0"/>
              <a:t>8. A</a:t>
            </a:r>
          </a:p>
          <a:p>
            <a:pPr marL="0" indent="0">
              <a:buNone/>
            </a:pPr>
            <a:r>
              <a:rPr lang="en-US" sz="3600" smtClean="0"/>
              <a:t>I used to paint in the evenings after work, but now I work four days a week instead of five, that means </a:t>
            </a:r>
            <a:r>
              <a:rPr lang="en-US" sz="3600" b="1" smtClean="0">
                <a:solidFill>
                  <a:srgbClr val="FF0000"/>
                </a:solidFill>
              </a:rPr>
              <a:t>I spend Friday, Saturday and Sunday on my painting. </a:t>
            </a:r>
          </a:p>
          <a:p>
            <a:pPr marL="0" indent="0">
              <a:buNone/>
            </a:pPr>
            <a:r>
              <a:rPr lang="en-US" sz="3600" smtClean="0"/>
              <a:t>9. C</a:t>
            </a:r>
          </a:p>
          <a:p>
            <a:pPr marL="0" indent="0">
              <a:buNone/>
            </a:pPr>
            <a:r>
              <a:rPr lang="en-US" sz="3600" smtClean="0"/>
              <a:t> I work with computers and I earn more that way. I do make some money from selling my pictures, </a:t>
            </a:r>
            <a:r>
              <a:rPr lang="en-US" sz="3600" b="1" smtClean="0">
                <a:solidFill>
                  <a:srgbClr val="FF0000"/>
                </a:solidFill>
              </a:rPr>
              <a:t>enough to pay for all my paint, brushes, paper and a few art lessons.</a:t>
            </a:r>
            <a:endParaRPr lang="en-US" sz="3600" b="1">
              <a:solidFill>
                <a:srgbClr val="FF0000"/>
              </a:solidFill>
            </a:endParaRPr>
          </a:p>
        </p:txBody>
      </p:sp>
    </p:spTree>
    <p:extLst>
      <p:ext uri="{BB962C8B-B14F-4D97-AF65-F5344CB8AC3E}">
        <p14:creationId xmlns:p14="http://schemas.microsoft.com/office/powerpoint/2010/main" val="66517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533400"/>
            <a:ext cx="8458200" cy="6705600"/>
          </a:xfrm>
        </p:spPr>
        <p:txBody>
          <a:bodyPr/>
          <a:lstStyle/>
          <a:p>
            <a:pPr marL="0" indent="0">
              <a:buNone/>
            </a:pPr>
            <a:r>
              <a:rPr lang="en-US" smtClean="0"/>
              <a:t>10. C</a:t>
            </a:r>
          </a:p>
          <a:p>
            <a:pPr marL="0" indent="0">
              <a:buNone/>
            </a:pPr>
            <a:r>
              <a:rPr lang="en-US" smtClean="0"/>
              <a:t> When i was at primary school . I used to go out with some paper and a few pencils during break time and </a:t>
            </a:r>
            <a:r>
              <a:rPr lang="en-US" smtClean="0">
                <a:solidFill>
                  <a:srgbClr val="FF0000"/>
                </a:solidFill>
              </a:rPr>
              <a:t>draw anything I saw: houses, gardens, people. </a:t>
            </a:r>
          </a:p>
          <a:p>
            <a:pPr marL="0" indent="0">
              <a:buNone/>
            </a:pPr>
            <a:r>
              <a:rPr lang="en-US" smtClean="0"/>
              <a:t>11.A </a:t>
            </a:r>
          </a:p>
          <a:p>
            <a:pPr marL="0" indent="0">
              <a:buNone/>
            </a:pPr>
            <a:r>
              <a:rPr lang="en-US" smtClean="0"/>
              <a:t>I attended evening classes and painting holiday where you go out in the countryside and paint during the day and then sit and discuss your work with a teacher and the other artists after dinner. .......</a:t>
            </a:r>
            <a:r>
              <a:rPr lang="en-US" b="1" smtClean="0">
                <a:solidFill>
                  <a:srgbClr val="FF0000"/>
                </a:solidFill>
              </a:rPr>
              <a:t>I learn so much talking to other people studying with you</a:t>
            </a:r>
            <a:r>
              <a:rPr lang="en-US" smtClean="0"/>
              <a:t>.  </a:t>
            </a:r>
            <a:endParaRPr lang="en-US"/>
          </a:p>
        </p:txBody>
      </p:sp>
    </p:spTree>
    <p:extLst>
      <p:ext uri="{BB962C8B-B14F-4D97-AF65-F5344CB8AC3E}">
        <p14:creationId xmlns:p14="http://schemas.microsoft.com/office/powerpoint/2010/main" val="13314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229600" cy="6629400"/>
          </a:xfrm>
        </p:spPr>
        <p:txBody>
          <a:bodyPr>
            <a:normAutofit/>
          </a:bodyPr>
          <a:lstStyle/>
          <a:p>
            <a:pPr marL="0" indent="0">
              <a:buNone/>
            </a:pPr>
            <a:r>
              <a:rPr lang="en-US" smtClean="0"/>
              <a:t>12. A</a:t>
            </a:r>
          </a:p>
          <a:p>
            <a:pPr marL="0" indent="0">
              <a:buNone/>
            </a:pPr>
            <a:r>
              <a:rPr lang="en-US" smtClean="0"/>
              <a:t> I have been to Morocco and painted desert scenes with beautful sunrise. I have been to </a:t>
            </a:r>
            <a:r>
              <a:rPr lang="en-US" b="1" smtClean="0">
                <a:solidFill>
                  <a:srgbClr val="FF0000"/>
                </a:solidFill>
              </a:rPr>
              <a:t>Greece and  Spain and painted pictures of local people.</a:t>
            </a:r>
            <a:r>
              <a:rPr lang="en-US" smtClean="0"/>
              <a:t>...............I love walking in the scottish mountains and there are many different birds to see.</a:t>
            </a:r>
          </a:p>
          <a:p>
            <a:pPr marL="0" indent="0">
              <a:buNone/>
            </a:pPr>
            <a:endParaRPr lang="en-US" smtClean="0"/>
          </a:p>
          <a:p>
            <a:pPr marL="0" indent="0">
              <a:buNone/>
            </a:pPr>
            <a:r>
              <a:rPr lang="en-US" smtClean="0"/>
              <a:t>13. C </a:t>
            </a:r>
          </a:p>
          <a:p>
            <a:pPr marL="0" indent="0">
              <a:buNone/>
            </a:pPr>
            <a:r>
              <a:rPr lang="en-US" smtClean="0"/>
              <a:t>After that ....</a:t>
            </a:r>
            <a:r>
              <a:rPr lang="en-US" b="1" smtClean="0">
                <a:solidFill>
                  <a:srgbClr val="FF0000"/>
                </a:solidFill>
              </a:rPr>
              <a:t>chance to relax with a cup of coffee </a:t>
            </a:r>
            <a:r>
              <a:rPr lang="en-US" smtClean="0"/>
              <a:t>and then there’ll be time for some questions. </a:t>
            </a:r>
            <a:endParaRPr lang="en-US"/>
          </a:p>
        </p:txBody>
      </p:sp>
    </p:spTree>
    <p:extLst>
      <p:ext uri="{BB962C8B-B14F-4D97-AF65-F5344CB8AC3E}">
        <p14:creationId xmlns:p14="http://schemas.microsoft.com/office/powerpoint/2010/main" val="396414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11</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z="4000" b="1" smtClean="0">
                <a:solidFill>
                  <a:srgbClr val="FF0000"/>
                </a:solidFill>
              </a:rPr>
              <a:t>8. C</a:t>
            </a:r>
          </a:p>
          <a:p>
            <a:pPr marL="0" indent="0">
              <a:buNone/>
            </a:pPr>
            <a:r>
              <a:rPr lang="en-US" sz="4000" smtClean="0"/>
              <a:t>Some of it is difficult to understand if you haven’t read his other books.</a:t>
            </a:r>
          </a:p>
          <a:p>
            <a:pPr marL="0" indent="0">
              <a:buNone/>
            </a:pPr>
            <a:endParaRPr lang="en-US" sz="4000"/>
          </a:p>
          <a:p>
            <a:pPr marL="0" indent="0">
              <a:buNone/>
            </a:pPr>
            <a:r>
              <a:rPr lang="en-US" sz="4000" b="1" smtClean="0">
                <a:solidFill>
                  <a:srgbClr val="FF0000"/>
                </a:solidFill>
              </a:rPr>
              <a:t>9. B</a:t>
            </a:r>
          </a:p>
          <a:p>
            <a:pPr marL="0" indent="0">
              <a:buNone/>
            </a:pPr>
            <a:r>
              <a:rPr lang="en-US" sz="4000" smtClean="0"/>
              <a:t>When the family move to London because of his father’s job  </a:t>
            </a:r>
            <a:endParaRPr lang="en-US" sz="4000"/>
          </a:p>
        </p:txBody>
      </p:sp>
    </p:spTree>
    <p:extLst>
      <p:ext uri="{BB962C8B-B14F-4D97-AF65-F5344CB8AC3E}">
        <p14:creationId xmlns:p14="http://schemas.microsoft.com/office/powerpoint/2010/main" val="36202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smtClean="0"/>
              <a:t>TEST 1</a:t>
            </a:r>
            <a:endParaRPr lang="en-US"/>
          </a:p>
        </p:txBody>
      </p:sp>
      <p:sp>
        <p:nvSpPr>
          <p:cNvPr id="3" name="Content Placeholder 2"/>
          <p:cNvSpPr>
            <a:spLocks noGrp="1"/>
          </p:cNvSpPr>
          <p:nvPr>
            <p:ph idx="1"/>
          </p:nvPr>
        </p:nvSpPr>
        <p:spPr>
          <a:xfrm>
            <a:off x="152400" y="1066800"/>
            <a:ext cx="8991600" cy="5943600"/>
          </a:xfrm>
        </p:spPr>
        <p:txBody>
          <a:bodyPr>
            <a:normAutofit lnSpcReduction="10000"/>
          </a:bodyPr>
          <a:lstStyle/>
          <a:p>
            <a:pPr marL="0" indent="0">
              <a:buNone/>
            </a:pPr>
            <a:r>
              <a:rPr lang="en-US" smtClean="0"/>
              <a:t>8. This week prize is : </a:t>
            </a:r>
            <a:r>
              <a:rPr lang="en-US" b="1" smtClean="0">
                <a:solidFill>
                  <a:srgbClr val="FF0000"/>
                </a:solidFill>
              </a:rPr>
              <a:t>C. classical CD</a:t>
            </a:r>
          </a:p>
          <a:p>
            <a:pPr marL="0" indent="0">
              <a:buNone/>
            </a:pPr>
            <a:r>
              <a:rPr lang="en-US" smtClean="0">
                <a:sym typeface="Wingdings" pitchFamily="2" charset="2"/>
              </a:rPr>
              <a:t> </a:t>
            </a:r>
            <a:r>
              <a:rPr lang="en-US" smtClean="0">
                <a:solidFill>
                  <a:srgbClr val="00B050"/>
                </a:solidFill>
                <a:sym typeface="Wingdings" pitchFamily="2" charset="2"/>
              </a:rPr>
              <a:t>This week we’re offering a classical CD to the first listener</a:t>
            </a:r>
          </a:p>
          <a:p>
            <a:pPr marL="0" indent="0">
              <a:buNone/>
            </a:pPr>
            <a:endParaRPr lang="en-US">
              <a:sym typeface="Wingdings" pitchFamily="2" charset="2"/>
            </a:endParaRPr>
          </a:p>
          <a:p>
            <a:pPr marL="0" indent="0">
              <a:buNone/>
            </a:pPr>
            <a:r>
              <a:rPr lang="en-US">
                <a:sym typeface="Wingdings" pitchFamily="2" charset="2"/>
              </a:rPr>
              <a:t>9</a:t>
            </a:r>
            <a:r>
              <a:rPr lang="en-US" smtClean="0">
                <a:sym typeface="Wingdings" pitchFamily="2" charset="2"/>
              </a:rPr>
              <a:t>. The person who wrote the music lived in: </a:t>
            </a:r>
            <a:r>
              <a:rPr lang="en-US" b="1" smtClean="0">
                <a:solidFill>
                  <a:srgbClr val="FF0000"/>
                </a:solidFill>
                <a:sym typeface="Wingdings" pitchFamily="2" charset="2"/>
              </a:rPr>
              <a:t>B. Spain</a:t>
            </a:r>
          </a:p>
          <a:p>
            <a:pPr marL="0" indent="0">
              <a:buNone/>
            </a:pPr>
            <a:endParaRPr lang="en-US" smtClean="0">
              <a:sym typeface="Wingdings" pitchFamily="2" charset="2"/>
            </a:endParaRPr>
          </a:p>
          <a:p>
            <a:pPr marL="0" indent="0">
              <a:buNone/>
            </a:pPr>
            <a:r>
              <a:rPr lang="en-US" smtClean="0">
                <a:sym typeface="Wingdings" pitchFamily="2" charset="2"/>
              </a:rPr>
              <a:t>  </a:t>
            </a:r>
            <a:r>
              <a:rPr lang="en-US" smtClean="0">
                <a:solidFill>
                  <a:srgbClr val="00B050"/>
                </a:solidFill>
                <a:sym typeface="Wingdings" pitchFamily="2" charset="2"/>
              </a:rPr>
              <a:t>Although the person who wrote this piece of classical music was born in Italy, His parents were french and he spent most of his time in Spain</a:t>
            </a:r>
          </a:p>
          <a:p>
            <a:pPr marL="0" indent="0">
              <a:buNone/>
            </a:pPr>
            <a:endParaRPr lang="en-US" smtClean="0">
              <a:solidFill>
                <a:srgbClr val="00B050"/>
              </a:solidFill>
              <a:sym typeface="Wingdings" pitchFamily="2" charset="2"/>
            </a:endParaRPr>
          </a:p>
          <a:p>
            <a:pPr marL="0" indent="0">
              <a:buNone/>
            </a:pPr>
            <a:r>
              <a:rPr lang="en-US" smtClean="0"/>
              <a:t> </a:t>
            </a:r>
            <a:endParaRPr lang="en-US"/>
          </a:p>
        </p:txBody>
      </p:sp>
    </p:spTree>
    <p:extLst>
      <p:ext uri="{BB962C8B-B14F-4D97-AF65-F5344CB8AC3E}">
        <p14:creationId xmlns:p14="http://schemas.microsoft.com/office/powerpoint/2010/main" val="370149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304800"/>
            <a:ext cx="8458200" cy="6248400"/>
          </a:xfrm>
        </p:spPr>
        <p:txBody>
          <a:bodyPr>
            <a:normAutofit lnSpcReduction="10000"/>
          </a:bodyPr>
          <a:lstStyle/>
          <a:p>
            <a:pPr marL="0" indent="0">
              <a:buNone/>
            </a:pPr>
            <a:r>
              <a:rPr lang="en-US" sz="4000" b="1" smtClean="0">
                <a:solidFill>
                  <a:srgbClr val="FF0000"/>
                </a:solidFill>
              </a:rPr>
              <a:t>10. A</a:t>
            </a:r>
          </a:p>
          <a:p>
            <a:pPr marL="0" indent="0">
              <a:buNone/>
            </a:pPr>
            <a:r>
              <a:rPr lang="en-US" sz="4000" smtClean="0"/>
              <a:t> This is not one for the experienced photographer, though – </a:t>
            </a:r>
            <a:r>
              <a:rPr lang="en-US" sz="4000" b="1" smtClean="0">
                <a:solidFill>
                  <a:srgbClr val="FF0000"/>
                </a:solidFill>
              </a:rPr>
              <a:t>there’s not much advanced information here.</a:t>
            </a:r>
          </a:p>
          <a:p>
            <a:pPr marL="0" indent="0">
              <a:buNone/>
            </a:pPr>
            <a:endParaRPr lang="en-US" sz="4000"/>
          </a:p>
          <a:p>
            <a:pPr marL="0" indent="0">
              <a:buNone/>
            </a:pPr>
            <a:r>
              <a:rPr lang="en-US" sz="4000" b="1" smtClean="0">
                <a:solidFill>
                  <a:srgbClr val="FF0000"/>
                </a:solidFill>
              </a:rPr>
              <a:t>11.C</a:t>
            </a:r>
          </a:p>
          <a:p>
            <a:pPr marL="0" indent="0">
              <a:buNone/>
            </a:pPr>
            <a:r>
              <a:rPr lang="en-US" sz="4000" smtClean="0"/>
              <a:t> A month ago, I couldn’t even boil an egg but now I am producing all sorts of dishes, some quite difficult. ...............</a:t>
            </a:r>
            <a:r>
              <a:rPr lang="en-US" sz="4000" b="1" smtClean="0">
                <a:solidFill>
                  <a:srgbClr val="FF0000"/>
                </a:solidFill>
              </a:rPr>
              <a:t>I am actually enjoy cooking now. </a:t>
            </a:r>
            <a:endParaRPr lang="en-US" sz="4000" b="1">
              <a:solidFill>
                <a:srgbClr val="FF0000"/>
              </a:solidFill>
            </a:endParaRPr>
          </a:p>
        </p:txBody>
      </p:sp>
    </p:spTree>
    <p:extLst>
      <p:ext uri="{BB962C8B-B14F-4D97-AF65-F5344CB8AC3E}">
        <p14:creationId xmlns:p14="http://schemas.microsoft.com/office/powerpoint/2010/main" val="354823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4000" smtClean="0"/>
              <a:t>12.B</a:t>
            </a:r>
          </a:p>
          <a:p>
            <a:pPr marL="0" indent="0">
              <a:buNone/>
            </a:pPr>
            <a:r>
              <a:rPr lang="en-US" sz="4000" smtClean="0"/>
              <a:t> </a:t>
            </a:r>
            <a:r>
              <a:rPr lang="en-US" sz="4000" b="1" smtClean="0">
                <a:solidFill>
                  <a:srgbClr val="FF0000"/>
                </a:solidFill>
              </a:rPr>
              <a:t>The maps are too small to be useful b</a:t>
            </a:r>
            <a:r>
              <a:rPr lang="en-US" sz="4000" smtClean="0"/>
              <a:t>ut the book is still good value for money. </a:t>
            </a:r>
          </a:p>
          <a:p>
            <a:pPr marL="0" indent="0">
              <a:buNone/>
            </a:pPr>
            <a:r>
              <a:rPr lang="en-US" sz="4000" smtClean="0"/>
              <a:t>13. C</a:t>
            </a:r>
          </a:p>
          <a:p>
            <a:pPr marL="0" indent="0">
              <a:buNone/>
            </a:pPr>
            <a:r>
              <a:rPr lang="en-US" sz="4000" smtClean="0"/>
              <a:t>Next week, there’s a special report on giving books as presents. </a:t>
            </a:r>
            <a:endParaRPr lang="en-US" sz="4000"/>
          </a:p>
        </p:txBody>
      </p:sp>
    </p:spTree>
    <p:extLst>
      <p:ext uri="{BB962C8B-B14F-4D97-AF65-F5344CB8AC3E}">
        <p14:creationId xmlns:p14="http://schemas.microsoft.com/office/powerpoint/2010/main" val="209766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mtClean="0"/>
              <a:t>TEST 12</a:t>
            </a:r>
            <a:endParaRPr lang="en-US"/>
          </a:p>
        </p:txBody>
      </p:sp>
      <p:sp>
        <p:nvSpPr>
          <p:cNvPr id="3" name="Content Placeholder 2"/>
          <p:cNvSpPr>
            <a:spLocks noGrp="1"/>
          </p:cNvSpPr>
          <p:nvPr>
            <p:ph idx="1"/>
          </p:nvPr>
        </p:nvSpPr>
        <p:spPr>
          <a:xfrm>
            <a:off x="228600" y="914400"/>
            <a:ext cx="8458200" cy="5943600"/>
          </a:xfrm>
        </p:spPr>
        <p:txBody>
          <a:bodyPr>
            <a:normAutofit lnSpcReduction="10000"/>
          </a:bodyPr>
          <a:lstStyle/>
          <a:p>
            <a:pPr marL="0" indent="0">
              <a:buNone/>
            </a:pPr>
            <a:r>
              <a:rPr lang="en-US" sz="4000" smtClean="0"/>
              <a:t>8. C</a:t>
            </a:r>
          </a:p>
          <a:p>
            <a:pPr marL="0" indent="0">
              <a:buNone/>
            </a:pPr>
            <a:r>
              <a:rPr lang="en-US" sz="4000" b="1" smtClean="0">
                <a:solidFill>
                  <a:srgbClr val="FF0000"/>
                </a:solidFill>
              </a:rPr>
              <a:t>The last trip i did was 50,000 mile journey around the Pacific Ocean and it took 12 months</a:t>
            </a:r>
            <a:r>
              <a:rPr lang="en-US" sz="4000" smtClean="0"/>
              <a:t>. But then my first trip was a round the world’s journey. </a:t>
            </a:r>
          </a:p>
          <a:p>
            <a:pPr marL="0" indent="0">
              <a:buNone/>
            </a:pPr>
            <a:r>
              <a:rPr lang="en-US" sz="4000" smtClean="0"/>
              <a:t>9. C</a:t>
            </a:r>
          </a:p>
          <a:p>
            <a:pPr marL="0" indent="0">
              <a:buNone/>
            </a:pPr>
            <a:r>
              <a:rPr lang="en-US" sz="4000" smtClean="0"/>
              <a:t>Traveling long distances makes you extremely tired and although it’s still a great pleasure for me. </a:t>
            </a:r>
            <a:r>
              <a:rPr lang="en-US" sz="4000" b="1" smtClean="0">
                <a:solidFill>
                  <a:srgbClr val="FF0000"/>
                </a:solidFill>
              </a:rPr>
              <a:t>I want to do something more relaxing now. </a:t>
            </a:r>
            <a:endParaRPr lang="en-US" sz="4000" b="1">
              <a:solidFill>
                <a:srgbClr val="FF0000"/>
              </a:solidFill>
            </a:endParaRPr>
          </a:p>
        </p:txBody>
      </p:sp>
    </p:spTree>
    <p:extLst>
      <p:ext uri="{BB962C8B-B14F-4D97-AF65-F5344CB8AC3E}">
        <p14:creationId xmlns:p14="http://schemas.microsoft.com/office/powerpoint/2010/main" val="304089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609600"/>
            <a:ext cx="8153400" cy="6019800"/>
          </a:xfrm>
        </p:spPr>
        <p:txBody>
          <a:bodyPr>
            <a:normAutofit fontScale="92500" lnSpcReduction="10000"/>
          </a:bodyPr>
          <a:lstStyle/>
          <a:p>
            <a:pPr marL="0" indent="0">
              <a:buNone/>
            </a:pPr>
            <a:r>
              <a:rPr lang="en-US" sz="4000" smtClean="0"/>
              <a:t>10. B</a:t>
            </a:r>
          </a:p>
          <a:p>
            <a:pPr marL="0" indent="0">
              <a:buNone/>
            </a:pPr>
            <a:r>
              <a:rPr lang="en-US" sz="4000" smtClean="0"/>
              <a:t>There’s some really interesitng work going on in Wales </a:t>
            </a:r>
            <a:r>
              <a:rPr lang="en-US" sz="4000" b="1" smtClean="0">
                <a:solidFill>
                  <a:srgbClr val="FF0000"/>
                </a:solidFill>
              </a:rPr>
              <a:t>where they ‘ve found what remains of a 2,000 year-old-town.</a:t>
            </a:r>
          </a:p>
          <a:p>
            <a:pPr marL="0" indent="0">
              <a:buNone/>
            </a:pPr>
            <a:endParaRPr lang="en-US" sz="4000" smtClean="0"/>
          </a:p>
          <a:p>
            <a:pPr marL="0" indent="0">
              <a:buNone/>
            </a:pPr>
            <a:r>
              <a:rPr lang="en-US" sz="4000" smtClean="0"/>
              <a:t>11. A</a:t>
            </a:r>
          </a:p>
          <a:p>
            <a:pPr marL="0" indent="0">
              <a:buNone/>
            </a:pPr>
            <a:r>
              <a:rPr lang="en-US" sz="4000" smtClean="0"/>
              <a:t>I hope the programmes I’ve made about the really long </a:t>
            </a:r>
            <a:r>
              <a:rPr lang="en-US" sz="4000" b="1" smtClean="0">
                <a:solidFill>
                  <a:srgbClr val="FF0000"/>
                </a:solidFill>
              </a:rPr>
              <a:t>trips will encourage other people to get on plane and have some adventures</a:t>
            </a:r>
            <a:r>
              <a:rPr lang="en-US" sz="4000" smtClean="0"/>
              <a:t>.</a:t>
            </a:r>
            <a:endParaRPr lang="en-US" sz="4000"/>
          </a:p>
        </p:txBody>
      </p:sp>
    </p:spTree>
    <p:extLst>
      <p:ext uri="{BB962C8B-B14F-4D97-AF65-F5344CB8AC3E}">
        <p14:creationId xmlns:p14="http://schemas.microsoft.com/office/powerpoint/2010/main" val="26980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52400"/>
            <a:ext cx="8458200" cy="6705600"/>
          </a:xfrm>
        </p:spPr>
        <p:txBody>
          <a:bodyPr>
            <a:normAutofit/>
          </a:bodyPr>
          <a:lstStyle/>
          <a:p>
            <a:pPr marL="0" indent="0">
              <a:buNone/>
            </a:pPr>
            <a:r>
              <a:rPr lang="en-US" sz="4000" b="1" smtClean="0">
                <a:solidFill>
                  <a:srgbClr val="FF0000"/>
                </a:solidFill>
              </a:rPr>
              <a:t>12. A</a:t>
            </a:r>
          </a:p>
          <a:p>
            <a:pPr marL="0" indent="0">
              <a:buNone/>
            </a:pPr>
            <a:r>
              <a:rPr lang="en-US" sz="4000" smtClean="0"/>
              <a:t>While i was filming in Borneo last year my wife had to have an emergency operation and it really frightened me........... I wouldn’t want to be so far away if anything like that happened to my family again.</a:t>
            </a:r>
          </a:p>
          <a:p>
            <a:pPr marL="0" indent="0">
              <a:buNone/>
            </a:pPr>
            <a:r>
              <a:rPr lang="en-US" sz="4000" b="1" smtClean="0">
                <a:solidFill>
                  <a:srgbClr val="FF0000"/>
                </a:solidFill>
              </a:rPr>
              <a:t>13. B</a:t>
            </a:r>
          </a:p>
          <a:p>
            <a:pPr marL="0" indent="0">
              <a:buNone/>
            </a:pPr>
            <a:r>
              <a:rPr lang="en-US" sz="4000" smtClean="0"/>
              <a:t> I write about places I have seen and my feelings about them.  </a:t>
            </a:r>
            <a:endParaRPr lang="en-US" sz="4000"/>
          </a:p>
        </p:txBody>
      </p:sp>
    </p:spTree>
    <p:extLst>
      <p:ext uri="{BB962C8B-B14F-4D97-AF65-F5344CB8AC3E}">
        <p14:creationId xmlns:p14="http://schemas.microsoft.com/office/powerpoint/2010/main" val="27015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13</a:t>
            </a:r>
            <a:endParaRPr lang="en-US"/>
          </a:p>
        </p:txBody>
      </p:sp>
      <p:sp>
        <p:nvSpPr>
          <p:cNvPr id="3" name="Content Placeholder 2"/>
          <p:cNvSpPr>
            <a:spLocks noGrp="1"/>
          </p:cNvSpPr>
          <p:nvPr>
            <p:ph idx="1"/>
          </p:nvPr>
        </p:nvSpPr>
        <p:spPr>
          <a:xfrm>
            <a:off x="152400" y="1143000"/>
            <a:ext cx="8458200" cy="5592763"/>
          </a:xfrm>
        </p:spPr>
        <p:txBody>
          <a:bodyPr/>
          <a:lstStyle/>
          <a:p>
            <a:pPr marL="0" indent="0">
              <a:buNone/>
            </a:pPr>
            <a:r>
              <a:rPr lang="en-US" smtClean="0"/>
              <a:t>8. A </a:t>
            </a:r>
          </a:p>
          <a:p>
            <a:pPr marL="0" indent="0">
              <a:buNone/>
            </a:pPr>
            <a:r>
              <a:rPr lang="en-US" smtClean="0"/>
              <a:t>I was born in England but I have lived in Germany for the past 20 years, I arrived in Berlin about four years ago. Before that, I lived in Born for 6 years</a:t>
            </a:r>
          </a:p>
          <a:p>
            <a:pPr marL="0" indent="0">
              <a:buNone/>
            </a:pPr>
            <a:endParaRPr lang="en-US"/>
          </a:p>
          <a:p>
            <a:pPr marL="0" indent="0">
              <a:buNone/>
            </a:pPr>
            <a:endParaRPr lang="en-US" smtClean="0"/>
          </a:p>
          <a:p>
            <a:pPr marL="0" indent="0">
              <a:buNone/>
            </a:pPr>
            <a:r>
              <a:rPr lang="en-US" smtClean="0"/>
              <a:t>9. C </a:t>
            </a:r>
          </a:p>
          <a:p>
            <a:pPr marL="0" indent="0">
              <a:buNone/>
            </a:pPr>
            <a:r>
              <a:rPr lang="en-US" smtClean="0"/>
              <a:t>I love the busy atmosphere and all the cultural entertainments here: museums, theaters and so on.</a:t>
            </a:r>
          </a:p>
          <a:p>
            <a:pPr marL="0" indent="0">
              <a:buNone/>
            </a:pPr>
            <a:endParaRPr lang="en-US" smtClean="0"/>
          </a:p>
          <a:p>
            <a:pPr marL="0" indent="0">
              <a:buNone/>
            </a:pPr>
            <a:endParaRPr lang="en-US"/>
          </a:p>
        </p:txBody>
      </p:sp>
    </p:spTree>
    <p:extLst>
      <p:ext uri="{BB962C8B-B14F-4D97-AF65-F5344CB8AC3E}">
        <p14:creationId xmlns:p14="http://schemas.microsoft.com/office/powerpoint/2010/main" val="397356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smtClean="0"/>
              <a:t>10. B</a:t>
            </a:r>
          </a:p>
          <a:p>
            <a:pPr marL="0" indent="0">
              <a:buNone/>
            </a:pPr>
            <a:r>
              <a:rPr lang="en-US" smtClean="0"/>
              <a:t>It is not too expensive. It costs me about $500 a month. My street is becoming very popular. There are lots of new art galleries, and small cafes and friendly restaurants everywhere. Eating out in Berlin is cheap, so it’s something I do quite often.</a:t>
            </a:r>
          </a:p>
          <a:p>
            <a:pPr marL="0" indent="0">
              <a:buNone/>
            </a:pPr>
            <a:endParaRPr lang="en-US" smtClean="0"/>
          </a:p>
          <a:p>
            <a:pPr marL="0" indent="0">
              <a:buNone/>
            </a:pPr>
            <a:r>
              <a:rPr lang="en-US" smtClean="0"/>
              <a:t>11. B </a:t>
            </a:r>
          </a:p>
          <a:p>
            <a:pPr marL="0" indent="0">
              <a:buNone/>
            </a:pPr>
            <a:r>
              <a:rPr lang="en-US" smtClean="0"/>
              <a:t>Well, the transport system here is very good, so i have a tram and bus ticket, but in fact, most of the time I cycle. Travel here is much cheaper.</a:t>
            </a:r>
          </a:p>
          <a:p>
            <a:pPr marL="0" indent="0">
              <a:buNone/>
            </a:pPr>
            <a:endParaRPr lang="en-US" smtClean="0"/>
          </a:p>
        </p:txBody>
      </p:sp>
    </p:spTree>
    <p:extLst>
      <p:ext uri="{BB962C8B-B14F-4D97-AF65-F5344CB8AC3E}">
        <p14:creationId xmlns:p14="http://schemas.microsoft.com/office/powerpoint/2010/main" val="65530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lnSpcReduction="10000"/>
          </a:bodyPr>
          <a:lstStyle/>
          <a:p>
            <a:pPr marL="0" indent="0">
              <a:buNone/>
            </a:pPr>
            <a:r>
              <a:rPr lang="en-US" smtClean="0"/>
              <a:t>12. C </a:t>
            </a:r>
          </a:p>
          <a:p>
            <a:pPr marL="0" indent="0">
              <a:buNone/>
            </a:pPr>
            <a:r>
              <a:rPr lang="en-US" smtClean="0"/>
              <a:t>I like art so sometimes I go to one of the galleries. I have a nephew called Phillipe. He ‘s only three but he likes coming with me. He like the café best.</a:t>
            </a:r>
            <a:endParaRPr lang="en-US"/>
          </a:p>
          <a:p>
            <a:pPr marL="0" indent="0">
              <a:buNone/>
            </a:pPr>
            <a:endParaRPr lang="en-US" smtClean="0"/>
          </a:p>
          <a:p>
            <a:pPr marL="0" indent="0">
              <a:buNone/>
            </a:pPr>
            <a:r>
              <a:rPr lang="en-US" smtClean="0"/>
              <a:t>13. A </a:t>
            </a:r>
          </a:p>
          <a:p>
            <a:pPr marL="0" indent="0">
              <a:buNone/>
            </a:pPr>
            <a:r>
              <a:rPr lang="en-US" smtClean="0"/>
              <a:t>I don’t really miss England- most of my friends are here. I don’t see much of my work colleagues socially, But i’ve got some very good friends who live in the same street as me.</a:t>
            </a:r>
            <a:endParaRPr lang="en-US"/>
          </a:p>
        </p:txBody>
      </p:sp>
    </p:spTree>
    <p:extLst>
      <p:ext uri="{BB962C8B-B14F-4D97-AF65-F5344CB8AC3E}">
        <p14:creationId xmlns:p14="http://schemas.microsoft.com/office/powerpoint/2010/main" val="111746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14</a:t>
            </a:r>
            <a:endParaRPr lang="en-US"/>
          </a:p>
        </p:txBody>
      </p:sp>
      <p:sp>
        <p:nvSpPr>
          <p:cNvPr id="3" name="Content Placeholder 2"/>
          <p:cNvSpPr>
            <a:spLocks noGrp="1"/>
          </p:cNvSpPr>
          <p:nvPr>
            <p:ph idx="1"/>
          </p:nvPr>
        </p:nvSpPr>
        <p:spPr>
          <a:xfrm>
            <a:off x="0" y="1295400"/>
            <a:ext cx="8915400" cy="5257800"/>
          </a:xfrm>
        </p:spPr>
        <p:txBody>
          <a:bodyPr>
            <a:normAutofit fontScale="92500"/>
          </a:bodyPr>
          <a:lstStyle/>
          <a:p>
            <a:pPr marL="0" indent="0">
              <a:buNone/>
            </a:pPr>
            <a:r>
              <a:rPr lang="en-US"/>
              <a:t>8</a:t>
            </a:r>
            <a:r>
              <a:rPr lang="en-US" smtClean="0"/>
              <a:t>. C </a:t>
            </a:r>
          </a:p>
          <a:p>
            <a:pPr marL="0" indent="0">
              <a:buNone/>
            </a:pPr>
            <a:r>
              <a:rPr lang="en-US" smtClean="0"/>
              <a:t>First old ship- it was 300 years old. It was just lying at the bottom of the sea, so it wasn’t difficult to find. Most are covered in sand rocks but this one wasn’t.</a:t>
            </a:r>
          </a:p>
          <a:p>
            <a:pPr marL="0" indent="0">
              <a:buNone/>
            </a:pPr>
            <a:endParaRPr lang="en-US"/>
          </a:p>
          <a:p>
            <a:pPr marL="0" indent="0">
              <a:buNone/>
            </a:pPr>
            <a:r>
              <a:rPr lang="en-US" smtClean="0"/>
              <a:t>9. C </a:t>
            </a:r>
          </a:p>
          <a:p>
            <a:pPr marL="0" indent="0">
              <a:buNone/>
            </a:pPr>
            <a:r>
              <a:rPr lang="en-US" smtClean="0"/>
              <a:t>I am actually a teacher not a full time diver. I dive in my free time but i often get to them before the professional divers, because I have good up-to date equipment.</a:t>
            </a:r>
          </a:p>
          <a:p>
            <a:pPr marL="0" indent="0">
              <a:buNone/>
            </a:pPr>
            <a:r>
              <a:rPr lang="en-US" smtClean="0"/>
              <a:t> </a:t>
            </a:r>
            <a:endParaRPr lang="en-US"/>
          </a:p>
        </p:txBody>
      </p:sp>
    </p:spTree>
    <p:extLst>
      <p:ext uri="{BB962C8B-B14F-4D97-AF65-F5344CB8AC3E}">
        <p14:creationId xmlns:p14="http://schemas.microsoft.com/office/powerpoint/2010/main" val="194787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0"/>
            <a:ext cx="8534400" cy="6858000"/>
          </a:xfrm>
        </p:spPr>
        <p:txBody>
          <a:bodyPr>
            <a:noAutofit/>
          </a:bodyPr>
          <a:lstStyle/>
          <a:p>
            <a:pPr marL="0" indent="0">
              <a:buNone/>
            </a:pPr>
            <a:r>
              <a:rPr lang="en-US" sz="3600" b="1" smtClean="0">
                <a:solidFill>
                  <a:srgbClr val="FF0000"/>
                </a:solidFill>
              </a:rPr>
              <a:t>10. B </a:t>
            </a:r>
          </a:p>
          <a:p>
            <a:pPr marL="0" indent="0">
              <a:buNone/>
            </a:pPr>
            <a:r>
              <a:rPr lang="en-US" sz="3600" smtClean="0"/>
              <a:t>At the moment i am looking for the gold from a ship called SeaBirds. It was an enormous well built ship......  Everything was fine until the ship reached the English coast when it crashed into some rocks in a very strong wind and sank to the bottom of the sea.</a:t>
            </a:r>
          </a:p>
          <a:p>
            <a:pPr marL="0" indent="0">
              <a:buNone/>
            </a:pPr>
            <a:r>
              <a:rPr lang="en-US" sz="3600" smtClean="0"/>
              <a:t>11. A </a:t>
            </a:r>
          </a:p>
          <a:p>
            <a:pPr marL="0" indent="0">
              <a:buNone/>
            </a:pPr>
            <a:r>
              <a:rPr lang="en-US" sz="3600" smtClean="0"/>
              <a:t>My wedding ring is actually made from gold which i found on an 18</a:t>
            </a:r>
            <a:r>
              <a:rPr lang="en-US" sz="3600" baseline="30000" smtClean="0"/>
              <a:t>th</a:t>
            </a:r>
            <a:r>
              <a:rPr lang="en-US" sz="3600" smtClean="0"/>
              <a:t> century sailing ship. A friend of mine, another diver, has already found 88,00 worth of gold from an old ship </a:t>
            </a:r>
            <a:endParaRPr lang="en-US" sz="3600"/>
          </a:p>
        </p:txBody>
      </p:sp>
    </p:spTree>
    <p:extLst>
      <p:ext uri="{BB962C8B-B14F-4D97-AF65-F5344CB8AC3E}">
        <p14:creationId xmlns:p14="http://schemas.microsoft.com/office/powerpoint/2010/main" val="317752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304800"/>
            <a:ext cx="8305800" cy="6400800"/>
          </a:xfrm>
        </p:spPr>
        <p:txBody>
          <a:bodyPr>
            <a:normAutofit lnSpcReduction="10000"/>
          </a:bodyPr>
          <a:lstStyle/>
          <a:p>
            <a:pPr marL="0" indent="0">
              <a:buNone/>
            </a:pPr>
            <a:r>
              <a:rPr lang="en-US" smtClean="0"/>
              <a:t>10. What else shares the same title of the music?</a:t>
            </a:r>
          </a:p>
          <a:p>
            <a:pPr marL="0" indent="0">
              <a:buNone/>
            </a:pPr>
            <a:r>
              <a:rPr lang="en-US" b="1" smtClean="0">
                <a:solidFill>
                  <a:srgbClr val="FF0000"/>
                </a:solidFill>
              </a:rPr>
              <a:t>B. Play</a:t>
            </a:r>
          </a:p>
          <a:p>
            <a:pPr marL="0" indent="0">
              <a:buNone/>
            </a:pPr>
            <a:r>
              <a:rPr lang="en-US" b="1" smtClean="0">
                <a:solidFill>
                  <a:srgbClr val="00B050"/>
                </a:solidFill>
                <a:sym typeface="Wingdings" pitchFamily="2" charset="2"/>
              </a:rPr>
              <a:t> </a:t>
            </a:r>
            <a:r>
              <a:rPr lang="en-US" b="1" smtClean="0">
                <a:solidFill>
                  <a:srgbClr val="00B050"/>
                </a:solidFill>
              </a:rPr>
              <a:t>There is also a famous play which has the same title as this music</a:t>
            </a:r>
          </a:p>
          <a:p>
            <a:pPr marL="0" indent="0">
              <a:buNone/>
            </a:pPr>
            <a:endParaRPr lang="en-US"/>
          </a:p>
          <a:p>
            <a:pPr marL="0" indent="0">
              <a:buNone/>
            </a:pPr>
            <a:r>
              <a:rPr lang="en-US" smtClean="0"/>
              <a:t>11. What did people do when they first listened to the music</a:t>
            </a:r>
          </a:p>
          <a:p>
            <a:pPr marL="514350" indent="-514350">
              <a:buAutoNum type="alphaUcPeriod"/>
            </a:pPr>
            <a:r>
              <a:rPr lang="en-US" b="1" smtClean="0">
                <a:solidFill>
                  <a:srgbClr val="FF0000"/>
                </a:solidFill>
              </a:rPr>
              <a:t>They left before the music ended</a:t>
            </a:r>
            <a:endParaRPr lang="en-US" b="1">
              <a:solidFill>
                <a:srgbClr val="FF0000"/>
              </a:solidFill>
              <a:sym typeface="Wingdings" pitchFamily="2" charset="2"/>
            </a:endParaRPr>
          </a:p>
          <a:p>
            <a:pPr>
              <a:buFont typeface="Wingdings"/>
              <a:buChar char="à"/>
            </a:pPr>
            <a:r>
              <a:rPr lang="en-US" b="1" smtClean="0">
                <a:solidFill>
                  <a:srgbClr val="00B050"/>
                </a:solidFill>
                <a:sym typeface="Wingdings" pitchFamily="2" charset="2"/>
              </a:rPr>
              <a:t>Many people in the audience got up and walked out. At the end they were complete silience</a:t>
            </a:r>
          </a:p>
          <a:p>
            <a:pPr>
              <a:buFont typeface="Wingdings"/>
              <a:buChar char="à"/>
            </a:pPr>
            <a:r>
              <a:rPr lang="en-US" b="1" smtClean="0">
                <a:solidFill>
                  <a:srgbClr val="00B050"/>
                </a:solidFill>
                <a:sym typeface="Wingdings" pitchFamily="2" charset="2"/>
              </a:rPr>
              <a:t>And complain about wasting money</a:t>
            </a:r>
            <a:endParaRPr lang="en-US" b="1" smtClean="0">
              <a:solidFill>
                <a:srgbClr val="00B050"/>
              </a:solidFill>
            </a:endParaRPr>
          </a:p>
        </p:txBody>
      </p:sp>
    </p:spTree>
    <p:extLst>
      <p:ext uri="{BB962C8B-B14F-4D97-AF65-F5344CB8AC3E}">
        <p14:creationId xmlns:p14="http://schemas.microsoft.com/office/powerpoint/2010/main" val="139813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7039" y="228600"/>
            <a:ext cx="9296400" cy="6019800"/>
          </a:xfrm>
        </p:spPr>
        <p:txBody>
          <a:bodyPr>
            <a:noAutofit/>
          </a:bodyPr>
          <a:lstStyle/>
          <a:p>
            <a:pPr marL="0" indent="0">
              <a:buNone/>
            </a:pPr>
            <a:r>
              <a:rPr lang="en-US" sz="3600" b="1" smtClean="0">
                <a:solidFill>
                  <a:srgbClr val="FF0000"/>
                </a:solidFill>
              </a:rPr>
              <a:t>12. C </a:t>
            </a:r>
          </a:p>
          <a:p>
            <a:pPr marL="0" indent="0">
              <a:buNone/>
            </a:pPr>
            <a:r>
              <a:rPr lang="en-US" sz="3600" smtClean="0"/>
              <a:t>She complains about the number of objects around the house- she says i should open an antiques shop- but i love all these old things. Anyway, i gave some to the museums and she wasn’t pleased.</a:t>
            </a:r>
          </a:p>
          <a:p>
            <a:pPr marL="0" indent="0">
              <a:buNone/>
            </a:pPr>
            <a:r>
              <a:rPr lang="en-US" sz="3600" b="1" smtClean="0">
                <a:solidFill>
                  <a:srgbClr val="FF0000"/>
                </a:solidFill>
              </a:rPr>
              <a:t>13.A </a:t>
            </a:r>
          </a:p>
          <a:p>
            <a:pPr marL="0" indent="0">
              <a:buNone/>
            </a:pPr>
            <a:r>
              <a:rPr lang="en-US" sz="3600" smtClean="0"/>
              <a:t>As diving is a dangerous hobby, it is not a good idea to try to teach yourself. I’d advise anyone interested what i did. There are some excellent diving clubs like the one i joined.</a:t>
            </a:r>
            <a:endParaRPr lang="en-US" sz="3600"/>
          </a:p>
        </p:txBody>
      </p:sp>
    </p:spTree>
    <p:extLst>
      <p:ext uri="{BB962C8B-B14F-4D97-AF65-F5344CB8AC3E}">
        <p14:creationId xmlns:p14="http://schemas.microsoft.com/office/powerpoint/2010/main" val="130839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15</a:t>
            </a:r>
            <a:endParaRPr lang="en-US"/>
          </a:p>
        </p:txBody>
      </p:sp>
      <p:sp>
        <p:nvSpPr>
          <p:cNvPr id="3" name="Content Placeholder 2"/>
          <p:cNvSpPr>
            <a:spLocks noGrp="1"/>
          </p:cNvSpPr>
          <p:nvPr>
            <p:ph idx="1"/>
          </p:nvPr>
        </p:nvSpPr>
        <p:spPr>
          <a:xfrm>
            <a:off x="304800" y="1143000"/>
            <a:ext cx="8382000" cy="5029200"/>
          </a:xfrm>
        </p:spPr>
        <p:txBody>
          <a:bodyPr>
            <a:noAutofit/>
          </a:bodyPr>
          <a:lstStyle/>
          <a:p>
            <a:pPr marL="0" indent="0">
              <a:buNone/>
            </a:pPr>
            <a:r>
              <a:rPr lang="en-US" sz="4000" b="1" smtClean="0">
                <a:solidFill>
                  <a:srgbClr val="FF0000"/>
                </a:solidFill>
              </a:rPr>
              <a:t>8. B</a:t>
            </a:r>
          </a:p>
          <a:p>
            <a:pPr marL="0" indent="0">
              <a:buNone/>
            </a:pPr>
            <a:r>
              <a:rPr lang="en-US" sz="4000" smtClean="0"/>
              <a:t>But I gave up my career as an artist when my twin daughters were born. Painting took up too much time</a:t>
            </a:r>
          </a:p>
          <a:p>
            <a:pPr marL="0" indent="0">
              <a:buNone/>
            </a:pPr>
            <a:r>
              <a:rPr lang="en-US" sz="4000" b="1" smtClean="0">
                <a:solidFill>
                  <a:srgbClr val="FF0000"/>
                </a:solidFill>
              </a:rPr>
              <a:t>9. A</a:t>
            </a:r>
          </a:p>
          <a:p>
            <a:pPr marL="0" indent="0">
              <a:buNone/>
            </a:pPr>
            <a:r>
              <a:rPr lang="en-US" sz="4000" smtClean="0"/>
              <a:t>When our daughters were five, my husband suggested using the dolls to entertain the children at their birthday party. </a:t>
            </a:r>
            <a:endParaRPr lang="en-US" sz="4000"/>
          </a:p>
        </p:txBody>
      </p:sp>
    </p:spTree>
    <p:extLst>
      <p:ext uri="{BB962C8B-B14F-4D97-AF65-F5344CB8AC3E}">
        <p14:creationId xmlns:p14="http://schemas.microsoft.com/office/powerpoint/2010/main" val="257744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Autofit/>
          </a:bodyPr>
          <a:lstStyle/>
          <a:p>
            <a:pPr marL="0" indent="0">
              <a:buNone/>
            </a:pPr>
            <a:r>
              <a:rPr lang="en-US" sz="3600" smtClean="0"/>
              <a:t>10. B</a:t>
            </a:r>
          </a:p>
          <a:p>
            <a:pPr marL="0" indent="0">
              <a:buNone/>
            </a:pPr>
            <a:r>
              <a:rPr lang="en-US" sz="3600" smtClean="0"/>
              <a:t>Luckily, my neighbor, Lena, was keen to perform with me. Her husband records the music to go with the shows.</a:t>
            </a:r>
          </a:p>
          <a:p>
            <a:pPr marL="0" indent="0">
              <a:buNone/>
            </a:pPr>
            <a:endParaRPr lang="en-US" sz="3600"/>
          </a:p>
          <a:p>
            <a:pPr marL="0" indent="0">
              <a:buNone/>
            </a:pPr>
            <a:r>
              <a:rPr lang="en-US" sz="3600" smtClean="0"/>
              <a:t>11.B  </a:t>
            </a:r>
          </a:p>
          <a:p>
            <a:pPr marL="0" indent="0">
              <a:buNone/>
            </a:pPr>
            <a:r>
              <a:rPr lang="en-US" sz="3600" smtClean="0"/>
              <a:t>Unfortunately, the children were really afraid of the lion and started crying. I was worried the parents complain, but luckily they were all able to laugh about it afterwards.</a:t>
            </a:r>
            <a:endParaRPr lang="en-US" sz="3600"/>
          </a:p>
        </p:txBody>
      </p:sp>
    </p:spTree>
    <p:extLst>
      <p:ext uri="{BB962C8B-B14F-4D97-AF65-F5344CB8AC3E}">
        <p14:creationId xmlns:p14="http://schemas.microsoft.com/office/powerpoint/2010/main" val="415195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7374"/>
            <a:ext cx="8382000" cy="6324600"/>
          </a:xfrm>
        </p:spPr>
        <p:txBody>
          <a:bodyPr>
            <a:noAutofit/>
          </a:bodyPr>
          <a:lstStyle/>
          <a:p>
            <a:pPr marL="0" indent="0">
              <a:buNone/>
            </a:pPr>
            <a:r>
              <a:rPr lang="en-US" sz="4000" smtClean="0"/>
              <a:t>12.C </a:t>
            </a:r>
          </a:p>
          <a:p>
            <a:pPr marL="0" indent="0">
              <a:buNone/>
            </a:pPr>
            <a:r>
              <a:rPr lang="en-US" sz="4000" smtClean="0"/>
              <a:t>Lena has two daughters, so whenever we’ve invented a new story, we show it to our four girls first. They will tell us exactly what they think of it. And sometimes I take new dolls to the local primary.</a:t>
            </a:r>
          </a:p>
          <a:p>
            <a:pPr marL="0" indent="0">
              <a:buNone/>
            </a:pPr>
            <a:r>
              <a:rPr lang="en-US" sz="4000" smtClean="0"/>
              <a:t>13. </a:t>
            </a:r>
            <a:r>
              <a:rPr lang="en-US" sz="4000"/>
              <a:t>A</a:t>
            </a:r>
            <a:endParaRPr lang="en-US" sz="4000" smtClean="0"/>
          </a:p>
          <a:p>
            <a:pPr marL="0" indent="0">
              <a:buNone/>
            </a:pPr>
            <a:r>
              <a:rPr lang="en-US" sz="4000" smtClean="0"/>
              <a:t>The reason the shows have become popular. I think is because i love the minute of every show and so other people love them too.</a:t>
            </a:r>
          </a:p>
          <a:p>
            <a:pPr marL="0" indent="0">
              <a:buNone/>
            </a:pPr>
            <a:r>
              <a:rPr lang="en-US" sz="4000" smtClean="0"/>
              <a:t> </a:t>
            </a:r>
            <a:endParaRPr lang="en-US" sz="4000"/>
          </a:p>
        </p:txBody>
      </p:sp>
    </p:spTree>
    <p:extLst>
      <p:ext uri="{BB962C8B-B14F-4D97-AF65-F5344CB8AC3E}">
        <p14:creationId xmlns:p14="http://schemas.microsoft.com/office/powerpoint/2010/main" val="341442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304800"/>
            <a:ext cx="8229600" cy="1143000"/>
          </a:xfrm>
        </p:spPr>
        <p:txBody>
          <a:bodyPr/>
          <a:lstStyle/>
          <a:p>
            <a:r>
              <a:rPr lang="en-US" smtClean="0"/>
              <a:t>TEST 16</a:t>
            </a:r>
            <a:endParaRPr lang="en-US"/>
          </a:p>
        </p:txBody>
      </p:sp>
      <p:sp>
        <p:nvSpPr>
          <p:cNvPr id="3" name="Content Placeholder 2"/>
          <p:cNvSpPr>
            <a:spLocks noGrp="1"/>
          </p:cNvSpPr>
          <p:nvPr>
            <p:ph idx="1"/>
          </p:nvPr>
        </p:nvSpPr>
        <p:spPr>
          <a:xfrm>
            <a:off x="228600" y="1143000"/>
            <a:ext cx="8458200" cy="5562600"/>
          </a:xfrm>
        </p:spPr>
        <p:txBody>
          <a:bodyPr>
            <a:normAutofit lnSpcReduction="10000"/>
          </a:bodyPr>
          <a:lstStyle/>
          <a:p>
            <a:pPr marL="0" indent="0">
              <a:buNone/>
            </a:pPr>
            <a:r>
              <a:rPr lang="en-US" sz="3600" smtClean="0"/>
              <a:t>8 B</a:t>
            </a:r>
          </a:p>
          <a:p>
            <a:pPr marL="0" indent="0">
              <a:buNone/>
            </a:pPr>
            <a:r>
              <a:rPr lang="en-US" sz="3600" smtClean="0"/>
              <a:t>When I was 9, I wen to Ballet School and from that moment I knew that I wanted to spend all my life dancing</a:t>
            </a:r>
          </a:p>
          <a:p>
            <a:pPr marL="0" indent="0">
              <a:buNone/>
            </a:pPr>
            <a:r>
              <a:rPr lang="en-US" sz="3600" smtClean="0"/>
              <a:t>9. C</a:t>
            </a:r>
          </a:p>
          <a:p>
            <a:pPr marL="0" indent="0">
              <a:buNone/>
            </a:pPr>
            <a:r>
              <a:rPr lang="en-US" sz="3600" smtClean="0"/>
              <a:t>It taught me how to look after myself and not to depend on others.</a:t>
            </a:r>
          </a:p>
          <a:p>
            <a:pPr marL="0" indent="0">
              <a:buNone/>
            </a:pPr>
            <a:r>
              <a:rPr lang="en-US" sz="3600" smtClean="0"/>
              <a:t>10. A</a:t>
            </a:r>
          </a:p>
          <a:p>
            <a:pPr marL="0" indent="0">
              <a:buNone/>
            </a:pPr>
            <a:r>
              <a:rPr lang="en-US" sz="3600" smtClean="0"/>
              <a:t>I am sure children will love it the ballet</a:t>
            </a:r>
            <a:endParaRPr lang="en-US" sz="3600"/>
          </a:p>
        </p:txBody>
      </p:sp>
    </p:spTree>
    <p:extLst>
      <p:ext uri="{BB962C8B-B14F-4D97-AF65-F5344CB8AC3E}">
        <p14:creationId xmlns:p14="http://schemas.microsoft.com/office/powerpoint/2010/main" val="41110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86" y="-304800"/>
            <a:ext cx="8229600" cy="1143000"/>
          </a:xfrm>
        </p:spPr>
        <p:txBody>
          <a:bodyPr/>
          <a:lstStyle/>
          <a:p>
            <a:endParaRPr lang="en-US"/>
          </a:p>
        </p:txBody>
      </p:sp>
      <p:sp>
        <p:nvSpPr>
          <p:cNvPr id="3" name="Content Placeholder 2"/>
          <p:cNvSpPr>
            <a:spLocks noGrp="1"/>
          </p:cNvSpPr>
          <p:nvPr>
            <p:ph idx="1"/>
          </p:nvPr>
        </p:nvSpPr>
        <p:spPr>
          <a:xfrm>
            <a:off x="228600" y="304800"/>
            <a:ext cx="8763000" cy="6553200"/>
          </a:xfrm>
        </p:spPr>
        <p:txBody>
          <a:bodyPr>
            <a:normAutofit/>
          </a:bodyPr>
          <a:lstStyle/>
          <a:p>
            <a:pPr marL="0" indent="0">
              <a:buNone/>
            </a:pPr>
            <a:r>
              <a:rPr lang="en-US" smtClean="0"/>
              <a:t>11. C</a:t>
            </a:r>
          </a:p>
          <a:p>
            <a:pPr marL="0" indent="0">
              <a:buNone/>
            </a:pPr>
            <a:r>
              <a:rPr lang="en-US" smtClean="0"/>
              <a:t>I love trying on the latest fashion with my friends. I am always buying jeans and sneakers.</a:t>
            </a:r>
          </a:p>
          <a:p>
            <a:pPr marL="0" indent="0">
              <a:buNone/>
            </a:pPr>
            <a:endParaRPr lang="en-US" smtClean="0"/>
          </a:p>
          <a:p>
            <a:pPr marL="0" indent="0">
              <a:buNone/>
            </a:pPr>
            <a:r>
              <a:rPr lang="en-US" smtClean="0"/>
              <a:t>12A.</a:t>
            </a:r>
            <a:endParaRPr lang="en-US"/>
          </a:p>
          <a:p>
            <a:pPr marL="0" indent="0">
              <a:buNone/>
            </a:pPr>
            <a:r>
              <a:rPr lang="en-US" smtClean="0"/>
              <a:t>If I can i give them the flowers I have got from the audience</a:t>
            </a:r>
          </a:p>
          <a:p>
            <a:pPr marL="0" indent="0">
              <a:buNone/>
            </a:pPr>
            <a:endParaRPr lang="en-US"/>
          </a:p>
          <a:p>
            <a:pPr marL="0" indent="0">
              <a:buNone/>
            </a:pPr>
            <a:r>
              <a:rPr lang="en-US" smtClean="0"/>
              <a:t>13. B</a:t>
            </a:r>
          </a:p>
          <a:p>
            <a:pPr marL="0" indent="0">
              <a:buNone/>
            </a:pPr>
            <a:r>
              <a:rPr lang="en-US" smtClean="0"/>
              <a:t>The most exciting for me is i am paid what i enjoy doing </a:t>
            </a:r>
            <a:endParaRPr lang="en-US"/>
          </a:p>
        </p:txBody>
      </p:sp>
    </p:spTree>
    <p:extLst>
      <p:ext uri="{BB962C8B-B14F-4D97-AF65-F5344CB8AC3E}">
        <p14:creationId xmlns:p14="http://schemas.microsoft.com/office/powerpoint/2010/main" val="5598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381000" y="304800"/>
            <a:ext cx="8305800" cy="6248400"/>
          </a:xfrm>
        </p:spPr>
        <p:txBody>
          <a:bodyPr/>
          <a:lstStyle/>
          <a:p>
            <a:pPr marL="0" indent="0">
              <a:buNone/>
            </a:pPr>
            <a:r>
              <a:rPr lang="en-US" smtClean="0"/>
              <a:t>Test 17.</a:t>
            </a:r>
          </a:p>
          <a:p>
            <a:pPr marL="0" indent="0">
              <a:buNone/>
            </a:pPr>
            <a:endParaRPr lang="en-US"/>
          </a:p>
        </p:txBody>
      </p:sp>
    </p:spTree>
    <p:extLst>
      <p:ext uri="{BB962C8B-B14F-4D97-AF65-F5344CB8AC3E}">
        <p14:creationId xmlns:p14="http://schemas.microsoft.com/office/powerpoint/2010/main" val="41375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mtClean="0"/>
              <a:t>88</a:t>
            </a:r>
            <a:endParaRPr lang="en-US"/>
          </a:p>
        </p:txBody>
      </p:sp>
      <p:sp>
        <p:nvSpPr>
          <p:cNvPr id="3" name="Content Placeholder 2"/>
          <p:cNvSpPr>
            <a:spLocks noGrp="1"/>
          </p:cNvSpPr>
          <p:nvPr>
            <p:ph idx="1"/>
          </p:nvPr>
        </p:nvSpPr>
        <p:spPr>
          <a:xfrm>
            <a:off x="228600" y="838200"/>
            <a:ext cx="9144000" cy="6019800"/>
          </a:xfrm>
        </p:spPr>
        <p:txBody>
          <a:bodyPr>
            <a:noAutofit/>
          </a:bodyPr>
          <a:lstStyle/>
          <a:p>
            <a:pPr marL="0" indent="0">
              <a:buNone/>
            </a:pPr>
            <a:r>
              <a:rPr lang="en-US" sz="4000" smtClean="0"/>
              <a:t>8. I’ve reported from a number of countries in Asia and I’ve just returned from the United States. I must say, it is good to be able to unpack my suitcase now that the job has brought me to Britain for at least six months.</a:t>
            </a:r>
          </a:p>
          <a:p>
            <a:pPr marL="0" indent="0">
              <a:buNone/>
            </a:pPr>
            <a:r>
              <a:rPr lang="en-US" sz="4000" smtClean="0"/>
              <a:t> 9. For me, the really exciting thing is being somewhere when a big news story is taking place and seeing it develop.</a:t>
            </a:r>
            <a:endParaRPr lang="en-US" sz="4000"/>
          </a:p>
        </p:txBody>
      </p:sp>
    </p:spTree>
    <p:extLst>
      <p:ext uri="{BB962C8B-B14F-4D97-AF65-F5344CB8AC3E}">
        <p14:creationId xmlns:p14="http://schemas.microsoft.com/office/powerpoint/2010/main" val="276790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457200"/>
            <a:ext cx="8382000" cy="6248400"/>
          </a:xfrm>
        </p:spPr>
        <p:txBody>
          <a:bodyPr>
            <a:normAutofit/>
          </a:bodyPr>
          <a:lstStyle/>
          <a:p>
            <a:pPr marL="0" indent="0">
              <a:buNone/>
            </a:pPr>
            <a:r>
              <a:rPr lang="en-US" sz="3600" smtClean="0"/>
              <a:t>10. I am mad about anything Chinese and so when i was in Hongkong, I got really nice table and some chairs.</a:t>
            </a:r>
          </a:p>
          <a:p>
            <a:pPr marL="0" indent="0">
              <a:buNone/>
            </a:pPr>
            <a:endParaRPr lang="en-US" sz="3600"/>
          </a:p>
          <a:p>
            <a:pPr marL="0" indent="0">
              <a:buNone/>
            </a:pPr>
            <a:r>
              <a:rPr lang="en-US" sz="3600" smtClean="0"/>
              <a:t>11. At the moment, i am one of the team that reads the evening news, so sometimes I am on at six thirty and sometimes at ten o’clock, but that’s at the end of the day. </a:t>
            </a:r>
            <a:r>
              <a:rPr lang="en-US" sz="3600" b="1" smtClean="0">
                <a:solidFill>
                  <a:srgbClr val="FF0000"/>
                </a:solidFill>
              </a:rPr>
              <a:t>It all starts in the morning at eight thirty.</a:t>
            </a:r>
            <a:endParaRPr lang="en-US" sz="3600" b="1">
              <a:solidFill>
                <a:srgbClr val="FF0000"/>
              </a:solidFill>
            </a:endParaRPr>
          </a:p>
        </p:txBody>
      </p:sp>
    </p:spTree>
    <p:extLst>
      <p:ext uri="{BB962C8B-B14F-4D97-AF65-F5344CB8AC3E}">
        <p14:creationId xmlns:p14="http://schemas.microsoft.com/office/powerpoint/2010/main" val="312643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152400" y="228600"/>
            <a:ext cx="8534400" cy="6324600"/>
          </a:xfrm>
        </p:spPr>
        <p:txBody>
          <a:bodyPr>
            <a:normAutofit lnSpcReduction="10000"/>
          </a:bodyPr>
          <a:lstStyle/>
          <a:p>
            <a:pPr marL="0" indent="0">
              <a:buNone/>
            </a:pPr>
            <a:r>
              <a:rPr lang="en-US" sz="3600" smtClean="0"/>
              <a:t>12. It’s better now I am in London and can see my boyfriend more often. My sister introduced us. He came around for dinner when i was staying with her a year ago. We have a lot in common.</a:t>
            </a:r>
          </a:p>
          <a:p>
            <a:pPr marL="0" indent="0">
              <a:buNone/>
            </a:pPr>
            <a:endParaRPr lang="en-US" sz="3600" smtClean="0"/>
          </a:p>
          <a:p>
            <a:pPr marL="0" indent="0">
              <a:buNone/>
            </a:pPr>
            <a:r>
              <a:rPr lang="en-US" sz="3600" smtClean="0"/>
              <a:t>13. Cooking is something new i am trying.... I am not good at it. And i find it stressful. One of the best things I’ve bought recently was a boat when i want to feel calm i go for a sail on the river. </a:t>
            </a:r>
            <a:endParaRPr lang="en-US" sz="3600"/>
          </a:p>
          <a:p>
            <a:pPr marL="0" indent="0">
              <a:buNone/>
            </a:pPr>
            <a:endParaRPr lang="en-US" sz="3600"/>
          </a:p>
        </p:txBody>
      </p:sp>
    </p:spTree>
    <p:extLst>
      <p:ext uri="{BB962C8B-B14F-4D97-AF65-F5344CB8AC3E}">
        <p14:creationId xmlns:p14="http://schemas.microsoft.com/office/powerpoint/2010/main" val="419614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686800" cy="5668963"/>
          </a:xfrm>
        </p:spPr>
        <p:txBody>
          <a:bodyPr/>
          <a:lstStyle/>
          <a:p>
            <a:pPr marL="0" indent="0">
              <a:buNone/>
            </a:pPr>
            <a:r>
              <a:rPr lang="en-US" smtClean="0"/>
              <a:t>12. This piece of music has been: </a:t>
            </a:r>
            <a:r>
              <a:rPr lang="en-US" b="1" smtClean="0">
                <a:solidFill>
                  <a:srgbClr val="FF0000"/>
                </a:solidFill>
              </a:rPr>
              <a:t>B. TV adversting</a:t>
            </a:r>
          </a:p>
          <a:p>
            <a:pPr marL="0" indent="0">
              <a:buNone/>
            </a:pPr>
            <a:endParaRPr lang="en-US"/>
          </a:p>
          <a:p>
            <a:pPr>
              <a:buFont typeface="Wingdings"/>
              <a:buChar char="à"/>
            </a:pPr>
            <a:r>
              <a:rPr lang="en-US" b="1" smtClean="0">
                <a:solidFill>
                  <a:srgbClr val="00B050"/>
                </a:solidFill>
                <a:sym typeface="Wingdings" pitchFamily="2" charset="2"/>
              </a:rPr>
              <a:t>Part of this music has been used for an advertisement which you can see on TV</a:t>
            </a:r>
          </a:p>
          <a:p>
            <a:pPr marL="0" indent="0">
              <a:buNone/>
            </a:pPr>
            <a:endParaRPr lang="en-US" smtClean="0"/>
          </a:p>
          <a:p>
            <a:pPr marL="0" indent="0">
              <a:buNone/>
            </a:pPr>
            <a:r>
              <a:rPr lang="en-US" smtClean="0"/>
              <a:t>13. If you know the competition answer, you should ring: </a:t>
            </a:r>
            <a:r>
              <a:rPr lang="en-US" b="1" smtClean="0">
                <a:solidFill>
                  <a:srgbClr val="FF0000"/>
                </a:solidFill>
              </a:rPr>
              <a:t>C</a:t>
            </a:r>
          </a:p>
          <a:p>
            <a:pPr marL="0" indent="0">
              <a:buNone/>
            </a:pPr>
            <a:endParaRPr lang="en-US"/>
          </a:p>
        </p:txBody>
      </p:sp>
    </p:spTree>
    <p:extLst>
      <p:ext uri="{BB962C8B-B14F-4D97-AF65-F5344CB8AC3E}">
        <p14:creationId xmlns:p14="http://schemas.microsoft.com/office/powerpoint/2010/main" val="24498022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90 </a:t>
            </a:r>
            <a:endParaRPr lang="en-US"/>
          </a:p>
        </p:txBody>
      </p:sp>
      <p:sp>
        <p:nvSpPr>
          <p:cNvPr id="3" name="Content Placeholder 2"/>
          <p:cNvSpPr>
            <a:spLocks noGrp="1"/>
          </p:cNvSpPr>
          <p:nvPr>
            <p:ph idx="1"/>
          </p:nvPr>
        </p:nvSpPr>
        <p:spPr>
          <a:xfrm>
            <a:off x="304800" y="1219200"/>
            <a:ext cx="8839200" cy="5638800"/>
          </a:xfrm>
        </p:spPr>
        <p:txBody>
          <a:bodyPr>
            <a:normAutofit/>
          </a:bodyPr>
          <a:lstStyle/>
          <a:p>
            <a:pPr marL="0" indent="0">
              <a:buNone/>
            </a:pPr>
            <a:r>
              <a:rPr lang="en-US" sz="4000" smtClean="0"/>
              <a:t>8. The top of the hill is the best place to see the area. Swanton is on the coast- you can see the habour from here. In fact the town is built along the river Deen.</a:t>
            </a:r>
          </a:p>
          <a:p>
            <a:pPr marL="0" indent="0">
              <a:buNone/>
            </a:pPr>
            <a:endParaRPr lang="en-US" sz="4000"/>
          </a:p>
          <a:p>
            <a:pPr marL="0" indent="0">
              <a:buNone/>
            </a:pPr>
            <a:r>
              <a:rPr lang="en-US" sz="4000" smtClean="0"/>
              <a:t>9. There’s a forest behind the town with interesting wildlife. But the most exciting thing for me is the mountains.</a:t>
            </a:r>
            <a:endParaRPr lang="en-US" sz="4000"/>
          </a:p>
        </p:txBody>
      </p:sp>
    </p:spTree>
    <p:extLst>
      <p:ext uri="{BB962C8B-B14F-4D97-AF65-F5344CB8AC3E}">
        <p14:creationId xmlns:p14="http://schemas.microsoft.com/office/powerpoint/2010/main" val="37897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0"/>
            <a:ext cx="8534400" cy="6553200"/>
          </a:xfrm>
        </p:spPr>
        <p:txBody>
          <a:bodyPr>
            <a:noAutofit/>
          </a:bodyPr>
          <a:lstStyle/>
          <a:p>
            <a:pPr marL="0" indent="0">
              <a:buNone/>
            </a:pPr>
            <a:r>
              <a:rPr lang="en-US" sz="3600" smtClean="0"/>
              <a:t>10. A big center was built last year. it’s got a cinema, a theater and an art gallery. And there’s a football. The local team hasn’t done so well lately.</a:t>
            </a:r>
          </a:p>
          <a:p>
            <a:pPr marL="0" indent="0">
              <a:buNone/>
            </a:pPr>
            <a:endParaRPr lang="en-US" sz="3600" smtClean="0"/>
          </a:p>
          <a:p>
            <a:pPr marL="0" indent="0">
              <a:buNone/>
            </a:pPr>
            <a:r>
              <a:rPr lang="en-US" sz="3600" smtClean="0"/>
              <a:t>11. The river was a great place for fish, but the water got polluted by the factories that most of the fish disappeared. We cleaned the river up now and the fish are starting to come back. But i am happy about Swanton Woods. The trees are healthy but if you look, there are no birds there. </a:t>
            </a:r>
            <a:endParaRPr lang="en-US" sz="3600"/>
          </a:p>
        </p:txBody>
      </p:sp>
    </p:spTree>
    <p:extLst>
      <p:ext uri="{BB962C8B-B14F-4D97-AF65-F5344CB8AC3E}">
        <p14:creationId xmlns:p14="http://schemas.microsoft.com/office/powerpoint/2010/main" val="254328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pPr marL="0" indent="0">
              <a:buNone/>
            </a:pPr>
            <a:r>
              <a:rPr lang="en-US" smtClean="0"/>
              <a:t>12. There are hundreds of different companies and so many new houses that some people don’t even know their neighbors. There are disadvantages, </a:t>
            </a:r>
            <a:r>
              <a:rPr lang="en-US" b="1" smtClean="0">
                <a:solidFill>
                  <a:srgbClr val="FF0000"/>
                </a:solidFill>
              </a:rPr>
              <a:t>but it is impossible to bored with all the things going on.</a:t>
            </a:r>
          </a:p>
          <a:p>
            <a:pPr marL="0" indent="0">
              <a:buNone/>
            </a:pPr>
            <a:endParaRPr lang="en-US"/>
          </a:p>
          <a:p>
            <a:pPr marL="0" indent="0">
              <a:buNone/>
            </a:pPr>
            <a:r>
              <a:rPr lang="en-US" smtClean="0"/>
              <a:t>13. We have a fine university, which specializes in advanced techonology. And a huge shopping center just built which is bringing in double number of visitors. We improved our airport. </a:t>
            </a:r>
            <a:endParaRPr lang="en-US"/>
          </a:p>
        </p:txBody>
      </p:sp>
    </p:spTree>
    <p:extLst>
      <p:ext uri="{BB962C8B-B14F-4D97-AF65-F5344CB8AC3E}">
        <p14:creationId xmlns:p14="http://schemas.microsoft.com/office/powerpoint/2010/main" val="16420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92</a:t>
            </a:r>
            <a:endParaRPr lang="en-US"/>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sz="4000" smtClean="0"/>
              <a:t>8. When i am nine, I went to the ballet lessons and from that moment i knew that i wanted to spend my life dancing.</a:t>
            </a:r>
          </a:p>
          <a:p>
            <a:pPr marL="0" indent="0">
              <a:buNone/>
            </a:pPr>
            <a:endParaRPr lang="en-US" sz="4000"/>
          </a:p>
          <a:p>
            <a:pPr marL="0" indent="0">
              <a:buNone/>
            </a:pPr>
            <a:r>
              <a:rPr lang="en-US" sz="4000" smtClean="0"/>
              <a:t>9. It taught me how to look after myself and not to depend on others.</a:t>
            </a:r>
            <a:endParaRPr lang="en-US" sz="4000"/>
          </a:p>
        </p:txBody>
      </p:sp>
    </p:spTree>
    <p:extLst>
      <p:ext uri="{BB962C8B-B14F-4D97-AF65-F5344CB8AC3E}">
        <p14:creationId xmlns:p14="http://schemas.microsoft.com/office/powerpoint/2010/main" val="423831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a:xfrm>
            <a:off x="304800" y="457200"/>
            <a:ext cx="8229600" cy="4525963"/>
          </a:xfrm>
        </p:spPr>
        <p:txBody>
          <a:bodyPr>
            <a:noAutofit/>
          </a:bodyPr>
          <a:lstStyle/>
          <a:p>
            <a:pPr marL="0" indent="0">
              <a:buNone/>
            </a:pPr>
            <a:r>
              <a:rPr lang="en-US" sz="4000" smtClean="0"/>
              <a:t>10. My parents used to read it to me when i was little. I’d never seen the ballet before, but i already knew the music really well. Children will love the ballet.</a:t>
            </a:r>
          </a:p>
          <a:p>
            <a:pPr marL="0" indent="0">
              <a:buNone/>
            </a:pPr>
            <a:endParaRPr lang="en-US" sz="4000"/>
          </a:p>
          <a:p>
            <a:pPr marL="0" indent="0">
              <a:buNone/>
            </a:pPr>
            <a:r>
              <a:rPr lang="en-US" sz="4000" smtClean="0"/>
              <a:t>11. I don’t have time for sightseeing now, but i love trying on the lastest fashions with my friends. I am always buying jeans and trainers.</a:t>
            </a:r>
            <a:endParaRPr lang="en-US" sz="4000"/>
          </a:p>
        </p:txBody>
      </p:sp>
    </p:spTree>
    <p:extLst>
      <p:ext uri="{BB962C8B-B14F-4D97-AF65-F5344CB8AC3E}">
        <p14:creationId xmlns:p14="http://schemas.microsoft.com/office/powerpoint/2010/main" val="148069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81000"/>
            <a:ext cx="8382000" cy="6248400"/>
          </a:xfrm>
        </p:spPr>
        <p:txBody>
          <a:bodyPr>
            <a:normAutofit/>
          </a:bodyPr>
          <a:lstStyle/>
          <a:p>
            <a:pPr marL="0" indent="0">
              <a:buNone/>
            </a:pPr>
            <a:r>
              <a:rPr lang="en-US" sz="3600" smtClean="0"/>
              <a:t>12. They always ask for a photograph of me but unfortunately i don’t have many to give away. I give them one of the flowers I ‘ve received from the audience. They always ask for tickets but of course that’s not possible.</a:t>
            </a:r>
          </a:p>
          <a:p>
            <a:pPr marL="0" indent="0">
              <a:buNone/>
            </a:pPr>
            <a:endParaRPr lang="en-US" sz="3600" smtClean="0"/>
          </a:p>
          <a:p>
            <a:pPr marL="0" indent="0">
              <a:buNone/>
            </a:pPr>
            <a:r>
              <a:rPr lang="en-US" sz="3600" smtClean="0"/>
              <a:t>13. The most satisfying thing for me is that i am paid for doing what i really enjoy dancing.</a:t>
            </a:r>
          </a:p>
          <a:p>
            <a:pPr marL="0" indent="0">
              <a:buNone/>
            </a:pPr>
            <a:endParaRPr lang="en-US" sz="3600"/>
          </a:p>
        </p:txBody>
      </p:sp>
    </p:spTree>
    <p:extLst>
      <p:ext uri="{BB962C8B-B14F-4D97-AF65-F5344CB8AC3E}">
        <p14:creationId xmlns:p14="http://schemas.microsoft.com/office/powerpoint/2010/main" val="253178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4000" smtClean="0"/>
              <a:t>8. I have been a weather forecaster for a television company for seven years, and two years ago I became the head of the weather department. </a:t>
            </a:r>
          </a:p>
          <a:p>
            <a:pPr marL="0" indent="0">
              <a:buNone/>
            </a:pPr>
            <a:endParaRPr lang="en-US" sz="4000"/>
          </a:p>
          <a:p>
            <a:pPr marL="0" indent="0">
              <a:buNone/>
            </a:pPr>
            <a:r>
              <a:rPr lang="en-US" sz="4000" smtClean="0"/>
              <a:t>9. Since our news and weather service goes our all round the world. We all take turns to work at night.</a:t>
            </a:r>
            <a:endParaRPr lang="en-US" sz="4000"/>
          </a:p>
        </p:txBody>
      </p:sp>
    </p:spTree>
    <p:extLst>
      <p:ext uri="{BB962C8B-B14F-4D97-AF65-F5344CB8AC3E}">
        <p14:creationId xmlns:p14="http://schemas.microsoft.com/office/powerpoint/2010/main" val="24630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3600" smtClean="0"/>
              <a:t>10. Before doing a weather forecast, I study data on the computer. This is the information i use in my forecasts. </a:t>
            </a:r>
          </a:p>
          <a:p>
            <a:pPr marL="0" indent="0">
              <a:buNone/>
            </a:pPr>
            <a:endParaRPr lang="en-US" sz="3600" smtClean="0"/>
          </a:p>
          <a:p>
            <a:pPr marL="0" indent="0">
              <a:buNone/>
            </a:pPr>
            <a:r>
              <a:rPr lang="en-US" sz="3600" smtClean="0"/>
              <a:t>11. My husband and i try to have the same free days, but neither of us has a regular pattern of work. He’s a pilot on long-distance flights so </a:t>
            </a:r>
            <a:endParaRPr lang="en-US" sz="3600"/>
          </a:p>
        </p:txBody>
      </p:sp>
    </p:spTree>
    <p:extLst>
      <p:ext uri="{BB962C8B-B14F-4D97-AF65-F5344CB8AC3E}">
        <p14:creationId xmlns:p14="http://schemas.microsoft.com/office/powerpoint/2010/main" val="3946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400800"/>
          </a:xfrm>
        </p:spPr>
        <p:txBody>
          <a:bodyPr>
            <a:noAutofit/>
          </a:bodyPr>
          <a:lstStyle/>
          <a:p>
            <a:pPr marL="0" indent="0">
              <a:buNone/>
            </a:pPr>
            <a:r>
              <a:rPr lang="en-US" sz="4000" smtClean="0"/>
              <a:t>12. Because of the job, I haven’t been to the flying school for ages. For exercise, I swim and ski and i like running. I am really proud of myself for running in the London Marathon. It is 40 km race.</a:t>
            </a:r>
          </a:p>
          <a:p>
            <a:pPr marL="0" indent="0">
              <a:buNone/>
            </a:pPr>
            <a:r>
              <a:rPr lang="en-US" sz="4000" smtClean="0"/>
              <a:t>13. Once in an indian village, an old man took me to have my photo taken with all his family. I get some lovely letters- one person wrote to say that ......</a:t>
            </a:r>
          </a:p>
          <a:p>
            <a:pPr marL="0" indent="0">
              <a:buNone/>
            </a:pPr>
            <a:endParaRPr lang="en-US" sz="4000"/>
          </a:p>
        </p:txBody>
      </p:sp>
    </p:spTree>
    <p:extLst>
      <p:ext uri="{BB962C8B-B14F-4D97-AF65-F5344CB8AC3E}">
        <p14:creationId xmlns:p14="http://schemas.microsoft.com/office/powerpoint/2010/main" val="116628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2</a:t>
            </a:r>
            <a:endParaRPr lang="en-US"/>
          </a:p>
        </p:txBody>
      </p:sp>
      <p:sp>
        <p:nvSpPr>
          <p:cNvPr id="3" name="Content Placeholder 2"/>
          <p:cNvSpPr>
            <a:spLocks noGrp="1"/>
          </p:cNvSpPr>
          <p:nvPr>
            <p:ph idx="1"/>
          </p:nvPr>
        </p:nvSpPr>
        <p:spPr>
          <a:xfrm>
            <a:off x="457200" y="1524000"/>
            <a:ext cx="8229600" cy="4525963"/>
          </a:xfrm>
        </p:spPr>
        <p:txBody>
          <a:bodyPr/>
          <a:lstStyle/>
          <a:p>
            <a:pPr marL="0" indent="0">
              <a:buNone/>
            </a:pPr>
            <a:r>
              <a:rPr lang="en-US" smtClean="0"/>
              <a:t>8. The festival takes place: </a:t>
            </a:r>
            <a:r>
              <a:rPr lang="en-US" b="1" smtClean="0">
                <a:solidFill>
                  <a:srgbClr val="FF0000"/>
                </a:solidFill>
              </a:rPr>
              <a:t>C</a:t>
            </a:r>
          </a:p>
          <a:p>
            <a:pPr marL="0" indent="0">
              <a:buNone/>
            </a:pPr>
            <a:r>
              <a:rPr lang="en-US" b="1" smtClean="0">
                <a:solidFill>
                  <a:srgbClr val="FF0000"/>
                </a:solidFill>
                <a:sym typeface="Wingdings" pitchFamily="2" charset="2"/>
              </a:rPr>
              <a:t> The festival begins on the 12</a:t>
            </a:r>
            <a:r>
              <a:rPr lang="en-US" b="1" baseline="30000" smtClean="0">
                <a:solidFill>
                  <a:srgbClr val="FF0000"/>
                </a:solidFill>
                <a:sym typeface="Wingdings" pitchFamily="2" charset="2"/>
              </a:rPr>
              <a:t>th</a:t>
            </a:r>
            <a:r>
              <a:rPr lang="en-US" b="1" smtClean="0">
                <a:solidFill>
                  <a:srgbClr val="FF0000"/>
                </a:solidFill>
                <a:sym typeface="Wingdings" pitchFamily="2" charset="2"/>
              </a:rPr>
              <a:t> of May and continues to the 28th</a:t>
            </a:r>
          </a:p>
          <a:p>
            <a:pPr marL="0" indent="0">
              <a:buNone/>
            </a:pPr>
            <a:endParaRPr lang="en-US">
              <a:sym typeface="Wingdings" pitchFamily="2" charset="2"/>
            </a:endParaRPr>
          </a:p>
          <a:p>
            <a:pPr marL="0" indent="0">
              <a:buNone/>
            </a:pPr>
            <a:r>
              <a:rPr lang="en-US" smtClean="0">
                <a:sym typeface="Wingdings" pitchFamily="2" charset="2"/>
              </a:rPr>
              <a:t>9. What is on the Theater Royal on 19 May: </a:t>
            </a:r>
            <a:r>
              <a:rPr lang="en-US" b="1" smtClean="0">
                <a:solidFill>
                  <a:srgbClr val="FF0000"/>
                </a:solidFill>
                <a:sym typeface="Wingdings" pitchFamily="2" charset="2"/>
              </a:rPr>
              <a:t>B. Opera</a:t>
            </a:r>
          </a:p>
          <a:p>
            <a:pPr marL="0" indent="0">
              <a:buNone/>
            </a:pPr>
            <a:r>
              <a:rPr lang="en-US" b="1" smtClean="0">
                <a:solidFill>
                  <a:srgbClr val="FF0000"/>
                </a:solidFill>
                <a:sym typeface="Wingdings" pitchFamily="2" charset="2"/>
              </a:rPr>
              <a:t> On Thursday 19</a:t>
            </a:r>
            <a:r>
              <a:rPr lang="en-US" b="1" baseline="30000" smtClean="0">
                <a:solidFill>
                  <a:srgbClr val="FF0000"/>
                </a:solidFill>
                <a:sym typeface="Wingdings" pitchFamily="2" charset="2"/>
              </a:rPr>
              <a:t>th</a:t>
            </a:r>
            <a:r>
              <a:rPr lang="en-US" b="1" smtClean="0">
                <a:solidFill>
                  <a:srgbClr val="FF0000"/>
                </a:solidFill>
                <a:sym typeface="Wingdings" pitchFamily="2" charset="2"/>
              </a:rPr>
              <a:t> of May, there is the opera Faust</a:t>
            </a:r>
          </a:p>
          <a:p>
            <a:pPr marL="0" indent="0">
              <a:buNone/>
            </a:pPr>
            <a:endParaRPr lang="en-US"/>
          </a:p>
        </p:txBody>
      </p:sp>
    </p:spTree>
    <p:extLst>
      <p:ext uri="{BB962C8B-B14F-4D97-AF65-F5344CB8AC3E}">
        <p14:creationId xmlns:p14="http://schemas.microsoft.com/office/powerpoint/2010/main" val="275059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smtClean="0"/>
              <a:t>10. During lunchtime, Jazz at the Corn Exchange  they will sell, </a:t>
            </a:r>
            <a:r>
              <a:rPr lang="en-US" b="1" smtClean="0">
                <a:solidFill>
                  <a:srgbClr val="FF0000"/>
                </a:solidFill>
              </a:rPr>
              <a:t>B: Wine and sandwiches</a:t>
            </a:r>
          </a:p>
          <a:p>
            <a:pPr marL="0" indent="0">
              <a:buNone/>
            </a:pPr>
            <a:r>
              <a:rPr lang="en-US" b="1" smtClean="0">
                <a:solidFill>
                  <a:srgbClr val="FF0000"/>
                </a:solidFill>
                <a:sym typeface="Wingdings" pitchFamily="2" charset="2"/>
              </a:rPr>
              <a:t> A bar will be open for the sale of wine and we are offering free soft drinks. Sandwiches also be on sale</a:t>
            </a:r>
            <a:endParaRPr lang="en-US" b="1">
              <a:solidFill>
                <a:srgbClr val="FF0000"/>
              </a:solidFill>
            </a:endParaRPr>
          </a:p>
          <a:p>
            <a:pPr marL="0" indent="0">
              <a:buNone/>
            </a:pPr>
            <a:endParaRPr lang="en-US" smtClean="0"/>
          </a:p>
          <a:p>
            <a:pPr marL="0" indent="0">
              <a:buNone/>
            </a:pPr>
            <a:endParaRPr lang="en-US"/>
          </a:p>
          <a:p>
            <a:pPr marL="0" indent="0">
              <a:buNone/>
            </a:pPr>
            <a:endParaRPr lang="en-US" smtClean="0"/>
          </a:p>
          <a:p>
            <a:pPr marL="0" indent="0">
              <a:buNone/>
            </a:pPr>
            <a:r>
              <a:rPr lang="en-US" smtClean="0"/>
              <a:t>11. What is on at the Cathederal? A. music</a:t>
            </a:r>
          </a:p>
          <a:p>
            <a:pPr marL="0" indent="0">
              <a:buNone/>
            </a:pPr>
            <a:r>
              <a:rPr lang="en-US" smtClean="0">
                <a:sym typeface="Wingdings" pitchFamily="2" charset="2"/>
              </a:rPr>
              <a:t> There are various other musical performances in the cathedral</a:t>
            </a:r>
            <a:endParaRPr lang="en-US" smtClean="0"/>
          </a:p>
          <a:p>
            <a:pPr marL="0" indent="0">
              <a:buNone/>
            </a:pPr>
            <a:endParaRPr lang="en-US"/>
          </a:p>
        </p:txBody>
      </p:sp>
    </p:spTree>
    <p:extLst>
      <p:ext uri="{BB962C8B-B14F-4D97-AF65-F5344CB8AC3E}">
        <p14:creationId xmlns:p14="http://schemas.microsoft.com/office/powerpoint/2010/main" val="1661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idx="1"/>
          </p:nvPr>
        </p:nvSpPr>
        <p:spPr>
          <a:xfrm>
            <a:off x="228600" y="228600"/>
            <a:ext cx="8686800" cy="6629400"/>
          </a:xfrm>
        </p:spPr>
        <p:txBody>
          <a:bodyPr/>
          <a:lstStyle/>
          <a:p>
            <a:pPr marL="0" indent="0">
              <a:buNone/>
            </a:pPr>
            <a:r>
              <a:rPr lang="en-US" smtClean="0"/>
              <a:t>12. What does the program offer at ickworth: </a:t>
            </a:r>
            <a:r>
              <a:rPr lang="en-US" b="1" smtClean="0">
                <a:solidFill>
                  <a:srgbClr val="FF0000"/>
                </a:solidFill>
              </a:rPr>
              <a:t>C</a:t>
            </a:r>
          </a:p>
          <a:p>
            <a:pPr marL="0" indent="0">
              <a:buNone/>
            </a:pPr>
            <a:r>
              <a:rPr lang="en-US" b="1" smtClean="0">
                <a:solidFill>
                  <a:srgbClr val="FF0000"/>
                </a:solidFill>
                <a:sym typeface="Wingdings" pitchFamily="2" charset="2"/>
              </a:rPr>
              <a:t> There is a guided walk ............... And we have a special concert of piano music</a:t>
            </a:r>
            <a:endParaRPr lang="en-US" b="1" smtClean="0">
              <a:solidFill>
                <a:srgbClr val="FF0000"/>
              </a:solidFill>
            </a:endParaRPr>
          </a:p>
          <a:p>
            <a:pPr marL="0" indent="0">
              <a:buNone/>
            </a:pPr>
            <a:endParaRPr lang="en-US"/>
          </a:p>
          <a:p>
            <a:pPr marL="0" indent="0">
              <a:buNone/>
            </a:pPr>
            <a:endParaRPr lang="en-US" smtClean="0"/>
          </a:p>
          <a:p>
            <a:pPr marL="0" indent="0">
              <a:buNone/>
            </a:pPr>
            <a:r>
              <a:rPr lang="en-US" smtClean="0"/>
              <a:t>13. You cant use a credit card if you book by: A. post</a:t>
            </a:r>
          </a:p>
          <a:p>
            <a:pPr marL="0" indent="0">
              <a:buNone/>
            </a:pPr>
            <a:r>
              <a:rPr lang="en-US" b="1" smtClean="0">
                <a:solidFill>
                  <a:srgbClr val="FF0000"/>
                </a:solidFill>
                <a:sym typeface="Wingdings" pitchFamily="2" charset="2"/>
              </a:rPr>
              <a:t> By post cheques only</a:t>
            </a:r>
            <a:r>
              <a:rPr lang="en-US" b="1" smtClean="0">
                <a:solidFill>
                  <a:srgbClr val="FF0000"/>
                </a:solidFill>
              </a:rPr>
              <a:t> </a:t>
            </a:r>
            <a:endParaRPr lang="en-US" b="1">
              <a:solidFill>
                <a:srgbClr val="FF0000"/>
              </a:solidFill>
            </a:endParaRPr>
          </a:p>
        </p:txBody>
      </p:sp>
    </p:spTree>
    <p:extLst>
      <p:ext uri="{BB962C8B-B14F-4D97-AF65-F5344CB8AC3E}">
        <p14:creationId xmlns:p14="http://schemas.microsoft.com/office/powerpoint/2010/main" val="10133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3</a:t>
            </a:r>
            <a:endParaRPr lang="en-US"/>
          </a:p>
        </p:txBody>
      </p:sp>
      <p:sp>
        <p:nvSpPr>
          <p:cNvPr id="3" name="Content Placeholder 2"/>
          <p:cNvSpPr>
            <a:spLocks noGrp="1"/>
          </p:cNvSpPr>
          <p:nvPr>
            <p:ph idx="1"/>
          </p:nvPr>
        </p:nvSpPr>
        <p:spPr>
          <a:xfrm>
            <a:off x="0" y="1219200"/>
            <a:ext cx="8839200" cy="5867400"/>
          </a:xfrm>
        </p:spPr>
        <p:txBody>
          <a:bodyPr>
            <a:normAutofit/>
          </a:bodyPr>
          <a:lstStyle/>
          <a:p>
            <a:pPr marL="0" indent="0">
              <a:buNone/>
            </a:pPr>
            <a:r>
              <a:rPr lang="en-US" sz="3600" smtClean="0"/>
              <a:t>8. C</a:t>
            </a:r>
          </a:p>
          <a:p>
            <a:pPr marL="0" indent="0">
              <a:buNone/>
            </a:pPr>
            <a:r>
              <a:rPr lang="en-US" sz="3600" b="1" smtClean="0">
                <a:solidFill>
                  <a:srgbClr val="FF0000"/>
                </a:solidFill>
              </a:rPr>
              <a:t>You don’t have  to be a student or an employ</a:t>
            </a:r>
          </a:p>
          <a:p>
            <a:pPr marL="0" indent="0">
              <a:buNone/>
            </a:pPr>
            <a:r>
              <a:rPr lang="en-US" sz="3600" b="1" smtClean="0">
                <a:solidFill>
                  <a:srgbClr val="FF0000"/>
                </a:solidFill>
              </a:rPr>
              <a:t>But you have to speak a foreign language in addition to your mother tongue</a:t>
            </a:r>
          </a:p>
          <a:p>
            <a:pPr marL="0" indent="0">
              <a:buNone/>
            </a:pPr>
            <a:r>
              <a:rPr lang="en-US" sz="3600" smtClean="0"/>
              <a:t>9. A</a:t>
            </a:r>
          </a:p>
          <a:p>
            <a:pPr marL="0" indent="0">
              <a:buNone/>
            </a:pPr>
            <a:r>
              <a:rPr lang="en-US" sz="3600" b="1" smtClean="0">
                <a:solidFill>
                  <a:srgbClr val="FF0000"/>
                </a:solidFill>
              </a:rPr>
              <a:t>Organizer supply tents. The nationalities are mixed. The organizers are looking for people who get along well with others whatever happens</a:t>
            </a:r>
          </a:p>
          <a:p>
            <a:pPr marL="0" indent="0">
              <a:buNone/>
            </a:pPr>
            <a:endParaRPr lang="en-US" sz="3600"/>
          </a:p>
        </p:txBody>
      </p:sp>
    </p:spTree>
    <p:extLst>
      <p:ext uri="{BB962C8B-B14F-4D97-AF65-F5344CB8AC3E}">
        <p14:creationId xmlns:p14="http://schemas.microsoft.com/office/powerpoint/2010/main" val="79097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TotalTime>
  <Words>3403</Words>
  <Application>Microsoft Office PowerPoint</Application>
  <PresentationFormat>On-screen Show (4:3)</PresentationFormat>
  <Paragraphs>290</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PowerPoint Presentation</vt:lpstr>
      <vt:lpstr>PowerPoint Presentation</vt:lpstr>
      <vt:lpstr>TEST 1</vt:lpstr>
      <vt:lpstr>PowerPoint Presentation</vt:lpstr>
      <vt:lpstr>PowerPoint Presentation</vt:lpstr>
      <vt:lpstr>TEST 2</vt:lpstr>
      <vt:lpstr>PowerPoint Presentation</vt:lpstr>
      <vt:lpstr>`</vt:lpstr>
      <vt:lpstr>TEST 3</vt:lpstr>
      <vt:lpstr>PowerPoint Presentation</vt:lpstr>
      <vt:lpstr>PowerPoint Presentation</vt:lpstr>
      <vt:lpstr>TEST 4</vt:lpstr>
      <vt:lpstr>PowerPoint Presentation</vt:lpstr>
      <vt:lpstr>PowerPoint Presentation</vt:lpstr>
      <vt:lpstr>TEST 5</vt:lpstr>
      <vt:lpstr>PowerPoint Presentation</vt:lpstr>
      <vt:lpstr>PowerPoint Presentation</vt:lpstr>
      <vt:lpstr>PowerPoint Presentation</vt:lpstr>
      <vt:lpstr>`</vt:lpstr>
      <vt:lpstr>PowerPoint Presentation</vt:lpstr>
      <vt:lpstr>TEST 7</vt:lpstr>
      <vt:lpstr>TEST 8</vt:lpstr>
      <vt:lpstr>TEST 9</vt:lpstr>
      <vt:lpstr>PowerPoint Presentation</vt:lpstr>
      <vt:lpstr>`</vt:lpstr>
      <vt:lpstr>TEST 10</vt:lpstr>
      <vt:lpstr>PowerPoint Presentation</vt:lpstr>
      <vt:lpstr>PowerPoint Presentation</vt:lpstr>
      <vt:lpstr>TEST 11</vt:lpstr>
      <vt:lpstr>PowerPoint Presentation</vt:lpstr>
      <vt:lpstr>PowerPoint Presentation</vt:lpstr>
      <vt:lpstr>TEST 12</vt:lpstr>
      <vt:lpstr>PowerPoint Presentation</vt:lpstr>
      <vt:lpstr>PowerPoint Presentation</vt:lpstr>
      <vt:lpstr>TEST 13</vt:lpstr>
      <vt:lpstr>PowerPoint Presentation</vt:lpstr>
      <vt:lpstr>PowerPoint Presentation</vt:lpstr>
      <vt:lpstr>TEST 14</vt:lpstr>
      <vt:lpstr>PowerPoint Presentation</vt:lpstr>
      <vt:lpstr>PowerPoint Presentation</vt:lpstr>
      <vt:lpstr>TEST 15</vt:lpstr>
      <vt:lpstr>PowerPoint Presentation</vt:lpstr>
      <vt:lpstr>PowerPoint Presentation</vt:lpstr>
      <vt:lpstr>TEST 16</vt:lpstr>
      <vt:lpstr>PowerPoint Presentation</vt:lpstr>
      <vt:lpstr>``</vt:lpstr>
      <vt:lpstr>88</vt:lpstr>
      <vt:lpstr>PowerPoint Presentation</vt:lpstr>
      <vt:lpstr>`</vt:lpstr>
      <vt:lpstr>90 </vt:lpstr>
      <vt:lpstr>PowerPoint Presentation</vt:lpstr>
      <vt:lpstr>PowerPoint Presentation</vt:lpstr>
      <vt:lpstr>92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158</cp:revision>
  <dcterms:created xsi:type="dcterms:W3CDTF">2018-09-21T07:29:09Z</dcterms:created>
  <dcterms:modified xsi:type="dcterms:W3CDTF">2020-11-27T14:31:07Z</dcterms:modified>
</cp:coreProperties>
</file>