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302" r:id="rId4"/>
    <p:sldId id="296" r:id="rId5"/>
    <p:sldId id="295" r:id="rId6"/>
    <p:sldId id="297" r:id="rId7"/>
    <p:sldId id="290" r:id="rId8"/>
    <p:sldId id="291" r:id="rId9"/>
    <p:sldId id="301" r:id="rId10"/>
    <p:sldId id="299" r:id="rId11"/>
    <p:sldId id="300" r:id="rId12"/>
    <p:sldId id="259" r:id="rId13"/>
    <p:sldId id="274" r:id="rId14"/>
    <p:sldId id="271" r:id="rId15"/>
    <p:sldId id="273" r:id="rId16"/>
    <p:sldId id="272" r:id="rId17"/>
    <p:sldId id="275" r:id="rId18"/>
    <p:sldId id="278" r:id="rId19"/>
    <p:sldId id="276" r:id="rId20"/>
    <p:sldId id="281" r:id="rId21"/>
    <p:sldId id="279" r:id="rId22"/>
    <p:sldId id="280" r:id="rId23"/>
    <p:sldId id="293" r:id="rId24"/>
    <p:sldId id="294" r:id="rId25"/>
    <p:sldId id="292" r:id="rId26"/>
    <p:sldId id="282" r:id="rId27"/>
    <p:sldId id="283" r:id="rId28"/>
    <p:sldId id="284" r:id="rId29"/>
    <p:sldId id="29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F6AE5F-E3D2-43B1-AFA3-343BA5444916}"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6AE5F-E3D2-43B1-AFA3-343BA5444916}"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6AE5F-E3D2-43B1-AFA3-343BA5444916}"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6AE5F-E3D2-43B1-AFA3-343BA5444916}"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6AE5F-E3D2-43B1-AFA3-343BA5444916}"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F6AE5F-E3D2-43B1-AFA3-343BA5444916}"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F6AE5F-E3D2-43B1-AFA3-343BA5444916}"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F6AE5F-E3D2-43B1-AFA3-343BA5444916}"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6AE5F-E3D2-43B1-AFA3-343BA5444916}"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6AE5F-E3D2-43B1-AFA3-343BA5444916}"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6AE5F-E3D2-43B1-AFA3-343BA5444916}"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F92E2-3140-4264-9245-BCA513E85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6AE5F-E3D2-43B1-AFA3-343BA5444916}" type="datetimeFigureOut">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F92E2-3140-4264-9245-BCA513E85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470025"/>
          </a:xfrm>
        </p:spPr>
        <p:txBody>
          <a:bodyPr/>
          <a:lstStyle/>
          <a:p>
            <a:r>
              <a:rPr lang="en-US" dirty="0"/>
              <a:t>VSTEP WRITING</a:t>
            </a:r>
          </a:p>
        </p:txBody>
      </p:sp>
      <p:sp>
        <p:nvSpPr>
          <p:cNvPr id="3" name="Subtitle 2"/>
          <p:cNvSpPr>
            <a:spLocks noGrp="1"/>
          </p:cNvSpPr>
          <p:nvPr>
            <p:ph type="subTitle" idx="1"/>
          </p:nvPr>
        </p:nvSpPr>
        <p:spPr>
          <a:xfrm>
            <a:off x="762000" y="3200400"/>
            <a:ext cx="7010400" cy="2438400"/>
          </a:xfrm>
        </p:spPr>
        <p:txBody>
          <a:bodyPr>
            <a:normAutofit/>
          </a:bodyPr>
          <a:lstStyle/>
          <a:p>
            <a:r>
              <a:rPr lang="en-US" dirty="0">
                <a:solidFill>
                  <a:srgbClr val="FF0000"/>
                </a:solidFill>
              </a:rPr>
              <a:t>TEACHER: MS. TRINH</a:t>
            </a:r>
          </a:p>
          <a:p>
            <a:r>
              <a:rPr lang="en-US" dirty="0">
                <a:solidFill>
                  <a:srgbClr val="FF0000"/>
                </a:solidFill>
              </a:rPr>
              <a:t>HANDPHONE: 0165.6592033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FORMAL LETTERS</a:t>
            </a:r>
          </a:p>
        </p:txBody>
      </p:sp>
      <p:sp>
        <p:nvSpPr>
          <p:cNvPr id="3" name="Content Placeholder 2"/>
          <p:cNvSpPr>
            <a:spLocks noGrp="1"/>
          </p:cNvSpPr>
          <p:nvPr>
            <p:ph idx="1"/>
          </p:nvPr>
        </p:nvSpPr>
        <p:spPr>
          <a:xfrm>
            <a:off x="228600" y="1295400"/>
            <a:ext cx="8229600" cy="6126163"/>
          </a:xfrm>
        </p:spPr>
        <p:txBody>
          <a:bodyPr/>
          <a:lstStyle/>
          <a:p>
            <a:r>
              <a:rPr lang="en-US" b="1" i="1"/>
              <a:t>You have a full-time job and are also doing a part-time evening course. You now find that you cannot continue the course. Write a letter to the course tutor. In your letter</a:t>
            </a:r>
            <a:endParaRPr lang="en-US"/>
          </a:p>
          <a:p>
            <a:pPr lvl="0"/>
            <a:r>
              <a:rPr lang="en-US" i="1">
                <a:solidFill>
                  <a:srgbClr val="FF0000"/>
                </a:solidFill>
              </a:rPr>
              <a:t>describe the situation</a:t>
            </a:r>
            <a:endParaRPr lang="en-US">
              <a:solidFill>
                <a:srgbClr val="FF0000"/>
              </a:solidFill>
            </a:endParaRPr>
          </a:p>
          <a:p>
            <a:pPr lvl="0"/>
            <a:r>
              <a:rPr lang="en-US" i="1">
                <a:solidFill>
                  <a:srgbClr val="FF0000"/>
                </a:solidFill>
              </a:rPr>
              <a:t>explain why you cannot continue at this time</a:t>
            </a:r>
            <a:endParaRPr lang="en-US">
              <a:solidFill>
                <a:srgbClr val="FF0000"/>
              </a:solidFill>
            </a:endParaRPr>
          </a:p>
          <a:p>
            <a:pPr lvl="0"/>
            <a:r>
              <a:rPr lang="en-US" i="1">
                <a:solidFill>
                  <a:srgbClr val="FF0000"/>
                </a:solidFill>
              </a:rPr>
              <a:t>say what action you would like to take</a:t>
            </a:r>
            <a:endParaRPr lang="en-US">
              <a:solidFill>
                <a:srgbClr val="FF0000"/>
              </a:solidFill>
            </a:endParaRPr>
          </a:p>
          <a:p>
            <a:pPr marL="0" indent="0">
              <a:buNone/>
            </a:pPr>
            <a:endParaRPr lang="en-US"/>
          </a:p>
        </p:txBody>
      </p:sp>
    </p:spTree>
    <p:extLst>
      <p:ext uri="{BB962C8B-B14F-4D97-AF65-F5344CB8AC3E}">
        <p14:creationId xmlns:p14="http://schemas.microsoft.com/office/powerpoint/2010/main" val="169608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524000"/>
            <a:ext cx="8229600" cy="4525963"/>
          </a:xfrm>
        </p:spPr>
        <p:txBody>
          <a:bodyPr>
            <a:normAutofit fontScale="92500" lnSpcReduction="10000"/>
          </a:bodyPr>
          <a:lstStyle/>
          <a:p>
            <a:pPr marL="0" indent="0">
              <a:buNone/>
            </a:pPr>
            <a:r>
              <a:rPr lang="en-US" b="1"/>
              <a:t>Your local council is considering closing a sport and leisure centre that it runs, in order to save money.</a:t>
            </a:r>
            <a:br>
              <a:rPr lang="en-US" b="1"/>
            </a:br>
            <a:r>
              <a:rPr lang="en-US" b="1"/>
              <a:t>Write a letter to the local council, in your letter,</a:t>
            </a:r>
            <a:br>
              <a:rPr lang="en-US" b="1"/>
            </a:br>
            <a:br>
              <a:rPr lang="en-US">
                <a:solidFill>
                  <a:srgbClr val="FF0000"/>
                </a:solidFill>
              </a:rPr>
            </a:br>
            <a:r>
              <a:rPr lang="en-US">
                <a:solidFill>
                  <a:srgbClr val="FF0000"/>
                </a:solidFill>
              </a:rPr>
              <a:t> - Give details of how you and your friends or family use the centre.</a:t>
            </a:r>
            <a:br>
              <a:rPr lang="en-US">
                <a:solidFill>
                  <a:srgbClr val="FF0000"/>
                </a:solidFill>
              </a:rPr>
            </a:br>
            <a:r>
              <a:rPr lang="en-US">
                <a:solidFill>
                  <a:srgbClr val="FF0000"/>
                </a:solidFill>
              </a:rPr>
              <a:t> - Explain the why the centre is important for the local community.</a:t>
            </a:r>
            <a:br>
              <a:rPr lang="en-US">
                <a:solidFill>
                  <a:srgbClr val="FF0000"/>
                </a:solidFill>
              </a:rPr>
            </a:br>
            <a:r>
              <a:rPr lang="en-US">
                <a:solidFill>
                  <a:srgbClr val="FF0000"/>
                </a:solidFill>
              </a:rPr>
              <a:t> - Describe the possible effects on local people if the centre closed.</a:t>
            </a:r>
          </a:p>
        </p:txBody>
      </p:sp>
    </p:spTree>
    <p:extLst>
      <p:ext uri="{BB962C8B-B14F-4D97-AF65-F5344CB8AC3E}">
        <p14:creationId xmlns:p14="http://schemas.microsoft.com/office/powerpoint/2010/main" val="191399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Letters</a:t>
            </a:r>
          </a:p>
        </p:txBody>
      </p:sp>
      <p:sp>
        <p:nvSpPr>
          <p:cNvPr id="3" name="Content Placeholder 2"/>
          <p:cNvSpPr>
            <a:spLocks noGrp="1"/>
          </p:cNvSpPr>
          <p:nvPr>
            <p:ph idx="1"/>
          </p:nvPr>
        </p:nvSpPr>
        <p:spPr/>
        <p:txBody>
          <a:bodyPr/>
          <a:lstStyle/>
          <a:p>
            <a:pPr>
              <a:buNone/>
            </a:pPr>
            <a:endParaRPr lang="en-US" altLang="zh-CN" b="1" dirty="0">
              <a:ea typeface="SimSun" pitchFamily="2" charset="-122"/>
            </a:endParaRPr>
          </a:p>
          <a:p>
            <a:pPr>
              <a:buNone/>
            </a:pPr>
            <a:endParaRPr lang="en-US" altLang="zh-CN" b="1" dirty="0">
              <a:ea typeface="SimSun" pitchFamily="2" charset="-122"/>
            </a:endParaRPr>
          </a:p>
          <a:p>
            <a:pPr algn="ctr">
              <a:buNone/>
            </a:pPr>
            <a:r>
              <a:rPr lang="en-US" altLang="zh-CN" sz="9600" b="1" dirty="0">
                <a:solidFill>
                  <a:srgbClr val="00B050"/>
                </a:solidFill>
                <a:ea typeface="SimSun" pitchFamily="2" charset="-122"/>
              </a:rPr>
              <a:t>FORMAT</a:t>
            </a:r>
            <a:endParaRPr lang="en-US" sz="9600"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8000" b="1" dirty="0"/>
              <a:t>How many parts are there?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r>
              <a:rPr lang="en-US" dirty="0"/>
              <a:t>I love ice hockey. Do you enjoy playing sports? Which ones do you like? Why?</a:t>
            </a:r>
          </a:p>
        </p:txBody>
      </p:sp>
      <p:sp>
        <p:nvSpPr>
          <p:cNvPr id="3" name="Content Placeholder 2"/>
          <p:cNvSpPr>
            <a:spLocks noGrp="1"/>
          </p:cNvSpPr>
          <p:nvPr>
            <p:ph idx="1"/>
          </p:nvPr>
        </p:nvSpPr>
        <p:spPr>
          <a:xfrm>
            <a:off x="76200" y="1066800"/>
            <a:ext cx="9144000" cy="5791200"/>
          </a:xfrm>
        </p:spPr>
        <p:txBody>
          <a:bodyPr>
            <a:noAutofit/>
          </a:bodyPr>
          <a:lstStyle/>
          <a:p>
            <a:pPr>
              <a:buNone/>
            </a:pPr>
            <a:r>
              <a:rPr lang="en-US" sz="2800" dirty="0"/>
              <a:t>Dear Ben,</a:t>
            </a:r>
          </a:p>
          <a:p>
            <a:pPr>
              <a:buNone/>
            </a:pPr>
            <a:r>
              <a:rPr lang="en-US" sz="2800" dirty="0"/>
              <a:t>Thank you for your last letter it was great to hear from you. The ice hockey sounds brilliant!</a:t>
            </a:r>
          </a:p>
          <a:p>
            <a:pPr>
              <a:buNone/>
            </a:pPr>
            <a:r>
              <a:rPr lang="en-US" sz="2800" dirty="0"/>
              <a:t>You asked me if I enjoy sport. Well, I live near the sea and I am keen on  surfing, so I’ve just joined a club. It is really good fun because the people are very nice and friendly and we often have parties at the weekend. I haven’t surfing on my own yet, but I am </a:t>
            </a:r>
            <a:r>
              <a:rPr lang="en-US" sz="2800" dirty="0" err="1"/>
              <a:t>practising</a:t>
            </a:r>
            <a:r>
              <a:rPr lang="en-US" sz="2800" dirty="0"/>
              <a:t> a lot every early afternoon. I am doing better now</a:t>
            </a:r>
          </a:p>
          <a:p>
            <a:pPr>
              <a:buNone/>
            </a:pPr>
            <a:r>
              <a:rPr lang="en-US" sz="2800" dirty="0"/>
              <a:t>I hope you can come here one day and we can go surfing together!</a:t>
            </a:r>
          </a:p>
          <a:p>
            <a:pPr>
              <a:buNone/>
            </a:pPr>
            <a:r>
              <a:rPr lang="en-US" sz="2800" dirty="0"/>
              <a:t>Love,</a:t>
            </a:r>
          </a:p>
          <a:p>
            <a:pPr>
              <a:buNone/>
            </a:pPr>
            <a:r>
              <a:rPr lang="en-US" sz="2800" dirty="0"/>
              <a:t>Trinh</a:t>
            </a:r>
          </a:p>
          <a:p>
            <a:pPr>
              <a:buNone/>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2495275"/>
              </p:ext>
            </p:extLst>
          </p:nvPr>
        </p:nvGraphicFramePr>
        <p:xfrm>
          <a:off x="0" y="0"/>
          <a:ext cx="9220200" cy="8321040"/>
        </p:xfrm>
        <a:graphic>
          <a:graphicData uri="http://schemas.openxmlformats.org/drawingml/2006/table">
            <a:tbl>
              <a:tblPr firstRow="1" bandRow="1">
                <a:tableStyleId>{2D5ABB26-0587-4C30-8999-92F81FD0307C}</a:tableStyleId>
              </a:tblPr>
              <a:tblGrid>
                <a:gridCol w="7924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dirty="0"/>
                        <a:t>Dear Ben,</a:t>
                      </a:r>
                    </a:p>
                    <a:p>
                      <a:pPr>
                        <a:buNone/>
                      </a:pPr>
                      <a:r>
                        <a:rPr lang="en-US" sz="3000" dirty="0"/>
                        <a:t>Thank you for your last letter it was great to hear from you. The ice hockey sounds brilliant!</a:t>
                      </a:r>
                    </a:p>
                    <a:p>
                      <a:pPr>
                        <a:buNone/>
                      </a:pPr>
                      <a:r>
                        <a:rPr lang="en-US" sz="3000" dirty="0"/>
                        <a:t>You asked me if I enjoy sport. Well, I live near the sea and I am keen on  surfing, so I’ve just joined a club. It is really good fun because the people are very nice and friendly and we often have parties at the weekend. I haven’t surfing on my own yet, but I am </a:t>
                      </a:r>
                      <a:r>
                        <a:rPr lang="en-US" sz="3000" dirty="0" err="1"/>
                        <a:t>practising</a:t>
                      </a:r>
                      <a:r>
                        <a:rPr lang="en-US" sz="3000" dirty="0"/>
                        <a:t> a lot every early afternoon. I am doing better now</a:t>
                      </a:r>
                    </a:p>
                    <a:p>
                      <a:pPr>
                        <a:buNone/>
                      </a:pPr>
                      <a:r>
                        <a:rPr lang="en-US" sz="3000" dirty="0"/>
                        <a:t>I hope you can come here one day and we can go surfing </a:t>
                      </a:r>
                      <a:r>
                        <a:rPr lang="en-US" sz="3000"/>
                        <a:t>together!</a:t>
                      </a:r>
                    </a:p>
                    <a:p>
                      <a:pPr>
                        <a:buNone/>
                      </a:pPr>
                      <a:r>
                        <a:rPr lang="en-US" sz="3000"/>
                        <a:t>I am looking</a:t>
                      </a:r>
                      <a:r>
                        <a:rPr lang="en-US" sz="3000" baseline="0"/>
                        <a:t> forward to hearing from you.</a:t>
                      </a:r>
                      <a:endParaRPr lang="en-US" sz="3000" dirty="0"/>
                    </a:p>
                    <a:p>
                      <a:pPr>
                        <a:buNone/>
                      </a:pPr>
                      <a:endParaRPr lang="en-US" sz="3000" dirty="0"/>
                    </a:p>
                    <a:p>
                      <a:pPr>
                        <a:buNone/>
                      </a:pPr>
                      <a:r>
                        <a:rPr lang="en-US" sz="3000" dirty="0"/>
                        <a:t>Love,</a:t>
                      </a:r>
                    </a:p>
                    <a:p>
                      <a:pPr>
                        <a:buNone/>
                      </a:pPr>
                      <a:r>
                        <a:rPr lang="en-US" sz="3000" dirty="0"/>
                        <a:t>Trinh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dirty="0"/>
                    </a:p>
                    <a:p>
                      <a:endParaRPr lang="en-US" sz="3000" dirty="0"/>
                    </a:p>
                  </a:txBody>
                  <a:tcPr/>
                </a:tc>
                <a:tc>
                  <a:txBody>
                    <a:bodyPr/>
                    <a:lstStyle/>
                    <a:p>
                      <a:endParaRPr lang="en-US" sz="3000" dirty="0"/>
                    </a:p>
                  </a:txBody>
                  <a:tcPr/>
                </a:tc>
                <a:extLst>
                  <a:ext uri="{0D108BD9-81ED-4DB2-BD59-A6C34878D82A}">
                    <a16:rowId xmlns:a16="http://schemas.microsoft.com/office/drawing/2014/main" val="10000"/>
                  </a:ext>
                </a:extLst>
              </a:tr>
            </a:tbl>
          </a:graphicData>
        </a:graphic>
      </p:graphicFrame>
      <p:sp>
        <p:nvSpPr>
          <p:cNvPr id="5" name="Right Brace 4"/>
          <p:cNvSpPr/>
          <p:nvPr/>
        </p:nvSpPr>
        <p:spPr>
          <a:xfrm>
            <a:off x="4876800" y="0"/>
            <a:ext cx="152400" cy="304800"/>
          </a:xfrm>
          <a:prstGeom prst="rightBrace">
            <a:avLst/>
          </a:pr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Right Brace 5"/>
          <p:cNvSpPr/>
          <p:nvPr/>
        </p:nvSpPr>
        <p:spPr>
          <a:xfrm rot="10800000" flipH="1">
            <a:off x="7543800" y="609600"/>
            <a:ext cx="381000" cy="762000"/>
          </a:xfrm>
          <a:prstGeom prst="rightBrace">
            <a:avLst>
              <a:gd name="adj1" fmla="val 23102"/>
              <a:gd name="adj2" fmla="val 51846"/>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7" name="Right Brace 6"/>
          <p:cNvSpPr/>
          <p:nvPr/>
        </p:nvSpPr>
        <p:spPr>
          <a:xfrm rot="10800000" flipH="1">
            <a:off x="7543800" y="1524000"/>
            <a:ext cx="381000" cy="2743200"/>
          </a:xfrm>
          <a:prstGeom prst="rightBrace">
            <a:avLst>
              <a:gd name="adj1" fmla="val 23102"/>
              <a:gd name="adj2" fmla="val 51846"/>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8" name="Right Brace 7"/>
          <p:cNvSpPr/>
          <p:nvPr/>
        </p:nvSpPr>
        <p:spPr>
          <a:xfrm rot="10800000" flipH="1">
            <a:off x="7696200" y="4572000"/>
            <a:ext cx="381000" cy="762000"/>
          </a:xfrm>
          <a:prstGeom prst="rightBrace">
            <a:avLst>
              <a:gd name="adj1" fmla="val 0"/>
              <a:gd name="adj2" fmla="val 51846"/>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Right Brace 8"/>
          <p:cNvSpPr/>
          <p:nvPr/>
        </p:nvSpPr>
        <p:spPr>
          <a:xfrm rot="10800000" flipH="1">
            <a:off x="5257800" y="6096000"/>
            <a:ext cx="381000" cy="762000"/>
          </a:xfrm>
          <a:prstGeom prst="rightBrace">
            <a:avLst>
              <a:gd name="adj1" fmla="val 23102"/>
              <a:gd name="adj2" fmla="val 51846"/>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p:cNvSpPr txBox="1"/>
          <p:nvPr/>
        </p:nvSpPr>
        <p:spPr>
          <a:xfrm>
            <a:off x="5257800" y="0"/>
            <a:ext cx="1828800" cy="523220"/>
          </a:xfrm>
          <a:prstGeom prst="rect">
            <a:avLst/>
          </a:prstGeom>
          <a:noFill/>
        </p:spPr>
        <p:txBody>
          <a:bodyPr wrap="square" rtlCol="0">
            <a:spAutoFit/>
          </a:bodyPr>
          <a:lstStyle/>
          <a:p>
            <a:r>
              <a:rPr lang="en-US" sz="2800" b="1" dirty="0">
                <a:solidFill>
                  <a:srgbClr val="00B050"/>
                </a:solidFill>
              </a:rPr>
              <a:t>Greeting</a:t>
            </a:r>
          </a:p>
        </p:txBody>
      </p:sp>
      <p:sp>
        <p:nvSpPr>
          <p:cNvPr id="11" name="TextBox 10"/>
          <p:cNvSpPr txBox="1"/>
          <p:nvPr/>
        </p:nvSpPr>
        <p:spPr>
          <a:xfrm>
            <a:off x="7848600" y="609600"/>
            <a:ext cx="1828800" cy="954107"/>
          </a:xfrm>
          <a:prstGeom prst="rect">
            <a:avLst/>
          </a:prstGeom>
          <a:noFill/>
        </p:spPr>
        <p:txBody>
          <a:bodyPr wrap="square" rtlCol="0">
            <a:spAutoFit/>
          </a:bodyPr>
          <a:lstStyle/>
          <a:p>
            <a:r>
              <a:rPr lang="en-US" sz="2800" b="1" dirty="0">
                <a:solidFill>
                  <a:srgbClr val="FF0000"/>
                </a:solidFill>
              </a:rPr>
              <a:t>Opening    remarks</a:t>
            </a:r>
          </a:p>
        </p:txBody>
      </p:sp>
      <p:sp>
        <p:nvSpPr>
          <p:cNvPr id="12" name="TextBox 11"/>
          <p:cNvSpPr txBox="1"/>
          <p:nvPr/>
        </p:nvSpPr>
        <p:spPr>
          <a:xfrm>
            <a:off x="8001000" y="2362200"/>
            <a:ext cx="1828800" cy="954107"/>
          </a:xfrm>
          <a:prstGeom prst="rect">
            <a:avLst/>
          </a:prstGeom>
          <a:noFill/>
        </p:spPr>
        <p:txBody>
          <a:bodyPr wrap="square" rtlCol="0">
            <a:spAutoFit/>
          </a:bodyPr>
          <a:lstStyle/>
          <a:p>
            <a:r>
              <a:rPr lang="en-US" sz="2800" b="1" dirty="0">
                <a:solidFill>
                  <a:srgbClr val="0070C0"/>
                </a:solidFill>
              </a:rPr>
              <a:t>Content/</a:t>
            </a:r>
          </a:p>
          <a:p>
            <a:r>
              <a:rPr lang="en-US" sz="2800" b="1" dirty="0">
                <a:solidFill>
                  <a:srgbClr val="0070C0"/>
                </a:solidFill>
              </a:rPr>
              <a:t>body</a:t>
            </a:r>
          </a:p>
        </p:txBody>
      </p:sp>
      <p:sp>
        <p:nvSpPr>
          <p:cNvPr id="13" name="TextBox 12"/>
          <p:cNvSpPr txBox="1"/>
          <p:nvPr/>
        </p:nvSpPr>
        <p:spPr>
          <a:xfrm>
            <a:off x="7924800" y="4572000"/>
            <a:ext cx="1828800" cy="954107"/>
          </a:xfrm>
          <a:prstGeom prst="rect">
            <a:avLst/>
          </a:prstGeom>
          <a:noFill/>
        </p:spPr>
        <p:txBody>
          <a:bodyPr wrap="square" rtlCol="0">
            <a:spAutoFit/>
          </a:bodyPr>
          <a:lstStyle/>
          <a:p>
            <a:r>
              <a:rPr lang="en-US" sz="2800" b="1" dirty="0">
                <a:solidFill>
                  <a:srgbClr val="FF0000"/>
                </a:solidFill>
              </a:rPr>
              <a:t>Closing remarks</a:t>
            </a:r>
          </a:p>
        </p:txBody>
      </p:sp>
      <p:sp>
        <p:nvSpPr>
          <p:cNvPr id="14" name="TextBox 13"/>
          <p:cNvSpPr txBox="1"/>
          <p:nvPr/>
        </p:nvSpPr>
        <p:spPr>
          <a:xfrm>
            <a:off x="6019800" y="5903893"/>
            <a:ext cx="1828800" cy="954107"/>
          </a:xfrm>
          <a:prstGeom prst="rect">
            <a:avLst/>
          </a:prstGeom>
          <a:noFill/>
        </p:spPr>
        <p:txBody>
          <a:bodyPr wrap="square" rtlCol="0">
            <a:spAutoFit/>
          </a:bodyPr>
          <a:lstStyle/>
          <a:p>
            <a:r>
              <a:rPr lang="en-US" sz="2800" b="1" dirty="0">
                <a:solidFill>
                  <a:srgbClr val="FF0000"/>
                </a:solidFill>
              </a:rPr>
              <a:t>Ending and signature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greeting</a:t>
            </a:r>
          </a:p>
        </p:txBody>
      </p:sp>
      <p:sp>
        <p:nvSpPr>
          <p:cNvPr id="5" name="Content Placeholder 4"/>
          <p:cNvSpPr>
            <a:spLocks noGrp="1"/>
          </p:cNvSpPr>
          <p:nvPr>
            <p:ph idx="1"/>
          </p:nvPr>
        </p:nvSpPr>
        <p:spPr/>
        <p:txBody>
          <a:bodyPr/>
          <a:lstStyle/>
          <a:p>
            <a:pPr>
              <a:buNone/>
            </a:pPr>
            <a:r>
              <a:rPr lang="en-US" dirty="0"/>
              <a:t>Dear……………,</a:t>
            </a:r>
          </a:p>
          <a:p>
            <a:pPr>
              <a:buNone/>
            </a:pPr>
            <a:r>
              <a:rPr lang="en-US" dirty="0"/>
              <a:t>My dear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CN" dirty="0">
                <a:ea typeface="SimSun" pitchFamily="2" charset="-122"/>
              </a:rPr>
              <a:t>2. </a:t>
            </a:r>
            <a:r>
              <a:rPr lang="en-US" altLang="zh-CN" b="1" dirty="0">
                <a:solidFill>
                  <a:srgbClr val="0070C0"/>
                </a:solidFill>
                <a:ea typeface="SimSun" pitchFamily="2" charset="-122"/>
              </a:rPr>
              <a:t>Opening remarks</a:t>
            </a:r>
          </a:p>
        </p:txBody>
      </p:sp>
      <p:sp>
        <p:nvSpPr>
          <p:cNvPr id="13315" name="Rectangle 3"/>
          <p:cNvSpPr>
            <a:spLocks noGrp="1" noChangeArrowheads="1"/>
          </p:cNvSpPr>
          <p:nvPr>
            <p:ph type="body" idx="1"/>
          </p:nvPr>
        </p:nvSpPr>
        <p:spPr>
          <a:xfrm>
            <a:off x="457200" y="1371600"/>
            <a:ext cx="8229600" cy="5486400"/>
          </a:xfrm>
          <a:noFill/>
        </p:spPr>
        <p:txBody>
          <a:bodyPr>
            <a:normAutofit fontScale="85000" lnSpcReduction="10000"/>
          </a:bodyPr>
          <a:lstStyle/>
          <a:p>
            <a:pPr eaLnBrk="1" hangingPunct="1"/>
            <a:r>
              <a:rPr lang="en-US" altLang="zh-CN" dirty="0">
                <a:ea typeface="SimSun" pitchFamily="2" charset="-122"/>
              </a:rPr>
              <a:t>Thanks for your last letter. It was interesting to read it/ I really enjoyed reading it.</a:t>
            </a:r>
          </a:p>
          <a:p>
            <a:pPr eaLnBrk="1" hangingPunct="1"/>
            <a:r>
              <a:rPr lang="en-US" altLang="zh-CN">
                <a:ea typeface="SimSun" pitchFamily="2" charset="-122"/>
              </a:rPr>
              <a:t>I </a:t>
            </a:r>
            <a:r>
              <a:rPr lang="en-US" altLang="zh-CN" dirty="0">
                <a:ea typeface="SimSun" pitchFamily="2" charset="-122"/>
              </a:rPr>
              <a:t>am sorry that I have not written for so long as I was busy preparing for exams/I was away on holiday.</a:t>
            </a:r>
          </a:p>
          <a:p>
            <a:pPr eaLnBrk="1" hangingPunct="1"/>
            <a:r>
              <a:rPr lang="en-US" altLang="zh-CN">
                <a:ea typeface="SimSun" pitchFamily="2" charset="-122"/>
              </a:rPr>
              <a:t>How are </a:t>
            </a:r>
            <a:r>
              <a:rPr lang="en-US" altLang="zh-CN" dirty="0">
                <a:ea typeface="SimSun" pitchFamily="2" charset="-122"/>
              </a:rPr>
              <a:t>you? I hope everything is going well </a:t>
            </a:r>
            <a:r>
              <a:rPr lang="en-US" altLang="zh-CN">
                <a:ea typeface="SimSun" pitchFamily="2" charset="-122"/>
              </a:rPr>
              <a:t>for you. I am happy/delighted to hear that you will visit Da Nang next summer vacation.</a:t>
            </a:r>
          </a:p>
          <a:p>
            <a:r>
              <a:rPr lang="en-US" altLang="zh-CN">
                <a:ea typeface="SimSun" pitchFamily="2" charset="-122"/>
              </a:rPr>
              <a:t>I am surprised but excited to receive your invitation. </a:t>
            </a:r>
          </a:p>
          <a:p>
            <a:r>
              <a:rPr lang="en-US" altLang="zh-CN">
                <a:ea typeface="SimSun" pitchFamily="2" charset="-122"/>
              </a:rPr>
              <a:t>I am writing this letter to tell you about my new job</a:t>
            </a:r>
          </a:p>
          <a:p>
            <a:r>
              <a:rPr lang="en-US" altLang="zh-CN" b="1">
                <a:solidFill>
                  <a:srgbClr val="00B050"/>
                </a:solidFill>
                <a:ea typeface="SimSun" pitchFamily="2" charset="-122"/>
              </a:rPr>
              <a:t>I am writing this letter to tell you about my son’s favorite food and hobbies</a:t>
            </a:r>
            <a:r>
              <a:rPr lang="en-US" altLang="zh-CN">
                <a:ea typeface="SimSun" pitchFamily="2" charset="-122"/>
              </a:rPr>
              <a:t>.</a:t>
            </a:r>
          </a:p>
          <a:p>
            <a:r>
              <a:rPr lang="en-US" altLang="zh-CN">
                <a:ea typeface="SimSun" pitchFamily="2" charset="-122"/>
              </a:rPr>
              <a:t>I am sorry </a:t>
            </a:r>
            <a:r>
              <a:rPr lang="en-US" altLang="zh-CN" dirty="0">
                <a:ea typeface="SimSun" pitchFamily="2" charset="-122"/>
              </a:rPr>
              <a:t>to </a:t>
            </a:r>
            <a:r>
              <a:rPr lang="en-US" altLang="zh-CN">
                <a:ea typeface="SimSun" pitchFamily="2" charset="-122"/>
              </a:rPr>
              <a:t>hear that you lost your job.</a:t>
            </a:r>
            <a:endParaRPr lang="en-US" altLang="zh-CN" dirty="0">
              <a:ea typeface="SimSun"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p:cNvPicPr>
            <a:picLocks noChangeAspect="1" noChangeArrowheads="1"/>
          </p:cNvPicPr>
          <p:nvPr/>
        </p:nvPicPr>
        <p:blipFill>
          <a:blip r:embed="rId2"/>
          <a:srcRect/>
          <a:stretch>
            <a:fillRect/>
          </a:stretch>
        </p:blipFill>
        <p:spPr bwMode="auto">
          <a:xfrm>
            <a:off x="6521450" y="0"/>
            <a:ext cx="2620963" cy="3648075"/>
          </a:xfrm>
          <a:prstGeom prst="rect">
            <a:avLst/>
          </a:prstGeom>
          <a:noFill/>
          <a:ln w="9525">
            <a:noFill/>
            <a:miter lim="800000"/>
            <a:headEnd/>
            <a:tailEnd/>
          </a:ln>
          <a:effectLst/>
        </p:spPr>
      </p:pic>
      <p:sp>
        <p:nvSpPr>
          <p:cNvPr id="14339" name="Rectangle 2"/>
          <p:cNvSpPr>
            <a:spLocks noGrp="1" noChangeArrowheads="1"/>
          </p:cNvSpPr>
          <p:nvPr>
            <p:ph type="title"/>
          </p:nvPr>
        </p:nvSpPr>
        <p:spPr>
          <a:noFill/>
        </p:spPr>
        <p:txBody>
          <a:bodyPr/>
          <a:lstStyle/>
          <a:p>
            <a:pPr algn="l" eaLnBrk="1" hangingPunct="1"/>
            <a:r>
              <a:rPr lang="en-US" altLang="zh-CN" b="1" dirty="0">
                <a:solidFill>
                  <a:srgbClr val="000066"/>
                </a:solidFill>
                <a:ea typeface="SimSun" pitchFamily="2" charset="-122"/>
              </a:rPr>
              <a:t>3. CONTENT/ BODY</a:t>
            </a:r>
            <a:endParaRPr lang="en-US" altLang="zh-CN" dirty="0">
              <a:ea typeface="SimSun" pitchFamily="2" charset="-122"/>
            </a:endParaRPr>
          </a:p>
        </p:txBody>
      </p:sp>
      <p:sp>
        <p:nvSpPr>
          <p:cNvPr id="14340" name="Rectangle 3"/>
          <p:cNvSpPr>
            <a:spLocks noGrp="1" noChangeArrowheads="1"/>
          </p:cNvSpPr>
          <p:nvPr>
            <p:ph type="body" idx="1"/>
          </p:nvPr>
        </p:nvSpPr>
        <p:spPr>
          <a:xfrm>
            <a:off x="0" y="1412875"/>
            <a:ext cx="8229600" cy="4524375"/>
          </a:xfrm>
          <a:noFill/>
        </p:spPr>
        <p:txBody>
          <a:bodyPr/>
          <a:lstStyle/>
          <a:p>
            <a:pPr eaLnBrk="1" hangingPunct="1"/>
            <a:r>
              <a:rPr lang="en-US" altLang="zh-CN" b="1">
                <a:solidFill>
                  <a:srgbClr val="000066"/>
                </a:solidFill>
                <a:ea typeface="SimSun" pitchFamily="2" charset="-122"/>
              </a:rPr>
              <a:t>Reason for writing</a:t>
            </a:r>
          </a:p>
          <a:p>
            <a:pPr lvl="1" eaLnBrk="1" hangingPunct="1"/>
            <a:r>
              <a:rPr lang="en-US" altLang="zh-CN" b="1">
                <a:solidFill>
                  <a:srgbClr val="000066"/>
                </a:solidFill>
                <a:ea typeface="SimSun" pitchFamily="2" charset="-122"/>
              </a:rPr>
              <a:t>Where you are</a:t>
            </a:r>
          </a:p>
          <a:p>
            <a:pPr lvl="1" eaLnBrk="1" hangingPunct="1"/>
            <a:r>
              <a:rPr lang="en-US" altLang="zh-CN" b="1">
                <a:solidFill>
                  <a:srgbClr val="000066"/>
                </a:solidFill>
                <a:ea typeface="SimSun" pitchFamily="2" charset="-122"/>
              </a:rPr>
              <a:t>What you are doing</a:t>
            </a:r>
          </a:p>
          <a:p>
            <a:pPr lvl="1" eaLnBrk="1" hangingPunct="1"/>
            <a:r>
              <a:rPr lang="en-US" altLang="zh-CN" b="1">
                <a:solidFill>
                  <a:srgbClr val="000066"/>
                </a:solidFill>
                <a:ea typeface="SimSun" pitchFamily="2" charset="-122"/>
              </a:rPr>
              <a:t>News about yourself or situation</a:t>
            </a:r>
          </a:p>
          <a:p>
            <a:pPr eaLnBrk="1" hangingPunct="1"/>
            <a:endParaRPr lang="zh-CN" altLang="en-US">
              <a:ea typeface="SimSun"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Closing remarks</a:t>
            </a:r>
          </a:p>
        </p:txBody>
      </p:sp>
      <p:sp>
        <p:nvSpPr>
          <p:cNvPr id="3" name="Content Placeholder 2"/>
          <p:cNvSpPr>
            <a:spLocks noGrp="1"/>
          </p:cNvSpPr>
          <p:nvPr>
            <p:ph idx="1"/>
          </p:nvPr>
        </p:nvSpPr>
        <p:spPr>
          <a:xfrm>
            <a:off x="304800" y="1600200"/>
            <a:ext cx="8382000" cy="4800600"/>
          </a:xfrm>
        </p:spPr>
        <p:txBody>
          <a:bodyPr>
            <a:normAutofit/>
          </a:bodyPr>
          <a:lstStyle/>
          <a:p>
            <a:pPr lvl="0"/>
            <a:r>
              <a:rPr lang="en-US" dirty="0"/>
              <a:t>That will be all for now. </a:t>
            </a:r>
            <a:r>
              <a:rPr lang="en-US"/>
              <a:t>I will </a:t>
            </a:r>
            <a:r>
              <a:rPr lang="en-US" dirty="0"/>
              <a:t>write again when I have the time.</a:t>
            </a:r>
          </a:p>
          <a:p>
            <a:pPr lvl="0"/>
            <a:r>
              <a:rPr lang="en-US" dirty="0"/>
              <a:t>Please convey my warmest regards to your </a:t>
            </a:r>
            <a:r>
              <a:rPr lang="en-US"/>
              <a:t>family.</a:t>
            </a:r>
          </a:p>
          <a:p>
            <a:pPr lvl="0"/>
            <a:r>
              <a:rPr lang="en-US"/>
              <a:t>I am looking forward to hearing from you.</a:t>
            </a:r>
            <a:endParaRPr lang="en-US" dirty="0"/>
          </a:p>
          <a:p>
            <a:pPr lvl="0"/>
            <a:r>
              <a:rPr lang="en-US" dirty="0"/>
              <a:t>Best wishes to you and your family.</a:t>
            </a:r>
          </a:p>
          <a:p>
            <a:pPr lvl="0"/>
            <a:r>
              <a:rPr lang="en-US" dirty="0"/>
              <a:t>Please give my love to Grandma.</a:t>
            </a:r>
          </a:p>
          <a:p>
            <a:pPr lvl="0"/>
            <a:r>
              <a:rPr lang="en-US" dirty="0"/>
              <a:t>Good luck in your coming examination.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WRITING TEST (60 MINUTES)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4379843"/>
              </p:ext>
            </p:extLst>
          </p:nvPr>
        </p:nvGraphicFramePr>
        <p:xfrm>
          <a:off x="152400" y="3200400"/>
          <a:ext cx="8915399" cy="2225040"/>
        </p:xfrm>
        <a:graphic>
          <a:graphicData uri="http://schemas.openxmlformats.org/drawingml/2006/table">
            <a:tbl>
              <a:tblPr firstRow="1" bandRow="1">
                <a:tableStyleId>{5C22544A-7EE6-4342-B048-85BDC9FD1C3A}</a:tableStyleId>
              </a:tblPr>
              <a:tblGrid>
                <a:gridCol w="1412522">
                  <a:extLst>
                    <a:ext uri="{9D8B030D-6E8A-4147-A177-3AD203B41FA5}">
                      <a16:colId xmlns:a16="http://schemas.microsoft.com/office/drawing/2014/main" val="20000"/>
                    </a:ext>
                  </a:extLst>
                </a:gridCol>
                <a:gridCol w="4423013">
                  <a:extLst>
                    <a:ext uri="{9D8B030D-6E8A-4147-A177-3AD203B41FA5}">
                      <a16:colId xmlns:a16="http://schemas.microsoft.com/office/drawing/2014/main" val="20001"/>
                    </a:ext>
                  </a:extLst>
                </a:gridCol>
                <a:gridCol w="1632065">
                  <a:extLst>
                    <a:ext uri="{9D8B030D-6E8A-4147-A177-3AD203B41FA5}">
                      <a16:colId xmlns:a16="http://schemas.microsoft.com/office/drawing/2014/main" val="20002"/>
                    </a:ext>
                  </a:extLst>
                </a:gridCol>
                <a:gridCol w="1447799">
                  <a:extLst>
                    <a:ext uri="{9D8B030D-6E8A-4147-A177-3AD203B41FA5}">
                      <a16:colId xmlns:a16="http://schemas.microsoft.com/office/drawing/2014/main" val="20003"/>
                    </a:ext>
                  </a:extLst>
                </a:gridCol>
              </a:tblGrid>
              <a:tr h="370840">
                <a:tc>
                  <a:txBody>
                    <a:bodyPr/>
                    <a:lstStyle/>
                    <a:p>
                      <a:r>
                        <a:rPr lang="en-US" sz="3200" b="1" dirty="0">
                          <a:solidFill>
                            <a:srgbClr val="FF0000"/>
                          </a:solidFill>
                        </a:rPr>
                        <a:t>PART </a:t>
                      </a:r>
                    </a:p>
                  </a:txBody>
                  <a:tcPr/>
                </a:tc>
                <a:tc>
                  <a:txBody>
                    <a:bodyPr/>
                    <a:lstStyle/>
                    <a:p>
                      <a:r>
                        <a:rPr lang="en-US" sz="3200" b="1" dirty="0">
                          <a:solidFill>
                            <a:srgbClr val="FF0000"/>
                          </a:solidFill>
                        </a:rPr>
                        <a:t>TASK</a:t>
                      </a:r>
                    </a:p>
                  </a:txBody>
                  <a:tcPr/>
                </a:tc>
                <a:tc>
                  <a:txBody>
                    <a:bodyPr/>
                    <a:lstStyle/>
                    <a:p>
                      <a:r>
                        <a:rPr lang="en-US" sz="3200" b="1" dirty="0">
                          <a:solidFill>
                            <a:srgbClr val="FF0000"/>
                          </a:solidFill>
                        </a:rPr>
                        <a:t>WORDS</a:t>
                      </a:r>
                    </a:p>
                  </a:txBody>
                  <a:tcPr/>
                </a:tc>
                <a:tc>
                  <a:txBody>
                    <a:bodyPr/>
                    <a:lstStyle/>
                    <a:p>
                      <a:r>
                        <a:rPr lang="en-US" sz="3200" b="1">
                          <a:solidFill>
                            <a:srgbClr val="FF0000"/>
                          </a:solidFill>
                        </a:rPr>
                        <a:t>MARKS</a:t>
                      </a:r>
                      <a:endParaRPr lang="en-US" sz="3200" b="1"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sz="3200" dirty="0"/>
                        <a:t>1</a:t>
                      </a:r>
                    </a:p>
                  </a:txBody>
                  <a:tcPr/>
                </a:tc>
                <a:tc>
                  <a:txBody>
                    <a:bodyPr/>
                    <a:lstStyle/>
                    <a:p>
                      <a:r>
                        <a:rPr lang="en-US" sz="3200" dirty="0"/>
                        <a:t>PERSONAL</a:t>
                      </a:r>
                      <a:r>
                        <a:rPr lang="en-US" sz="3200" baseline="0" dirty="0"/>
                        <a:t> EMAIL-LETTER WORDS</a:t>
                      </a:r>
                      <a:endParaRPr lang="en-US" sz="3200" dirty="0"/>
                    </a:p>
                  </a:txBody>
                  <a:tcPr/>
                </a:tc>
                <a:tc>
                  <a:txBody>
                    <a:bodyPr/>
                    <a:lstStyle/>
                    <a:p>
                      <a:r>
                        <a:rPr lang="en-US" sz="3200" dirty="0"/>
                        <a:t>120</a:t>
                      </a:r>
                    </a:p>
                  </a:txBody>
                  <a:tcPr/>
                </a:tc>
                <a:tc>
                  <a:txBody>
                    <a:bodyPr/>
                    <a:lstStyle/>
                    <a:p>
                      <a:r>
                        <a:rPr lang="en-US" sz="3200"/>
                        <a:t>3</a:t>
                      </a:r>
                      <a:endParaRPr lang="en-US" sz="3200" dirty="0"/>
                    </a:p>
                  </a:txBody>
                  <a:tcPr/>
                </a:tc>
                <a:extLst>
                  <a:ext uri="{0D108BD9-81ED-4DB2-BD59-A6C34878D82A}">
                    <a16:rowId xmlns:a16="http://schemas.microsoft.com/office/drawing/2014/main" val="10001"/>
                  </a:ext>
                </a:extLst>
              </a:tr>
              <a:tr h="370840">
                <a:tc>
                  <a:txBody>
                    <a:bodyPr/>
                    <a:lstStyle/>
                    <a:p>
                      <a:r>
                        <a:rPr lang="en-US" sz="3200" dirty="0"/>
                        <a:t>2</a:t>
                      </a:r>
                    </a:p>
                  </a:txBody>
                  <a:tcPr/>
                </a:tc>
                <a:tc>
                  <a:txBody>
                    <a:bodyPr/>
                    <a:lstStyle/>
                    <a:p>
                      <a:r>
                        <a:rPr lang="en-US" sz="3200" dirty="0"/>
                        <a:t>ESSAY </a:t>
                      </a:r>
                    </a:p>
                  </a:txBody>
                  <a:tcPr/>
                </a:tc>
                <a:tc>
                  <a:txBody>
                    <a:bodyPr/>
                    <a:lstStyle/>
                    <a:p>
                      <a:r>
                        <a:rPr lang="en-US" sz="3200" dirty="0"/>
                        <a:t>250</a:t>
                      </a:r>
                    </a:p>
                  </a:txBody>
                  <a:tcPr/>
                </a:tc>
                <a:tc>
                  <a:txBody>
                    <a:bodyPr/>
                    <a:lstStyle/>
                    <a:p>
                      <a:r>
                        <a:rPr lang="en-US" sz="3200"/>
                        <a:t>7</a:t>
                      </a:r>
                      <a:endParaRPr lang="en-US" sz="32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800600"/>
          </a:xfrm>
        </p:spPr>
        <p:txBody>
          <a:bodyPr>
            <a:normAutofit fontScale="92500"/>
          </a:bodyPr>
          <a:lstStyle/>
          <a:p>
            <a:pPr>
              <a:buNone/>
            </a:pPr>
            <a:r>
              <a:rPr lang="en-US" b="1" u="sng" dirty="0">
                <a:solidFill>
                  <a:srgbClr val="FF0000"/>
                </a:solidFill>
              </a:rPr>
              <a:t>Extending Invitations</a:t>
            </a:r>
            <a:endParaRPr lang="en-US" dirty="0">
              <a:solidFill>
                <a:srgbClr val="FF0000"/>
              </a:solidFill>
            </a:endParaRPr>
          </a:p>
          <a:p>
            <a:pPr lvl="0"/>
            <a:r>
              <a:rPr lang="en-US" dirty="0"/>
              <a:t>Would you like to join me on a trip to </a:t>
            </a:r>
            <a:r>
              <a:rPr lang="en-US" dirty="0" err="1"/>
              <a:t>Nha</a:t>
            </a:r>
            <a:r>
              <a:rPr lang="en-US" dirty="0"/>
              <a:t> </a:t>
            </a:r>
            <a:r>
              <a:rPr lang="en-US" dirty="0" err="1"/>
              <a:t>Trang</a:t>
            </a:r>
            <a:r>
              <a:rPr lang="en-US" dirty="0"/>
              <a:t>?</a:t>
            </a:r>
          </a:p>
          <a:p>
            <a:pPr lvl="0"/>
            <a:r>
              <a:rPr lang="en-US" dirty="0"/>
              <a:t>How about coming over to my place next weekend?</a:t>
            </a:r>
          </a:p>
          <a:p>
            <a:pPr lvl="0"/>
            <a:r>
              <a:rPr lang="en-US" dirty="0"/>
              <a:t>I would like to invite you to my brother’s wedding that will take place on the 16</a:t>
            </a:r>
            <a:r>
              <a:rPr lang="en-US" baseline="30000" dirty="0"/>
              <a:t>th</a:t>
            </a:r>
            <a:r>
              <a:rPr lang="en-US" dirty="0"/>
              <a:t> of August.</a:t>
            </a:r>
          </a:p>
          <a:p>
            <a:pPr lvl="0"/>
            <a:r>
              <a:rPr lang="en-US" dirty="0"/>
              <a:t>My friends and I are planning to go camping during the holidays. Why don’t you come along?</a:t>
            </a:r>
          </a:p>
          <a:p>
            <a:pPr>
              <a:buNone/>
            </a:pPr>
            <a:endParaRPr lang="en-US" dirty="0"/>
          </a:p>
        </p:txBody>
      </p:sp>
      <p:sp>
        <p:nvSpPr>
          <p:cNvPr id="4" name="Title 1"/>
          <p:cNvSpPr>
            <a:spLocks noGrp="1"/>
          </p:cNvSpPr>
          <p:nvPr>
            <p:ph type="title"/>
          </p:nvPr>
        </p:nvSpPr>
        <p:spPr/>
        <p:txBody>
          <a:bodyPr/>
          <a:lstStyle/>
          <a:p>
            <a:r>
              <a:rPr lang="en-US" dirty="0"/>
              <a:t>4. Closing remarks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CN" b="1">
                <a:solidFill>
                  <a:srgbClr val="000066"/>
                </a:solidFill>
                <a:ea typeface="SimSun" pitchFamily="2" charset="-122"/>
              </a:rPr>
              <a:t>Saying goodbye</a:t>
            </a:r>
            <a:endParaRPr lang="en-US" altLang="zh-CN">
              <a:ea typeface="SimSun" pitchFamily="2" charset="-122"/>
            </a:endParaRPr>
          </a:p>
        </p:txBody>
      </p:sp>
      <p:sp>
        <p:nvSpPr>
          <p:cNvPr id="16387" name="Rectangle 3"/>
          <p:cNvSpPr>
            <a:spLocks noGrp="1" noChangeArrowheads="1"/>
          </p:cNvSpPr>
          <p:nvPr>
            <p:ph type="body" idx="1"/>
          </p:nvPr>
        </p:nvSpPr>
        <p:spPr>
          <a:xfrm>
            <a:off x="457200" y="1600200"/>
            <a:ext cx="8229600" cy="5029200"/>
          </a:xfrm>
          <a:noFill/>
        </p:spPr>
        <p:txBody>
          <a:bodyPr>
            <a:normAutofit/>
          </a:bodyPr>
          <a:lstStyle/>
          <a:p>
            <a:pPr eaLnBrk="1" hangingPunct="1"/>
            <a:r>
              <a:rPr lang="en-US" altLang="zh-CN" dirty="0">
                <a:ea typeface="SimSun" pitchFamily="2" charset="-122"/>
              </a:rPr>
              <a:t>Write back soon.</a:t>
            </a:r>
          </a:p>
          <a:p>
            <a:r>
              <a:rPr lang="en-US" dirty="0"/>
              <a:t>I hope to hear from you soon.</a:t>
            </a:r>
          </a:p>
          <a:p>
            <a:pPr lvl="0"/>
            <a:r>
              <a:rPr lang="en-US" dirty="0"/>
              <a:t>Do write again when you have the time.</a:t>
            </a:r>
            <a:endParaRPr lang="en-US" altLang="zh-CN" dirty="0">
              <a:ea typeface="SimSun" pitchFamily="2" charset="-122"/>
            </a:endParaRPr>
          </a:p>
          <a:p>
            <a:pPr eaLnBrk="1" hangingPunct="1"/>
            <a:r>
              <a:rPr lang="vi-VN" altLang="zh-CN" dirty="0">
                <a:ea typeface="SimSun" pitchFamily="2" charset="-122"/>
              </a:rPr>
              <a:t>I am l</a:t>
            </a:r>
            <a:r>
              <a:rPr lang="en-US" altLang="zh-CN" dirty="0" err="1">
                <a:ea typeface="SimSun" pitchFamily="2" charset="-122"/>
              </a:rPr>
              <a:t>ooking</a:t>
            </a:r>
            <a:r>
              <a:rPr lang="en-US" altLang="zh-CN" dirty="0">
                <a:ea typeface="SimSun" pitchFamily="2" charset="-122"/>
              </a:rPr>
              <a:t> forward to seeing you.</a:t>
            </a:r>
          </a:p>
          <a:p>
            <a:pPr eaLnBrk="1" hangingPunct="1"/>
            <a:r>
              <a:rPr lang="en-US" altLang="zh-CN" dirty="0">
                <a:ea typeface="SimSun" pitchFamily="2" charset="-122"/>
              </a:rPr>
              <a:t>I can’t wait to hear from you.</a:t>
            </a:r>
          </a:p>
          <a:p>
            <a:pPr eaLnBrk="1" hangingPunct="1"/>
            <a:endParaRPr lang="zh-CN" altLang="en-US" dirty="0">
              <a:ea typeface="SimSun"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CN" b="1">
                <a:solidFill>
                  <a:srgbClr val="000066"/>
                </a:solidFill>
                <a:ea typeface="SimSun" pitchFamily="2" charset="-122"/>
              </a:rPr>
              <a:t>Closing</a:t>
            </a:r>
            <a:endParaRPr lang="en-US" altLang="zh-CN">
              <a:ea typeface="SimSun" pitchFamily="2" charset="-122"/>
            </a:endParaRPr>
          </a:p>
        </p:txBody>
      </p:sp>
      <p:sp>
        <p:nvSpPr>
          <p:cNvPr id="17411" name="Rectangle 3"/>
          <p:cNvSpPr>
            <a:spLocks noGrp="1" noChangeArrowheads="1"/>
          </p:cNvSpPr>
          <p:nvPr>
            <p:ph type="body" idx="1"/>
          </p:nvPr>
        </p:nvSpPr>
        <p:spPr>
          <a:xfrm>
            <a:off x="323850" y="1125538"/>
            <a:ext cx="8229600" cy="4524375"/>
          </a:xfrm>
          <a:noFill/>
        </p:spPr>
        <p:txBody>
          <a:bodyPr>
            <a:normAutofit fontScale="92500" lnSpcReduction="20000"/>
          </a:bodyPr>
          <a:lstStyle/>
          <a:p>
            <a:pPr eaLnBrk="1" hangingPunct="1"/>
            <a:r>
              <a:rPr lang="en-US" altLang="zh-CN" b="1">
                <a:solidFill>
                  <a:srgbClr val="000066"/>
                </a:solidFill>
                <a:ea typeface="SimSun" pitchFamily="2" charset="-122"/>
              </a:rPr>
              <a:t>Lots of love</a:t>
            </a:r>
          </a:p>
          <a:p>
            <a:pPr eaLnBrk="1" hangingPunct="1">
              <a:buFontTx/>
              <a:buNone/>
            </a:pPr>
            <a:endParaRPr lang="en-US" altLang="zh-CN" b="1">
              <a:solidFill>
                <a:srgbClr val="000066"/>
              </a:solidFill>
              <a:ea typeface="SimSun" pitchFamily="2" charset="-122"/>
            </a:endParaRPr>
          </a:p>
          <a:p>
            <a:pPr eaLnBrk="1" hangingPunct="1"/>
            <a:r>
              <a:rPr lang="en-US" altLang="zh-CN" b="1">
                <a:solidFill>
                  <a:srgbClr val="000066"/>
                </a:solidFill>
                <a:ea typeface="SimSun" pitchFamily="2" charset="-122"/>
              </a:rPr>
              <a:t>Love</a:t>
            </a:r>
          </a:p>
          <a:p>
            <a:pPr eaLnBrk="1" hangingPunct="1">
              <a:buFontTx/>
              <a:buNone/>
            </a:pPr>
            <a:endParaRPr lang="en-US" altLang="zh-CN" b="1">
              <a:solidFill>
                <a:srgbClr val="000066"/>
              </a:solidFill>
              <a:ea typeface="SimSun" pitchFamily="2" charset="-122"/>
            </a:endParaRPr>
          </a:p>
          <a:p>
            <a:pPr eaLnBrk="1" hangingPunct="1"/>
            <a:r>
              <a:rPr lang="en-US" altLang="zh-CN" b="1">
                <a:solidFill>
                  <a:srgbClr val="000066"/>
                </a:solidFill>
                <a:ea typeface="SimSun" pitchFamily="2" charset="-122"/>
              </a:rPr>
              <a:t>Best wishes</a:t>
            </a:r>
          </a:p>
          <a:p>
            <a:pPr eaLnBrk="1" hangingPunct="1">
              <a:buFontTx/>
              <a:buNone/>
            </a:pPr>
            <a:endParaRPr lang="en-US" altLang="zh-CN" b="1">
              <a:solidFill>
                <a:srgbClr val="000066"/>
              </a:solidFill>
              <a:ea typeface="SimSun" pitchFamily="2" charset="-122"/>
            </a:endParaRPr>
          </a:p>
          <a:p>
            <a:pPr eaLnBrk="1" hangingPunct="1"/>
            <a:r>
              <a:rPr lang="en-US" altLang="zh-CN" b="1">
                <a:solidFill>
                  <a:srgbClr val="000066"/>
                </a:solidFill>
                <a:ea typeface="SimSun" pitchFamily="2" charset="-122"/>
              </a:rPr>
              <a:t>Regards</a:t>
            </a:r>
          </a:p>
          <a:p>
            <a:pPr eaLnBrk="1" hangingPunct="1"/>
            <a:endParaRPr lang="en-US" altLang="zh-CN" b="1">
              <a:solidFill>
                <a:srgbClr val="000066"/>
              </a:solidFill>
              <a:ea typeface="SimSun" pitchFamily="2" charset="-122"/>
            </a:endParaRPr>
          </a:p>
          <a:p>
            <a:pPr eaLnBrk="1" hangingPunct="1"/>
            <a:r>
              <a:rPr lang="en-US" altLang="zh-CN" b="1">
                <a:solidFill>
                  <a:srgbClr val="000066"/>
                </a:solidFill>
                <a:ea typeface="SimSun" pitchFamily="2" charset="-122"/>
              </a:rPr>
              <a:t>Take care</a:t>
            </a:r>
            <a:endParaRPr lang="en-US" altLang="zh-CN">
              <a:solidFill>
                <a:srgbClr val="000066"/>
              </a:solidFill>
              <a:ea typeface="SimSun" pitchFamily="2" charset="-122"/>
            </a:endParaRPr>
          </a:p>
          <a:p>
            <a:pPr eaLnBrk="1" hangingPunct="1">
              <a:buFontTx/>
              <a:buNone/>
            </a:pPr>
            <a:endParaRPr lang="zh-CN" altLang="en-US">
              <a:ea typeface="SimSun" pitchFamily="2" charset="-122"/>
            </a:endParaRPr>
          </a:p>
        </p:txBody>
      </p:sp>
      <p:pic>
        <p:nvPicPr>
          <p:cNvPr id="17412" name="Picture 7"/>
          <p:cNvPicPr>
            <a:picLocks noChangeAspect="1" noChangeArrowheads="1"/>
          </p:cNvPicPr>
          <p:nvPr/>
        </p:nvPicPr>
        <p:blipFill>
          <a:blip r:embed="rId2"/>
          <a:srcRect/>
          <a:stretch>
            <a:fillRect/>
          </a:stretch>
        </p:blipFill>
        <p:spPr bwMode="auto">
          <a:xfrm>
            <a:off x="3924300" y="2636838"/>
            <a:ext cx="4762500" cy="35718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8686800" cy="7315200"/>
          </a:xfrm>
        </p:spPr>
        <p:txBody>
          <a:bodyPr>
            <a:normAutofit fontScale="85000" lnSpcReduction="20000"/>
          </a:bodyPr>
          <a:lstStyle/>
          <a:p>
            <a:pPr>
              <a:buNone/>
            </a:pPr>
            <a:r>
              <a:rPr lang="en-US" dirty="0"/>
              <a:t>Dear </a:t>
            </a:r>
            <a:r>
              <a:rPr lang="en-US" dirty="0" err="1"/>
              <a:t>elli</a:t>
            </a:r>
            <a:r>
              <a:rPr lang="en-US" dirty="0"/>
              <a:t>,</a:t>
            </a:r>
          </a:p>
          <a:p>
            <a:pPr>
              <a:buNone/>
            </a:pPr>
            <a:r>
              <a:rPr lang="en-US" dirty="0"/>
              <a:t>It was great to </a:t>
            </a:r>
            <a:r>
              <a:rPr lang="en-US" b="1" dirty="0">
                <a:solidFill>
                  <a:srgbClr val="FF0000"/>
                </a:solidFill>
              </a:rPr>
              <a:t>hear from </a:t>
            </a:r>
            <a:r>
              <a:rPr lang="en-US" dirty="0"/>
              <a:t>you. Thank you and your family for visiting </a:t>
            </a:r>
            <a:r>
              <a:rPr lang="en-US" dirty="0" err="1"/>
              <a:t>DaNang</a:t>
            </a:r>
            <a:r>
              <a:rPr lang="en-US" dirty="0"/>
              <a:t> city.</a:t>
            </a:r>
          </a:p>
          <a:p>
            <a:pPr>
              <a:buNone/>
            </a:pPr>
            <a:r>
              <a:rPr lang="en-US" dirty="0"/>
              <a:t>I will provide some information to you. </a:t>
            </a:r>
            <a:r>
              <a:rPr lang="en-US" b="1" dirty="0">
                <a:solidFill>
                  <a:srgbClr val="FF0000"/>
                </a:solidFill>
              </a:rPr>
              <a:t>It takes </a:t>
            </a:r>
            <a:r>
              <a:rPr lang="en-US" dirty="0"/>
              <a:t>you about 20 minutes by taxi from the air port to my home but </a:t>
            </a:r>
            <a:r>
              <a:rPr lang="en-US" dirty="0" err="1"/>
              <a:t>i</a:t>
            </a:r>
            <a:r>
              <a:rPr lang="en-US" dirty="0"/>
              <a:t> will </a:t>
            </a:r>
            <a:r>
              <a:rPr lang="en-US" b="1" dirty="0">
                <a:solidFill>
                  <a:srgbClr val="FF0000"/>
                </a:solidFill>
              </a:rPr>
              <a:t>come to pick you </a:t>
            </a:r>
            <a:r>
              <a:rPr lang="en-US" dirty="0"/>
              <a:t>up from the air port to my home. In my city, frankly speaking taxi is quite cheap and fast, buses are cheaper than taxi but it is uncomfortable. If you want to go cycling a lot of, you can hire a bicycle at Bach Dang street </a:t>
            </a:r>
            <a:r>
              <a:rPr lang="en-US" b="1" dirty="0">
                <a:solidFill>
                  <a:srgbClr val="FF0000"/>
                </a:solidFill>
              </a:rPr>
              <a:t>priced at about 1 dollar for </a:t>
            </a:r>
            <a:r>
              <a:rPr lang="en-US" dirty="0"/>
              <a:t>2 hours or hire at the </a:t>
            </a:r>
            <a:r>
              <a:rPr lang="en-US" b="1" dirty="0">
                <a:solidFill>
                  <a:srgbClr val="FF0000"/>
                </a:solidFill>
              </a:rPr>
              <a:t>your hotel</a:t>
            </a:r>
            <a:r>
              <a:rPr lang="en-US" dirty="0"/>
              <a:t>. You can go around city center by bicycle to discover many famous bridges in Han River, Cham </a:t>
            </a:r>
            <a:r>
              <a:rPr lang="en-US" b="1" dirty="0">
                <a:solidFill>
                  <a:srgbClr val="FF0000"/>
                </a:solidFill>
              </a:rPr>
              <a:t>museum, </a:t>
            </a:r>
            <a:r>
              <a:rPr lang="en-US" dirty="0"/>
              <a:t>Asia park, </a:t>
            </a:r>
            <a:r>
              <a:rPr lang="en-US" dirty="0" err="1"/>
              <a:t>Hellio</a:t>
            </a:r>
            <a:r>
              <a:rPr lang="en-US" dirty="0"/>
              <a:t> center and visit </a:t>
            </a:r>
            <a:r>
              <a:rPr lang="en-US" b="1" dirty="0">
                <a:solidFill>
                  <a:srgbClr val="FF0000"/>
                </a:solidFill>
              </a:rPr>
              <a:t>many local </a:t>
            </a:r>
            <a:r>
              <a:rPr lang="en-US" b="1" dirty="0" err="1">
                <a:solidFill>
                  <a:srgbClr val="FF0000"/>
                </a:solidFill>
              </a:rPr>
              <a:t>makets</a:t>
            </a:r>
            <a:r>
              <a:rPr lang="en-US" b="1" dirty="0">
                <a:solidFill>
                  <a:srgbClr val="FF0000"/>
                </a:solidFill>
              </a:rPr>
              <a:t> </a:t>
            </a:r>
            <a:r>
              <a:rPr lang="en-US" dirty="0"/>
              <a:t>for example Han </a:t>
            </a:r>
            <a:r>
              <a:rPr lang="en-US" dirty="0" err="1"/>
              <a:t>maket</a:t>
            </a:r>
            <a:r>
              <a:rPr lang="en-US" dirty="0"/>
              <a:t>, Con </a:t>
            </a:r>
            <a:r>
              <a:rPr lang="en-US" dirty="0" err="1"/>
              <a:t>maket</a:t>
            </a:r>
            <a:r>
              <a:rPr lang="en-US" dirty="0"/>
              <a:t>,... The weather is sunny and hot. So you should wear shorts and hat or </a:t>
            </a:r>
            <a:r>
              <a:rPr lang="en-US" b="1" dirty="0">
                <a:solidFill>
                  <a:srgbClr val="FF0000"/>
                </a:solidFill>
              </a:rPr>
              <a:t>some sunscreen.</a:t>
            </a:r>
          </a:p>
          <a:p>
            <a:pPr>
              <a:buNone/>
            </a:pPr>
            <a:r>
              <a:rPr lang="en-US" dirty="0"/>
              <a:t>Best wishes to you and your family. I look forward to seeing you.</a:t>
            </a:r>
          </a:p>
          <a:p>
            <a:pPr>
              <a:buNone/>
            </a:pPr>
            <a:r>
              <a:rPr lang="en-US" dirty="0"/>
              <a:t>Love</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a:xfrm>
            <a:off x="0" y="0"/>
            <a:ext cx="9144000" cy="7162800"/>
          </a:xfrm>
        </p:spPr>
        <p:txBody>
          <a:bodyPr>
            <a:normAutofit fontScale="85000" lnSpcReduction="10000"/>
          </a:bodyPr>
          <a:lstStyle/>
          <a:p>
            <a:pPr>
              <a:buNone/>
            </a:pPr>
            <a:r>
              <a:rPr lang="en-US" dirty="0"/>
              <a:t>Dear Harry,</a:t>
            </a:r>
          </a:p>
          <a:p>
            <a:pPr>
              <a:buNone/>
            </a:pPr>
            <a:r>
              <a:rPr lang="en-US" dirty="0"/>
              <a:t>I </a:t>
            </a:r>
            <a:r>
              <a:rPr lang="en-US" b="1" dirty="0">
                <a:solidFill>
                  <a:srgbClr val="FF0000"/>
                </a:solidFill>
              </a:rPr>
              <a:t>was</a:t>
            </a:r>
            <a:r>
              <a:rPr lang="en-US" dirty="0"/>
              <a:t> very happy when </a:t>
            </a:r>
            <a:r>
              <a:rPr lang="en-US" b="1" dirty="0">
                <a:solidFill>
                  <a:srgbClr val="FF0000"/>
                </a:solidFill>
              </a:rPr>
              <a:t>I received </a:t>
            </a:r>
            <a:r>
              <a:rPr lang="en-US" dirty="0"/>
              <a:t>your letter and I </a:t>
            </a:r>
            <a:r>
              <a:rPr lang="en-US" b="1" dirty="0">
                <a:solidFill>
                  <a:srgbClr val="FF0000"/>
                </a:solidFill>
              </a:rPr>
              <a:t>am surprised to know you will visit </a:t>
            </a:r>
            <a:r>
              <a:rPr lang="en-US" dirty="0"/>
              <a:t>Viet Nam next summer.</a:t>
            </a:r>
          </a:p>
          <a:p>
            <a:pPr>
              <a:buNone/>
            </a:pPr>
            <a:r>
              <a:rPr lang="en-US" dirty="0"/>
              <a:t>It is about 20 km from my house to the airport. So I recommend you should take a </a:t>
            </a:r>
            <a:r>
              <a:rPr lang="en-US" dirty="0" err="1"/>
              <a:t>taxi.Because</a:t>
            </a:r>
            <a:r>
              <a:rPr lang="en-US" dirty="0"/>
              <a:t>, it is quite cheap </a:t>
            </a:r>
            <a:r>
              <a:rPr lang="en-US" dirty="0" err="1"/>
              <a:t>andfast</a:t>
            </a:r>
            <a:r>
              <a:rPr lang="en-US" dirty="0"/>
              <a:t>. </a:t>
            </a:r>
            <a:r>
              <a:rPr lang="en-US" b="1" dirty="0">
                <a:solidFill>
                  <a:srgbClr val="FF0000"/>
                </a:solidFill>
              </a:rPr>
              <a:t>It costs you </a:t>
            </a:r>
            <a:r>
              <a:rPr lang="en-US" dirty="0"/>
              <a:t>about 10 dollars. Also, you can take the bus. </a:t>
            </a:r>
            <a:r>
              <a:rPr lang="en-US" b="1" dirty="0">
                <a:solidFill>
                  <a:srgbClr val="FF0000"/>
                </a:solidFill>
              </a:rPr>
              <a:t>The buses are </a:t>
            </a:r>
            <a:r>
              <a:rPr lang="en-US" dirty="0"/>
              <a:t>cheaper than taxi but it </a:t>
            </a:r>
            <a:r>
              <a:rPr lang="en-US" b="1" dirty="0">
                <a:solidFill>
                  <a:srgbClr val="FF0000"/>
                </a:solidFill>
              </a:rPr>
              <a:t>will not be convenient </a:t>
            </a:r>
            <a:r>
              <a:rPr lang="en-US" dirty="0"/>
              <a:t>if you carry too much baggage. </a:t>
            </a:r>
            <a:r>
              <a:rPr lang="en-US" b="1" dirty="0">
                <a:solidFill>
                  <a:srgbClr val="FF0000"/>
                </a:solidFill>
              </a:rPr>
              <a:t>I know you are keen on cycling</a:t>
            </a:r>
            <a:r>
              <a:rPr lang="en-US" dirty="0"/>
              <a:t>. There are many short cycling tours around my</a:t>
            </a:r>
            <a:r>
              <a:rPr lang="en-US" b="1" dirty="0">
                <a:solidFill>
                  <a:srgbClr val="FF0000"/>
                </a:solidFill>
              </a:rPr>
              <a:t> </a:t>
            </a:r>
            <a:r>
              <a:rPr lang="en-US" dirty="0"/>
              <a:t>city.  Rental bikes are available </a:t>
            </a:r>
            <a:r>
              <a:rPr lang="en-US" b="1" dirty="0">
                <a:solidFill>
                  <a:srgbClr val="FF0000"/>
                </a:solidFill>
              </a:rPr>
              <a:t>in many guesthouses, cafes and </a:t>
            </a:r>
            <a:r>
              <a:rPr lang="en-US" b="1" dirty="0" err="1">
                <a:solidFill>
                  <a:srgbClr val="FF0000"/>
                </a:solidFill>
              </a:rPr>
              <a:t>hotels.It</a:t>
            </a:r>
            <a:r>
              <a:rPr lang="en-US" b="1" dirty="0">
                <a:solidFill>
                  <a:srgbClr val="FF0000"/>
                </a:solidFill>
              </a:rPr>
              <a:t> </a:t>
            </a:r>
            <a:r>
              <a:rPr lang="en-US" dirty="0"/>
              <a:t>is not too </a:t>
            </a:r>
            <a:r>
              <a:rPr lang="en-US" b="1" dirty="0">
                <a:solidFill>
                  <a:srgbClr val="FF0000"/>
                </a:solidFill>
              </a:rPr>
              <a:t>expensive, 3 dollars for 1 day and 2 dollars </a:t>
            </a:r>
            <a:r>
              <a:rPr lang="en-US" dirty="0"/>
              <a:t>for </a:t>
            </a:r>
            <a:r>
              <a:rPr lang="en-US" b="1" dirty="0">
                <a:solidFill>
                  <a:srgbClr val="FF0000"/>
                </a:solidFill>
              </a:rPr>
              <a:t>half </a:t>
            </a:r>
            <a:r>
              <a:rPr lang="en-US" dirty="0"/>
              <a:t>day. Beside, </a:t>
            </a:r>
            <a:r>
              <a:rPr lang="en-US" b="1" dirty="0">
                <a:solidFill>
                  <a:srgbClr val="FF0000"/>
                </a:solidFill>
              </a:rPr>
              <a:t>it is advisable that the summer weather is quite </a:t>
            </a:r>
            <a:r>
              <a:rPr lang="en-US" dirty="0"/>
              <a:t>hot here. So you should prepare a lot of cool cloth</a:t>
            </a:r>
            <a:r>
              <a:rPr lang="en-US" b="1" dirty="0">
                <a:solidFill>
                  <a:srgbClr val="FF0000"/>
                </a:solidFill>
              </a:rPr>
              <a:t>es</a:t>
            </a:r>
            <a:r>
              <a:rPr lang="en-US" dirty="0"/>
              <a:t> such as </a:t>
            </a:r>
            <a:r>
              <a:rPr lang="en-US" dirty="0" err="1"/>
              <a:t>shorts,T-shirt,ect</a:t>
            </a:r>
            <a:r>
              <a:rPr lang="en-US" dirty="0"/>
              <a:t>..and </a:t>
            </a:r>
            <a:r>
              <a:rPr lang="en-US" b="1" dirty="0">
                <a:solidFill>
                  <a:srgbClr val="FF0000"/>
                </a:solidFill>
              </a:rPr>
              <a:t>Don’t forget sunscreen and a hat.</a:t>
            </a:r>
          </a:p>
          <a:p>
            <a:pPr>
              <a:buNone/>
            </a:pPr>
            <a:r>
              <a:rPr lang="en-US" dirty="0"/>
              <a:t>That will be all for now. Best wishes to you and your family</a:t>
            </a:r>
          </a:p>
          <a:p>
            <a:pPr>
              <a:buNone/>
            </a:pPr>
            <a:r>
              <a:rPr lang="en-US" dirty="0"/>
              <a:t>Love,</a:t>
            </a:r>
          </a:p>
          <a:p>
            <a:pPr>
              <a:buNone/>
            </a:pPr>
            <a:r>
              <a:rPr lang="en-US" dirty="0"/>
              <a:t>HON</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lstStyle/>
          <a:p>
            <a:pPr marL="0" indent="0">
              <a:buNone/>
            </a:pPr>
            <a:r>
              <a:rPr lang="vi-VN" dirty="0"/>
              <a:t>An is my friend. She is beautiful and friendly. She is best student in my class. She usually helps people. She is very hardwork. </a:t>
            </a:r>
          </a:p>
          <a:p>
            <a:pPr marL="0" indent="0">
              <a:buNone/>
            </a:pPr>
            <a:endParaRPr lang="vi-VN" dirty="0"/>
          </a:p>
          <a:p>
            <a:pPr marL="0" indent="0">
              <a:buNone/>
            </a:pPr>
            <a:r>
              <a:rPr lang="vi-VN"/>
              <a:t>She likes playing tennis like you.</a:t>
            </a:r>
            <a:endParaRPr lang="en-US" dirty="0"/>
          </a:p>
        </p:txBody>
      </p:sp>
    </p:spTree>
    <p:extLst>
      <p:ext uri="{BB962C8B-B14F-4D97-AF65-F5344CB8AC3E}">
        <p14:creationId xmlns:p14="http://schemas.microsoft.com/office/powerpoint/2010/main" val="2612678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228600"/>
            <a:ext cx="8763000" cy="6629400"/>
          </a:xfrm>
        </p:spPr>
        <p:txBody>
          <a:bodyPr>
            <a:normAutofit/>
          </a:bodyPr>
          <a:lstStyle/>
          <a:p>
            <a:pPr>
              <a:buNone/>
            </a:pPr>
            <a:r>
              <a:rPr lang="en-US" dirty="0"/>
              <a:t>Dear Pat,</a:t>
            </a:r>
          </a:p>
          <a:p>
            <a:pPr>
              <a:buNone/>
            </a:pPr>
            <a:r>
              <a:rPr lang="en-US" dirty="0"/>
              <a:t> Welcome your family and you come </a:t>
            </a:r>
            <a:r>
              <a:rPr lang="en-US" dirty="0" err="1"/>
              <a:t>Da</a:t>
            </a:r>
            <a:r>
              <a:rPr lang="en-US" dirty="0"/>
              <a:t> Nang city. </a:t>
            </a:r>
            <a:r>
              <a:rPr lang="en-US" dirty="0" err="1"/>
              <a:t>Da</a:t>
            </a:r>
            <a:r>
              <a:rPr lang="en-US" dirty="0"/>
              <a:t> Nang is a famous city with many beautiful places, for example: </a:t>
            </a:r>
            <a:r>
              <a:rPr lang="en-US" dirty="0" err="1"/>
              <a:t>Bana</a:t>
            </a:r>
            <a:r>
              <a:rPr lang="en-US" dirty="0"/>
              <a:t> Hill, </a:t>
            </a:r>
            <a:r>
              <a:rPr lang="en-US" dirty="0" err="1"/>
              <a:t>Linh</a:t>
            </a:r>
            <a:r>
              <a:rPr lang="en-US" dirty="0"/>
              <a:t> </a:t>
            </a:r>
            <a:r>
              <a:rPr lang="en-US" dirty="0" err="1"/>
              <a:t>Ung</a:t>
            </a:r>
            <a:r>
              <a:rPr lang="en-US" dirty="0"/>
              <a:t> pagoda, Son </a:t>
            </a:r>
            <a:r>
              <a:rPr lang="en-US" dirty="0" err="1"/>
              <a:t>Tra</a:t>
            </a:r>
            <a:r>
              <a:rPr lang="en-US" dirty="0"/>
              <a:t> peninsula, </a:t>
            </a:r>
            <a:r>
              <a:rPr lang="en-US" dirty="0" err="1"/>
              <a:t>Ngu</a:t>
            </a:r>
            <a:r>
              <a:rPr lang="en-US" dirty="0"/>
              <a:t> </a:t>
            </a:r>
            <a:r>
              <a:rPr lang="en-US" dirty="0" err="1"/>
              <a:t>Hanh</a:t>
            </a:r>
            <a:r>
              <a:rPr lang="en-US" dirty="0"/>
              <a:t> Son mountain, My </a:t>
            </a:r>
            <a:r>
              <a:rPr lang="en-US" dirty="0" err="1"/>
              <a:t>Khe</a:t>
            </a:r>
            <a:r>
              <a:rPr lang="en-US" dirty="0"/>
              <a:t> beach,… Now is summer, so the weather is sunny in here. When you come </a:t>
            </a:r>
            <a:r>
              <a:rPr lang="en-US" dirty="0" err="1"/>
              <a:t>Da</a:t>
            </a:r>
            <a:r>
              <a:rPr lang="en-US" dirty="0"/>
              <a:t> Nang, you can eat seafood,    go to </a:t>
            </a:r>
            <a:r>
              <a:rPr lang="en-US" dirty="0" err="1"/>
              <a:t>Drangon</a:t>
            </a:r>
            <a:r>
              <a:rPr lang="en-US" dirty="0"/>
              <a:t> </a:t>
            </a:r>
            <a:r>
              <a:rPr lang="en-US" dirty="0" err="1"/>
              <a:t>brigde</a:t>
            </a:r>
            <a:r>
              <a:rPr lang="en-US" dirty="0"/>
              <a:t>, Han </a:t>
            </a:r>
            <a:r>
              <a:rPr lang="en-US" dirty="0" err="1"/>
              <a:t>brigde</a:t>
            </a:r>
            <a:r>
              <a:rPr lang="en-US" dirty="0"/>
              <a:t>,…</a:t>
            </a:r>
          </a:p>
          <a:p>
            <a:pPr>
              <a:buNone/>
            </a:pPr>
            <a:r>
              <a:rPr lang="en-US" dirty="0"/>
              <a:t>  I look forward to hearing from you.</a:t>
            </a:r>
          </a:p>
          <a:p>
            <a:pPr>
              <a:buNone/>
            </a:pPr>
            <a:r>
              <a:rPr lang="en-US" dirty="0"/>
              <a:t>Best regards,</a:t>
            </a:r>
          </a:p>
          <a:p>
            <a:pPr>
              <a:buNone/>
            </a:pPr>
            <a:r>
              <a:rPr lang="en-US" dirty="0"/>
              <a:t>  </a:t>
            </a:r>
            <a:r>
              <a:rPr lang="en-US" dirty="0" err="1"/>
              <a:t>Thao</a:t>
            </a:r>
            <a:endParaRPr lang="en-US" dirty="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228600"/>
            <a:ext cx="8763000" cy="6629400"/>
          </a:xfrm>
        </p:spPr>
        <p:txBody>
          <a:bodyPr>
            <a:normAutofit/>
          </a:bodyPr>
          <a:lstStyle/>
          <a:p>
            <a:pPr>
              <a:buNone/>
            </a:pPr>
            <a:r>
              <a:rPr lang="en-US" dirty="0"/>
              <a:t>Dear Pat,</a:t>
            </a:r>
          </a:p>
          <a:p>
            <a:pPr>
              <a:buNone/>
            </a:pPr>
            <a:r>
              <a:rPr lang="en-US" dirty="0"/>
              <a:t> Welcome your family and </a:t>
            </a:r>
            <a:r>
              <a:rPr lang="en-US" b="1" dirty="0">
                <a:solidFill>
                  <a:srgbClr val="FF0000"/>
                </a:solidFill>
              </a:rPr>
              <a:t>you come </a:t>
            </a:r>
            <a:r>
              <a:rPr lang="en-US" b="1" dirty="0" err="1">
                <a:solidFill>
                  <a:srgbClr val="FF0000"/>
                </a:solidFill>
              </a:rPr>
              <a:t>Da</a:t>
            </a:r>
            <a:r>
              <a:rPr lang="en-US" b="1" dirty="0">
                <a:solidFill>
                  <a:srgbClr val="FF0000"/>
                </a:solidFill>
              </a:rPr>
              <a:t> </a:t>
            </a:r>
            <a:r>
              <a:rPr lang="en-US" dirty="0"/>
              <a:t>Nang city. </a:t>
            </a:r>
            <a:r>
              <a:rPr lang="en-US" dirty="0" err="1"/>
              <a:t>Da</a:t>
            </a:r>
            <a:r>
              <a:rPr lang="en-US" dirty="0"/>
              <a:t> Nang is a famous city with many beautiful places, for example: </a:t>
            </a:r>
            <a:r>
              <a:rPr lang="en-US" dirty="0" err="1"/>
              <a:t>Bana</a:t>
            </a:r>
            <a:r>
              <a:rPr lang="en-US" dirty="0"/>
              <a:t> Hill, </a:t>
            </a:r>
            <a:r>
              <a:rPr lang="en-US" dirty="0" err="1"/>
              <a:t>Linh</a:t>
            </a:r>
            <a:r>
              <a:rPr lang="en-US" dirty="0"/>
              <a:t> </a:t>
            </a:r>
            <a:r>
              <a:rPr lang="en-US" dirty="0" err="1"/>
              <a:t>Ung</a:t>
            </a:r>
            <a:r>
              <a:rPr lang="en-US" dirty="0"/>
              <a:t> pagoda, Son </a:t>
            </a:r>
            <a:r>
              <a:rPr lang="en-US" dirty="0" err="1"/>
              <a:t>Tra</a:t>
            </a:r>
            <a:r>
              <a:rPr lang="en-US" dirty="0"/>
              <a:t> peninsula, </a:t>
            </a:r>
            <a:r>
              <a:rPr lang="en-US" dirty="0" err="1"/>
              <a:t>Ngu</a:t>
            </a:r>
            <a:r>
              <a:rPr lang="en-US" dirty="0"/>
              <a:t> </a:t>
            </a:r>
            <a:r>
              <a:rPr lang="en-US" dirty="0" err="1"/>
              <a:t>Hanh</a:t>
            </a:r>
            <a:r>
              <a:rPr lang="en-US" dirty="0"/>
              <a:t> Son mountain, My </a:t>
            </a:r>
            <a:r>
              <a:rPr lang="en-US" dirty="0" err="1"/>
              <a:t>Khe</a:t>
            </a:r>
            <a:r>
              <a:rPr lang="en-US" dirty="0"/>
              <a:t> beach,… Now is summer, so the weather is sunny </a:t>
            </a:r>
            <a:r>
              <a:rPr lang="en-US" b="1" dirty="0">
                <a:solidFill>
                  <a:srgbClr val="FF0000"/>
                </a:solidFill>
              </a:rPr>
              <a:t>in here</a:t>
            </a:r>
            <a:r>
              <a:rPr lang="en-US" dirty="0"/>
              <a:t>. When you </a:t>
            </a:r>
            <a:r>
              <a:rPr lang="en-US" b="1" dirty="0">
                <a:solidFill>
                  <a:srgbClr val="FF0000"/>
                </a:solidFill>
              </a:rPr>
              <a:t>come </a:t>
            </a:r>
            <a:r>
              <a:rPr lang="en-US" b="1" dirty="0" err="1">
                <a:solidFill>
                  <a:srgbClr val="FF0000"/>
                </a:solidFill>
              </a:rPr>
              <a:t>Da</a:t>
            </a:r>
            <a:r>
              <a:rPr lang="en-US" b="1" dirty="0">
                <a:solidFill>
                  <a:srgbClr val="FF0000"/>
                </a:solidFill>
              </a:rPr>
              <a:t> Nang,</a:t>
            </a:r>
            <a:r>
              <a:rPr lang="en-US" dirty="0"/>
              <a:t> you can eat seafood,   go to </a:t>
            </a:r>
            <a:r>
              <a:rPr lang="en-US" dirty="0" err="1"/>
              <a:t>Drangon</a:t>
            </a:r>
            <a:r>
              <a:rPr lang="en-US" dirty="0"/>
              <a:t> </a:t>
            </a:r>
            <a:r>
              <a:rPr lang="en-US" dirty="0" err="1"/>
              <a:t>brigde</a:t>
            </a:r>
            <a:r>
              <a:rPr lang="en-US" dirty="0"/>
              <a:t>, Han </a:t>
            </a:r>
            <a:r>
              <a:rPr lang="en-US" dirty="0" err="1"/>
              <a:t>brigde</a:t>
            </a:r>
            <a:r>
              <a:rPr lang="en-US" dirty="0"/>
              <a:t>,…</a:t>
            </a:r>
          </a:p>
          <a:p>
            <a:pPr>
              <a:buNone/>
            </a:pPr>
            <a:r>
              <a:rPr lang="en-US" dirty="0"/>
              <a:t>  I look </a:t>
            </a:r>
            <a:r>
              <a:rPr lang="en-US" b="1" dirty="0">
                <a:solidFill>
                  <a:srgbClr val="FF0000"/>
                </a:solidFill>
              </a:rPr>
              <a:t>forward hearing from yo</a:t>
            </a:r>
            <a:r>
              <a:rPr lang="en-US" dirty="0"/>
              <a:t>u.</a:t>
            </a:r>
          </a:p>
          <a:p>
            <a:pPr>
              <a:buNone/>
            </a:pPr>
            <a:r>
              <a:rPr lang="en-US" b="1" dirty="0">
                <a:solidFill>
                  <a:srgbClr val="FF0000"/>
                </a:solidFill>
              </a:rPr>
              <a:t>Best and regards,</a:t>
            </a:r>
          </a:p>
          <a:p>
            <a:pPr>
              <a:buNone/>
            </a:pPr>
            <a:r>
              <a:rPr lang="en-US" dirty="0"/>
              <a:t>  </a:t>
            </a:r>
            <a:r>
              <a:rPr lang="en-US" dirty="0" err="1"/>
              <a:t>Thao</a:t>
            </a:r>
            <a:endParaRPr lang="en-US" dirty="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228600"/>
            <a:ext cx="8763000" cy="6629400"/>
          </a:xfrm>
        </p:spPr>
        <p:txBody>
          <a:bodyPr>
            <a:normAutofit fontScale="92500" lnSpcReduction="20000"/>
          </a:bodyPr>
          <a:lstStyle/>
          <a:p>
            <a:pPr>
              <a:buNone/>
            </a:pPr>
            <a:r>
              <a:rPr lang="en-US" dirty="0"/>
              <a:t>Dear Pat,</a:t>
            </a:r>
          </a:p>
          <a:p>
            <a:pPr>
              <a:buNone/>
            </a:pPr>
            <a:r>
              <a:rPr lang="en-US" altLang="zh-CN" dirty="0">
                <a:ea typeface="SimSun" pitchFamily="2" charset="-122"/>
              </a:rPr>
              <a:t>How are you? I hope everything is going well for you.</a:t>
            </a:r>
          </a:p>
          <a:p>
            <a:pPr>
              <a:buNone/>
            </a:pPr>
            <a:r>
              <a:rPr lang="en-US" dirty="0"/>
              <a:t> Welcome your family and </a:t>
            </a:r>
            <a:r>
              <a:rPr lang="en-US" b="1" dirty="0">
                <a:solidFill>
                  <a:srgbClr val="FF0000"/>
                </a:solidFill>
              </a:rPr>
              <a:t>you to </a:t>
            </a:r>
            <a:r>
              <a:rPr lang="en-US" b="1" dirty="0" err="1">
                <a:solidFill>
                  <a:srgbClr val="FF0000"/>
                </a:solidFill>
              </a:rPr>
              <a:t>Da</a:t>
            </a:r>
            <a:r>
              <a:rPr lang="en-US" b="1" dirty="0">
                <a:solidFill>
                  <a:srgbClr val="FF0000"/>
                </a:solidFill>
              </a:rPr>
              <a:t> </a:t>
            </a:r>
            <a:r>
              <a:rPr lang="en-US" dirty="0"/>
              <a:t>Nang, a coastal city by the Han river. </a:t>
            </a:r>
            <a:r>
              <a:rPr lang="en-US" dirty="0" err="1"/>
              <a:t>Da</a:t>
            </a:r>
            <a:r>
              <a:rPr lang="en-US" dirty="0"/>
              <a:t> Nang is a famous city with many beautiful places, for example: </a:t>
            </a:r>
            <a:r>
              <a:rPr lang="en-US" dirty="0" err="1"/>
              <a:t>Bana</a:t>
            </a:r>
            <a:r>
              <a:rPr lang="en-US" dirty="0"/>
              <a:t> Hill, </a:t>
            </a:r>
            <a:r>
              <a:rPr lang="en-US" dirty="0" err="1"/>
              <a:t>Linh</a:t>
            </a:r>
            <a:r>
              <a:rPr lang="en-US" dirty="0"/>
              <a:t> </a:t>
            </a:r>
            <a:r>
              <a:rPr lang="en-US" dirty="0" err="1"/>
              <a:t>Ung</a:t>
            </a:r>
            <a:r>
              <a:rPr lang="en-US" dirty="0"/>
              <a:t> pagoda, Son </a:t>
            </a:r>
            <a:r>
              <a:rPr lang="en-US" dirty="0" err="1"/>
              <a:t>Tra</a:t>
            </a:r>
            <a:r>
              <a:rPr lang="en-US" dirty="0"/>
              <a:t> peninsula, </a:t>
            </a:r>
            <a:r>
              <a:rPr lang="en-US" dirty="0" err="1"/>
              <a:t>Ngu</a:t>
            </a:r>
            <a:r>
              <a:rPr lang="en-US" dirty="0"/>
              <a:t> </a:t>
            </a:r>
            <a:r>
              <a:rPr lang="en-US" dirty="0" err="1"/>
              <a:t>Hanh</a:t>
            </a:r>
            <a:r>
              <a:rPr lang="en-US" dirty="0"/>
              <a:t> Son mountain, My </a:t>
            </a:r>
            <a:r>
              <a:rPr lang="en-US" dirty="0" err="1"/>
              <a:t>Khe</a:t>
            </a:r>
            <a:r>
              <a:rPr lang="en-US" dirty="0"/>
              <a:t> beach,… Now is summer, so the weather is sunny</a:t>
            </a:r>
            <a:r>
              <a:rPr lang="en-US" b="1" dirty="0">
                <a:solidFill>
                  <a:srgbClr val="FF0000"/>
                </a:solidFill>
              </a:rPr>
              <a:t> here</a:t>
            </a:r>
            <a:r>
              <a:rPr lang="en-US" dirty="0"/>
              <a:t>. When you </a:t>
            </a:r>
            <a:r>
              <a:rPr lang="en-US" b="1" dirty="0">
                <a:solidFill>
                  <a:srgbClr val="FF0000"/>
                </a:solidFill>
              </a:rPr>
              <a:t>arrive in </a:t>
            </a:r>
            <a:r>
              <a:rPr lang="en-US" b="1" dirty="0" err="1">
                <a:solidFill>
                  <a:srgbClr val="FF0000"/>
                </a:solidFill>
              </a:rPr>
              <a:t>Da</a:t>
            </a:r>
            <a:r>
              <a:rPr lang="en-US" b="1" dirty="0">
                <a:solidFill>
                  <a:srgbClr val="FF0000"/>
                </a:solidFill>
              </a:rPr>
              <a:t> Nang,</a:t>
            </a:r>
            <a:r>
              <a:rPr lang="en-US" dirty="0"/>
              <a:t> you can eat seafood, sunbath, swim,  go to </a:t>
            </a:r>
            <a:r>
              <a:rPr lang="en-US" dirty="0" err="1"/>
              <a:t>Drangon</a:t>
            </a:r>
            <a:r>
              <a:rPr lang="en-US" dirty="0"/>
              <a:t> </a:t>
            </a:r>
            <a:r>
              <a:rPr lang="en-US" dirty="0" err="1"/>
              <a:t>brigde</a:t>
            </a:r>
            <a:r>
              <a:rPr lang="en-US" dirty="0"/>
              <a:t>, Han </a:t>
            </a:r>
            <a:r>
              <a:rPr lang="en-US" dirty="0" err="1"/>
              <a:t>brigde</a:t>
            </a:r>
            <a:r>
              <a:rPr lang="en-US" dirty="0"/>
              <a:t>,…Besides, I will take you to visit Hoi An ancient town where you can </a:t>
            </a:r>
            <a:r>
              <a:rPr lang="en-US"/>
              <a:t>explore our lifestyles </a:t>
            </a:r>
            <a:r>
              <a:rPr lang="en-US" dirty="0"/>
              <a:t>and customs on your own.</a:t>
            </a:r>
          </a:p>
          <a:p>
            <a:pPr>
              <a:buNone/>
            </a:pPr>
            <a:r>
              <a:rPr lang="en-US" dirty="0"/>
              <a:t>  I look </a:t>
            </a:r>
            <a:r>
              <a:rPr lang="en-US" b="1" dirty="0">
                <a:solidFill>
                  <a:srgbClr val="FF0000"/>
                </a:solidFill>
              </a:rPr>
              <a:t>forward to hearing from yo</a:t>
            </a:r>
            <a:r>
              <a:rPr lang="en-US" dirty="0"/>
              <a:t>u.</a:t>
            </a:r>
          </a:p>
          <a:p>
            <a:pPr>
              <a:buNone/>
            </a:pPr>
            <a:r>
              <a:rPr lang="en-US" b="1" dirty="0">
                <a:solidFill>
                  <a:srgbClr val="FF0000"/>
                </a:solidFill>
              </a:rPr>
              <a:t>Regards,</a:t>
            </a:r>
          </a:p>
          <a:p>
            <a:pPr>
              <a:buNone/>
            </a:pPr>
            <a:r>
              <a:rPr lang="en-US" dirty="0"/>
              <a:t>  </a:t>
            </a:r>
            <a:r>
              <a:rPr lang="en-US" dirty="0" err="1"/>
              <a:t>Thao</a:t>
            </a:r>
            <a:endParaRPr lang="en-US"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i="1" dirty="0">
                <a:solidFill>
                  <a:srgbClr val="FF0000"/>
                </a:solidFill>
              </a:rPr>
              <a:t>You should spend 20 minutes on this task</a:t>
            </a:r>
            <a:endParaRPr lang="en-US" dirty="0">
              <a:solidFill>
                <a:srgbClr val="FF0000"/>
              </a:solidFill>
            </a:endParaRPr>
          </a:p>
          <a:p>
            <a:r>
              <a:rPr lang="en-US" dirty="0">
                <a:solidFill>
                  <a:srgbClr val="FF0000"/>
                </a:solidFill>
              </a:rPr>
              <a:t>One of your friends is interested in your country’s festival. Write a letter to your friend. In the letter, you should tell him:</a:t>
            </a:r>
          </a:p>
          <a:p>
            <a:pPr lvl="0">
              <a:buNone/>
            </a:pPr>
            <a:endParaRPr lang="en-US" dirty="0"/>
          </a:p>
          <a:p>
            <a:pPr lvl="0">
              <a:buNone/>
            </a:pPr>
            <a:r>
              <a:rPr lang="en-US" dirty="0"/>
              <a:t>- Tell him a special festival in your country</a:t>
            </a:r>
          </a:p>
          <a:p>
            <a:pPr lvl="0">
              <a:buNone/>
            </a:pPr>
            <a:r>
              <a:rPr lang="en-US" dirty="0"/>
              <a:t>- What people often do during this festival</a:t>
            </a:r>
          </a:p>
          <a:p>
            <a:pPr lvl="0">
              <a:buNone/>
            </a:pPr>
            <a:r>
              <a:rPr lang="en-US"/>
              <a:t>- Why </a:t>
            </a:r>
            <a:r>
              <a:rPr lang="en-US" dirty="0"/>
              <a:t>you like this festival</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CÓ BAO NHIÊU LOẠI THƯ</a:t>
            </a:r>
          </a:p>
        </p:txBody>
      </p:sp>
      <p:sp>
        <p:nvSpPr>
          <p:cNvPr id="3" name="Content Placeholder 2"/>
          <p:cNvSpPr>
            <a:spLocks noGrp="1"/>
          </p:cNvSpPr>
          <p:nvPr>
            <p:ph idx="1"/>
          </p:nvPr>
        </p:nvSpPr>
        <p:spPr>
          <a:xfrm>
            <a:off x="457200" y="1600200"/>
            <a:ext cx="8534400" cy="4525963"/>
          </a:xfrm>
        </p:spPr>
        <p:txBody>
          <a:bodyPr/>
          <a:lstStyle/>
          <a:p>
            <a:pPr marL="514350" indent="-514350">
              <a:buAutoNum type="arabicPeriod"/>
            </a:pPr>
            <a:r>
              <a:rPr lang="en-US">
                <a:latin typeface="Times New Roman" pitchFamily="18" charset="0"/>
                <a:cs typeface="Times New Roman" pitchFamily="18" charset="0"/>
              </a:rPr>
              <a:t>THƯ THÂN MẬT (INFORMAL LETTERS)</a:t>
            </a:r>
          </a:p>
          <a:p>
            <a:pPr marL="514350" indent="-514350">
              <a:buAutoNum type="arabicPeriod"/>
            </a:pPr>
            <a:r>
              <a:rPr lang="en-US">
                <a:latin typeface="Times New Roman" pitchFamily="18" charset="0"/>
                <a:cs typeface="Times New Roman" pitchFamily="18" charset="0"/>
              </a:rPr>
              <a:t>THƯ XIN VIỆC (APPLICATION LETTERS)</a:t>
            </a:r>
          </a:p>
          <a:p>
            <a:pPr marL="514350" indent="-514350">
              <a:buAutoNum type="arabicPeriod"/>
            </a:pPr>
            <a:r>
              <a:rPr lang="en-US">
                <a:latin typeface="Times New Roman" pitchFamily="18" charset="0"/>
                <a:cs typeface="Times New Roman" pitchFamily="18" charset="0"/>
              </a:rPr>
              <a:t>THƯ PHÀN NÀN (COMPLAINT LETTERS)</a:t>
            </a:r>
          </a:p>
          <a:p>
            <a:pPr marL="514350" indent="-514350">
              <a:buAutoNum type="arabicPeriod"/>
            </a:pPr>
            <a:r>
              <a:rPr lang="en-US">
                <a:latin typeface="Times New Roman" pitchFamily="18" charset="0"/>
                <a:cs typeface="Times New Roman" pitchFamily="18" charset="0"/>
              </a:rPr>
              <a:t>THƯ YÊU CẦU (REQUEST LETTERS)</a:t>
            </a:r>
          </a:p>
          <a:p>
            <a:pPr marL="514350" indent="-514350">
              <a:buAutoNum type="arabicPeriod"/>
            </a:pPr>
            <a:r>
              <a:rPr lang="en-US">
                <a:latin typeface="Times New Roman" pitchFamily="18" charset="0"/>
                <a:cs typeface="Times New Roman" pitchFamily="18" charset="0"/>
              </a:rPr>
              <a:t>THƯ HỎI THÔNG TIN – TRẢ LỜI THÔNG TIN (ASKING-`ANSWERING LETTERS)</a:t>
            </a:r>
          </a:p>
          <a:p>
            <a:pPr>
              <a:buFontTx/>
              <a:buChar char="-"/>
            </a:pPr>
            <a:endParaRPr lang="en-US"/>
          </a:p>
        </p:txBody>
      </p:sp>
    </p:spTree>
    <p:extLst>
      <p:ext uri="{BB962C8B-B14F-4D97-AF65-F5344CB8AC3E}">
        <p14:creationId xmlns:p14="http://schemas.microsoft.com/office/powerpoint/2010/main" val="284052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a:t>
            </a:r>
          </a:p>
        </p:txBody>
      </p:sp>
      <p:sp>
        <p:nvSpPr>
          <p:cNvPr id="3" name="Content Placeholder 2"/>
          <p:cNvSpPr>
            <a:spLocks noGrp="1"/>
          </p:cNvSpPr>
          <p:nvPr>
            <p:ph idx="1"/>
          </p:nvPr>
        </p:nvSpPr>
        <p:spPr>
          <a:xfrm>
            <a:off x="457200" y="1447800"/>
            <a:ext cx="8382000" cy="4678363"/>
          </a:xfrm>
        </p:spPr>
        <p:txBody>
          <a:bodyPr>
            <a:normAutofit lnSpcReduction="10000"/>
          </a:bodyPr>
          <a:lstStyle/>
          <a:p>
            <a:pPr>
              <a:buNone/>
            </a:pPr>
            <a:r>
              <a:rPr lang="en-US" i="1" dirty="0">
                <a:solidFill>
                  <a:srgbClr val="FF0000"/>
                </a:solidFill>
              </a:rPr>
              <a:t>You should spend 20 minutes on this task</a:t>
            </a:r>
            <a:endParaRPr lang="en-US" dirty="0">
              <a:solidFill>
                <a:srgbClr val="FF0000"/>
              </a:solidFill>
            </a:endParaRPr>
          </a:p>
          <a:p>
            <a:pPr>
              <a:buNone/>
            </a:pPr>
            <a:r>
              <a:rPr lang="en-US" dirty="0">
                <a:solidFill>
                  <a:srgbClr val="FF0000"/>
                </a:solidFill>
              </a:rPr>
              <a:t>One of your friends is going to visit your city for a short period. Write a letter to your friend. In the letter, you should tell him:</a:t>
            </a:r>
          </a:p>
          <a:p>
            <a:pPr>
              <a:buFontTx/>
              <a:buChar char="-"/>
            </a:pPr>
            <a:r>
              <a:rPr lang="en-US" dirty="0"/>
              <a:t>Tell him what is the cheapest way to get to your house from the airport</a:t>
            </a:r>
          </a:p>
          <a:p>
            <a:pPr>
              <a:buFontTx/>
              <a:buChar char="-"/>
            </a:pPr>
            <a:r>
              <a:rPr lang="en-US" dirty="0"/>
              <a:t>Tell him where to hire a bike</a:t>
            </a:r>
          </a:p>
          <a:p>
            <a:pPr>
              <a:buFontTx/>
              <a:buChar char="-"/>
            </a:pPr>
            <a:r>
              <a:rPr lang="en-US" dirty="0"/>
              <a:t>Say what the weather will be when he get there and what clothes he should take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81000"/>
            <a:ext cx="8382000" cy="6477000"/>
          </a:xfrm>
        </p:spPr>
        <p:txBody>
          <a:bodyPr>
            <a:normAutofit fontScale="85000" lnSpcReduction="10000"/>
          </a:bodyPr>
          <a:lstStyle/>
          <a:p>
            <a:pPr>
              <a:buNone/>
            </a:pPr>
            <a:r>
              <a:rPr lang="en-US" dirty="0"/>
              <a:t>Dear </a:t>
            </a:r>
            <a:r>
              <a:rPr lang="en-US" dirty="0" err="1"/>
              <a:t>Ronaldo</a:t>
            </a:r>
            <a:endParaRPr lang="en-US" dirty="0"/>
          </a:p>
          <a:p>
            <a:pPr>
              <a:buNone/>
            </a:pPr>
            <a:r>
              <a:rPr lang="en-US" dirty="0"/>
              <a:t> </a:t>
            </a:r>
            <a:r>
              <a:rPr lang="en-US" b="1" dirty="0">
                <a:solidFill>
                  <a:srgbClr val="FF0000"/>
                </a:solidFill>
              </a:rPr>
              <a:t>Thanks for your</a:t>
            </a:r>
            <a:r>
              <a:rPr lang="en-US" dirty="0"/>
              <a:t> last letter. It was interesting to read it.</a:t>
            </a:r>
          </a:p>
          <a:p>
            <a:pPr>
              <a:buNone/>
            </a:pPr>
            <a:r>
              <a:rPr lang="en-US" dirty="0"/>
              <a:t> I am glad you </a:t>
            </a:r>
            <a:r>
              <a:rPr lang="en-US" b="1" dirty="0">
                <a:solidFill>
                  <a:srgbClr val="FF0000"/>
                </a:solidFill>
              </a:rPr>
              <a:t>will visit my </a:t>
            </a:r>
            <a:r>
              <a:rPr lang="en-US" dirty="0"/>
              <a:t>home. My house is </a:t>
            </a:r>
            <a:r>
              <a:rPr lang="en-US" b="1" dirty="0">
                <a:solidFill>
                  <a:srgbClr val="FF0000"/>
                </a:solidFill>
              </a:rPr>
              <a:t>about 15km away from the </a:t>
            </a:r>
            <a:r>
              <a:rPr lang="en-US" dirty="0"/>
              <a:t>airport. I think you can take a taxi to my house, it takes about 5 dollars. I think it is very convenient and suitable for you. </a:t>
            </a:r>
            <a:r>
              <a:rPr lang="en-US" b="1" dirty="0">
                <a:solidFill>
                  <a:srgbClr val="FF0000"/>
                </a:solidFill>
              </a:rPr>
              <a:t>After that I will take you to a bike rental agency near the Dragon bridge to hire a bicycle at a reasonable price</a:t>
            </a:r>
            <a:r>
              <a:rPr lang="en-US" dirty="0"/>
              <a:t>. They charge you about $ 4 dollar a day. We will have  a bike city </a:t>
            </a:r>
            <a:r>
              <a:rPr lang="en-US" b="1" dirty="0">
                <a:solidFill>
                  <a:srgbClr val="FF0000"/>
                </a:solidFill>
              </a:rPr>
              <a:t>tour to discover famous places in </a:t>
            </a:r>
            <a:r>
              <a:rPr lang="en-US" b="1" dirty="0" err="1">
                <a:solidFill>
                  <a:srgbClr val="FF0000"/>
                </a:solidFill>
              </a:rPr>
              <a:t>Danang</a:t>
            </a:r>
            <a:r>
              <a:rPr lang="en-US" b="1" dirty="0">
                <a:solidFill>
                  <a:srgbClr val="FF0000"/>
                </a:solidFill>
              </a:rPr>
              <a:t>.</a:t>
            </a:r>
            <a:r>
              <a:rPr lang="en-US" dirty="0"/>
              <a:t> </a:t>
            </a:r>
            <a:r>
              <a:rPr lang="en-US" b="1" dirty="0">
                <a:solidFill>
                  <a:srgbClr val="FF0000"/>
                </a:solidFill>
              </a:rPr>
              <a:t>At this time the weather is rather not here</a:t>
            </a:r>
            <a:r>
              <a:rPr lang="en-US" dirty="0"/>
              <a:t>, so I think you should bring some sunscreen because it </a:t>
            </a:r>
            <a:r>
              <a:rPr lang="en-US" b="1" dirty="0">
                <a:solidFill>
                  <a:srgbClr val="FF0000"/>
                </a:solidFill>
              </a:rPr>
              <a:t>will be very necessary</a:t>
            </a:r>
            <a:endParaRPr lang="en-US" dirty="0"/>
          </a:p>
          <a:p>
            <a:pPr>
              <a:buNone/>
            </a:pPr>
            <a:r>
              <a:rPr lang="en-US" dirty="0"/>
              <a:t>That will be all for now. I shall write again when I have the time </a:t>
            </a:r>
          </a:p>
          <a:p>
            <a:pPr>
              <a:buNone/>
            </a:pPr>
            <a:r>
              <a:rPr lang="en-US" dirty="0"/>
              <a:t>Love, </a:t>
            </a:r>
          </a:p>
          <a:p>
            <a:pPr>
              <a:buNone/>
            </a:pPr>
            <a:r>
              <a:rPr lang="en-US" dirty="0" err="1"/>
              <a:t>Vinh</a:t>
            </a: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a:t>
            </a:r>
          </a:p>
        </p:txBody>
      </p:sp>
      <p:sp>
        <p:nvSpPr>
          <p:cNvPr id="3" name="Content Placeholder 2"/>
          <p:cNvSpPr>
            <a:spLocks noGrp="1"/>
          </p:cNvSpPr>
          <p:nvPr>
            <p:ph idx="1"/>
          </p:nvPr>
        </p:nvSpPr>
        <p:spPr/>
        <p:txBody>
          <a:bodyPr/>
          <a:lstStyle/>
          <a:p>
            <a:pPr>
              <a:buFontTx/>
              <a:buChar char="-"/>
            </a:pPr>
            <a:r>
              <a:rPr lang="en-US" dirty="0"/>
              <a:t>Tell him what of the year is the most suitable for sightseeing around the city</a:t>
            </a:r>
          </a:p>
          <a:p>
            <a:pPr>
              <a:buFontTx/>
              <a:buChar char="-"/>
            </a:pPr>
            <a:r>
              <a:rPr lang="en-US" dirty="0"/>
              <a:t>Describe some places that are worth visiting</a:t>
            </a:r>
          </a:p>
          <a:p>
            <a:pPr>
              <a:buFontTx/>
              <a:buChar char="-"/>
            </a:pPr>
            <a:r>
              <a:rPr lang="en-US" dirty="0"/>
              <a:t>Say how you find an inexpensive hotel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59327"/>
            <a:ext cx="8229600" cy="6705600"/>
          </a:xfrm>
        </p:spPr>
        <p:txBody>
          <a:bodyPr>
            <a:normAutofit fontScale="85000" lnSpcReduction="10000"/>
          </a:bodyPr>
          <a:lstStyle/>
          <a:p>
            <a:pPr marL="0" indent="0">
              <a:buNone/>
            </a:pPr>
            <a:r>
              <a:rPr lang="en-GB" dirty="0"/>
              <a:t>Dear Jane,</a:t>
            </a:r>
          </a:p>
          <a:p>
            <a:pPr marL="0" indent="0">
              <a:buNone/>
            </a:pPr>
            <a:r>
              <a:rPr lang="en-GB" dirty="0"/>
              <a:t>I am happy when I received </a:t>
            </a:r>
            <a:r>
              <a:rPr lang="en-GB" b="1" dirty="0">
                <a:solidFill>
                  <a:srgbClr val="FF0000"/>
                </a:solidFill>
              </a:rPr>
              <a:t>mail f</a:t>
            </a:r>
            <a:r>
              <a:rPr lang="vi-VN" b="1" dirty="0">
                <a:solidFill>
                  <a:srgbClr val="FF0000"/>
                </a:solidFill>
              </a:rPr>
              <a:t>r</a:t>
            </a:r>
            <a:r>
              <a:rPr lang="en-GB" b="1" dirty="0" err="1">
                <a:solidFill>
                  <a:srgbClr val="FF0000"/>
                </a:solidFill>
              </a:rPr>
              <a:t>om</a:t>
            </a:r>
            <a:r>
              <a:rPr lang="en-GB" b="1" dirty="0">
                <a:solidFill>
                  <a:srgbClr val="FF0000"/>
                </a:solidFill>
              </a:rPr>
              <a:t> you</a:t>
            </a:r>
            <a:r>
              <a:rPr lang="en-GB" dirty="0"/>
              <a:t>. An is my closed friend, </a:t>
            </a:r>
            <a:r>
              <a:rPr lang="vi-VN" dirty="0"/>
              <a:t>I </a:t>
            </a:r>
            <a:r>
              <a:rPr lang="en-GB" dirty="0"/>
              <a:t>really understand her. She is very </a:t>
            </a:r>
            <a:r>
              <a:rPr lang="vi-VN" dirty="0"/>
              <a:t>lovely, so kind and </a:t>
            </a:r>
            <a:r>
              <a:rPr lang="vi-VN" b="1" dirty="0">
                <a:solidFill>
                  <a:srgbClr val="FF0000"/>
                </a:solidFill>
              </a:rPr>
              <a:t>hummors</a:t>
            </a:r>
            <a:r>
              <a:rPr lang="vi-VN" dirty="0"/>
              <a:t>. I think you will like her. She </a:t>
            </a:r>
            <a:r>
              <a:rPr lang="vi-VN" b="1" dirty="0">
                <a:solidFill>
                  <a:srgbClr val="FF0000"/>
                </a:solidFill>
              </a:rPr>
              <a:t>like cat </a:t>
            </a:r>
            <a:r>
              <a:rPr lang="vi-VN" dirty="0"/>
              <a:t>and cooking, </a:t>
            </a:r>
            <a:r>
              <a:rPr lang="vi-VN" b="1" dirty="0">
                <a:solidFill>
                  <a:srgbClr val="FF0000"/>
                </a:solidFill>
              </a:rPr>
              <a:t>as the same hobbies with you. An very like make everyone happy, she always smile, specially she cook meal delicious. </a:t>
            </a:r>
            <a:r>
              <a:rPr lang="vi-VN" dirty="0"/>
              <a:t>Now, </a:t>
            </a:r>
            <a:r>
              <a:rPr lang="vi-VN" b="1" dirty="0">
                <a:solidFill>
                  <a:srgbClr val="FF0000"/>
                </a:solidFill>
              </a:rPr>
              <a:t>she study </a:t>
            </a:r>
            <a:r>
              <a:rPr lang="vi-VN" dirty="0"/>
              <a:t>at the same school with me </a:t>
            </a:r>
            <a:r>
              <a:rPr lang="vi-VN" b="1" dirty="0">
                <a:solidFill>
                  <a:srgbClr val="FF0000"/>
                </a:solidFill>
              </a:rPr>
              <a:t>and do </a:t>
            </a:r>
            <a:r>
              <a:rPr lang="vi-VN" dirty="0"/>
              <a:t>the part-time job in a coffee shop. </a:t>
            </a:r>
            <a:r>
              <a:rPr lang="vi-VN" b="1" dirty="0">
                <a:solidFill>
                  <a:srgbClr val="FF0000"/>
                </a:solidFill>
              </a:rPr>
              <a:t>An study </a:t>
            </a:r>
            <a:r>
              <a:rPr lang="vi-VN" dirty="0"/>
              <a:t>very hard and </a:t>
            </a:r>
            <a:r>
              <a:rPr lang="vi-VN" b="1">
                <a:solidFill>
                  <a:srgbClr val="FF0000"/>
                </a:solidFill>
              </a:rPr>
              <a:t>practice speaking </a:t>
            </a:r>
            <a:r>
              <a:rPr lang="vi-VN" dirty="0"/>
              <a:t>English everyday. And i hope you will help her. I </a:t>
            </a:r>
            <a:r>
              <a:rPr lang="vi-VN" b="1" dirty="0">
                <a:solidFill>
                  <a:srgbClr val="FF0000"/>
                </a:solidFill>
              </a:rPr>
              <a:t>thought</a:t>
            </a:r>
            <a:r>
              <a:rPr lang="vi-VN" dirty="0"/>
              <a:t> you and your family </a:t>
            </a:r>
            <a:r>
              <a:rPr lang="vi-VN" b="1" dirty="0">
                <a:solidFill>
                  <a:srgbClr val="FF0000"/>
                </a:solidFill>
              </a:rPr>
              <a:t>will love her, as me</a:t>
            </a:r>
            <a:r>
              <a:rPr lang="vi-VN" dirty="0"/>
              <a:t>. </a:t>
            </a:r>
            <a:r>
              <a:rPr lang="vi-VN" b="1" dirty="0">
                <a:solidFill>
                  <a:srgbClr val="FF0000"/>
                </a:solidFill>
              </a:rPr>
              <a:t>So I thank you if </a:t>
            </a:r>
            <a:r>
              <a:rPr lang="vi-VN" dirty="0"/>
              <a:t>you accept her </a:t>
            </a:r>
            <a:r>
              <a:rPr lang="vi-VN" b="1" dirty="0">
                <a:solidFill>
                  <a:srgbClr val="FF0000"/>
                </a:solidFill>
              </a:rPr>
              <a:t>live</a:t>
            </a:r>
            <a:r>
              <a:rPr lang="vi-VN" dirty="0"/>
              <a:t> in your family. </a:t>
            </a:r>
            <a:r>
              <a:rPr lang="vi-VN" b="1" dirty="0">
                <a:solidFill>
                  <a:srgbClr val="FF0000"/>
                </a:solidFill>
              </a:rPr>
              <a:t>Hope see </a:t>
            </a:r>
            <a:r>
              <a:rPr lang="vi-VN" dirty="0"/>
              <a:t>you soon!</a:t>
            </a:r>
          </a:p>
          <a:p>
            <a:pPr marL="0" indent="0">
              <a:buNone/>
            </a:pPr>
            <a:r>
              <a:rPr lang="vi-VN" dirty="0"/>
              <a:t>															Love you </a:t>
            </a:r>
          </a:p>
          <a:p>
            <a:pPr marL="0" indent="0">
              <a:buNone/>
            </a:pPr>
            <a:r>
              <a:rPr lang="vi-VN" dirty="0"/>
              <a:t> 							  XXXX</a:t>
            </a:r>
            <a:endParaRPr lang="en-US" dirty="0"/>
          </a:p>
        </p:txBody>
      </p:sp>
    </p:spTree>
    <p:extLst>
      <p:ext uri="{BB962C8B-B14F-4D97-AF65-F5344CB8AC3E}">
        <p14:creationId xmlns:p14="http://schemas.microsoft.com/office/powerpoint/2010/main" val="16265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59327"/>
            <a:ext cx="8229600" cy="6705600"/>
          </a:xfrm>
        </p:spPr>
        <p:txBody>
          <a:bodyPr>
            <a:normAutofit fontScale="85000" lnSpcReduction="20000"/>
          </a:bodyPr>
          <a:lstStyle/>
          <a:p>
            <a:pPr marL="0" indent="0">
              <a:buNone/>
            </a:pPr>
            <a:r>
              <a:rPr lang="en-GB" dirty="0"/>
              <a:t>Dear Jane,</a:t>
            </a:r>
          </a:p>
          <a:p>
            <a:pPr marL="0" indent="0">
              <a:buNone/>
            </a:pPr>
            <a:r>
              <a:rPr lang="en-GB" dirty="0"/>
              <a:t>I am happy when I received </a:t>
            </a:r>
            <a:r>
              <a:rPr lang="vi-VN" dirty="0"/>
              <a:t>your </a:t>
            </a:r>
            <a:r>
              <a:rPr lang="en-GB" b="1" dirty="0">
                <a:solidFill>
                  <a:srgbClr val="FF0000"/>
                </a:solidFill>
              </a:rPr>
              <a:t>mail</a:t>
            </a:r>
            <a:r>
              <a:rPr lang="en-GB" dirty="0"/>
              <a:t>. An is my closed friend, </a:t>
            </a:r>
            <a:r>
              <a:rPr lang="vi-VN" dirty="0"/>
              <a:t>I </a:t>
            </a:r>
            <a:r>
              <a:rPr lang="en-GB" dirty="0"/>
              <a:t>really understand her. She is very </a:t>
            </a:r>
            <a:r>
              <a:rPr lang="vi-VN" dirty="0"/>
              <a:t>lovely, so kind and </a:t>
            </a:r>
            <a:r>
              <a:rPr lang="vi-VN" b="1" dirty="0">
                <a:solidFill>
                  <a:srgbClr val="FF0000"/>
                </a:solidFill>
              </a:rPr>
              <a:t>humorous</a:t>
            </a:r>
            <a:r>
              <a:rPr lang="vi-VN" dirty="0"/>
              <a:t>. I think you will like her. You have common hobbies (You have some hobbies in common): She </a:t>
            </a:r>
            <a:r>
              <a:rPr lang="vi-VN" b="1" dirty="0">
                <a:solidFill>
                  <a:srgbClr val="FF0000"/>
                </a:solidFill>
              </a:rPr>
              <a:t>likes cats </a:t>
            </a:r>
            <a:r>
              <a:rPr lang="vi-VN" dirty="0"/>
              <a:t>and cooking</a:t>
            </a:r>
            <a:r>
              <a:rPr lang="vi-VN" b="1" dirty="0">
                <a:solidFill>
                  <a:srgbClr val="FF0000"/>
                </a:solidFill>
              </a:rPr>
              <a:t>. An is keen on making everyone happy. Besides, she always smiles and specially cooks delicious meals. </a:t>
            </a:r>
            <a:r>
              <a:rPr lang="vi-VN" dirty="0"/>
              <a:t>Now, </a:t>
            </a:r>
            <a:r>
              <a:rPr lang="vi-VN" b="1" dirty="0">
                <a:solidFill>
                  <a:srgbClr val="FF0000"/>
                </a:solidFill>
              </a:rPr>
              <a:t>she is taking an IT course </a:t>
            </a:r>
            <a:r>
              <a:rPr lang="vi-VN" dirty="0"/>
              <a:t>at the same University with me </a:t>
            </a:r>
            <a:r>
              <a:rPr lang="vi-VN" b="1" dirty="0">
                <a:solidFill>
                  <a:srgbClr val="FF0000"/>
                </a:solidFill>
              </a:rPr>
              <a:t>and doing </a:t>
            </a:r>
            <a:r>
              <a:rPr lang="vi-VN" dirty="0"/>
              <a:t>part-time job in a coffee shop. </a:t>
            </a:r>
            <a:r>
              <a:rPr lang="vi-VN" b="1" dirty="0">
                <a:solidFill>
                  <a:srgbClr val="FF0000"/>
                </a:solidFill>
              </a:rPr>
              <a:t>An studies </a:t>
            </a:r>
            <a:r>
              <a:rPr lang="vi-VN" dirty="0"/>
              <a:t>very hard and </a:t>
            </a:r>
            <a:r>
              <a:rPr lang="vi-VN" b="1" dirty="0">
                <a:solidFill>
                  <a:srgbClr val="FF0000"/>
                </a:solidFill>
              </a:rPr>
              <a:t>practices speaking </a:t>
            </a:r>
            <a:r>
              <a:rPr lang="vi-VN" dirty="0"/>
              <a:t>English everyday. And i hope you will help her. I </a:t>
            </a:r>
            <a:r>
              <a:rPr lang="vi-VN" b="1" dirty="0">
                <a:solidFill>
                  <a:srgbClr val="FF0000"/>
                </a:solidFill>
              </a:rPr>
              <a:t>think</a:t>
            </a:r>
            <a:r>
              <a:rPr lang="vi-VN" dirty="0"/>
              <a:t> you and your family </a:t>
            </a:r>
            <a:r>
              <a:rPr lang="vi-VN" b="1" dirty="0">
                <a:solidFill>
                  <a:srgbClr val="FF0000"/>
                </a:solidFill>
              </a:rPr>
              <a:t>will love her as much as i do</a:t>
            </a:r>
            <a:r>
              <a:rPr lang="vi-VN" dirty="0"/>
              <a:t>. </a:t>
            </a:r>
            <a:r>
              <a:rPr lang="vi-VN" b="1" dirty="0">
                <a:solidFill>
                  <a:srgbClr val="FF0000"/>
                </a:solidFill>
              </a:rPr>
              <a:t>So it would be grateful if </a:t>
            </a:r>
            <a:r>
              <a:rPr lang="vi-VN" dirty="0"/>
              <a:t>you accept her </a:t>
            </a:r>
            <a:r>
              <a:rPr lang="vi-VN" b="1" dirty="0">
                <a:solidFill>
                  <a:srgbClr val="FF0000"/>
                </a:solidFill>
              </a:rPr>
              <a:t>stay</a:t>
            </a:r>
            <a:r>
              <a:rPr lang="vi-VN" dirty="0"/>
              <a:t> in your family. </a:t>
            </a:r>
            <a:r>
              <a:rPr lang="vi-VN" b="1" dirty="0">
                <a:solidFill>
                  <a:srgbClr val="FF0000"/>
                </a:solidFill>
              </a:rPr>
              <a:t>Hope see </a:t>
            </a:r>
            <a:r>
              <a:rPr lang="vi-VN" dirty="0"/>
              <a:t>you soon!</a:t>
            </a:r>
          </a:p>
          <a:p>
            <a:pPr marL="0" indent="0">
              <a:buNone/>
            </a:pPr>
            <a:r>
              <a:rPr lang="vi-VN" dirty="0"/>
              <a:t>															Love you </a:t>
            </a:r>
          </a:p>
          <a:p>
            <a:pPr marL="0" indent="0">
              <a:buNone/>
            </a:pPr>
            <a:r>
              <a:rPr lang="vi-VN" dirty="0"/>
              <a:t> 							  XXXX</a:t>
            </a:r>
            <a:endParaRPr lang="en-US" dirty="0"/>
          </a:p>
        </p:txBody>
      </p:sp>
    </p:spTree>
    <p:extLst>
      <p:ext uri="{BB962C8B-B14F-4D97-AF65-F5344CB8AC3E}">
        <p14:creationId xmlns:p14="http://schemas.microsoft.com/office/powerpoint/2010/main" val="360847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a:t>3/6/2018</a:t>
            </a:r>
            <a:br>
              <a:rPr lang="en-US"/>
            </a:br>
            <a:endParaRPr lang="en-US"/>
          </a:p>
        </p:txBody>
      </p:sp>
      <p:sp>
        <p:nvSpPr>
          <p:cNvPr id="3" name="Content Placeholder 2"/>
          <p:cNvSpPr>
            <a:spLocks noGrp="1"/>
          </p:cNvSpPr>
          <p:nvPr>
            <p:ph idx="1"/>
          </p:nvPr>
        </p:nvSpPr>
        <p:spPr>
          <a:xfrm>
            <a:off x="457200" y="990600"/>
            <a:ext cx="8229600" cy="5410200"/>
          </a:xfrm>
        </p:spPr>
        <p:txBody>
          <a:bodyPr>
            <a:normAutofit/>
          </a:bodyPr>
          <a:lstStyle/>
          <a:p>
            <a:pPr marL="0" indent="0">
              <a:buNone/>
            </a:pPr>
            <a:r>
              <a:rPr lang="en-US" b="1">
                <a:solidFill>
                  <a:srgbClr val="FF0000"/>
                </a:solidFill>
              </a:rPr>
              <a:t>You are going to have business trip and arrange your friend to look after your children. Write a letter to your friend. In the letter, you should:</a:t>
            </a:r>
          </a:p>
          <a:p>
            <a:pPr marL="0" lvl="0" indent="0">
              <a:buNone/>
            </a:pPr>
            <a:r>
              <a:rPr lang="en-US">
                <a:sym typeface="Wingdings" pitchFamily="2" charset="2"/>
              </a:rPr>
              <a:t></a:t>
            </a:r>
            <a:r>
              <a:rPr lang="en-US"/>
              <a:t>Tell him/ her what kinds of food your children like and dislike</a:t>
            </a:r>
          </a:p>
          <a:p>
            <a:pPr marL="0" lvl="0" indent="0">
              <a:buNone/>
            </a:pPr>
            <a:r>
              <a:rPr lang="en-US">
                <a:sym typeface="Wingdings" pitchFamily="2" charset="2"/>
              </a:rPr>
              <a:t> </a:t>
            </a:r>
            <a:r>
              <a:rPr lang="en-US"/>
              <a:t>Tell him/ her what kinds of activities your children can attend</a:t>
            </a:r>
          </a:p>
          <a:p>
            <a:pPr marL="0" lvl="0" indent="0">
              <a:buNone/>
            </a:pPr>
            <a:r>
              <a:rPr lang="en-US">
                <a:sym typeface="Wingdings" pitchFamily="2" charset="2"/>
              </a:rPr>
              <a:t> </a:t>
            </a:r>
            <a:r>
              <a:rPr lang="en-US"/>
              <a:t>Tell him/ her what time will you pick up your children</a:t>
            </a:r>
          </a:p>
          <a:p>
            <a:pPr marL="0" indent="0">
              <a:buNone/>
            </a:pPr>
            <a:endParaRPr lang="en-US"/>
          </a:p>
        </p:txBody>
      </p:sp>
    </p:spTree>
    <p:extLst>
      <p:ext uri="{BB962C8B-B14F-4D97-AF65-F5344CB8AC3E}">
        <p14:creationId xmlns:p14="http://schemas.microsoft.com/office/powerpoint/2010/main" val="3946660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3006</TotalTime>
  <Words>2314</Words>
  <Application>Microsoft Office PowerPoint</Application>
  <PresentationFormat>On-screen Show (4:3)</PresentationFormat>
  <Paragraphs>164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VSTEP WRITING</vt:lpstr>
      <vt:lpstr>WRITING TEST (60 MINUTES)</vt:lpstr>
      <vt:lpstr>CÓ BAO NHIÊU LOẠI THƯ</vt:lpstr>
      <vt:lpstr>email</vt:lpstr>
      <vt:lpstr>PowerPoint Presentation</vt:lpstr>
      <vt:lpstr>email</vt:lpstr>
      <vt:lpstr>PowerPoint Presentation</vt:lpstr>
      <vt:lpstr>PowerPoint Presentation</vt:lpstr>
      <vt:lpstr>3/6/2018 </vt:lpstr>
      <vt:lpstr>FORMAL LETTERS</vt:lpstr>
      <vt:lpstr>PowerPoint Presentation</vt:lpstr>
      <vt:lpstr>Writing Letters</vt:lpstr>
      <vt:lpstr>PowerPoint Presentation</vt:lpstr>
      <vt:lpstr>I love ice hockey. Do you enjoy playing sports? Which ones do you like? Why?</vt:lpstr>
      <vt:lpstr>PowerPoint Presentation</vt:lpstr>
      <vt:lpstr>1. greeting</vt:lpstr>
      <vt:lpstr>2. Opening remarks</vt:lpstr>
      <vt:lpstr>3. CONTENT/ BODY</vt:lpstr>
      <vt:lpstr>4. Closing remarks</vt:lpstr>
      <vt:lpstr>4. Closing remarks</vt:lpstr>
      <vt:lpstr>Saying goodbye</vt:lpstr>
      <vt:lpstr>Closing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Thành Tiến</cp:lastModifiedBy>
  <cp:revision>59</cp:revision>
  <dcterms:created xsi:type="dcterms:W3CDTF">2016-03-09T12:05:37Z</dcterms:created>
  <dcterms:modified xsi:type="dcterms:W3CDTF">2021-03-11T15:10:04Z</dcterms:modified>
</cp:coreProperties>
</file>