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1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20.xml" ContentType="application/vnd.openxmlformats-officedocument.presentationml.slide+xml"/>
  <Override PartName="/ppt/slides/slide8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4.xml" ContentType="application/vnd.openxmlformats-officedocument.presentationml.slide+xml"/>
  <Override PartName="/ppt/slides/slide12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3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665" r:id="rId2"/>
    <p:sldId id="582" r:id="rId3"/>
    <p:sldId id="583" r:id="rId4"/>
    <p:sldId id="584" r:id="rId5"/>
    <p:sldId id="585" r:id="rId6"/>
    <p:sldId id="586" r:id="rId7"/>
    <p:sldId id="587" r:id="rId8"/>
    <p:sldId id="588" r:id="rId9"/>
    <p:sldId id="589" r:id="rId10"/>
    <p:sldId id="590" r:id="rId11"/>
    <p:sldId id="591" r:id="rId12"/>
    <p:sldId id="592" r:id="rId13"/>
    <p:sldId id="593" r:id="rId14"/>
    <p:sldId id="594" r:id="rId15"/>
    <p:sldId id="595" r:id="rId16"/>
    <p:sldId id="596" r:id="rId17"/>
    <p:sldId id="597" r:id="rId18"/>
    <p:sldId id="598" r:id="rId19"/>
    <p:sldId id="599" r:id="rId20"/>
    <p:sldId id="666" r:id="rId21"/>
  </p:sldIdLst>
  <p:sldSz cx="9144000" cy="6858000" type="screen4x3"/>
  <p:notesSz cx="6946900" cy="92329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736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09">
          <p15:clr>
            <a:srgbClr val="A4A3A4"/>
          </p15:clr>
        </p15:guide>
        <p15:guide id="2" pos="218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A8487"/>
    <a:srgbClr val="1C5A61"/>
    <a:srgbClr val="0C6D9C"/>
    <a:srgbClr val="FF0000"/>
    <a:srgbClr val="CC3300"/>
    <a:srgbClr val="F5F5F5"/>
    <a:srgbClr val="F4F4F4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02" autoAdjust="0"/>
    <p:restoredTop sz="94551" autoAdjust="0"/>
  </p:normalViewPr>
  <p:slideViewPr>
    <p:cSldViewPr>
      <p:cViewPr varScale="1">
        <p:scale>
          <a:sx n="49" d="100"/>
          <a:sy n="49" d="100"/>
        </p:scale>
        <p:origin x="-1104" y="-72"/>
      </p:cViewPr>
      <p:guideLst>
        <p:guide orient="horz" pos="2160"/>
        <p:guide pos="27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840" y="-66"/>
      </p:cViewPr>
      <p:guideLst>
        <p:guide orient="horz" pos="2909"/>
        <p:guide pos="218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Relationship Id="rId30" Type="http://schemas.openxmlformats.org/officeDocument/2006/relationships/customXml" Target="../customXml/item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image" Target="../media/image27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emf"/><Relationship Id="rId6" Type="http://schemas.openxmlformats.org/officeDocument/2006/relationships/image" Target="../media/image18.emf"/><Relationship Id="rId5" Type="http://schemas.openxmlformats.org/officeDocument/2006/relationships/image" Target="../media/image17.wmf"/><Relationship Id="rId4" Type="http://schemas.openxmlformats.org/officeDocument/2006/relationships/image" Target="../media/image1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104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3925" y="4386263"/>
            <a:ext cx="5097463" cy="41513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6066" tIns="48035" rIns="96066" bIns="4803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notes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1507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6338" y="700088"/>
            <a:ext cx="4597400" cy="34480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41757563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69900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38213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408113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76425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95325"/>
            <a:ext cx="4611687" cy="3459163"/>
          </a:xfrm>
          <a:solidFill>
            <a:srgbClr val="FFFFFF"/>
          </a:solidFill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5513" y="4386263"/>
            <a:ext cx="5095875" cy="4151312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0865" tIns="45428" rIns="90865" bIns="45428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729568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173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097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3688" y="152400"/>
            <a:ext cx="2085975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110288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9640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11163" y="1143000"/>
            <a:ext cx="408305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6613" y="1143000"/>
            <a:ext cx="408305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11163" y="3810000"/>
            <a:ext cx="408305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6613" y="3810000"/>
            <a:ext cx="408305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0008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6613" y="1143000"/>
            <a:ext cx="408305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6613" y="3810000"/>
            <a:ext cx="408305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489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373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303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0593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636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605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271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449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77445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4153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1163" y="1143000"/>
            <a:ext cx="83185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 Third Level</a:t>
            </a:r>
          </a:p>
        </p:txBody>
      </p:sp>
      <p:grpSp>
        <p:nvGrpSpPr>
          <p:cNvPr id="1028" name="Group 16"/>
          <p:cNvGrpSpPr>
            <a:grpSpLocks/>
          </p:cNvGrpSpPr>
          <p:nvPr userDrawn="1"/>
        </p:nvGrpSpPr>
        <p:grpSpPr bwMode="auto">
          <a:xfrm>
            <a:off x="304800" y="838200"/>
            <a:ext cx="8534400" cy="152400"/>
            <a:chOff x="264" y="788"/>
            <a:chExt cx="5232" cy="124"/>
          </a:xfrm>
        </p:grpSpPr>
        <p:sp>
          <p:nvSpPr>
            <p:cNvPr id="1030" name="Rectangle 17"/>
            <p:cNvSpPr>
              <a:spLocks noChangeArrowheads="1"/>
            </p:cNvSpPr>
            <p:nvPr/>
          </p:nvSpPr>
          <p:spPr bwMode="auto">
            <a:xfrm>
              <a:off x="264" y="788"/>
              <a:ext cx="5232" cy="61"/>
            </a:xfrm>
            <a:prstGeom prst="rect">
              <a:avLst/>
            </a:prstGeom>
            <a:gradFill rotWithShape="0">
              <a:gsLst>
                <a:gs pos="0">
                  <a:srgbClr val="0E9BBA"/>
                </a:gs>
                <a:gs pos="50000">
                  <a:srgbClr val="12C2E9"/>
                </a:gs>
                <a:gs pos="100000">
                  <a:srgbClr val="0E9BB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sp>
          <p:nvSpPr>
            <p:cNvPr id="1031" name="Rectangle 18"/>
            <p:cNvSpPr>
              <a:spLocks noChangeArrowheads="1"/>
            </p:cNvSpPr>
            <p:nvPr/>
          </p:nvSpPr>
          <p:spPr bwMode="auto">
            <a:xfrm>
              <a:off x="264" y="881"/>
              <a:ext cx="5232" cy="31"/>
            </a:xfrm>
            <a:prstGeom prst="rect">
              <a:avLst/>
            </a:prstGeom>
            <a:gradFill rotWithShape="0">
              <a:gsLst>
                <a:gs pos="0">
                  <a:srgbClr val="B200B2"/>
                </a:gs>
                <a:gs pos="50000">
                  <a:srgbClr val="FF00FF"/>
                </a:gs>
                <a:gs pos="100000">
                  <a:srgbClr val="B200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</p:grpSp>
      <p:sp>
        <p:nvSpPr>
          <p:cNvPr id="1029" name="Text Box 10"/>
          <p:cNvSpPr txBox="1">
            <a:spLocks noChangeArrowheads="1"/>
          </p:cNvSpPr>
          <p:nvPr userDrawn="1"/>
        </p:nvSpPr>
        <p:spPr bwMode="auto">
          <a:xfrm>
            <a:off x="457200" y="6400800"/>
            <a:ext cx="85344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dirty="0" smtClean="0"/>
              <a:t>02/14/2018		</a:t>
            </a:r>
            <a:r>
              <a:rPr lang="en-US" baseline="0" dirty="0" smtClean="0"/>
              <a:t>      </a:t>
            </a:r>
            <a:r>
              <a:rPr lang="en-US" dirty="0" smtClean="0"/>
              <a:t>Introduction to Data Mining, 2</a:t>
            </a:r>
            <a:r>
              <a:rPr lang="en-US" baseline="30000" dirty="0" smtClean="0"/>
              <a:t>nd</a:t>
            </a:r>
            <a:r>
              <a:rPr lang="en-US" dirty="0" smtClean="0"/>
              <a:t> Edition 			              </a:t>
            </a:r>
            <a:fld id="{D85E90EB-AD9D-48EC-8D84-2576A3EA70C6}" type="slidenum">
              <a:rPr lang="en-US" smtClean="0"/>
              <a:pPr>
                <a:spcBef>
                  <a:spcPct val="50000"/>
                </a:spcBef>
                <a:defRPr/>
              </a:pPr>
              <a:t>‹#›</a:t>
            </a:fld>
            <a:endParaRPr lang="en-US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dt="0"/>
  <p:txStyles>
    <p:titleStyle>
      <a:lvl1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2pPr>
      <a:lvl3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3pPr>
      <a:lvl4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4pPr>
      <a:lvl5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5pPr>
      <a:lvl6pPr marL="4572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6pPr>
      <a:lvl7pPr marL="9144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7pPr>
      <a:lvl8pPr marL="13716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8pPr>
      <a:lvl9pPr marL="18288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9pPr>
    </p:titleStyle>
    <p:bodyStyle>
      <a:lvl1pPr marL="292100" indent="-2921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5000"/>
        <a:buFont typeface="Monotype Sort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100000"/>
        <a:buFont typeface="Arial" charset="0"/>
        <a:buChar char="–"/>
        <a:defRPr sz="2800">
          <a:solidFill>
            <a:schemeClr val="tx1"/>
          </a:solidFill>
          <a:latin typeface="+mn-lt"/>
        </a:defRPr>
      </a:lvl2pPr>
      <a:lvl3pPr marL="9144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0000"/>
        <a:buFont typeface="Wingdings" pitchFamily="2" charset="2"/>
        <a:buChar char="u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oleObject" Target="../embeddings/oleObject18.bin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17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16.emf"/><Relationship Id="rId4" Type="http://schemas.openxmlformats.org/officeDocument/2006/relationships/image" Target="../media/image13.emf"/><Relationship Id="rId9" Type="http://schemas.openxmlformats.org/officeDocument/2006/relationships/oleObject" Target="../embeddings/oleObject16.bin"/><Relationship Id="rId14" Type="http://schemas.openxmlformats.org/officeDocument/2006/relationships/image" Target="../media/image18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20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3.png"/><Relationship Id="rId4" Type="http://schemas.openxmlformats.org/officeDocument/2006/relationships/image" Target="../media/image22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4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8.e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27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9.png"/><Relationship Id="rId4" Type="http://schemas.openxmlformats.org/officeDocument/2006/relationships/image" Target="../media/image8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3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0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1027"/>
          <p:cNvSpPr>
            <a:spLocks noChangeArrowheads="1"/>
          </p:cNvSpPr>
          <p:nvPr/>
        </p:nvSpPr>
        <p:spPr bwMode="auto">
          <a:xfrm>
            <a:off x="533400" y="1447800"/>
            <a:ext cx="8229600" cy="2720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None/>
            </a:pPr>
            <a:r>
              <a:rPr lang="en-US" altLang="en-US" sz="3200" b="0" dirty="0"/>
              <a:t>Lecture Notes for Chapter </a:t>
            </a:r>
            <a:r>
              <a:rPr lang="en-US" altLang="en-US" sz="3200" b="0" dirty="0" smtClean="0"/>
              <a:t>4</a:t>
            </a:r>
            <a:endParaRPr lang="en-US" altLang="en-US" sz="3200" b="0" dirty="0"/>
          </a:p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None/>
            </a:pPr>
            <a:r>
              <a:rPr lang="en-US" altLang="en-US" sz="3200" b="0" dirty="0"/>
              <a:t> </a:t>
            </a:r>
            <a:br>
              <a:rPr lang="en-US" altLang="en-US" sz="3200" b="0" dirty="0"/>
            </a:br>
            <a:r>
              <a:rPr lang="en-US" altLang="en-US" sz="3200" b="0" dirty="0" smtClean="0"/>
              <a:t>Artificial Neural </a:t>
            </a:r>
            <a:r>
              <a:rPr lang="en-US" altLang="en-US" sz="3200" b="0" dirty="0"/>
              <a:t>Networks</a:t>
            </a:r>
            <a:endParaRPr lang="en-US" altLang="en-US" sz="1400" b="0" dirty="0"/>
          </a:p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altLang="en-US" sz="3200" b="0" dirty="0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20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 altLang="en-US" smtClean="0"/>
              <a:t>Example of Perceptron Learning</a:t>
            </a:r>
          </a:p>
        </p:txBody>
      </p:sp>
      <p:graphicFrame>
        <p:nvGraphicFramePr>
          <p:cNvPr id="11267" name="Object 2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152400" y="3352800"/>
          <a:ext cx="1819275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6" name="Worksheet" r:id="rId3" imgW="2445859" imgH="2979548" progId="Excel.Sheet.8">
                  <p:embed/>
                </p:oleObj>
              </mc:Choice>
              <mc:Fallback>
                <p:oleObj name="Worksheet" r:id="rId3" imgW="2445859" imgH="2979548" progId="Excel.Shee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3352800"/>
                        <a:ext cx="1819275" cy="266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8" name="Object 3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609600" y="1219200"/>
          <a:ext cx="5486400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7" name="Equation" r:id="rId5" imgW="2082800" imgH="241300" progId="Equation.3">
                  <p:embed/>
                </p:oleObj>
              </mc:Choice>
              <mc:Fallback>
                <p:oleObj name="Equation" r:id="rId5" imgW="2082800" imgH="2413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219200"/>
                        <a:ext cx="5486400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9" name="Object 4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533400" y="1905000"/>
          <a:ext cx="2209800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8" name="Equation" r:id="rId7" imgW="1143000" imgH="431640" progId="Equation.3">
                  <p:embed/>
                </p:oleObj>
              </mc:Choice>
              <mc:Fallback>
                <p:oleObj name="Equation" r:id="rId7" imgW="1143000" imgH="431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905000"/>
                        <a:ext cx="2209800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Object 5"/>
          <p:cNvGraphicFramePr>
            <a:graphicFrameLocks noGrp="1" noChangeAspect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854498954"/>
              </p:ext>
            </p:extLst>
          </p:nvPr>
        </p:nvGraphicFramePr>
        <p:xfrm>
          <a:off x="6172200" y="3352800"/>
          <a:ext cx="2760902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9" name="Worksheet" r:id="rId9" imgW="3169848" imgH="2712744" progId="Excel.Sheet.8">
                  <p:embed/>
                </p:oleObj>
              </mc:Choice>
              <mc:Fallback>
                <p:oleObj name="Worksheet" r:id="rId9" imgW="3169848" imgH="2712744" progId="Excel.Shee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3352800"/>
                        <a:ext cx="2760902" cy="236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1" name="Object 6"/>
          <p:cNvGraphicFramePr>
            <a:graphicFrameLocks noChangeAspect="1"/>
          </p:cNvGraphicFramePr>
          <p:nvPr/>
        </p:nvGraphicFramePr>
        <p:xfrm>
          <a:off x="3581400" y="2895600"/>
          <a:ext cx="90805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0" name="Equation" r:id="rId11" imgW="469800" imgH="177480" progId="Equation.3">
                  <p:embed/>
                </p:oleObj>
              </mc:Choice>
              <mc:Fallback>
                <p:oleObj name="Equation" r:id="rId11" imgW="469800" imgH="1774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2895600"/>
                        <a:ext cx="90805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1700829"/>
              </p:ext>
            </p:extLst>
          </p:nvPr>
        </p:nvGraphicFramePr>
        <p:xfrm>
          <a:off x="2667000" y="3352800"/>
          <a:ext cx="3144838" cy="2655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1" name="Worksheet" r:id="rId13" imgW="3916712" imgH="3291840" progId="Excel.Sheet.8">
                  <p:embed/>
                </p:oleObj>
              </mc:Choice>
              <mc:Fallback>
                <p:oleObj name="Worksheet" r:id="rId13" imgW="3916712" imgH="3291840" progId="Excel.Shee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352800"/>
                        <a:ext cx="3144838" cy="2655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Perceptron Learning Rule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mtClean="0"/>
              <a:t>Since f(w,x) is a linear </a:t>
            </a:r>
            <a:br>
              <a:rPr lang="en-US" altLang="en-US" smtClean="0"/>
            </a:br>
            <a:r>
              <a:rPr lang="en-US" altLang="en-US" smtClean="0"/>
              <a:t>combination of input </a:t>
            </a:r>
            <a:br>
              <a:rPr lang="en-US" altLang="en-US" smtClean="0"/>
            </a:br>
            <a:r>
              <a:rPr lang="en-US" altLang="en-US" smtClean="0"/>
              <a:t>variables, decision </a:t>
            </a:r>
            <a:br>
              <a:rPr lang="en-US" altLang="en-US" smtClean="0"/>
            </a:br>
            <a:r>
              <a:rPr lang="en-US" altLang="en-US" smtClean="0"/>
              <a:t>boundary is linear</a:t>
            </a:r>
          </a:p>
          <a:p>
            <a:pPr>
              <a:lnSpc>
                <a:spcPct val="90000"/>
              </a:lnSpc>
            </a:pPr>
            <a:endParaRPr lang="en-US" altLang="en-US" smtClean="0"/>
          </a:p>
          <a:p>
            <a:pPr>
              <a:lnSpc>
                <a:spcPct val="90000"/>
              </a:lnSpc>
            </a:pPr>
            <a:endParaRPr lang="en-US" altLang="en-US" smtClean="0"/>
          </a:p>
          <a:p>
            <a:pPr>
              <a:lnSpc>
                <a:spcPct val="90000"/>
              </a:lnSpc>
            </a:pPr>
            <a:endParaRPr lang="en-US" altLang="en-US" smtClean="0"/>
          </a:p>
          <a:p>
            <a:pPr>
              <a:lnSpc>
                <a:spcPct val="90000"/>
              </a:lnSpc>
            </a:pPr>
            <a:endParaRPr lang="en-US" altLang="en-US" smtClean="0"/>
          </a:p>
          <a:p>
            <a:pPr>
              <a:lnSpc>
                <a:spcPct val="90000"/>
              </a:lnSpc>
            </a:pPr>
            <a:r>
              <a:rPr lang="en-US" altLang="en-US" smtClean="0"/>
              <a:t>For nonlinearly separable problems, perceptron learning algorithm will fail because no linear hyperplane can separate the data perfectly </a:t>
            </a:r>
          </a:p>
        </p:txBody>
      </p:sp>
      <p:pic>
        <p:nvPicPr>
          <p:cNvPr id="12292" name="Picture 4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48200" y="1219200"/>
            <a:ext cx="4083050" cy="3062288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Nonlinearly Separable Data</a:t>
            </a:r>
          </a:p>
        </p:txBody>
      </p:sp>
      <p:graphicFrame>
        <p:nvGraphicFramePr>
          <p:cNvPr id="13315" name="Object 2"/>
          <p:cNvGraphicFramePr>
            <a:graphicFrameLocks noGrp="1" noChangeAspect="1"/>
          </p:cNvGraphicFramePr>
          <p:nvPr>
            <p:ph sz="half" idx="1"/>
          </p:nvPr>
        </p:nvGraphicFramePr>
        <p:xfrm>
          <a:off x="685800" y="2066925"/>
          <a:ext cx="7924800" cy="402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1" name="VISIO" r:id="rId3" imgW="9586620" imgH="4684064" progId="Visio.Drawing.6">
                  <p:embed/>
                </p:oleObj>
              </mc:Choice>
              <mc:Fallback>
                <p:oleObj name="VISIO" r:id="rId3" imgW="9586620" imgH="4684064" progId="Visio.Drawing.6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3922"/>
                      <a:stretch>
                        <a:fillRect/>
                      </a:stretch>
                    </p:blipFill>
                    <p:spPr bwMode="auto">
                      <a:xfrm>
                        <a:off x="685800" y="2066925"/>
                        <a:ext cx="7924800" cy="4029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6" name="Object 3"/>
          <p:cNvGraphicFramePr>
            <a:graphicFrameLocks noGrp="1" noChangeAspect="1"/>
          </p:cNvGraphicFramePr>
          <p:nvPr>
            <p:ph sz="half" idx="2"/>
          </p:nvPr>
        </p:nvGraphicFramePr>
        <p:xfrm>
          <a:off x="685800" y="2133600"/>
          <a:ext cx="2092325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2" name="Equation" r:id="rId5" imgW="710891" imgH="215806" progId="Equation.3">
                  <p:embed/>
                </p:oleObj>
              </mc:Choice>
              <mc:Fallback>
                <p:oleObj name="Equation" r:id="rId5" imgW="710891" imgH="215806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133600"/>
                        <a:ext cx="2092325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5486400" y="1676400"/>
            <a:ext cx="2362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XOR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Multilayer Neural Network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Hidden layers</a:t>
            </a:r>
          </a:p>
          <a:p>
            <a:pPr lvl="1"/>
            <a:r>
              <a:rPr lang="en-US" altLang="en-US" dirty="0" smtClean="0"/>
              <a:t>intermediary layers between input &amp; output layers</a:t>
            </a:r>
          </a:p>
          <a:p>
            <a:pPr marL="0" indent="0">
              <a:buNone/>
            </a:pPr>
            <a:endParaRPr lang="en-US" altLang="en-US" smtClean="0"/>
          </a:p>
          <a:p>
            <a:pPr lvl="1"/>
            <a:endParaRPr lang="en-US" altLang="en-US" dirty="0" smtClean="0"/>
          </a:p>
          <a:p>
            <a:r>
              <a:rPr lang="en-US" altLang="en-US" dirty="0" smtClean="0"/>
              <a:t>More general activation functions (sigmoid, linear, </a:t>
            </a:r>
            <a:r>
              <a:rPr lang="en-US" altLang="en-US" dirty="0" err="1" smtClean="0"/>
              <a:t>etc</a:t>
            </a:r>
            <a:r>
              <a:rPr lang="en-US" altLang="en-US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Multi-layer Neural Network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Multi-layer neural network can solve any type of classification task involving nonlinear decision surfaces</a:t>
            </a:r>
          </a:p>
        </p:txBody>
      </p:sp>
      <p:graphicFrame>
        <p:nvGraphicFramePr>
          <p:cNvPr id="15364" name="Object 2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457200" y="3276600"/>
          <a:ext cx="3981450" cy="251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0" name="Visio" r:id="rId3" imgW="6980428" imgH="4408899" progId="Visio.Drawing.6">
                  <p:embed/>
                </p:oleObj>
              </mc:Choice>
              <mc:Fallback>
                <p:oleObj name="Visio" r:id="rId3" imgW="6980428" imgH="4408899" progId="Visio.Drawing.6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276600"/>
                        <a:ext cx="3981450" cy="251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365" name="Picture 5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48200" y="2838450"/>
            <a:ext cx="4343400" cy="3257550"/>
          </a:xfrm>
          <a:noFill/>
        </p:spPr>
      </p:pic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5715000" y="2514600"/>
            <a:ext cx="2362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XOR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Learning Multi-layer Neural Network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/>
              <a:t>Can we apply perceptron learning rule to each node, including hidden nodes?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Perceptron learning rule computes error term e = y-f(</a:t>
            </a:r>
            <a:r>
              <a:rPr lang="en-US" altLang="en-US" dirty="0" err="1" smtClean="0"/>
              <a:t>w,x</a:t>
            </a:r>
            <a:r>
              <a:rPr lang="en-US" altLang="en-US" dirty="0" smtClean="0"/>
              <a:t>) and updates weights accordingly</a:t>
            </a:r>
          </a:p>
          <a:p>
            <a:pPr marL="1254125" lvl="2" indent="-339725">
              <a:lnSpc>
                <a:spcPct val="90000"/>
              </a:lnSpc>
            </a:pPr>
            <a:r>
              <a:rPr lang="en-US" altLang="en-US" dirty="0" smtClean="0"/>
              <a:t>Problem: how to determine the true value of y for hidden nodes?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Approximate error in hidden nodes by error in the output nodes</a:t>
            </a:r>
          </a:p>
          <a:p>
            <a:pPr lvl="2">
              <a:lnSpc>
                <a:spcPct val="90000"/>
              </a:lnSpc>
            </a:pPr>
            <a:r>
              <a:rPr lang="en-US" altLang="en-US" dirty="0" smtClean="0"/>
              <a:t> Problem: </a:t>
            </a:r>
          </a:p>
          <a:p>
            <a:pPr lvl="3">
              <a:lnSpc>
                <a:spcPct val="90000"/>
              </a:lnSpc>
            </a:pPr>
            <a:r>
              <a:rPr lang="en-US" altLang="en-US" dirty="0" smtClean="0"/>
              <a:t>Not clear how adjustment in the hidden nodes affect overall error </a:t>
            </a:r>
          </a:p>
          <a:p>
            <a:pPr lvl="3">
              <a:lnSpc>
                <a:spcPct val="90000"/>
              </a:lnSpc>
            </a:pPr>
            <a:r>
              <a:rPr lang="en-US" altLang="en-US" dirty="0" smtClean="0"/>
              <a:t>No guarantee of convergence to optimal solution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Gradient Descent for Multilayer NN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mtClean="0"/>
              <a:t>Weight update:</a:t>
            </a:r>
          </a:p>
          <a:p>
            <a:pPr>
              <a:lnSpc>
                <a:spcPct val="90000"/>
              </a:lnSpc>
            </a:pPr>
            <a:endParaRPr lang="en-US" altLang="en-US" smtClean="0"/>
          </a:p>
          <a:p>
            <a:pPr>
              <a:lnSpc>
                <a:spcPct val="90000"/>
              </a:lnSpc>
            </a:pPr>
            <a:r>
              <a:rPr lang="en-US" altLang="en-US" smtClean="0"/>
              <a:t> Error function:</a:t>
            </a:r>
          </a:p>
          <a:p>
            <a:pPr>
              <a:lnSpc>
                <a:spcPct val="90000"/>
              </a:lnSpc>
            </a:pPr>
            <a:endParaRPr lang="en-US" altLang="en-US" smtClean="0"/>
          </a:p>
          <a:p>
            <a:pPr>
              <a:lnSpc>
                <a:spcPct val="90000"/>
              </a:lnSpc>
            </a:pPr>
            <a:r>
              <a:rPr lang="en-US" altLang="en-US" smtClean="0"/>
              <a:t>Activation function f must be differentiable</a:t>
            </a:r>
          </a:p>
          <a:p>
            <a:pPr>
              <a:lnSpc>
                <a:spcPct val="90000"/>
              </a:lnSpc>
            </a:pPr>
            <a:endParaRPr lang="en-US" altLang="en-US" smtClean="0"/>
          </a:p>
          <a:p>
            <a:pPr>
              <a:lnSpc>
                <a:spcPct val="90000"/>
              </a:lnSpc>
            </a:pPr>
            <a:r>
              <a:rPr lang="en-US" altLang="en-US" smtClean="0"/>
              <a:t>For sigmoid function:</a:t>
            </a:r>
          </a:p>
          <a:p>
            <a:pPr lvl="1">
              <a:lnSpc>
                <a:spcPct val="90000"/>
              </a:lnSpc>
            </a:pPr>
            <a:endParaRPr lang="en-US" altLang="en-US" smtClean="0"/>
          </a:p>
          <a:p>
            <a:pPr>
              <a:lnSpc>
                <a:spcPct val="90000"/>
              </a:lnSpc>
            </a:pPr>
            <a:endParaRPr lang="en-US" altLang="en-US" smtClean="0"/>
          </a:p>
          <a:p>
            <a:pPr>
              <a:lnSpc>
                <a:spcPct val="90000"/>
              </a:lnSpc>
            </a:pPr>
            <a:r>
              <a:rPr lang="en-US" altLang="en-US" smtClean="0"/>
              <a:t>Stochastic gradient descent (update the weight immediately)</a:t>
            </a:r>
          </a:p>
        </p:txBody>
      </p:sp>
      <p:graphicFrame>
        <p:nvGraphicFramePr>
          <p:cNvPr id="17412" name="Object 2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3429000" y="1066800"/>
          <a:ext cx="2895600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8" name="Equation" r:id="rId3" imgW="1282700" imgH="444500" progId="Equation.3">
                  <p:embed/>
                </p:oleObj>
              </mc:Choice>
              <mc:Fallback>
                <p:oleObj name="Equation" r:id="rId3" imgW="1282700" imgH="4445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1066800"/>
                        <a:ext cx="2895600" cy="1001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3" name="Object 3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3429000" y="1981200"/>
          <a:ext cx="3429000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9" name="Equation" r:id="rId5" imgW="1663700" imgH="482600" progId="Equation.3">
                  <p:embed/>
                </p:oleObj>
              </mc:Choice>
              <mc:Fallback>
                <p:oleObj name="Equation" r:id="rId5" imgW="1663700" imgH="482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1981200"/>
                        <a:ext cx="3429000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4" name="Object 4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2209800" y="4648200"/>
          <a:ext cx="4953000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0" name="Equation" r:id="rId7" imgW="2298700" imgH="342900" progId="Equation.3">
                  <p:embed/>
                </p:oleObj>
              </mc:Choice>
              <mc:Fallback>
                <p:oleObj name="Equation" r:id="rId7" imgW="2298700" imgH="342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648200"/>
                        <a:ext cx="4953000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Gradient Descent for MultiLayer NN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en-US" sz="2400" smtClean="0"/>
              <a:t>For output neurons, weight update formula is the same as before (gradient descent for perceptron)</a:t>
            </a:r>
          </a:p>
          <a:p>
            <a:endParaRPr lang="en-US" altLang="en-US" sz="2400" smtClean="0"/>
          </a:p>
          <a:p>
            <a:r>
              <a:rPr lang="en-US" altLang="en-US" sz="2400" smtClean="0"/>
              <a:t>For hidden neurons:</a:t>
            </a:r>
          </a:p>
        </p:txBody>
      </p:sp>
      <p:graphicFrame>
        <p:nvGraphicFramePr>
          <p:cNvPr id="18436" name="Object 2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762000" y="4311650"/>
          <a:ext cx="5334000" cy="216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1" name="Equation" r:id="rId3" imgW="2501900" imgH="1016000" progId="Equation.3">
                  <p:embed/>
                </p:oleObj>
              </mc:Choice>
              <mc:Fallback>
                <p:oleObj name="Equation" r:id="rId3" imgW="2501900" imgH="1016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311650"/>
                        <a:ext cx="5334000" cy="216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7" name="Object 3"/>
          <p:cNvGraphicFramePr>
            <a:graphicFrameLocks noGrp="1" noChangeAspect="1"/>
          </p:cNvGraphicFramePr>
          <p:nvPr>
            <p:ph sz="half" idx="2"/>
          </p:nvPr>
        </p:nvGraphicFramePr>
        <p:xfrm>
          <a:off x="4800600" y="1143000"/>
          <a:ext cx="4006850" cy="300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2" name="Visio" r:id="rId5" imgW="6912153" imgH="5175951" progId="Visio.Drawing.6">
                  <p:embed/>
                </p:oleObj>
              </mc:Choice>
              <mc:Fallback>
                <p:oleObj name="Visio" r:id="rId5" imgW="6912153" imgH="5175951" progId="Visio.Drawing.6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1143000"/>
                        <a:ext cx="4006850" cy="300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Design Issues in ANN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Number of nodes in input layer </a:t>
            </a:r>
          </a:p>
          <a:p>
            <a:pPr lvl="1"/>
            <a:r>
              <a:rPr lang="en-US" altLang="en-US" smtClean="0"/>
              <a:t>One input node per binary/continuous attribute</a:t>
            </a:r>
          </a:p>
          <a:p>
            <a:pPr lvl="1"/>
            <a:r>
              <a:rPr lang="en-US" altLang="en-US" smtClean="0"/>
              <a:t>k or log</a:t>
            </a:r>
            <a:r>
              <a:rPr lang="en-US" altLang="en-US" baseline="-25000" smtClean="0"/>
              <a:t>2</a:t>
            </a:r>
            <a:r>
              <a:rPr lang="en-US" altLang="en-US" smtClean="0"/>
              <a:t> k nodes for each categorical attribute with k values</a:t>
            </a:r>
          </a:p>
          <a:p>
            <a:r>
              <a:rPr lang="en-US" altLang="en-US" smtClean="0"/>
              <a:t>Number of nodes in output layer</a:t>
            </a:r>
          </a:p>
          <a:p>
            <a:pPr lvl="1"/>
            <a:r>
              <a:rPr lang="en-US" altLang="en-US" smtClean="0"/>
              <a:t>One output for binary class problem</a:t>
            </a:r>
          </a:p>
          <a:p>
            <a:pPr lvl="1"/>
            <a:r>
              <a:rPr lang="en-US" altLang="en-US" smtClean="0"/>
              <a:t>k or log</a:t>
            </a:r>
            <a:r>
              <a:rPr lang="en-US" altLang="en-US" baseline="-25000" smtClean="0"/>
              <a:t>2</a:t>
            </a:r>
            <a:r>
              <a:rPr lang="en-US" altLang="en-US" smtClean="0"/>
              <a:t> k nodes for k-class problem</a:t>
            </a:r>
          </a:p>
          <a:p>
            <a:r>
              <a:rPr lang="en-US" altLang="en-US" smtClean="0"/>
              <a:t>Number of nodes in hidden layer</a:t>
            </a:r>
          </a:p>
          <a:p>
            <a:r>
              <a:rPr lang="en-US" altLang="en-US" smtClean="0"/>
              <a:t>Initial weights and biases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Characteristics of ANN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 smtClean="0"/>
              <a:t>Multilayer ANN are universal </a:t>
            </a:r>
            <a:r>
              <a:rPr lang="en-US" altLang="en-US" sz="2400" dirty="0" err="1" smtClean="0"/>
              <a:t>approximators</a:t>
            </a:r>
            <a:r>
              <a:rPr lang="en-US" altLang="en-US" sz="2400" dirty="0" smtClean="0"/>
              <a:t> but could suffer from </a:t>
            </a:r>
            <a:r>
              <a:rPr lang="en-US" altLang="en-US" sz="2400" dirty="0" err="1" smtClean="0"/>
              <a:t>overfitting</a:t>
            </a:r>
            <a:r>
              <a:rPr lang="en-US" altLang="en-US" sz="2400" dirty="0" smtClean="0"/>
              <a:t> if the network is too large</a:t>
            </a:r>
          </a:p>
          <a:p>
            <a:r>
              <a:rPr lang="en-US" altLang="en-US" sz="2400" dirty="0"/>
              <a:t>Gradient descent may converge to local </a:t>
            </a:r>
            <a:r>
              <a:rPr lang="en-US" altLang="en-US" sz="2400" dirty="0" smtClean="0"/>
              <a:t>minimum</a:t>
            </a:r>
          </a:p>
          <a:p>
            <a:r>
              <a:rPr lang="en-US" altLang="en-US" sz="2400" dirty="0" smtClean="0"/>
              <a:t>Model </a:t>
            </a:r>
            <a:r>
              <a:rPr lang="en-US" altLang="en-US" sz="2400" dirty="0"/>
              <a:t>building can be very time consuming, but testing can be very fast </a:t>
            </a:r>
            <a:endParaRPr lang="en-US" altLang="en-US" sz="2400" dirty="0" smtClean="0"/>
          </a:p>
          <a:p>
            <a:r>
              <a:rPr lang="en-US" altLang="en-US" sz="2400" dirty="0" smtClean="0"/>
              <a:t>Can handle redundant attributes because weights are automatically learnt</a:t>
            </a:r>
          </a:p>
          <a:p>
            <a:r>
              <a:rPr lang="en-US" altLang="en-US" sz="2400" dirty="0" smtClean="0"/>
              <a:t>Sensitive to noise in training data</a:t>
            </a:r>
          </a:p>
          <a:p>
            <a:r>
              <a:rPr lang="en-US" altLang="en-US" sz="2400" dirty="0" smtClean="0"/>
              <a:t>Difficult to handle missing attributes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Artificial Neural Networks (ANN)</a:t>
            </a:r>
          </a:p>
        </p:txBody>
      </p:sp>
      <p:graphicFrame>
        <p:nvGraphicFramePr>
          <p:cNvPr id="3075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533400" y="1219200"/>
          <a:ext cx="8078788" cy="350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Visio" r:id="rId3" imgW="8939428" imgH="3877354" progId="Visio.Drawing.6">
                  <p:embed/>
                </p:oleObj>
              </mc:Choice>
              <mc:Fallback>
                <p:oleObj name="Visio" r:id="rId3" imgW="8939428" imgH="3877354" progId="Visio.Drawing.6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219200"/>
                        <a:ext cx="8078788" cy="3503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1143000" y="5334000"/>
            <a:ext cx="6705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/>
              <a:t>Output Y is 1 if at least two of the three inputs are equal to 1.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Recent Noteworthy Developments in ANN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in deep learning and unsupervised </a:t>
            </a:r>
            <a:r>
              <a:rPr lang="en-US" dirty="0"/>
              <a:t>feature learning </a:t>
            </a:r>
            <a:endParaRPr lang="en-US" dirty="0" smtClean="0"/>
          </a:p>
          <a:p>
            <a:pPr lvl="1"/>
            <a:r>
              <a:rPr lang="en-US" dirty="0" smtClean="0"/>
              <a:t>Seek to automatically </a:t>
            </a:r>
            <a:r>
              <a:rPr lang="en-US" dirty="0"/>
              <a:t>learn a good representation of the input from unlabeled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Google Brain project </a:t>
            </a:r>
          </a:p>
          <a:p>
            <a:pPr lvl="1"/>
            <a:r>
              <a:rPr lang="en-US" dirty="0" smtClean="0"/>
              <a:t>Learned the concept of a ‘cat’ by looking at unlabeled pictures from YouTube</a:t>
            </a:r>
          </a:p>
          <a:p>
            <a:pPr lvl="1"/>
            <a:r>
              <a:rPr lang="en-US" dirty="0" smtClean="0"/>
              <a:t>One billion connection network</a:t>
            </a:r>
          </a:p>
          <a:p>
            <a:pPr marL="457200" lvl="1" indent="0">
              <a:buNone/>
            </a:pPr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386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Artificial Neural Networks (ANN)</a:t>
            </a:r>
          </a:p>
        </p:txBody>
      </p:sp>
      <p:graphicFrame>
        <p:nvGraphicFramePr>
          <p:cNvPr id="4099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530225" y="1144588"/>
          <a:ext cx="8078788" cy="3503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4" name="Visio" r:id="rId3" imgW="8939428" imgH="3877354" progId="Visio.Drawing.6">
                  <p:embed/>
                </p:oleObj>
              </mc:Choice>
              <mc:Fallback>
                <p:oleObj name="Visio" r:id="rId3" imgW="8939428" imgH="3877354" progId="Visio.Drawing.6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225" y="1144588"/>
                        <a:ext cx="8078788" cy="3503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3"/>
          <p:cNvGraphicFramePr>
            <a:graphicFrameLocks noChangeAspect="1"/>
          </p:cNvGraphicFramePr>
          <p:nvPr/>
        </p:nvGraphicFramePr>
        <p:xfrm>
          <a:off x="1931988" y="4953000"/>
          <a:ext cx="5346700" cy="1412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5" name="Equation" r:id="rId5" imgW="2362200" imgH="711200" progId="Equation.3">
                  <p:embed/>
                </p:oleObj>
              </mc:Choice>
              <mc:Fallback>
                <p:oleObj name="Equation" r:id="rId5" imgW="2362200" imgH="711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1988" y="4953000"/>
                        <a:ext cx="5346700" cy="1412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Artificial Neural Networks (ANN)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en-US" sz="2400" smtClean="0"/>
              <a:t>Model is an assembly of inter-connected nodes and weighted links</a:t>
            </a:r>
          </a:p>
          <a:p>
            <a:endParaRPr lang="en-US" altLang="en-US" sz="2400" smtClean="0"/>
          </a:p>
          <a:p>
            <a:r>
              <a:rPr lang="en-US" altLang="en-US" sz="2400" smtClean="0"/>
              <a:t>Output node sums up each of its input value according to the weights of its links</a:t>
            </a:r>
          </a:p>
          <a:p>
            <a:endParaRPr lang="en-US" altLang="en-US" sz="2400" smtClean="0"/>
          </a:p>
          <a:p>
            <a:r>
              <a:rPr lang="en-US" altLang="en-US" sz="2400" smtClean="0"/>
              <a:t>Compare output node against some threshold t</a:t>
            </a:r>
          </a:p>
        </p:txBody>
      </p:sp>
      <p:graphicFrame>
        <p:nvGraphicFramePr>
          <p:cNvPr id="5124" name="Object 2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4267200" y="990600"/>
          <a:ext cx="4800600" cy="304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0" name="Visio" r:id="rId3" imgW="6766001" imgH="4291319" progId="Visio.Drawing.6">
                  <p:embed/>
                </p:oleObj>
              </mc:Choice>
              <mc:Fallback>
                <p:oleObj name="Visio" r:id="rId3" imgW="6766001" imgH="4291319" progId="Visio.Drawing.6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990600"/>
                        <a:ext cx="4800600" cy="304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4572000" y="3962400"/>
            <a:ext cx="2590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Perceptron Model</a:t>
            </a:r>
          </a:p>
        </p:txBody>
      </p:sp>
      <p:graphicFrame>
        <p:nvGraphicFramePr>
          <p:cNvPr id="5126" name="Object 3"/>
          <p:cNvGraphicFramePr>
            <a:graphicFrameLocks noChangeAspect="1"/>
          </p:cNvGraphicFramePr>
          <p:nvPr/>
        </p:nvGraphicFramePr>
        <p:xfrm>
          <a:off x="5410200" y="4419600"/>
          <a:ext cx="2901950" cy="193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1" name="Equation" r:id="rId5" imgW="1333500" imgH="889000" progId="Equation.3">
                  <p:embed/>
                </p:oleObj>
              </mc:Choice>
              <mc:Fallback>
                <p:oleObj name="Equation" r:id="rId5" imgW="1333500" imgH="889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4419600"/>
                        <a:ext cx="2901950" cy="193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General Structure of ANN</a:t>
            </a:r>
          </a:p>
        </p:txBody>
      </p:sp>
      <p:graphicFrame>
        <p:nvGraphicFramePr>
          <p:cNvPr id="6147" name="Object 2"/>
          <p:cNvGraphicFramePr>
            <a:graphicFrameLocks noGrp="1" noChangeAspect="1"/>
          </p:cNvGraphicFramePr>
          <p:nvPr>
            <p:ph sz="half" idx="1"/>
          </p:nvPr>
        </p:nvGraphicFramePr>
        <p:xfrm>
          <a:off x="4572000" y="1981200"/>
          <a:ext cx="4419600" cy="246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4" name="Visio" r:id="rId3" imgW="7962595" imgH="4433250" progId="Visio.Drawing.11">
                  <p:embed/>
                </p:oleObj>
              </mc:Choice>
              <mc:Fallback>
                <p:oleObj name="Visio" r:id="rId3" imgW="7962595" imgH="4433250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981200"/>
                        <a:ext cx="4419600" cy="2460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Object 3"/>
          <p:cNvGraphicFramePr>
            <a:graphicFrameLocks noGrp="1" noChangeAspect="1"/>
          </p:cNvGraphicFramePr>
          <p:nvPr>
            <p:ph sz="half" idx="2"/>
          </p:nvPr>
        </p:nvGraphicFramePr>
        <p:xfrm>
          <a:off x="381000" y="1143000"/>
          <a:ext cx="3905250" cy="472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5" name="Visio" r:id="rId5" imgW="5417922" imgH="6555254" progId="Visio.Drawing.6">
                  <p:embed/>
                </p:oleObj>
              </mc:Choice>
              <mc:Fallback>
                <p:oleObj name="Visio" r:id="rId5" imgW="5417922" imgH="6555254" progId="Visio.Drawing.6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143000"/>
                        <a:ext cx="3905250" cy="472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5334000" y="4800600"/>
            <a:ext cx="3505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/>
              <a:t>Training ANN means learning the weights of the neurons</a:t>
            </a:r>
          </a:p>
        </p:txBody>
      </p:sp>
      <p:sp>
        <p:nvSpPr>
          <p:cNvPr id="6150" name="AutoShape 6"/>
          <p:cNvSpPr>
            <a:spLocks noChangeArrowheads="1"/>
          </p:cNvSpPr>
          <p:nvPr/>
        </p:nvSpPr>
        <p:spPr bwMode="auto">
          <a:xfrm>
            <a:off x="3429000" y="3886200"/>
            <a:ext cx="2743200" cy="685800"/>
          </a:xfrm>
          <a:prstGeom prst="curvedUpArrow">
            <a:avLst>
              <a:gd name="adj1" fmla="val 44296"/>
              <a:gd name="adj2" fmla="val 124296"/>
              <a:gd name="adj3" fmla="val 37292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Artificial Neural Networks (ANN)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Various types of neural network topology</a:t>
            </a:r>
          </a:p>
          <a:p>
            <a:pPr lvl="1"/>
            <a:r>
              <a:rPr lang="en-US" altLang="en-US" dirty="0" smtClean="0"/>
              <a:t>single-layered network (perceptron) versus </a:t>
            </a:r>
            <a:br>
              <a:rPr lang="en-US" altLang="en-US" dirty="0" smtClean="0"/>
            </a:br>
            <a:r>
              <a:rPr lang="en-US" altLang="en-US" dirty="0" smtClean="0"/>
              <a:t>multi-layered network</a:t>
            </a:r>
          </a:p>
          <a:p>
            <a:pPr lvl="1"/>
            <a:r>
              <a:rPr lang="en-US" altLang="en-US" dirty="0" smtClean="0"/>
              <a:t>Feed-forward versus recurrent network</a:t>
            </a:r>
          </a:p>
          <a:p>
            <a:pPr lvl="1"/>
            <a:endParaRPr lang="en-US" altLang="en-US" dirty="0" smtClean="0"/>
          </a:p>
          <a:p>
            <a:r>
              <a:rPr lang="en-US" altLang="en-US" dirty="0" smtClean="0"/>
              <a:t>Various types of </a:t>
            </a:r>
            <a:br>
              <a:rPr lang="en-US" altLang="en-US" dirty="0" smtClean="0"/>
            </a:br>
            <a:r>
              <a:rPr lang="en-US" altLang="en-US" dirty="0" smtClean="0"/>
              <a:t>activation functions (f)</a:t>
            </a:r>
          </a:p>
          <a:p>
            <a:pPr lvl="1"/>
            <a:endParaRPr lang="en-US" altLang="en-US" dirty="0" smtClean="0"/>
          </a:p>
        </p:txBody>
      </p:sp>
      <p:graphicFrame>
        <p:nvGraphicFramePr>
          <p:cNvPr id="7172" name="Object 2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1066800" y="4957763"/>
          <a:ext cx="2403475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7" name="Equation" r:id="rId3" imgW="990360" imgH="342720" progId="Equation.3">
                  <p:embed/>
                </p:oleObj>
              </mc:Choice>
              <mc:Fallback>
                <p:oleObj name="Equation" r:id="rId3" imgW="990360" imgH="34272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957763"/>
                        <a:ext cx="2403475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173" name="Picture 5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48200" y="3262313"/>
            <a:ext cx="4083050" cy="3062287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Perceptron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/>
              <a:t>Single layer network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Contains only input and output nodes</a:t>
            </a:r>
          </a:p>
          <a:p>
            <a:pPr lvl="3">
              <a:lnSpc>
                <a:spcPct val="90000"/>
              </a:lnSpc>
            </a:pPr>
            <a:endParaRPr lang="en-US" altLang="en-US" dirty="0" smtClean="0"/>
          </a:p>
          <a:p>
            <a:pPr>
              <a:lnSpc>
                <a:spcPct val="90000"/>
              </a:lnSpc>
            </a:pPr>
            <a:r>
              <a:rPr lang="en-US" altLang="en-US" dirty="0" smtClean="0"/>
              <a:t>Activation function:  f = sign(</a:t>
            </a:r>
            <a:r>
              <a:rPr lang="en-US" altLang="en-US" dirty="0" err="1" smtClean="0"/>
              <a:t>w</a:t>
            </a:r>
            <a:r>
              <a:rPr lang="en-US" altLang="en-US" dirty="0" err="1" smtClean="0">
                <a:sym typeface="Symbol" pitchFamily="18" charset="2"/>
              </a:rPr>
              <a:t></a:t>
            </a:r>
            <a:r>
              <a:rPr lang="en-US" altLang="en-US" dirty="0" err="1" smtClean="0"/>
              <a:t>x</a:t>
            </a:r>
            <a:r>
              <a:rPr lang="en-US" altLang="en-US" dirty="0" smtClean="0"/>
              <a:t>)</a:t>
            </a:r>
          </a:p>
          <a:p>
            <a:pPr lvl="3">
              <a:lnSpc>
                <a:spcPct val="90000"/>
              </a:lnSpc>
            </a:pPr>
            <a:endParaRPr lang="en-US" altLang="en-US" dirty="0" smtClean="0"/>
          </a:p>
          <a:p>
            <a:pPr>
              <a:lnSpc>
                <a:spcPct val="90000"/>
              </a:lnSpc>
            </a:pPr>
            <a:r>
              <a:rPr lang="en-US" altLang="en-US" dirty="0" smtClean="0"/>
              <a:t>Applying model is straightforward</a:t>
            </a:r>
          </a:p>
          <a:p>
            <a:pPr>
              <a:lnSpc>
                <a:spcPct val="90000"/>
              </a:lnSpc>
            </a:pPr>
            <a:endParaRPr lang="en-US" altLang="en-US" dirty="0" smtClean="0"/>
          </a:p>
          <a:p>
            <a:pPr>
              <a:lnSpc>
                <a:spcPct val="90000"/>
              </a:lnSpc>
            </a:pPr>
            <a:endParaRPr lang="en-US" altLang="en-US" dirty="0" smtClean="0"/>
          </a:p>
          <a:p>
            <a:pPr>
              <a:lnSpc>
                <a:spcPct val="90000"/>
              </a:lnSpc>
            </a:pPr>
            <a:endParaRPr lang="en-US" altLang="en-US" dirty="0" smtClean="0"/>
          </a:p>
          <a:p>
            <a:pPr lvl="1">
              <a:lnSpc>
                <a:spcPct val="90000"/>
              </a:lnSpc>
            </a:pPr>
            <a:endParaRPr lang="en-US" altLang="en-US" dirty="0" smtClean="0"/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X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 = 1, X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 = 0, X</a:t>
            </a:r>
            <a:r>
              <a:rPr lang="en-US" altLang="en-US" baseline="-25000" dirty="0" smtClean="0"/>
              <a:t>3</a:t>
            </a:r>
            <a:r>
              <a:rPr lang="en-US" altLang="en-US" dirty="0" smtClean="0"/>
              <a:t> =1 =&gt; y = sign(0.2) = 1</a:t>
            </a:r>
          </a:p>
        </p:txBody>
      </p:sp>
      <p:graphicFrame>
        <p:nvGraphicFramePr>
          <p:cNvPr id="8196" name="Object 2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1828800" y="3886200"/>
          <a:ext cx="5257800" cy="158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0" name="Equation" r:id="rId3" imgW="2362200" imgH="711200" progId="Equation.3">
                  <p:embed/>
                </p:oleObj>
              </mc:Choice>
              <mc:Fallback>
                <p:oleObj name="Equation" r:id="rId3" imgW="2362200" imgH="711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886200"/>
                        <a:ext cx="5257800" cy="1582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Perceptron Learning Rule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Initialize the weights (w</a:t>
            </a:r>
            <a:r>
              <a:rPr lang="en-US" altLang="en-US" baseline="-25000" smtClean="0"/>
              <a:t>0</a:t>
            </a:r>
            <a:r>
              <a:rPr lang="en-US" altLang="en-US" smtClean="0"/>
              <a:t>, w</a:t>
            </a:r>
            <a:r>
              <a:rPr lang="en-US" altLang="en-US" baseline="-25000" smtClean="0"/>
              <a:t>1</a:t>
            </a:r>
            <a:r>
              <a:rPr lang="en-US" altLang="en-US" smtClean="0"/>
              <a:t>, …, w</a:t>
            </a:r>
            <a:r>
              <a:rPr lang="en-US" altLang="en-US" baseline="-25000" smtClean="0"/>
              <a:t>d</a:t>
            </a:r>
            <a:r>
              <a:rPr lang="en-US" altLang="en-US" smtClean="0"/>
              <a:t>)</a:t>
            </a:r>
          </a:p>
          <a:p>
            <a:r>
              <a:rPr lang="en-US" altLang="en-US" smtClean="0"/>
              <a:t>Repeat</a:t>
            </a:r>
          </a:p>
          <a:p>
            <a:pPr lvl="1"/>
            <a:r>
              <a:rPr lang="en-US" altLang="en-US" smtClean="0"/>
              <a:t>For each training example (x</a:t>
            </a:r>
            <a:r>
              <a:rPr lang="en-US" altLang="en-US" baseline="-25000" smtClean="0"/>
              <a:t>i</a:t>
            </a:r>
            <a:r>
              <a:rPr lang="en-US" altLang="en-US" smtClean="0"/>
              <a:t>, y</a:t>
            </a:r>
            <a:r>
              <a:rPr lang="en-US" altLang="en-US" baseline="-25000" smtClean="0"/>
              <a:t>i</a:t>
            </a:r>
            <a:r>
              <a:rPr lang="en-US" altLang="en-US" smtClean="0"/>
              <a:t>)</a:t>
            </a:r>
          </a:p>
          <a:p>
            <a:pPr lvl="2"/>
            <a:r>
              <a:rPr lang="en-US" altLang="en-US" smtClean="0"/>
              <a:t> Compute f(w, x</a:t>
            </a:r>
            <a:r>
              <a:rPr lang="en-US" altLang="en-US" baseline="-25000" smtClean="0"/>
              <a:t>i</a:t>
            </a:r>
            <a:r>
              <a:rPr lang="en-US" altLang="en-US" smtClean="0"/>
              <a:t>)</a:t>
            </a:r>
          </a:p>
          <a:p>
            <a:pPr lvl="2"/>
            <a:r>
              <a:rPr lang="en-US" altLang="en-US" smtClean="0"/>
              <a:t> Update the weights: </a:t>
            </a:r>
          </a:p>
          <a:p>
            <a:pPr lvl="2"/>
            <a:endParaRPr lang="en-US" altLang="en-US" smtClean="0"/>
          </a:p>
          <a:p>
            <a:pPr lvl="2"/>
            <a:endParaRPr lang="en-US" altLang="en-US" smtClean="0"/>
          </a:p>
          <a:p>
            <a:r>
              <a:rPr lang="en-US" altLang="en-US" smtClean="0"/>
              <a:t>Until stopping condition is met</a:t>
            </a:r>
          </a:p>
        </p:txBody>
      </p:sp>
      <p:graphicFrame>
        <p:nvGraphicFramePr>
          <p:cNvPr id="9220" name="Object 2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667000" y="3716338"/>
          <a:ext cx="487680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4" name="Equation" r:id="rId3" imgW="2082800" imgH="241300" progId="Equation.3">
                  <p:embed/>
                </p:oleObj>
              </mc:Choice>
              <mc:Fallback>
                <p:oleObj name="Equation" r:id="rId3" imgW="2082800" imgH="2413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716338"/>
                        <a:ext cx="4876800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Perceptron Learning Rule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Weight update formula:</a:t>
            </a:r>
          </a:p>
          <a:p>
            <a:endParaRPr lang="en-US" altLang="en-US" smtClean="0"/>
          </a:p>
          <a:p>
            <a:endParaRPr lang="en-US" altLang="en-US" smtClean="0"/>
          </a:p>
          <a:p>
            <a:r>
              <a:rPr lang="en-US" altLang="en-US" smtClean="0"/>
              <a:t>Intuition:</a:t>
            </a:r>
          </a:p>
          <a:p>
            <a:pPr lvl="1"/>
            <a:r>
              <a:rPr lang="en-US" altLang="en-US" smtClean="0"/>
              <a:t>Update weight based on error:  </a:t>
            </a:r>
          </a:p>
          <a:p>
            <a:pPr lvl="1"/>
            <a:r>
              <a:rPr lang="en-US" altLang="en-US" smtClean="0"/>
              <a:t>If y=f(x,w), e=0: no update needed</a:t>
            </a:r>
          </a:p>
          <a:p>
            <a:pPr lvl="1"/>
            <a:r>
              <a:rPr lang="en-US" altLang="en-US" smtClean="0"/>
              <a:t>If y&gt;f(x,w), e=2: weight must be increased so that f(x,w) will increase</a:t>
            </a:r>
          </a:p>
          <a:p>
            <a:pPr lvl="1"/>
            <a:r>
              <a:rPr lang="en-US" altLang="en-US" smtClean="0"/>
              <a:t>If y&lt;f(x,w), e=-2: weight must be decreased so that f(x,w) will decrease</a:t>
            </a:r>
          </a:p>
        </p:txBody>
      </p:sp>
      <p:graphicFrame>
        <p:nvGraphicFramePr>
          <p:cNvPr id="10244" name="Object 2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1066800" y="1830388"/>
          <a:ext cx="762000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9" name="Equation" r:id="rId3" imgW="3213100" imgH="241300" progId="Equation.3">
                  <p:embed/>
                </p:oleObj>
              </mc:Choice>
              <mc:Fallback>
                <p:oleObj name="Equation" r:id="rId3" imgW="3213100" imgH="2413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830388"/>
                        <a:ext cx="7620000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5" name="Object 3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6248400" y="3225800"/>
          <a:ext cx="2590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0" name="Equation" r:id="rId5" imgW="1231366" imgH="241195" progId="Equation.3">
                  <p:embed/>
                </p:oleObj>
              </mc:Choice>
              <mc:Fallback>
                <p:oleObj name="Equation" r:id="rId5" imgW="1231366" imgH="241195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3225800"/>
                        <a:ext cx="25908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C.BRev.FY97">
  <a:themeElements>
    <a:clrScheme name="">
      <a:dk1>
        <a:srgbClr val="000000"/>
      </a:dk1>
      <a:lt1>
        <a:srgbClr val="FFFFFF"/>
      </a:lt1>
      <a:dk2>
        <a:srgbClr val="006B61"/>
      </a:dk2>
      <a:lt2>
        <a:srgbClr val="C0C0C0"/>
      </a:lt2>
      <a:accent1>
        <a:srgbClr val="FF00FF"/>
      </a:accent1>
      <a:accent2>
        <a:srgbClr val="00C0C0"/>
      </a:accent2>
      <a:accent3>
        <a:srgbClr val="FFFFFF"/>
      </a:accent3>
      <a:accent4>
        <a:srgbClr val="000000"/>
      </a:accent4>
      <a:accent5>
        <a:srgbClr val="FFAAFF"/>
      </a:accent5>
      <a:accent6>
        <a:srgbClr val="00AEAE"/>
      </a:accent6>
      <a:hlink>
        <a:srgbClr val="00C000"/>
      </a:hlink>
      <a:folHlink>
        <a:srgbClr val="800080"/>
      </a:folHlink>
    </a:clrScheme>
    <a:fontScheme name="LC.BRev.FY97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C.BRev.FY9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C.BRev.FY97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66BA56CC2227943B94594862DB7BA7D" ma:contentTypeVersion="0" ma:contentTypeDescription="Create a new document." ma:contentTypeScope="" ma:versionID="95413150778761acb24c7f3d7815836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413257cd9829394d17656a545d5fa4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B8BDABE-5910-4697-A8AC-13A078A323D8}"/>
</file>

<file path=customXml/itemProps2.xml><?xml version="1.0" encoding="utf-8"?>
<ds:datastoreItem xmlns:ds="http://schemas.openxmlformats.org/officeDocument/2006/customXml" ds:itemID="{2BD0B842-04FA-4499-AC74-876351D1594C}"/>
</file>

<file path=customXml/itemProps3.xml><?xml version="1.0" encoding="utf-8"?>
<ds:datastoreItem xmlns:ds="http://schemas.openxmlformats.org/officeDocument/2006/customXml" ds:itemID="{38784543-9455-4504-997F-4B50E0D4B11D}"/>
</file>

<file path=docProps/app.xml><?xml version="1.0" encoding="utf-8"?>
<Properties xmlns="http://schemas.openxmlformats.org/officeDocument/2006/extended-properties" xmlns:vt="http://schemas.openxmlformats.org/officeDocument/2006/docPropsVTypes">
  <Template>Porky:Words:ASCI:PSE:Budgets FY97:LC.BRev.FY97</Template>
  <TotalTime>146477329</TotalTime>
  <Pages>3</Pages>
  <Words>605</Words>
  <Application>Microsoft Office PowerPoint</Application>
  <PresentationFormat>On-screen Show (4:3)</PresentationFormat>
  <Paragraphs>115</Paragraphs>
  <Slides>20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LC.BRev.FY97</vt:lpstr>
      <vt:lpstr>Visio</vt:lpstr>
      <vt:lpstr>Equation</vt:lpstr>
      <vt:lpstr>Worksheet</vt:lpstr>
      <vt:lpstr>VISIO</vt:lpstr>
      <vt:lpstr>PowerPoint Presentation</vt:lpstr>
      <vt:lpstr>Artificial Neural Networks (ANN)</vt:lpstr>
      <vt:lpstr>Artificial Neural Networks (ANN)</vt:lpstr>
      <vt:lpstr>Artificial Neural Networks (ANN)</vt:lpstr>
      <vt:lpstr>General Structure of ANN</vt:lpstr>
      <vt:lpstr>Artificial Neural Networks (ANN)</vt:lpstr>
      <vt:lpstr>Perceptron</vt:lpstr>
      <vt:lpstr>Perceptron Learning Rule</vt:lpstr>
      <vt:lpstr>Perceptron Learning Rule</vt:lpstr>
      <vt:lpstr>Example of Perceptron Learning</vt:lpstr>
      <vt:lpstr>Perceptron Learning Rule</vt:lpstr>
      <vt:lpstr>Nonlinearly Separable Data</vt:lpstr>
      <vt:lpstr>Multilayer Neural Network</vt:lpstr>
      <vt:lpstr>Multi-layer Neural Network</vt:lpstr>
      <vt:lpstr>Learning Multi-layer Neural Network</vt:lpstr>
      <vt:lpstr>Gradient Descent for Multilayer NN</vt:lpstr>
      <vt:lpstr>Gradient Descent for MultiLayer NN</vt:lpstr>
      <vt:lpstr>Design Issues in ANN</vt:lpstr>
      <vt:lpstr>Characteristics of ANN</vt:lpstr>
      <vt:lpstr>Recent Noteworthy Developments in ANN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Steven F. Ashby Center for Applied Scientific Computing  Month DD, 1997</dc:title>
  <dc:creator>Computations</dc:creator>
  <cp:lastModifiedBy>PC</cp:lastModifiedBy>
  <cp:revision>384</cp:revision>
  <cp:lastPrinted>2001-08-28T17:59:37Z</cp:lastPrinted>
  <dcterms:created xsi:type="dcterms:W3CDTF">1998-03-18T13:44:31Z</dcterms:created>
  <dcterms:modified xsi:type="dcterms:W3CDTF">2018-09-21T02:00:32Z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0x010100866BA56CC2227943B94594862DB7BA7D</vt:lpwstr>
  </property>
</Properties>
</file>