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A085413-773C-417A-A8DA-14A5524F845C}" type="datetimeFigureOut">
              <a:rPr lang="en-US" smtClean="0"/>
              <a:t>7/22/2020</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9B955BEB-1480-4B54-8FBC-54AC85626483}"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67062105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085413-773C-417A-A8DA-14A5524F845C}" type="datetimeFigureOut">
              <a:rPr lang="en-US" smtClean="0"/>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955BEB-1480-4B54-8FBC-54AC85626483}" type="slidenum">
              <a:rPr lang="en-US" smtClean="0"/>
              <a:t>‹#›</a:t>
            </a:fld>
            <a:endParaRPr lang="en-US"/>
          </a:p>
        </p:txBody>
      </p:sp>
    </p:spTree>
    <p:extLst>
      <p:ext uri="{BB962C8B-B14F-4D97-AF65-F5344CB8AC3E}">
        <p14:creationId xmlns:p14="http://schemas.microsoft.com/office/powerpoint/2010/main" val="2959535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085413-773C-417A-A8DA-14A5524F845C}" type="datetimeFigureOut">
              <a:rPr lang="en-US" smtClean="0"/>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955BEB-1480-4B54-8FBC-54AC85626483}" type="slidenum">
              <a:rPr lang="en-US" smtClean="0"/>
              <a:t>‹#›</a:t>
            </a:fld>
            <a:endParaRPr lang="en-US"/>
          </a:p>
        </p:txBody>
      </p:sp>
    </p:spTree>
    <p:extLst>
      <p:ext uri="{BB962C8B-B14F-4D97-AF65-F5344CB8AC3E}">
        <p14:creationId xmlns:p14="http://schemas.microsoft.com/office/powerpoint/2010/main" val="2193358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085413-773C-417A-A8DA-14A5524F845C}" type="datetimeFigureOut">
              <a:rPr lang="en-US" smtClean="0"/>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955BEB-1480-4B54-8FBC-54AC85626483}" type="slidenum">
              <a:rPr lang="en-US" smtClean="0"/>
              <a:t>‹#›</a:t>
            </a:fld>
            <a:endParaRPr lang="en-US"/>
          </a:p>
        </p:txBody>
      </p:sp>
    </p:spTree>
    <p:extLst>
      <p:ext uri="{BB962C8B-B14F-4D97-AF65-F5344CB8AC3E}">
        <p14:creationId xmlns:p14="http://schemas.microsoft.com/office/powerpoint/2010/main" val="3699760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0A085413-773C-417A-A8DA-14A5524F845C}" type="datetimeFigureOut">
              <a:rPr lang="en-US" smtClean="0"/>
              <a:t>7/22/2020</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9B955BEB-1480-4B54-8FBC-54AC85626483}"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10979068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085413-773C-417A-A8DA-14A5524F845C}" type="datetimeFigureOut">
              <a:rPr lang="en-US" smtClean="0"/>
              <a:t>7/22/2020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955BEB-1480-4B54-8FBC-54AC85626483}" type="slidenum">
              <a:rPr lang="en-US" smtClean="0"/>
              <a:t>‹#›</a:t>
            </a:fld>
            <a:endParaRPr lang="en-US"/>
          </a:p>
        </p:txBody>
      </p:sp>
    </p:spTree>
    <p:extLst>
      <p:ext uri="{BB962C8B-B14F-4D97-AF65-F5344CB8AC3E}">
        <p14:creationId xmlns:p14="http://schemas.microsoft.com/office/powerpoint/2010/main" val="3201678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085413-773C-417A-A8DA-14A5524F845C}" type="datetimeFigureOut">
              <a:rPr lang="en-US" smtClean="0"/>
              <a:t>7/22/2020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955BEB-1480-4B54-8FBC-54AC85626483}" type="slidenum">
              <a:rPr lang="en-US" smtClean="0"/>
              <a:t>‹#›</a:t>
            </a:fld>
            <a:endParaRPr lang="en-US"/>
          </a:p>
        </p:txBody>
      </p:sp>
    </p:spTree>
    <p:extLst>
      <p:ext uri="{BB962C8B-B14F-4D97-AF65-F5344CB8AC3E}">
        <p14:creationId xmlns:p14="http://schemas.microsoft.com/office/powerpoint/2010/main" val="1351022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085413-773C-417A-A8DA-14A5524F845C}" type="datetimeFigureOut">
              <a:rPr lang="en-US" smtClean="0"/>
              <a:t>7/22/2020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955BEB-1480-4B54-8FBC-54AC85626483}" type="slidenum">
              <a:rPr lang="en-US" smtClean="0"/>
              <a:t>‹#›</a:t>
            </a:fld>
            <a:endParaRPr lang="en-US"/>
          </a:p>
        </p:txBody>
      </p:sp>
    </p:spTree>
    <p:extLst>
      <p:ext uri="{BB962C8B-B14F-4D97-AF65-F5344CB8AC3E}">
        <p14:creationId xmlns:p14="http://schemas.microsoft.com/office/powerpoint/2010/main" val="4245639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85413-773C-417A-A8DA-14A5524F845C}" type="datetimeFigureOut">
              <a:rPr lang="en-US" smtClean="0"/>
              <a:t>7/22/2020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955BEB-1480-4B54-8FBC-54AC85626483}" type="slidenum">
              <a:rPr lang="en-US" smtClean="0"/>
              <a:t>‹#›</a:t>
            </a:fld>
            <a:endParaRPr lang="en-US"/>
          </a:p>
        </p:txBody>
      </p:sp>
    </p:spTree>
    <p:extLst>
      <p:ext uri="{BB962C8B-B14F-4D97-AF65-F5344CB8AC3E}">
        <p14:creationId xmlns:p14="http://schemas.microsoft.com/office/powerpoint/2010/main" val="3312939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A085413-773C-417A-A8DA-14A5524F845C}" type="datetimeFigureOut">
              <a:rPr lang="en-US" smtClean="0"/>
              <a:t>7/22/2020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9B955BEB-1480-4B54-8FBC-54AC85626483}"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02842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A085413-773C-417A-A8DA-14A5524F845C}" type="datetimeFigureOut">
              <a:rPr lang="en-US" smtClean="0"/>
              <a:t>7/22/2020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9B955BEB-1480-4B54-8FBC-54AC85626483}"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30786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A085413-773C-417A-A8DA-14A5524F845C}" type="datetimeFigureOut">
              <a:rPr lang="en-US" smtClean="0"/>
              <a:t>7/22/2020</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9B955BEB-1480-4B54-8FBC-54AC85626483}"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444792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1BAB-9780-4B79-AFAF-D797ECC0AEE0}"/>
              </a:ext>
            </a:extLst>
          </p:cNvPr>
          <p:cNvSpPr>
            <a:spLocks noGrp="1"/>
          </p:cNvSpPr>
          <p:nvPr>
            <p:ph type="ctrTitle"/>
          </p:nvPr>
        </p:nvSpPr>
        <p:spPr>
          <a:xfrm>
            <a:off x="1915128" y="1166191"/>
            <a:ext cx="8361229" cy="2729947"/>
          </a:xfrm>
        </p:spPr>
        <p:txBody>
          <a:bodyPr/>
          <a:lstStyle/>
          <a:p>
            <a:r>
              <a:rPr lang="en-US" sz="4000" b="1" dirty="0">
                <a:latin typeface="Times New Roman" panose="02020603050405020304" pitchFamily="18" charset="0"/>
                <a:cs typeface="Times New Roman" panose="02020603050405020304" pitchFamily="18" charset="0"/>
              </a:rPr>
              <a:t>Báo cáo </a:t>
            </a: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trí tuệ nhân tạo</a:t>
            </a:r>
            <a:br>
              <a:rPr lang="en-US" sz="4000" dirty="0">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AD3BC1D-26EA-4667-A303-E6060FBCEE90}"/>
              </a:ext>
            </a:extLst>
          </p:cNvPr>
          <p:cNvSpPr>
            <a:spLocks noGrp="1"/>
          </p:cNvSpPr>
          <p:nvPr>
            <p:ph type="subTitle" idx="1"/>
          </p:nvPr>
        </p:nvSpPr>
        <p:spPr>
          <a:xfrm>
            <a:off x="2679906" y="4002157"/>
            <a:ext cx="6831673" cy="1590260"/>
          </a:xfrm>
        </p:spPr>
        <p:txBody>
          <a:bodyPr>
            <a:normAutofit lnSpcReduction="10000"/>
          </a:bodyPr>
          <a:lstStyle/>
          <a:p>
            <a:r>
              <a:rPr lang="en-US" sz="2200" b="1" dirty="0">
                <a:latin typeface="Times New Roman" panose="02020603050405020304" pitchFamily="18" charset="0"/>
                <a:cs typeface="Times New Roman" panose="02020603050405020304" pitchFamily="18" charset="0"/>
              </a:rPr>
              <a:t>ĐỀ TÀI : ANN - ARTIFICIAL NEURAL NETWORK</a:t>
            </a:r>
          </a:p>
          <a:p>
            <a:r>
              <a:rPr lang="en-US" sz="2200" b="1" dirty="0">
                <a:latin typeface="Times New Roman" panose="02020603050405020304" pitchFamily="18" charset="0"/>
                <a:cs typeface="Times New Roman" panose="02020603050405020304" pitchFamily="18" charset="0"/>
              </a:rPr>
              <a:t>GVHD: TS. </a:t>
            </a:r>
            <a:r>
              <a:rPr lang="en-US" sz="2200" b="1" dirty="0" err="1">
                <a:latin typeface="Times New Roman" panose="02020603050405020304" pitchFamily="18" charset="0"/>
                <a:cs typeface="Times New Roman" panose="02020603050405020304" pitchFamily="18" charset="0"/>
              </a:rPr>
              <a:t>Nguyễn</a:t>
            </a:r>
            <a:r>
              <a:rPr lang="en-US" sz="2200" b="1" dirty="0">
                <a:latin typeface="Times New Roman" panose="02020603050405020304" pitchFamily="18" charset="0"/>
                <a:cs typeface="Times New Roman" panose="02020603050405020304" pitchFamily="18" charset="0"/>
              </a:rPr>
              <a:t> Thị Ngọc Anh</a:t>
            </a:r>
          </a:p>
          <a:p>
            <a:r>
              <a:rPr lang="en-US" sz="2200" b="1" dirty="0">
                <a:latin typeface="Times New Roman" panose="02020603050405020304" pitchFamily="18" charset="0"/>
                <a:cs typeface="Times New Roman" panose="02020603050405020304" pitchFamily="18" charset="0"/>
              </a:rPr>
              <a:t>Sinh viên thực hiện: Lê Thành Tiến</a:t>
            </a:r>
          </a:p>
          <a:p>
            <a:r>
              <a:rPr lang="en-US" sz="2200" b="1" dirty="0">
                <a:latin typeface="Times New Roman" panose="02020603050405020304" pitchFamily="18" charset="0"/>
                <a:cs typeface="Times New Roman" panose="02020603050405020304" pitchFamily="18" charset="0"/>
              </a:rPr>
              <a:t>Lớp : 17CNTT3</a:t>
            </a: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5915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EAB02-A904-4FF7-B8D4-0DE46134E528}"/>
              </a:ext>
            </a:extLst>
          </p:cNvPr>
          <p:cNvSpPr>
            <a:spLocks noGrp="1"/>
          </p:cNvSpPr>
          <p:nvPr>
            <p:ph type="title"/>
          </p:nvPr>
        </p:nvSpPr>
        <p:spPr>
          <a:xfrm>
            <a:off x="1371600" y="685800"/>
            <a:ext cx="9601200" cy="718930"/>
          </a:xfrm>
        </p:spPr>
        <p:txBody>
          <a:bodyPr>
            <a:normAutofit/>
          </a:bodyPr>
          <a:lstStyle/>
          <a:p>
            <a:r>
              <a:rPr lang="en-US" sz="2800" b="1" dirty="0">
                <a:latin typeface="Times New Roman" panose="02020603050405020304" pitchFamily="18" charset="0"/>
                <a:cs typeface="Times New Roman" panose="02020603050405020304" pitchFamily="18" charset="0"/>
              </a:rPr>
              <a:t>2. Quy trình tổng quan cho việc phân lớp :</a:t>
            </a:r>
          </a:p>
        </p:txBody>
      </p:sp>
      <p:sp>
        <p:nvSpPr>
          <p:cNvPr id="3" name="Content Placeholder 2">
            <a:extLst>
              <a:ext uri="{FF2B5EF4-FFF2-40B4-BE49-F238E27FC236}">
                <a16:creationId xmlns:a16="http://schemas.microsoft.com/office/drawing/2014/main" id="{7E47352B-76DA-4A52-9BE6-6D0E5F79D90D}"/>
              </a:ext>
            </a:extLst>
          </p:cNvPr>
          <p:cNvSpPr>
            <a:spLocks noGrp="1"/>
          </p:cNvSpPr>
          <p:nvPr>
            <p:ph idx="1"/>
          </p:nvPr>
        </p:nvSpPr>
        <p:spPr>
          <a:xfrm>
            <a:off x="1371600" y="1219200"/>
            <a:ext cx="9601200" cy="4648200"/>
          </a:xfrm>
        </p:spPr>
        <p:txBody>
          <a:bodyPr>
            <a:normAutofit/>
          </a:bodyPr>
          <a:lstStyle/>
          <a:p>
            <a:pPr marL="0" indent="0">
              <a:buNone/>
            </a:pPr>
            <a:r>
              <a:rPr lang="en-US" sz="2800" b="1" dirty="0">
                <a:latin typeface="Times New Roman" panose="02020603050405020304" pitchFamily="18" charset="0"/>
                <a:cs typeface="Times New Roman" panose="02020603050405020304" pitchFamily="18" charset="0"/>
              </a:rPr>
              <a:t>2.1 Xây dựng mô hình từ tập huấn luyện</a:t>
            </a:r>
          </a:p>
          <a:p>
            <a:pPr>
              <a:buFont typeface="Arial" panose="020B0604020202020204" pitchFamily="34" charset="0"/>
              <a:buChar char="•"/>
            </a:pPr>
            <a:r>
              <a:rPr lang="en-US" sz="2800" dirty="0">
                <a:latin typeface="Times New Roman" pitchFamily="18" charset="0"/>
                <a:cs typeface="Times New Roman" pitchFamily="18" charset="0"/>
              </a:rPr>
              <a:t>Mỗi bộ / mẫu dữ liệu được phân vào một lớp xác định trước.</a:t>
            </a:r>
          </a:p>
          <a:p>
            <a:pPr>
              <a:buFont typeface="Arial" panose="020B0604020202020204" pitchFamily="34" charset="0"/>
              <a:buChar char="•"/>
            </a:pPr>
            <a:r>
              <a:rPr lang="en-US" sz="2800" dirty="0">
                <a:latin typeface="Times New Roman" pitchFamily="18" charset="0"/>
                <a:cs typeface="Times New Roman" pitchFamily="18" charset="0"/>
              </a:rPr>
              <a:t>  Lớp của một bộ / mẫu dữ liệu được xác định bởi thuộc tính gán nhãn lớp.</a:t>
            </a:r>
          </a:p>
          <a:p>
            <a:pPr>
              <a:buFont typeface="Arial" panose="020B0604020202020204" pitchFamily="34" charset="0"/>
              <a:buChar char="•"/>
            </a:pPr>
            <a:r>
              <a:rPr lang="en-US" sz="2800" dirty="0">
                <a:latin typeface="Times New Roman" pitchFamily="18" charset="0"/>
                <a:cs typeface="Times New Roman" pitchFamily="18" charset="0"/>
              </a:rPr>
              <a:t>  Tập các bộ / mẫu dữ liệu huấn luyện-tập huấn luyện được dùng để xây dựng mô hình</a:t>
            </a:r>
          </a:p>
          <a:p>
            <a:pPr>
              <a:buFont typeface="Arial" panose="020B0604020202020204" pitchFamily="34" charset="0"/>
              <a:buChar char="•"/>
            </a:pPr>
            <a:r>
              <a:rPr lang="en-US" sz="2800" dirty="0">
                <a:latin typeface="Times New Roman" pitchFamily="18" charset="0"/>
                <a:cs typeface="Times New Roman" pitchFamily="18" charset="0"/>
              </a:rPr>
              <a:t>  Mô hình được biểu diễn bởi các luật  phân lớp, các cây quyết định hoặc các công thức toán học.</a:t>
            </a:r>
          </a:p>
          <a:p>
            <a:pPr marL="0" indent="0">
              <a:buNone/>
            </a:pP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3905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9DE3B-E291-4517-8115-066A359EA206}"/>
              </a:ext>
            </a:extLst>
          </p:cNvPr>
          <p:cNvSpPr>
            <a:spLocks noGrp="1"/>
          </p:cNvSpPr>
          <p:nvPr>
            <p:ph type="title"/>
          </p:nvPr>
        </p:nvSpPr>
        <p:spPr>
          <a:xfrm>
            <a:off x="1371600" y="685800"/>
            <a:ext cx="9601200" cy="586409"/>
          </a:xfrm>
        </p:spPr>
        <p:txBody>
          <a:bodyPr>
            <a:normAutofit/>
          </a:bodyPr>
          <a:lstStyle/>
          <a:p>
            <a:r>
              <a:rPr lang="en-US" sz="2800" b="1" dirty="0">
                <a:latin typeface="Times New Roman" panose="02020603050405020304" pitchFamily="18" charset="0"/>
                <a:cs typeface="Times New Roman" panose="02020603050405020304" pitchFamily="18" charset="0"/>
              </a:rPr>
              <a:t>2.2 Sử dụng mô hình</a:t>
            </a:r>
          </a:p>
        </p:txBody>
      </p:sp>
      <p:sp>
        <p:nvSpPr>
          <p:cNvPr id="3" name="Content Placeholder 2">
            <a:extLst>
              <a:ext uri="{FF2B5EF4-FFF2-40B4-BE49-F238E27FC236}">
                <a16:creationId xmlns:a16="http://schemas.microsoft.com/office/drawing/2014/main" id="{41A3C754-BA2D-4005-B6F5-2D59E0D23CC5}"/>
              </a:ext>
            </a:extLst>
          </p:cNvPr>
          <p:cNvSpPr>
            <a:spLocks noGrp="1"/>
          </p:cNvSpPr>
          <p:nvPr>
            <p:ph idx="1"/>
          </p:nvPr>
        </p:nvSpPr>
        <p:spPr>
          <a:xfrm>
            <a:off x="1371600" y="1272209"/>
            <a:ext cx="9601200" cy="4595191"/>
          </a:xfrm>
        </p:spPr>
        <p:txBody>
          <a:bodyPr/>
          <a:lstStyle/>
          <a:p>
            <a:pPr>
              <a:buFont typeface="Arial" panose="020B0604020202020204" pitchFamily="34" charset="0"/>
              <a:buChar char="•"/>
            </a:pPr>
            <a:r>
              <a:rPr lang="en-US" sz="2600" dirty="0">
                <a:latin typeface="Times New Roman" pitchFamily="18" charset="0"/>
                <a:cs typeface="Times New Roman" pitchFamily="18" charset="0"/>
              </a:rPr>
              <a:t>Kiểm tra tính đúng đắn của mô hình và dùng nói để phân  lớp dữ liệu mới.</a:t>
            </a:r>
          </a:p>
          <a:p>
            <a:pPr>
              <a:buFont typeface="Arial" panose="020B0604020202020204" pitchFamily="34" charset="0"/>
              <a:buChar char="•"/>
            </a:pPr>
            <a:r>
              <a:rPr lang="en-US" sz="2600" dirty="0">
                <a:latin typeface="Times New Roman" pitchFamily="18" charset="0"/>
                <a:cs typeface="Times New Roman" pitchFamily="18" charset="0"/>
              </a:rPr>
              <a:t>Phân lớp cho những đối tượng mới hoặc chưa được phân lớp</a:t>
            </a:r>
          </a:p>
          <a:p>
            <a:pPr>
              <a:buFont typeface="Arial" panose="020B0604020202020204" pitchFamily="34" charset="0"/>
              <a:buChar char="•"/>
            </a:pPr>
            <a:r>
              <a:rPr lang="en-US" sz="2600" dirty="0">
                <a:latin typeface="Times New Roman" pitchFamily="18" charset="0"/>
                <a:cs typeface="Times New Roman" pitchFamily="18" charset="0"/>
              </a:rPr>
              <a:t>Đánh giá độ chính xác của mô hình</a:t>
            </a:r>
          </a:p>
          <a:p>
            <a:pPr marL="530352" lvl="1" indent="0">
              <a:buNone/>
            </a:pPr>
            <a:r>
              <a:rPr lang="en-US" sz="2600" i="0" dirty="0">
                <a:latin typeface="Times New Roman" pitchFamily="18" charset="0"/>
                <a:cs typeface="Times New Roman" pitchFamily="18" charset="0"/>
              </a:rPr>
              <a:t>+ Lớp biết trước của một mẫu/bộ dữ liệu đem kiểm tra được so sánh với kết quả thu được từ mô hình</a:t>
            </a:r>
          </a:p>
          <a:p>
            <a:pPr marL="530352" lvl="1" indent="0">
              <a:buNone/>
            </a:pPr>
            <a:r>
              <a:rPr lang="en-US" sz="2600" i="0" dirty="0">
                <a:latin typeface="Times New Roman" pitchFamily="18" charset="0"/>
                <a:cs typeface="Times New Roman" pitchFamily="18" charset="0"/>
              </a:rPr>
              <a:t>+ Tỉ lệ chính xác = phần trăm các mẫu/bộ dữ liệu được phân lớp đúng bởi mô hình trong số các lần kiểm tra</a:t>
            </a:r>
          </a:p>
          <a:p>
            <a:endParaRPr lang="en-US" dirty="0"/>
          </a:p>
        </p:txBody>
      </p:sp>
    </p:spTree>
    <p:extLst>
      <p:ext uri="{BB962C8B-B14F-4D97-AF65-F5344CB8AC3E}">
        <p14:creationId xmlns:p14="http://schemas.microsoft.com/office/powerpoint/2010/main" val="886663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7C144-224A-45ED-B1DF-4D31E68EB356}"/>
              </a:ext>
            </a:extLst>
          </p:cNvPr>
          <p:cNvSpPr>
            <a:spLocks noGrp="1"/>
          </p:cNvSpPr>
          <p:nvPr>
            <p:ph type="title"/>
          </p:nvPr>
        </p:nvSpPr>
        <p:spPr>
          <a:xfrm>
            <a:off x="1371600" y="848138"/>
            <a:ext cx="9601200" cy="596347"/>
          </a:xfrm>
        </p:spPr>
        <p:txBody>
          <a:bodyPr>
            <a:normAutofit fontScale="90000"/>
          </a:bodyPr>
          <a:lstStyle/>
          <a:p>
            <a:r>
              <a:rPr lang="vi-VN" sz="3100" b="1" dirty="0">
                <a:latin typeface="Times New Roman" panose="02020603050405020304" pitchFamily="18" charset="0"/>
                <a:cs typeface="Times New Roman" panose="02020603050405020304" pitchFamily="18" charset="0"/>
              </a:rPr>
              <a:t>2.3 Kiểm tra dữ liệu với mô hình (make prediction) </a:t>
            </a:r>
            <a:br>
              <a:rPr lang="en-US" b="1"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35C01403-60DC-4926-B7B5-C8787A383C67}"/>
              </a:ext>
            </a:extLst>
          </p:cNvPr>
          <p:cNvSpPr>
            <a:spLocks noGrp="1"/>
          </p:cNvSpPr>
          <p:nvPr>
            <p:ph idx="1"/>
          </p:nvPr>
        </p:nvSpPr>
        <p:spPr>
          <a:xfrm>
            <a:off x="1371600" y="1298714"/>
            <a:ext cx="9601200" cy="4568686"/>
          </a:xfrm>
        </p:spPr>
        <p:txBody>
          <a:bodyPr>
            <a:normAutofit/>
          </a:bodyPr>
          <a:lstStyle/>
          <a:p>
            <a:pPr marL="0" indent="0">
              <a:buNone/>
            </a:pPr>
            <a:r>
              <a:rPr lang="vi-VN" sz="2800" dirty="0">
                <a:latin typeface="Times New Roman" panose="02020603050405020304" pitchFamily="18" charset="0"/>
                <a:cs typeface="Times New Roman" panose="02020603050405020304" pitchFamily="18" charset="0"/>
              </a:rPr>
              <a:t>Ta đưa vào các dữ liệu mới để kiểm tra trên mô hình phân lớp. </a:t>
            </a:r>
            <a:endParaRPr lang="en-US" sz="2800" dirty="0">
              <a:latin typeface="Times New Roman" panose="02020603050405020304" pitchFamily="18" charset="0"/>
              <a:cs typeface="Times New Roman" panose="02020603050405020304" pitchFamily="18" charset="0"/>
            </a:endParaRPr>
          </a:p>
          <a:p>
            <a:pPr marL="0" indent="0">
              <a:buNone/>
            </a:pPr>
            <a:r>
              <a:rPr lang="vi-VN" sz="2800" b="1" dirty="0">
                <a:latin typeface="Times New Roman" panose="02020603050405020304" pitchFamily="18" charset="0"/>
                <a:cs typeface="Times New Roman" panose="02020603050405020304" pitchFamily="18" charset="0"/>
              </a:rPr>
              <a:t>2.4 Đánh giá mô hình phân lớp và chọn ra mô hình tốt nhất</a:t>
            </a:r>
            <a:r>
              <a:rPr lang="en-US" sz="2800" b="1" dirty="0">
                <a:latin typeface="Times New Roman" panose="02020603050405020304" pitchFamily="18" charset="0"/>
                <a:cs typeface="Times New Roman" panose="02020603050405020304" pitchFamily="18" charset="0"/>
              </a:rPr>
              <a:t> </a:t>
            </a:r>
          </a:p>
          <a:p>
            <a:pPr marL="0" indent="0">
              <a:buClr>
                <a:schemeClr val="accent1">
                  <a:lumMod val="75000"/>
                </a:schemeClr>
              </a:buClr>
              <a:buNone/>
            </a:pPr>
            <a:r>
              <a:rPr lang="vi-VN"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Đánh giá mô hình bằng cách đánh giá mức độ lỗi của dữ liệu testing và dữ liệu traning thông qua mô hình tìm được. </a:t>
            </a:r>
            <a:endParaRPr lang="en-US" sz="2800" dirty="0">
              <a:latin typeface="Times New Roman" panose="02020603050405020304" pitchFamily="18" charset="0"/>
              <a:cs typeface="Times New Roman" panose="02020603050405020304" pitchFamily="18" charset="0"/>
            </a:endParaRPr>
          </a:p>
          <a:p>
            <a:pPr marL="0" indent="0">
              <a:buClr>
                <a:schemeClr val="accent1">
                  <a:lumMod val="75000"/>
                </a:schemeClr>
              </a:buClr>
              <a:buNone/>
            </a:pPr>
            <a:r>
              <a:rPr lang="vi-VN"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Nếu không đạt được kết quả mong muốn thì phải thay đổi các tham số (turning parameter) của các thuật toán học để tìm ra các mô hình tốt hơn và kiểm tra, đánh giá lại mô hình phân lớp. Từ đó chọn ra mô hình phân lớp tối ưu nhất cho bài toán</a:t>
            </a:r>
            <a:r>
              <a:rPr lang="en-US" sz="2800" dirty="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9726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0577C-CD51-4910-AB4C-A3C54A8A88CA}"/>
              </a:ext>
            </a:extLst>
          </p:cNvPr>
          <p:cNvSpPr>
            <a:spLocks noGrp="1"/>
          </p:cNvSpPr>
          <p:nvPr>
            <p:ph type="title"/>
          </p:nvPr>
        </p:nvSpPr>
        <p:spPr>
          <a:xfrm>
            <a:off x="1371600" y="685800"/>
            <a:ext cx="9601200" cy="639417"/>
          </a:xfrm>
        </p:spPr>
        <p:txBody>
          <a:bodyPr>
            <a:normAutofit/>
          </a:bodyPr>
          <a:lstStyle/>
          <a:p>
            <a:r>
              <a:rPr lang="en-US" sz="2800" b="1" dirty="0">
                <a:latin typeface="Times New Roman" panose="02020603050405020304" pitchFamily="18" charset="0"/>
                <a:cs typeface="Times New Roman" panose="02020603050405020304" pitchFamily="18" charset="0"/>
              </a:rPr>
              <a:t>3. Các thuật ngữ trong classification</a:t>
            </a:r>
          </a:p>
        </p:txBody>
      </p:sp>
      <p:sp>
        <p:nvSpPr>
          <p:cNvPr id="3" name="Content Placeholder 2">
            <a:extLst>
              <a:ext uri="{FF2B5EF4-FFF2-40B4-BE49-F238E27FC236}">
                <a16:creationId xmlns:a16="http://schemas.microsoft.com/office/drawing/2014/main" id="{1EC46BD0-FF86-44A0-A2DA-3A0A13034752}"/>
              </a:ext>
            </a:extLst>
          </p:cNvPr>
          <p:cNvSpPr>
            <a:spLocks noGrp="1"/>
          </p:cNvSpPr>
          <p:nvPr>
            <p:ph idx="1"/>
          </p:nvPr>
        </p:nvSpPr>
        <p:spPr>
          <a:xfrm>
            <a:off x="1371600" y="1166191"/>
            <a:ext cx="9601200" cy="5006009"/>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1. Feature:</a:t>
            </a:r>
          </a:p>
          <a:p>
            <a:pPr marL="0" indent="0">
              <a:buNone/>
            </a:pPr>
            <a:r>
              <a:rPr lang="en-US" sz="2400" dirty="0">
                <a:latin typeface="Times New Roman" panose="02020603050405020304" pitchFamily="18" charset="0"/>
                <a:cs typeface="Times New Roman" panose="02020603050405020304" pitchFamily="18" charset="0"/>
              </a:rPr>
              <a:t>2. Sample:</a:t>
            </a:r>
          </a:p>
          <a:p>
            <a:pPr marL="0" indent="0">
              <a:buNone/>
            </a:pPr>
            <a:r>
              <a:rPr lang="en-US" sz="2400" dirty="0">
                <a:latin typeface="Times New Roman" panose="02020603050405020304" pitchFamily="18" charset="0"/>
                <a:cs typeface="Times New Roman" panose="02020603050405020304" pitchFamily="18" charset="0"/>
              </a:rPr>
              <a:t>3. Training Dataset:</a:t>
            </a:r>
          </a:p>
          <a:p>
            <a:pPr marL="0" indent="0">
              <a:buNone/>
            </a:pPr>
            <a:r>
              <a:rPr lang="en-US" sz="2400" dirty="0">
                <a:latin typeface="Times New Roman" panose="02020603050405020304" pitchFamily="18" charset="0"/>
                <a:cs typeface="Times New Roman" panose="02020603050405020304" pitchFamily="18" charset="0"/>
              </a:rPr>
              <a:t>4. Testing Dataset:</a:t>
            </a:r>
          </a:p>
          <a:p>
            <a:pPr marL="0" indent="0">
              <a:buNone/>
            </a:pPr>
            <a:r>
              <a:rPr lang="en-US" sz="2400" dirty="0">
                <a:latin typeface="Times New Roman" panose="02020603050405020304" pitchFamily="18" charset="0"/>
                <a:cs typeface="Times New Roman" panose="02020603050405020304" pitchFamily="18" charset="0"/>
              </a:rPr>
              <a:t>5. Confusion matrix:</a:t>
            </a:r>
          </a:p>
          <a:p>
            <a:pPr marL="0" indent="0">
              <a:buNone/>
            </a:pPr>
            <a:r>
              <a:rPr lang="en-US" sz="2400" dirty="0">
                <a:latin typeface="Times New Roman" panose="02020603050405020304" pitchFamily="18" charset="0"/>
                <a:cs typeface="Times New Roman" panose="02020603050405020304" pitchFamily="18" charset="0"/>
              </a:rPr>
              <a:t>6. Feature Selection:</a:t>
            </a:r>
          </a:p>
          <a:p>
            <a:pPr marL="0" indent="0">
              <a:buNone/>
            </a:pPr>
            <a:r>
              <a:rPr lang="en-US" sz="2400" dirty="0">
                <a:latin typeface="Times New Roman" panose="02020603050405020304" pitchFamily="18" charset="0"/>
                <a:cs typeface="Times New Roman" panose="02020603050405020304" pitchFamily="18" charset="0"/>
              </a:rPr>
              <a:t>7. Feature Reduction:</a:t>
            </a:r>
          </a:p>
          <a:p>
            <a:pPr marL="0" indent="0">
              <a:buNone/>
            </a:pPr>
            <a:r>
              <a:rPr lang="en-US" sz="2400" dirty="0">
                <a:latin typeface="Times New Roman" panose="02020603050405020304" pitchFamily="18" charset="0"/>
                <a:cs typeface="Times New Roman" panose="02020603050405020304" pitchFamily="18" charset="0"/>
              </a:rPr>
              <a:t>8. Validation:</a:t>
            </a:r>
          </a:p>
          <a:p>
            <a:pPr marL="0" indent="0">
              <a:buNone/>
            </a:pPr>
            <a:r>
              <a:rPr lang="en-US" sz="2400" dirty="0">
                <a:latin typeface="Times New Roman" panose="02020603050405020304" pitchFamily="18" charset="0"/>
                <a:cs typeface="Times New Roman" panose="02020603050405020304" pitchFamily="18" charset="0"/>
              </a:rPr>
              <a:t>9. k-fold cross validation:</a:t>
            </a:r>
          </a:p>
          <a:p>
            <a:pPr marL="0" indent="0">
              <a:buNone/>
            </a:pPr>
            <a:r>
              <a:rPr lang="en-US" sz="2400" dirty="0">
                <a:latin typeface="Times New Roman" panose="02020603050405020304" pitchFamily="18" charset="0"/>
                <a:cs typeface="Times New Roman" panose="02020603050405020304" pitchFamily="18" charset="0"/>
              </a:rPr>
              <a:t>10.visualization:</a:t>
            </a:r>
          </a:p>
        </p:txBody>
      </p:sp>
    </p:spTree>
    <p:extLst>
      <p:ext uri="{BB962C8B-B14F-4D97-AF65-F5344CB8AC3E}">
        <p14:creationId xmlns:p14="http://schemas.microsoft.com/office/powerpoint/2010/main" val="3057326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5A4D6-D7F5-4A89-B0B4-8CE0F8128E43}"/>
              </a:ext>
            </a:extLst>
          </p:cNvPr>
          <p:cNvSpPr>
            <a:spLocks noGrp="1"/>
          </p:cNvSpPr>
          <p:nvPr>
            <p:ph type="title"/>
          </p:nvPr>
        </p:nvSpPr>
        <p:spPr>
          <a:xfrm>
            <a:off x="1371600" y="583097"/>
            <a:ext cx="9601200" cy="662608"/>
          </a:xfrm>
        </p:spPr>
        <p:txBody>
          <a:bodyPr>
            <a:noAutofit/>
          </a:bodyPr>
          <a:lstStyle/>
          <a:p>
            <a:pPr algn="ctr"/>
            <a:r>
              <a:rPr lang="en-US" sz="2900" b="1" dirty="0">
                <a:latin typeface="Times New Roman" panose="02020603050405020304" pitchFamily="18" charset="0"/>
                <a:cs typeface="Times New Roman" panose="02020603050405020304" pitchFamily="18" charset="0"/>
              </a:rPr>
              <a:t>IV. THUẬT TOÁN ANN (ARTIFICIAL NEURAL NETWORKS</a:t>
            </a:r>
            <a:endParaRPr lang="en-US" sz="29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B572C5-5D1E-4218-9F5F-CD7C6C8A102B}"/>
              </a:ext>
            </a:extLst>
          </p:cNvPr>
          <p:cNvSpPr>
            <a:spLocks noGrp="1"/>
          </p:cNvSpPr>
          <p:nvPr>
            <p:ph idx="1"/>
          </p:nvPr>
        </p:nvSpPr>
        <p:spPr>
          <a:xfrm>
            <a:off x="1371600" y="1404731"/>
            <a:ext cx="9601200" cy="4682053"/>
          </a:xfrm>
        </p:spPr>
        <p:txBody>
          <a:bodyPr>
            <a:normAutofit/>
          </a:bodyPr>
          <a:lstStyle/>
          <a:p>
            <a:pPr marL="514350" indent="-514350">
              <a:buAutoNum type="arabicPeriod"/>
            </a:pPr>
            <a:r>
              <a:rPr lang="vi-VN" sz="2600" b="1" dirty="0">
                <a:latin typeface="Times New Roman" panose="02020603050405020304" pitchFamily="18" charset="0"/>
                <a:cs typeface="Times New Roman" panose="02020603050405020304" pitchFamily="18" charset="0"/>
              </a:rPr>
              <a:t>Khái niệm</a:t>
            </a:r>
            <a:endParaRPr lang="en-US" sz="2600" b="1" dirty="0">
              <a:latin typeface="Times New Roman" panose="02020603050405020304" pitchFamily="18" charset="0"/>
              <a:cs typeface="Times New Roman" panose="02020603050405020304" pitchFamily="18" charset="0"/>
            </a:endParaRPr>
          </a:p>
          <a:p>
            <a:pPr marL="0" indent="0">
              <a:buNone/>
            </a:pPr>
            <a:r>
              <a:rPr lang="vi-VN" sz="2600" dirty="0">
                <a:latin typeface="Times New Roman" panose="02020603050405020304" pitchFamily="18" charset="0"/>
                <a:cs typeface="Times New Roman" panose="02020603050405020304" pitchFamily="18" charset="0"/>
              </a:rPr>
              <a:t>Mạng neruron nhân tạo (ANN) là một mô hình làm việc trên máy tính dựa trên cấu trúc và chức năng của mạng neuron sinh học, tập hợp các bộ xử lý đơn giản neuron và nối với nhau.</a:t>
            </a:r>
            <a:endParaRPr lang="en-US" sz="2600" dirty="0">
              <a:latin typeface="Times New Roman" panose="02020603050405020304" pitchFamily="18" charset="0"/>
              <a:cs typeface="Times New Roman" panose="02020603050405020304" pitchFamily="18" charset="0"/>
            </a:endParaRPr>
          </a:p>
          <a:p>
            <a:pPr marL="0" indent="0">
              <a:buNone/>
            </a:pPr>
            <a:r>
              <a:rPr lang="vi-VN" sz="2600" b="1" dirty="0">
                <a:latin typeface="Times New Roman" panose="02020603050405020304" pitchFamily="18" charset="0"/>
                <a:cs typeface="Times New Roman" panose="02020603050405020304" pitchFamily="18" charset="0"/>
              </a:rPr>
              <a:t>2</a:t>
            </a:r>
            <a:r>
              <a:rPr lang="en-US" sz="2600" b="1" dirty="0">
                <a:latin typeface="Times New Roman" panose="02020603050405020304" pitchFamily="18" charset="0"/>
                <a:cs typeface="Times New Roman" panose="02020603050405020304" pitchFamily="18" charset="0"/>
              </a:rPr>
              <a:t>. </a:t>
            </a:r>
            <a:r>
              <a:rPr lang="vi-VN" sz="2600" b="1" dirty="0">
                <a:latin typeface="Times New Roman" panose="02020603050405020304" pitchFamily="18" charset="0"/>
                <a:cs typeface="Times New Roman" panose="02020603050405020304" pitchFamily="18" charset="0"/>
              </a:rPr>
              <a:t>Mô hình tổng quan của mạng nơ ron nhân tạo</a:t>
            </a:r>
            <a:endParaRPr lang="en-US" sz="2600" b="1" dirty="0">
              <a:latin typeface="Times New Roman" panose="02020603050405020304" pitchFamily="18" charset="0"/>
              <a:cs typeface="Times New Roman" panose="02020603050405020304" pitchFamily="18" charset="0"/>
            </a:endParaRPr>
          </a:p>
          <a:p>
            <a:pPr marL="0" indent="0">
              <a:buNone/>
            </a:pPr>
            <a:endParaRPr lang="en-US" sz="26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80F8CF1-FAB0-4848-9295-A8EB677D1B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3745757"/>
            <a:ext cx="3962400" cy="2251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0164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1EAD8-9A90-4A56-A775-45ECD7302E95}"/>
              </a:ext>
            </a:extLst>
          </p:cNvPr>
          <p:cNvSpPr>
            <a:spLocks noGrp="1"/>
          </p:cNvSpPr>
          <p:nvPr>
            <p:ph type="title"/>
          </p:nvPr>
        </p:nvSpPr>
        <p:spPr>
          <a:xfrm>
            <a:off x="1371600" y="685800"/>
            <a:ext cx="9601200" cy="45719"/>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BB2FEA12-B34B-4C07-BB10-24ADF40E73F5}"/>
              </a:ext>
            </a:extLst>
          </p:cNvPr>
          <p:cNvSpPr>
            <a:spLocks noGrp="1"/>
          </p:cNvSpPr>
          <p:nvPr>
            <p:ph idx="1"/>
          </p:nvPr>
        </p:nvSpPr>
        <p:spPr>
          <a:xfrm>
            <a:off x="1371600" y="1052882"/>
            <a:ext cx="9601200" cy="4814517"/>
          </a:xfrm>
        </p:spPr>
        <p:txBody>
          <a:bodyPr>
            <a:normAutofit/>
          </a:bodyPr>
          <a:lstStyle/>
          <a:p>
            <a:pPr marL="0" indent="0">
              <a:buNone/>
            </a:pPr>
            <a:r>
              <a:rPr lang="vi-VN" sz="2800" dirty="0">
                <a:latin typeface="Times New Roman" panose="02020603050405020304" pitchFamily="18" charset="0"/>
                <a:cs typeface="Times New Roman" panose="02020603050405020304" pitchFamily="18" charset="0"/>
              </a:rPr>
              <a:t>Mạng neuron nhân tạo (artificial neural netwok – ANN): là một tập hợp các bộ xử lý rất đơn giản – neuron – và nối với nhau. </a:t>
            </a:r>
            <a:endParaRPr lang="en-US" sz="2800" dirty="0">
              <a:latin typeface="Times New Roman" panose="02020603050405020304" pitchFamily="18" charset="0"/>
              <a:cs typeface="Times New Roman" panose="02020603050405020304" pitchFamily="18" charset="0"/>
            </a:endParaRPr>
          </a:p>
          <a:p>
            <a:pPr marL="0" indent="0">
              <a:buNone/>
            </a:pPr>
            <a:r>
              <a:rPr lang="vi-VN" sz="2800" dirty="0">
                <a:latin typeface="Times New Roman" panose="02020603050405020304" pitchFamily="18" charset="0"/>
                <a:cs typeface="Times New Roman" panose="02020603050405020304" pitchFamily="18" charset="0"/>
              </a:rPr>
              <a:t>Cấu trúc và phương thức hoạt động của ANN mô phỏng tương tự mạng neuron sinh học.</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346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6B6D-1407-4FDF-AFB7-5A015F2045C1}"/>
              </a:ext>
            </a:extLst>
          </p:cNvPr>
          <p:cNvSpPr>
            <a:spLocks noGrp="1"/>
          </p:cNvSpPr>
          <p:nvPr>
            <p:ph type="title"/>
          </p:nvPr>
        </p:nvSpPr>
        <p:spPr>
          <a:xfrm>
            <a:off x="1371600" y="685800"/>
            <a:ext cx="9601200" cy="546652"/>
          </a:xfrm>
        </p:spPr>
        <p:txBody>
          <a:bodyPr>
            <a:normAutofit/>
          </a:bodyPr>
          <a:lstStyle/>
          <a:p>
            <a:r>
              <a:rPr lang="en-US" sz="2800" b="1" dirty="0">
                <a:latin typeface="Times New Roman" panose="02020603050405020304" pitchFamily="18" charset="0"/>
                <a:cs typeface="Times New Roman" panose="02020603050405020304" pitchFamily="18" charset="0"/>
              </a:rPr>
              <a:t>3. Thuật toán perceptron</a:t>
            </a:r>
          </a:p>
        </p:txBody>
      </p:sp>
      <p:sp>
        <p:nvSpPr>
          <p:cNvPr id="3" name="Content Placeholder 2">
            <a:extLst>
              <a:ext uri="{FF2B5EF4-FFF2-40B4-BE49-F238E27FC236}">
                <a16:creationId xmlns:a16="http://schemas.microsoft.com/office/drawing/2014/main" id="{301E937F-8D85-409C-ADE0-609B4699A051}"/>
              </a:ext>
            </a:extLst>
          </p:cNvPr>
          <p:cNvSpPr>
            <a:spLocks noGrp="1"/>
          </p:cNvSpPr>
          <p:nvPr>
            <p:ph idx="1"/>
          </p:nvPr>
        </p:nvSpPr>
        <p:spPr>
          <a:xfrm>
            <a:off x="1371600" y="1232452"/>
            <a:ext cx="9601200" cy="4634948"/>
          </a:xfrm>
        </p:spPr>
        <p:txBody>
          <a:bodyPr>
            <a:normAutofit fontScale="92500" lnSpcReduction="10000"/>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vi-VN" sz="2200" dirty="0">
                <a:latin typeface="Times New Roman" panose="02020603050405020304" pitchFamily="18" charset="0"/>
                <a:cs typeface="Times New Roman" panose="02020603050405020304" pitchFamily="18" charset="0"/>
              </a:rPr>
              <a:t>Luật học</a:t>
            </a:r>
            <a:endParaRPr lang="en-US" sz="2200" dirty="0">
              <a:latin typeface="Times New Roman" panose="02020603050405020304" pitchFamily="18" charset="0"/>
              <a:cs typeface="Times New Roman" panose="02020603050405020304" pitchFamily="18" charset="0"/>
            </a:endParaRPr>
          </a:p>
          <a:p>
            <a:pPr marL="0" indent="0">
              <a:buNone/>
            </a:pPr>
            <a:r>
              <a:rPr lang="vi-VN" sz="2200" b="1" dirty="0">
                <a:latin typeface="Times New Roman" panose="02020603050405020304" pitchFamily="18" charset="0"/>
                <a:cs typeface="Times New Roman" panose="02020603050405020304" pitchFamily="18" charset="0"/>
              </a:rPr>
              <a:t>Bước 1: </a:t>
            </a:r>
            <a:r>
              <a:rPr lang="vi-VN" sz="2200" dirty="0">
                <a:latin typeface="Times New Roman" panose="02020603050405020304" pitchFamily="18" charset="0"/>
                <a:cs typeface="Times New Roman" panose="02020603050405020304" pitchFamily="18" charset="0"/>
              </a:rPr>
              <a:t>khởi tạo (w1, w2,…, wn, t)  [-0.5, 0.5] </a:t>
            </a:r>
            <a:endParaRPr lang="en-US" sz="2200" dirty="0">
              <a:latin typeface="Times New Roman" panose="02020603050405020304" pitchFamily="18" charset="0"/>
              <a:cs typeface="Times New Roman" panose="02020603050405020304" pitchFamily="18" charset="0"/>
            </a:endParaRPr>
          </a:p>
          <a:p>
            <a:pPr marL="0" indent="0">
              <a:buNone/>
            </a:pPr>
            <a:r>
              <a:rPr lang="vi-VN" sz="2200" b="1" dirty="0">
                <a:latin typeface="Times New Roman" panose="02020603050405020304" pitchFamily="18" charset="0"/>
                <a:cs typeface="Times New Roman" panose="02020603050405020304" pitchFamily="18" charset="0"/>
              </a:rPr>
              <a:t>Bước 2: </a:t>
            </a:r>
            <a:r>
              <a:rPr lang="vi-VN" sz="2200" dirty="0">
                <a:latin typeface="Times New Roman" panose="02020603050405020304" pitchFamily="18" charset="0"/>
                <a:cs typeface="Times New Roman" panose="02020603050405020304" pitchFamily="18" charset="0"/>
              </a:rPr>
              <a:t>kích hoạt tính kết xuất thực sự tại lần lặp p = 1 Y(p) =step[ ∑ 𝑾𝒊𝑿𝒊(𝒑) − 𝜽 𝒏 𝒊=𝟏 ] </a:t>
            </a:r>
            <a:endParaRPr lang="en-US" sz="2200" dirty="0">
              <a:latin typeface="Times New Roman" panose="02020603050405020304" pitchFamily="18" charset="0"/>
              <a:cs typeface="Times New Roman" panose="02020603050405020304" pitchFamily="18" charset="0"/>
            </a:endParaRPr>
          </a:p>
          <a:p>
            <a:pPr marL="0" indent="0">
              <a:buNone/>
            </a:pPr>
            <a:r>
              <a:rPr lang="vi-VN" sz="2200" b="1" dirty="0">
                <a:latin typeface="Times New Roman" panose="02020603050405020304" pitchFamily="18" charset="0"/>
                <a:cs typeface="Times New Roman" panose="02020603050405020304" pitchFamily="18" charset="0"/>
              </a:rPr>
              <a:t>Bước 3: </a:t>
            </a:r>
            <a:r>
              <a:rPr lang="vi-VN" sz="2200" dirty="0">
                <a:latin typeface="Times New Roman" panose="02020603050405020304" pitchFamily="18" charset="0"/>
                <a:cs typeface="Times New Roman" panose="02020603050405020304" pitchFamily="18" charset="0"/>
              </a:rPr>
              <a:t>cập nhật trọng số: wi(p+1) = wi(p) + ∆wi(p) </a:t>
            </a:r>
            <a:endParaRPr lang="en-US" sz="2200" dirty="0">
              <a:latin typeface="Times New Roman" panose="02020603050405020304" pitchFamily="18" charset="0"/>
              <a:cs typeface="Times New Roman" panose="02020603050405020304" pitchFamily="18" charset="0"/>
            </a:endParaRPr>
          </a:p>
          <a:p>
            <a:pPr marL="0" indent="0">
              <a:buNone/>
            </a:pPr>
            <a:r>
              <a:rPr lang="vi-VN" sz="2200" dirty="0">
                <a:latin typeface="Times New Roman" panose="02020603050405020304" pitchFamily="18" charset="0"/>
                <a:cs typeface="Times New Roman" panose="02020603050405020304" pitchFamily="18" charset="0"/>
              </a:rPr>
              <a:t>Trong đó ∆wi(p) = a * xi(p) * e(p) Tăng p lên 1 đơn vị và quay lại bước 2 </a:t>
            </a:r>
            <a:endParaRPr lang="en-US" sz="2200" dirty="0">
              <a:latin typeface="Times New Roman" panose="02020603050405020304" pitchFamily="18" charset="0"/>
              <a:cs typeface="Times New Roman" panose="02020603050405020304" pitchFamily="18" charset="0"/>
            </a:endParaRPr>
          </a:p>
          <a:p>
            <a:pPr marL="0" indent="0">
              <a:buNone/>
            </a:pPr>
            <a:r>
              <a:rPr lang="vi-VN" sz="2200" dirty="0">
                <a:latin typeface="Times New Roman" panose="02020603050405020304" pitchFamily="18" charset="0"/>
                <a:cs typeface="Times New Roman" panose="02020603050405020304" pitchFamily="18" charset="0"/>
              </a:rPr>
              <a:t>Ví dụ Mạch AND có 2 input và 1 output, chỉ khi input x1, x2x1, x2 bằng 1 thì output mới bằng 1.</a:t>
            </a:r>
            <a:endParaRPr lang="en-US" sz="2200" dirty="0">
              <a:latin typeface="Times New Roman" panose="02020603050405020304" pitchFamily="18" charset="0"/>
              <a:cs typeface="Times New Roman" panose="02020603050405020304" pitchFamily="18" charset="0"/>
            </a:endParaRPr>
          </a:p>
        </p:txBody>
      </p:sp>
      <p:pic>
        <p:nvPicPr>
          <p:cNvPr id="8" name="Picture 15">
            <a:extLst>
              <a:ext uri="{FF2B5EF4-FFF2-40B4-BE49-F238E27FC236}">
                <a16:creationId xmlns:a16="http://schemas.microsoft.com/office/drawing/2014/main" id="{290B81CD-8350-43F5-AF8D-D65F0AA6DD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7118" y="1232452"/>
            <a:ext cx="4957763" cy="2196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5608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C5B4B-A206-4C8E-8F09-52F427B57563}"/>
              </a:ext>
            </a:extLst>
          </p:cNvPr>
          <p:cNvSpPr>
            <a:spLocks noGrp="1"/>
          </p:cNvSpPr>
          <p:nvPr>
            <p:ph type="title"/>
          </p:nvPr>
        </p:nvSpPr>
        <p:spPr>
          <a:xfrm>
            <a:off x="1371600" y="685800"/>
            <a:ext cx="9601200" cy="56322"/>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76EC38BA-00FB-441A-990A-F162F53ABCBB}"/>
              </a:ext>
            </a:extLst>
          </p:cNvPr>
          <p:cNvSpPr>
            <a:spLocks noGrp="1"/>
          </p:cNvSpPr>
          <p:nvPr>
            <p:ph idx="1"/>
          </p:nvPr>
        </p:nvSpPr>
        <p:spPr>
          <a:xfrm>
            <a:off x="1371600" y="2918792"/>
            <a:ext cx="9601200" cy="2948608"/>
          </a:xfrm>
        </p:spPr>
        <p:txBody>
          <a:bodyPr/>
          <a:lstStyle/>
          <a:p>
            <a:pPr marL="0" indent="0">
              <a:buNone/>
            </a:pPr>
            <a:r>
              <a:rPr lang="vi-VN" dirty="0">
                <a:latin typeface="Times New Roman" panose="02020603050405020304" pitchFamily="18" charset="0"/>
                <a:cs typeface="Times New Roman" panose="02020603050405020304" pitchFamily="18" charset="0"/>
              </a:rPr>
              <a:t>Công việc cần làm là lựa chọn(</a:t>
            </a:r>
            <a:r>
              <a:rPr lang="el-GR" dirty="0">
                <a:latin typeface="Times New Roman" panose="02020603050405020304" pitchFamily="18" charset="0"/>
                <a:cs typeface="Times New Roman" panose="02020603050405020304" pitchFamily="18" charset="0"/>
              </a:rPr>
              <a:t>ω1,ω2,θ) </a:t>
            </a:r>
            <a:r>
              <a:rPr lang="vi-VN" dirty="0">
                <a:latin typeface="Times New Roman" panose="02020603050405020304" pitchFamily="18" charset="0"/>
                <a:cs typeface="Times New Roman" panose="02020603050405020304" pitchFamily="18" charset="0"/>
              </a:rPr>
              <a:t>sao cho thỏa mãn như hình. Ví dụ (</a:t>
            </a:r>
            <a:r>
              <a:rPr lang="el-GR" dirty="0">
                <a:latin typeface="Times New Roman" panose="02020603050405020304" pitchFamily="18" charset="0"/>
                <a:cs typeface="Times New Roman" panose="02020603050405020304" pitchFamily="18" charset="0"/>
              </a:rPr>
              <a:t>ω1, ω2, θ) = (0.5, 0.5, 0.7). </a:t>
            </a:r>
            <a:r>
              <a:rPr lang="vi-VN" dirty="0">
                <a:latin typeface="Times New Roman" panose="02020603050405020304" pitchFamily="18" charset="0"/>
                <a:cs typeface="Times New Roman" panose="02020603050405020304" pitchFamily="18" charset="0"/>
              </a:rPr>
              <a:t>Với parameter này, chỉ khi c</a:t>
            </a:r>
            <a:endParaRPr lang="en-US" dirty="0">
              <a:latin typeface="Times New Roman" panose="02020603050405020304" pitchFamily="18" charset="0"/>
              <a:cs typeface="Times New Roman" panose="02020603050405020304" pitchFamily="18" charset="0"/>
            </a:endParaRPr>
          </a:p>
          <a:p>
            <a:pPr marL="0" indent="0">
              <a:buNone/>
            </a:pPr>
            <a:r>
              <a:rPr lang="vi-VN" dirty="0">
                <a:latin typeface="Times New Roman" panose="02020603050405020304" pitchFamily="18" charset="0"/>
                <a:cs typeface="Times New Roman" panose="02020603050405020304" pitchFamily="18" charset="0"/>
              </a:rPr>
              <a:t>ả x1,x2 bằng 1 thì tổng mới &gt; </a:t>
            </a:r>
            <a:r>
              <a:rPr lang="el-GR" dirty="0">
                <a:latin typeface="Times New Roman" panose="02020603050405020304" pitchFamily="18" charset="0"/>
                <a:cs typeface="Times New Roman" panose="02020603050405020304" pitchFamily="18" charset="0"/>
              </a:rPr>
              <a:t>θ </a:t>
            </a:r>
            <a:r>
              <a:rPr lang="vi-VN" dirty="0">
                <a:latin typeface="Times New Roman" panose="02020603050405020304" pitchFamily="18" charset="0"/>
                <a:cs typeface="Times New Roman" panose="02020603050405020304" pitchFamily="18" charset="0"/>
              </a:rPr>
              <a:t>và output y = 1.</a:t>
            </a: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C946026-9CEB-44E1-AF4C-E4038ADF98E5}"/>
              </a:ext>
            </a:extLst>
          </p:cNvPr>
          <p:cNvPicPr>
            <a:picLocks noChangeAspect="1"/>
          </p:cNvPicPr>
          <p:nvPr/>
        </p:nvPicPr>
        <p:blipFill>
          <a:blip r:embed="rId2"/>
          <a:stretch>
            <a:fillRect/>
          </a:stretch>
        </p:blipFill>
        <p:spPr>
          <a:xfrm>
            <a:off x="3546808" y="685801"/>
            <a:ext cx="5143201" cy="2053166"/>
          </a:xfrm>
          <a:prstGeom prst="rect">
            <a:avLst/>
          </a:prstGeom>
        </p:spPr>
      </p:pic>
      <p:pic>
        <p:nvPicPr>
          <p:cNvPr id="5" name="Picture 4">
            <a:extLst>
              <a:ext uri="{FF2B5EF4-FFF2-40B4-BE49-F238E27FC236}">
                <a16:creationId xmlns:a16="http://schemas.microsoft.com/office/drawing/2014/main" id="{1B8A5926-FCA6-415F-A616-C89A6D7F08B1}"/>
              </a:ext>
            </a:extLst>
          </p:cNvPr>
          <p:cNvPicPr>
            <a:picLocks noChangeAspect="1"/>
          </p:cNvPicPr>
          <p:nvPr/>
        </p:nvPicPr>
        <p:blipFill>
          <a:blip r:embed="rId3"/>
          <a:stretch>
            <a:fillRect/>
          </a:stretch>
        </p:blipFill>
        <p:spPr>
          <a:xfrm>
            <a:off x="4005572" y="4009906"/>
            <a:ext cx="4684437" cy="1857494"/>
          </a:xfrm>
          <a:prstGeom prst="rect">
            <a:avLst/>
          </a:prstGeom>
        </p:spPr>
      </p:pic>
    </p:spTree>
    <p:extLst>
      <p:ext uri="{BB962C8B-B14F-4D97-AF65-F5344CB8AC3E}">
        <p14:creationId xmlns:p14="http://schemas.microsoft.com/office/powerpoint/2010/main" val="3603058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EF5D8-9ACC-4160-B5C2-011D8F3A495F}"/>
              </a:ext>
            </a:extLst>
          </p:cNvPr>
          <p:cNvSpPr>
            <a:spLocks noGrp="1"/>
          </p:cNvSpPr>
          <p:nvPr>
            <p:ph type="title"/>
          </p:nvPr>
        </p:nvSpPr>
        <p:spPr>
          <a:xfrm>
            <a:off x="1371600" y="685800"/>
            <a:ext cx="9601200" cy="493643"/>
          </a:xfrm>
        </p:spPr>
        <p:txBody>
          <a:bodyPr>
            <a:normAutofit/>
          </a:bodyPr>
          <a:lstStyle/>
          <a:p>
            <a:r>
              <a:rPr lang="en-US" sz="2800" b="1" dirty="0">
                <a:latin typeface="Times New Roman" panose="02020603050405020304" pitchFamily="18" charset="0"/>
                <a:cs typeface="Times New Roman" panose="02020603050405020304" pitchFamily="18" charset="0"/>
              </a:rPr>
              <a:t>4. Thuật toán multilayer perceptron </a:t>
            </a:r>
          </a:p>
        </p:txBody>
      </p:sp>
      <p:sp>
        <p:nvSpPr>
          <p:cNvPr id="3" name="Content Placeholder 2">
            <a:extLst>
              <a:ext uri="{FF2B5EF4-FFF2-40B4-BE49-F238E27FC236}">
                <a16:creationId xmlns:a16="http://schemas.microsoft.com/office/drawing/2014/main" id="{038B9FFF-FC4C-47DF-8E04-F26E99EDA84D}"/>
              </a:ext>
            </a:extLst>
          </p:cNvPr>
          <p:cNvSpPr>
            <a:spLocks noGrp="1"/>
          </p:cNvSpPr>
          <p:nvPr>
            <p:ph idx="1"/>
          </p:nvPr>
        </p:nvSpPr>
        <p:spPr>
          <a:xfrm>
            <a:off x="1371600" y="3127513"/>
            <a:ext cx="9601200" cy="2739887"/>
          </a:xfrm>
        </p:spPr>
        <p:txBody>
          <a:bodyPr>
            <a:normAutofit/>
          </a:bodyPr>
          <a:lstStyle/>
          <a:p>
            <a:pPr marL="0" indent="0">
              <a:buNone/>
            </a:pPr>
            <a:endParaRPr lang="en-US" dirty="0"/>
          </a:p>
          <a:p>
            <a:pPr marL="0" indent="0">
              <a:buNone/>
            </a:pPr>
            <a:r>
              <a:rPr lang="vi-VN" sz="2200" b="1" dirty="0">
                <a:latin typeface="Times New Roman" panose="02020603050405020304" pitchFamily="18" charset="0"/>
                <a:cs typeface="Times New Roman" panose="02020603050405020304" pitchFamily="18" charset="0"/>
              </a:rPr>
              <a:t>Luật học</a:t>
            </a:r>
            <a:endParaRPr lang="en-US" sz="2200" b="1" dirty="0">
              <a:latin typeface="Times New Roman" panose="02020603050405020304" pitchFamily="18" charset="0"/>
              <a:cs typeface="Times New Roman" panose="02020603050405020304" pitchFamily="18" charset="0"/>
            </a:endParaRPr>
          </a:p>
          <a:p>
            <a:pPr marL="0" indent="0">
              <a:buNone/>
            </a:pPr>
            <a:r>
              <a:rPr lang="vi-VN" sz="2200" b="1" dirty="0">
                <a:latin typeface="Times New Roman" panose="02020603050405020304" pitchFamily="18" charset="0"/>
                <a:cs typeface="Times New Roman" panose="02020603050405020304" pitchFamily="18" charset="0"/>
              </a:rPr>
              <a:t>Bước 1:</a:t>
            </a:r>
            <a:r>
              <a:rPr lang="vi-VN" sz="2200" dirty="0">
                <a:latin typeface="Times New Roman" panose="02020603050405020304" pitchFamily="18" charset="0"/>
                <a:cs typeface="Times New Roman" panose="02020603050405020304" pitchFamily="18" charset="0"/>
              </a:rPr>
              <a:t> Khởi tạo Đặt giá trị ngẫu nhiên các trọng số và ngưỡng của mạng </a:t>
            </a:r>
            <a:endParaRPr lang="en-US" sz="2200" dirty="0">
              <a:latin typeface="Times New Roman" panose="02020603050405020304" pitchFamily="18" charset="0"/>
              <a:cs typeface="Times New Roman" panose="02020603050405020304" pitchFamily="18" charset="0"/>
            </a:endParaRPr>
          </a:p>
          <a:p>
            <a:pPr marL="0" indent="0">
              <a:buNone/>
            </a:pPr>
            <a:r>
              <a:rPr lang="vi-VN" sz="2200" b="1" dirty="0">
                <a:latin typeface="Times New Roman" panose="02020603050405020304" pitchFamily="18" charset="0"/>
                <a:cs typeface="Times New Roman" panose="02020603050405020304" pitchFamily="18" charset="0"/>
              </a:rPr>
              <a:t>Bước 2:</a:t>
            </a:r>
            <a:r>
              <a:rPr lang="vi-VN" sz="2200" dirty="0">
                <a:latin typeface="Times New Roman" panose="02020603050405020304" pitchFamily="18" charset="0"/>
                <a:cs typeface="Times New Roman" panose="02020603050405020304" pitchFamily="18" charset="0"/>
              </a:rPr>
              <a:t> Kích hoạt a) tính kết xuất thực sự của các neuron trong lớp ẩn: Yj = sidmoid[ ∑ 𝑿𝒊(𝒑) ∗ 𝑾𝒊𝒋(𝒑) − 𝜽 𝒏 𝒊=𝟏 j ] b) Tính kết xuất thực sự của các neuron trong lớp xuất: Yk = sidmoid[ ∑ 𝑿𝒋𝒌(𝒑) ∗ 𝑾𝒋𝒌(𝒑) − 𝜽 𝒏 𝒋=𝟏 k ] </a:t>
            </a:r>
            <a:endParaRPr lang="en-US" sz="2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660A6DE-5696-4BC7-A0C1-E3A1C1882B9E}"/>
              </a:ext>
            </a:extLst>
          </p:cNvPr>
          <p:cNvPicPr>
            <a:picLocks noChangeAspect="1"/>
          </p:cNvPicPr>
          <p:nvPr/>
        </p:nvPicPr>
        <p:blipFill>
          <a:blip r:embed="rId2"/>
          <a:stretch>
            <a:fillRect/>
          </a:stretch>
        </p:blipFill>
        <p:spPr>
          <a:xfrm>
            <a:off x="3140144" y="1179443"/>
            <a:ext cx="5699056" cy="2451653"/>
          </a:xfrm>
          <a:prstGeom prst="rect">
            <a:avLst/>
          </a:prstGeom>
        </p:spPr>
      </p:pic>
    </p:spTree>
    <p:extLst>
      <p:ext uri="{BB962C8B-B14F-4D97-AF65-F5344CB8AC3E}">
        <p14:creationId xmlns:p14="http://schemas.microsoft.com/office/powerpoint/2010/main" val="2195580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2C5B0-4486-4E78-9F3B-295E89ABD2BA}"/>
              </a:ext>
            </a:extLst>
          </p:cNvPr>
          <p:cNvSpPr>
            <a:spLocks noGrp="1"/>
          </p:cNvSpPr>
          <p:nvPr>
            <p:ph type="title"/>
          </p:nvPr>
        </p:nvSpPr>
        <p:spPr>
          <a:xfrm>
            <a:off x="1371600" y="685800"/>
            <a:ext cx="9601200" cy="851452"/>
          </a:xfrm>
        </p:spPr>
        <p:txBody>
          <a:bodyPr>
            <a:normAutofit/>
          </a:bodyPr>
          <a:lstStyle/>
          <a:p>
            <a:r>
              <a:rPr lang="vi-VN" sz="2800" b="1" dirty="0">
                <a:latin typeface="Times New Roman" panose="02020603050405020304" pitchFamily="18" charset="0"/>
                <a:cs typeface="Times New Roman" panose="02020603050405020304" pitchFamily="18" charset="0"/>
              </a:rPr>
              <a:t>Bước 3: </a:t>
            </a:r>
            <a:r>
              <a:rPr lang="vi-VN" sz="2800" dirty="0">
                <a:latin typeface="Times New Roman" panose="02020603050405020304" pitchFamily="18" charset="0"/>
                <a:cs typeface="Times New Roman" panose="02020603050405020304" pitchFamily="18" charset="0"/>
              </a:rPr>
              <a:t>Huấn luyện trọng số</a:t>
            </a: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83F7BF8-112A-4499-9D30-14C6032F9F19}"/>
              </a:ext>
            </a:extLst>
          </p:cNvPr>
          <p:cNvSpPr>
            <a:spLocks noGrp="1"/>
          </p:cNvSpPr>
          <p:nvPr>
            <p:ph idx="1"/>
          </p:nvPr>
        </p:nvSpPr>
        <p:spPr>
          <a:xfrm>
            <a:off x="1371600" y="1179443"/>
            <a:ext cx="9601200" cy="4687957"/>
          </a:xfrm>
        </p:spPr>
        <p:txBody>
          <a:bodyPr>
            <a:normAutofit/>
          </a:bodyPr>
          <a:lstStyle/>
          <a:p>
            <a:pPr marL="0" indent="0">
              <a:buNone/>
            </a:pPr>
            <a:r>
              <a:rPr lang="vi-VN" sz="2600" dirty="0">
                <a:latin typeface="Times New Roman" panose="02020603050405020304" pitchFamily="18" charset="0"/>
                <a:cs typeface="Times New Roman" panose="02020603050405020304" pitchFamily="18" charset="0"/>
              </a:rPr>
              <a:t>Tính gradient sai số cho các neuron lớp xuất:</a:t>
            </a:r>
            <a:endParaRPr lang="en-US" sz="2600" dirty="0">
              <a:latin typeface="Times New Roman" panose="02020603050405020304" pitchFamily="18" charset="0"/>
              <a:cs typeface="Times New Roman" panose="02020603050405020304" pitchFamily="18" charset="0"/>
            </a:endParaRPr>
          </a:p>
          <a:p>
            <a:pPr marL="514350" indent="-514350">
              <a:buAutoNum type="alphaLcParenR"/>
            </a:pPr>
            <a:endParaRPr lang="en-US" sz="2800" dirty="0">
              <a:latin typeface="Times New Roman" panose="02020603050405020304" pitchFamily="18" charset="0"/>
              <a:cs typeface="Times New Roman" panose="02020603050405020304" pitchFamily="18" charset="0"/>
            </a:endParaRPr>
          </a:p>
          <a:p>
            <a:pPr marL="514350" indent="-514350">
              <a:buAutoNum type="alphaLcParenR"/>
            </a:pPr>
            <a:endParaRPr lang="en-US" sz="2800" dirty="0">
              <a:latin typeface="Times New Roman" panose="02020603050405020304" pitchFamily="18" charset="0"/>
              <a:cs typeface="Times New Roman" panose="02020603050405020304" pitchFamily="18" charset="0"/>
            </a:endParaRPr>
          </a:p>
          <a:p>
            <a:pPr marL="514350" indent="-514350">
              <a:buAutoNum type="alphaLcParenR"/>
            </a:pPr>
            <a:endParaRPr lang="en-US" sz="2800" dirty="0">
              <a:latin typeface="Times New Roman" panose="02020603050405020304" pitchFamily="18" charset="0"/>
              <a:cs typeface="Times New Roman" panose="02020603050405020304" pitchFamily="18" charset="0"/>
            </a:endParaRPr>
          </a:p>
          <a:p>
            <a:pPr marL="514350" indent="-514350">
              <a:buAutoNum type="alphaLcParenR"/>
            </a:pPr>
            <a:endParaRPr lang="en-US" sz="2800" dirty="0">
              <a:latin typeface="Times New Roman" panose="02020603050405020304" pitchFamily="18" charset="0"/>
              <a:cs typeface="Times New Roman" panose="02020603050405020304" pitchFamily="18" charset="0"/>
            </a:endParaRPr>
          </a:p>
          <a:p>
            <a:pPr marL="514350" indent="-514350">
              <a:buAutoNum type="alphaLcParenR"/>
            </a:pPr>
            <a:endParaRPr lang="en-US" sz="2800" dirty="0">
              <a:latin typeface="Times New Roman" panose="02020603050405020304" pitchFamily="18" charset="0"/>
              <a:cs typeface="Times New Roman" panose="02020603050405020304" pitchFamily="18" charset="0"/>
            </a:endParaRPr>
          </a:p>
          <a:p>
            <a:pPr marL="514350" indent="-514350">
              <a:buAutoNum type="alphaLcParenR"/>
            </a:pPr>
            <a:endParaRPr lang="en-US" sz="2800" dirty="0">
              <a:latin typeface="Times New Roman" panose="02020603050405020304" pitchFamily="18" charset="0"/>
              <a:cs typeface="Times New Roman" panose="02020603050405020304" pitchFamily="18" charset="0"/>
            </a:endParaRPr>
          </a:p>
          <a:p>
            <a:pPr marL="0" indent="0">
              <a:buNone/>
            </a:pPr>
            <a:r>
              <a:rPr lang="en-US" sz="2600" b="1" dirty="0">
                <a:latin typeface="Times New Roman" panose="02020603050405020304" pitchFamily="18" charset="0"/>
                <a:cs typeface="Times New Roman" panose="02020603050405020304" pitchFamily="18" charset="0"/>
              </a:rPr>
              <a:t>Bước 4 : </a:t>
            </a:r>
            <a:r>
              <a:rPr lang="en-US" sz="2600" dirty="0">
                <a:latin typeface="Times New Roman" panose="02020603050405020304" pitchFamily="18" charset="0"/>
                <a:cs typeface="Times New Roman" panose="02020603050405020304" pitchFamily="18" charset="0"/>
              </a:rPr>
              <a:t>Lặp</a:t>
            </a:r>
          </a:p>
          <a:p>
            <a:pPr marL="514350" indent="-514350">
              <a:buAutoNum type="alphaLcParenR"/>
            </a:pPr>
            <a:endParaRPr lang="en-US"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1B274AB-E692-440F-8960-0EA740A58FD1}"/>
              </a:ext>
            </a:extLst>
          </p:cNvPr>
          <p:cNvPicPr>
            <a:picLocks noChangeAspect="1"/>
          </p:cNvPicPr>
          <p:nvPr/>
        </p:nvPicPr>
        <p:blipFill>
          <a:blip r:embed="rId2"/>
          <a:stretch>
            <a:fillRect/>
          </a:stretch>
        </p:blipFill>
        <p:spPr>
          <a:xfrm>
            <a:off x="2822713" y="1613659"/>
            <a:ext cx="6718852" cy="3475176"/>
          </a:xfrm>
          <a:prstGeom prst="rect">
            <a:avLst/>
          </a:prstGeom>
        </p:spPr>
      </p:pic>
    </p:spTree>
    <p:extLst>
      <p:ext uri="{BB962C8B-B14F-4D97-AF65-F5344CB8AC3E}">
        <p14:creationId xmlns:p14="http://schemas.microsoft.com/office/powerpoint/2010/main" val="2344664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E2565-45FC-486C-B693-1BA6047129EB}"/>
              </a:ext>
            </a:extLst>
          </p:cNvPr>
          <p:cNvSpPr>
            <a:spLocks noGrp="1"/>
          </p:cNvSpPr>
          <p:nvPr>
            <p:ph type="title"/>
          </p:nvPr>
        </p:nvSpPr>
        <p:spPr>
          <a:xfrm>
            <a:off x="1371600" y="685800"/>
            <a:ext cx="9601200" cy="904461"/>
          </a:xfrm>
        </p:spPr>
        <p:txBody>
          <a:bodyPr>
            <a:normAutofit/>
          </a:bodyPr>
          <a:lstStyle/>
          <a:p>
            <a:pPr algn="ctr"/>
            <a:r>
              <a:rPr lang="en-US" sz="3600" b="1" dirty="0">
                <a:latin typeface="Times New Roman" panose="02020603050405020304" pitchFamily="18" charset="0"/>
                <a:cs typeface="Times New Roman" panose="02020603050405020304" pitchFamily="18" charset="0"/>
              </a:rPr>
              <a:t>NỘI DUNG BÁO CÁO </a:t>
            </a:r>
          </a:p>
        </p:txBody>
      </p:sp>
      <p:sp>
        <p:nvSpPr>
          <p:cNvPr id="3" name="Content Placeholder 2">
            <a:extLst>
              <a:ext uri="{FF2B5EF4-FFF2-40B4-BE49-F238E27FC236}">
                <a16:creationId xmlns:a16="http://schemas.microsoft.com/office/drawing/2014/main" id="{92525601-FDAB-4E5F-88F7-0A10794F808D}"/>
              </a:ext>
            </a:extLst>
          </p:cNvPr>
          <p:cNvSpPr>
            <a:spLocks noGrp="1"/>
          </p:cNvSpPr>
          <p:nvPr>
            <p:ph idx="1"/>
          </p:nvPr>
        </p:nvSpPr>
        <p:spPr>
          <a:xfrm>
            <a:off x="1371600" y="1404730"/>
            <a:ext cx="9601200" cy="4664766"/>
          </a:xfrm>
        </p:spPr>
        <p:txBody>
          <a:bodyPr/>
          <a:lstStyle/>
          <a:p>
            <a:pPr marL="514350" indent="-514350">
              <a:buAutoNum type="romanUcPeriod"/>
            </a:pPr>
            <a:r>
              <a:rPr lang="en-US" sz="2600" b="1" dirty="0">
                <a:latin typeface="Times New Roman" panose="02020603050405020304" pitchFamily="18" charset="0"/>
                <a:cs typeface="Times New Roman" panose="02020603050405020304" pitchFamily="18" charset="0"/>
              </a:rPr>
              <a:t>MACHINE LEARNING </a:t>
            </a:r>
          </a:p>
          <a:p>
            <a:pPr marL="514350" indent="-514350">
              <a:buFont typeface="Franklin Gothic Book" panose="020B0503020102020204" pitchFamily="34" charset="0"/>
              <a:buAutoNum type="romanUcPeriod"/>
            </a:pPr>
            <a:r>
              <a:rPr lang="en-US" sz="2600" b="1" dirty="0">
                <a:latin typeface="Times New Roman" panose="02020603050405020304" pitchFamily="18" charset="0"/>
                <a:cs typeface="Times New Roman" panose="02020603050405020304" pitchFamily="18" charset="0"/>
              </a:rPr>
              <a:t>TRÍ TUỆ NHÂN TẠO (</a:t>
            </a:r>
            <a:r>
              <a:rPr lang="en-US" sz="2600" b="1" dirty="0" err="1">
                <a:latin typeface="Times New Roman" panose="02020603050405020304" pitchFamily="18" charset="0"/>
                <a:cs typeface="Times New Roman" panose="02020603050405020304" pitchFamily="18" charset="0"/>
              </a:rPr>
              <a:t>Artifical</a:t>
            </a:r>
            <a:r>
              <a:rPr lang="en-US" sz="2600" b="1" dirty="0">
                <a:latin typeface="Times New Roman" panose="02020603050405020304" pitchFamily="18" charset="0"/>
                <a:cs typeface="Times New Roman" panose="02020603050405020304" pitchFamily="18" charset="0"/>
              </a:rPr>
              <a:t> Intelligent)</a:t>
            </a:r>
          </a:p>
          <a:p>
            <a:pPr marL="514350" indent="-514350">
              <a:buFont typeface="Franklin Gothic Book" panose="020B0503020102020204" pitchFamily="34" charset="0"/>
              <a:buAutoNum type="romanUcPeriod"/>
            </a:pPr>
            <a:r>
              <a:rPr lang="en-US" sz="2600" b="1" dirty="0">
                <a:latin typeface="Times New Roman" panose="02020603050405020304" pitchFamily="18" charset="0"/>
                <a:cs typeface="Times New Roman" panose="02020603050405020304" pitchFamily="18" charset="0"/>
              </a:rPr>
              <a:t>CLASSIFICATION</a:t>
            </a:r>
          </a:p>
          <a:p>
            <a:pPr marL="514350" indent="-514350">
              <a:buFont typeface="Franklin Gothic Book" panose="020B0503020102020204" pitchFamily="34" charset="0"/>
              <a:buAutoNum type="romanUcPeriod"/>
            </a:pPr>
            <a:r>
              <a:rPr lang="en-US" sz="2600" b="1" dirty="0">
                <a:latin typeface="Times New Roman" panose="02020603050405020304" pitchFamily="18" charset="0"/>
                <a:cs typeface="Times New Roman" panose="02020603050405020304" pitchFamily="18" charset="0"/>
              </a:rPr>
              <a:t>THUẬT TOÁN ANN (ARTIFICIAL NEURAL NETWORKS)</a:t>
            </a:r>
          </a:p>
          <a:p>
            <a:pPr marL="514350" indent="-514350">
              <a:buFont typeface="Franklin Gothic Book" panose="020B0503020102020204" pitchFamily="34" charset="0"/>
              <a:buAutoNum type="romanUcPeriod"/>
            </a:pPr>
            <a:r>
              <a:rPr lang="en-US" sz="2600" b="1" dirty="0">
                <a:latin typeface="Times New Roman" panose="02020603050405020304" pitchFamily="18" charset="0"/>
                <a:cs typeface="Times New Roman" panose="02020603050405020304" pitchFamily="18" charset="0"/>
              </a:rPr>
              <a:t>APPLICATION: APPLY ANN ON IRIS DATASET FOR CLASSIFICATION TASK</a:t>
            </a:r>
          </a:p>
          <a:p>
            <a:pPr marL="0" indent="0">
              <a:buNone/>
            </a:pPr>
            <a:endParaRPr lang="en-US" sz="24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64804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F6090-12AB-4E68-9CE0-3DFE3390E58F}"/>
              </a:ext>
            </a:extLst>
          </p:cNvPr>
          <p:cNvSpPr>
            <a:spLocks noGrp="1"/>
          </p:cNvSpPr>
          <p:nvPr>
            <p:ph type="title"/>
          </p:nvPr>
        </p:nvSpPr>
        <p:spPr>
          <a:xfrm>
            <a:off x="1371600" y="685800"/>
            <a:ext cx="9601200" cy="771939"/>
          </a:xfrm>
        </p:spPr>
        <p:txBody>
          <a:bodyPr>
            <a:normAutofit fontScale="90000"/>
          </a:bodyPr>
          <a:lstStyle/>
          <a:p>
            <a:pPr algn="ctr"/>
            <a:r>
              <a:rPr lang="en-US" sz="3200" b="1" dirty="0">
                <a:latin typeface="Times New Roman" panose="02020603050405020304" pitchFamily="18" charset="0"/>
                <a:cs typeface="Times New Roman" panose="02020603050405020304" pitchFamily="18" charset="0"/>
              </a:rPr>
              <a:t>V. APPLICATION: APPLY ANN ON IRIS DATASET FOR CLASSIFICATION TASK</a:t>
            </a:r>
            <a:br>
              <a:rPr lang="en-US" b="1"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9296F11C-702B-4AB5-B381-F8C052E41DF4}"/>
              </a:ext>
            </a:extLst>
          </p:cNvPr>
          <p:cNvSpPr>
            <a:spLocks noGrp="1"/>
          </p:cNvSpPr>
          <p:nvPr>
            <p:ph idx="1"/>
          </p:nvPr>
        </p:nvSpPr>
        <p:spPr>
          <a:xfrm>
            <a:off x="1371600" y="1563757"/>
            <a:ext cx="9601200" cy="4303643"/>
          </a:xfrm>
        </p:spPr>
        <p:txBody>
          <a:bodyPr>
            <a:normAutofit/>
          </a:bodyPr>
          <a:lstStyle/>
          <a:p>
            <a:pPr marL="0" indent="0">
              <a:buNone/>
            </a:pPr>
            <a:r>
              <a:rPr lang="vi-VN" sz="2800" b="1" dirty="0">
                <a:latin typeface="Times New Roman" panose="02020603050405020304" pitchFamily="18" charset="0"/>
                <a:cs typeface="Times New Roman" panose="02020603050405020304" pitchFamily="18" charset="0"/>
              </a:rPr>
              <a:t>1</a:t>
            </a:r>
            <a:r>
              <a:rPr lang="en-US" sz="2800" b="1" dirty="0">
                <a:latin typeface="Times New Roman" panose="02020603050405020304" pitchFamily="18" charset="0"/>
                <a:cs typeface="Times New Roman" panose="02020603050405020304" pitchFamily="18" charset="0"/>
              </a:rPr>
              <a:t>.</a:t>
            </a:r>
            <a:r>
              <a:rPr lang="vi-VN" sz="2800" b="1" dirty="0">
                <a:latin typeface="Times New Roman" panose="02020603050405020304" pitchFamily="18" charset="0"/>
                <a:cs typeface="Times New Roman" panose="02020603050405020304" pitchFamily="18" charset="0"/>
              </a:rPr>
              <a:t> Mô tả dữ liệu</a:t>
            </a:r>
            <a:endParaRPr lang="en-US" sz="2800" b="1" dirty="0">
              <a:latin typeface="Times New Roman" panose="02020603050405020304" pitchFamily="18" charset="0"/>
              <a:cs typeface="Times New Roman" panose="02020603050405020304" pitchFamily="18" charset="0"/>
            </a:endParaRPr>
          </a:p>
          <a:p>
            <a:pPr marL="0" indent="0">
              <a:buNone/>
            </a:pPr>
            <a:r>
              <a:rPr lang="vi-VN" sz="2800" dirty="0">
                <a:latin typeface="Times New Roman" panose="02020603050405020304" pitchFamily="18" charset="0"/>
                <a:cs typeface="Times New Roman" panose="02020603050405020304" pitchFamily="18" charset="0"/>
              </a:rPr>
              <a:t> Tập dữ liệu dùng trong project là tập </a:t>
            </a:r>
            <a:r>
              <a:rPr lang="vi-VN" sz="2800" b="1" dirty="0">
                <a:latin typeface="Times New Roman" panose="02020603050405020304" pitchFamily="18" charset="0"/>
                <a:cs typeface="Times New Roman" panose="02020603050405020304" pitchFamily="18" charset="0"/>
              </a:rPr>
              <a:t>data iris</a:t>
            </a:r>
            <a:r>
              <a:rPr lang="vi-VN" sz="2800" dirty="0">
                <a:latin typeface="Times New Roman" panose="02020603050405020304" pitchFamily="18" charset="0"/>
                <a:cs typeface="Times New Roman" panose="02020603050405020304" pitchFamily="18" charset="0"/>
              </a:rPr>
              <a:t>. Một tập dữ liệu gồm có 150 sample chia thành 3 lớp khác nhau, mỗi lớp có 50 sample tiêu biểu. Mỗi sample có 4 feature chính và một class.</a:t>
            </a:r>
            <a:endParaRPr lang="en-US" sz="2800" dirty="0">
              <a:latin typeface="Times New Roman" panose="02020603050405020304" pitchFamily="18" charset="0"/>
              <a:cs typeface="Times New Roman" panose="02020603050405020304" pitchFamily="18" charset="0"/>
            </a:endParaRPr>
          </a:p>
          <a:p>
            <a:pPr marL="0" indent="0">
              <a:buNone/>
            </a:pPr>
            <a:r>
              <a:rPr lang="vi-VN" sz="2800" b="1" dirty="0">
                <a:latin typeface="Times New Roman" panose="02020603050405020304" pitchFamily="18" charset="0"/>
                <a:cs typeface="Times New Roman" panose="02020603050405020304" pitchFamily="18" charset="0"/>
              </a:rPr>
              <a:t> 1.1 Cách phân chia dữ liệu training/testing</a:t>
            </a:r>
            <a:endParaRPr lang="en-US" sz="2800" b="1" dirty="0">
              <a:latin typeface="Times New Roman" panose="02020603050405020304" pitchFamily="18" charset="0"/>
              <a:cs typeface="Times New Roman" panose="02020603050405020304" pitchFamily="18" charset="0"/>
            </a:endParaRPr>
          </a:p>
          <a:p>
            <a:pPr marL="0" indent="0">
              <a:buNone/>
            </a:pPr>
            <a:r>
              <a:rPr lang="vi-VN" sz="2800" dirty="0">
                <a:latin typeface="Times New Roman" panose="02020603050405020304" pitchFamily="18" charset="0"/>
                <a:cs typeface="Times New Roman" panose="02020603050405020304" pitchFamily="18" charset="0"/>
              </a:rPr>
              <a:t> Từ tập iris.arff cho random dữ liệu để dữ liệu có thể được trải đều sau đó ,phân chia dữ liệu theo train dataset là 80% và phần còn lại 20% là của test dataset.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1113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DE3C8-FF64-4C3C-9FF1-67DCBEA7429D}"/>
              </a:ext>
            </a:extLst>
          </p:cNvPr>
          <p:cNvSpPr>
            <a:spLocks noGrp="1"/>
          </p:cNvSpPr>
          <p:nvPr>
            <p:ph type="title"/>
          </p:nvPr>
        </p:nvSpPr>
        <p:spPr>
          <a:xfrm>
            <a:off x="1371600" y="685800"/>
            <a:ext cx="9601200" cy="612913"/>
          </a:xfrm>
        </p:spPr>
        <p:txBody>
          <a:bodyPr>
            <a:normAutofit/>
          </a:bodyPr>
          <a:lstStyle/>
          <a:p>
            <a:r>
              <a:rPr lang="vi-VN" sz="2800" b="1" dirty="0">
                <a:latin typeface="Times New Roman" panose="02020603050405020304" pitchFamily="18" charset="0"/>
                <a:cs typeface="Times New Roman" panose="02020603050405020304" pitchFamily="18" charset="0"/>
              </a:rPr>
              <a:t>1.2</a:t>
            </a:r>
            <a:r>
              <a:rPr lang="en-US" sz="2800" b="1" dirty="0">
                <a:latin typeface="Times New Roman" panose="02020603050405020304" pitchFamily="18" charset="0"/>
                <a:cs typeface="Times New Roman" panose="02020603050405020304" pitchFamily="18" charset="0"/>
              </a:rPr>
              <a:t> </a:t>
            </a:r>
            <a:r>
              <a:rPr lang="vi-VN" sz="2800" b="1" dirty="0">
                <a:latin typeface="Times New Roman" panose="02020603050405020304" pitchFamily="18" charset="0"/>
                <a:cs typeface="Times New Roman" panose="02020603050405020304" pitchFamily="18" charset="0"/>
              </a:rPr>
              <a:t>Feature selection</a:t>
            </a:r>
            <a:endParaRPr lang="en-US"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C8CA19-B388-4053-91BD-E4A78E8489DB}"/>
              </a:ext>
            </a:extLst>
          </p:cNvPr>
          <p:cNvSpPr>
            <a:spLocks noGrp="1"/>
          </p:cNvSpPr>
          <p:nvPr>
            <p:ph idx="1"/>
          </p:nvPr>
        </p:nvSpPr>
        <p:spPr>
          <a:xfrm>
            <a:off x="1371600" y="1179443"/>
            <a:ext cx="9601200" cy="4687957"/>
          </a:xfrm>
        </p:spPr>
        <p:txBody>
          <a:bodyPr>
            <a:normAutofit/>
          </a:bodyPr>
          <a:lstStyle/>
          <a:p>
            <a:pPr marL="0" indent="0">
              <a:buNone/>
            </a:pPr>
            <a:r>
              <a:rPr lang="vi-VN" sz="2400" b="1" dirty="0">
                <a:latin typeface="Times New Roman" panose="02020603050405020304" pitchFamily="18" charset="0"/>
                <a:cs typeface="Times New Roman" panose="02020603050405020304" pitchFamily="18" charset="0"/>
              </a:rPr>
              <a:t>1.2.1 Plot dữ liệu với 2 features</a:t>
            </a:r>
            <a:endParaRPr lang="en-US" sz="2400" b="1" dirty="0">
              <a:latin typeface="Times New Roman" panose="02020603050405020304" pitchFamily="18" charset="0"/>
              <a:cs typeface="Times New Roman" panose="02020603050405020304" pitchFamily="18" charset="0"/>
            </a:endParaRPr>
          </a:p>
          <a:p>
            <a:pPr marL="0" indent="0">
              <a:buNone/>
            </a:pPr>
            <a:r>
              <a:rPr lang="vi-VN" sz="2400" dirty="0">
                <a:latin typeface="Times New Roman" panose="02020603050405020304" pitchFamily="18" charset="0"/>
                <a:cs typeface="Times New Roman" panose="02020603050405020304" pitchFamily="18" charset="0"/>
              </a:rPr>
              <a:t>Khi thực hiện với 2 features petal length và petal width thì ta nhận được accuracy: 77.7778% </a:t>
            </a:r>
            <a:endParaRPr lang="en-US" sz="2400" dirty="0">
              <a:latin typeface="Times New Roman" panose="02020603050405020304" pitchFamily="18" charset="0"/>
              <a:cs typeface="Times New Roman" panose="02020603050405020304" pitchFamily="18" charset="0"/>
            </a:endParaRPr>
          </a:p>
          <a:p>
            <a:pPr marL="0" indent="0">
              <a:buNone/>
            </a:pPr>
            <a:r>
              <a:rPr lang="vi-VN" sz="2400" dirty="0">
                <a:latin typeface="Times New Roman" panose="02020603050405020304" pitchFamily="18" charset="0"/>
                <a:cs typeface="Times New Roman" panose="02020603050405020304" pitchFamily="18" charset="0"/>
              </a:rPr>
              <a:t>Hiển thị dưới dạng visualize:</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97BC2A2-4249-4952-8129-E1DD6FBAACEA}"/>
              </a:ext>
            </a:extLst>
          </p:cNvPr>
          <p:cNvPicPr>
            <a:picLocks noChangeAspect="1"/>
          </p:cNvPicPr>
          <p:nvPr/>
        </p:nvPicPr>
        <p:blipFill>
          <a:blip r:embed="rId2"/>
          <a:stretch>
            <a:fillRect/>
          </a:stretch>
        </p:blipFill>
        <p:spPr>
          <a:xfrm>
            <a:off x="5088835" y="2133601"/>
            <a:ext cx="5327374" cy="3733800"/>
          </a:xfrm>
          <a:prstGeom prst="rect">
            <a:avLst/>
          </a:prstGeom>
        </p:spPr>
      </p:pic>
    </p:spTree>
    <p:extLst>
      <p:ext uri="{BB962C8B-B14F-4D97-AF65-F5344CB8AC3E}">
        <p14:creationId xmlns:p14="http://schemas.microsoft.com/office/powerpoint/2010/main" val="81684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5D02B-CA14-4369-8E6C-FD6B68AC6226}"/>
              </a:ext>
            </a:extLst>
          </p:cNvPr>
          <p:cNvSpPr>
            <a:spLocks noGrp="1"/>
          </p:cNvSpPr>
          <p:nvPr>
            <p:ph type="title"/>
          </p:nvPr>
        </p:nvSpPr>
        <p:spPr>
          <a:xfrm>
            <a:off x="1371600" y="685800"/>
            <a:ext cx="9601200" cy="1143000"/>
          </a:xfrm>
        </p:spPr>
        <p:txBody>
          <a:bodyPr>
            <a:normAutofit fontScale="90000"/>
          </a:bodyPr>
          <a:lstStyle/>
          <a:p>
            <a:r>
              <a:rPr lang="vi-VN" sz="2800" dirty="0">
                <a:latin typeface="Times New Roman" panose="02020603050405020304" pitchFamily="18" charset="0"/>
                <a:cs typeface="Times New Roman" panose="02020603050405020304" pitchFamily="18" charset="0"/>
              </a:rPr>
              <a:t>Khi thực hiện với 2 features petal length và petal width thì ta nhận được accuracy: 93.3333% </a:t>
            </a:r>
            <a:br>
              <a:rPr lang="en-US" sz="2800" dirty="0">
                <a:latin typeface="Times New Roman" panose="02020603050405020304" pitchFamily="18" charset="0"/>
                <a:cs typeface="Times New Roman" panose="02020603050405020304" pitchFamily="18" charset="0"/>
              </a:rPr>
            </a:br>
            <a:r>
              <a:rPr lang="vi-VN" sz="2800" dirty="0">
                <a:latin typeface="Times New Roman" panose="02020603050405020304" pitchFamily="18" charset="0"/>
                <a:cs typeface="Times New Roman" panose="02020603050405020304" pitchFamily="18" charset="0"/>
              </a:rPr>
              <a:t>Hiển thị dưới dạng visualize:</a:t>
            </a:r>
            <a:endParaRPr lang="en-US" sz="28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BC640AD1-A14D-4BE4-9481-AABF433E2EDC}"/>
              </a:ext>
            </a:extLst>
          </p:cNvPr>
          <p:cNvPicPr>
            <a:picLocks noGrp="1" noChangeAspect="1"/>
          </p:cNvPicPr>
          <p:nvPr>
            <p:ph idx="1"/>
          </p:nvPr>
        </p:nvPicPr>
        <p:blipFill>
          <a:blip r:embed="rId2"/>
          <a:stretch>
            <a:fillRect/>
          </a:stretch>
        </p:blipFill>
        <p:spPr>
          <a:xfrm>
            <a:off x="1665015" y="1828800"/>
            <a:ext cx="8671679" cy="4214191"/>
          </a:xfrm>
          <a:prstGeom prst="rect">
            <a:avLst/>
          </a:prstGeom>
        </p:spPr>
      </p:pic>
    </p:spTree>
    <p:extLst>
      <p:ext uri="{BB962C8B-B14F-4D97-AF65-F5344CB8AC3E}">
        <p14:creationId xmlns:p14="http://schemas.microsoft.com/office/powerpoint/2010/main" val="28670127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A99E1-9599-4631-906A-CB98128B4289}"/>
              </a:ext>
            </a:extLst>
          </p:cNvPr>
          <p:cNvSpPr>
            <a:spLocks noGrp="1"/>
          </p:cNvSpPr>
          <p:nvPr>
            <p:ph type="title"/>
          </p:nvPr>
        </p:nvSpPr>
        <p:spPr>
          <a:xfrm>
            <a:off x="1371600" y="685800"/>
            <a:ext cx="9601200" cy="718930"/>
          </a:xfrm>
        </p:spPr>
        <p:txBody>
          <a:bodyPr>
            <a:normAutofit fontScale="90000"/>
          </a:bodyPr>
          <a:lstStyle/>
          <a:p>
            <a:r>
              <a:rPr lang="vi-VN" sz="3100" b="1" dirty="0">
                <a:latin typeface="Times New Roman" panose="02020603050405020304" pitchFamily="18" charset="0"/>
                <a:cs typeface="Times New Roman" panose="02020603050405020304" pitchFamily="18" charset="0"/>
              </a:rPr>
              <a:t>1.2.2 Dùng đầy đủ 4 features</a:t>
            </a:r>
            <a:br>
              <a:rPr lang="en-US" dirty="0"/>
            </a:br>
            <a:endParaRPr lang="en-US" dirty="0"/>
          </a:p>
        </p:txBody>
      </p:sp>
      <p:sp>
        <p:nvSpPr>
          <p:cNvPr id="3" name="Content Placeholder 2">
            <a:extLst>
              <a:ext uri="{FF2B5EF4-FFF2-40B4-BE49-F238E27FC236}">
                <a16:creationId xmlns:a16="http://schemas.microsoft.com/office/drawing/2014/main" id="{47DA584A-E67D-46AF-BE7C-669CB3ABA3CE}"/>
              </a:ext>
            </a:extLst>
          </p:cNvPr>
          <p:cNvSpPr>
            <a:spLocks noGrp="1"/>
          </p:cNvSpPr>
          <p:nvPr>
            <p:ph idx="1"/>
          </p:nvPr>
        </p:nvSpPr>
        <p:spPr>
          <a:xfrm>
            <a:off x="1371600" y="1245704"/>
            <a:ext cx="9601200" cy="4621696"/>
          </a:xfrm>
        </p:spPr>
        <p:txBody>
          <a:bodyPr>
            <a:normAutofit/>
          </a:bodyPr>
          <a:lstStyle/>
          <a:p>
            <a:pPr marL="0" indent="0">
              <a:buNone/>
            </a:pPr>
            <a:r>
              <a:rPr lang="vi-VN" sz="2600" dirty="0">
                <a:latin typeface="Times New Roman" panose="02020603050405020304" pitchFamily="18" charset="0"/>
                <a:cs typeface="Times New Roman" panose="02020603050405020304" pitchFamily="18" charset="0"/>
              </a:rPr>
              <a:t>Khi thực hiện với full feature thì ta nhận được accuracy: 96.6667% Hiển thị dưới dạng visualize:</a:t>
            </a:r>
            <a:endParaRPr lang="en-US" sz="26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4C96A98-7398-4AA4-8DB3-A2C7C1BBE716}"/>
              </a:ext>
            </a:extLst>
          </p:cNvPr>
          <p:cNvPicPr>
            <a:picLocks noChangeAspect="1"/>
          </p:cNvPicPr>
          <p:nvPr/>
        </p:nvPicPr>
        <p:blipFill>
          <a:blip r:embed="rId2"/>
          <a:stretch>
            <a:fillRect/>
          </a:stretch>
        </p:blipFill>
        <p:spPr>
          <a:xfrm>
            <a:off x="2464904" y="2038350"/>
            <a:ext cx="7103166" cy="4133850"/>
          </a:xfrm>
          <a:prstGeom prst="rect">
            <a:avLst/>
          </a:prstGeom>
        </p:spPr>
      </p:pic>
    </p:spTree>
    <p:extLst>
      <p:ext uri="{BB962C8B-B14F-4D97-AF65-F5344CB8AC3E}">
        <p14:creationId xmlns:p14="http://schemas.microsoft.com/office/powerpoint/2010/main" val="40863030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62744-65FA-4CAE-818C-99AB203910E4}"/>
              </a:ext>
            </a:extLst>
          </p:cNvPr>
          <p:cNvSpPr>
            <a:spLocks noGrp="1"/>
          </p:cNvSpPr>
          <p:nvPr>
            <p:ph type="title"/>
          </p:nvPr>
        </p:nvSpPr>
        <p:spPr>
          <a:xfrm>
            <a:off x="1371600" y="685800"/>
            <a:ext cx="9601200" cy="1050235"/>
          </a:xfrm>
        </p:spPr>
        <p:txBody>
          <a:bodyPr>
            <a:normAutofit fontScale="90000"/>
          </a:bodyPr>
          <a:lstStyle/>
          <a:p>
            <a:r>
              <a:rPr lang="vi-VN" sz="3100" b="1" dirty="0">
                <a:latin typeface="Times New Roman" panose="02020603050405020304" pitchFamily="18" charset="0"/>
                <a:cs typeface="Times New Roman" panose="02020603050405020304" pitchFamily="18" charset="0"/>
              </a:rPr>
              <a:t>2/ Ứng dụng ANN cho bài toán phân lớp tập dữ liệu iris</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E9DBD41F-C418-4642-A0A3-31D7A7BFBC91}"/>
              </a:ext>
            </a:extLst>
          </p:cNvPr>
          <p:cNvSpPr>
            <a:spLocks noGrp="1"/>
          </p:cNvSpPr>
          <p:nvPr>
            <p:ph idx="1"/>
          </p:nvPr>
        </p:nvSpPr>
        <p:spPr>
          <a:xfrm>
            <a:off x="1371600" y="1272209"/>
            <a:ext cx="9601200" cy="4595191"/>
          </a:xfrm>
        </p:spPr>
        <p:txBody>
          <a:bodyPr>
            <a:normAutofit/>
          </a:bodyPr>
          <a:lstStyle/>
          <a:p>
            <a:pPr marL="0" indent="0">
              <a:buNone/>
            </a:pPr>
            <a:r>
              <a:rPr lang="vi-VN" sz="2800" b="1" dirty="0">
                <a:latin typeface="Times New Roman" panose="02020603050405020304" pitchFamily="18" charset="0"/>
                <a:cs typeface="Times New Roman" panose="02020603050405020304" pitchFamily="18" charset="0"/>
              </a:rPr>
              <a:t>2.1 Xác định thuật toán Code theo multilayer perceptron </a:t>
            </a:r>
            <a:endParaRPr lang="en-US" sz="2800" b="1" dirty="0">
              <a:latin typeface="Times New Roman" panose="02020603050405020304" pitchFamily="18" charset="0"/>
              <a:cs typeface="Times New Roman" panose="02020603050405020304" pitchFamily="18" charset="0"/>
            </a:endParaRPr>
          </a:p>
          <a:p>
            <a:pPr marL="0" indent="0">
              <a:buNone/>
            </a:pPr>
            <a:r>
              <a:rPr lang="vi-VN" sz="2800" b="1" dirty="0">
                <a:latin typeface="Times New Roman" panose="02020603050405020304" pitchFamily="18" charset="0"/>
                <a:cs typeface="Times New Roman" panose="02020603050405020304" pitchFamily="18" charset="0"/>
              </a:rPr>
              <a:t>2.2 Kết quả </a:t>
            </a:r>
            <a:endParaRPr lang="en-US" sz="2800" b="1" dirty="0">
              <a:latin typeface="Times New Roman" panose="02020603050405020304" pitchFamily="18" charset="0"/>
              <a:cs typeface="Times New Roman" panose="02020603050405020304" pitchFamily="18" charset="0"/>
            </a:endParaRPr>
          </a:p>
          <a:p>
            <a:pPr marL="0" indent="0">
              <a:buNone/>
            </a:pPr>
            <a:r>
              <a:rPr lang="vi-VN" sz="2800" b="1" dirty="0">
                <a:latin typeface="Times New Roman" panose="02020603050405020304" pitchFamily="18" charset="0"/>
                <a:cs typeface="Times New Roman" panose="02020603050405020304" pitchFamily="18" charset="0"/>
              </a:rPr>
              <a:t>Kết quả với 4 features gốc</a:t>
            </a:r>
            <a:endParaRPr lang="en-US" sz="2800" b="1" dirty="0">
              <a:latin typeface="Times New Roman" panose="02020603050405020304" pitchFamily="18" charset="0"/>
              <a:cs typeface="Times New Roman" panose="02020603050405020304" pitchFamily="18" charset="0"/>
            </a:endParaRPr>
          </a:p>
          <a:p>
            <a:pPr marL="0" indent="0">
              <a:buNone/>
            </a:pPr>
            <a:r>
              <a:rPr lang="vi-VN" sz="2800" dirty="0">
                <a:latin typeface="Times New Roman" panose="02020603050405020304" pitchFamily="18" charset="0"/>
                <a:cs typeface="Times New Roman" panose="02020603050405020304" pitchFamily="18" charset="0"/>
              </a:rPr>
              <a:t>Trường hợp dùng full features với tập dữ liệu đưa vào là tập iris.arff và cho ra kết quả báo cáo như sau:</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65427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093FF-2815-4D4C-AE97-C98360CE38F2}"/>
              </a:ext>
            </a:extLst>
          </p:cNvPr>
          <p:cNvSpPr>
            <a:spLocks noGrp="1"/>
          </p:cNvSpPr>
          <p:nvPr>
            <p:ph type="title"/>
          </p:nvPr>
        </p:nvSpPr>
        <p:spPr/>
        <p:txBody>
          <a:bodyPr/>
          <a:lstStyle/>
          <a:p>
            <a:endParaRPr lang="en-US" dirty="0"/>
          </a:p>
        </p:txBody>
      </p:sp>
      <p:pic>
        <p:nvPicPr>
          <p:cNvPr id="4" name="Content Placeholder 3">
            <a:extLst>
              <a:ext uri="{FF2B5EF4-FFF2-40B4-BE49-F238E27FC236}">
                <a16:creationId xmlns:a16="http://schemas.microsoft.com/office/drawing/2014/main" id="{65034FD6-6C3D-4224-8731-13F126FB2B9C}"/>
              </a:ext>
            </a:extLst>
          </p:cNvPr>
          <p:cNvPicPr>
            <a:picLocks noGrp="1" noChangeAspect="1"/>
          </p:cNvPicPr>
          <p:nvPr>
            <p:ph idx="1"/>
          </p:nvPr>
        </p:nvPicPr>
        <p:blipFill>
          <a:blip r:embed="rId2"/>
          <a:stretch>
            <a:fillRect/>
          </a:stretch>
        </p:blipFill>
        <p:spPr>
          <a:xfrm>
            <a:off x="2729948" y="808383"/>
            <a:ext cx="7712765" cy="4856714"/>
          </a:xfrm>
          <a:prstGeom prst="rect">
            <a:avLst/>
          </a:prstGeom>
        </p:spPr>
      </p:pic>
    </p:spTree>
    <p:extLst>
      <p:ext uri="{BB962C8B-B14F-4D97-AF65-F5344CB8AC3E}">
        <p14:creationId xmlns:p14="http://schemas.microsoft.com/office/powerpoint/2010/main" val="19983214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90153-5CF0-45E9-8F97-614EA21B4BAC}"/>
              </a:ext>
            </a:extLst>
          </p:cNvPr>
          <p:cNvSpPr>
            <a:spLocks noGrp="1"/>
          </p:cNvSpPr>
          <p:nvPr>
            <p:ph type="title"/>
          </p:nvPr>
        </p:nvSpPr>
        <p:spPr>
          <a:xfrm>
            <a:off x="1371600" y="685800"/>
            <a:ext cx="9601200" cy="612913"/>
          </a:xfrm>
        </p:spPr>
        <p:txBody>
          <a:bodyPr>
            <a:normAutofit/>
          </a:bodyPr>
          <a:lstStyle/>
          <a:p>
            <a:r>
              <a:rPr lang="en-US" sz="2800" b="1" dirty="0">
                <a:latin typeface="Times New Roman" panose="02020603050405020304" pitchFamily="18" charset="0"/>
                <a:cs typeface="Times New Roman" panose="02020603050405020304" pitchFamily="18" charset="0"/>
              </a:rPr>
              <a:t>2.3 View Code</a:t>
            </a:r>
          </a:p>
        </p:txBody>
      </p:sp>
      <p:sp>
        <p:nvSpPr>
          <p:cNvPr id="3" name="Content Placeholder 2">
            <a:extLst>
              <a:ext uri="{FF2B5EF4-FFF2-40B4-BE49-F238E27FC236}">
                <a16:creationId xmlns:a16="http://schemas.microsoft.com/office/drawing/2014/main" id="{780E6C7F-0A9D-420C-992C-B1A31632652F}"/>
              </a:ext>
            </a:extLst>
          </p:cNvPr>
          <p:cNvSpPr>
            <a:spLocks noGrp="1"/>
          </p:cNvSpPr>
          <p:nvPr>
            <p:ph idx="1"/>
          </p:nvPr>
        </p:nvSpPr>
        <p:spPr>
          <a:xfrm>
            <a:off x="1371600" y="1205948"/>
            <a:ext cx="9601200" cy="4661452"/>
          </a:xfrm>
        </p:spPr>
        <p:txBody>
          <a:bodyPr/>
          <a:lstStyle/>
          <a:p>
            <a:pPr marL="0" indent="0">
              <a:buNone/>
            </a:pPr>
            <a:endParaRPr lang="en-US" dirty="0"/>
          </a:p>
        </p:txBody>
      </p:sp>
      <p:pic>
        <p:nvPicPr>
          <p:cNvPr id="4" name="Picture 3">
            <a:extLst>
              <a:ext uri="{FF2B5EF4-FFF2-40B4-BE49-F238E27FC236}">
                <a16:creationId xmlns:a16="http://schemas.microsoft.com/office/drawing/2014/main" id="{AC7217CD-09A2-4736-937B-E60E295DB7D1}"/>
              </a:ext>
            </a:extLst>
          </p:cNvPr>
          <p:cNvPicPr>
            <a:picLocks noChangeAspect="1"/>
          </p:cNvPicPr>
          <p:nvPr/>
        </p:nvPicPr>
        <p:blipFill>
          <a:blip r:embed="rId2"/>
          <a:stretch>
            <a:fillRect/>
          </a:stretch>
        </p:blipFill>
        <p:spPr>
          <a:xfrm>
            <a:off x="1371600" y="1205948"/>
            <a:ext cx="3882473" cy="3548477"/>
          </a:xfrm>
          <a:prstGeom prst="rect">
            <a:avLst/>
          </a:prstGeom>
        </p:spPr>
      </p:pic>
    </p:spTree>
    <p:extLst>
      <p:ext uri="{BB962C8B-B14F-4D97-AF65-F5344CB8AC3E}">
        <p14:creationId xmlns:p14="http://schemas.microsoft.com/office/powerpoint/2010/main" val="8445860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56C5A-7FC7-44AB-9EB4-71E6DD5F9876}"/>
              </a:ext>
            </a:extLst>
          </p:cNvPr>
          <p:cNvSpPr>
            <a:spLocks noGrp="1"/>
          </p:cNvSpPr>
          <p:nvPr>
            <p:ph type="title"/>
          </p:nvPr>
        </p:nvSpPr>
        <p:spPr>
          <a:xfrm>
            <a:off x="1371600" y="490331"/>
            <a:ext cx="9601200" cy="596348"/>
          </a:xfrm>
        </p:spPr>
        <p:txBody>
          <a:bodyPr>
            <a:normAutofit/>
          </a:bodyPr>
          <a:lstStyle/>
          <a:p>
            <a:r>
              <a:rPr lang="en-US" sz="2800" dirty="0">
                <a:latin typeface="Times New Roman" panose="02020603050405020304" pitchFamily="18" charset="0"/>
                <a:cs typeface="Times New Roman" panose="02020603050405020304" pitchFamily="18" charset="0"/>
              </a:rPr>
              <a:t>ModelGenerator.java</a:t>
            </a:r>
          </a:p>
        </p:txBody>
      </p:sp>
      <p:sp>
        <p:nvSpPr>
          <p:cNvPr id="6" name="Content Placeholder 5">
            <a:extLst>
              <a:ext uri="{FF2B5EF4-FFF2-40B4-BE49-F238E27FC236}">
                <a16:creationId xmlns:a16="http://schemas.microsoft.com/office/drawing/2014/main" id="{5B6132F9-406A-467E-8411-890BF659C125}"/>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id="{D945E10A-D5AA-45B8-ACBB-7F1B901EFD2F}"/>
              </a:ext>
            </a:extLst>
          </p:cNvPr>
          <p:cNvPicPr>
            <a:picLocks noChangeAspect="1"/>
          </p:cNvPicPr>
          <p:nvPr/>
        </p:nvPicPr>
        <p:blipFill>
          <a:blip r:embed="rId2"/>
          <a:stretch>
            <a:fillRect/>
          </a:stretch>
        </p:blipFill>
        <p:spPr>
          <a:xfrm>
            <a:off x="1484243" y="887897"/>
            <a:ext cx="9488557" cy="4979503"/>
          </a:xfrm>
          <a:prstGeom prst="rect">
            <a:avLst/>
          </a:prstGeom>
        </p:spPr>
      </p:pic>
    </p:spTree>
    <p:extLst>
      <p:ext uri="{BB962C8B-B14F-4D97-AF65-F5344CB8AC3E}">
        <p14:creationId xmlns:p14="http://schemas.microsoft.com/office/powerpoint/2010/main" val="10933708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CCB59-A788-4B7D-AD21-C09F7E2129B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7EF216A-0DF0-4B52-AB3E-C6799C0A5B5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DCACA5D0-6B67-49DD-9A95-DA72FD207F09}"/>
              </a:ext>
            </a:extLst>
          </p:cNvPr>
          <p:cNvPicPr>
            <a:picLocks noChangeAspect="1"/>
          </p:cNvPicPr>
          <p:nvPr/>
        </p:nvPicPr>
        <p:blipFill>
          <a:blip r:embed="rId2"/>
          <a:stretch>
            <a:fillRect/>
          </a:stretch>
        </p:blipFill>
        <p:spPr>
          <a:xfrm>
            <a:off x="1497496" y="685800"/>
            <a:ext cx="9475304" cy="5486400"/>
          </a:xfrm>
          <a:prstGeom prst="rect">
            <a:avLst/>
          </a:prstGeom>
        </p:spPr>
      </p:pic>
    </p:spTree>
    <p:extLst>
      <p:ext uri="{BB962C8B-B14F-4D97-AF65-F5344CB8AC3E}">
        <p14:creationId xmlns:p14="http://schemas.microsoft.com/office/powerpoint/2010/main" val="38812458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5B699-AAAC-4952-806F-443613C93B76}"/>
              </a:ext>
            </a:extLst>
          </p:cNvPr>
          <p:cNvSpPr>
            <a:spLocks noGrp="1"/>
          </p:cNvSpPr>
          <p:nvPr>
            <p:ph type="title"/>
          </p:nvPr>
        </p:nvSpPr>
        <p:spPr>
          <a:xfrm>
            <a:off x="1371600" y="685800"/>
            <a:ext cx="9601200" cy="440635"/>
          </a:xfrm>
        </p:spPr>
        <p:txBody>
          <a:bodyPr>
            <a:normAutofit fontScale="90000"/>
          </a:bodyPr>
          <a:lstStyle/>
          <a:p>
            <a:r>
              <a:rPr lang="en-US" sz="2800" b="1" dirty="0">
                <a:latin typeface="Times New Roman" panose="02020603050405020304" pitchFamily="18" charset="0"/>
                <a:cs typeface="Times New Roman" panose="02020603050405020304" pitchFamily="18" charset="0"/>
              </a:rPr>
              <a:t>Test.java</a:t>
            </a:r>
          </a:p>
        </p:txBody>
      </p:sp>
      <p:pic>
        <p:nvPicPr>
          <p:cNvPr id="4" name="Content Placeholder 3">
            <a:extLst>
              <a:ext uri="{FF2B5EF4-FFF2-40B4-BE49-F238E27FC236}">
                <a16:creationId xmlns:a16="http://schemas.microsoft.com/office/drawing/2014/main" id="{BC2514F6-1318-405E-B741-28139EAF818A}"/>
              </a:ext>
            </a:extLst>
          </p:cNvPr>
          <p:cNvPicPr>
            <a:picLocks noGrp="1" noChangeAspect="1"/>
          </p:cNvPicPr>
          <p:nvPr>
            <p:ph idx="1"/>
          </p:nvPr>
        </p:nvPicPr>
        <p:blipFill>
          <a:blip r:embed="rId2"/>
          <a:stretch>
            <a:fillRect/>
          </a:stretch>
        </p:blipFill>
        <p:spPr>
          <a:xfrm>
            <a:off x="1563757" y="1246188"/>
            <a:ext cx="9409043" cy="4690786"/>
          </a:xfrm>
          <a:prstGeom prst="rect">
            <a:avLst/>
          </a:prstGeom>
        </p:spPr>
      </p:pic>
    </p:spTree>
    <p:extLst>
      <p:ext uri="{BB962C8B-B14F-4D97-AF65-F5344CB8AC3E}">
        <p14:creationId xmlns:p14="http://schemas.microsoft.com/office/powerpoint/2010/main" val="2758705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27D9F-B19D-4574-A5F3-C1E14AA38174}"/>
              </a:ext>
            </a:extLst>
          </p:cNvPr>
          <p:cNvSpPr>
            <a:spLocks noGrp="1"/>
          </p:cNvSpPr>
          <p:nvPr>
            <p:ph type="title"/>
          </p:nvPr>
        </p:nvSpPr>
        <p:spPr>
          <a:xfrm>
            <a:off x="1371600" y="685800"/>
            <a:ext cx="9601200" cy="758687"/>
          </a:xfrm>
        </p:spPr>
        <p:txBody>
          <a:bodyPr>
            <a:normAutofit fontScale="90000"/>
          </a:bodyPr>
          <a:lstStyle/>
          <a:p>
            <a:pPr algn="ctr"/>
            <a:r>
              <a:rPr lang="en-US" sz="3200" b="1" dirty="0">
                <a:latin typeface="Times New Roman" panose="02020603050405020304" pitchFamily="18" charset="0"/>
                <a:cs typeface="Times New Roman" panose="02020603050405020304" pitchFamily="18" charset="0"/>
              </a:rPr>
              <a:t>I. MACHINE LEARNING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F7A62FD-0859-4729-9677-FABCDC50273D}"/>
              </a:ext>
            </a:extLst>
          </p:cNvPr>
          <p:cNvSpPr>
            <a:spLocks noGrp="1"/>
          </p:cNvSpPr>
          <p:nvPr>
            <p:ph idx="1"/>
          </p:nvPr>
        </p:nvSpPr>
        <p:spPr>
          <a:xfrm>
            <a:off x="1371600" y="1219200"/>
            <a:ext cx="9601200" cy="4648200"/>
          </a:xfrm>
        </p:spPr>
        <p:txBody>
          <a:bodyPr>
            <a:normAutofit lnSpcReduction="10000"/>
          </a:bodyPr>
          <a:lstStyle/>
          <a:p>
            <a:pPr marL="0" indent="0">
              <a:buNone/>
            </a:pPr>
            <a:r>
              <a:rPr lang="vi-VN" sz="2800" b="1" dirty="0">
                <a:latin typeface="Times New Roman" panose="02020603050405020304" pitchFamily="18" charset="0"/>
                <a:cs typeface="Times New Roman" panose="02020603050405020304" pitchFamily="18" charset="0"/>
              </a:rPr>
              <a:t>1</a:t>
            </a:r>
            <a:r>
              <a:rPr lang="en-US" sz="2800" b="1" dirty="0">
                <a:latin typeface="Times New Roman" panose="02020603050405020304" pitchFamily="18" charset="0"/>
                <a:cs typeface="Times New Roman" panose="02020603050405020304" pitchFamily="18" charset="0"/>
              </a:rPr>
              <a:t>. </a:t>
            </a:r>
            <a:r>
              <a:rPr lang="vi-VN" sz="2800" b="1" dirty="0">
                <a:latin typeface="Times New Roman" panose="02020603050405020304" pitchFamily="18" charset="0"/>
                <a:cs typeface="Times New Roman" panose="02020603050405020304" pitchFamily="18" charset="0"/>
              </a:rPr>
              <a:t>Khái niệm</a:t>
            </a:r>
            <a:endParaRPr lang="en-US" sz="2800" b="1" dirty="0">
              <a:latin typeface="Times New Roman" panose="02020603050405020304" pitchFamily="18" charset="0"/>
              <a:cs typeface="Times New Roman" panose="02020603050405020304" pitchFamily="18" charset="0"/>
            </a:endParaRPr>
          </a:p>
          <a:p>
            <a:pPr marL="0" indent="0">
              <a:buNone/>
            </a:pPr>
            <a:r>
              <a:rPr lang="vi-VN" sz="2800" b="1" dirty="0">
                <a:latin typeface="Times New Roman" panose="02020603050405020304" pitchFamily="18" charset="0"/>
                <a:cs typeface="Times New Roman" panose="02020603050405020304" pitchFamily="18" charset="0"/>
              </a:rPr>
              <a:t>Có 2 khái niệm cơ bản </a:t>
            </a:r>
            <a:endParaRPr lang="en-US" sz="2800" b="1" dirty="0">
              <a:latin typeface="Times New Roman" panose="02020603050405020304" pitchFamily="18" charset="0"/>
              <a:cs typeface="Times New Roman" panose="02020603050405020304" pitchFamily="18" charset="0"/>
            </a:endParaRPr>
          </a:p>
          <a:p>
            <a:pPr marL="514350" indent="-514350">
              <a:buAutoNum type="arabicPeriod"/>
            </a:pPr>
            <a:r>
              <a:rPr lang="vi-VN" sz="2800" b="1" dirty="0">
                <a:latin typeface="Times New Roman" panose="02020603050405020304" pitchFamily="18" charset="0"/>
                <a:cs typeface="Times New Roman" panose="02020603050405020304" pitchFamily="18" charset="0"/>
              </a:rPr>
              <a:t>Machine Learning (học máy) </a:t>
            </a:r>
            <a:r>
              <a:rPr lang="vi-VN" sz="2800" dirty="0">
                <a:latin typeface="Times New Roman" panose="02020603050405020304" pitchFamily="18" charset="0"/>
                <a:cs typeface="Times New Roman" panose="02020603050405020304" pitchFamily="18" charset="0"/>
              </a:rPr>
              <a:t>Là một lĩnh vực nhỏ của khoa học máy tính, nó có khả năng tự học hỏi dựa trên dữ liệu đưa vào mà không cần phải được lập trình cụ thể. (Theo Arthur Samuel)</a:t>
            </a:r>
            <a:r>
              <a:rPr lang="en-US" sz="2800" dirty="0">
                <a:latin typeface="Times New Roman" panose="02020603050405020304" pitchFamily="18" charset="0"/>
                <a:cs typeface="Times New Roman" panose="02020603050405020304" pitchFamily="18" charset="0"/>
              </a:rPr>
              <a:t>.</a:t>
            </a:r>
          </a:p>
          <a:p>
            <a:pPr marL="514350" indent="-514350">
              <a:buAutoNum type="arabicPeriod"/>
            </a:pPr>
            <a:r>
              <a:rPr lang="vi-VN" sz="2800" b="1" dirty="0">
                <a:latin typeface="Times New Roman" panose="02020603050405020304" pitchFamily="18" charset="0"/>
                <a:cs typeface="Times New Roman" panose="02020603050405020304" pitchFamily="18" charset="0"/>
              </a:rPr>
              <a:t>Machine Learning </a:t>
            </a:r>
            <a:r>
              <a:rPr lang="vi-VN" sz="2800" dirty="0">
                <a:latin typeface="Times New Roman" panose="02020603050405020304" pitchFamily="18" charset="0"/>
                <a:cs typeface="Times New Roman" panose="02020603050405020304" pitchFamily="18" charset="0"/>
              </a:rPr>
              <a:t>Là 1 chương trình máy tính được nói là học hỏi từ kinh nghiệm E từ các tác vụ T và với độ đo hiệu suất P. Nếu hiệu suất của nó áp dụng trên tác vụ T và được đo lường bởi độ đo P tăng từ kinh nghiệm E. (Theo giáo sư Tom Mitchell – carnegie mellon university)</a:t>
            </a:r>
            <a:r>
              <a:rPr lang="en-US"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157300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90E75-0E37-44BD-A32D-A94263746F0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FB269E6-77DF-475A-8B61-C3DCFD1EF32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D60041D1-674A-445F-9455-459579AB2083}"/>
              </a:ext>
            </a:extLst>
          </p:cNvPr>
          <p:cNvPicPr>
            <a:picLocks noChangeAspect="1"/>
          </p:cNvPicPr>
          <p:nvPr/>
        </p:nvPicPr>
        <p:blipFill>
          <a:blip r:embed="rId2"/>
          <a:stretch>
            <a:fillRect/>
          </a:stretch>
        </p:blipFill>
        <p:spPr>
          <a:xfrm>
            <a:off x="1371600" y="685800"/>
            <a:ext cx="9601199" cy="5181599"/>
          </a:xfrm>
          <a:prstGeom prst="rect">
            <a:avLst/>
          </a:prstGeom>
        </p:spPr>
      </p:pic>
    </p:spTree>
    <p:extLst>
      <p:ext uri="{BB962C8B-B14F-4D97-AF65-F5344CB8AC3E}">
        <p14:creationId xmlns:p14="http://schemas.microsoft.com/office/powerpoint/2010/main" val="40301386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7C4C9-56CF-4C55-96C7-B08AA3545D89}"/>
              </a:ext>
            </a:extLst>
          </p:cNvPr>
          <p:cNvSpPr>
            <a:spLocks noGrp="1"/>
          </p:cNvSpPr>
          <p:nvPr>
            <p:ph type="title"/>
          </p:nvPr>
        </p:nvSpPr>
        <p:spPr>
          <a:xfrm>
            <a:off x="1371600" y="2286000"/>
            <a:ext cx="9601200" cy="1981198"/>
          </a:xfrm>
        </p:spPr>
        <p:txBody>
          <a:bodyPr>
            <a:normAutofit/>
          </a:bodyPr>
          <a:lstStyle/>
          <a:p>
            <a:pPr algn="ctr"/>
            <a:r>
              <a:rPr lang="en-US" sz="5400" dirty="0">
                <a:latin typeface="Times New Roman" panose="02020603050405020304" pitchFamily="18" charset="0"/>
                <a:cs typeface="Times New Roman" panose="02020603050405020304" pitchFamily="18" charset="0"/>
              </a:rPr>
              <a:t>THANKS FOR WATCHING</a:t>
            </a:r>
          </a:p>
        </p:txBody>
      </p:sp>
      <p:sp>
        <p:nvSpPr>
          <p:cNvPr id="3" name="Content Placeholder 2">
            <a:extLst>
              <a:ext uri="{FF2B5EF4-FFF2-40B4-BE49-F238E27FC236}">
                <a16:creationId xmlns:a16="http://schemas.microsoft.com/office/drawing/2014/main" id="{4D7AE649-670D-4AD8-A9BE-185E4BF06F15}"/>
              </a:ext>
            </a:extLst>
          </p:cNvPr>
          <p:cNvSpPr>
            <a:spLocks noGrp="1"/>
          </p:cNvSpPr>
          <p:nvPr>
            <p:ph idx="1"/>
          </p:nvPr>
        </p:nvSpPr>
        <p:spPr>
          <a:xfrm>
            <a:off x="1371600" y="3886202"/>
            <a:ext cx="9601200" cy="1981198"/>
          </a:xfrm>
        </p:spPr>
        <p:txBody>
          <a:bodyPr/>
          <a:lstStyle/>
          <a:p>
            <a:endParaRPr lang="en-US" dirty="0"/>
          </a:p>
        </p:txBody>
      </p:sp>
    </p:spTree>
    <p:extLst>
      <p:ext uri="{BB962C8B-B14F-4D97-AF65-F5344CB8AC3E}">
        <p14:creationId xmlns:p14="http://schemas.microsoft.com/office/powerpoint/2010/main" val="2366812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D45C8-8D55-4E6E-9A84-D2FF9AB0C070}"/>
              </a:ext>
            </a:extLst>
          </p:cNvPr>
          <p:cNvSpPr>
            <a:spLocks noGrp="1"/>
          </p:cNvSpPr>
          <p:nvPr>
            <p:ph type="title"/>
          </p:nvPr>
        </p:nvSpPr>
        <p:spPr>
          <a:xfrm>
            <a:off x="1371600" y="685800"/>
            <a:ext cx="9601200" cy="586409"/>
          </a:xfrm>
        </p:spPr>
        <p:txBody>
          <a:bodyPr>
            <a:normAutofit/>
          </a:bodyPr>
          <a:lstStyle/>
          <a:p>
            <a:r>
              <a:rPr lang="vi-VN" sz="2800" b="1" dirty="0">
                <a:latin typeface="Times New Roman" panose="02020603050405020304" pitchFamily="18" charset="0"/>
                <a:cs typeface="Times New Roman" panose="02020603050405020304" pitchFamily="18" charset="0"/>
              </a:rPr>
              <a:t>2</a:t>
            </a:r>
            <a:r>
              <a:rPr lang="en-US" sz="2800" b="1" dirty="0">
                <a:latin typeface="Times New Roman" panose="02020603050405020304" pitchFamily="18" charset="0"/>
                <a:cs typeface="Times New Roman" panose="02020603050405020304" pitchFamily="18" charset="0"/>
              </a:rPr>
              <a:t>. </a:t>
            </a:r>
            <a:r>
              <a:rPr lang="vi-VN" sz="2800" b="1" dirty="0">
                <a:latin typeface="Times New Roman" panose="02020603050405020304" pitchFamily="18" charset="0"/>
                <a:cs typeface="Times New Roman" panose="02020603050405020304" pitchFamily="18" charset="0"/>
              </a:rPr>
              <a:t>Các ứng dụng của machine learning</a:t>
            </a:r>
            <a:r>
              <a:rPr lang="en-US" sz="2800" b="1"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2830D58A-1462-496F-B26B-7274AD7A0E92}"/>
              </a:ext>
            </a:extLst>
          </p:cNvPr>
          <p:cNvSpPr>
            <a:spLocks noGrp="1"/>
          </p:cNvSpPr>
          <p:nvPr>
            <p:ph idx="1"/>
          </p:nvPr>
        </p:nvSpPr>
        <p:spPr>
          <a:xfrm>
            <a:off x="1477618" y="1404731"/>
            <a:ext cx="9601200" cy="4462670"/>
          </a:xfrm>
        </p:spPr>
        <p:txBody>
          <a:bodyPr>
            <a:normAutofit/>
          </a:bodyPr>
          <a:lstStyle/>
          <a:p>
            <a:pPr marL="457200" indent="-457200">
              <a:buAutoNum type="arabicPeriod"/>
            </a:pPr>
            <a:r>
              <a:rPr lang="vi-VN" sz="2800" dirty="0">
                <a:latin typeface="Times New Roman" panose="02020603050405020304" pitchFamily="18" charset="0"/>
                <a:cs typeface="Times New Roman" panose="02020603050405020304" pitchFamily="18" charset="0"/>
              </a:rPr>
              <a:t>Xe tự lái, giảm thiểu tai nạn của google</a:t>
            </a:r>
            <a:endParaRPr lang="en-US" sz="2800" dirty="0">
              <a:latin typeface="Times New Roman" panose="02020603050405020304" pitchFamily="18" charset="0"/>
              <a:cs typeface="Times New Roman" panose="02020603050405020304" pitchFamily="18" charset="0"/>
            </a:endParaRPr>
          </a:p>
          <a:p>
            <a:pPr marL="457200" indent="-457200">
              <a:buAutoNum type="arabicPeriod"/>
            </a:pPr>
            <a:r>
              <a:rPr lang="vi-VN" sz="2800" dirty="0">
                <a:latin typeface="Times New Roman" panose="02020603050405020304" pitchFamily="18" charset="0"/>
                <a:cs typeface="Times New Roman" panose="02020603050405020304" pitchFamily="18" charset="0"/>
              </a:rPr>
              <a:t>Nhận diện lừa đảo</a:t>
            </a:r>
            <a:endParaRPr lang="en-US" sz="2800" dirty="0">
              <a:latin typeface="Times New Roman" panose="02020603050405020304" pitchFamily="18" charset="0"/>
              <a:cs typeface="Times New Roman" panose="02020603050405020304" pitchFamily="18" charset="0"/>
            </a:endParaRPr>
          </a:p>
          <a:p>
            <a:pPr marL="457200" indent="-457200">
              <a:buAutoNum type="arabicPeriod"/>
            </a:pPr>
            <a:r>
              <a:rPr lang="vi-VN" sz="2800" dirty="0">
                <a:latin typeface="Times New Roman" panose="02020603050405020304" pitchFamily="18" charset="0"/>
                <a:cs typeface="Times New Roman" panose="02020603050405020304" pitchFamily="18" charset="0"/>
              </a:rPr>
              <a:t>Quảng cáo theo thời gian thực trên các trang web và các thiết bị di động.</a:t>
            </a:r>
            <a:endParaRPr lang="en-US" sz="2800" dirty="0">
              <a:latin typeface="Times New Roman" panose="02020603050405020304" pitchFamily="18" charset="0"/>
              <a:cs typeface="Times New Roman" panose="02020603050405020304" pitchFamily="18" charset="0"/>
            </a:endParaRPr>
          </a:p>
          <a:p>
            <a:pPr marL="457200" indent="-457200">
              <a:buAutoNum type="arabicPeriod"/>
            </a:pPr>
            <a:r>
              <a:rPr lang="vi-VN" sz="2800" dirty="0">
                <a:latin typeface="Times New Roman" panose="02020603050405020304" pitchFamily="18" charset="0"/>
                <a:cs typeface="Times New Roman" panose="02020603050405020304" pitchFamily="18" charset="0"/>
              </a:rPr>
              <a:t>Nhận dạng qua pattern (mẫu) và hình ảnh.</a:t>
            </a: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Một ứng dụng phổ biến của machine learning hiện nay là việc nhận dạng pattern (mẫu) bởi vì nó có thể được sử dụng để nhận ra nhiều loại hình ảnh khác nhau.</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1653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222DA-EC02-46E8-8000-A3FB53743187}"/>
              </a:ext>
            </a:extLst>
          </p:cNvPr>
          <p:cNvSpPr>
            <a:spLocks noGrp="1"/>
          </p:cNvSpPr>
          <p:nvPr>
            <p:ph type="title"/>
          </p:nvPr>
        </p:nvSpPr>
        <p:spPr>
          <a:xfrm>
            <a:off x="1371600" y="685800"/>
            <a:ext cx="9601200" cy="612913"/>
          </a:xfrm>
        </p:spPr>
        <p:txBody>
          <a:bodyPr>
            <a:normAutofit/>
          </a:bodyPr>
          <a:lstStyle/>
          <a:p>
            <a:r>
              <a:rPr lang="en-US" sz="2800" b="1" dirty="0">
                <a:latin typeface="Times New Roman" panose="02020603050405020304" pitchFamily="18" charset="0"/>
                <a:cs typeface="Times New Roman" panose="02020603050405020304" pitchFamily="18" charset="0"/>
              </a:rPr>
              <a:t>3.</a:t>
            </a:r>
            <a:r>
              <a:rPr lang="vi-VN" sz="2800" b="1" dirty="0">
                <a:latin typeface="Times New Roman" panose="02020603050405020304" pitchFamily="18" charset="0"/>
                <a:cs typeface="Times New Roman" panose="02020603050405020304" pitchFamily="18" charset="0"/>
              </a:rPr>
              <a:t> Một số method tiêu biểu trong machine learning</a:t>
            </a:r>
            <a:r>
              <a:rPr lang="en-US" sz="2800" b="1"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8B4026BC-2ADF-4787-BC85-C394F6EA22C2}"/>
              </a:ext>
            </a:extLst>
          </p:cNvPr>
          <p:cNvSpPr>
            <a:spLocks noGrp="1"/>
          </p:cNvSpPr>
          <p:nvPr>
            <p:ph idx="1"/>
          </p:nvPr>
        </p:nvSpPr>
        <p:spPr>
          <a:xfrm>
            <a:off x="1371600" y="1404730"/>
            <a:ext cx="9601200" cy="4462670"/>
          </a:xfrm>
        </p:spPr>
        <p:txBody>
          <a:bodyPr>
            <a:normAutofit lnSpcReduction="10000"/>
          </a:bodyPr>
          <a:lstStyle/>
          <a:p>
            <a:pPr marL="514350" indent="-514350">
              <a:buAutoNum type="arabicPeriod"/>
            </a:pPr>
            <a:r>
              <a:rPr lang="en-US" sz="2800" b="1" dirty="0">
                <a:latin typeface="Times New Roman" panose="02020603050405020304" pitchFamily="18" charset="0"/>
                <a:cs typeface="Times New Roman" panose="02020603050405020304" pitchFamily="18" charset="0"/>
              </a:rPr>
              <a:t>SUPERVISED LEARNING(học có giám sát): </a:t>
            </a:r>
            <a:r>
              <a:rPr lang="vi-VN" sz="2800" dirty="0">
                <a:latin typeface="Times New Roman" panose="02020603050405020304" pitchFamily="18" charset="0"/>
                <a:cs typeface="Times New Roman" panose="02020603050405020304" pitchFamily="18" charset="0"/>
              </a:rPr>
              <a:t>Là một kĩ thuật học máy để học tập từ tập dữ liệu được gán nhãn cho trước. Tập dữ liệu cho trước sẽ chứa nhiều bộ dữ liệu. Mỗi bộ dữ liệu có cấu trúc theo cặp {x, y} với x được xem là dữ liệu thô (raw data) và y là nhãn của dữ liệu đó. Nhiệm vụ của SL là dự đoán đầu ra mong muốn dựa vào giá trị đầu vào. Học dựa vào sự trợ giúp của con người.</a:t>
            </a:r>
            <a:endParaRPr lang="en-US" sz="2800" b="1" dirty="0">
              <a:latin typeface="Times New Roman" panose="02020603050405020304" pitchFamily="18" charset="0"/>
              <a:cs typeface="Times New Roman" panose="02020603050405020304" pitchFamily="18" charset="0"/>
            </a:endParaRPr>
          </a:p>
          <a:p>
            <a:pPr marL="514350" indent="-514350">
              <a:buAutoNum type="arabicPeriod"/>
            </a:pPr>
            <a:r>
              <a:rPr lang="en-US" sz="2800" b="1" dirty="0">
                <a:latin typeface="Times New Roman" panose="02020603050405020304" pitchFamily="18" charset="0"/>
                <a:cs typeface="Times New Roman" panose="02020603050405020304" pitchFamily="18" charset="0"/>
              </a:rPr>
              <a:t>UNSUPERVISED LEARNING</a:t>
            </a:r>
          </a:p>
          <a:p>
            <a:pPr marL="514350" indent="-514350">
              <a:buAutoNum type="arabicPeriod"/>
            </a:pPr>
            <a:r>
              <a:rPr lang="en-US" sz="2800" b="1" dirty="0">
                <a:latin typeface="Times New Roman" panose="02020603050405020304" pitchFamily="18" charset="0"/>
                <a:cs typeface="Times New Roman" panose="02020603050405020304" pitchFamily="18" charset="0"/>
              </a:rPr>
              <a:t>SEMISUPERVISED LEARNING (học bán giám sát)</a:t>
            </a:r>
          </a:p>
          <a:p>
            <a:pPr marL="514350" indent="-514350">
              <a:buAutoNum type="arabicPeriod"/>
            </a:pPr>
            <a:r>
              <a:rPr lang="en-US" sz="2800" b="1" dirty="0">
                <a:latin typeface="Times New Roman" panose="02020603050405020304" pitchFamily="18" charset="0"/>
                <a:cs typeface="Times New Roman" panose="02020603050405020304" pitchFamily="18" charset="0"/>
              </a:rPr>
              <a:t>REINFORCEMENT LEARNING (học tăng cường)</a:t>
            </a:r>
          </a:p>
        </p:txBody>
      </p:sp>
    </p:spTree>
    <p:extLst>
      <p:ext uri="{BB962C8B-B14F-4D97-AF65-F5344CB8AC3E}">
        <p14:creationId xmlns:p14="http://schemas.microsoft.com/office/powerpoint/2010/main" val="2595288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83EE3-6C62-4976-B033-F342AED52398}"/>
              </a:ext>
            </a:extLst>
          </p:cNvPr>
          <p:cNvSpPr>
            <a:spLocks noGrp="1"/>
          </p:cNvSpPr>
          <p:nvPr>
            <p:ph type="title"/>
          </p:nvPr>
        </p:nvSpPr>
        <p:spPr>
          <a:xfrm>
            <a:off x="1371600" y="685800"/>
            <a:ext cx="9601200" cy="679174"/>
          </a:xfrm>
        </p:spPr>
        <p:txBody>
          <a:bodyPr>
            <a:noAutofit/>
          </a:bodyPr>
          <a:lstStyle/>
          <a:p>
            <a:pPr algn="ctr"/>
            <a:r>
              <a:rPr lang="en-US" sz="2900" b="1" dirty="0">
                <a:latin typeface="Times New Roman" panose="02020603050405020304" pitchFamily="18" charset="0"/>
                <a:cs typeface="Times New Roman" panose="02020603050405020304" pitchFamily="18" charset="0"/>
              </a:rPr>
              <a:t>II. TRÍ TUỆ NHÂN TẠO (</a:t>
            </a:r>
            <a:r>
              <a:rPr lang="en-US" sz="2900" b="1" dirty="0" err="1">
                <a:latin typeface="Times New Roman" panose="02020603050405020304" pitchFamily="18" charset="0"/>
                <a:cs typeface="Times New Roman" panose="02020603050405020304" pitchFamily="18" charset="0"/>
              </a:rPr>
              <a:t>Artifical</a:t>
            </a:r>
            <a:r>
              <a:rPr lang="en-US" sz="2900" b="1" dirty="0">
                <a:latin typeface="Times New Roman" panose="02020603050405020304" pitchFamily="18" charset="0"/>
                <a:cs typeface="Times New Roman" panose="02020603050405020304" pitchFamily="18" charset="0"/>
              </a:rPr>
              <a:t> Intelligent)</a:t>
            </a:r>
            <a:br>
              <a:rPr lang="en-US" sz="2900" dirty="0"/>
            </a:br>
            <a:endParaRPr lang="en-US" sz="2900" dirty="0"/>
          </a:p>
        </p:txBody>
      </p:sp>
      <p:sp>
        <p:nvSpPr>
          <p:cNvPr id="3" name="Content Placeholder 2">
            <a:extLst>
              <a:ext uri="{FF2B5EF4-FFF2-40B4-BE49-F238E27FC236}">
                <a16:creationId xmlns:a16="http://schemas.microsoft.com/office/drawing/2014/main" id="{FAF7FD2C-4ED3-4E25-B6A7-4864D7B271EA}"/>
              </a:ext>
            </a:extLst>
          </p:cNvPr>
          <p:cNvSpPr>
            <a:spLocks noGrp="1"/>
          </p:cNvSpPr>
          <p:nvPr>
            <p:ph idx="1"/>
          </p:nvPr>
        </p:nvSpPr>
        <p:spPr>
          <a:xfrm>
            <a:off x="1371600" y="1364974"/>
            <a:ext cx="9601200" cy="4502426"/>
          </a:xfrm>
        </p:spPr>
        <p:txBody>
          <a:bodyPr>
            <a:normAutofit/>
          </a:bodyPr>
          <a:lstStyle/>
          <a:p>
            <a:pPr marL="0" indent="0">
              <a:buNone/>
            </a:pPr>
            <a:r>
              <a:rPr lang="vi-VN" sz="2800" b="1" dirty="0">
                <a:latin typeface="Times New Roman" panose="02020603050405020304" pitchFamily="18" charset="0"/>
                <a:cs typeface="Times New Roman" panose="02020603050405020304" pitchFamily="18" charset="0"/>
              </a:rPr>
              <a:t>1</a:t>
            </a:r>
            <a:r>
              <a:rPr lang="en-US" sz="2800" b="1" dirty="0">
                <a:latin typeface="Times New Roman" panose="02020603050405020304" pitchFamily="18" charset="0"/>
                <a:cs typeface="Times New Roman" panose="02020603050405020304" pitchFamily="18" charset="0"/>
              </a:rPr>
              <a:t>.</a:t>
            </a:r>
            <a:r>
              <a:rPr lang="vi-VN" sz="2800" b="1" dirty="0">
                <a:latin typeface="Times New Roman" panose="02020603050405020304" pitchFamily="18" charset="0"/>
                <a:cs typeface="Times New Roman" panose="02020603050405020304" pitchFamily="18" charset="0"/>
              </a:rPr>
              <a:t> Khái niệm</a:t>
            </a:r>
            <a:r>
              <a:rPr lang="en-US" sz="2800" b="1" dirty="0">
                <a:latin typeface="Times New Roman" panose="02020603050405020304" pitchFamily="18" charset="0"/>
                <a:cs typeface="Times New Roman" panose="02020603050405020304" pitchFamily="18" charset="0"/>
              </a:rPr>
              <a:t>:</a:t>
            </a:r>
          </a:p>
          <a:p>
            <a:pPr marL="0" indent="0">
              <a:buNone/>
            </a:pPr>
            <a:r>
              <a:rPr lang="vi-VN" sz="2800" dirty="0">
                <a:latin typeface="Times New Roman" panose="02020603050405020304" pitchFamily="18" charset="0"/>
                <a:cs typeface="Times New Roman" panose="02020603050405020304" pitchFamily="18" charset="0"/>
              </a:rPr>
              <a:t> Trí tuệ nhân tạo là một ngành thuộc lĩnh vực khoa học máy tính do con người lập trình tạo nên với mục tiêu giúp máy tính có thể tự động hóa các hành vi thông minh như con người.</a:t>
            </a:r>
            <a:endParaRPr lang="en-US" sz="2800" dirty="0">
              <a:latin typeface="Times New Roman" panose="02020603050405020304" pitchFamily="18" charset="0"/>
              <a:cs typeface="Times New Roman" panose="02020603050405020304" pitchFamily="18" charset="0"/>
            </a:endParaRPr>
          </a:p>
          <a:p>
            <a:pPr marL="0" indent="0">
              <a:buNone/>
            </a:pPr>
            <a:r>
              <a:rPr lang="vi-VN" sz="2800" b="1" dirty="0">
                <a:latin typeface="Times New Roman" panose="02020603050405020304" pitchFamily="18" charset="0"/>
                <a:cs typeface="Times New Roman" panose="02020603050405020304" pitchFamily="18" charset="0"/>
              </a:rPr>
              <a:t>Có 2 loại:</a:t>
            </a:r>
            <a:endParaRPr lang="en-US" sz="2800" b="1" dirty="0">
              <a:latin typeface="Times New Roman" panose="02020603050405020304" pitchFamily="18" charset="0"/>
              <a:cs typeface="Times New Roman" panose="02020603050405020304" pitchFamily="18" charset="0"/>
            </a:endParaRPr>
          </a:p>
          <a:p>
            <a:pPr marL="514350" indent="-514350">
              <a:buAutoNum type="arabicPeriod"/>
            </a:pPr>
            <a:r>
              <a:rPr lang="vi-VN" sz="2800" b="1" dirty="0">
                <a:latin typeface="Times New Roman" panose="02020603050405020304" pitchFamily="18" charset="0"/>
                <a:cs typeface="Times New Roman" panose="02020603050405020304" pitchFamily="18" charset="0"/>
              </a:rPr>
              <a:t>Strong AI: </a:t>
            </a:r>
            <a:r>
              <a:rPr lang="vi-VN" sz="2800" dirty="0">
                <a:latin typeface="Times New Roman" panose="02020603050405020304" pitchFamily="18" charset="0"/>
                <a:cs typeface="Times New Roman" panose="02020603050405020304" pitchFamily="18" charset="0"/>
              </a:rPr>
              <a:t>Có thể tạo ra thiết bị có trí thông minh và các chương trình máy tính thông minh hơn người. </a:t>
            </a:r>
            <a:endParaRPr lang="en-US" sz="2800" dirty="0">
              <a:latin typeface="Times New Roman" panose="02020603050405020304" pitchFamily="18" charset="0"/>
              <a:cs typeface="Times New Roman" panose="02020603050405020304" pitchFamily="18" charset="0"/>
            </a:endParaRPr>
          </a:p>
          <a:p>
            <a:pPr marL="514350" indent="-514350">
              <a:buAutoNum type="arabicPeriod"/>
            </a:pPr>
            <a:r>
              <a:rPr lang="vi-VN" sz="2800" b="1" dirty="0">
                <a:latin typeface="Times New Roman" panose="02020603050405020304" pitchFamily="18" charset="0"/>
                <a:cs typeface="Times New Roman" panose="02020603050405020304" pitchFamily="18" charset="0"/>
              </a:rPr>
              <a:t>Weak AI: </a:t>
            </a:r>
            <a:r>
              <a:rPr lang="vi-VN" sz="2800" dirty="0">
                <a:latin typeface="Times New Roman" panose="02020603050405020304" pitchFamily="18" charset="0"/>
                <a:cs typeface="Times New Roman" panose="02020603050405020304" pitchFamily="18" charset="0"/>
              </a:rPr>
              <a:t>Chương trình máy tính có thể mô phỏng các hành vi thông minh của con người.</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9640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69654-8864-4D29-986F-F66DD698C92F}"/>
              </a:ext>
            </a:extLst>
          </p:cNvPr>
          <p:cNvSpPr>
            <a:spLocks noGrp="1"/>
          </p:cNvSpPr>
          <p:nvPr>
            <p:ph type="title"/>
          </p:nvPr>
        </p:nvSpPr>
        <p:spPr>
          <a:xfrm>
            <a:off x="1371600" y="685800"/>
            <a:ext cx="9601200" cy="1010478"/>
          </a:xfrm>
        </p:spPr>
        <p:txBody>
          <a:bodyPr>
            <a:normAutofit/>
          </a:bodyPr>
          <a:lstStyle/>
          <a:p>
            <a:r>
              <a:rPr lang="vi-VN" sz="2800" b="1" dirty="0">
                <a:latin typeface="Times New Roman" panose="02020603050405020304" pitchFamily="18" charset="0"/>
                <a:cs typeface="Times New Roman" panose="02020603050405020304" pitchFamily="18" charset="0"/>
              </a:rPr>
              <a:t>2</a:t>
            </a:r>
            <a:r>
              <a:rPr lang="en-US" sz="2800" b="1" dirty="0">
                <a:latin typeface="Times New Roman" panose="02020603050405020304" pitchFamily="18" charset="0"/>
                <a:cs typeface="Times New Roman" panose="02020603050405020304" pitchFamily="18" charset="0"/>
              </a:rPr>
              <a:t>.</a:t>
            </a:r>
            <a:r>
              <a:rPr lang="vi-VN" sz="2800" b="1" dirty="0">
                <a:latin typeface="Times New Roman" panose="02020603050405020304" pitchFamily="18" charset="0"/>
                <a:cs typeface="Times New Roman" panose="02020603050405020304" pitchFamily="18" charset="0"/>
              </a:rPr>
              <a:t> Bốn quan điểm của trí tuệ nhân tạo</a:t>
            </a:r>
            <a:r>
              <a:rPr lang="en-US" sz="2800" b="1"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036A4693-887A-4CA1-AC49-B5E2DA81174C}"/>
              </a:ext>
            </a:extLst>
          </p:cNvPr>
          <p:cNvSpPr>
            <a:spLocks noGrp="1"/>
          </p:cNvSpPr>
          <p:nvPr>
            <p:ph idx="1"/>
          </p:nvPr>
        </p:nvSpPr>
        <p:spPr>
          <a:xfrm>
            <a:off x="1371600" y="1391478"/>
            <a:ext cx="9601200" cy="4475922"/>
          </a:xfrm>
        </p:spPr>
        <p:txBody>
          <a:bodyPr>
            <a:normAutofit/>
          </a:bodyPr>
          <a:lstStyle/>
          <a:p>
            <a:pPr marL="0" indent="0">
              <a:buNone/>
            </a:pPr>
            <a:r>
              <a:rPr lang="vi-VN" sz="2800" dirty="0">
                <a:latin typeface="Times New Roman" panose="02020603050405020304" pitchFamily="18" charset="0"/>
                <a:cs typeface="Times New Roman" panose="02020603050405020304" pitchFamily="18" charset="0"/>
              </a:rPr>
              <a:t>1. Suy nghĩ như người </a:t>
            </a:r>
            <a:endParaRPr lang="en-US" sz="2800" dirty="0">
              <a:latin typeface="Times New Roman" panose="02020603050405020304" pitchFamily="18" charset="0"/>
              <a:cs typeface="Times New Roman" panose="02020603050405020304" pitchFamily="18" charset="0"/>
            </a:endParaRPr>
          </a:p>
          <a:p>
            <a:pPr marL="0" indent="0">
              <a:buNone/>
            </a:pPr>
            <a:r>
              <a:rPr lang="vi-VN" sz="2800" dirty="0">
                <a:latin typeface="Times New Roman" panose="02020603050405020304" pitchFamily="18" charset="0"/>
                <a:cs typeface="Times New Roman" panose="02020603050405020304" pitchFamily="18" charset="0"/>
              </a:rPr>
              <a:t>2. Hành động như người </a:t>
            </a:r>
            <a:endParaRPr lang="en-US" sz="2800" dirty="0">
              <a:latin typeface="Times New Roman" panose="02020603050405020304" pitchFamily="18" charset="0"/>
              <a:cs typeface="Times New Roman" panose="02020603050405020304" pitchFamily="18" charset="0"/>
            </a:endParaRPr>
          </a:p>
          <a:p>
            <a:pPr marL="0" indent="0">
              <a:buNone/>
            </a:pPr>
            <a:r>
              <a:rPr lang="vi-VN" sz="2800" dirty="0">
                <a:latin typeface="Times New Roman" panose="02020603050405020304" pitchFamily="18" charset="0"/>
                <a:cs typeface="Times New Roman" panose="02020603050405020304" pitchFamily="18" charset="0"/>
              </a:rPr>
              <a:t>3. Suy nghĩ có lý trí </a:t>
            </a:r>
            <a:endParaRPr lang="en-US" sz="2800" dirty="0">
              <a:latin typeface="Times New Roman" panose="02020603050405020304" pitchFamily="18" charset="0"/>
              <a:cs typeface="Times New Roman" panose="02020603050405020304" pitchFamily="18" charset="0"/>
            </a:endParaRPr>
          </a:p>
          <a:p>
            <a:pPr marL="0" indent="0">
              <a:buNone/>
            </a:pPr>
            <a:r>
              <a:rPr lang="vi-VN" sz="2800" dirty="0">
                <a:latin typeface="Times New Roman" panose="02020603050405020304" pitchFamily="18" charset="0"/>
                <a:cs typeface="Times New Roman" panose="02020603050405020304" pitchFamily="18" charset="0"/>
              </a:rPr>
              <a:t>4. Hành động có lý trí</a:t>
            </a:r>
            <a:endParaRPr lang="en-US" sz="2800" dirty="0">
              <a:latin typeface="Times New Roman" panose="02020603050405020304" pitchFamily="18" charset="0"/>
              <a:cs typeface="Times New Roman" panose="02020603050405020304" pitchFamily="18" charset="0"/>
            </a:endParaRPr>
          </a:p>
          <a:p>
            <a:pPr marL="0" indent="0">
              <a:buNone/>
            </a:pPr>
            <a:r>
              <a:rPr lang="en-US" sz="2800" b="1" dirty="0">
                <a:latin typeface="Times New Roman" panose="02020603050405020304" pitchFamily="18" charset="0"/>
                <a:cs typeface="Times New Roman" panose="02020603050405020304" pitchFamily="18" charset="0"/>
              </a:rPr>
              <a:t>3. Các lĩnh vực của trí tuệ nhân tạo :</a:t>
            </a:r>
          </a:p>
          <a:p>
            <a:pPr marL="0" indent="0">
              <a:buNone/>
            </a:pPr>
            <a:r>
              <a:rPr lang="en-US" sz="2800" dirty="0">
                <a:latin typeface="Times New Roman" panose="02020603050405020304" pitchFamily="18" charset="0"/>
                <a:cs typeface="Times New Roman" panose="02020603050405020304" pitchFamily="18" charset="0"/>
              </a:rPr>
              <a:t>1. Tâm lý học nhận thức</a:t>
            </a:r>
          </a:p>
          <a:p>
            <a:pPr marL="0" indent="0">
              <a:buNone/>
            </a:pPr>
            <a:r>
              <a:rPr lang="en-US" sz="2800" dirty="0">
                <a:latin typeface="Times New Roman" panose="02020603050405020304" pitchFamily="18" charset="0"/>
                <a:cs typeface="Times New Roman" panose="02020603050405020304" pitchFamily="18" charset="0"/>
              </a:rPr>
              <a:t>2. Thần kinh học </a:t>
            </a:r>
          </a:p>
          <a:p>
            <a:pPr marL="0" indent="0">
              <a:buNone/>
            </a:pPr>
            <a:r>
              <a:rPr lang="en-US" sz="2800" dirty="0">
                <a:latin typeface="Times New Roman" panose="02020603050405020304" pitchFamily="18" charset="0"/>
                <a:cs typeface="Times New Roman" panose="02020603050405020304" pitchFamily="18" charset="0"/>
              </a:rPr>
              <a:t>3. Lý thuyết về hệ thống</a:t>
            </a:r>
          </a:p>
        </p:txBody>
      </p:sp>
    </p:spTree>
    <p:extLst>
      <p:ext uri="{BB962C8B-B14F-4D97-AF65-F5344CB8AC3E}">
        <p14:creationId xmlns:p14="http://schemas.microsoft.com/office/powerpoint/2010/main" val="2193343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4E01C-60F2-4471-AE34-D8961A4CF142}"/>
              </a:ext>
            </a:extLst>
          </p:cNvPr>
          <p:cNvSpPr>
            <a:spLocks noGrp="1"/>
          </p:cNvSpPr>
          <p:nvPr>
            <p:ph type="title"/>
          </p:nvPr>
        </p:nvSpPr>
        <p:spPr>
          <a:xfrm>
            <a:off x="1371600" y="685800"/>
            <a:ext cx="9601200" cy="758687"/>
          </a:xfrm>
        </p:spPr>
        <p:txBody>
          <a:bodyPr>
            <a:normAutofit/>
          </a:bodyPr>
          <a:lstStyle/>
          <a:p>
            <a:r>
              <a:rPr lang="en-US" sz="2800" b="1" dirty="0">
                <a:latin typeface="Times New Roman" panose="02020603050405020304" pitchFamily="18" charset="0"/>
                <a:cs typeface="Times New Roman" panose="02020603050405020304" pitchFamily="18" charset="0"/>
              </a:rPr>
              <a:t>4. Ứng dụng của trí tuệ nhân tạo :</a:t>
            </a:r>
          </a:p>
        </p:txBody>
      </p:sp>
      <p:sp>
        <p:nvSpPr>
          <p:cNvPr id="3" name="Content Placeholder 2">
            <a:extLst>
              <a:ext uri="{FF2B5EF4-FFF2-40B4-BE49-F238E27FC236}">
                <a16:creationId xmlns:a16="http://schemas.microsoft.com/office/drawing/2014/main" id="{BA9FFA0B-FD4E-410E-A07B-0DC219B5C6D0}"/>
              </a:ext>
            </a:extLst>
          </p:cNvPr>
          <p:cNvSpPr>
            <a:spLocks noGrp="1"/>
          </p:cNvSpPr>
          <p:nvPr>
            <p:ph idx="1"/>
          </p:nvPr>
        </p:nvSpPr>
        <p:spPr>
          <a:xfrm>
            <a:off x="1371600" y="1298713"/>
            <a:ext cx="9601200" cy="4568687"/>
          </a:xfrm>
        </p:spPr>
        <p:txBody>
          <a:bodyPr>
            <a:normAutofit/>
          </a:bodyPr>
          <a:lstStyle/>
          <a:p>
            <a:pPr marL="457200" indent="-457200">
              <a:buAutoNum type="arabicPeriod"/>
            </a:pPr>
            <a:r>
              <a:rPr lang="vi-VN" sz="2800" dirty="0">
                <a:latin typeface="Times New Roman" panose="02020603050405020304" pitchFamily="18" charset="0"/>
                <a:cs typeface="Times New Roman" panose="02020603050405020304" pitchFamily="18" charset="0"/>
              </a:rPr>
              <a:t>Trò chơi</a:t>
            </a:r>
            <a:endParaRPr lang="en-US" sz="2800" dirty="0">
              <a:latin typeface="Times New Roman" panose="02020603050405020304" pitchFamily="18" charset="0"/>
              <a:cs typeface="Times New Roman" panose="02020603050405020304" pitchFamily="18" charset="0"/>
            </a:endParaRPr>
          </a:p>
          <a:p>
            <a:pPr marL="457200" indent="-457200">
              <a:buAutoNum type="arabicPeriod"/>
            </a:pPr>
            <a:r>
              <a:rPr lang="vi-VN" sz="2800" dirty="0">
                <a:latin typeface="Times New Roman" panose="02020603050405020304" pitchFamily="18" charset="0"/>
                <a:cs typeface="Times New Roman" panose="02020603050405020304" pitchFamily="18" charset="0"/>
              </a:rPr>
              <a:t>Xử lý ngôn ngữ tự nhiên và giao diện người máy</a:t>
            </a:r>
            <a:endParaRPr lang="en-US" sz="2800" dirty="0">
              <a:latin typeface="Times New Roman" panose="02020603050405020304" pitchFamily="18" charset="0"/>
              <a:cs typeface="Times New Roman" panose="02020603050405020304" pitchFamily="18" charset="0"/>
            </a:endParaRPr>
          </a:p>
          <a:p>
            <a:pPr marL="457200" indent="-457200">
              <a:buAutoNum type="arabicPeriod"/>
            </a:pPr>
            <a:r>
              <a:rPr lang="vi-VN" sz="2800" dirty="0">
                <a:latin typeface="Times New Roman" panose="02020603050405020304" pitchFamily="18" charset="0"/>
                <a:cs typeface="Times New Roman" panose="02020603050405020304" pitchFamily="18" charset="0"/>
              </a:rPr>
              <a:t>Lập luận và giải quyết vấn đề tự động </a:t>
            </a:r>
            <a:endParaRPr lang="en-US" sz="2800" dirty="0">
              <a:latin typeface="Times New Roman" panose="02020603050405020304" pitchFamily="18" charset="0"/>
              <a:cs typeface="Times New Roman" panose="02020603050405020304" pitchFamily="18" charset="0"/>
            </a:endParaRPr>
          </a:p>
          <a:p>
            <a:pPr marL="457200" indent="-457200">
              <a:buAutoNum type="arabicPeriod"/>
            </a:pPr>
            <a:r>
              <a:rPr lang="vi-VN" sz="2800" dirty="0">
                <a:latin typeface="Times New Roman" panose="02020603050405020304" pitchFamily="18" charset="0"/>
                <a:cs typeface="Times New Roman" panose="02020603050405020304" pitchFamily="18" charset="0"/>
              </a:rPr>
              <a:t>Chuẩn đoán y khoa</a:t>
            </a:r>
            <a:endParaRPr lang="en-US" sz="2800" dirty="0">
              <a:latin typeface="Times New Roman" panose="02020603050405020304" pitchFamily="18" charset="0"/>
              <a:cs typeface="Times New Roman" panose="02020603050405020304" pitchFamily="18" charset="0"/>
            </a:endParaRPr>
          </a:p>
          <a:p>
            <a:pPr marL="457200" indent="-457200">
              <a:buAutoNum type="arabicPeriod"/>
            </a:pPr>
            <a:r>
              <a:rPr lang="en-US" sz="2800" b="1" dirty="0">
                <a:latin typeface="Times New Roman" panose="02020603050405020304" pitchFamily="18" charset="0"/>
                <a:cs typeface="Times New Roman" panose="02020603050405020304" pitchFamily="18" charset="0"/>
              </a:rPr>
              <a:t>Một số ví dụ sử dụng thành công trí tuệ nhân tạo :</a:t>
            </a:r>
          </a:p>
          <a:p>
            <a:pPr marL="0" indent="0">
              <a:buNone/>
            </a:pPr>
            <a:r>
              <a:rPr lang="en-US" sz="2800" dirty="0">
                <a:latin typeface="Times New Roman" panose="02020603050405020304" pitchFamily="18" charset="0"/>
                <a:cs typeface="Times New Roman" panose="02020603050405020304" pitchFamily="18" charset="0"/>
              </a:rPr>
              <a:t>1. </a:t>
            </a:r>
            <a:r>
              <a:rPr lang="vi-VN" sz="2800" dirty="0">
                <a:latin typeface="Times New Roman" panose="02020603050405020304" pitchFamily="18" charset="0"/>
                <a:cs typeface="Times New Roman" panose="02020603050405020304" pitchFamily="18" charset="0"/>
              </a:rPr>
              <a:t>Chương trình lập lịch và điều khiển thông minh trên xe tự hành và Robot tự hành của NASA</a:t>
            </a: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2. </a:t>
            </a:r>
            <a:r>
              <a:rPr lang="vi-VN" sz="2800" dirty="0">
                <a:latin typeface="Times New Roman" panose="02020603050405020304" pitchFamily="18" charset="0"/>
                <a:cs typeface="Times New Roman" panose="02020603050405020304" pitchFamily="18" charset="0"/>
              </a:rPr>
              <a:t>Chương trình nhận dạng khuôn mặt trên ứng dụng facebook</a:t>
            </a:r>
            <a:endParaRPr lang="en-US" sz="2800" dirty="0">
              <a:latin typeface="Times New Roman" panose="02020603050405020304" pitchFamily="18" charset="0"/>
              <a:cs typeface="Times New Roman" panose="02020603050405020304" pitchFamily="18" charset="0"/>
            </a:endParaRPr>
          </a:p>
          <a:p>
            <a:pPr marL="0" indent="0">
              <a:buNone/>
            </a:pP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2602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96EBF-2C9D-4C78-A47E-83887DBE1B60}"/>
              </a:ext>
            </a:extLst>
          </p:cNvPr>
          <p:cNvSpPr>
            <a:spLocks noGrp="1"/>
          </p:cNvSpPr>
          <p:nvPr>
            <p:ph type="title"/>
          </p:nvPr>
        </p:nvSpPr>
        <p:spPr>
          <a:xfrm>
            <a:off x="1371600" y="685800"/>
            <a:ext cx="9601200" cy="652670"/>
          </a:xfrm>
        </p:spPr>
        <p:txBody>
          <a:bodyPr>
            <a:normAutofit/>
          </a:bodyPr>
          <a:lstStyle/>
          <a:p>
            <a:pPr algn="ctr"/>
            <a:r>
              <a:rPr lang="en-US" sz="2900" b="1" dirty="0">
                <a:latin typeface="Times New Roman" panose="02020603050405020304" pitchFamily="18" charset="0"/>
                <a:cs typeface="Times New Roman" panose="02020603050405020304" pitchFamily="18" charset="0"/>
              </a:rPr>
              <a:t>III. CLASSIFICATION</a:t>
            </a:r>
          </a:p>
        </p:txBody>
      </p:sp>
      <p:sp>
        <p:nvSpPr>
          <p:cNvPr id="3" name="Content Placeholder 2">
            <a:extLst>
              <a:ext uri="{FF2B5EF4-FFF2-40B4-BE49-F238E27FC236}">
                <a16:creationId xmlns:a16="http://schemas.microsoft.com/office/drawing/2014/main" id="{E80659F5-AB51-467A-BF58-3DA9F3F28F66}"/>
              </a:ext>
            </a:extLst>
          </p:cNvPr>
          <p:cNvSpPr>
            <a:spLocks noGrp="1"/>
          </p:cNvSpPr>
          <p:nvPr>
            <p:ph idx="1"/>
          </p:nvPr>
        </p:nvSpPr>
        <p:spPr>
          <a:xfrm>
            <a:off x="1371600" y="1338470"/>
            <a:ext cx="9601200" cy="4528930"/>
          </a:xfrm>
        </p:spPr>
        <p:txBody>
          <a:bodyPr>
            <a:normAutofit/>
          </a:bodyPr>
          <a:lstStyle/>
          <a:p>
            <a:pPr marL="514350" indent="-514350">
              <a:buAutoNum type="arabicPeriod"/>
            </a:pPr>
            <a:r>
              <a:rPr lang="en-US" sz="2800" b="1" dirty="0">
                <a:latin typeface="Times New Roman" panose="02020603050405020304" pitchFamily="18" charset="0"/>
                <a:cs typeface="Times New Roman" panose="02020603050405020304" pitchFamily="18" charset="0"/>
              </a:rPr>
              <a:t>Khái niệm :</a:t>
            </a:r>
          </a:p>
          <a:p>
            <a:pPr>
              <a:buFontTx/>
              <a:buChar char="-"/>
            </a:pPr>
            <a:r>
              <a:rPr lang="en-US" sz="2800" dirty="0">
                <a:latin typeface="Times New Roman" pitchFamily="18" charset="0"/>
                <a:cs typeface="Times New Roman" pitchFamily="18" charset="0"/>
              </a:rPr>
              <a:t>Classification là việc sử dụng input là một tập các mẫu dữ liệu huấn luyện, với một nhãn phân lớp cho mỗi mẫu dữ liệu. Output là mô hình (bộ phân lớp) dựa trên tập huấn luyện và những nhãn phân lớp . </a:t>
            </a:r>
          </a:p>
          <a:p>
            <a:pPr>
              <a:buFontTx/>
              <a:buChar char="-"/>
            </a:pPr>
            <a:r>
              <a:rPr lang="en-US" sz="2800" dirty="0">
                <a:latin typeface="Times New Roman" pitchFamily="18" charset="0"/>
                <a:cs typeface="Times New Roman" pitchFamily="18" charset="0"/>
              </a:rPr>
              <a:t>Hệ thống Classification để dự đoán những nhãn phân lớp cho các bộ dữ liệu/mẫu mới.</a:t>
            </a:r>
          </a:p>
          <a:p>
            <a:pPr marL="514350" indent="-514350">
              <a:buAutoNum type="arabicPeriod"/>
            </a:pP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684030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170</TotalTime>
  <Words>1834</Words>
  <Application>Microsoft Office PowerPoint</Application>
  <PresentationFormat>Widescreen</PresentationFormat>
  <Paragraphs>138</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Franklin Gothic Book</vt:lpstr>
      <vt:lpstr>Times New Roman</vt:lpstr>
      <vt:lpstr>Crop</vt:lpstr>
      <vt:lpstr>Báo cáo  trí tuệ nhân tạo </vt:lpstr>
      <vt:lpstr>NỘI DUNG BÁO CÁO </vt:lpstr>
      <vt:lpstr>I. MACHINE LEARNING  </vt:lpstr>
      <vt:lpstr>2. Các ứng dụng của machine learning:</vt:lpstr>
      <vt:lpstr>3. Một số method tiêu biểu trong machine learning:</vt:lpstr>
      <vt:lpstr>II. TRÍ TUỆ NHÂN TẠO (Artifical Intelligent) </vt:lpstr>
      <vt:lpstr>2. Bốn quan điểm của trí tuệ nhân tạo:</vt:lpstr>
      <vt:lpstr>4. Ứng dụng của trí tuệ nhân tạo :</vt:lpstr>
      <vt:lpstr>III. CLASSIFICATION</vt:lpstr>
      <vt:lpstr>2. Quy trình tổng quan cho việc phân lớp :</vt:lpstr>
      <vt:lpstr>2.2 Sử dụng mô hình</vt:lpstr>
      <vt:lpstr>2.3 Kiểm tra dữ liệu với mô hình (make prediction)  </vt:lpstr>
      <vt:lpstr>3. Các thuật ngữ trong classification</vt:lpstr>
      <vt:lpstr>IV. THUẬT TOÁN ANN (ARTIFICIAL NEURAL NETWORKS</vt:lpstr>
      <vt:lpstr>PowerPoint Presentation</vt:lpstr>
      <vt:lpstr>3. Thuật toán perceptron</vt:lpstr>
      <vt:lpstr>PowerPoint Presentation</vt:lpstr>
      <vt:lpstr>4. Thuật toán multilayer perceptron </vt:lpstr>
      <vt:lpstr>Bước 3: Huấn luyện trọng số</vt:lpstr>
      <vt:lpstr>V. APPLICATION: APPLY ANN ON IRIS DATASET FOR CLASSIFICATION TASK </vt:lpstr>
      <vt:lpstr>1.2 Feature selection</vt:lpstr>
      <vt:lpstr>Khi thực hiện với 2 features petal length và petal width thì ta nhận được accuracy: 93.3333%  Hiển thị dưới dạng visualize:</vt:lpstr>
      <vt:lpstr>1.2.2 Dùng đầy đủ 4 features </vt:lpstr>
      <vt:lpstr>2/ Ứng dụng ANN cho bài toán phân lớp tập dữ liệu iris </vt:lpstr>
      <vt:lpstr>PowerPoint Presentation</vt:lpstr>
      <vt:lpstr>2.3 View Code</vt:lpstr>
      <vt:lpstr>ModelGenerator.java</vt:lpstr>
      <vt:lpstr>PowerPoint Presentation</vt:lpstr>
      <vt:lpstr>Test.java</vt:lpstr>
      <vt:lpstr>PowerPoint Presentation</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trí tuệ nhân tạo</dc:title>
  <dc:creator>Tien</dc:creator>
  <cp:lastModifiedBy>Tien</cp:lastModifiedBy>
  <cp:revision>18</cp:revision>
  <dcterms:created xsi:type="dcterms:W3CDTF">2020-07-21T15:42:26Z</dcterms:created>
  <dcterms:modified xsi:type="dcterms:W3CDTF">2020-07-22T05:40:47Z</dcterms:modified>
</cp:coreProperties>
</file>