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notesMasterIdLst>
    <p:notesMasterId r:id="rId31"/>
  </p:notesMasterIdLst>
  <p:sldIdLst>
    <p:sldId id="329" r:id="rId2"/>
    <p:sldId id="258" r:id="rId3"/>
    <p:sldId id="325" r:id="rId4"/>
    <p:sldId id="342" r:id="rId5"/>
    <p:sldId id="330" r:id="rId6"/>
    <p:sldId id="327" r:id="rId7"/>
    <p:sldId id="326" r:id="rId8"/>
    <p:sldId id="356" r:id="rId9"/>
    <p:sldId id="341" r:id="rId10"/>
    <p:sldId id="339" r:id="rId11"/>
    <p:sldId id="332" r:id="rId12"/>
    <p:sldId id="333" r:id="rId13"/>
    <p:sldId id="334" r:id="rId14"/>
    <p:sldId id="335" r:id="rId15"/>
    <p:sldId id="336" r:id="rId16"/>
    <p:sldId id="337" r:id="rId17"/>
    <p:sldId id="344" r:id="rId18"/>
    <p:sldId id="343" r:id="rId19"/>
    <p:sldId id="345" r:id="rId20"/>
    <p:sldId id="346" r:id="rId21"/>
    <p:sldId id="347" r:id="rId22"/>
    <p:sldId id="348" r:id="rId23"/>
    <p:sldId id="351" r:id="rId24"/>
    <p:sldId id="349" r:id="rId25"/>
    <p:sldId id="350" r:id="rId26"/>
    <p:sldId id="352" r:id="rId27"/>
    <p:sldId id="357" r:id="rId28"/>
    <p:sldId id="353" r:id="rId29"/>
    <p:sldId id="35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ECF9"/>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123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_rels/data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diagrams/_rels/drawing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A340CA-305A-4283-B85E-A92333AC22FD}"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CDB1E537-927B-4360-ADF9-F42EA616FDD9}">
      <dgm:prSet phldrT="[Text]"/>
      <dgm:spPr/>
      <dgm:t>
        <a:bodyPr/>
        <a:lstStyle/>
        <a:p>
          <a:r>
            <a:rPr lang="en-US" dirty="0" smtClean="0">
              <a:solidFill>
                <a:schemeClr val="tx2">
                  <a:lumMod val="50000"/>
                </a:schemeClr>
              </a:solidFill>
              <a:latin typeface="Times New Roman" panose="02020603050405020304" pitchFamily="18" charset="0"/>
              <a:cs typeface="Times New Roman" panose="02020603050405020304" pitchFamily="18" charset="0"/>
            </a:rPr>
            <a:t>I. Classification</a:t>
          </a:r>
          <a:endParaRPr lang="en-US" dirty="0">
            <a:solidFill>
              <a:schemeClr val="tx2">
                <a:lumMod val="50000"/>
              </a:schemeClr>
            </a:solidFill>
          </a:endParaRPr>
        </a:p>
      </dgm:t>
    </dgm:pt>
    <dgm:pt modelId="{015A9C65-84A5-4A19-BA31-2B022E3D1029}" type="parTrans" cxnId="{35683409-E456-4F34-B949-F57FC1697306}">
      <dgm:prSet/>
      <dgm:spPr/>
      <dgm:t>
        <a:bodyPr/>
        <a:lstStyle/>
        <a:p>
          <a:endParaRPr lang="en-US"/>
        </a:p>
      </dgm:t>
    </dgm:pt>
    <dgm:pt modelId="{82A50AED-786E-4381-A4E5-BACD3D370122}" type="sibTrans" cxnId="{35683409-E456-4F34-B949-F57FC1697306}">
      <dgm:prSet/>
      <dgm:spPr/>
      <dgm:t>
        <a:bodyPr/>
        <a:lstStyle/>
        <a:p>
          <a:endParaRPr lang="en-US">
            <a:solidFill>
              <a:schemeClr val="tx2">
                <a:lumMod val="50000"/>
              </a:schemeClr>
            </a:solidFill>
          </a:endParaRPr>
        </a:p>
      </dgm:t>
    </dgm:pt>
    <dgm:pt modelId="{8E526999-E008-4EE9-87B5-F6923EB9ABA0}">
      <dgm:prSet phldrT="[Text]"/>
      <dgm:spPr/>
      <dgm:t>
        <a:bodyPr/>
        <a:lstStyle/>
        <a:p>
          <a:r>
            <a:rPr lang="en-US" dirty="0" smtClean="0">
              <a:solidFill>
                <a:schemeClr val="tx2">
                  <a:lumMod val="50000"/>
                </a:schemeClr>
              </a:solidFill>
              <a:latin typeface="Times New Roman" panose="02020603050405020304" pitchFamily="18" charset="0"/>
              <a:cs typeface="Times New Roman" panose="02020603050405020304" pitchFamily="18" charset="0"/>
            </a:rPr>
            <a:t>III. </a:t>
          </a:r>
          <a:r>
            <a:rPr lang="en-US" dirty="0" err="1" smtClean="0">
              <a:solidFill>
                <a:schemeClr val="tx2">
                  <a:lumMod val="50000"/>
                </a:schemeClr>
              </a:solidFill>
              <a:latin typeface="Times New Roman" panose="02020603050405020304" pitchFamily="18" charset="0"/>
              <a:cs typeface="Times New Roman" panose="02020603050405020304" pitchFamily="18" charset="0"/>
            </a:rPr>
            <a:t>Phân</a:t>
          </a:r>
          <a:r>
            <a:rPr lang="en-US" dirty="0" smtClean="0">
              <a:solidFill>
                <a:schemeClr val="tx2">
                  <a:lumMod val="50000"/>
                </a:schemeClr>
              </a:solidFill>
              <a:latin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cs typeface="Times New Roman" panose="02020603050405020304" pitchFamily="18" charset="0"/>
            </a:rPr>
            <a:t>lớp</a:t>
          </a:r>
          <a:r>
            <a:rPr lang="en-US" dirty="0" smtClean="0">
              <a:solidFill>
                <a:schemeClr val="tx2">
                  <a:lumMod val="50000"/>
                </a:schemeClr>
              </a:solidFill>
              <a:latin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cs typeface="Times New Roman" panose="02020603050405020304" pitchFamily="18" charset="0"/>
            </a:rPr>
            <a:t>dư</a:t>
          </a:r>
          <a:r>
            <a:rPr lang="en-US" dirty="0" smtClean="0">
              <a:solidFill>
                <a:schemeClr val="tx2">
                  <a:lumMod val="50000"/>
                </a:schemeClr>
              </a:solidFill>
              <a:latin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cs typeface="Times New Roman" panose="02020603050405020304" pitchFamily="18" charset="0"/>
            </a:rPr>
            <a:t>liệu</a:t>
          </a:r>
          <a:r>
            <a:rPr lang="en-US" dirty="0" smtClean="0">
              <a:solidFill>
                <a:schemeClr val="tx2">
                  <a:lumMod val="50000"/>
                </a:schemeClr>
              </a:solidFill>
              <a:latin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cs typeface="Times New Roman" panose="02020603050405020304" pitchFamily="18" charset="0"/>
            </a:rPr>
            <a:t>với</a:t>
          </a:r>
          <a:r>
            <a:rPr lang="en-US" dirty="0" smtClean="0">
              <a:solidFill>
                <a:schemeClr val="tx2">
                  <a:lumMod val="50000"/>
                </a:schemeClr>
              </a:solidFill>
              <a:latin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cs typeface="Times New Roman" panose="02020603050405020304" pitchFamily="18" charset="0"/>
            </a:rPr>
            <a:t>Mạng</a:t>
          </a:r>
          <a:r>
            <a:rPr lang="en-US" dirty="0" smtClean="0">
              <a:solidFill>
                <a:schemeClr val="tx2">
                  <a:lumMod val="50000"/>
                </a:schemeClr>
              </a:solidFill>
              <a:latin typeface="Times New Roman" panose="02020603050405020304" pitchFamily="18" charset="0"/>
              <a:cs typeface="Times New Roman" panose="02020603050405020304" pitchFamily="18" charset="0"/>
            </a:rPr>
            <a:t> Neuron </a:t>
          </a:r>
          <a:r>
            <a:rPr lang="en-US" dirty="0" err="1" smtClean="0">
              <a:solidFill>
                <a:schemeClr val="tx2">
                  <a:lumMod val="50000"/>
                </a:schemeClr>
              </a:solidFill>
              <a:latin typeface="Times New Roman" panose="02020603050405020304" pitchFamily="18" charset="0"/>
              <a:cs typeface="Times New Roman" panose="02020603050405020304" pitchFamily="18" charset="0"/>
            </a:rPr>
            <a:t>nhân</a:t>
          </a:r>
          <a:r>
            <a:rPr lang="en-US" dirty="0" smtClean="0">
              <a:solidFill>
                <a:schemeClr val="tx2">
                  <a:lumMod val="50000"/>
                </a:schemeClr>
              </a:solidFill>
              <a:latin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cs typeface="Times New Roman" panose="02020603050405020304" pitchFamily="18" charset="0"/>
            </a:rPr>
            <a:t>tạo</a:t>
          </a:r>
          <a:r>
            <a:rPr lang="en-US" dirty="0" smtClean="0">
              <a:solidFill>
                <a:schemeClr val="tx2">
                  <a:lumMod val="50000"/>
                </a:schemeClr>
              </a:solidFill>
              <a:latin typeface="Times New Roman" panose="02020603050405020304" pitchFamily="18" charset="0"/>
              <a:cs typeface="Times New Roman" panose="02020603050405020304" pitchFamily="18" charset="0"/>
            </a:rPr>
            <a:t>.</a:t>
          </a:r>
          <a:endParaRPr lang="en-US" dirty="0">
            <a:solidFill>
              <a:schemeClr val="tx2">
                <a:lumMod val="50000"/>
              </a:schemeClr>
            </a:solidFill>
          </a:endParaRPr>
        </a:p>
      </dgm:t>
    </dgm:pt>
    <dgm:pt modelId="{DFA733FA-2F14-423B-AE49-B0711966B494}" type="parTrans" cxnId="{C2FC88DF-F388-4E0B-B29C-2F096FE81701}">
      <dgm:prSet/>
      <dgm:spPr/>
      <dgm:t>
        <a:bodyPr/>
        <a:lstStyle/>
        <a:p>
          <a:endParaRPr lang="en-US"/>
        </a:p>
      </dgm:t>
    </dgm:pt>
    <dgm:pt modelId="{16EC9D8C-103A-46A4-973A-DA25359592C1}" type="sibTrans" cxnId="{C2FC88DF-F388-4E0B-B29C-2F096FE81701}">
      <dgm:prSet/>
      <dgm:spPr/>
      <dgm:t>
        <a:bodyPr/>
        <a:lstStyle/>
        <a:p>
          <a:endParaRPr lang="en-US"/>
        </a:p>
      </dgm:t>
    </dgm:pt>
    <dgm:pt modelId="{BE73F75C-5536-43AD-B885-29294F6EFABE}" type="pres">
      <dgm:prSet presAssocID="{13A340CA-305A-4283-B85E-A92333AC22FD}" presName="Name0" presStyleCnt="0">
        <dgm:presLayoutVars>
          <dgm:chMax val="7"/>
          <dgm:chPref val="7"/>
          <dgm:dir/>
        </dgm:presLayoutVars>
      </dgm:prSet>
      <dgm:spPr/>
      <dgm:t>
        <a:bodyPr/>
        <a:lstStyle/>
        <a:p>
          <a:endParaRPr lang="en-US"/>
        </a:p>
      </dgm:t>
    </dgm:pt>
    <dgm:pt modelId="{DCB00992-09F7-423E-9642-8CEFDEAF1037}" type="pres">
      <dgm:prSet presAssocID="{13A340CA-305A-4283-B85E-A92333AC22FD}" presName="Name1" presStyleCnt="0"/>
      <dgm:spPr/>
    </dgm:pt>
    <dgm:pt modelId="{E8BEB82E-F44E-44CF-9775-11D3F7FDF9C7}" type="pres">
      <dgm:prSet presAssocID="{13A340CA-305A-4283-B85E-A92333AC22FD}" presName="cycle" presStyleCnt="0"/>
      <dgm:spPr/>
    </dgm:pt>
    <dgm:pt modelId="{66B345F7-69CC-4F2F-85CA-33A94C50D9CE}" type="pres">
      <dgm:prSet presAssocID="{13A340CA-305A-4283-B85E-A92333AC22FD}" presName="srcNode" presStyleLbl="node1" presStyleIdx="0" presStyleCnt="2"/>
      <dgm:spPr/>
    </dgm:pt>
    <dgm:pt modelId="{0776E63A-9606-48EE-9D46-02AA9EF7297B}" type="pres">
      <dgm:prSet presAssocID="{13A340CA-305A-4283-B85E-A92333AC22FD}" presName="conn" presStyleLbl="parChTrans1D2" presStyleIdx="0" presStyleCnt="1"/>
      <dgm:spPr/>
      <dgm:t>
        <a:bodyPr/>
        <a:lstStyle/>
        <a:p>
          <a:endParaRPr lang="en-US"/>
        </a:p>
      </dgm:t>
    </dgm:pt>
    <dgm:pt modelId="{731F70E7-8C98-45AF-8E65-85FE0F10D901}" type="pres">
      <dgm:prSet presAssocID="{13A340CA-305A-4283-B85E-A92333AC22FD}" presName="extraNode" presStyleLbl="node1" presStyleIdx="0" presStyleCnt="2"/>
      <dgm:spPr/>
    </dgm:pt>
    <dgm:pt modelId="{A1EC1A6E-8F4A-4176-9388-21F66B1F6981}" type="pres">
      <dgm:prSet presAssocID="{13A340CA-305A-4283-B85E-A92333AC22FD}" presName="dstNode" presStyleLbl="node1" presStyleIdx="0" presStyleCnt="2"/>
      <dgm:spPr/>
    </dgm:pt>
    <dgm:pt modelId="{88CA88AC-B7D4-48FB-94EE-AC2C41D4C226}" type="pres">
      <dgm:prSet presAssocID="{CDB1E537-927B-4360-ADF9-F42EA616FDD9}" presName="text_1" presStyleLbl="node1" presStyleIdx="0" presStyleCnt="2">
        <dgm:presLayoutVars>
          <dgm:bulletEnabled val="1"/>
        </dgm:presLayoutVars>
      </dgm:prSet>
      <dgm:spPr/>
      <dgm:t>
        <a:bodyPr/>
        <a:lstStyle/>
        <a:p>
          <a:endParaRPr lang="en-US"/>
        </a:p>
      </dgm:t>
    </dgm:pt>
    <dgm:pt modelId="{F3365C77-3758-4F66-BA58-AFE46FB97A49}" type="pres">
      <dgm:prSet presAssocID="{CDB1E537-927B-4360-ADF9-F42EA616FDD9}" presName="accent_1" presStyleCnt="0"/>
      <dgm:spPr/>
    </dgm:pt>
    <dgm:pt modelId="{5FD5FA48-399E-411D-9301-F0970411A7A4}" type="pres">
      <dgm:prSet presAssocID="{CDB1E537-927B-4360-ADF9-F42EA616FDD9}" presName="accentRepeatNode" presStyleLbl="solidFgAcc1" presStyleIdx="0" presStyleCnt="2"/>
      <dgm:spPr/>
    </dgm:pt>
    <dgm:pt modelId="{8D945B4D-4B66-4B8E-90FE-6586381885EC}" type="pres">
      <dgm:prSet presAssocID="{8E526999-E008-4EE9-87B5-F6923EB9ABA0}" presName="text_2" presStyleLbl="node1" presStyleIdx="1" presStyleCnt="2">
        <dgm:presLayoutVars>
          <dgm:bulletEnabled val="1"/>
        </dgm:presLayoutVars>
      </dgm:prSet>
      <dgm:spPr/>
      <dgm:t>
        <a:bodyPr/>
        <a:lstStyle/>
        <a:p>
          <a:endParaRPr lang="en-US"/>
        </a:p>
      </dgm:t>
    </dgm:pt>
    <dgm:pt modelId="{DEC948D9-0CB3-4905-B475-3BB1B3DB1BD0}" type="pres">
      <dgm:prSet presAssocID="{8E526999-E008-4EE9-87B5-F6923EB9ABA0}" presName="accent_2" presStyleCnt="0"/>
      <dgm:spPr/>
    </dgm:pt>
    <dgm:pt modelId="{2A1B01D7-22CD-4CE8-AAE0-2D90D6F5A901}" type="pres">
      <dgm:prSet presAssocID="{8E526999-E008-4EE9-87B5-F6923EB9ABA0}" presName="accentRepeatNode" presStyleLbl="solidFgAcc1" presStyleIdx="1" presStyleCnt="2"/>
      <dgm:spPr/>
    </dgm:pt>
  </dgm:ptLst>
  <dgm:cxnLst>
    <dgm:cxn modelId="{7E13E7C3-9F57-4F28-966E-F5594A2E71D5}" type="presOf" srcId="{82A50AED-786E-4381-A4E5-BACD3D370122}" destId="{0776E63A-9606-48EE-9D46-02AA9EF7297B}" srcOrd="0" destOrd="0" presId="urn:microsoft.com/office/officeart/2008/layout/VerticalCurvedList"/>
    <dgm:cxn modelId="{C2FC88DF-F388-4E0B-B29C-2F096FE81701}" srcId="{13A340CA-305A-4283-B85E-A92333AC22FD}" destId="{8E526999-E008-4EE9-87B5-F6923EB9ABA0}" srcOrd="1" destOrd="0" parTransId="{DFA733FA-2F14-423B-AE49-B0711966B494}" sibTransId="{16EC9D8C-103A-46A4-973A-DA25359592C1}"/>
    <dgm:cxn modelId="{A106F331-FDCE-40C1-B524-C24402A46005}" type="presOf" srcId="{13A340CA-305A-4283-B85E-A92333AC22FD}" destId="{BE73F75C-5536-43AD-B885-29294F6EFABE}" srcOrd="0" destOrd="0" presId="urn:microsoft.com/office/officeart/2008/layout/VerticalCurvedList"/>
    <dgm:cxn modelId="{35683409-E456-4F34-B949-F57FC1697306}" srcId="{13A340CA-305A-4283-B85E-A92333AC22FD}" destId="{CDB1E537-927B-4360-ADF9-F42EA616FDD9}" srcOrd="0" destOrd="0" parTransId="{015A9C65-84A5-4A19-BA31-2B022E3D1029}" sibTransId="{82A50AED-786E-4381-A4E5-BACD3D370122}"/>
    <dgm:cxn modelId="{D1E08E95-E486-47E6-837B-A7028737E01B}" type="presOf" srcId="{8E526999-E008-4EE9-87B5-F6923EB9ABA0}" destId="{8D945B4D-4B66-4B8E-90FE-6586381885EC}" srcOrd="0" destOrd="0" presId="urn:microsoft.com/office/officeart/2008/layout/VerticalCurvedList"/>
    <dgm:cxn modelId="{34F263F6-DE20-4958-8BC8-D1286DE7F445}" type="presOf" srcId="{CDB1E537-927B-4360-ADF9-F42EA616FDD9}" destId="{88CA88AC-B7D4-48FB-94EE-AC2C41D4C226}" srcOrd="0" destOrd="0" presId="urn:microsoft.com/office/officeart/2008/layout/VerticalCurvedList"/>
    <dgm:cxn modelId="{5E55FB99-949F-4462-9E39-0FDEB2EAFB78}" type="presParOf" srcId="{BE73F75C-5536-43AD-B885-29294F6EFABE}" destId="{DCB00992-09F7-423E-9642-8CEFDEAF1037}" srcOrd="0" destOrd="0" presId="urn:microsoft.com/office/officeart/2008/layout/VerticalCurvedList"/>
    <dgm:cxn modelId="{02846BED-D954-4219-A74D-B93C0CBA0398}" type="presParOf" srcId="{DCB00992-09F7-423E-9642-8CEFDEAF1037}" destId="{E8BEB82E-F44E-44CF-9775-11D3F7FDF9C7}" srcOrd="0" destOrd="0" presId="urn:microsoft.com/office/officeart/2008/layout/VerticalCurvedList"/>
    <dgm:cxn modelId="{3FE46ECD-7404-4822-B06E-6AE2F0265029}" type="presParOf" srcId="{E8BEB82E-F44E-44CF-9775-11D3F7FDF9C7}" destId="{66B345F7-69CC-4F2F-85CA-33A94C50D9CE}" srcOrd="0" destOrd="0" presId="urn:microsoft.com/office/officeart/2008/layout/VerticalCurvedList"/>
    <dgm:cxn modelId="{884A4076-A4A7-4B4A-B808-0B9F5575198A}" type="presParOf" srcId="{E8BEB82E-F44E-44CF-9775-11D3F7FDF9C7}" destId="{0776E63A-9606-48EE-9D46-02AA9EF7297B}" srcOrd="1" destOrd="0" presId="urn:microsoft.com/office/officeart/2008/layout/VerticalCurvedList"/>
    <dgm:cxn modelId="{2C8DFBC0-7F14-4C55-AE4D-BFB3A19D48E1}" type="presParOf" srcId="{E8BEB82E-F44E-44CF-9775-11D3F7FDF9C7}" destId="{731F70E7-8C98-45AF-8E65-85FE0F10D901}" srcOrd="2" destOrd="0" presId="urn:microsoft.com/office/officeart/2008/layout/VerticalCurvedList"/>
    <dgm:cxn modelId="{869EA299-EEEA-410F-9B4D-47CB878E94DC}" type="presParOf" srcId="{E8BEB82E-F44E-44CF-9775-11D3F7FDF9C7}" destId="{A1EC1A6E-8F4A-4176-9388-21F66B1F6981}" srcOrd="3" destOrd="0" presId="urn:microsoft.com/office/officeart/2008/layout/VerticalCurvedList"/>
    <dgm:cxn modelId="{B6A22C12-90D5-40B3-B540-CC780FD0F9D6}" type="presParOf" srcId="{DCB00992-09F7-423E-9642-8CEFDEAF1037}" destId="{88CA88AC-B7D4-48FB-94EE-AC2C41D4C226}" srcOrd="1" destOrd="0" presId="urn:microsoft.com/office/officeart/2008/layout/VerticalCurvedList"/>
    <dgm:cxn modelId="{07346C8E-6AE9-4B75-AD9D-E7D07AABBB4F}" type="presParOf" srcId="{DCB00992-09F7-423E-9642-8CEFDEAF1037}" destId="{F3365C77-3758-4F66-BA58-AFE46FB97A49}" srcOrd="2" destOrd="0" presId="urn:microsoft.com/office/officeart/2008/layout/VerticalCurvedList"/>
    <dgm:cxn modelId="{F539CD33-BC58-42A7-A126-9EDDEAA8359A}" type="presParOf" srcId="{F3365C77-3758-4F66-BA58-AFE46FB97A49}" destId="{5FD5FA48-399E-411D-9301-F0970411A7A4}" srcOrd="0" destOrd="0" presId="urn:microsoft.com/office/officeart/2008/layout/VerticalCurvedList"/>
    <dgm:cxn modelId="{DD08AC3E-9FAC-400D-9DA0-CDF465E925BF}" type="presParOf" srcId="{DCB00992-09F7-423E-9642-8CEFDEAF1037}" destId="{8D945B4D-4B66-4B8E-90FE-6586381885EC}" srcOrd="3" destOrd="0" presId="urn:microsoft.com/office/officeart/2008/layout/VerticalCurvedList"/>
    <dgm:cxn modelId="{AAA27144-589F-406D-8A3D-DAA5FF1CEDF4}" type="presParOf" srcId="{DCB00992-09F7-423E-9642-8CEFDEAF1037}" destId="{DEC948D9-0CB3-4905-B475-3BB1B3DB1BD0}" srcOrd="4" destOrd="0" presId="urn:microsoft.com/office/officeart/2008/layout/VerticalCurvedList"/>
    <dgm:cxn modelId="{7900545E-7DE4-4236-856D-BFC2AB88615C}" type="presParOf" srcId="{DEC948D9-0CB3-4905-B475-3BB1B3DB1BD0}" destId="{2A1B01D7-22CD-4CE8-AAE0-2D90D6F5A90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4C7F9C-B95B-443D-8298-EA13E7F01ED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CC1DDB8A-11B2-4325-A35C-08CFE03E8997}">
      <dgm:prSet phldrT="[Text]"/>
      <dgm:spPr/>
      <dgm:t>
        <a:bodyPr/>
        <a:lstStyle/>
        <a:p>
          <a:r>
            <a:rPr lang="en-US" b="1" dirty="0" smtClean="0">
              <a:solidFill>
                <a:schemeClr val="accent2">
                  <a:lumMod val="50000"/>
                </a:schemeClr>
              </a:solidFill>
              <a:latin typeface="Times New Roman" panose="02020603050405020304" pitchFamily="18" charset="0"/>
              <a:cs typeface="Times New Roman" panose="02020603050405020304" pitchFamily="18" charset="0"/>
            </a:rPr>
            <a:t>Sample</a:t>
          </a:r>
          <a:endParaRPr lang="en-US" dirty="0">
            <a:solidFill>
              <a:schemeClr val="accent2">
                <a:lumMod val="50000"/>
              </a:schemeClr>
            </a:solidFill>
          </a:endParaRPr>
        </a:p>
      </dgm:t>
    </dgm:pt>
    <dgm:pt modelId="{C94F722C-94AF-4669-B449-8AA09A3B28ED}" type="parTrans" cxnId="{5A525904-BB2F-4119-BAF4-63DEA84CC423}">
      <dgm:prSet/>
      <dgm:spPr/>
      <dgm:t>
        <a:bodyPr/>
        <a:lstStyle/>
        <a:p>
          <a:endParaRPr lang="en-US"/>
        </a:p>
      </dgm:t>
    </dgm:pt>
    <dgm:pt modelId="{35BB98A9-C18F-423D-BF91-27FD305BBF10}" type="sibTrans" cxnId="{5A525904-BB2F-4119-BAF4-63DEA84CC423}">
      <dgm:prSet/>
      <dgm:spPr/>
      <dgm:t>
        <a:bodyPr/>
        <a:lstStyle/>
        <a:p>
          <a:endParaRPr lang="en-US"/>
        </a:p>
      </dgm:t>
    </dgm:pt>
    <dgm:pt modelId="{6439735C-CFE0-4291-983D-D98745866B84}">
      <dgm:prSet phldrT="[Text]"/>
      <dgm:spPr/>
      <dgm:t>
        <a:bodyPr/>
        <a:lstStyle/>
        <a:p>
          <a:r>
            <a:rPr lang="en-US" dirty="0" err="1" smtClean="0">
              <a:solidFill>
                <a:schemeClr val="accent2">
                  <a:lumMod val="50000"/>
                </a:schemeClr>
              </a:solidFill>
              <a:latin typeface="Times New Roman" panose="02020603050405020304" pitchFamily="18" charset="0"/>
              <a:cs typeface="Times New Roman" panose="02020603050405020304" pitchFamily="18" charset="0"/>
            </a:rPr>
            <a:t>các</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dữ</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liệu</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được</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sử</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dụng</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bởi</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các</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chương</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trình</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khai</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thác</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dữ</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liệu</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mẫu</a:t>
          </a:r>
          <a:r>
            <a:rPr lang="en-US" dirty="0" smtClean="0">
              <a:solidFill>
                <a:schemeClr val="accent2">
                  <a:lumMod val="50000"/>
                </a:schemeClr>
              </a:solidFill>
              <a:latin typeface="Times New Roman" panose="02020603050405020304" pitchFamily="18" charset="0"/>
              <a:cs typeface="Times New Roman" panose="02020603050405020304" pitchFamily="18" charset="0"/>
            </a:rPr>
            <a:t>.</a:t>
          </a:r>
          <a:endParaRPr lang="en-US" dirty="0">
            <a:solidFill>
              <a:schemeClr val="accent2">
                <a:lumMod val="50000"/>
              </a:schemeClr>
            </a:solidFill>
          </a:endParaRPr>
        </a:p>
      </dgm:t>
    </dgm:pt>
    <dgm:pt modelId="{43A188B9-65FA-4E62-9F20-A6F6887F1BA4}" type="parTrans" cxnId="{A5960606-5C64-4435-A903-0C0B6D1A5EEC}">
      <dgm:prSet/>
      <dgm:spPr/>
      <dgm:t>
        <a:bodyPr/>
        <a:lstStyle/>
        <a:p>
          <a:endParaRPr lang="en-US"/>
        </a:p>
      </dgm:t>
    </dgm:pt>
    <dgm:pt modelId="{E34220AF-33C4-4FF0-9AB4-F82055ACBB69}" type="sibTrans" cxnId="{A5960606-5C64-4435-A903-0C0B6D1A5EEC}">
      <dgm:prSet/>
      <dgm:spPr/>
      <dgm:t>
        <a:bodyPr/>
        <a:lstStyle/>
        <a:p>
          <a:endParaRPr lang="en-US"/>
        </a:p>
      </dgm:t>
    </dgm:pt>
    <dgm:pt modelId="{62B30D6F-A163-4F77-8B9B-79256C48DCD6}">
      <dgm:prSet phldrT="[Text]"/>
      <dgm:spPr/>
      <dgm:t>
        <a:bodyPr/>
        <a:lstStyle/>
        <a:p>
          <a:r>
            <a:rPr lang="en-US" b="1" dirty="0" err="1" smtClean="0">
              <a:solidFill>
                <a:schemeClr val="accent2">
                  <a:lumMod val="50000"/>
                </a:schemeClr>
              </a:solidFill>
              <a:latin typeface="Times New Roman" panose="02020603050405020304" pitchFamily="18" charset="0"/>
              <a:cs typeface="Times New Roman" panose="02020603050405020304" pitchFamily="18" charset="0"/>
            </a:rPr>
            <a:t>Lable</a:t>
          </a:r>
          <a:endParaRPr lang="en-US" dirty="0">
            <a:solidFill>
              <a:schemeClr val="accent2">
                <a:lumMod val="50000"/>
              </a:schemeClr>
            </a:solidFill>
          </a:endParaRPr>
        </a:p>
      </dgm:t>
    </dgm:pt>
    <dgm:pt modelId="{BA7CCC1E-97C1-4FEE-BFEA-2128E291521E}" type="parTrans" cxnId="{10F6CD76-BF15-4875-8C0A-60D9BAEC9345}">
      <dgm:prSet/>
      <dgm:spPr/>
      <dgm:t>
        <a:bodyPr/>
        <a:lstStyle/>
        <a:p>
          <a:endParaRPr lang="en-US"/>
        </a:p>
      </dgm:t>
    </dgm:pt>
    <dgm:pt modelId="{6BEAF855-6964-45E6-8F01-1E0F942D91A9}" type="sibTrans" cxnId="{10F6CD76-BF15-4875-8C0A-60D9BAEC9345}">
      <dgm:prSet/>
      <dgm:spPr/>
      <dgm:t>
        <a:bodyPr/>
        <a:lstStyle/>
        <a:p>
          <a:endParaRPr lang="en-US"/>
        </a:p>
      </dgm:t>
    </dgm:pt>
    <dgm:pt modelId="{1148DC09-88B8-46C4-BDA3-9BC8C3A6BA42}">
      <dgm:prSet phldrT="[Text]"/>
      <dgm:spPr/>
      <dgm:t>
        <a:bodyPr/>
        <a:lstStyle/>
        <a:p>
          <a:r>
            <a:rPr lang="en-US" dirty="0" err="1" smtClean="0">
              <a:solidFill>
                <a:schemeClr val="accent2">
                  <a:lumMod val="50000"/>
                </a:schemeClr>
              </a:solidFill>
              <a:latin typeface="Times New Roman" panose="02020603050405020304" pitchFamily="18" charset="0"/>
              <a:cs typeface="Times New Roman" panose="02020603050405020304" pitchFamily="18" charset="0"/>
            </a:rPr>
            <a:t>là</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thuộc</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tính</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rời</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rạc</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có</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giá</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trị</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mà</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bạn</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muốn</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dự</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đoán</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trên</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các</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giá</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trị</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của</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các</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thuộc</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tính</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khác</a:t>
          </a:r>
          <a:r>
            <a:rPr lang="en-US" dirty="0" smtClean="0">
              <a:solidFill>
                <a:schemeClr val="accent2">
                  <a:lumMod val="50000"/>
                </a:schemeClr>
              </a:solidFill>
              <a:latin typeface="Times New Roman" panose="02020603050405020304" pitchFamily="18" charset="0"/>
              <a:cs typeface="Times New Roman" panose="02020603050405020304" pitchFamily="18" charset="0"/>
            </a:rPr>
            <a:t>.</a:t>
          </a:r>
          <a:endParaRPr lang="en-US" dirty="0">
            <a:solidFill>
              <a:schemeClr val="accent2">
                <a:lumMod val="50000"/>
              </a:schemeClr>
            </a:solidFill>
          </a:endParaRPr>
        </a:p>
      </dgm:t>
    </dgm:pt>
    <dgm:pt modelId="{31AEB3B5-2283-4586-9491-8207375E8211}" type="parTrans" cxnId="{7E8AA84E-4DDF-4FC4-8900-181B9949F041}">
      <dgm:prSet/>
      <dgm:spPr/>
      <dgm:t>
        <a:bodyPr/>
        <a:lstStyle/>
        <a:p>
          <a:endParaRPr lang="en-US"/>
        </a:p>
      </dgm:t>
    </dgm:pt>
    <dgm:pt modelId="{B199DE17-B6F1-451B-A27D-D83BBBA74F9F}" type="sibTrans" cxnId="{7E8AA84E-4DDF-4FC4-8900-181B9949F041}">
      <dgm:prSet/>
      <dgm:spPr/>
      <dgm:t>
        <a:bodyPr/>
        <a:lstStyle/>
        <a:p>
          <a:endParaRPr lang="en-US"/>
        </a:p>
      </dgm:t>
    </dgm:pt>
    <dgm:pt modelId="{C1FA400D-ED5A-4858-AFC3-6B543A61C70A}">
      <dgm:prSet phldrT="[Text]"/>
      <dgm:spPr/>
      <dgm:t>
        <a:bodyPr/>
        <a:lstStyle/>
        <a:p>
          <a:r>
            <a:rPr lang="vi-VN" b="1" i="0" dirty="0" smtClean="0">
              <a:solidFill>
                <a:schemeClr val="accent2">
                  <a:lumMod val="50000"/>
                </a:schemeClr>
              </a:solidFill>
              <a:latin typeface="Times New Roman" panose="02020603050405020304" pitchFamily="18" charset="0"/>
              <a:cs typeface="Times New Roman" panose="02020603050405020304" pitchFamily="18" charset="0"/>
            </a:rPr>
            <a:t>Observation</a:t>
          </a:r>
          <a:endParaRPr lang="en-US" dirty="0">
            <a:solidFill>
              <a:schemeClr val="accent2">
                <a:lumMod val="50000"/>
              </a:schemeClr>
            </a:solidFill>
            <a:latin typeface="Times New Roman" panose="02020603050405020304" pitchFamily="18" charset="0"/>
            <a:cs typeface="Times New Roman" panose="02020603050405020304" pitchFamily="18" charset="0"/>
          </a:endParaRPr>
        </a:p>
      </dgm:t>
    </dgm:pt>
    <dgm:pt modelId="{2070A49B-A95E-45FA-956C-3827538FC3A8}" type="parTrans" cxnId="{D2E589EB-82E4-4061-9600-DD3110478CC3}">
      <dgm:prSet/>
      <dgm:spPr/>
      <dgm:t>
        <a:bodyPr/>
        <a:lstStyle/>
        <a:p>
          <a:endParaRPr lang="en-US"/>
        </a:p>
      </dgm:t>
    </dgm:pt>
    <dgm:pt modelId="{6DE7BC63-8AE5-4FB4-802F-03FD8AD5A974}" type="sibTrans" cxnId="{D2E589EB-82E4-4061-9600-DD3110478CC3}">
      <dgm:prSet/>
      <dgm:spPr/>
      <dgm:t>
        <a:bodyPr/>
        <a:lstStyle/>
        <a:p>
          <a:endParaRPr lang="en-US"/>
        </a:p>
      </dgm:t>
    </dgm:pt>
    <dgm:pt modelId="{6D6B04F8-8CA7-4DFF-B3F1-03466B92E1C2}">
      <dgm:prSet phldrT="[Text]"/>
      <dgm:spPr/>
      <dgm:t>
        <a:bodyPr/>
        <a:lstStyle/>
        <a:p>
          <a:r>
            <a:rPr lang="en-US" b="1" dirty="0" smtClean="0">
              <a:solidFill>
                <a:schemeClr val="accent2">
                  <a:lumMod val="50000"/>
                </a:schemeClr>
              </a:solidFill>
              <a:latin typeface="Times New Roman" panose="02020603050405020304" pitchFamily="18" charset="0"/>
              <a:cs typeface="Times New Roman" panose="02020603050405020304" pitchFamily="18" charset="0"/>
            </a:rPr>
            <a:t>Observation</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kí</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hiệu</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là</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i="1" dirty="0" smtClean="0">
              <a:solidFill>
                <a:schemeClr val="accent2">
                  <a:lumMod val="50000"/>
                </a:schemeClr>
              </a:solidFill>
              <a:latin typeface="Times New Roman" panose="02020603050405020304" pitchFamily="18" charset="0"/>
              <a:cs typeface="Times New Roman" panose="02020603050405020304" pitchFamily="18" charset="0"/>
            </a:rPr>
            <a:t>x</a:t>
          </a:r>
          <a:r>
            <a:rPr lang="en-US" dirty="0" smtClean="0">
              <a:solidFill>
                <a:schemeClr val="accent2">
                  <a:lumMod val="50000"/>
                </a:schemeClr>
              </a:solidFill>
              <a:latin typeface="Times New Roman" panose="02020603050405020304" pitchFamily="18" charset="0"/>
              <a:cs typeface="Times New Roman" panose="02020603050405020304" pitchFamily="18" charset="0"/>
            </a:rPr>
            <a:t>, input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trong</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các</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bài</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toán</a:t>
          </a:r>
          <a:r>
            <a:rPr lang="en-US" dirty="0" smtClean="0">
              <a:solidFill>
                <a:schemeClr val="accent2">
                  <a:lumMod val="50000"/>
                </a:schemeClr>
              </a:solidFill>
              <a:latin typeface="Times New Roman" panose="02020603050405020304" pitchFamily="18" charset="0"/>
              <a:cs typeface="Times New Roman" panose="02020603050405020304" pitchFamily="18" charset="0"/>
            </a:rPr>
            <a:t>. Observation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thường</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có</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dạng</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một</a:t>
          </a:r>
          <a:r>
            <a:rPr lang="en-US" dirty="0" smtClean="0">
              <a:solidFill>
                <a:schemeClr val="accent2">
                  <a:lumMod val="50000"/>
                </a:schemeClr>
              </a:solidFill>
              <a:latin typeface="Times New Roman" panose="02020603050405020304" pitchFamily="18" charset="0"/>
              <a:cs typeface="Times New Roman" panose="02020603050405020304" pitchFamily="18" charset="0"/>
            </a:rPr>
            <a:t> vector x = (x</a:t>
          </a:r>
          <a:r>
            <a:rPr lang="en-US" baseline="-25000" dirty="0" smtClean="0">
              <a:solidFill>
                <a:schemeClr val="accent2">
                  <a:lumMod val="50000"/>
                </a:schemeClr>
              </a:solidFill>
              <a:latin typeface="Times New Roman" panose="02020603050405020304" pitchFamily="18" charset="0"/>
              <a:cs typeface="Times New Roman" panose="02020603050405020304" pitchFamily="18" charset="0"/>
            </a:rPr>
            <a:t>1</a:t>
          </a:r>
          <a:r>
            <a:rPr lang="en-US" dirty="0" smtClean="0">
              <a:solidFill>
                <a:schemeClr val="accent2">
                  <a:lumMod val="50000"/>
                </a:schemeClr>
              </a:solidFill>
              <a:latin typeface="Times New Roman" panose="02020603050405020304" pitchFamily="18" charset="0"/>
              <a:cs typeface="Times New Roman" panose="02020603050405020304" pitchFamily="18" charset="0"/>
            </a:rPr>
            <a:t>, x</a:t>
          </a:r>
          <a:r>
            <a:rPr lang="en-US" baseline="-25000" dirty="0" smtClean="0">
              <a:solidFill>
                <a:schemeClr val="accent2">
                  <a:lumMod val="50000"/>
                </a:schemeClr>
              </a:solidFill>
              <a:latin typeface="Times New Roman" panose="02020603050405020304" pitchFamily="18" charset="0"/>
              <a:cs typeface="Times New Roman" panose="02020603050405020304" pitchFamily="18" charset="0"/>
            </a:rPr>
            <a:t>2</a:t>
          </a:r>
          <a:r>
            <a:rPr lang="en-US" dirty="0" smtClean="0">
              <a:solidFill>
                <a:schemeClr val="accent2">
                  <a:lumMod val="50000"/>
                </a:schemeClr>
              </a:solidFill>
              <a:latin typeface="Times New Roman" panose="02020603050405020304" pitchFamily="18" charset="0"/>
              <a:cs typeface="Times New Roman" panose="02020603050405020304" pitchFamily="18" charset="0"/>
            </a:rPr>
            <a:t>, ...,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x</a:t>
          </a:r>
          <a:r>
            <a:rPr lang="en-US" baseline="-25000" dirty="0" err="1" smtClean="0">
              <a:solidFill>
                <a:schemeClr val="accent2">
                  <a:lumMod val="50000"/>
                </a:schemeClr>
              </a:solidFill>
              <a:latin typeface="Times New Roman" panose="02020603050405020304" pitchFamily="18" charset="0"/>
              <a:cs typeface="Times New Roman" panose="02020603050405020304" pitchFamily="18" charset="0"/>
            </a:rPr>
            <a:t>n</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gọi</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là</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b="1" dirty="0" smtClean="0">
              <a:solidFill>
                <a:schemeClr val="accent2">
                  <a:lumMod val="50000"/>
                </a:schemeClr>
              </a:solidFill>
              <a:latin typeface="Times New Roman" panose="02020603050405020304" pitchFamily="18" charset="0"/>
              <a:cs typeface="Times New Roman" panose="02020603050405020304" pitchFamily="18" charset="0"/>
            </a:rPr>
            <a:t>feature vector</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Mỗi</a:t>
          </a:r>
          <a:r>
            <a:rPr lang="en-US" dirty="0" smtClean="0">
              <a:solidFill>
                <a:schemeClr val="accent2">
                  <a:lumMod val="50000"/>
                </a:schemeClr>
              </a:solidFill>
              <a:latin typeface="Times New Roman" panose="02020603050405020304" pitchFamily="18" charset="0"/>
              <a:cs typeface="Times New Roman" panose="02020603050405020304" pitchFamily="18" charset="0"/>
            </a:rPr>
            <a:t>  x</a:t>
          </a:r>
          <a:r>
            <a:rPr lang="en-US" baseline="-25000" dirty="0" smtClean="0">
              <a:solidFill>
                <a:schemeClr val="accent2">
                  <a:lumMod val="50000"/>
                </a:schemeClr>
              </a:solidFill>
              <a:latin typeface="Times New Roman" panose="02020603050405020304" pitchFamily="18" charset="0"/>
              <a:cs typeface="Times New Roman" panose="02020603050405020304" pitchFamily="18" charset="0"/>
            </a:rPr>
            <a:t>i</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gọi</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là</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một</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b="1" dirty="0" smtClean="0">
              <a:solidFill>
                <a:schemeClr val="accent2">
                  <a:lumMod val="50000"/>
                </a:schemeClr>
              </a:solidFill>
              <a:latin typeface="Times New Roman" panose="02020603050405020304" pitchFamily="18" charset="0"/>
              <a:cs typeface="Times New Roman" panose="02020603050405020304" pitchFamily="18" charset="0"/>
            </a:rPr>
            <a:t>feature</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endParaRPr lang="en-US" dirty="0">
            <a:solidFill>
              <a:schemeClr val="accent2">
                <a:lumMod val="50000"/>
              </a:schemeClr>
            </a:solidFill>
            <a:latin typeface="Times New Roman" panose="02020603050405020304" pitchFamily="18" charset="0"/>
            <a:cs typeface="Times New Roman" panose="02020603050405020304" pitchFamily="18" charset="0"/>
          </a:endParaRPr>
        </a:p>
      </dgm:t>
    </dgm:pt>
    <dgm:pt modelId="{83EA8742-DD3B-4F4E-9C50-A407EFC5B662}" type="parTrans" cxnId="{2A91315D-1042-4331-B8C7-A1D56022F57F}">
      <dgm:prSet/>
      <dgm:spPr/>
      <dgm:t>
        <a:bodyPr/>
        <a:lstStyle/>
        <a:p>
          <a:endParaRPr lang="en-US"/>
        </a:p>
      </dgm:t>
    </dgm:pt>
    <dgm:pt modelId="{83CCDC42-513A-4E06-AE94-2A826F724034}" type="sibTrans" cxnId="{2A91315D-1042-4331-B8C7-A1D56022F57F}">
      <dgm:prSet/>
      <dgm:spPr/>
      <dgm:t>
        <a:bodyPr/>
        <a:lstStyle/>
        <a:p>
          <a:endParaRPr lang="en-US"/>
        </a:p>
      </dgm:t>
    </dgm:pt>
    <dgm:pt modelId="{E63B5841-4C93-4044-A807-AA49486C3D60}" type="pres">
      <dgm:prSet presAssocID="{0D4C7F9C-B95B-443D-8298-EA13E7F01ED2}" presName="Name0" presStyleCnt="0">
        <dgm:presLayoutVars>
          <dgm:dir/>
          <dgm:animLvl val="lvl"/>
          <dgm:resizeHandles val="exact"/>
        </dgm:presLayoutVars>
      </dgm:prSet>
      <dgm:spPr/>
      <dgm:t>
        <a:bodyPr/>
        <a:lstStyle/>
        <a:p>
          <a:endParaRPr lang="en-US"/>
        </a:p>
      </dgm:t>
    </dgm:pt>
    <dgm:pt modelId="{B9EB2B1E-E0BC-4968-A5B0-DFD0AC754ED9}" type="pres">
      <dgm:prSet presAssocID="{CC1DDB8A-11B2-4325-A35C-08CFE03E8997}" presName="linNode" presStyleCnt="0"/>
      <dgm:spPr/>
    </dgm:pt>
    <dgm:pt modelId="{F180C57A-FCDB-483B-9ABB-5D7DFD77C46D}" type="pres">
      <dgm:prSet presAssocID="{CC1DDB8A-11B2-4325-A35C-08CFE03E8997}" presName="parentText" presStyleLbl="node1" presStyleIdx="0" presStyleCnt="3" custScaleX="75472" custScaleY="57154" custLinFactNeighborX="-4598" custLinFactNeighborY="-3158">
        <dgm:presLayoutVars>
          <dgm:chMax val="1"/>
          <dgm:bulletEnabled val="1"/>
        </dgm:presLayoutVars>
      </dgm:prSet>
      <dgm:spPr/>
      <dgm:t>
        <a:bodyPr/>
        <a:lstStyle/>
        <a:p>
          <a:endParaRPr lang="en-US"/>
        </a:p>
      </dgm:t>
    </dgm:pt>
    <dgm:pt modelId="{6D3D5CDF-A9DC-48CF-83D0-D7FF334D32CA}" type="pres">
      <dgm:prSet presAssocID="{CC1DDB8A-11B2-4325-A35C-08CFE03E8997}" presName="descendantText" presStyleLbl="alignAccFollowNode1" presStyleIdx="0" presStyleCnt="3" custScaleX="108164" custLinFactNeighborX="5770" custLinFactNeighborY="1629">
        <dgm:presLayoutVars>
          <dgm:bulletEnabled val="1"/>
        </dgm:presLayoutVars>
      </dgm:prSet>
      <dgm:spPr/>
      <dgm:t>
        <a:bodyPr/>
        <a:lstStyle/>
        <a:p>
          <a:endParaRPr lang="en-US"/>
        </a:p>
      </dgm:t>
    </dgm:pt>
    <dgm:pt modelId="{307E56F0-2ED0-4524-A2BB-F99B72A05D70}" type="pres">
      <dgm:prSet presAssocID="{35BB98A9-C18F-423D-BF91-27FD305BBF10}" presName="sp" presStyleCnt="0"/>
      <dgm:spPr/>
    </dgm:pt>
    <dgm:pt modelId="{CF7B10F4-0930-4802-BBA4-DFB3EC77B6F1}" type="pres">
      <dgm:prSet presAssocID="{62B30D6F-A163-4F77-8B9B-79256C48DCD6}" presName="linNode" presStyleCnt="0"/>
      <dgm:spPr/>
    </dgm:pt>
    <dgm:pt modelId="{54F6BD37-5597-4F10-9B8A-42767649B8B4}" type="pres">
      <dgm:prSet presAssocID="{62B30D6F-A163-4F77-8B9B-79256C48DCD6}" presName="parentText" presStyleLbl="node1" presStyleIdx="1" presStyleCnt="3" custScaleX="79166" custScaleY="59929" custLinFactNeighborX="-4598" custLinFactNeighborY="-7584">
        <dgm:presLayoutVars>
          <dgm:chMax val="1"/>
          <dgm:bulletEnabled val="1"/>
        </dgm:presLayoutVars>
      </dgm:prSet>
      <dgm:spPr/>
      <dgm:t>
        <a:bodyPr/>
        <a:lstStyle/>
        <a:p>
          <a:endParaRPr lang="en-US"/>
        </a:p>
      </dgm:t>
    </dgm:pt>
    <dgm:pt modelId="{A7873640-E0D0-4B68-9774-7D71E5F8E51C}" type="pres">
      <dgm:prSet presAssocID="{62B30D6F-A163-4F77-8B9B-79256C48DCD6}" presName="descendantText" presStyleLbl="alignAccFollowNode1" presStyleIdx="1" presStyleCnt="3" custScaleX="109702">
        <dgm:presLayoutVars>
          <dgm:bulletEnabled val="1"/>
        </dgm:presLayoutVars>
      </dgm:prSet>
      <dgm:spPr/>
      <dgm:t>
        <a:bodyPr/>
        <a:lstStyle/>
        <a:p>
          <a:endParaRPr lang="en-US"/>
        </a:p>
      </dgm:t>
    </dgm:pt>
    <dgm:pt modelId="{7D33D5F8-5EC4-40D4-9D7B-63B627FFD6C4}" type="pres">
      <dgm:prSet presAssocID="{6BEAF855-6964-45E6-8F01-1E0F942D91A9}" presName="sp" presStyleCnt="0"/>
      <dgm:spPr/>
    </dgm:pt>
    <dgm:pt modelId="{A5BB4DA1-F644-42C6-B026-5A9C7C762A84}" type="pres">
      <dgm:prSet presAssocID="{C1FA400D-ED5A-4858-AFC3-6B543A61C70A}" presName="linNode" presStyleCnt="0"/>
      <dgm:spPr/>
    </dgm:pt>
    <dgm:pt modelId="{7708CB90-59A6-4C7E-ACC2-749842F907EB}" type="pres">
      <dgm:prSet presAssocID="{C1FA400D-ED5A-4858-AFC3-6B543A61C70A}" presName="parentText" presStyleLbl="node1" presStyleIdx="2" presStyleCnt="3" custScaleX="77621" custScaleY="56643" custLinFactNeighborX="-6898" custLinFactNeighborY="-2636">
        <dgm:presLayoutVars>
          <dgm:chMax val="1"/>
          <dgm:bulletEnabled val="1"/>
        </dgm:presLayoutVars>
      </dgm:prSet>
      <dgm:spPr/>
      <dgm:t>
        <a:bodyPr/>
        <a:lstStyle/>
        <a:p>
          <a:endParaRPr lang="en-US"/>
        </a:p>
      </dgm:t>
    </dgm:pt>
    <dgm:pt modelId="{EE2FA1FC-FD5A-4466-9E0D-194B01854FCE}" type="pres">
      <dgm:prSet presAssocID="{C1FA400D-ED5A-4858-AFC3-6B543A61C70A}" presName="descendantText" presStyleLbl="alignAccFollowNode1" presStyleIdx="2" presStyleCnt="3" custScaleX="108047" custScaleY="86591" custLinFactNeighborX="447" custLinFactNeighborY="-1200">
        <dgm:presLayoutVars>
          <dgm:bulletEnabled val="1"/>
        </dgm:presLayoutVars>
      </dgm:prSet>
      <dgm:spPr/>
      <dgm:t>
        <a:bodyPr/>
        <a:lstStyle/>
        <a:p>
          <a:endParaRPr lang="en-US"/>
        </a:p>
      </dgm:t>
    </dgm:pt>
  </dgm:ptLst>
  <dgm:cxnLst>
    <dgm:cxn modelId="{F26B1654-4500-47CC-9A8F-8E4D9285F16E}" type="presOf" srcId="{1148DC09-88B8-46C4-BDA3-9BC8C3A6BA42}" destId="{A7873640-E0D0-4B68-9774-7D71E5F8E51C}" srcOrd="0" destOrd="0" presId="urn:microsoft.com/office/officeart/2005/8/layout/vList5"/>
    <dgm:cxn modelId="{A5960606-5C64-4435-A903-0C0B6D1A5EEC}" srcId="{CC1DDB8A-11B2-4325-A35C-08CFE03E8997}" destId="{6439735C-CFE0-4291-983D-D98745866B84}" srcOrd="0" destOrd="0" parTransId="{43A188B9-65FA-4E62-9F20-A6F6887F1BA4}" sibTransId="{E34220AF-33C4-4FF0-9AB4-F82055ACBB69}"/>
    <dgm:cxn modelId="{CD6CF3E2-D20E-4768-A0FD-6283A6FE7B8A}" type="presOf" srcId="{6D6B04F8-8CA7-4DFF-B3F1-03466B92E1C2}" destId="{EE2FA1FC-FD5A-4466-9E0D-194B01854FCE}" srcOrd="0" destOrd="0" presId="urn:microsoft.com/office/officeart/2005/8/layout/vList5"/>
    <dgm:cxn modelId="{5A525904-BB2F-4119-BAF4-63DEA84CC423}" srcId="{0D4C7F9C-B95B-443D-8298-EA13E7F01ED2}" destId="{CC1DDB8A-11B2-4325-A35C-08CFE03E8997}" srcOrd="0" destOrd="0" parTransId="{C94F722C-94AF-4669-B449-8AA09A3B28ED}" sibTransId="{35BB98A9-C18F-423D-BF91-27FD305BBF10}"/>
    <dgm:cxn modelId="{F687ACED-0167-4462-80E7-09DDEFFD7291}" type="presOf" srcId="{62B30D6F-A163-4F77-8B9B-79256C48DCD6}" destId="{54F6BD37-5597-4F10-9B8A-42767649B8B4}" srcOrd="0" destOrd="0" presId="urn:microsoft.com/office/officeart/2005/8/layout/vList5"/>
    <dgm:cxn modelId="{5A1B5E0D-0968-4C41-A171-1C059238DE40}" type="presOf" srcId="{0D4C7F9C-B95B-443D-8298-EA13E7F01ED2}" destId="{E63B5841-4C93-4044-A807-AA49486C3D60}" srcOrd="0" destOrd="0" presId="urn:microsoft.com/office/officeart/2005/8/layout/vList5"/>
    <dgm:cxn modelId="{7E8AA84E-4DDF-4FC4-8900-181B9949F041}" srcId="{62B30D6F-A163-4F77-8B9B-79256C48DCD6}" destId="{1148DC09-88B8-46C4-BDA3-9BC8C3A6BA42}" srcOrd="0" destOrd="0" parTransId="{31AEB3B5-2283-4586-9491-8207375E8211}" sibTransId="{B199DE17-B6F1-451B-A27D-D83BBBA74F9F}"/>
    <dgm:cxn modelId="{D2E589EB-82E4-4061-9600-DD3110478CC3}" srcId="{0D4C7F9C-B95B-443D-8298-EA13E7F01ED2}" destId="{C1FA400D-ED5A-4858-AFC3-6B543A61C70A}" srcOrd="2" destOrd="0" parTransId="{2070A49B-A95E-45FA-956C-3827538FC3A8}" sibTransId="{6DE7BC63-8AE5-4FB4-802F-03FD8AD5A974}"/>
    <dgm:cxn modelId="{2A91315D-1042-4331-B8C7-A1D56022F57F}" srcId="{C1FA400D-ED5A-4858-AFC3-6B543A61C70A}" destId="{6D6B04F8-8CA7-4DFF-B3F1-03466B92E1C2}" srcOrd="0" destOrd="0" parTransId="{83EA8742-DD3B-4F4E-9C50-A407EFC5B662}" sibTransId="{83CCDC42-513A-4E06-AE94-2A826F724034}"/>
    <dgm:cxn modelId="{10F6CD76-BF15-4875-8C0A-60D9BAEC9345}" srcId="{0D4C7F9C-B95B-443D-8298-EA13E7F01ED2}" destId="{62B30D6F-A163-4F77-8B9B-79256C48DCD6}" srcOrd="1" destOrd="0" parTransId="{BA7CCC1E-97C1-4FEE-BFEA-2128E291521E}" sibTransId="{6BEAF855-6964-45E6-8F01-1E0F942D91A9}"/>
    <dgm:cxn modelId="{E4881780-F491-4520-8B35-D9A987C3AB19}" type="presOf" srcId="{CC1DDB8A-11B2-4325-A35C-08CFE03E8997}" destId="{F180C57A-FCDB-483B-9ABB-5D7DFD77C46D}" srcOrd="0" destOrd="0" presId="urn:microsoft.com/office/officeart/2005/8/layout/vList5"/>
    <dgm:cxn modelId="{C3677C76-DF67-431D-8F51-915BDA69F67E}" type="presOf" srcId="{6439735C-CFE0-4291-983D-D98745866B84}" destId="{6D3D5CDF-A9DC-48CF-83D0-D7FF334D32CA}" srcOrd="0" destOrd="0" presId="urn:microsoft.com/office/officeart/2005/8/layout/vList5"/>
    <dgm:cxn modelId="{C742C30D-DAA0-489C-9816-0D6755D66B0F}" type="presOf" srcId="{C1FA400D-ED5A-4858-AFC3-6B543A61C70A}" destId="{7708CB90-59A6-4C7E-ACC2-749842F907EB}" srcOrd="0" destOrd="0" presId="urn:microsoft.com/office/officeart/2005/8/layout/vList5"/>
    <dgm:cxn modelId="{11F644B8-5314-40C0-B2AA-F39A67DE224F}" type="presParOf" srcId="{E63B5841-4C93-4044-A807-AA49486C3D60}" destId="{B9EB2B1E-E0BC-4968-A5B0-DFD0AC754ED9}" srcOrd="0" destOrd="0" presId="urn:microsoft.com/office/officeart/2005/8/layout/vList5"/>
    <dgm:cxn modelId="{03A9D7F2-DCCA-47FC-8ECC-CDE4196AD030}" type="presParOf" srcId="{B9EB2B1E-E0BC-4968-A5B0-DFD0AC754ED9}" destId="{F180C57A-FCDB-483B-9ABB-5D7DFD77C46D}" srcOrd="0" destOrd="0" presId="urn:microsoft.com/office/officeart/2005/8/layout/vList5"/>
    <dgm:cxn modelId="{E700F3B0-04DB-48C1-A83C-9997914972A2}" type="presParOf" srcId="{B9EB2B1E-E0BC-4968-A5B0-DFD0AC754ED9}" destId="{6D3D5CDF-A9DC-48CF-83D0-D7FF334D32CA}" srcOrd="1" destOrd="0" presId="urn:microsoft.com/office/officeart/2005/8/layout/vList5"/>
    <dgm:cxn modelId="{4324AD75-4DB8-47FF-9EF3-C17EAAFC4B76}" type="presParOf" srcId="{E63B5841-4C93-4044-A807-AA49486C3D60}" destId="{307E56F0-2ED0-4524-A2BB-F99B72A05D70}" srcOrd="1" destOrd="0" presId="urn:microsoft.com/office/officeart/2005/8/layout/vList5"/>
    <dgm:cxn modelId="{3347F2FB-401D-4D80-B703-E99BA37ECBE3}" type="presParOf" srcId="{E63B5841-4C93-4044-A807-AA49486C3D60}" destId="{CF7B10F4-0930-4802-BBA4-DFB3EC77B6F1}" srcOrd="2" destOrd="0" presId="urn:microsoft.com/office/officeart/2005/8/layout/vList5"/>
    <dgm:cxn modelId="{5AB118AE-CF68-49F9-8408-2584E72729B3}" type="presParOf" srcId="{CF7B10F4-0930-4802-BBA4-DFB3EC77B6F1}" destId="{54F6BD37-5597-4F10-9B8A-42767649B8B4}" srcOrd="0" destOrd="0" presId="urn:microsoft.com/office/officeart/2005/8/layout/vList5"/>
    <dgm:cxn modelId="{CB525430-50CF-415F-9E36-35F82D90462F}" type="presParOf" srcId="{CF7B10F4-0930-4802-BBA4-DFB3EC77B6F1}" destId="{A7873640-E0D0-4B68-9774-7D71E5F8E51C}" srcOrd="1" destOrd="0" presId="urn:microsoft.com/office/officeart/2005/8/layout/vList5"/>
    <dgm:cxn modelId="{9F0087C8-3B7C-4143-9D78-3D94427D26BC}" type="presParOf" srcId="{E63B5841-4C93-4044-A807-AA49486C3D60}" destId="{7D33D5F8-5EC4-40D4-9D7B-63B627FFD6C4}" srcOrd="3" destOrd="0" presId="urn:microsoft.com/office/officeart/2005/8/layout/vList5"/>
    <dgm:cxn modelId="{17559E48-6C5D-4808-A674-67238BA638D9}" type="presParOf" srcId="{E63B5841-4C93-4044-A807-AA49486C3D60}" destId="{A5BB4DA1-F644-42C6-B026-5A9C7C762A84}" srcOrd="4" destOrd="0" presId="urn:microsoft.com/office/officeart/2005/8/layout/vList5"/>
    <dgm:cxn modelId="{8BED24C9-785B-4D5A-BCA2-7F6DCD713A93}" type="presParOf" srcId="{A5BB4DA1-F644-42C6-B026-5A9C7C762A84}" destId="{7708CB90-59A6-4C7E-ACC2-749842F907EB}" srcOrd="0" destOrd="0" presId="urn:microsoft.com/office/officeart/2005/8/layout/vList5"/>
    <dgm:cxn modelId="{E112BFCB-DE5C-4654-B62D-9A02DFBFCF34}" type="presParOf" srcId="{A5BB4DA1-F644-42C6-B026-5A9C7C762A84}" destId="{EE2FA1FC-FD5A-4466-9E0D-194B01854FC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4C7F9C-B95B-443D-8298-EA13E7F01ED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CC1DDB8A-11B2-4325-A35C-08CFE03E8997}">
      <dgm:prSet phldrT="[Text]"/>
      <dgm:spPr/>
      <dgm:t>
        <a:bodyPr/>
        <a:lstStyle/>
        <a:p>
          <a:r>
            <a:rPr lang="en-US" b="1" dirty="0" smtClean="0">
              <a:solidFill>
                <a:schemeClr val="accent2">
                  <a:lumMod val="50000"/>
                </a:schemeClr>
              </a:solidFill>
              <a:latin typeface="Times New Roman" panose="02020603050405020304" pitchFamily="18" charset="0"/>
              <a:cs typeface="Times New Roman" panose="02020603050405020304" pitchFamily="18" charset="0"/>
            </a:rPr>
            <a:t>Training dataset </a:t>
          </a:r>
          <a:endParaRPr lang="en-US" dirty="0">
            <a:solidFill>
              <a:schemeClr val="accent2">
                <a:lumMod val="50000"/>
              </a:schemeClr>
            </a:solidFill>
          </a:endParaRPr>
        </a:p>
      </dgm:t>
    </dgm:pt>
    <dgm:pt modelId="{C94F722C-94AF-4669-B449-8AA09A3B28ED}" type="parTrans" cxnId="{5A525904-BB2F-4119-BAF4-63DEA84CC423}">
      <dgm:prSet/>
      <dgm:spPr/>
      <dgm:t>
        <a:bodyPr/>
        <a:lstStyle/>
        <a:p>
          <a:endParaRPr lang="en-US"/>
        </a:p>
      </dgm:t>
    </dgm:pt>
    <dgm:pt modelId="{35BB98A9-C18F-423D-BF91-27FD305BBF10}" type="sibTrans" cxnId="{5A525904-BB2F-4119-BAF4-63DEA84CC423}">
      <dgm:prSet/>
      <dgm:spPr/>
      <dgm:t>
        <a:bodyPr/>
        <a:lstStyle/>
        <a:p>
          <a:endParaRPr lang="en-US"/>
        </a:p>
      </dgm:t>
    </dgm:pt>
    <dgm:pt modelId="{6439735C-CFE0-4291-983D-D98745866B84}">
      <dgm:prSet phldrT="[Text]"/>
      <dgm:spPr>
        <a:solidFill>
          <a:schemeClr val="accent1">
            <a:tint val="40000"/>
            <a:hueOff val="0"/>
            <a:satOff val="0"/>
            <a:lumOff val="0"/>
          </a:schemeClr>
        </a:solidFill>
      </dgm:spPr>
      <dgm:t>
        <a:bodyPr/>
        <a:lstStyle/>
        <a:p>
          <a:r>
            <a:rPr lang="en-US" dirty="0" smtClean="0">
              <a:solidFill>
                <a:schemeClr val="accent2">
                  <a:lumMod val="50000"/>
                </a:schemeClr>
              </a:solidFill>
              <a:latin typeface="Times New Roman" panose="02020603050405020304" pitchFamily="18" charset="0"/>
              <a:cs typeface="Times New Roman" panose="02020603050405020304" pitchFamily="18" charset="0"/>
            </a:rPr>
            <a:t>(</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tập</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dư</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liệu</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huấn</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luyện</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được</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thực</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hiện</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để</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xây</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dựng</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mô</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hình</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và</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được</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lựa</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chọn</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bằng</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cách</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áp</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dụng</a:t>
          </a:r>
          <a:r>
            <a:rPr lang="en-US" dirty="0" smtClean="0">
              <a:solidFill>
                <a:schemeClr val="accent2">
                  <a:lumMod val="50000"/>
                </a:schemeClr>
              </a:solidFill>
              <a:latin typeface="Times New Roman" panose="02020603050405020304" pitchFamily="18" charset="0"/>
              <a:cs typeface="Times New Roman" panose="02020603050405020304" pitchFamily="18" charset="0"/>
            </a:rPr>
            <a:t> 1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bộ</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lọc</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ngẫu</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nhiên</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vào</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dữ</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liệu</a:t>
          </a:r>
          <a:endParaRPr lang="en-US" dirty="0">
            <a:solidFill>
              <a:schemeClr val="accent2">
                <a:lumMod val="50000"/>
              </a:schemeClr>
            </a:solidFill>
          </a:endParaRPr>
        </a:p>
      </dgm:t>
    </dgm:pt>
    <dgm:pt modelId="{43A188B9-65FA-4E62-9F20-A6F6887F1BA4}" type="parTrans" cxnId="{A5960606-5C64-4435-A903-0C0B6D1A5EEC}">
      <dgm:prSet/>
      <dgm:spPr/>
      <dgm:t>
        <a:bodyPr/>
        <a:lstStyle/>
        <a:p>
          <a:endParaRPr lang="en-US"/>
        </a:p>
      </dgm:t>
    </dgm:pt>
    <dgm:pt modelId="{E34220AF-33C4-4FF0-9AB4-F82055ACBB69}" type="sibTrans" cxnId="{A5960606-5C64-4435-A903-0C0B6D1A5EEC}">
      <dgm:prSet/>
      <dgm:spPr/>
      <dgm:t>
        <a:bodyPr/>
        <a:lstStyle/>
        <a:p>
          <a:endParaRPr lang="en-US"/>
        </a:p>
      </dgm:t>
    </dgm:pt>
    <dgm:pt modelId="{62B30D6F-A163-4F77-8B9B-79256C48DCD6}">
      <dgm:prSet phldrT="[Text]"/>
      <dgm:spPr/>
      <dgm:t>
        <a:bodyPr/>
        <a:lstStyle/>
        <a:p>
          <a:r>
            <a:rPr lang="en-US" b="1" dirty="0" smtClean="0">
              <a:solidFill>
                <a:schemeClr val="accent2">
                  <a:lumMod val="50000"/>
                </a:schemeClr>
              </a:solidFill>
              <a:latin typeface="Times New Roman" panose="02020603050405020304" pitchFamily="18" charset="0"/>
              <a:cs typeface="Times New Roman" panose="02020603050405020304" pitchFamily="18" charset="0"/>
            </a:rPr>
            <a:t>Testing dataset </a:t>
          </a:r>
          <a:endParaRPr lang="en-US" dirty="0">
            <a:solidFill>
              <a:schemeClr val="accent2">
                <a:lumMod val="50000"/>
              </a:schemeClr>
            </a:solidFill>
          </a:endParaRPr>
        </a:p>
      </dgm:t>
    </dgm:pt>
    <dgm:pt modelId="{BA7CCC1E-97C1-4FEE-BFEA-2128E291521E}" type="parTrans" cxnId="{10F6CD76-BF15-4875-8C0A-60D9BAEC9345}">
      <dgm:prSet/>
      <dgm:spPr/>
      <dgm:t>
        <a:bodyPr/>
        <a:lstStyle/>
        <a:p>
          <a:endParaRPr lang="en-US"/>
        </a:p>
      </dgm:t>
    </dgm:pt>
    <dgm:pt modelId="{6BEAF855-6964-45E6-8F01-1E0F942D91A9}" type="sibTrans" cxnId="{10F6CD76-BF15-4875-8C0A-60D9BAEC9345}">
      <dgm:prSet/>
      <dgm:spPr/>
      <dgm:t>
        <a:bodyPr/>
        <a:lstStyle/>
        <a:p>
          <a:endParaRPr lang="en-US"/>
        </a:p>
      </dgm:t>
    </dgm:pt>
    <dgm:pt modelId="{1148DC09-88B8-46C4-BDA3-9BC8C3A6BA42}">
      <dgm:prSet phldrT="[Text]"/>
      <dgm:spPr>
        <a:solidFill>
          <a:schemeClr val="accent1">
            <a:tint val="40000"/>
            <a:hueOff val="0"/>
            <a:satOff val="0"/>
            <a:lumOff val="0"/>
          </a:schemeClr>
        </a:solidFill>
      </dgm:spPr>
      <dgm:t>
        <a:bodyPr/>
        <a:lstStyle/>
        <a:p>
          <a:r>
            <a:rPr lang="en-US" dirty="0" smtClean="0">
              <a:solidFill>
                <a:schemeClr val="accent2">
                  <a:lumMod val="50000"/>
                </a:schemeClr>
              </a:solidFill>
              <a:latin typeface="Times New Roman" panose="02020603050405020304" pitchFamily="18" charset="0"/>
              <a:cs typeface="Times New Roman" panose="02020603050405020304" pitchFamily="18" charset="0"/>
            </a:rPr>
            <a:t>(</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tập</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dư</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liệu</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kiểm</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tra</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được</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sử</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dụng</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để</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đánh</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giá</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đô</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chính</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xác</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của</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mô</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hình</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huấn</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luyện</a:t>
          </a:r>
          <a:r>
            <a:rPr lang="en-US" dirty="0" smtClean="0">
              <a:solidFill>
                <a:schemeClr val="accent2">
                  <a:lumMod val="50000"/>
                </a:schemeClr>
              </a:solidFill>
              <a:latin typeface="Times New Roman" panose="02020603050405020304" pitchFamily="18" charset="0"/>
              <a:cs typeface="Times New Roman" panose="02020603050405020304" pitchFamily="18" charset="0"/>
            </a:rPr>
            <a:t> có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phù</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hợp</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với</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tập</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dữ</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liệu</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huấn</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luyện</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va</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đạt</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hiệu</a:t>
          </a:r>
          <a:r>
            <a:rPr lang="en-US" dirty="0" smtClean="0">
              <a:solidFill>
                <a:schemeClr val="accent2">
                  <a:lumMod val="50000"/>
                </a:schemeClr>
              </a:solidFill>
              <a:latin typeface="Times New Roman" panose="02020603050405020304" pitchFamily="18" charset="0"/>
              <a:cs typeface="Times New Roman" panose="02020603050405020304" pitchFamily="18" charset="0"/>
            </a:rPr>
            <a:t> quả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thực</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tê</a:t>
          </a:r>
          <a:r>
            <a:rPr lang="en-US" dirty="0" smtClean="0">
              <a:solidFill>
                <a:schemeClr val="accent2">
                  <a:lumMod val="50000"/>
                </a:schemeClr>
              </a:solidFill>
              <a:latin typeface="Times New Roman" panose="02020603050405020304" pitchFamily="18" charset="0"/>
              <a:cs typeface="Times New Roman" panose="02020603050405020304" pitchFamily="18" charset="0"/>
            </a:rPr>
            <a:t>́ hay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không</a:t>
          </a:r>
          <a:r>
            <a:rPr lang="en-US" dirty="0" smtClean="0">
              <a:solidFill>
                <a:schemeClr val="accent2">
                  <a:lumMod val="50000"/>
                </a:schemeClr>
              </a:solidFill>
              <a:latin typeface="Times New Roman" panose="02020603050405020304" pitchFamily="18" charset="0"/>
              <a:cs typeface="Times New Roman" panose="02020603050405020304" pitchFamily="18" charset="0"/>
            </a:rPr>
            <a:t>.</a:t>
          </a:r>
          <a:endParaRPr lang="en-US" dirty="0">
            <a:solidFill>
              <a:schemeClr val="accent2">
                <a:lumMod val="50000"/>
              </a:schemeClr>
            </a:solidFill>
          </a:endParaRPr>
        </a:p>
      </dgm:t>
    </dgm:pt>
    <dgm:pt modelId="{31AEB3B5-2283-4586-9491-8207375E8211}" type="parTrans" cxnId="{7E8AA84E-4DDF-4FC4-8900-181B9949F041}">
      <dgm:prSet/>
      <dgm:spPr/>
      <dgm:t>
        <a:bodyPr/>
        <a:lstStyle/>
        <a:p>
          <a:endParaRPr lang="en-US"/>
        </a:p>
      </dgm:t>
    </dgm:pt>
    <dgm:pt modelId="{B199DE17-B6F1-451B-A27D-D83BBBA74F9F}" type="sibTrans" cxnId="{7E8AA84E-4DDF-4FC4-8900-181B9949F041}">
      <dgm:prSet/>
      <dgm:spPr/>
      <dgm:t>
        <a:bodyPr/>
        <a:lstStyle/>
        <a:p>
          <a:endParaRPr lang="en-US"/>
        </a:p>
      </dgm:t>
    </dgm:pt>
    <dgm:pt modelId="{C1FA400D-ED5A-4858-AFC3-6B543A61C70A}">
      <dgm:prSet phldrT="[Text]"/>
      <dgm:spPr/>
      <dgm:t>
        <a:bodyPr/>
        <a:lstStyle/>
        <a:p>
          <a:r>
            <a:rPr lang="en-US" b="1" dirty="0" smtClean="0">
              <a:solidFill>
                <a:schemeClr val="accent2">
                  <a:lumMod val="50000"/>
                </a:schemeClr>
              </a:solidFill>
              <a:latin typeface="Times New Roman" panose="02020603050405020304" pitchFamily="18" charset="0"/>
              <a:cs typeface="Times New Roman" panose="02020603050405020304" pitchFamily="18" charset="0"/>
            </a:rPr>
            <a:t>Evaluation</a:t>
          </a:r>
          <a:endParaRPr lang="en-US" dirty="0">
            <a:solidFill>
              <a:schemeClr val="accent2">
                <a:lumMod val="50000"/>
              </a:schemeClr>
            </a:solidFill>
            <a:latin typeface="Times New Roman" panose="02020603050405020304" pitchFamily="18" charset="0"/>
            <a:cs typeface="Times New Roman" panose="02020603050405020304" pitchFamily="18" charset="0"/>
          </a:endParaRPr>
        </a:p>
      </dgm:t>
    </dgm:pt>
    <dgm:pt modelId="{2070A49B-A95E-45FA-956C-3827538FC3A8}" type="parTrans" cxnId="{D2E589EB-82E4-4061-9600-DD3110478CC3}">
      <dgm:prSet/>
      <dgm:spPr/>
      <dgm:t>
        <a:bodyPr/>
        <a:lstStyle/>
        <a:p>
          <a:endParaRPr lang="en-US"/>
        </a:p>
      </dgm:t>
    </dgm:pt>
    <dgm:pt modelId="{6DE7BC63-8AE5-4FB4-802F-03FD8AD5A974}" type="sibTrans" cxnId="{D2E589EB-82E4-4061-9600-DD3110478CC3}">
      <dgm:prSet/>
      <dgm:spPr/>
      <dgm:t>
        <a:bodyPr/>
        <a:lstStyle/>
        <a:p>
          <a:endParaRPr lang="en-US"/>
        </a:p>
      </dgm:t>
    </dgm:pt>
    <dgm:pt modelId="{6D6B04F8-8CA7-4DFF-B3F1-03466B92E1C2}">
      <dgm:prSet phldrT="[Text]"/>
      <dgm:spPr>
        <a:solidFill>
          <a:schemeClr val="accent1">
            <a:tint val="40000"/>
            <a:hueOff val="0"/>
            <a:satOff val="0"/>
            <a:lumOff val="0"/>
          </a:schemeClr>
        </a:solidFill>
      </dgm:spPr>
      <dgm:t>
        <a:bodyPr/>
        <a:lstStyle/>
        <a:p>
          <a:r>
            <a:rPr lang="en-US" dirty="0" smtClean="0">
              <a:solidFill>
                <a:schemeClr val="accent2">
                  <a:lumMod val="50000"/>
                </a:schemeClr>
              </a:solidFill>
              <a:latin typeface="Times New Roman" panose="02020603050405020304" pitchFamily="18" charset="0"/>
              <a:cs typeface="Times New Roman" panose="02020603050405020304" pitchFamily="18" charset="0"/>
            </a:rPr>
            <a:t>(</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đánh</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giá</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đánh</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giá</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độ</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chính</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xác</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độ</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bền</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vững</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khả</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năng</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độ</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đơn</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giản</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lỗi</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của</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một</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mô</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hình</a:t>
          </a:r>
          <a:r>
            <a:rPr lang="en-US" dirty="0" smtClean="0">
              <a:solidFill>
                <a:schemeClr val="accent2">
                  <a:lumMod val="50000"/>
                </a:schemeClr>
              </a:solidFill>
              <a:latin typeface="Times New Roman" panose="02020603050405020304" pitchFamily="18" charset="0"/>
              <a:cs typeface="Times New Roman" panose="02020603050405020304" pitchFamily="18" charset="0"/>
            </a:rPr>
            <a:t>.</a:t>
          </a:r>
          <a:endParaRPr lang="en-US" dirty="0">
            <a:solidFill>
              <a:schemeClr val="accent2">
                <a:lumMod val="50000"/>
              </a:schemeClr>
            </a:solidFill>
            <a:latin typeface="Times New Roman" panose="02020603050405020304" pitchFamily="18" charset="0"/>
            <a:cs typeface="Times New Roman" panose="02020603050405020304" pitchFamily="18" charset="0"/>
          </a:endParaRPr>
        </a:p>
      </dgm:t>
    </dgm:pt>
    <dgm:pt modelId="{83EA8742-DD3B-4F4E-9C50-A407EFC5B662}" type="parTrans" cxnId="{2A91315D-1042-4331-B8C7-A1D56022F57F}">
      <dgm:prSet/>
      <dgm:spPr/>
      <dgm:t>
        <a:bodyPr/>
        <a:lstStyle/>
        <a:p>
          <a:endParaRPr lang="en-US"/>
        </a:p>
      </dgm:t>
    </dgm:pt>
    <dgm:pt modelId="{83CCDC42-513A-4E06-AE94-2A826F724034}" type="sibTrans" cxnId="{2A91315D-1042-4331-B8C7-A1D56022F57F}">
      <dgm:prSet/>
      <dgm:spPr/>
      <dgm:t>
        <a:bodyPr/>
        <a:lstStyle/>
        <a:p>
          <a:endParaRPr lang="en-US"/>
        </a:p>
      </dgm:t>
    </dgm:pt>
    <dgm:pt modelId="{E63B5841-4C93-4044-A807-AA49486C3D60}" type="pres">
      <dgm:prSet presAssocID="{0D4C7F9C-B95B-443D-8298-EA13E7F01ED2}" presName="Name0" presStyleCnt="0">
        <dgm:presLayoutVars>
          <dgm:dir/>
          <dgm:animLvl val="lvl"/>
          <dgm:resizeHandles val="exact"/>
        </dgm:presLayoutVars>
      </dgm:prSet>
      <dgm:spPr/>
      <dgm:t>
        <a:bodyPr/>
        <a:lstStyle/>
        <a:p>
          <a:endParaRPr lang="en-US"/>
        </a:p>
      </dgm:t>
    </dgm:pt>
    <dgm:pt modelId="{B9EB2B1E-E0BC-4968-A5B0-DFD0AC754ED9}" type="pres">
      <dgm:prSet presAssocID="{CC1DDB8A-11B2-4325-A35C-08CFE03E8997}" presName="linNode" presStyleCnt="0"/>
      <dgm:spPr/>
    </dgm:pt>
    <dgm:pt modelId="{F180C57A-FCDB-483B-9ABB-5D7DFD77C46D}" type="pres">
      <dgm:prSet presAssocID="{CC1DDB8A-11B2-4325-A35C-08CFE03E8997}" presName="parentText" presStyleLbl="node1" presStyleIdx="0" presStyleCnt="3" custScaleX="75472" custScaleY="57154" custLinFactNeighborX="-4598" custLinFactNeighborY="-3158">
        <dgm:presLayoutVars>
          <dgm:chMax val="1"/>
          <dgm:bulletEnabled val="1"/>
        </dgm:presLayoutVars>
      </dgm:prSet>
      <dgm:spPr/>
      <dgm:t>
        <a:bodyPr/>
        <a:lstStyle/>
        <a:p>
          <a:endParaRPr lang="en-US"/>
        </a:p>
      </dgm:t>
    </dgm:pt>
    <dgm:pt modelId="{6D3D5CDF-A9DC-48CF-83D0-D7FF334D32CA}" type="pres">
      <dgm:prSet presAssocID="{CC1DDB8A-11B2-4325-A35C-08CFE03E8997}" presName="descendantText" presStyleLbl="alignAccFollowNode1" presStyleIdx="0" presStyleCnt="3" custScaleX="108164" custLinFactNeighborX="5770" custLinFactNeighborY="1629">
        <dgm:presLayoutVars>
          <dgm:bulletEnabled val="1"/>
        </dgm:presLayoutVars>
      </dgm:prSet>
      <dgm:spPr/>
      <dgm:t>
        <a:bodyPr/>
        <a:lstStyle/>
        <a:p>
          <a:endParaRPr lang="en-US"/>
        </a:p>
      </dgm:t>
    </dgm:pt>
    <dgm:pt modelId="{307E56F0-2ED0-4524-A2BB-F99B72A05D70}" type="pres">
      <dgm:prSet presAssocID="{35BB98A9-C18F-423D-BF91-27FD305BBF10}" presName="sp" presStyleCnt="0"/>
      <dgm:spPr/>
    </dgm:pt>
    <dgm:pt modelId="{CF7B10F4-0930-4802-BBA4-DFB3EC77B6F1}" type="pres">
      <dgm:prSet presAssocID="{62B30D6F-A163-4F77-8B9B-79256C48DCD6}" presName="linNode" presStyleCnt="0"/>
      <dgm:spPr/>
    </dgm:pt>
    <dgm:pt modelId="{54F6BD37-5597-4F10-9B8A-42767649B8B4}" type="pres">
      <dgm:prSet presAssocID="{62B30D6F-A163-4F77-8B9B-79256C48DCD6}" presName="parentText" presStyleLbl="node1" presStyleIdx="1" presStyleCnt="3" custScaleX="79166" custScaleY="59929" custLinFactNeighborX="-4598" custLinFactNeighborY="-7584">
        <dgm:presLayoutVars>
          <dgm:chMax val="1"/>
          <dgm:bulletEnabled val="1"/>
        </dgm:presLayoutVars>
      </dgm:prSet>
      <dgm:spPr/>
      <dgm:t>
        <a:bodyPr/>
        <a:lstStyle/>
        <a:p>
          <a:endParaRPr lang="en-US"/>
        </a:p>
      </dgm:t>
    </dgm:pt>
    <dgm:pt modelId="{A7873640-E0D0-4B68-9774-7D71E5F8E51C}" type="pres">
      <dgm:prSet presAssocID="{62B30D6F-A163-4F77-8B9B-79256C48DCD6}" presName="descendantText" presStyleLbl="alignAccFollowNode1" presStyleIdx="1" presStyleCnt="3" custScaleX="109702">
        <dgm:presLayoutVars>
          <dgm:bulletEnabled val="1"/>
        </dgm:presLayoutVars>
      </dgm:prSet>
      <dgm:spPr/>
      <dgm:t>
        <a:bodyPr/>
        <a:lstStyle/>
        <a:p>
          <a:endParaRPr lang="en-US"/>
        </a:p>
      </dgm:t>
    </dgm:pt>
    <dgm:pt modelId="{7D33D5F8-5EC4-40D4-9D7B-63B627FFD6C4}" type="pres">
      <dgm:prSet presAssocID="{6BEAF855-6964-45E6-8F01-1E0F942D91A9}" presName="sp" presStyleCnt="0"/>
      <dgm:spPr/>
    </dgm:pt>
    <dgm:pt modelId="{A5BB4DA1-F644-42C6-B026-5A9C7C762A84}" type="pres">
      <dgm:prSet presAssocID="{C1FA400D-ED5A-4858-AFC3-6B543A61C70A}" presName="linNode" presStyleCnt="0"/>
      <dgm:spPr/>
    </dgm:pt>
    <dgm:pt modelId="{7708CB90-59A6-4C7E-ACC2-749842F907EB}" type="pres">
      <dgm:prSet presAssocID="{C1FA400D-ED5A-4858-AFC3-6B543A61C70A}" presName="parentText" presStyleLbl="node1" presStyleIdx="2" presStyleCnt="3" custScaleX="77621" custScaleY="56643" custLinFactNeighborX="-6898" custLinFactNeighborY="-2636">
        <dgm:presLayoutVars>
          <dgm:chMax val="1"/>
          <dgm:bulletEnabled val="1"/>
        </dgm:presLayoutVars>
      </dgm:prSet>
      <dgm:spPr/>
      <dgm:t>
        <a:bodyPr/>
        <a:lstStyle/>
        <a:p>
          <a:endParaRPr lang="en-US"/>
        </a:p>
      </dgm:t>
    </dgm:pt>
    <dgm:pt modelId="{EE2FA1FC-FD5A-4466-9E0D-194B01854FCE}" type="pres">
      <dgm:prSet presAssocID="{C1FA400D-ED5A-4858-AFC3-6B543A61C70A}" presName="descendantText" presStyleLbl="alignAccFollowNode1" presStyleIdx="2" presStyleCnt="3" custScaleX="108047" custScaleY="86591" custLinFactNeighborX="1231" custLinFactNeighborY="24">
        <dgm:presLayoutVars>
          <dgm:bulletEnabled val="1"/>
        </dgm:presLayoutVars>
      </dgm:prSet>
      <dgm:spPr/>
      <dgm:t>
        <a:bodyPr/>
        <a:lstStyle/>
        <a:p>
          <a:endParaRPr lang="en-US"/>
        </a:p>
      </dgm:t>
    </dgm:pt>
  </dgm:ptLst>
  <dgm:cxnLst>
    <dgm:cxn modelId="{A5960606-5C64-4435-A903-0C0B6D1A5EEC}" srcId="{CC1DDB8A-11B2-4325-A35C-08CFE03E8997}" destId="{6439735C-CFE0-4291-983D-D98745866B84}" srcOrd="0" destOrd="0" parTransId="{43A188B9-65FA-4E62-9F20-A6F6887F1BA4}" sibTransId="{E34220AF-33C4-4FF0-9AB4-F82055ACBB69}"/>
    <dgm:cxn modelId="{10F6CD76-BF15-4875-8C0A-60D9BAEC9345}" srcId="{0D4C7F9C-B95B-443D-8298-EA13E7F01ED2}" destId="{62B30D6F-A163-4F77-8B9B-79256C48DCD6}" srcOrd="1" destOrd="0" parTransId="{BA7CCC1E-97C1-4FEE-BFEA-2128E291521E}" sibTransId="{6BEAF855-6964-45E6-8F01-1E0F942D91A9}"/>
    <dgm:cxn modelId="{1B5173AA-E24A-4654-9414-039A3D9EF8DC}" type="presOf" srcId="{C1FA400D-ED5A-4858-AFC3-6B543A61C70A}" destId="{7708CB90-59A6-4C7E-ACC2-749842F907EB}" srcOrd="0" destOrd="0" presId="urn:microsoft.com/office/officeart/2005/8/layout/vList5"/>
    <dgm:cxn modelId="{3523FF9D-05E1-4827-84AE-08C605E471AD}" type="presOf" srcId="{6439735C-CFE0-4291-983D-D98745866B84}" destId="{6D3D5CDF-A9DC-48CF-83D0-D7FF334D32CA}" srcOrd="0" destOrd="0" presId="urn:microsoft.com/office/officeart/2005/8/layout/vList5"/>
    <dgm:cxn modelId="{D2E589EB-82E4-4061-9600-DD3110478CC3}" srcId="{0D4C7F9C-B95B-443D-8298-EA13E7F01ED2}" destId="{C1FA400D-ED5A-4858-AFC3-6B543A61C70A}" srcOrd="2" destOrd="0" parTransId="{2070A49B-A95E-45FA-956C-3827538FC3A8}" sibTransId="{6DE7BC63-8AE5-4FB4-802F-03FD8AD5A974}"/>
    <dgm:cxn modelId="{52714B44-1320-4B15-9C0B-961587F34C35}" type="presOf" srcId="{CC1DDB8A-11B2-4325-A35C-08CFE03E8997}" destId="{F180C57A-FCDB-483B-9ABB-5D7DFD77C46D}" srcOrd="0" destOrd="0" presId="urn:microsoft.com/office/officeart/2005/8/layout/vList5"/>
    <dgm:cxn modelId="{7E8AA84E-4DDF-4FC4-8900-181B9949F041}" srcId="{62B30D6F-A163-4F77-8B9B-79256C48DCD6}" destId="{1148DC09-88B8-46C4-BDA3-9BC8C3A6BA42}" srcOrd="0" destOrd="0" parTransId="{31AEB3B5-2283-4586-9491-8207375E8211}" sibTransId="{B199DE17-B6F1-451B-A27D-D83BBBA74F9F}"/>
    <dgm:cxn modelId="{2A91315D-1042-4331-B8C7-A1D56022F57F}" srcId="{C1FA400D-ED5A-4858-AFC3-6B543A61C70A}" destId="{6D6B04F8-8CA7-4DFF-B3F1-03466B92E1C2}" srcOrd="0" destOrd="0" parTransId="{83EA8742-DD3B-4F4E-9C50-A407EFC5B662}" sibTransId="{83CCDC42-513A-4E06-AE94-2A826F724034}"/>
    <dgm:cxn modelId="{04E873B5-9C85-4019-B940-22A23D759339}" type="presOf" srcId="{62B30D6F-A163-4F77-8B9B-79256C48DCD6}" destId="{54F6BD37-5597-4F10-9B8A-42767649B8B4}" srcOrd="0" destOrd="0" presId="urn:microsoft.com/office/officeart/2005/8/layout/vList5"/>
    <dgm:cxn modelId="{50134834-02CD-4041-A194-1D23BD34FDD5}" type="presOf" srcId="{0D4C7F9C-B95B-443D-8298-EA13E7F01ED2}" destId="{E63B5841-4C93-4044-A807-AA49486C3D60}" srcOrd="0" destOrd="0" presId="urn:microsoft.com/office/officeart/2005/8/layout/vList5"/>
    <dgm:cxn modelId="{5A525904-BB2F-4119-BAF4-63DEA84CC423}" srcId="{0D4C7F9C-B95B-443D-8298-EA13E7F01ED2}" destId="{CC1DDB8A-11B2-4325-A35C-08CFE03E8997}" srcOrd="0" destOrd="0" parTransId="{C94F722C-94AF-4669-B449-8AA09A3B28ED}" sibTransId="{35BB98A9-C18F-423D-BF91-27FD305BBF10}"/>
    <dgm:cxn modelId="{15B88EE3-7F56-498D-A2FC-705176D00429}" type="presOf" srcId="{1148DC09-88B8-46C4-BDA3-9BC8C3A6BA42}" destId="{A7873640-E0D0-4B68-9774-7D71E5F8E51C}" srcOrd="0" destOrd="0" presId="urn:microsoft.com/office/officeart/2005/8/layout/vList5"/>
    <dgm:cxn modelId="{8C2BBAC7-9B95-4797-8AE1-AABCE62E344F}" type="presOf" srcId="{6D6B04F8-8CA7-4DFF-B3F1-03466B92E1C2}" destId="{EE2FA1FC-FD5A-4466-9E0D-194B01854FCE}" srcOrd="0" destOrd="0" presId="urn:microsoft.com/office/officeart/2005/8/layout/vList5"/>
    <dgm:cxn modelId="{F964ED0A-9625-4D64-989A-737493C8F639}" type="presParOf" srcId="{E63B5841-4C93-4044-A807-AA49486C3D60}" destId="{B9EB2B1E-E0BC-4968-A5B0-DFD0AC754ED9}" srcOrd="0" destOrd="0" presId="urn:microsoft.com/office/officeart/2005/8/layout/vList5"/>
    <dgm:cxn modelId="{4197C1E9-E7B7-4DE6-9408-9E24D5187448}" type="presParOf" srcId="{B9EB2B1E-E0BC-4968-A5B0-DFD0AC754ED9}" destId="{F180C57A-FCDB-483B-9ABB-5D7DFD77C46D}" srcOrd="0" destOrd="0" presId="urn:microsoft.com/office/officeart/2005/8/layout/vList5"/>
    <dgm:cxn modelId="{28C6A2B7-7218-4091-8B5C-40D56398615A}" type="presParOf" srcId="{B9EB2B1E-E0BC-4968-A5B0-DFD0AC754ED9}" destId="{6D3D5CDF-A9DC-48CF-83D0-D7FF334D32CA}" srcOrd="1" destOrd="0" presId="urn:microsoft.com/office/officeart/2005/8/layout/vList5"/>
    <dgm:cxn modelId="{10B5F22C-E855-4B7E-B2E8-87B85B9C20BC}" type="presParOf" srcId="{E63B5841-4C93-4044-A807-AA49486C3D60}" destId="{307E56F0-2ED0-4524-A2BB-F99B72A05D70}" srcOrd="1" destOrd="0" presId="urn:microsoft.com/office/officeart/2005/8/layout/vList5"/>
    <dgm:cxn modelId="{7920DE39-C224-43E6-9BC5-CC859B3DD90C}" type="presParOf" srcId="{E63B5841-4C93-4044-A807-AA49486C3D60}" destId="{CF7B10F4-0930-4802-BBA4-DFB3EC77B6F1}" srcOrd="2" destOrd="0" presId="urn:microsoft.com/office/officeart/2005/8/layout/vList5"/>
    <dgm:cxn modelId="{4BADF930-B335-4237-9BDE-D0652B40845A}" type="presParOf" srcId="{CF7B10F4-0930-4802-BBA4-DFB3EC77B6F1}" destId="{54F6BD37-5597-4F10-9B8A-42767649B8B4}" srcOrd="0" destOrd="0" presId="urn:microsoft.com/office/officeart/2005/8/layout/vList5"/>
    <dgm:cxn modelId="{0FFF906C-096A-4BFF-B300-05822BA356F5}" type="presParOf" srcId="{CF7B10F4-0930-4802-BBA4-DFB3EC77B6F1}" destId="{A7873640-E0D0-4B68-9774-7D71E5F8E51C}" srcOrd="1" destOrd="0" presId="urn:microsoft.com/office/officeart/2005/8/layout/vList5"/>
    <dgm:cxn modelId="{F0A9D475-7F3F-4CF9-85B0-484EFD330D46}" type="presParOf" srcId="{E63B5841-4C93-4044-A807-AA49486C3D60}" destId="{7D33D5F8-5EC4-40D4-9D7B-63B627FFD6C4}" srcOrd="3" destOrd="0" presId="urn:microsoft.com/office/officeart/2005/8/layout/vList5"/>
    <dgm:cxn modelId="{6FD130F5-5C56-4910-B241-1753EED87128}" type="presParOf" srcId="{E63B5841-4C93-4044-A807-AA49486C3D60}" destId="{A5BB4DA1-F644-42C6-B026-5A9C7C762A84}" srcOrd="4" destOrd="0" presId="urn:microsoft.com/office/officeart/2005/8/layout/vList5"/>
    <dgm:cxn modelId="{AA490288-1184-4A07-A4C5-C2C354C27DD3}" type="presParOf" srcId="{A5BB4DA1-F644-42C6-B026-5A9C7C762A84}" destId="{7708CB90-59A6-4C7E-ACC2-749842F907EB}" srcOrd="0" destOrd="0" presId="urn:microsoft.com/office/officeart/2005/8/layout/vList5"/>
    <dgm:cxn modelId="{C9FB111D-84AD-45C3-9301-E3AD1081F5EB}" type="presParOf" srcId="{A5BB4DA1-F644-42C6-B026-5A9C7C762A84}" destId="{EE2FA1FC-FD5A-4466-9E0D-194B01854FCE}" srcOrd="1" destOrd="0" presId="urn:microsoft.com/office/officeart/2005/8/layout/vList5"/>
  </dgm:cxnLst>
  <dgm:bg>
    <a:noFill/>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D4C7F9C-B95B-443D-8298-EA13E7F01ED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CC1DDB8A-11B2-4325-A35C-08CFE03E8997}">
      <dgm:prSet phldrT="[Text]"/>
      <dgm:spPr/>
      <dgm:t>
        <a:bodyPr/>
        <a:lstStyle/>
        <a:p>
          <a:r>
            <a:rPr lang="en-US" b="1" dirty="0" smtClean="0">
              <a:solidFill>
                <a:schemeClr val="accent2">
                  <a:lumMod val="50000"/>
                </a:schemeClr>
              </a:solidFill>
              <a:latin typeface="Times New Roman" panose="02020603050405020304" pitchFamily="18" charset="0"/>
              <a:cs typeface="Times New Roman" panose="02020603050405020304" pitchFamily="18" charset="0"/>
            </a:rPr>
            <a:t>Confusion matrix </a:t>
          </a:r>
          <a:endParaRPr lang="en-US" dirty="0">
            <a:solidFill>
              <a:schemeClr val="accent2">
                <a:lumMod val="50000"/>
              </a:schemeClr>
            </a:solidFill>
          </a:endParaRPr>
        </a:p>
      </dgm:t>
    </dgm:pt>
    <dgm:pt modelId="{C94F722C-94AF-4669-B449-8AA09A3B28ED}" type="parTrans" cxnId="{5A525904-BB2F-4119-BAF4-63DEA84CC423}">
      <dgm:prSet/>
      <dgm:spPr/>
      <dgm:t>
        <a:bodyPr/>
        <a:lstStyle/>
        <a:p>
          <a:endParaRPr lang="en-US"/>
        </a:p>
      </dgm:t>
    </dgm:pt>
    <dgm:pt modelId="{35BB98A9-C18F-423D-BF91-27FD305BBF10}" type="sibTrans" cxnId="{5A525904-BB2F-4119-BAF4-63DEA84CC423}">
      <dgm:prSet/>
      <dgm:spPr/>
      <dgm:t>
        <a:bodyPr/>
        <a:lstStyle/>
        <a:p>
          <a:endParaRPr lang="en-US"/>
        </a:p>
      </dgm:t>
    </dgm:pt>
    <dgm:pt modelId="{6439735C-CFE0-4291-983D-D98745866B84}">
      <dgm:prSet phldrT="[Text]"/>
      <dgm:spPr>
        <a:solidFill>
          <a:schemeClr val="accent1">
            <a:tint val="40000"/>
            <a:hueOff val="0"/>
            <a:satOff val="0"/>
            <a:lumOff val="0"/>
          </a:schemeClr>
        </a:solidFill>
      </dgm:spPr>
      <dgm:t>
        <a:bodyPr/>
        <a:lstStyle/>
        <a:p>
          <a:r>
            <a:rPr lang="en-US" dirty="0" smtClean="0">
              <a:solidFill>
                <a:schemeClr val="accent2">
                  <a:lumMod val="50000"/>
                </a:schemeClr>
              </a:solidFill>
              <a:latin typeface="Times New Roman" panose="02020603050405020304" pitchFamily="18" charset="0"/>
              <a:cs typeface="Times New Roman" panose="02020603050405020304" pitchFamily="18" charset="0"/>
            </a:rPr>
            <a:t>(ma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trận</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lỗi</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vi-VN" dirty="0" smtClean="0">
              <a:solidFill>
                <a:schemeClr val="accent2">
                  <a:lumMod val="50000"/>
                </a:schemeClr>
              </a:solidFill>
              <a:latin typeface="Times New Roman" panose="02020603050405020304" pitchFamily="18" charset="0"/>
              <a:cs typeface="Times New Roman" panose="02020603050405020304" pitchFamily="18" charset="0"/>
            </a:rPr>
            <a:t>thể hiện có bao nhiêu điểm dữ liệu thực sự thuộc vào một class, và được dự</a:t>
          </a:r>
          <a:r>
            <a:rPr lang="vi-VN" i="1" dirty="0" smtClean="0">
              <a:solidFill>
                <a:schemeClr val="accent2">
                  <a:lumMod val="50000"/>
                </a:schemeClr>
              </a:solidFill>
              <a:latin typeface="Times New Roman" panose="02020603050405020304" pitchFamily="18" charset="0"/>
              <a:cs typeface="Times New Roman" panose="02020603050405020304" pitchFamily="18" charset="0"/>
            </a:rPr>
            <a:t> </a:t>
          </a:r>
          <a:r>
            <a:rPr lang="vi-VN" dirty="0" smtClean="0">
              <a:solidFill>
                <a:schemeClr val="accent2">
                  <a:lumMod val="50000"/>
                </a:schemeClr>
              </a:solidFill>
              <a:latin typeface="Times New Roman" panose="02020603050405020304" pitchFamily="18" charset="0"/>
              <a:cs typeface="Times New Roman" panose="02020603050405020304" pitchFamily="18" charset="0"/>
            </a:rPr>
            <a:t>đoán là rơi vào một class.</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endParaRPr lang="en-US" dirty="0">
            <a:solidFill>
              <a:schemeClr val="accent2">
                <a:lumMod val="50000"/>
              </a:schemeClr>
            </a:solidFill>
          </a:endParaRPr>
        </a:p>
      </dgm:t>
    </dgm:pt>
    <dgm:pt modelId="{43A188B9-65FA-4E62-9F20-A6F6887F1BA4}" type="parTrans" cxnId="{A5960606-5C64-4435-A903-0C0B6D1A5EEC}">
      <dgm:prSet/>
      <dgm:spPr/>
      <dgm:t>
        <a:bodyPr/>
        <a:lstStyle/>
        <a:p>
          <a:endParaRPr lang="en-US"/>
        </a:p>
      </dgm:t>
    </dgm:pt>
    <dgm:pt modelId="{E34220AF-33C4-4FF0-9AB4-F82055ACBB69}" type="sibTrans" cxnId="{A5960606-5C64-4435-A903-0C0B6D1A5EEC}">
      <dgm:prSet/>
      <dgm:spPr/>
      <dgm:t>
        <a:bodyPr/>
        <a:lstStyle/>
        <a:p>
          <a:endParaRPr lang="en-US"/>
        </a:p>
      </dgm:t>
    </dgm:pt>
    <dgm:pt modelId="{62B30D6F-A163-4F77-8B9B-79256C48DCD6}">
      <dgm:prSet phldrT="[Text]"/>
      <dgm:spPr/>
      <dgm:t>
        <a:bodyPr/>
        <a:lstStyle/>
        <a:p>
          <a:r>
            <a:rPr lang="en-US" b="1" dirty="0" smtClean="0">
              <a:solidFill>
                <a:schemeClr val="accent2">
                  <a:lumMod val="50000"/>
                </a:schemeClr>
              </a:solidFill>
              <a:latin typeface="Times New Roman" panose="02020603050405020304" pitchFamily="18" charset="0"/>
              <a:cs typeface="Times New Roman" panose="02020603050405020304" pitchFamily="18" charset="0"/>
            </a:rPr>
            <a:t>Ground truth</a:t>
          </a:r>
          <a:endParaRPr lang="en-US" dirty="0">
            <a:solidFill>
              <a:schemeClr val="accent2">
                <a:lumMod val="50000"/>
              </a:schemeClr>
            </a:solidFill>
          </a:endParaRPr>
        </a:p>
      </dgm:t>
    </dgm:pt>
    <dgm:pt modelId="{BA7CCC1E-97C1-4FEE-BFEA-2128E291521E}" type="parTrans" cxnId="{10F6CD76-BF15-4875-8C0A-60D9BAEC9345}">
      <dgm:prSet/>
      <dgm:spPr/>
      <dgm:t>
        <a:bodyPr/>
        <a:lstStyle/>
        <a:p>
          <a:endParaRPr lang="en-US"/>
        </a:p>
      </dgm:t>
    </dgm:pt>
    <dgm:pt modelId="{6BEAF855-6964-45E6-8F01-1E0F942D91A9}" type="sibTrans" cxnId="{10F6CD76-BF15-4875-8C0A-60D9BAEC9345}">
      <dgm:prSet/>
      <dgm:spPr/>
      <dgm:t>
        <a:bodyPr/>
        <a:lstStyle/>
        <a:p>
          <a:endParaRPr lang="en-US"/>
        </a:p>
      </dgm:t>
    </dgm:pt>
    <dgm:pt modelId="{1148DC09-88B8-46C4-BDA3-9BC8C3A6BA42}">
      <dgm:prSet phldrT="[Text]"/>
      <dgm:spPr>
        <a:solidFill>
          <a:schemeClr val="accent1">
            <a:tint val="40000"/>
            <a:hueOff val="0"/>
            <a:satOff val="0"/>
            <a:lumOff val="0"/>
          </a:schemeClr>
        </a:solidFill>
      </dgm:spPr>
      <dgm:t>
        <a:bodyPr/>
        <a:lstStyle/>
        <a:p>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Đúng</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đắn</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là</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một</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công</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cụ</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dự</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đoán</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một</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đáp</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án</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đúng</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đã</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được</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biết</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trước</a:t>
          </a:r>
          <a:r>
            <a:rPr lang="en-US" dirty="0" smtClean="0">
              <a:solidFill>
                <a:schemeClr val="accent2">
                  <a:lumMod val="50000"/>
                </a:schemeClr>
              </a:solidFill>
              <a:latin typeface="Times New Roman" panose="02020603050405020304" pitchFamily="18" charset="0"/>
              <a:cs typeface="Times New Roman" panose="02020603050405020304" pitchFamily="18" charset="0"/>
            </a:rPr>
            <a:t> dung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để</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kiểm</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định</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tính</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đúng</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đắn</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của</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các</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thuật</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toán</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phân</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loại</a:t>
          </a:r>
          <a:r>
            <a:rPr lang="en-US" dirty="0" smtClean="0">
              <a:solidFill>
                <a:schemeClr val="accent2">
                  <a:lumMod val="50000"/>
                </a:schemeClr>
              </a:solidFill>
              <a:latin typeface="Times New Roman" panose="02020603050405020304" pitchFamily="18" charset="0"/>
              <a:cs typeface="Times New Roman" panose="02020603050405020304" pitchFamily="18" charset="0"/>
            </a:rPr>
            <a:t>.</a:t>
          </a:r>
          <a:endParaRPr lang="en-US" dirty="0">
            <a:solidFill>
              <a:schemeClr val="accent2">
                <a:lumMod val="50000"/>
              </a:schemeClr>
            </a:solidFill>
          </a:endParaRPr>
        </a:p>
      </dgm:t>
    </dgm:pt>
    <dgm:pt modelId="{31AEB3B5-2283-4586-9491-8207375E8211}" type="parTrans" cxnId="{7E8AA84E-4DDF-4FC4-8900-181B9949F041}">
      <dgm:prSet/>
      <dgm:spPr/>
      <dgm:t>
        <a:bodyPr/>
        <a:lstStyle/>
        <a:p>
          <a:endParaRPr lang="en-US"/>
        </a:p>
      </dgm:t>
    </dgm:pt>
    <dgm:pt modelId="{B199DE17-B6F1-451B-A27D-D83BBBA74F9F}" type="sibTrans" cxnId="{7E8AA84E-4DDF-4FC4-8900-181B9949F041}">
      <dgm:prSet/>
      <dgm:spPr/>
      <dgm:t>
        <a:bodyPr/>
        <a:lstStyle/>
        <a:p>
          <a:endParaRPr lang="en-US"/>
        </a:p>
      </dgm:t>
    </dgm:pt>
    <dgm:pt modelId="{C1FA400D-ED5A-4858-AFC3-6B543A61C70A}">
      <dgm:prSet phldrT="[Text]"/>
      <dgm:spPr/>
      <dgm:t>
        <a:bodyPr/>
        <a:lstStyle/>
        <a:p>
          <a:r>
            <a:rPr lang="en-US" b="1" i="0" dirty="0" smtClean="0">
              <a:solidFill>
                <a:schemeClr val="accent2">
                  <a:lumMod val="50000"/>
                </a:schemeClr>
              </a:solidFill>
              <a:latin typeface="Times New Roman" panose="02020603050405020304" pitchFamily="18" charset="0"/>
              <a:cs typeface="Times New Roman" panose="02020603050405020304" pitchFamily="18" charset="0"/>
            </a:rPr>
            <a:t>Model</a:t>
          </a:r>
          <a:endParaRPr lang="en-US" dirty="0">
            <a:solidFill>
              <a:schemeClr val="accent2">
                <a:lumMod val="50000"/>
              </a:schemeClr>
            </a:solidFill>
            <a:latin typeface="Times New Roman" panose="02020603050405020304" pitchFamily="18" charset="0"/>
            <a:cs typeface="Times New Roman" panose="02020603050405020304" pitchFamily="18" charset="0"/>
          </a:endParaRPr>
        </a:p>
      </dgm:t>
    </dgm:pt>
    <dgm:pt modelId="{2070A49B-A95E-45FA-956C-3827538FC3A8}" type="parTrans" cxnId="{D2E589EB-82E4-4061-9600-DD3110478CC3}">
      <dgm:prSet/>
      <dgm:spPr/>
      <dgm:t>
        <a:bodyPr/>
        <a:lstStyle/>
        <a:p>
          <a:endParaRPr lang="en-US"/>
        </a:p>
      </dgm:t>
    </dgm:pt>
    <dgm:pt modelId="{6DE7BC63-8AE5-4FB4-802F-03FD8AD5A974}" type="sibTrans" cxnId="{D2E589EB-82E4-4061-9600-DD3110478CC3}">
      <dgm:prSet/>
      <dgm:spPr/>
      <dgm:t>
        <a:bodyPr/>
        <a:lstStyle/>
        <a:p>
          <a:endParaRPr lang="en-US"/>
        </a:p>
      </dgm:t>
    </dgm:pt>
    <dgm:pt modelId="{6D6B04F8-8CA7-4DFF-B3F1-03466B92E1C2}">
      <dgm:prSet phldrT="[Text]"/>
      <dgm:spPr>
        <a:solidFill>
          <a:schemeClr val="accent1">
            <a:tint val="40000"/>
            <a:hueOff val="0"/>
            <a:satOff val="0"/>
            <a:lumOff val="0"/>
          </a:schemeClr>
        </a:solidFill>
      </dgm:spPr>
      <dgm:t>
        <a:bodyPr/>
        <a:lstStyle/>
        <a:p>
          <a:r>
            <a:rPr lang="vi-VN" b="0" i="0" dirty="0" smtClean="0">
              <a:solidFill>
                <a:schemeClr val="accent2">
                  <a:lumMod val="50000"/>
                </a:schemeClr>
              </a:solidFill>
              <a:latin typeface="Times New Roman" panose="02020603050405020304" pitchFamily="18" charset="0"/>
              <a:cs typeface="Times New Roman" panose="02020603050405020304" pitchFamily="18" charset="0"/>
            </a:rPr>
            <a:t>Nó là một hàm số f(x), nhận vào một observation x và trả về một label y = f(x)</a:t>
          </a:r>
          <a:endParaRPr lang="en-US" dirty="0">
            <a:solidFill>
              <a:schemeClr val="accent2">
                <a:lumMod val="50000"/>
              </a:schemeClr>
            </a:solidFill>
            <a:latin typeface="Times New Roman" panose="02020603050405020304" pitchFamily="18" charset="0"/>
            <a:cs typeface="Times New Roman" panose="02020603050405020304" pitchFamily="18" charset="0"/>
          </a:endParaRPr>
        </a:p>
      </dgm:t>
    </dgm:pt>
    <dgm:pt modelId="{83EA8742-DD3B-4F4E-9C50-A407EFC5B662}" type="parTrans" cxnId="{2A91315D-1042-4331-B8C7-A1D56022F57F}">
      <dgm:prSet/>
      <dgm:spPr/>
      <dgm:t>
        <a:bodyPr/>
        <a:lstStyle/>
        <a:p>
          <a:endParaRPr lang="en-US"/>
        </a:p>
      </dgm:t>
    </dgm:pt>
    <dgm:pt modelId="{83CCDC42-513A-4E06-AE94-2A826F724034}" type="sibTrans" cxnId="{2A91315D-1042-4331-B8C7-A1D56022F57F}">
      <dgm:prSet/>
      <dgm:spPr/>
      <dgm:t>
        <a:bodyPr/>
        <a:lstStyle/>
        <a:p>
          <a:endParaRPr lang="en-US"/>
        </a:p>
      </dgm:t>
    </dgm:pt>
    <dgm:pt modelId="{E63B5841-4C93-4044-A807-AA49486C3D60}" type="pres">
      <dgm:prSet presAssocID="{0D4C7F9C-B95B-443D-8298-EA13E7F01ED2}" presName="Name0" presStyleCnt="0">
        <dgm:presLayoutVars>
          <dgm:dir/>
          <dgm:animLvl val="lvl"/>
          <dgm:resizeHandles val="exact"/>
        </dgm:presLayoutVars>
      </dgm:prSet>
      <dgm:spPr/>
      <dgm:t>
        <a:bodyPr/>
        <a:lstStyle/>
        <a:p>
          <a:endParaRPr lang="en-US"/>
        </a:p>
      </dgm:t>
    </dgm:pt>
    <dgm:pt modelId="{B9EB2B1E-E0BC-4968-A5B0-DFD0AC754ED9}" type="pres">
      <dgm:prSet presAssocID="{CC1DDB8A-11B2-4325-A35C-08CFE03E8997}" presName="linNode" presStyleCnt="0"/>
      <dgm:spPr/>
    </dgm:pt>
    <dgm:pt modelId="{F180C57A-FCDB-483B-9ABB-5D7DFD77C46D}" type="pres">
      <dgm:prSet presAssocID="{CC1DDB8A-11B2-4325-A35C-08CFE03E8997}" presName="parentText" presStyleLbl="node1" presStyleIdx="0" presStyleCnt="3" custScaleX="75472" custScaleY="57154" custLinFactNeighborX="-4598" custLinFactNeighborY="-3158">
        <dgm:presLayoutVars>
          <dgm:chMax val="1"/>
          <dgm:bulletEnabled val="1"/>
        </dgm:presLayoutVars>
      </dgm:prSet>
      <dgm:spPr/>
      <dgm:t>
        <a:bodyPr/>
        <a:lstStyle/>
        <a:p>
          <a:endParaRPr lang="en-US"/>
        </a:p>
      </dgm:t>
    </dgm:pt>
    <dgm:pt modelId="{6D3D5CDF-A9DC-48CF-83D0-D7FF334D32CA}" type="pres">
      <dgm:prSet presAssocID="{CC1DDB8A-11B2-4325-A35C-08CFE03E8997}" presName="descendantText" presStyleLbl="alignAccFollowNode1" presStyleIdx="0" presStyleCnt="3" custScaleX="108164" custLinFactNeighborX="5770" custLinFactNeighborY="1629">
        <dgm:presLayoutVars>
          <dgm:bulletEnabled val="1"/>
        </dgm:presLayoutVars>
      </dgm:prSet>
      <dgm:spPr/>
      <dgm:t>
        <a:bodyPr/>
        <a:lstStyle/>
        <a:p>
          <a:endParaRPr lang="en-US"/>
        </a:p>
      </dgm:t>
    </dgm:pt>
    <dgm:pt modelId="{307E56F0-2ED0-4524-A2BB-F99B72A05D70}" type="pres">
      <dgm:prSet presAssocID="{35BB98A9-C18F-423D-BF91-27FD305BBF10}" presName="sp" presStyleCnt="0"/>
      <dgm:spPr/>
    </dgm:pt>
    <dgm:pt modelId="{CF7B10F4-0930-4802-BBA4-DFB3EC77B6F1}" type="pres">
      <dgm:prSet presAssocID="{62B30D6F-A163-4F77-8B9B-79256C48DCD6}" presName="linNode" presStyleCnt="0"/>
      <dgm:spPr/>
    </dgm:pt>
    <dgm:pt modelId="{54F6BD37-5597-4F10-9B8A-42767649B8B4}" type="pres">
      <dgm:prSet presAssocID="{62B30D6F-A163-4F77-8B9B-79256C48DCD6}" presName="parentText" presStyleLbl="node1" presStyleIdx="1" presStyleCnt="3" custScaleX="79166" custScaleY="59929" custLinFactNeighborX="-4598" custLinFactNeighborY="-7584">
        <dgm:presLayoutVars>
          <dgm:chMax val="1"/>
          <dgm:bulletEnabled val="1"/>
        </dgm:presLayoutVars>
      </dgm:prSet>
      <dgm:spPr/>
      <dgm:t>
        <a:bodyPr/>
        <a:lstStyle/>
        <a:p>
          <a:endParaRPr lang="en-US"/>
        </a:p>
      </dgm:t>
    </dgm:pt>
    <dgm:pt modelId="{A7873640-E0D0-4B68-9774-7D71E5F8E51C}" type="pres">
      <dgm:prSet presAssocID="{62B30D6F-A163-4F77-8B9B-79256C48DCD6}" presName="descendantText" presStyleLbl="alignAccFollowNode1" presStyleIdx="1" presStyleCnt="3" custScaleX="109702">
        <dgm:presLayoutVars>
          <dgm:bulletEnabled val="1"/>
        </dgm:presLayoutVars>
      </dgm:prSet>
      <dgm:spPr/>
      <dgm:t>
        <a:bodyPr/>
        <a:lstStyle/>
        <a:p>
          <a:endParaRPr lang="en-US"/>
        </a:p>
      </dgm:t>
    </dgm:pt>
    <dgm:pt modelId="{7D33D5F8-5EC4-40D4-9D7B-63B627FFD6C4}" type="pres">
      <dgm:prSet presAssocID="{6BEAF855-6964-45E6-8F01-1E0F942D91A9}" presName="sp" presStyleCnt="0"/>
      <dgm:spPr/>
    </dgm:pt>
    <dgm:pt modelId="{A5BB4DA1-F644-42C6-B026-5A9C7C762A84}" type="pres">
      <dgm:prSet presAssocID="{C1FA400D-ED5A-4858-AFC3-6B543A61C70A}" presName="linNode" presStyleCnt="0"/>
      <dgm:spPr/>
    </dgm:pt>
    <dgm:pt modelId="{7708CB90-59A6-4C7E-ACC2-749842F907EB}" type="pres">
      <dgm:prSet presAssocID="{C1FA400D-ED5A-4858-AFC3-6B543A61C70A}" presName="parentText" presStyleLbl="node1" presStyleIdx="2" presStyleCnt="3" custScaleX="77621" custScaleY="56643" custLinFactNeighborX="-6898" custLinFactNeighborY="-2636">
        <dgm:presLayoutVars>
          <dgm:chMax val="1"/>
          <dgm:bulletEnabled val="1"/>
        </dgm:presLayoutVars>
      </dgm:prSet>
      <dgm:spPr/>
      <dgm:t>
        <a:bodyPr/>
        <a:lstStyle/>
        <a:p>
          <a:endParaRPr lang="en-US"/>
        </a:p>
      </dgm:t>
    </dgm:pt>
    <dgm:pt modelId="{EE2FA1FC-FD5A-4466-9E0D-194B01854FCE}" type="pres">
      <dgm:prSet presAssocID="{C1FA400D-ED5A-4858-AFC3-6B543A61C70A}" presName="descendantText" presStyleLbl="alignAccFollowNode1" presStyleIdx="2" presStyleCnt="3" custScaleX="108047" custScaleY="86591" custLinFactNeighborX="1231" custLinFactNeighborY="24">
        <dgm:presLayoutVars>
          <dgm:bulletEnabled val="1"/>
        </dgm:presLayoutVars>
      </dgm:prSet>
      <dgm:spPr/>
      <dgm:t>
        <a:bodyPr/>
        <a:lstStyle/>
        <a:p>
          <a:endParaRPr lang="en-US"/>
        </a:p>
      </dgm:t>
    </dgm:pt>
  </dgm:ptLst>
  <dgm:cxnLst>
    <dgm:cxn modelId="{43830416-C13E-4B47-928F-E2610954BB39}" type="presOf" srcId="{0D4C7F9C-B95B-443D-8298-EA13E7F01ED2}" destId="{E63B5841-4C93-4044-A807-AA49486C3D60}" srcOrd="0" destOrd="0" presId="urn:microsoft.com/office/officeart/2005/8/layout/vList5"/>
    <dgm:cxn modelId="{A5960606-5C64-4435-A903-0C0B6D1A5EEC}" srcId="{CC1DDB8A-11B2-4325-A35C-08CFE03E8997}" destId="{6439735C-CFE0-4291-983D-D98745866B84}" srcOrd="0" destOrd="0" parTransId="{43A188B9-65FA-4E62-9F20-A6F6887F1BA4}" sibTransId="{E34220AF-33C4-4FF0-9AB4-F82055ACBB69}"/>
    <dgm:cxn modelId="{10F6CD76-BF15-4875-8C0A-60D9BAEC9345}" srcId="{0D4C7F9C-B95B-443D-8298-EA13E7F01ED2}" destId="{62B30D6F-A163-4F77-8B9B-79256C48DCD6}" srcOrd="1" destOrd="0" parTransId="{BA7CCC1E-97C1-4FEE-BFEA-2128E291521E}" sibTransId="{6BEAF855-6964-45E6-8F01-1E0F942D91A9}"/>
    <dgm:cxn modelId="{A69D7A2F-68DF-4D8E-8112-5DD3CBB62196}" type="presOf" srcId="{6D6B04F8-8CA7-4DFF-B3F1-03466B92E1C2}" destId="{EE2FA1FC-FD5A-4466-9E0D-194B01854FCE}" srcOrd="0" destOrd="0" presId="urn:microsoft.com/office/officeart/2005/8/layout/vList5"/>
    <dgm:cxn modelId="{8AC7B24B-D26B-46F7-9DD0-A67637D039D0}" type="presOf" srcId="{6439735C-CFE0-4291-983D-D98745866B84}" destId="{6D3D5CDF-A9DC-48CF-83D0-D7FF334D32CA}" srcOrd="0" destOrd="0" presId="urn:microsoft.com/office/officeart/2005/8/layout/vList5"/>
    <dgm:cxn modelId="{63AD1F5A-7063-423D-800E-61D90A0BFE88}" type="presOf" srcId="{CC1DDB8A-11B2-4325-A35C-08CFE03E8997}" destId="{F180C57A-FCDB-483B-9ABB-5D7DFD77C46D}" srcOrd="0" destOrd="0" presId="urn:microsoft.com/office/officeart/2005/8/layout/vList5"/>
    <dgm:cxn modelId="{D2E589EB-82E4-4061-9600-DD3110478CC3}" srcId="{0D4C7F9C-B95B-443D-8298-EA13E7F01ED2}" destId="{C1FA400D-ED5A-4858-AFC3-6B543A61C70A}" srcOrd="2" destOrd="0" parTransId="{2070A49B-A95E-45FA-956C-3827538FC3A8}" sibTransId="{6DE7BC63-8AE5-4FB4-802F-03FD8AD5A974}"/>
    <dgm:cxn modelId="{7E8AA84E-4DDF-4FC4-8900-181B9949F041}" srcId="{62B30D6F-A163-4F77-8B9B-79256C48DCD6}" destId="{1148DC09-88B8-46C4-BDA3-9BC8C3A6BA42}" srcOrd="0" destOrd="0" parTransId="{31AEB3B5-2283-4586-9491-8207375E8211}" sibTransId="{B199DE17-B6F1-451B-A27D-D83BBBA74F9F}"/>
    <dgm:cxn modelId="{EBCF6E2E-D9F6-4A32-BED7-51730C4ACA8E}" type="presOf" srcId="{1148DC09-88B8-46C4-BDA3-9BC8C3A6BA42}" destId="{A7873640-E0D0-4B68-9774-7D71E5F8E51C}" srcOrd="0" destOrd="0" presId="urn:microsoft.com/office/officeart/2005/8/layout/vList5"/>
    <dgm:cxn modelId="{2A91315D-1042-4331-B8C7-A1D56022F57F}" srcId="{C1FA400D-ED5A-4858-AFC3-6B543A61C70A}" destId="{6D6B04F8-8CA7-4DFF-B3F1-03466B92E1C2}" srcOrd="0" destOrd="0" parTransId="{83EA8742-DD3B-4F4E-9C50-A407EFC5B662}" sibTransId="{83CCDC42-513A-4E06-AE94-2A826F724034}"/>
    <dgm:cxn modelId="{652A5BCF-9526-4FB7-AA1B-DF2827DAA3A3}" type="presOf" srcId="{62B30D6F-A163-4F77-8B9B-79256C48DCD6}" destId="{54F6BD37-5597-4F10-9B8A-42767649B8B4}" srcOrd="0" destOrd="0" presId="urn:microsoft.com/office/officeart/2005/8/layout/vList5"/>
    <dgm:cxn modelId="{5A525904-BB2F-4119-BAF4-63DEA84CC423}" srcId="{0D4C7F9C-B95B-443D-8298-EA13E7F01ED2}" destId="{CC1DDB8A-11B2-4325-A35C-08CFE03E8997}" srcOrd="0" destOrd="0" parTransId="{C94F722C-94AF-4669-B449-8AA09A3B28ED}" sibTransId="{35BB98A9-C18F-423D-BF91-27FD305BBF10}"/>
    <dgm:cxn modelId="{6DF59C9C-CE8B-4260-82C6-D953A95831A3}" type="presOf" srcId="{C1FA400D-ED5A-4858-AFC3-6B543A61C70A}" destId="{7708CB90-59A6-4C7E-ACC2-749842F907EB}" srcOrd="0" destOrd="0" presId="urn:microsoft.com/office/officeart/2005/8/layout/vList5"/>
    <dgm:cxn modelId="{403D5690-3DFB-4892-8534-5A30C2A5837D}" type="presParOf" srcId="{E63B5841-4C93-4044-A807-AA49486C3D60}" destId="{B9EB2B1E-E0BC-4968-A5B0-DFD0AC754ED9}" srcOrd="0" destOrd="0" presId="urn:microsoft.com/office/officeart/2005/8/layout/vList5"/>
    <dgm:cxn modelId="{DF30069E-1CB8-4D39-8734-2E6650204290}" type="presParOf" srcId="{B9EB2B1E-E0BC-4968-A5B0-DFD0AC754ED9}" destId="{F180C57A-FCDB-483B-9ABB-5D7DFD77C46D}" srcOrd="0" destOrd="0" presId="urn:microsoft.com/office/officeart/2005/8/layout/vList5"/>
    <dgm:cxn modelId="{AA654DAE-C0C5-45E4-AD6E-4258BC243C6F}" type="presParOf" srcId="{B9EB2B1E-E0BC-4968-A5B0-DFD0AC754ED9}" destId="{6D3D5CDF-A9DC-48CF-83D0-D7FF334D32CA}" srcOrd="1" destOrd="0" presId="urn:microsoft.com/office/officeart/2005/8/layout/vList5"/>
    <dgm:cxn modelId="{1B38F7E0-5229-430C-927D-BC0A76DE040B}" type="presParOf" srcId="{E63B5841-4C93-4044-A807-AA49486C3D60}" destId="{307E56F0-2ED0-4524-A2BB-F99B72A05D70}" srcOrd="1" destOrd="0" presId="urn:microsoft.com/office/officeart/2005/8/layout/vList5"/>
    <dgm:cxn modelId="{C9AC329D-3FFB-4668-95E4-0B1CB7046344}" type="presParOf" srcId="{E63B5841-4C93-4044-A807-AA49486C3D60}" destId="{CF7B10F4-0930-4802-BBA4-DFB3EC77B6F1}" srcOrd="2" destOrd="0" presId="urn:microsoft.com/office/officeart/2005/8/layout/vList5"/>
    <dgm:cxn modelId="{DBAF8E0D-9C64-414B-B94D-527C8485A995}" type="presParOf" srcId="{CF7B10F4-0930-4802-BBA4-DFB3EC77B6F1}" destId="{54F6BD37-5597-4F10-9B8A-42767649B8B4}" srcOrd="0" destOrd="0" presId="urn:microsoft.com/office/officeart/2005/8/layout/vList5"/>
    <dgm:cxn modelId="{76D8943B-7478-40CF-8F2A-94BE01AB9B0D}" type="presParOf" srcId="{CF7B10F4-0930-4802-BBA4-DFB3EC77B6F1}" destId="{A7873640-E0D0-4B68-9774-7D71E5F8E51C}" srcOrd="1" destOrd="0" presId="urn:microsoft.com/office/officeart/2005/8/layout/vList5"/>
    <dgm:cxn modelId="{0499808F-4AE0-4984-AC75-431BDB7E95A2}" type="presParOf" srcId="{E63B5841-4C93-4044-A807-AA49486C3D60}" destId="{7D33D5F8-5EC4-40D4-9D7B-63B627FFD6C4}" srcOrd="3" destOrd="0" presId="urn:microsoft.com/office/officeart/2005/8/layout/vList5"/>
    <dgm:cxn modelId="{0D080FB9-E698-40AC-BDC6-454C03BB14E2}" type="presParOf" srcId="{E63B5841-4C93-4044-A807-AA49486C3D60}" destId="{A5BB4DA1-F644-42C6-B026-5A9C7C762A84}" srcOrd="4" destOrd="0" presId="urn:microsoft.com/office/officeart/2005/8/layout/vList5"/>
    <dgm:cxn modelId="{59CF28B8-72C6-4784-ABD4-7E7CE1A9BE46}" type="presParOf" srcId="{A5BB4DA1-F644-42C6-B026-5A9C7C762A84}" destId="{7708CB90-59A6-4C7E-ACC2-749842F907EB}" srcOrd="0" destOrd="0" presId="urn:microsoft.com/office/officeart/2005/8/layout/vList5"/>
    <dgm:cxn modelId="{07033C55-A4C9-417E-847E-656A938C4DA0}" type="presParOf" srcId="{A5BB4DA1-F644-42C6-B026-5A9C7C762A84}" destId="{EE2FA1FC-FD5A-4466-9E0D-194B01854FCE}" srcOrd="1" destOrd="0" presId="urn:microsoft.com/office/officeart/2005/8/layout/vList5"/>
  </dgm:cxnLst>
  <dgm:bg>
    <a:noFill/>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104A835-FD48-4E9B-99CD-2DA0C7999655}" type="doc">
      <dgm:prSet loTypeId="urn:microsoft.com/office/officeart/2005/8/layout/vList4" loCatId="list" qsTypeId="urn:microsoft.com/office/officeart/2005/8/quickstyle/3d7" qsCatId="3D" csTypeId="urn:microsoft.com/office/officeart/2005/8/colors/accent1_2" csCatId="accent1" phldr="1"/>
      <dgm:spPr/>
      <dgm:t>
        <a:bodyPr/>
        <a:lstStyle/>
        <a:p>
          <a:endParaRPr lang="en-US"/>
        </a:p>
      </dgm:t>
    </dgm:pt>
    <dgm:pt modelId="{083EFE66-D64F-49E4-892C-B0BAB7FAC230}">
      <dgm:prSet phldrT="[Text]" custT="1"/>
      <dgm:spPr/>
      <dgm:t>
        <a:bodyPr/>
        <a:lstStyle/>
        <a:p>
          <a:r>
            <a:rPr lang="en-US" sz="2800" b="0" smtClean="0">
              <a:latin typeface="Times New Roman" panose="02020603050405020304" pitchFamily="18" charset="0"/>
              <a:cs typeface="Times New Roman" panose="02020603050405020304" pitchFamily="18" charset="0"/>
            </a:rPr>
            <a:t>Xây dựng Mô hình phân lớp</a:t>
          </a:r>
          <a:endParaRPr lang="en-US" sz="2800" b="0" dirty="0">
            <a:latin typeface="Times New Roman" panose="02020603050405020304" pitchFamily="18" charset="0"/>
            <a:cs typeface="Times New Roman" panose="02020603050405020304" pitchFamily="18" charset="0"/>
          </a:endParaRPr>
        </a:p>
      </dgm:t>
    </dgm:pt>
    <dgm:pt modelId="{FD48246C-9C1D-4B7E-A5E6-E3C13D4FC97B}" type="parTrans" cxnId="{8B2E1C97-A846-4CE7-9272-F7BCA9B8B487}">
      <dgm:prSet/>
      <dgm:spPr/>
      <dgm:t>
        <a:bodyPr/>
        <a:lstStyle/>
        <a:p>
          <a:endParaRPr lang="en-US"/>
        </a:p>
      </dgm:t>
    </dgm:pt>
    <dgm:pt modelId="{5D361193-D035-461D-8752-570E0EB9E5AA}" type="sibTrans" cxnId="{8B2E1C97-A846-4CE7-9272-F7BCA9B8B487}">
      <dgm:prSet/>
      <dgm:spPr/>
      <dgm:t>
        <a:bodyPr/>
        <a:lstStyle/>
        <a:p>
          <a:endParaRPr lang="en-US"/>
        </a:p>
      </dgm:t>
    </dgm:pt>
    <dgm:pt modelId="{09F1AC9A-F507-4E8A-A4E4-F203464577EC}">
      <dgm:prSet phldrT="[Text]" custT="1"/>
      <dgm:spPr/>
      <dgm:t>
        <a:bodyPr/>
        <a:lstStyle/>
        <a:p>
          <a:r>
            <a:rPr lang="en-US" sz="2800" b="0" i="0" smtClean="0">
              <a:latin typeface="Times New Roman" panose="02020603050405020304" pitchFamily="18" charset="0"/>
              <a:cs typeface="Times New Roman" panose="02020603050405020304" pitchFamily="18" charset="0"/>
            </a:rPr>
            <a:t>Kiểm tra dữ liệu với mô hình (make prediction)</a:t>
          </a:r>
          <a:endParaRPr lang="en-US" sz="2800" b="0" dirty="0">
            <a:latin typeface="Times New Roman" panose="02020603050405020304" pitchFamily="18" charset="0"/>
            <a:cs typeface="Times New Roman" panose="02020603050405020304" pitchFamily="18" charset="0"/>
          </a:endParaRPr>
        </a:p>
      </dgm:t>
    </dgm:pt>
    <dgm:pt modelId="{EDECA5AC-27CE-4D7C-BCB0-9B44CBA7D4AF}" type="parTrans" cxnId="{AB0FA256-ECD3-4004-B375-B6FB30ACEF73}">
      <dgm:prSet/>
      <dgm:spPr/>
      <dgm:t>
        <a:bodyPr/>
        <a:lstStyle/>
        <a:p>
          <a:endParaRPr lang="en-US"/>
        </a:p>
      </dgm:t>
    </dgm:pt>
    <dgm:pt modelId="{825B582F-6E13-4DF1-ADD3-C7FCE1DC208A}" type="sibTrans" cxnId="{AB0FA256-ECD3-4004-B375-B6FB30ACEF73}">
      <dgm:prSet/>
      <dgm:spPr/>
      <dgm:t>
        <a:bodyPr/>
        <a:lstStyle/>
        <a:p>
          <a:endParaRPr lang="en-US"/>
        </a:p>
      </dgm:t>
    </dgm:pt>
    <dgm:pt modelId="{7D8A83AA-65F3-49CE-A1AF-6139AB107A65}">
      <dgm:prSet phldrT="[Text]" custT="1"/>
      <dgm:spPr/>
      <dgm:t>
        <a:bodyPr/>
        <a:lstStyle/>
        <a:p>
          <a:r>
            <a:rPr lang="en-US" sz="2800" b="0" i="0" dirty="0" err="1" smtClean="0">
              <a:latin typeface="Times New Roman" panose="02020603050405020304" pitchFamily="18" charset="0"/>
              <a:cs typeface="Times New Roman" panose="02020603050405020304" pitchFamily="18" charset="0"/>
            </a:rPr>
            <a:t>Đánh</a:t>
          </a:r>
          <a:r>
            <a:rPr lang="en-US" sz="2800" b="0" i="0" dirty="0" smtClean="0">
              <a:latin typeface="Times New Roman" panose="02020603050405020304" pitchFamily="18" charset="0"/>
              <a:cs typeface="Times New Roman" panose="02020603050405020304" pitchFamily="18" charset="0"/>
            </a:rPr>
            <a:t> </a:t>
          </a:r>
          <a:r>
            <a:rPr lang="en-US" sz="2800" b="0" i="0" dirty="0" err="1" smtClean="0">
              <a:latin typeface="Times New Roman" panose="02020603050405020304" pitchFamily="18" charset="0"/>
              <a:cs typeface="Times New Roman" panose="02020603050405020304" pitchFamily="18" charset="0"/>
            </a:rPr>
            <a:t>giá</a:t>
          </a:r>
          <a:r>
            <a:rPr lang="en-US" sz="2800" b="0" i="0" dirty="0" smtClean="0">
              <a:latin typeface="Times New Roman" panose="02020603050405020304" pitchFamily="18" charset="0"/>
              <a:cs typeface="Times New Roman" panose="02020603050405020304" pitchFamily="18" charset="0"/>
            </a:rPr>
            <a:t> </a:t>
          </a:r>
          <a:r>
            <a:rPr lang="en-US" sz="2800" b="0" i="0" dirty="0" err="1" smtClean="0">
              <a:latin typeface="Times New Roman" panose="02020603050405020304" pitchFamily="18" charset="0"/>
              <a:cs typeface="Times New Roman" panose="02020603050405020304" pitchFamily="18" charset="0"/>
            </a:rPr>
            <a:t>mô</a:t>
          </a:r>
          <a:r>
            <a:rPr lang="en-US" sz="2800" b="0" i="0" dirty="0" smtClean="0">
              <a:latin typeface="Times New Roman" panose="02020603050405020304" pitchFamily="18" charset="0"/>
              <a:cs typeface="Times New Roman" panose="02020603050405020304" pitchFamily="18" charset="0"/>
            </a:rPr>
            <a:t> </a:t>
          </a:r>
          <a:r>
            <a:rPr lang="en-US" sz="2800" b="0" i="0" dirty="0" err="1" smtClean="0">
              <a:latin typeface="Times New Roman" panose="02020603050405020304" pitchFamily="18" charset="0"/>
              <a:cs typeface="Times New Roman" panose="02020603050405020304" pitchFamily="18" charset="0"/>
            </a:rPr>
            <a:t>hình</a:t>
          </a:r>
          <a:r>
            <a:rPr lang="en-US" sz="2800" b="0" i="0" dirty="0" smtClean="0">
              <a:latin typeface="Times New Roman" panose="02020603050405020304" pitchFamily="18" charset="0"/>
              <a:cs typeface="Times New Roman" panose="02020603050405020304" pitchFamily="18" charset="0"/>
            </a:rPr>
            <a:t> </a:t>
          </a:r>
          <a:r>
            <a:rPr lang="en-US" sz="2800" b="0" i="0" dirty="0" err="1" smtClean="0">
              <a:latin typeface="Times New Roman" panose="02020603050405020304" pitchFamily="18" charset="0"/>
              <a:cs typeface="Times New Roman" panose="02020603050405020304" pitchFamily="18" charset="0"/>
            </a:rPr>
            <a:t>phân</a:t>
          </a:r>
          <a:r>
            <a:rPr lang="en-US" sz="2800" b="0" i="0" dirty="0" smtClean="0">
              <a:latin typeface="Times New Roman" panose="02020603050405020304" pitchFamily="18" charset="0"/>
              <a:cs typeface="Times New Roman" panose="02020603050405020304" pitchFamily="18" charset="0"/>
            </a:rPr>
            <a:t> </a:t>
          </a:r>
          <a:r>
            <a:rPr lang="en-US" sz="2800" b="0" i="0" dirty="0" err="1" smtClean="0">
              <a:latin typeface="Times New Roman" panose="02020603050405020304" pitchFamily="18" charset="0"/>
              <a:cs typeface="Times New Roman" panose="02020603050405020304" pitchFamily="18" charset="0"/>
            </a:rPr>
            <a:t>lớp</a:t>
          </a:r>
          <a:r>
            <a:rPr lang="en-US" sz="2800" b="0" i="0" dirty="0" smtClean="0">
              <a:latin typeface="Times New Roman" panose="02020603050405020304" pitchFamily="18" charset="0"/>
              <a:cs typeface="Times New Roman" panose="02020603050405020304" pitchFamily="18" charset="0"/>
            </a:rPr>
            <a:t> </a:t>
          </a:r>
          <a:r>
            <a:rPr lang="en-US" sz="2800" b="0" i="0" dirty="0" err="1" smtClean="0">
              <a:latin typeface="Times New Roman" panose="02020603050405020304" pitchFamily="18" charset="0"/>
              <a:cs typeface="Times New Roman" panose="02020603050405020304" pitchFamily="18" charset="0"/>
            </a:rPr>
            <a:t>và</a:t>
          </a:r>
          <a:r>
            <a:rPr lang="en-US" sz="2800" b="0" i="0" dirty="0" smtClean="0">
              <a:latin typeface="Times New Roman" panose="02020603050405020304" pitchFamily="18" charset="0"/>
              <a:cs typeface="Times New Roman" panose="02020603050405020304" pitchFamily="18" charset="0"/>
            </a:rPr>
            <a:t> </a:t>
          </a:r>
          <a:r>
            <a:rPr lang="en-US" sz="2800" b="0" i="0" dirty="0" err="1" smtClean="0">
              <a:latin typeface="Times New Roman" panose="02020603050405020304" pitchFamily="18" charset="0"/>
              <a:cs typeface="Times New Roman" panose="02020603050405020304" pitchFamily="18" charset="0"/>
            </a:rPr>
            <a:t>chọn</a:t>
          </a:r>
          <a:r>
            <a:rPr lang="en-US" sz="2800" b="0" i="0" dirty="0" smtClean="0">
              <a:latin typeface="Times New Roman" panose="02020603050405020304" pitchFamily="18" charset="0"/>
              <a:cs typeface="Times New Roman" panose="02020603050405020304" pitchFamily="18" charset="0"/>
            </a:rPr>
            <a:t> </a:t>
          </a:r>
          <a:r>
            <a:rPr lang="en-US" sz="2800" b="0" i="0" dirty="0" err="1" smtClean="0">
              <a:latin typeface="Times New Roman" panose="02020603050405020304" pitchFamily="18" charset="0"/>
              <a:cs typeface="Times New Roman" panose="02020603050405020304" pitchFamily="18" charset="0"/>
            </a:rPr>
            <a:t>ra</a:t>
          </a:r>
          <a:r>
            <a:rPr lang="en-US" sz="2800" b="0" i="0" dirty="0" smtClean="0">
              <a:latin typeface="Times New Roman" panose="02020603050405020304" pitchFamily="18" charset="0"/>
              <a:cs typeface="Times New Roman" panose="02020603050405020304" pitchFamily="18" charset="0"/>
            </a:rPr>
            <a:t> </a:t>
          </a:r>
          <a:r>
            <a:rPr lang="en-US" sz="2800" b="0" i="0" dirty="0" err="1" smtClean="0">
              <a:latin typeface="Times New Roman" panose="02020603050405020304" pitchFamily="18" charset="0"/>
              <a:cs typeface="Times New Roman" panose="02020603050405020304" pitchFamily="18" charset="0"/>
            </a:rPr>
            <a:t>mô</a:t>
          </a:r>
          <a:r>
            <a:rPr lang="en-US" sz="2800" b="0" i="0" dirty="0" smtClean="0">
              <a:latin typeface="Times New Roman" panose="02020603050405020304" pitchFamily="18" charset="0"/>
              <a:cs typeface="Times New Roman" panose="02020603050405020304" pitchFamily="18" charset="0"/>
            </a:rPr>
            <a:t> </a:t>
          </a:r>
          <a:r>
            <a:rPr lang="en-US" sz="2800" b="0" i="0" dirty="0" err="1" smtClean="0">
              <a:latin typeface="Times New Roman" panose="02020603050405020304" pitchFamily="18" charset="0"/>
              <a:cs typeface="Times New Roman" panose="02020603050405020304" pitchFamily="18" charset="0"/>
            </a:rPr>
            <a:t>hình</a:t>
          </a:r>
          <a:r>
            <a:rPr lang="en-US" sz="2800" b="0" i="0" dirty="0" smtClean="0">
              <a:latin typeface="Times New Roman" panose="02020603050405020304" pitchFamily="18" charset="0"/>
              <a:cs typeface="Times New Roman" panose="02020603050405020304" pitchFamily="18" charset="0"/>
            </a:rPr>
            <a:t> </a:t>
          </a:r>
          <a:r>
            <a:rPr lang="en-US" sz="2800" b="0" i="0" dirty="0" err="1" smtClean="0">
              <a:latin typeface="Times New Roman" panose="02020603050405020304" pitchFamily="18" charset="0"/>
              <a:cs typeface="Times New Roman" panose="02020603050405020304" pitchFamily="18" charset="0"/>
            </a:rPr>
            <a:t>tốt</a:t>
          </a:r>
          <a:r>
            <a:rPr lang="en-US" sz="2800" b="0" i="0" dirty="0" smtClean="0">
              <a:latin typeface="Times New Roman" panose="02020603050405020304" pitchFamily="18" charset="0"/>
              <a:cs typeface="Times New Roman" panose="02020603050405020304" pitchFamily="18" charset="0"/>
            </a:rPr>
            <a:t> </a:t>
          </a:r>
          <a:r>
            <a:rPr lang="en-US" sz="2800" b="0" i="0" dirty="0" err="1" smtClean="0">
              <a:latin typeface="Times New Roman" panose="02020603050405020304" pitchFamily="18" charset="0"/>
              <a:cs typeface="Times New Roman" panose="02020603050405020304" pitchFamily="18" charset="0"/>
            </a:rPr>
            <a:t>nhất</a:t>
          </a:r>
          <a:endParaRPr lang="en-US" sz="2800" b="0" dirty="0">
            <a:latin typeface="Times New Roman" panose="02020603050405020304" pitchFamily="18" charset="0"/>
            <a:cs typeface="Times New Roman" panose="02020603050405020304" pitchFamily="18" charset="0"/>
          </a:endParaRPr>
        </a:p>
      </dgm:t>
    </dgm:pt>
    <dgm:pt modelId="{B0BA2B30-1306-43CE-93E2-05FA5AA41D6F}" type="parTrans" cxnId="{6F4CD4CD-6598-4893-B166-9E99F215FB95}">
      <dgm:prSet/>
      <dgm:spPr/>
      <dgm:t>
        <a:bodyPr/>
        <a:lstStyle/>
        <a:p>
          <a:endParaRPr lang="en-US"/>
        </a:p>
      </dgm:t>
    </dgm:pt>
    <dgm:pt modelId="{08EDC29A-C228-467E-98A7-ABBBE84DFD75}" type="sibTrans" cxnId="{6F4CD4CD-6598-4893-B166-9E99F215FB95}">
      <dgm:prSet/>
      <dgm:spPr/>
      <dgm:t>
        <a:bodyPr/>
        <a:lstStyle/>
        <a:p>
          <a:endParaRPr lang="en-US"/>
        </a:p>
      </dgm:t>
    </dgm:pt>
    <dgm:pt modelId="{B823D22A-F1F4-4D08-9705-8BEDC895A382}">
      <dgm:prSet custT="1"/>
      <dgm:spPr/>
      <dgm:t>
        <a:bodyPr/>
        <a:lstStyle/>
        <a:p>
          <a:r>
            <a:rPr lang="en-US" sz="2800" b="0" smtClean="0">
              <a:latin typeface="Times New Roman" panose="02020603050405020304" pitchFamily="18" charset="0"/>
              <a:cs typeface="Times New Roman" panose="02020603050405020304" pitchFamily="18" charset="0"/>
            </a:rPr>
            <a:t>Sử dụng mô hình phân lớp</a:t>
          </a:r>
          <a:endParaRPr lang="en-US" sz="2800" b="0" dirty="0">
            <a:latin typeface="Times New Roman" panose="02020603050405020304" pitchFamily="18" charset="0"/>
            <a:cs typeface="Times New Roman" panose="02020603050405020304" pitchFamily="18" charset="0"/>
          </a:endParaRPr>
        </a:p>
      </dgm:t>
    </dgm:pt>
    <dgm:pt modelId="{21A651A3-14D3-4214-A311-87372E95D6ED}" type="parTrans" cxnId="{AE8CE896-DA50-43EC-86D4-2FE0293FC256}">
      <dgm:prSet/>
      <dgm:spPr/>
      <dgm:t>
        <a:bodyPr/>
        <a:lstStyle/>
        <a:p>
          <a:endParaRPr lang="en-US"/>
        </a:p>
      </dgm:t>
    </dgm:pt>
    <dgm:pt modelId="{131A7C15-8152-499A-9687-CB8A19D0AF03}" type="sibTrans" cxnId="{AE8CE896-DA50-43EC-86D4-2FE0293FC256}">
      <dgm:prSet/>
      <dgm:spPr/>
      <dgm:t>
        <a:bodyPr/>
        <a:lstStyle/>
        <a:p>
          <a:endParaRPr lang="en-US"/>
        </a:p>
      </dgm:t>
    </dgm:pt>
    <dgm:pt modelId="{9B3DCAF3-EE91-49C3-9529-AC681257E7B7}" type="pres">
      <dgm:prSet presAssocID="{5104A835-FD48-4E9B-99CD-2DA0C7999655}" presName="linear" presStyleCnt="0">
        <dgm:presLayoutVars>
          <dgm:dir/>
          <dgm:resizeHandles val="exact"/>
        </dgm:presLayoutVars>
      </dgm:prSet>
      <dgm:spPr/>
      <dgm:t>
        <a:bodyPr/>
        <a:lstStyle/>
        <a:p>
          <a:endParaRPr lang="en-US"/>
        </a:p>
      </dgm:t>
    </dgm:pt>
    <dgm:pt modelId="{C0AB24C1-A660-4FC9-86F6-46F259A4D404}" type="pres">
      <dgm:prSet presAssocID="{083EFE66-D64F-49E4-892C-B0BAB7FAC230}" presName="comp" presStyleCnt="0"/>
      <dgm:spPr/>
    </dgm:pt>
    <dgm:pt modelId="{A53E9A6A-2C7E-41AB-895F-09C0D2C9EE2F}" type="pres">
      <dgm:prSet presAssocID="{083EFE66-D64F-49E4-892C-B0BAB7FAC230}" presName="box" presStyleLbl="node1" presStyleIdx="0" presStyleCnt="4"/>
      <dgm:spPr/>
      <dgm:t>
        <a:bodyPr/>
        <a:lstStyle/>
        <a:p>
          <a:endParaRPr lang="en-US"/>
        </a:p>
      </dgm:t>
    </dgm:pt>
    <dgm:pt modelId="{D4B8856E-71EC-4ED8-A206-CBDD098755C9}" type="pres">
      <dgm:prSet presAssocID="{083EFE66-D64F-49E4-892C-B0BAB7FAC230}" presName="img" presStyleLbl="fgImgPlace1" presStyleIdx="0" presStyleCnt="4"/>
      <dgm:spPr>
        <a:prstGeom prst="round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31000" b="-31000"/>
          </a:stretch>
        </a:blipFill>
      </dgm:spPr>
    </dgm:pt>
    <dgm:pt modelId="{BD280FF6-F27E-498D-9D42-062DD7F322E6}" type="pres">
      <dgm:prSet presAssocID="{083EFE66-D64F-49E4-892C-B0BAB7FAC230}" presName="text" presStyleLbl="node1" presStyleIdx="0" presStyleCnt="4">
        <dgm:presLayoutVars>
          <dgm:bulletEnabled val="1"/>
        </dgm:presLayoutVars>
      </dgm:prSet>
      <dgm:spPr/>
      <dgm:t>
        <a:bodyPr/>
        <a:lstStyle/>
        <a:p>
          <a:endParaRPr lang="en-US"/>
        </a:p>
      </dgm:t>
    </dgm:pt>
    <dgm:pt modelId="{3D191F0A-C1F5-46ED-B718-E2F71DE33C02}" type="pres">
      <dgm:prSet presAssocID="{5D361193-D035-461D-8752-570E0EB9E5AA}" presName="spacer" presStyleCnt="0"/>
      <dgm:spPr/>
    </dgm:pt>
    <dgm:pt modelId="{9A919395-5A44-4E4E-AF77-A8F36AE483CD}" type="pres">
      <dgm:prSet presAssocID="{B823D22A-F1F4-4D08-9705-8BEDC895A382}" presName="comp" presStyleCnt="0"/>
      <dgm:spPr/>
    </dgm:pt>
    <dgm:pt modelId="{D43D3B3E-6364-4EE5-8D04-47A930FC4FF7}" type="pres">
      <dgm:prSet presAssocID="{B823D22A-F1F4-4D08-9705-8BEDC895A382}" presName="box" presStyleLbl="node1" presStyleIdx="1" presStyleCnt="4" custLinFactNeighborY="2941"/>
      <dgm:spPr/>
      <dgm:t>
        <a:bodyPr/>
        <a:lstStyle/>
        <a:p>
          <a:endParaRPr lang="en-US"/>
        </a:p>
      </dgm:t>
    </dgm:pt>
    <dgm:pt modelId="{64D2CBF9-A07E-4581-BFB5-125B3C4B8BCE}" type="pres">
      <dgm:prSet presAssocID="{B823D22A-F1F4-4D08-9705-8BEDC895A382}" presName="img" presStyleLbl="fgImgPlace1" presStyleIdx="1" presStyleCnt="4" custLinFactNeighborX="-1497" custLinFactNeighborY="1261"/>
      <dgm:spPr>
        <a:prstGeom prst="roundRect">
          <a:avLst/>
        </a:prstGeom>
        <a:blipFill>
          <a:blip xmlns:r="http://schemas.openxmlformats.org/officeDocument/2006/relationships" r:embed="rId2" cstate="print">
            <a:extLst>
              <a:ext uri="{BEBA8EAE-BF5A-486C-A8C5-ECC9F3942E4B}">
                <a14:imgProps xmlns:a14="http://schemas.microsoft.com/office/drawing/2010/main">
                  <a14:imgLayer r:embed="rId3">
                    <a14:imgEffect>
                      <a14:sharpenSoften amount="-100000"/>
                    </a14:imgEffect>
                    <a14:imgEffect>
                      <a14:colorTemperature colorTemp="6700"/>
                    </a14:imgEffect>
                    <a14:imgEffect>
                      <a14:saturation sat="103000"/>
                    </a14:imgEffect>
                  </a14:imgLayer>
                </a14:imgProps>
              </a:ext>
              <a:ext uri="{28A0092B-C50C-407E-A947-70E740481C1C}">
                <a14:useLocalDpi xmlns:a14="http://schemas.microsoft.com/office/drawing/2010/main" val="0"/>
              </a:ext>
            </a:extLst>
          </a:blip>
          <a:srcRect/>
          <a:stretch>
            <a:fillRect l="-2000" r="-2000"/>
          </a:stretch>
        </a:blipFill>
      </dgm:spPr>
    </dgm:pt>
    <dgm:pt modelId="{F2A7BB90-09E1-4DD7-87BE-2AF1D8DD6E20}" type="pres">
      <dgm:prSet presAssocID="{B823D22A-F1F4-4D08-9705-8BEDC895A382}" presName="text" presStyleLbl="node1" presStyleIdx="1" presStyleCnt="4">
        <dgm:presLayoutVars>
          <dgm:bulletEnabled val="1"/>
        </dgm:presLayoutVars>
      </dgm:prSet>
      <dgm:spPr/>
      <dgm:t>
        <a:bodyPr/>
        <a:lstStyle/>
        <a:p>
          <a:endParaRPr lang="en-US"/>
        </a:p>
      </dgm:t>
    </dgm:pt>
    <dgm:pt modelId="{A566C166-F8C4-4B57-8EED-AD89BEFDF5A0}" type="pres">
      <dgm:prSet presAssocID="{131A7C15-8152-499A-9687-CB8A19D0AF03}" presName="spacer" presStyleCnt="0"/>
      <dgm:spPr/>
    </dgm:pt>
    <dgm:pt modelId="{D27E7652-A206-4105-91AB-5580B6B6F011}" type="pres">
      <dgm:prSet presAssocID="{09F1AC9A-F507-4E8A-A4E4-F203464577EC}" presName="comp" presStyleCnt="0"/>
      <dgm:spPr/>
    </dgm:pt>
    <dgm:pt modelId="{F5829C6D-259C-4E8B-95C8-9B12EFF15CCC}" type="pres">
      <dgm:prSet presAssocID="{09F1AC9A-F507-4E8A-A4E4-F203464577EC}" presName="box" presStyleLbl="node1" presStyleIdx="2" presStyleCnt="4"/>
      <dgm:spPr/>
      <dgm:t>
        <a:bodyPr/>
        <a:lstStyle/>
        <a:p>
          <a:endParaRPr lang="en-US"/>
        </a:p>
      </dgm:t>
    </dgm:pt>
    <dgm:pt modelId="{5CE59D58-D19A-48E8-89BD-5299943BCC7C}" type="pres">
      <dgm:prSet presAssocID="{09F1AC9A-F507-4E8A-A4E4-F203464577EC}" presName="img" presStyleLbl="fgImgPlace1" presStyleIdx="2" presStyleCnt="4" custLinFactNeighborX="-1497" custLinFactNeighborY="1239"/>
      <dgm:spPr>
        <a:prstGeom prst="roundRect">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2000" r="-2000"/>
          </a:stretch>
        </a:blipFill>
      </dgm:spPr>
    </dgm:pt>
    <dgm:pt modelId="{7D52546C-7C41-4E09-B73E-F760117AEF34}" type="pres">
      <dgm:prSet presAssocID="{09F1AC9A-F507-4E8A-A4E4-F203464577EC}" presName="text" presStyleLbl="node1" presStyleIdx="2" presStyleCnt="4">
        <dgm:presLayoutVars>
          <dgm:bulletEnabled val="1"/>
        </dgm:presLayoutVars>
      </dgm:prSet>
      <dgm:spPr/>
      <dgm:t>
        <a:bodyPr/>
        <a:lstStyle/>
        <a:p>
          <a:endParaRPr lang="en-US"/>
        </a:p>
      </dgm:t>
    </dgm:pt>
    <dgm:pt modelId="{D4927243-E55A-43D5-9FE7-BB4DCFEF2BC0}" type="pres">
      <dgm:prSet presAssocID="{825B582F-6E13-4DF1-ADD3-C7FCE1DC208A}" presName="spacer" presStyleCnt="0"/>
      <dgm:spPr/>
    </dgm:pt>
    <dgm:pt modelId="{F7399900-9262-4010-9CC9-445082EAEA24}" type="pres">
      <dgm:prSet presAssocID="{7D8A83AA-65F3-49CE-A1AF-6139AB107A65}" presName="comp" presStyleCnt="0"/>
      <dgm:spPr/>
    </dgm:pt>
    <dgm:pt modelId="{B4FD4B6B-3DFC-4F8D-BEC2-7C0ED368B865}" type="pres">
      <dgm:prSet presAssocID="{7D8A83AA-65F3-49CE-A1AF-6139AB107A65}" presName="box" presStyleLbl="node1" presStyleIdx="3" presStyleCnt="4"/>
      <dgm:spPr/>
      <dgm:t>
        <a:bodyPr/>
        <a:lstStyle/>
        <a:p>
          <a:endParaRPr lang="en-US"/>
        </a:p>
      </dgm:t>
    </dgm:pt>
    <dgm:pt modelId="{AC5F84DD-5BD5-4B54-B4AC-013CD77D33AA}" type="pres">
      <dgm:prSet presAssocID="{7D8A83AA-65F3-49CE-A1AF-6139AB107A65}" presName="img" presStyleLbl="fgImgPlace1" presStyleIdx="3" presStyleCnt="4"/>
      <dgm:spPr>
        <a:prstGeom prst="round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31000" b="-31000"/>
          </a:stretch>
        </a:blipFill>
      </dgm:spPr>
      <dgm:t>
        <a:bodyPr/>
        <a:lstStyle/>
        <a:p>
          <a:endParaRPr lang="en-US"/>
        </a:p>
      </dgm:t>
    </dgm:pt>
    <dgm:pt modelId="{DE043A91-FF2C-4351-8576-FF0DD97A7D48}" type="pres">
      <dgm:prSet presAssocID="{7D8A83AA-65F3-49CE-A1AF-6139AB107A65}" presName="text" presStyleLbl="node1" presStyleIdx="3" presStyleCnt="4">
        <dgm:presLayoutVars>
          <dgm:bulletEnabled val="1"/>
        </dgm:presLayoutVars>
      </dgm:prSet>
      <dgm:spPr/>
      <dgm:t>
        <a:bodyPr/>
        <a:lstStyle/>
        <a:p>
          <a:endParaRPr lang="en-US"/>
        </a:p>
      </dgm:t>
    </dgm:pt>
  </dgm:ptLst>
  <dgm:cxnLst>
    <dgm:cxn modelId="{39459952-EF36-43AC-8246-32F43CD3A820}" type="presOf" srcId="{7D8A83AA-65F3-49CE-A1AF-6139AB107A65}" destId="{DE043A91-FF2C-4351-8576-FF0DD97A7D48}" srcOrd="1" destOrd="0" presId="urn:microsoft.com/office/officeart/2005/8/layout/vList4"/>
    <dgm:cxn modelId="{FD539582-8842-4DF1-86C4-435A988478D3}" type="presOf" srcId="{7D8A83AA-65F3-49CE-A1AF-6139AB107A65}" destId="{B4FD4B6B-3DFC-4F8D-BEC2-7C0ED368B865}" srcOrd="0" destOrd="0" presId="urn:microsoft.com/office/officeart/2005/8/layout/vList4"/>
    <dgm:cxn modelId="{AE8CE896-DA50-43EC-86D4-2FE0293FC256}" srcId="{5104A835-FD48-4E9B-99CD-2DA0C7999655}" destId="{B823D22A-F1F4-4D08-9705-8BEDC895A382}" srcOrd="1" destOrd="0" parTransId="{21A651A3-14D3-4214-A311-87372E95D6ED}" sibTransId="{131A7C15-8152-499A-9687-CB8A19D0AF03}"/>
    <dgm:cxn modelId="{5A902049-7751-4B6B-A81C-D0A1076D4FDC}" type="presOf" srcId="{5104A835-FD48-4E9B-99CD-2DA0C7999655}" destId="{9B3DCAF3-EE91-49C3-9529-AC681257E7B7}" srcOrd="0" destOrd="0" presId="urn:microsoft.com/office/officeart/2005/8/layout/vList4"/>
    <dgm:cxn modelId="{07859E9D-070A-4DB7-8398-2B62946C34D6}" type="presOf" srcId="{09F1AC9A-F507-4E8A-A4E4-F203464577EC}" destId="{F5829C6D-259C-4E8B-95C8-9B12EFF15CCC}" srcOrd="0" destOrd="0" presId="urn:microsoft.com/office/officeart/2005/8/layout/vList4"/>
    <dgm:cxn modelId="{6F4CD4CD-6598-4893-B166-9E99F215FB95}" srcId="{5104A835-FD48-4E9B-99CD-2DA0C7999655}" destId="{7D8A83AA-65F3-49CE-A1AF-6139AB107A65}" srcOrd="3" destOrd="0" parTransId="{B0BA2B30-1306-43CE-93E2-05FA5AA41D6F}" sibTransId="{08EDC29A-C228-467E-98A7-ABBBE84DFD75}"/>
    <dgm:cxn modelId="{E9CBECD8-FD6A-483F-AB97-6D1B487F636E}" type="presOf" srcId="{083EFE66-D64F-49E4-892C-B0BAB7FAC230}" destId="{A53E9A6A-2C7E-41AB-895F-09C0D2C9EE2F}" srcOrd="0" destOrd="0" presId="urn:microsoft.com/office/officeart/2005/8/layout/vList4"/>
    <dgm:cxn modelId="{8B2E1C97-A846-4CE7-9272-F7BCA9B8B487}" srcId="{5104A835-FD48-4E9B-99CD-2DA0C7999655}" destId="{083EFE66-D64F-49E4-892C-B0BAB7FAC230}" srcOrd="0" destOrd="0" parTransId="{FD48246C-9C1D-4B7E-A5E6-E3C13D4FC97B}" sibTransId="{5D361193-D035-461D-8752-570E0EB9E5AA}"/>
    <dgm:cxn modelId="{6667D0B9-5BD0-4C40-ABD9-D87C1C8DAA91}" type="presOf" srcId="{B823D22A-F1F4-4D08-9705-8BEDC895A382}" destId="{D43D3B3E-6364-4EE5-8D04-47A930FC4FF7}" srcOrd="0" destOrd="0" presId="urn:microsoft.com/office/officeart/2005/8/layout/vList4"/>
    <dgm:cxn modelId="{25FA1F27-A48B-47A0-88DE-BB6FB494B9B7}" type="presOf" srcId="{B823D22A-F1F4-4D08-9705-8BEDC895A382}" destId="{F2A7BB90-09E1-4DD7-87BE-2AF1D8DD6E20}" srcOrd="1" destOrd="0" presId="urn:microsoft.com/office/officeart/2005/8/layout/vList4"/>
    <dgm:cxn modelId="{37821506-612F-4B17-93F9-77A24FB77FD7}" type="presOf" srcId="{09F1AC9A-F507-4E8A-A4E4-F203464577EC}" destId="{7D52546C-7C41-4E09-B73E-F760117AEF34}" srcOrd="1" destOrd="0" presId="urn:microsoft.com/office/officeart/2005/8/layout/vList4"/>
    <dgm:cxn modelId="{EEB39829-E32F-4AA4-BA1D-C218411D1693}" type="presOf" srcId="{083EFE66-D64F-49E4-892C-B0BAB7FAC230}" destId="{BD280FF6-F27E-498D-9D42-062DD7F322E6}" srcOrd="1" destOrd="0" presId="urn:microsoft.com/office/officeart/2005/8/layout/vList4"/>
    <dgm:cxn modelId="{AB0FA256-ECD3-4004-B375-B6FB30ACEF73}" srcId="{5104A835-FD48-4E9B-99CD-2DA0C7999655}" destId="{09F1AC9A-F507-4E8A-A4E4-F203464577EC}" srcOrd="2" destOrd="0" parTransId="{EDECA5AC-27CE-4D7C-BCB0-9B44CBA7D4AF}" sibTransId="{825B582F-6E13-4DF1-ADD3-C7FCE1DC208A}"/>
    <dgm:cxn modelId="{B7FFB793-A7B6-41A3-AEB8-B9B22E8D5BAB}" type="presParOf" srcId="{9B3DCAF3-EE91-49C3-9529-AC681257E7B7}" destId="{C0AB24C1-A660-4FC9-86F6-46F259A4D404}" srcOrd="0" destOrd="0" presId="urn:microsoft.com/office/officeart/2005/8/layout/vList4"/>
    <dgm:cxn modelId="{5C350565-6104-4A32-AFE5-EE5785FDCD4C}" type="presParOf" srcId="{C0AB24C1-A660-4FC9-86F6-46F259A4D404}" destId="{A53E9A6A-2C7E-41AB-895F-09C0D2C9EE2F}" srcOrd="0" destOrd="0" presId="urn:microsoft.com/office/officeart/2005/8/layout/vList4"/>
    <dgm:cxn modelId="{E983F4A4-A288-4E23-AA3A-6D74FC5F296F}" type="presParOf" srcId="{C0AB24C1-A660-4FC9-86F6-46F259A4D404}" destId="{D4B8856E-71EC-4ED8-A206-CBDD098755C9}" srcOrd="1" destOrd="0" presId="urn:microsoft.com/office/officeart/2005/8/layout/vList4"/>
    <dgm:cxn modelId="{45463189-8A29-4B32-9BD2-81E4673620BE}" type="presParOf" srcId="{C0AB24C1-A660-4FC9-86F6-46F259A4D404}" destId="{BD280FF6-F27E-498D-9D42-062DD7F322E6}" srcOrd="2" destOrd="0" presId="urn:microsoft.com/office/officeart/2005/8/layout/vList4"/>
    <dgm:cxn modelId="{AC9A3848-1E4F-4269-AE5C-187A2B1E4461}" type="presParOf" srcId="{9B3DCAF3-EE91-49C3-9529-AC681257E7B7}" destId="{3D191F0A-C1F5-46ED-B718-E2F71DE33C02}" srcOrd="1" destOrd="0" presId="urn:microsoft.com/office/officeart/2005/8/layout/vList4"/>
    <dgm:cxn modelId="{2E2761B1-F6C4-485D-8256-820AD56C93C4}" type="presParOf" srcId="{9B3DCAF3-EE91-49C3-9529-AC681257E7B7}" destId="{9A919395-5A44-4E4E-AF77-A8F36AE483CD}" srcOrd="2" destOrd="0" presId="urn:microsoft.com/office/officeart/2005/8/layout/vList4"/>
    <dgm:cxn modelId="{5B146C49-A01F-4EAA-8C2D-F75A9BEE0263}" type="presParOf" srcId="{9A919395-5A44-4E4E-AF77-A8F36AE483CD}" destId="{D43D3B3E-6364-4EE5-8D04-47A930FC4FF7}" srcOrd="0" destOrd="0" presId="urn:microsoft.com/office/officeart/2005/8/layout/vList4"/>
    <dgm:cxn modelId="{324D8A3C-CCF5-4085-B580-08E7E7573C5A}" type="presParOf" srcId="{9A919395-5A44-4E4E-AF77-A8F36AE483CD}" destId="{64D2CBF9-A07E-4581-BFB5-125B3C4B8BCE}" srcOrd="1" destOrd="0" presId="urn:microsoft.com/office/officeart/2005/8/layout/vList4"/>
    <dgm:cxn modelId="{10FFB28A-A9F8-4ED1-A303-D9C6881B0E06}" type="presParOf" srcId="{9A919395-5A44-4E4E-AF77-A8F36AE483CD}" destId="{F2A7BB90-09E1-4DD7-87BE-2AF1D8DD6E20}" srcOrd="2" destOrd="0" presId="urn:microsoft.com/office/officeart/2005/8/layout/vList4"/>
    <dgm:cxn modelId="{181B8982-8A80-4ADE-B60C-C113EF50E56E}" type="presParOf" srcId="{9B3DCAF3-EE91-49C3-9529-AC681257E7B7}" destId="{A566C166-F8C4-4B57-8EED-AD89BEFDF5A0}" srcOrd="3" destOrd="0" presId="urn:microsoft.com/office/officeart/2005/8/layout/vList4"/>
    <dgm:cxn modelId="{006F92EA-BBD3-4986-B9B7-48DD0C650F78}" type="presParOf" srcId="{9B3DCAF3-EE91-49C3-9529-AC681257E7B7}" destId="{D27E7652-A206-4105-91AB-5580B6B6F011}" srcOrd="4" destOrd="0" presId="urn:microsoft.com/office/officeart/2005/8/layout/vList4"/>
    <dgm:cxn modelId="{303FEDB3-12C4-4098-B8CB-9EE0A5B4432C}" type="presParOf" srcId="{D27E7652-A206-4105-91AB-5580B6B6F011}" destId="{F5829C6D-259C-4E8B-95C8-9B12EFF15CCC}" srcOrd="0" destOrd="0" presId="urn:microsoft.com/office/officeart/2005/8/layout/vList4"/>
    <dgm:cxn modelId="{D691FFF6-5966-4E5B-8780-07153F611506}" type="presParOf" srcId="{D27E7652-A206-4105-91AB-5580B6B6F011}" destId="{5CE59D58-D19A-48E8-89BD-5299943BCC7C}" srcOrd="1" destOrd="0" presId="urn:microsoft.com/office/officeart/2005/8/layout/vList4"/>
    <dgm:cxn modelId="{9A1921E2-9169-4EDA-B9C8-E331DC2694BA}" type="presParOf" srcId="{D27E7652-A206-4105-91AB-5580B6B6F011}" destId="{7D52546C-7C41-4E09-B73E-F760117AEF34}" srcOrd="2" destOrd="0" presId="urn:microsoft.com/office/officeart/2005/8/layout/vList4"/>
    <dgm:cxn modelId="{C301B47A-55EB-4F73-80A6-45FE2387DEB1}" type="presParOf" srcId="{9B3DCAF3-EE91-49C3-9529-AC681257E7B7}" destId="{D4927243-E55A-43D5-9FE7-BB4DCFEF2BC0}" srcOrd="5" destOrd="0" presId="urn:microsoft.com/office/officeart/2005/8/layout/vList4"/>
    <dgm:cxn modelId="{006FB5D1-2C28-48E9-9216-9013F3AAEB59}" type="presParOf" srcId="{9B3DCAF3-EE91-49C3-9529-AC681257E7B7}" destId="{F7399900-9262-4010-9CC9-445082EAEA24}" srcOrd="6" destOrd="0" presId="urn:microsoft.com/office/officeart/2005/8/layout/vList4"/>
    <dgm:cxn modelId="{12936D04-6757-4B47-B403-59B8ADB8F5A1}" type="presParOf" srcId="{F7399900-9262-4010-9CC9-445082EAEA24}" destId="{B4FD4B6B-3DFC-4F8D-BEC2-7C0ED368B865}" srcOrd="0" destOrd="0" presId="urn:microsoft.com/office/officeart/2005/8/layout/vList4"/>
    <dgm:cxn modelId="{5A89FB3B-525A-4DEA-B43A-43570CA9CE10}" type="presParOf" srcId="{F7399900-9262-4010-9CC9-445082EAEA24}" destId="{AC5F84DD-5BD5-4B54-B4AC-013CD77D33AA}" srcOrd="1" destOrd="0" presId="urn:microsoft.com/office/officeart/2005/8/layout/vList4"/>
    <dgm:cxn modelId="{F2B0DECB-BADF-4B6B-B4B1-744D98C05751}" type="presParOf" srcId="{F7399900-9262-4010-9CC9-445082EAEA24}" destId="{DE043A91-FF2C-4351-8576-FF0DD97A7D48}"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76E63A-9606-48EE-9D46-02AA9EF7297B}">
      <dsp:nvSpPr>
        <dsp:cNvPr id="0" name=""/>
        <dsp:cNvSpPr/>
      </dsp:nvSpPr>
      <dsp:spPr>
        <a:xfrm>
          <a:off x="-4560586" y="-704407"/>
          <a:ext cx="5472816" cy="5472816"/>
        </a:xfrm>
        <a:prstGeom prst="blockArc">
          <a:avLst>
            <a:gd name="adj1" fmla="val 18900000"/>
            <a:gd name="adj2" fmla="val 2700000"/>
            <a:gd name="adj3" fmla="val 395"/>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CA88AC-B7D4-48FB-94EE-AC2C41D4C226}">
      <dsp:nvSpPr>
        <dsp:cNvPr id="0" name=""/>
        <dsp:cNvSpPr/>
      </dsp:nvSpPr>
      <dsp:spPr>
        <a:xfrm>
          <a:off x="747064" y="580583"/>
          <a:ext cx="5327497" cy="116100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1547" tIns="88900" rIns="88900" bIns="88900" numCol="1" spcCol="1270" anchor="ctr" anchorCtr="0">
          <a:noAutofit/>
        </a:bodyPr>
        <a:lstStyle/>
        <a:p>
          <a:pPr lvl="0" algn="l" defTabSz="1555750">
            <a:lnSpc>
              <a:spcPct val="90000"/>
            </a:lnSpc>
            <a:spcBef>
              <a:spcPct val="0"/>
            </a:spcBef>
            <a:spcAft>
              <a:spcPct val="35000"/>
            </a:spcAft>
          </a:pPr>
          <a:r>
            <a:rPr lang="en-US" sz="3500" kern="1200" dirty="0" smtClean="0">
              <a:solidFill>
                <a:schemeClr val="tx2">
                  <a:lumMod val="50000"/>
                </a:schemeClr>
              </a:solidFill>
              <a:latin typeface="Times New Roman" panose="02020603050405020304" pitchFamily="18" charset="0"/>
              <a:cs typeface="Times New Roman" panose="02020603050405020304" pitchFamily="18" charset="0"/>
            </a:rPr>
            <a:t>I. Classification</a:t>
          </a:r>
          <a:endParaRPr lang="en-US" sz="3500" kern="1200" dirty="0">
            <a:solidFill>
              <a:schemeClr val="tx2">
                <a:lumMod val="50000"/>
              </a:schemeClr>
            </a:solidFill>
          </a:endParaRPr>
        </a:p>
      </dsp:txBody>
      <dsp:txXfrm>
        <a:off x="747064" y="580583"/>
        <a:ext cx="5327497" cy="1161003"/>
      </dsp:txXfrm>
    </dsp:sp>
    <dsp:sp modelId="{5FD5FA48-399E-411D-9301-F0970411A7A4}">
      <dsp:nvSpPr>
        <dsp:cNvPr id="0" name=""/>
        <dsp:cNvSpPr/>
      </dsp:nvSpPr>
      <dsp:spPr>
        <a:xfrm>
          <a:off x="21437" y="435457"/>
          <a:ext cx="1451254" cy="1451254"/>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945B4D-4B66-4B8E-90FE-6586381885EC}">
      <dsp:nvSpPr>
        <dsp:cNvPr id="0" name=""/>
        <dsp:cNvSpPr/>
      </dsp:nvSpPr>
      <dsp:spPr>
        <a:xfrm>
          <a:off x="747064" y="2322413"/>
          <a:ext cx="5327497" cy="116100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1547" tIns="88900" rIns="88900" bIns="88900" numCol="1" spcCol="1270" anchor="ctr" anchorCtr="0">
          <a:noAutofit/>
        </a:bodyPr>
        <a:lstStyle/>
        <a:p>
          <a:pPr lvl="0" algn="l" defTabSz="1555750">
            <a:lnSpc>
              <a:spcPct val="90000"/>
            </a:lnSpc>
            <a:spcBef>
              <a:spcPct val="0"/>
            </a:spcBef>
            <a:spcAft>
              <a:spcPct val="35000"/>
            </a:spcAft>
          </a:pPr>
          <a:r>
            <a:rPr lang="en-US" sz="3500" kern="1200" dirty="0" smtClean="0">
              <a:solidFill>
                <a:schemeClr val="tx2">
                  <a:lumMod val="50000"/>
                </a:schemeClr>
              </a:solidFill>
              <a:latin typeface="Times New Roman" panose="02020603050405020304" pitchFamily="18" charset="0"/>
              <a:cs typeface="Times New Roman" panose="02020603050405020304" pitchFamily="18" charset="0"/>
            </a:rPr>
            <a:t>III. </a:t>
          </a:r>
          <a:r>
            <a:rPr lang="en-US" sz="3500" kern="1200" dirty="0" err="1" smtClean="0">
              <a:solidFill>
                <a:schemeClr val="tx2">
                  <a:lumMod val="50000"/>
                </a:schemeClr>
              </a:solidFill>
              <a:latin typeface="Times New Roman" panose="02020603050405020304" pitchFamily="18" charset="0"/>
              <a:cs typeface="Times New Roman" panose="02020603050405020304" pitchFamily="18" charset="0"/>
            </a:rPr>
            <a:t>Phân</a:t>
          </a:r>
          <a:r>
            <a:rPr lang="en-US" sz="3500" kern="1200" dirty="0" smtClean="0">
              <a:solidFill>
                <a:schemeClr val="tx2">
                  <a:lumMod val="50000"/>
                </a:schemeClr>
              </a:solidFill>
              <a:latin typeface="Times New Roman" panose="02020603050405020304" pitchFamily="18" charset="0"/>
              <a:cs typeface="Times New Roman" panose="02020603050405020304" pitchFamily="18" charset="0"/>
            </a:rPr>
            <a:t> </a:t>
          </a:r>
          <a:r>
            <a:rPr lang="en-US" sz="3500" kern="1200" dirty="0" err="1" smtClean="0">
              <a:solidFill>
                <a:schemeClr val="tx2">
                  <a:lumMod val="50000"/>
                </a:schemeClr>
              </a:solidFill>
              <a:latin typeface="Times New Roman" panose="02020603050405020304" pitchFamily="18" charset="0"/>
              <a:cs typeface="Times New Roman" panose="02020603050405020304" pitchFamily="18" charset="0"/>
            </a:rPr>
            <a:t>lớp</a:t>
          </a:r>
          <a:r>
            <a:rPr lang="en-US" sz="3500" kern="1200" dirty="0" smtClean="0">
              <a:solidFill>
                <a:schemeClr val="tx2">
                  <a:lumMod val="50000"/>
                </a:schemeClr>
              </a:solidFill>
              <a:latin typeface="Times New Roman" panose="02020603050405020304" pitchFamily="18" charset="0"/>
              <a:cs typeface="Times New Roman" panose="02020603050405020304" pitchFamily="18" charset="0"/>
            </a:rPr>
            <a:t> </a:t>
          </a:r>
          <a:r>
            <a:rPr lang="en-US" sz="3500" kern="1200" dirty="0" err="1" smtClean="0">
              <a:solidFill>
                <a:schemeClr val="tx2">
                  <a:lumMod val="50000"/>
                </a:schemeClr>
              </a:solidFill>
              <a:latin typeface="Times New Roman" panose="02020603050405020304" pitchFamily="18" charset="0"/>
              <a:cs typeface="Times New Roman" panose="02020603050405020304" pitchFamily="18" charset="0"/>
            </a:rPr>
            <a:t>dư</a:t>
          </a:r>
          <a:r>
            <a:rPr lang="en-US" sz="3500" kern="1200" dirty="0" smtClean="0">
              <a:solidFill>
                <a:schemeClr val="tx2">
                  <a:lumMod val="50000"/>
                </a:schemeClr>
              </a:solidFill>
              <a:latin typeface="Times New Roman" panose="02020603050405020304" pitchFamily="18" charset="0"/>
              <a:cs typeface="Times New Roman" panose="02020603050405020304" pitchFamily="18" charset="0"/>
            </a:rPr>
            <a:t>̃ </a:t>
          </a:r>
          <a:r>
            <a:rPr lang="en-US" sz="3500" kern="1200" dirty="0" err="1" smtClean="0">
              <a:solidFill>
                <a:schemeClr val="tx2">
                  <a:lumMod val="50000"/>
                </a:schemeClr>
              </a:solidFill>
              <a:latin typeface="Times New Roman" panose="02020603050405020304" pitchFamily="18" charset="0"/>
              <a:cs typeface="Times New Roman" panose="02020603050405020304" pitchFamily="18" charset="0"/>
            </a:rPr>
            <a:t>liệu</a:t>
          </a:r>
          <a:r>
            <a:rPr lang="en-US" sz="3500" kern="1200" dirty="0" smtClean="0">
              <a:solidFill>
                <a:schemeClr val="tx2">
                  <a:lumMod val="50000"/>
                </a:schemeClr>
              </a:solidFill>
              <a:latin typeface="Times New Roman" panose="02020603050405020304" pitchFamily="18" charset="0"/>
              <a:cs typeface="Times New Roman" panose="02020603050405020304" pitchFamily="18" charset="0"/>
            </a:rPr>
            <a:t> </a:t>
          </a:r>
          <a:r>
            <a:rPr lang="en-US" sz="3500" kern="1200" dirty="0" err="1" smtClean="0">
              <a:solidFill>
                <a:schemeClr val="tx2">
                  <a:lumMod val="50000"/>
                </a:schemeClr>
              </a:solidFill>
              <a:latin typeface="Times New Roman" panose="02020603050405020304" pitchFamily="18" charset="0"/>
              <a:cs typeface="Times New Roman" panose="02020603050405020304" pitchFamily="18" charset="0"/>
            </a:rPr>
            <a:t>với</a:t>
          </a:r>
          <a:r>
            <a:rPr lang="en-US" sz="3500" kern="1200" dirty="0" smtClean="0">
              <a:solidFill>
                <a:schemeClr val="tx2">
                  <a:lumMod val="50000"/>
                </a:schemeClr>
              </a:solidFill>
              <a:latin typeface="Times New Roman" panose="02020603050405020304" pitchFamily="18" charset="0"/>
              <a:cs typeface="Times New Roman" panose="02020603050405020304" pitchFamily="18" charset="0"/>
            </a:rPr>
            <a:t> </a:t>
          </a:r>
          <a:r>
            <a:rPr lang="en-US" sz="3500" kern="1200" dirty="0" err="1" smtClean="0">
              <a:solidFill>
                <a:schemeClr val="tx2">
                  <a:lumMod val="50000"/>
                </a:schemeClr>
              </a:solidFill>
              <a:latin typeface="Times New Roman" panose="02020603050405020304" pitchFamily="18" charset="0"/>
              <a:cs typeface="Times New Roman" panose="02020603050405020304" pitchFamily="18" charset="0"/>
            </a:rPr>
            <a:t>Mạng</a:t>
          </a:r>
          <a:r>
            <a:rPr lang="en-US" sz="3500" kern="1200" dirty="0" smtClean="0">
              <a:solidFill>
                <a:schemeClr val="tx2">
                  <a:lumMod val="50000"/>
                </a:schemeClr>
              </a:solidFill>
              <a:latin typeface="Times New Roman" panose="02020603050405020304" pitchFamily="18" charset="0"/>
              <a:cs typeface="Times New Roman" panose="02020603050405020304" pitchFamily="18" charset="0"/>
            </a:rPr>
            <a:t> Neuron </a:t>
          </a:r>
          <a:r>
            <a:rPr lang="en-US" sz="3500" kern="1200" dirty="0" err="1" smtClean="0">
              <a:solidFill>
                <a:schemeClr val="tx2">
                  <a:lumMod val="50000"/>
                </a:schemeClr>
              </a:solidFill>
              <a:latin typeface="Times New Roman" panose="02020603050405020304" pitchFamily="18" charset="0"/>
              <a:cs typeface="Times New Roman" panose="02020603050405020304" pitchFamily="18" charset="0"/>
            </a:rPr>
            <a:t>nhân</a:t>
          </a:r>
          <a:r>
            <a:rPr lang="en-US" sz="3500" kern="1200" dirty="0" smtClean="0">
              <a:solidFill>
                <a:schemeClr val="tx2">
                  <a:lumMod val="50000"/>
                </a:schemeClr>
              </a:solidFill>
              <a:latin typeface="Times New Roman" panose="02020603050405020304" pitchFamily="18" charset="0"/>
              <a:cs typeface="Times New Roman" panose="02020603050405020304" pitchFamily="18" charset="0"/>
            </a:rPr>
            <a:t> </a:t>
          </a:r>
          <a:r>
            <a:rPr lang="en-US" sz="3500" kern="1200" dirty="0" err="1" smtClean="0">
              <a:solidFill>
                <a:schemeClr val="tx2">
                  <a:lumMod val="50000"/>
                </a:schemeClr>
              </a:solidFill>
              <a:latin typeface="Times New Roman" panose="02020603050405020304" pitchFamily="18" charset="0"/>
              <a:cs typeface="Times New Roman" panose="02020603050405020304" pitchFamily="18" charset="0"/>
            </a:rPr>
            <a:t>tạo</a:t>
          </a:r>
          <a:r>
            <a:rPr lang="en-US" sz="3500" kern="1200" dirty="0" smtClean="0">
              <a:solidFill>
                <a:schemeClr val="tx2">
                  <a:lumMod val="50000"/>
                </a:schemeClr>
              </a:solidFill>
              <a:latin typeface="Times New Roman" panose="02020603050405020304" pitchFamily="18" charset="0"/>
              <a:cs typeface="Times New Roman" panose="02020603050405020304" pitchFamily="18" charset="0"/>
            </a:rPr>
            <a:t>.</a:t>
          </a:r>
          <a:endParaRPr lang="en-US" sz="3500" kern="1200" dirty="0">
            <a:solidFill>
              <a:schemeClr val="tx2">
                <a:lumMod val="50000"/>
              </a:schemeClr>
            </a:solidFill>
          </a:endParaRPr>
        </a:p>
      </dsp:txBody>
      <dsp:txXfrm>
        <a:off x="747064" y="2322413"/>
        <a:ext cx="5327497" cy="1161003"/>
      </dsp:txXfrm>
    </dsp:sp>
    <dsp:sp modelId="{2A1B01D7-22CD-4CE8-AAE0-2D90D6F5A901}">
      <dsp:nvSpPr>
        <dsp:cNvPr id="0" name=""/>
        <dsp:cNvSpPr/>
      </dsp:nvSpPr>
      <dsp:spPr>
        <a:xfrm>
          <a:off x="21437" y="2177288"/>
          <a:ext cx="1451254" cy="1451254"/>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3D5CDF-A9DC-48CF-83D0-D7FF334D32CA}">
      <dsp:nvSpPr>
        <dsp:cNvPr id="0" name=""/>
        <dsp:cNvSpPr/>
      </dsp:nvSpPr>
      <dsp:spPr>
        <a:xfrm rot="5400000">
          <a:off x="3722896" y="-1574139"/>
          <a:ext cx="1696640" cy="4905696"/>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các</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dữ</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liệu</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được</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sử</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dụng</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bởi</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các</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chương</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trình</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khai</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thác</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dữ</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liệu</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mẫu</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a:t>
          </a:r>
          <a:endParaRPr lang="en-US" sz="2000" kern="1200" dirty="0">
            <a:solidFill>
              <a:schemeClr val="accent2">
                <a:lumMod val="50000"/>
              </a:schemeClr>
            </a:solidFill>
          </a:endParaRPr>
        </a:p>
      </dsp:txBody>
      <dsp:txXfrm rot="-5400000">
        <a:off x="2118369" y="113211"/>
        <a:ext cx="4822873" cy="1530994"/>
      </dsp:txXfrm>
    </dsp:sp>
    <dsp:sp modelId="{F180C57A-FCDB-483B-9ABB-5D7DFD77C46D}">
      <dsp:nvSpPr>
        <dsp:cNvPr id="0" name=""/>
        <dsp:cNvSpPr/>
      </dsp:nvSpPr>
      <dsp:spPr>
        <a:xfrm>
          <a:off x="0" y="178034"/>
          <a:ext cx="1925423" cy="121212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a:lnSpc>
              <a:spcPct val="90000"/>
            </a:lnSpc>
            <a:spcBef>
              <a:spcPct val="0"/>
            </a:spcBef>
            <a:spcAft>
              <a:spcPct val="35000"/>
            </a:spcAft>
          </a:pPr>
          <a:r>
            <a:rPr lang="en-US" sz="2300" b="1" kern="1200" dirty="0" smtClean="0">
              <a:solidFill>
                <a:schemeClr val="accent2">
                  <a:lumMod val="50000"/>
                </a:schemeClr>
              </a:solidFill>
              <a:latin typeface="Times New Roman" panose="02020603050405020304" pitchFamily="18" charset="0"/>
              <a:cs typeface="Times New Roman" panose="02020603050405020304" pitchFamily="18" charset="0"/>
            </a:rPr>
            <a:t>Sample</a:t>
          </a:r>
          <a:endParaRPr lang="en-US" sz="2300" kern="1200" dirty="0">
            <a:solidFill>
              <a:schemeClr val="accent2">
                <a:lumMod val="50000"/>
              </a:schemeClr>
            </a:solidFill>
          </a:endParaRPr>
        </a:p>
      </dsp:txBody>
      <dsp:txXfrm>
        <a:off x="59171" y="237205"/>
        <a:ext cx="1807081" cy="1093780"/>
      </dsp:txXfrm>
    </dsp:sp>
    <dsp:sp modelId="{A7873640-E0D0-4B68-9774-7D71E5F8E51C}">
      <dsp:nvSpPr>
        <dsp:cNvPr id="0" name=""/>
        <dsp:cNvSpPr/>
      </dsp:nvSpPr>
      <dsp:spPr>
        <a:xfrm rot="5400000">
          <a:off x="3704811" y="166025"/>
          <a:ext cx="1696640" cy="497545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là</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thuộc</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tính</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rời</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rạc</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có</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giá</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trị</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mà</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bạn</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muốn</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dự</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đoán</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trên</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các</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giá</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trị</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của</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các</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thuộc</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tính</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khác</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a:t>
          </a:r>
          <a:endParaRPr lang="en-US" sz="2000" kern="1200" dirty="0">
            <a:solidFill>
              <a:schemeClr val="accent2">
                <a:lumMod val="50000"/>
              </a:schemeClr>
            </a:solidFill>
          </a:endParaRPr>
        </a:p>
      </dsp:txBody>
      <dsp:txXfrm rot="-5400000">
        <a:off x="2065407" y="1888253"/>
        <a:ext cx="4892627" cy="1530994"/>
      </dsp:txXfrm>
    </dsp:sp>
    <dsp:sp modelId="{54F6BD37-5597-4F10-9B8A-42767649B8B4}">
      <dsp:nvSpPr>
        <dsp:cNvPr id="0" name=""/>
        <dsp:cNvSpPr/>
      </dsp:nvSpPr>
      <dsp:spPr>
        <a:xfrm>
          <a:off x="0" y="1857422"/>
          <a:ext cx="2019663" cy="12709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a:lnSpc>
              <a:spcPct val="90000"/>
            </a:lnSpc>
            <a:spcBef>
              <a:spcPct val="0"/>
            </a:spcBef>
            <a:spcAft>
              <a:spcPct val="35000"/>
            </a:spcAft>
          </a:pPr>
          <a:r>
            <a:rPr lang="en-US" sz="2300" b="1" kern="1200" dirty="0" err="1" smtClean="0">
              <a:solidFill>
                <a:schemeClr val="accent2">
                  <a:lumMod val="50000"/>
                </a:schemeClr>
              </a:solidFill>
              <a:latin typeface="Times New Roman" panose="02020603050405020304" pitchFamily="18" charset="0"/>
              <a:cs typeface="Times New Roman" panose="02020603050405020304" pitchFamily="18" charset="0"/>
            </a:rPr>
            <a:t>Lable</a:t>
          </a:r>
          <a:endParaRPr lang="en-US" sz="2300" kern="1200" dirty="0">
            <a:solidFill>
              <a:schemeClr val="accent2">
                <a:lumMod val="50000"/>
              </a:schemeClr>
            </a:solidFill>
          </a:endParaRPr>
        </a:p>
      </dsp:txBody>
      <dsp:txXfrm>
        <a:off x="62044" y="1919466"/>
        <a:ext cx="1895575" cy="1146886"/>
      </dsp:txXfrm>
    </dsp:sp>
    <dsp:sp modelId="{EE2FA1FC-FD5A-4466-9E0D-194B01854FCE}">
      <dsp:nvSpPr>
        <dsp:cNvPr id="0" name=""/>
        <dsp:cNvSpPr/>
      </dsp:nvSpPr>
      <dsp:spPr>
        <a:xfrm rot="5400000">
          <a:off x="3753020" y="1872126"/>
          <a:ext cx="1469138" cy="4900389"/>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smtClean="0">
              <a:solidFill>
                <a:schemeClr val="accent2">
                  <a:lumMod val="50000"/>
                </a:schemeClr>
              </a:solidFill>
              <a:latin typeface="Times New Roman" panose="02020603050405020304" pitchFamily="18" charset="0"/>
              <a:cs typeface="Times New Roman" panose="02020603050405020304" pitchFamily="18" charset="0"/>
            </a:rPr>
            <a:t>Observation</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kí</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hiệu</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là</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i="1" kern="1200" dirty="0" smtClean="0">
              <a:solidFill>
                <a:schemeClr val="accent2">
                  <a:lumMod val="50000"/>
                </a:schemeClr>
              </a:solidFill>
              <a:latin typeface="Times New Roman" panose="02020603050405020304" pitchFamily="18" charset="0"/>
              <a:cs typeface="Times New Roman" panose="02020603050405020304" pitchFamily="18" charset="0"/>
            </a:rPr>
            <a:t>x</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input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trong</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các</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bài</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toán</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Observation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thường</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có</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dạng</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một</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vector x = (x</a:t>
          </a:r>
          <a:r>
            <a:rPr lang="en-US" sz="2000" kern="1200" baseline="-25000" dirty="0" smtClean="0">
              <a:solidFill>
                <a:schemeClr val="accent2">
                  <a:lumMod val="50000"/>
                </a:schemeClr>
              </a:solidFill>
              <a:latin typeface="Times New Roman" panose="02020603050405020304" pitchFamily="18" charset="0"/>
              <a:cs typeface="Times New Roman" panose="02020603050405020304" pitchFamily="18" charset="0"/>
            </a:rPr>
            <a:t>1</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x</a:t>
          </a:r>
          <a:r>
            <a:rPr lang="en-US" sz="2000" kern="1200" baseline="-25000" dirty="0" smtClean="0">
              <a:solidFill>
                <a:schemeClr val="accent2">
                  <a:lumMod val="50000"/>
                </a:schemeClr>
              </a:solidFill>
              <a:latin typeface="Times New Roman" panose="02020603050405020304" pitchFamily="18" charset="0"/>
              <a:cs typeface="Times New Roman" panose="02020603050405020304" pitchFamily="18" charset="0"/>
            </a:rPr>
            <a:t>2</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x</a:t>
          </a:r>
          <a:r>
            <a:rPr lang="en-US" sz="2000" kern="1200" baseline="-25000" dirty="0" err="1" smtClean="0">
              <a:solidFill>
                <a:schemeClr val="accent2">
                  <a:lumMod val="50000"/>
                </a:schemeClr>
              </a:solidFill>
              <a:latin typeface="Times New Roman" panose="02020603050405020304" pitchFamily="18" charset="0"/>
              <a:cs typeface="Times New Roman" panose="02020603050405020304" pitchFamily="18" charset="0"/>
            </a:rPr>
            <a:t>n</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gọi</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là</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b="1" kern="1200" dirty="0" smtClean="0">
              <a:solidFill>
                <a:schemeClr val="accent2">
                  <a:lumMod val="50000"/>
                </a:schemeClr>
              </a:solidFill>
              <a:latin typeface="Times New Roman" panose="02020603050405020304" pitchFamily="18" charset="0"/>
              <a:cs typeface="Times New Roman" panose="02020603050405020304" pitchFamily="18" charset="0"/>
            </a:rPr>
            <a:t>feature vector</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Mỗi</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x</a:t>
          </a:r>
          <a:r>
            <a:rPr lang="en-US" sz="2000" kern="1200" baseline="-25000" dirty="0" smtClean="0">
              <a:solidFill>
                <a:schemeClr val="accent2">
                  <a:lumMod val="50000"/>
                </a:schemeClr>
              </a:solidFill>
              <a:latin typeface="Times New Roman" panose="02020603050405020304" pitchFamily="18" charset="0"/>
              <a:cs typeface="Times New Roman" panose="02020603050405020304" pitchFamily="18" charset="0"/>
            </a:rPr>
            <a:t>i</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gọi</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là</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kern="1200" dirty="0" err="1" smtClean="0">
              <a:solidFill>
                <a:schemeClr val="accent2">
                  <a:lumMod val="50000"/>
                </a:schemeClr>
              </a:solidFill>
              <a:latin typeface="Times New Roman" panose="02020603050405020304" pitchFamily="18" charset="0"/>
              <a:cs typeface="Times New Roman" panose="02020603050405020304" pitchFamily="18" charset="0"/>
            </a:rPr>
            <a:t>một</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000" b="1" kern="1200" dirty="0" smtClean="0">
              <a:solidFill>
                <a:schemeClr val="accent2">
                  <a:lumMod val="50000"/>
                </a:schemeClr>
              </a:solidFill>
              <a:latin typeface="Times New Roman" panose="02020603050405020304" pitchFamily="18" charset="0"/>
              <a:cs typeface="Times New Roman" panose="02020603050405020304" pitchFamily="18" charset="0"/>
            </a:rPr>
            <a:t>feature</a:t>
          </a:r>
          <a:r>
            <a:rPr lang="en-US" sz="2000" kern="1200" dirty="0" smtClean="0">
              <a:solidFill>
                <a:schemeClr val="accent2">
                  <a:lumMod val="50000"/>
                </a:schemeClr>
              </a:solidFill>
              <a:latin typeface="Times New Roman" panose="02020603050405020304" pitchFamily="18" charset="0"/>
              <a:cs typeface="Times New Roman" panose="02020603050405020304" pitchFamily="18" charset="0"/>
            </a:rPr>
            <a:t> </a:t>
          </a:r>
          <a:endParaRPr lang="en-US" sz="2000" kern="1200" dirty="0">
            <a:solidFill>
              <a:schemeClr val="accent2">
                <a:lumMod val="50000"/>
              </a:schemeClr>
            </a:solidFill>
            <a:latin typeface="Times New Roman" panose="02020603050405020304" pitchFamily="18" charset="0"/>
            <a:cs typeface="Times New Roman" panose="02020603050405020304" pitchFamily="18" charset="0"/>
          </a:endParaRPr>
        </a:p>
      </dsp:txBody>
      <dsp:txXfrm rot="-5400000">
        <a:off x="2037395" y="3659469"/>
        <a:ext cx="4828672" cy="1325704"/>
      </dsp:txXfrm>
    </dsp:sp>
    <dsp:sp modelId="{7708CB90-59A6-4C7E-ACC2-749842F907EB}">
      <dsp:nvSpPr>
        <dsp:cNvPr id="0" name=""/>
        <dsp:cNvSpPr/>
      </dsp:nvSpPr>
      <dsp:spPr>
        <a:xfrm>
          <a:off x="0" y="3686133"/>
          <a:ext cx="1980248" cy="12012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a:lnSpc>
              <a:spcPct val="90000"/>
            </a:lnSpc>
            <a:spcBef>
              <a:spcPct val="0"/>
            </a:spcBef>
            <a:spcAft>
              <a:spcPct val="35000"/>
            </a:spcAft>
          </a:pPr>
          <a:r>
            <a:rPr lang="vi-VN" sz="2300" b="1" i="0" kern="1200" dirty="0" smtClean="0">
              <a:solidFill>
                <a:schemeClr val="accent2">
                  <a:lumMod val="50000"/>
                </a:schemeClr>
              </a:solidFill>
              <a:latin typeface="Times New Roman" panose="02020603050405020304" pitchFamily="18" charset="0"/>
              <a:cs typeface="Times New Roman" panose="02020603050405020304" pitchFamily="18" charset="0"/>
            </a:rPr>
            <a:t>Observation</a:t>
          </a:r>
          <a:endParaRPr lang="en-US" sz="2300" kern="1200" dirty="0">
            <a:solidFill>
              <a:schemeClr val="accent2">
                <a:lumMod val="50000"/>
              </a:schemeClr>
            </a:solidFill>
            <a:latin typeface="Times New Roman" panose="02020603050405020304" pitchFamily="18" charset="0"/>
            <a:cs typeface="Times New Roman" panose="02020603050405020304" pitchFamily="18" charset="0"/>
          </a:endParaRPr>
        </a:p>
      </dsp:txBody>
      <dsp:txXfrm>
        <a:off x="58642" y="3744775"/>
        <a:ext cx="1862964" cy="10840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3D5CDF-A9DC-48CF-83D0-D7FF334D32CA}">
      <dsp:nvSpPr>
        <dsp:cNvPr id="0" name=""/>
        <dsp:cNvSpPr/>
      </dsp:nvSpPr>
      <dsp:spPr>
        <a:xfrm rot="5400000">
          <a:off x="3722896" y="-1574139"/>
          <a:ext cx="1696640" cy="4905696"/>
        </a:xfrm>
        <a:prstGeom prst="round2SameRect">
          <a:avLst/>
        </a:prstGeom>
        <a:solidFill>
          <a:schemeClr val="accent1">
            <a:tint val="40000"/>
            <a:hueOff val="0"/>
            <a:satOff val="0"/>
            <a:lum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tập</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dư</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liệu</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huấn</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luyện</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được</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thực</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hiện</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để</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xây</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dựng</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mô</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hình</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và</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được</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lựa</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chọn</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bằng</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cách</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áp</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dụng</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1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bộ</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lọc</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ngẫu</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nhiên</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vào</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dữ</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liệu</a:t>
          </a:r>
          <a:endParaRPr lang="en-US" sz="2100" kern="1200" dirty="0">
            <a:solidFill>
              <a:schemeClr val="accent2">
                <a:lumMod val="50000"/>
              </a:schemeClr>
            </a:solidFill>
          </a:endParaRPr>
        </a:p>
      </dsp:txBody>
      <dsp:txXfrm rot="-5400000">
        <a:off x="2118369" y="113211"/>
        <a:ext cx="4822873" cy="1530994"/>
      </dsp:txXfrm>
    </dsp:sp>
    <dsp:sp modelId="{F180C57A-FCDB-483B-9ABB-5D7DFD77C46D}">
      <dsp:nvSpPr>
        <dsp:cNvPr id="0" name=""/>
        <dsp:cNvSpPr/>
      </dsp:nvSpPr>
      <dsp:spPr>
        <a:xfrm>
          <a:off x="0" y="178034"/>
          <a:ext cx="1925423" cy="121212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lvl="0" algn="ctr" defTabSz="1155700">
            <a:lnSpc>
              <a:spcPct val="90000"/>
            </a:lnSpc>
            <a:spcBef>
              <a:spcPct val="0"/>
            </a:spcBef>
            <a:spcAft>
              <a:spcPct val="35000"/>
            </a:spcAft>
          </a:pPr>
          <a:r>
            <a:rPr lang="en-US" sz="2600" b="1" kern="1200" dirty="0" smtClean="0">
              <a:solidFill>
                <a:schemeClr val="accent2">
                  <a:lumMod val="50000"/>
                </a:schemeClr>
              </a:solidFill>
              <a:latin typeface="Times New Roman" panose="02020603050405020304" pitchFamily="18" charset="0"/>
              <a:cs typeface="Times New Roman" panose="02020603050405020304" pitchFamily="18" charset="0"/>
            </a:rPr>
            <a:t>Training dataset </a:t>
          </a:r>
          <a:endParaRPr lang="en-US" sz="2600" kern="1200" dirty="0">
            <a:solidFill>
              <a:schemeClr val="accent2">
                <a:lumMod val="50000"/>
              </a:schemeClr>
            </a:solidFill>
          </a:endParaRPr>
        </a:p>
      </dsp:txBody>
      <dsp:txXfrm>
        <a:off x="59171" y="237205"/>
        <a:ext cx="1807081" cy="1093780"/>
      </dsp:txXfrm>
    </dsp:sp>
    <dsp:sp modelId="{A7873640-E0D0-4B68-9774-7D71E5F8E51C}">
      <dsp:nvSpPr>
        <dsp:cNvPr id="0" name=""/>
        <dsp:cNvSpPr/>
      </dsp:nvSpPr>
      <dsp:spPr>
        <a:xfrm rot="5400000">
          <a:off x="3704811" y="166025"/>
          <a:ext cx="1696640" cy="4975450"/>
        </a:xfrm>
        <a:prstGeom prst="round2SameRect">
          <a:avLst/>
        </a:prstGeom>
        <a:solidFill>
          <a:schemeClr val="accent1">
            <a:tint val="40000"/>
            <a:hueOff val="0"/>
            <a:satOff val="0"/>
            <a:lum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tập</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dư</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liệu</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kiểm</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tra</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được</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sử</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dụng</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để</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đánh</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giá</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đô</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chính</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xác</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của</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mô</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hình</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huấn</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luyện</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có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phù</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hợp</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với</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tập</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dữ</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liệu</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huấn</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luyện</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va</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đạt</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hiệu</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quả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thực</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tê</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hay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không</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a:t>
          </a:r>
          <a:endParaRPr lang="en-US" sz="2100" kern="1200" dirty="0">
            <a:solidFill>
              <a:schemeClr val="accent2">
                <a:lumMod val="50000"/>
              </a:schemeClr>
            </a:solidFill>
          </a:endParaRPr>
        </a:p>
      </dsp:txBody>
      <dsp:txXfrm rot="-5400000">
        <a:off x="2065407" y="1888253"/>
        <a:ext cx="4892627" cy="1530994"/>
      </dsp:txXfrm>
    </dsp:sp>
    <dsp:sp modelId="{54F6BD37-5597-4F10-9B8A-42767649B8B4}">
      <dsp:nvSpPr>
        <dsp:cNvPr id="0" name=""/>
        <dsp:cNvSpPr/>
      </dsp:nvSpPr>
      <dsp:spPr>
        <a:xfrm>
          <a:off x="0" y="1857422"/>
          <a:ext cx="2019663" cy="12709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lvl="0" algn="ctr" defTabSz="1155700">
            <a:lnSpc>
              <a:spcPct val="90000"/>
            </a:lnSpc>
            <a:spcBef>
              <a:spcPct val="0"/>
            </a:spcBef>
            <a:spcAft>
              <a:spcPct val="35000"/>
            </a:spcAft>
          </a:pPr>
          <a:r>
            <a:rPr lang="en-US" sz="2600" b="1" kern="1200" dirty="0" smtClean="0">
              <a:solidFill>
                <a:schemeClr val="accent2">
                  <a:lumMod val="50000"/>
                </a:schemeClr>
              </a:solidFill>
              <a:latin typeface="Times New Roman" panose="02020603050405020304" pitchFamily="18" charset="0"/>
              <a:cs typeface="Times New Roman" panose="02020603050405020304" pitchFamily="18" charset="0"/>
            </a:rPr>
            <a:t>Testing dataset </a:t>
          </a:r>
          <a:endParaRPr lang="en-US" sz="2600" kern="1200" dirty="0">
            <a:solidFill>
              <a:schemeClr val="accent2">
                <a:lumMod val="50000"/>
              </a:schemeClr>
            </a:solidFill>
          </a:endParaRPr>
        </a:p>
      </dsp:txBody>
      <dsp:txXfrm>
        <a:off x="62044" y="1919466"/>
        <a:ext cx="1895575" cy="1146886"/>
      </dsp:txXfrm>
    </dsp:sp>
    <dsp:sp modelId="{EE2FA1FC-FD5A-4466-9E0D-194B01854FCE}">
      <dsp:nvSpPr>
        <dsp:cNvPr id="0" name=""/>
        <dsp:cNvSpPr/>
      </dsp:nvSpPr>
      <dsp:spPr>
        <a:xfrm rot="5400000">
          <a:off x="3773021" y="1892893"/>
          <a:ext cx="1469138" cy="4900389"/>
        </a:xfrm>
        <a:prstGeom prst="round2SameRect">
          <a:avLst/>
        </a:prstGeom>
        <a:solidFill>
          <a:schemeClr val="accent1">
            <a:tint val="40000"/>
            <a:hueOff val="0"/>
            <a:satOff val="0"/>
            <a:lum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đánh</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giá</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đánh</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giá</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độ</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chính</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xác</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độ</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bền</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vững</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khả</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năng</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độ</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đơn</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giản</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lỗi</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của</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một</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mô</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100" kern="1200" dirty="0" err="1" smtClean="0">
              <a:solidFill>
                <a:schemeClr val="accent2">
                  <a:lumMod val="50000"/>
                </a:schemeClr>
              </a:solidFill>
              <a:latin typeface="Times New Roman" panose="02020603050405020304" pitchFamily="18" charset="0"/>
              <a:cs typeface="Times New Roman" panose="02020603050405020304" pitchFamily="18" charset="0"/>
            </a:rPr>
            <a:t>hình</a:t>
          </a:r>
          <a:r>
            <a:rPr lang="en-US" sz="2100" kern="1200" dirty="0" smtClean="0">
              <a:solidFill>
                <a:schemeClr val="accent2">
                  <a:lumMod val="50000"/>
                </a:schemeClr>
              </a:solidFill>
              <a:latin typeface="Times New Roman" panose="02020603050405020304" pitchFamily="18" charset="0"/>
              <a:cs typeface="Times New Roman" panose="02020603050405020304" pitchFamily="18" charset="0"/>
            </a:rPr>
            <a:t>.</a:t>
          </a:r>
          <a:endParaRPr lang="en-US" sz="2100" kern="1200" dirty="0">
            <a:solidFill>
              <a:schemeClr val="accent2">
                <a:lumMod val="50000"/>
              </a:schemeClr>
            </a:solidFill>
            <a:latin typeface="Times New Roman" panose="02020603050405020304" pitchFamily="18" charset="0"/>
            <a:cs typeface="Times New Roman" panose="02020603050405020304" pitchFamily="18" charset="0"/>
          </a:endParaRPr>
        </a:p>
      </dsp:txBody>
      <dsp:txXfrm rot="-5400000">
        <a:off x="2057396" y="3680236"/>
        <a:ext cx="4828672" cy="1325704"/>
      </dsp:txXfrm>
    </dsp:sp>
    <dsp:sp modelId="{7708CB90-59A6-4C7E-ACC2-749842F907EB}">
      <dsp:nvSpPr>
        <dsp:cNvPr id="0" name=""/>
        <dsp:cNvSpPr/>
      </dsp:nvSpPr>
      <dsp:spPr>
        <a:xfrm>
          <a:off x="0" y="3686133"/>
          <a:ext cx="1980248" cy="12012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lvl="0" algn="ctr" defTabSz="1155700">
            <a:lnSpc>
              <a:spcPct val="90000"/>
            </a:lnSpc>
            <a:spcBef>
              <a:spcPct val="0"/>
            </a:spcBef>
            <a:spcAft>
              <a:spcPct val="35000"/>
            </a:spcAft>
          </a:pPr>
          <a:r>
            <a:rPr lang="en-US" sz="2600" b="1" kern="1200" dirty="0" smtClean="0">
              <a:solidFill>
                <a:schemeClr val="accent2">
                  <a:lumMod val="50000"/>
                </a:schemeClr>
              </a:solidFill>
              <a:latin typeface="Times New Roman" panose="02020603050405020304" pitchFamily="18" charset="0"/>
              <a:cs typeface="Times New Roman" panose="02020603050405020304" pitchFamily="18" charset="0"/>
            </a:rPr>
            <a:t>Evaluation</a:t>
          </a:r>
          <a:endParaRPr lang="en-US" sz="2600" kern="1200" dirty="0">
            <a:solidFill>
              <a:schemeClr val="accent2">
                <a:lumMod val="50000"/>
              </a:schemeClr>
            </a:solidFill>
            <a:latin typeface="Times New Roman" panose="02020603050405020304" pitchFamily="18" charset="0"/>
            <a:cs typeface="Times New Roman" panose="02020603050405020304" pitchFamily="18" charset="0"/>
          </a:endParaRPr>
        </a:p>
      </dsp:txBody>
      <dsp:txXfrm>
        <a:off x="58642" y="3744775"/>
        <a:ext cx="1862964" cy="10840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3D5CDF-A9DC-48CF-83D0-D7FF334D32CA}">
      <dsp:nvSpPr>
        <dsp:cNvPr id="0" name=""/>
        <dsp:cNvSpPr/>
      </dsp:nvSpPr>
      <dsp:spPr>
        <a:xfrm rot="5400000">
          <a:off x="3722896" y="-1574139"/>
          <a:ext cx="1696640" cy="4905696"/>
        </a:xfrm>
        <a:prstGeom prst="round2SameRect">
          <a:avLst/>
        </a:prstGeom>
        <a:solidFill>
          <a:schemeClr val="accent1">
            <a:tint val="40000"/>
            <a:hueOff val="0"/>
            <a:satOff val="0"/>
            <a:lum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solidFill>
                <a:schemeClr val="accent2">
                  <a:lumMod val="50000"/>
                </a:schemeClr>
              </a:solidFill>
              <a:latin typeface="Times New Roman" panose="02020603050405020304" pitchFamily="18" charset="0"/>
              <a:cs typeface="Times New Roman" panose="02020603050405020304" pitchFamily="18" charset="0"/>
            </a:rPr>
            <a:t>(ma </a:t>
          </a:r>
          <a:r>
            <a:rPr lang="en-US" sz="2400" kern="1200" dirty="0" err="1" smtClean="0">
              <a:solidFill>
                <a:schemeClr val="accent2">
                  <a:lumMod val="50000"/>
                </a:schemeClr>
              </a:solidFill>
              <a:latin typeface="Times New Roman" panose="02020603050405020304" pitchFamily="18" charset="0"/>
              <a:cs typeface="Times New Roman" panose="02020603050405020304" pitchFamily="18" charset="0"/>
            </a:rPr>
            <a:t>trận</a:t>
          </a:r>
          <a:r>
            <a:rPr lang="en-US" sz="24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400" kern="1200" dirty="0" err="1" smtClean="0">
              <a:solidFill>
                <a:schemeClr val="accent2">
                  <a:lumMod val="50000"/>
                </a:schemeClr>
              </a:solidFill>
              <a:latin typeface="Times New Roman" panose="02020603050405020304" pitchFamily="18" charset="0"/>
              <a:cs typeface="Times New Roman" panose="02020603050405020304" pitchFamily="18" charset="0"/>
            </a:rPr>
            <a:t>lỗi</a:t>
          </a:r>
          <a:r>
            <a:rPr lang="en-US" sz="24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vi-VN" sz="2400" kern="1200" dirty="0" smtClean="0">
              <a:solidFill>
                <a:schemeClr val="accent2">
                  <a:lumMod val="50000"/>
                </a:schemeClr>
              </a:solidFill>
              <a:latin typeface="Times New Roman" panose="02020603050405020304" pitchFamily="18" charset="0"/>
              <a:cs typeface="Times New Roman" panose="02020603050405020304" pitchFamily="18" charset="0"/>
            </a:rPr>
            <a:t>thể hiện có bao nhiêu điểm dữ liệu thực sự thuộc vào một class, và được dự</a:t>
          </a:r>
          <a:r>
            <a:rPr lang="vi-VN" sz="2400" i="1"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vi-VN" sz="2400" kern="1200" dirty="0" smtClean="0">
              <a:solidFill>
                <a:schemeClr val="accent2">
                  <a:lumMod val="50000"/>
                </a:schemeClr>
              </a:solidFill>
              <a:latin typeface="Times New Roman" panose="02020603050405020304" pitchFamily="18" charset="0"/>
              <a:cs typeface="Times New Roman" panose="02020603050405020304" pitchFamily="18" charset="0"/>
            </a:rPr>
            <a:t>đoán là rơi vào một class.</a:t>
          </a:r>
          <a:r>
            <a:rPr lang="en-US" sz="2400" kern="1200" dirty="0" smtClean="0">
              <a:solidFill>
                <a:schemeClr val="accent2">
                  <a:lumMod val="50000"/>
                </a:schemeClr>
              </a:solidFill>
              <a:latin typeface="Times New Roman" panose="02020603050405020304" pitchFamily="18" charset="0"/>
              <a:cs typeface="Times New Roman" panose="02020603050405020304" pitchFamily="18" charset="0"/>
            </a:rPr>
            <a:t> </a:t>
          </a:r>
          <a:endParaRPr lang="en-US" sz="2400" kern="1200" dirty="0">
            <a:solidFill>
              <a:schemeClr val="accent2">
                <a:lumMod val="50000"/>
              </a:schemeClr>
            </a:solidFill>
          </a:endParaRPr>
        </a:p>
      </dsp:txBody>
      <dsp:txXfrm rot="-5400000">
        <a:off x="2118369" y="113211"/>
        <a:ext cx="4822873" cy="1530994"/>
      </dsp:txXfrm>
    </dsp:sp>
    <dsp:sp modelId="{F180C57A-FCDB-483B-9ABB-5D7DFD77C46D}">
      <dsp:nvSpPr>
        <dsp:cNvPr id="0" name=""/>
        <dsp:cNvSpPr/>
      </dsp:nvSpPr>
      <dsp:spPr>
        <a:xfrm>
          <a:off x="0" y="178034"/>
          <a:ext cx="1925423" cy="121212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en-US" sz="2700" b="1" kern="1200" dirty="0" smtClean="0">
              <a:solidFill>
                <a:schemeClr val="accent2">
                  <a:lumMod val="50000"/>
                </a:schemeClr>
              </a:solidFill>
              <a:latin typeface="Times New Roman" panose="02020603050405020304" pitchFamily="18" charset="0"/>
              <a:cs typeface="Times New Roman" panose="02020603050405020304" pitchFamily="18" charset="0"/>
            </a:rPr>
            <a:t>Confusion matrix </a:t>
          </a:r>
          <a:endParaRPr lang="en-US" sz="2700" kern="1200" dirty="0">
            <a:solidFill>
              <a:schemeClr val="accent2">
                <a:lumMod val="50000"/>
              </a:schemeClr>
            </a:solidFill>
          </a:endParaRPr>
        </a:p>
      </dsp:txBody>
      <dsp:txXfrm>
        <a:off x="59171" y="237205"/>
        <a:ext cx="1807081" cy="1093780"/>
      </dsp:txXfrm>
    </dsp:sp>
    <dsp:sp modelId="{A7873640-E0D0-4B68-9774-7D71E5F8E51C}">
      <dsp:nvSpPr>
        <dsp:cNvPr id="0" name=""/>
        <dsp:cNvSpPr/>
      </dsp:nvSpPr>
      <dsp:spPr>
        <a:xfrm rot="5400000">
          <a:off x="3704811" y="166025"/>
          <a:ext cx="1696640" cy="4975450"/>
        </a:xfrm>
        <a:prstGeom prst="round2SameRect">
          <a:avLst/>
        </a:prstGeom>
        <a:solidFill>
          <a:schemeClr val="accent1">
            <a:tint val="40000"/>
            <a:hueOff val="0"/>
            <a:satOff val="0"/>
            <a:lum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400" kern="1200" dirty="0" err="1" smtClean="0">
              <a:solidFill>
                <a:schemeClr val="accent2">
                  <a:lumMod val="50000"/>
                </a:schemeClr>
              </a:solidFill>
              <a:latin typeface="Times New Roman" panose="02020603050405020304" pitchFamily="18" charset="0"/>
              <a:cs typeface="Times New Roman" panose="02020603050405020304" pitchFamily="18" charset="0"/>
            </a:rPr>
            <a:t>Đúng</a:t>
          </a:r>
          <a:r>
            <a:rPr lang="en-US" sz="24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400" kern="1200" dirty="0" err="1" smtClean="0">
              <a:solidFill>
                <a:schemeClr val="accent2">
                  <a:lumMod val="50000"/>
                </a:schemeClr>
              </a:solidFill>
              <a:latin typeface="Times New Roman" panose="02020603050405020304" pitchFamily="18" charset="0"/>
              <a:cs typeface="Times New Roman" panose="02020603050405020304" pitchFamily="18" charset="0"/>
            </a:rPr>
            <a:t>đắn</a:t>
          </a:r>
          <a:r>
            <a:rPr lang="en-US" sz="24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400" kern="1200" dirty="0" err="1" smtClean="0">
              <a:solidFill>
                <a:schemeClr val="accent2">
                  <a:lumMod val="50000"/>
                </a:schemeClr>
              </a:solidFill>
              <a:latin typeface="Times New Roman" panose="02020603050405020304" pitchFamily="18" charset="0"/>
              <a:cs typeface="Times New Roman" panose="02020603050405020304" pitchFamily="18" charset="0"/>
            </a:rPr>
            <a:t>là</a:t>
          </a:r>
          <a:r>
            <a:rPr lang="en-US" sz="24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400" kern="1200" dirty="0" err="1" smtClean="0">
              <a:solidFill>
                <a:schemeClr val="accent2">
                  <a:lumMod val="50000"/>
                </a:schemeClr>
              </a:solidFill>
              <a:latin typeface="Times New Roman" panose="02020603050405020304" pitchFamily="18" charset="0"/>
              <a:cs typeface="Times New Roman" panose="02020603050405020304" pitchFamily="18" charset="0"/>
            </a:rPr>
            <a:t>một</a:t>
          </a:r>
          <a:r>
            <a:rPr lang="en-US" sz="24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400" kern="1200" dirty="0" err="1" smtClean="0">
              <a:solidFill>
                <a:schemeClr val="accent2">
                  <a:lumMod val="50000"/>
                </a:schemeClr>
              </a:solidFill>
              <a:latin typeface="Times New Roman" panose="02020603050405020304" pitchFamily="18" charset="0"/>
              <a:cs typeface="Times New Roman" panose="02020603050405020304" pitchFamily="18" charset="0"/>
            </a:rPr>
            <a:t>công</a:t>
          </a:r>
          <a:r>
            <a:rPr lang="en-US" sz="24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400" kern="1200" dirty="0" err="1" smtClean="0">
              <a:solidFill>
                <a:schemeClr val="accent2">
                  <a:lumMod val="50000"/>
                </a:schemeClr>
              </a:solidFill>
              <a:latin typeface="Times New Roman" panose="02020603050405020304" pitchFamily="18" charset="0"/>
              <a:cs typeface="Times New Roman" panose="02020603050405020304" pitchFamily="18" charset="0"/>
            </a:rPr>
            <a:t>cụ</a:t>
          </a:r>
          <a:r>
            <a:rPr lang="en-US" sz="24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400" kern="1200" dirty="0" err="1" smtClean="0">
              <a:solidFill>
                <a:schemeClr val="accent2">
                  <a:lumMod val="50000"/>
                </a:schemeClr>
              </a:solidFill>
              <a:latin typeface="Times New Roman" panose="02020603050405020304" pitchFamily="18" charset="0"/>
              <a:cs typeface="Times New Roman" panose="02020603050405020304" pitchFamily="18" charset="0"/>
            </a:rPr>
            <a:t>dự</a:t>
          </a:r>
          <a:r>
            <a:rPr lang="en-US" sz="24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400" kern="1200" dirty="0" err="1" smtClean="0">
              <a:solidFill>
                <a:schemeClr val="accent2">
                  <a:lumMod val="50000"/>
                </a:schemeClr>
              </a:solidFill>
              <a:latin typeface="Times New Roman" panose="02020603050405020304" pitchFamily="18" charset="0"/>
              <a:cs typeface="Times New Roman" panose="02020603050405020304" pitchFamily="18" charset="0"/>
            </a:rPr>
            <a:t>đoán</a:t>
          </a:r>
          <a:r>
            <a:rPr lang="en-US" sz="24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400" kern="1200" dirty="0" err="1" smtClean="0">
              <a:solidFill>
                <a:schemeClr val="accent2">
                  <a:lumMod val="50000"/>
                </a:schemeClr>
              </a:solidFill>
              <a:latin typeface="Times New Roman" panose="02020603050405020304" pitchFamily="18" charset="0"/>
              <a:cs typeface="Times New Roman" panose="02020603050405020304" pitchFamily="18" charset="0"/>
            </a:rPr>
            <a:t>một</a:t>
          </a:r>
          <a:r>
            <a:rPr lang="en-US" sz="24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400" kern="1200" dirty="0" err="1" smtClean="0">
              <a:solidFill>
                <a:schemeClr val="accent2">
                  <a:lumMod val="50000"/>
                </a:schemeClr>
              </a:solidFill>
              <a:latin typeface="Times New Roman" panose="02020603050405020304" pitchFamily="18" charset="0"/>
              <a:cs typeface="Times New Roman" panose="02020603050405020304" pitchFamily="18" charset="0"/>
            </a:rPr>
            <a:t>đáp</a:t>
          </a:r>
          <a:r>
            <a:rPr lang="en-US" sz="24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400" kern="1200" dirty="0" err="1" smtClean="0">
              <a:solidFill>
                <a:schemeClr val="accent2">
                  <a:lumMod val="50000"/>
                </a:schemeClr>
              </a:solidFill>
              <a:latin typeface="Times New Roman" panose="02020603050405020304" pitchFamily="18" charset="0"/>
              <a:cs typeface="Times New Roman" panose="02020603050405020304" pitchFamily="18" charset="0"/>
            </a:rPr>
            <a:t>án</a:t>
          </a:r>
          <a:r>
            <a:rPr lang="en-US" sz="24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400" kern="1200" dirty="0" err="1" smtClean="0">
              <a:solidFill>
                <a:schemeClr val="accent2">
                  <a:lumMod val="50000"/>
                </a:schemeClr>
              </a:solidFill>
              <a:latin typeface="Times New Roman" panose="02020603050405020304" pitchFamily="18" charset="0"/>
              <a:cs typeface="Times New Roman" panose="02020603050405020304" pitchFamily="18" charset="0"/>
            </a:rPr>
            <a:t>đúng</a:t>
          </a:r>
          <a:r>
            <a:rPr lang="en-US" sz="24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400" kern="1200" dirty="0" err="1" smtClean="0">
              <a:solidFill>
                <a:schemeClr val="accent2">
                  <a:lumMod val="50000"/>
                </a:schemeClr>
              </a:solidFill>
              <a:latin typeface="Times New Roman" panose="02020603050405020304" pitchFamily="18" charset="0"/>
              <a:cs typeface="Times New Roman" panose="02020603050405020304" pitchFamily="18" charset="0"/>
            </a:rPr>
            <a:t>đã</a:t>
          </a:r>
          <a:r>
            <a:rPr lang="en-US" sz="24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400" kern="1200" dirty="0" err="1" smtClean="0">
              <a:solidFill>
                <a:schemeClr val="accent2">
                  <a:lumMod val="50000"/>
                </a:schemeClr>
              </a:solidFill>
              <a:latin typeface="Times New Roman" panose="02020603050405020304" pitchFamily="18" charset="0"/>
              <a:cs typeface="Times New Roman" panose="02020603050405020304" pitchFamily="18" charset="0"/>
            </a:rPr>
            <a:t>được</a:t>
          </a:r>
          <a:r>
            <a:rPr lang="en-US" sz="24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400" kern="1200" dirty="0" err="1" smtClean="0">
              <a:solidFill>
                <a:schemeClr val="accent2">
                  <a:lumMod val="50000"/>
                </a:schemeClr>
              </a:solidFill>
              <a:latin typeface="Times New Roman" panose="02020603050405020304" pitchFamily="18" charset="0"/>
              <a:cs typeface="Times New Roman" panose="02020603050405020304" pitchFamily="18" charset="0"/>
            </a:rPr>
            <a:t>biết</a:t>
          </a:r>
          <a:r>
            <a:rPr lang="en-US" sz="24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400" kern="1200" dirty="0" err="1" smtClean="0">
              <a:solidFill>
                <a:schemeClr val="accent2">
                  <a:lumMod val="50000"/>
                </a:schemeClr>
              </a:solidFill>
              <a:latin typeface="Times New Roman" panose="02020603050405020304" pitchFamily="18" charset="0"/>
              <a:cs typeface="Times New Roman" panose="02020603050405020304" pitchFamily="18" charset="0"/>
            </a:rPr>
            <a:t>trước</a:t>
          </a:r>
          <a:r>
            <a:rPr lang="en-US" sz="2400" kern="1200" dirty="0" smtClean="0">
              <a:solidFill>
                <a:schemeClr val="accent2">
                  <a:lumMod val="50000"/>
                </a:schemeClr>
              </a:solidFill>
              <a:latin typeface="Times New Roman" panose="02020603050405020304" pitchFamily="18" charset="0"/>
              <a:cs typeface="Times New Roman" panose="02020603050405020304" pitchFamily="18" charset="0"/>
            </a:rPr>
            <a:t> dung </a:t>
          </a:r>
          <a:r>
            <a:rPr lang="en-US" sz="2400" kern="1200" dirty="0" err="1" smtClean="0">
              <a:solidFill>
                <a:schemeClr val="accent2">
                  <a:lumMod val="50000"/>
                </a:schemeClr>
              </a:solidFill>
              <a:latin typeface="Times New Roman" panose="02020603050405020304" pitchFamily="18" charset="0"/>
              <a:cs typeface="Times New Roman" panose="02020603050405020304" pitchFamily="18" charset="0"/>
            </a:rPr>
            <a:t>để</a:t>
          </a:r>
          <a:r>
            <a:rPr lang="en-US" sz="24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400" kern="1200" dirty="0" err="1" smtClean="0">
              <a:solidFill>
                <a:schemeClr val="accent2">
                  <a:lumMod val="50000"/>
                </a:schemeClr>
              </a:solidFill>
              <a:latin typeface="Times New Roman" panose="02020603050405020304" pitchFamily="18" charset="0"/>
              <a:cs typeface="Times New Roman" panose="02020603050405020304" pitchFamily="18" charset="0"/>
            </a:rPr>
            <a:t>kiểm</a:t>
          </a:r>
          <a:r>
            <a:rPr lang="en-US" sz="24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400" kern="1200" dirty="0" err="1" smtClean="0">
              <a:solidFill>
                <a:schemeClr val="accent2">
                  <a:lumMod val="50000"/>
                </a:schemeClr>
              </a:solidFill>
              <a:latin typeface="Times New Roman" panose="02020603050405020304" pitchFamily="18" charset="0"/>
              <a:cs typeface="Times New Roman" panose="02020603050405020304" pitchFamily="18" charset="0"/>
            </a:rPr>
            <a:t>định</a:t>
          </a:r>
          <a:r>
            <a:rPr lang="en-US" sz="24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400" kern="1200" dirty="0" err="1" smtClean="0">
              <a:solidFill>
                <a:schemeClr val="accent2">
                  <a:lumMod val="50000"/>
                </a:schemeClr>
              </a:solidFill>
              <a:latin typeface="Times New Roman" panose="02020603050405020304" pitchFamily="18" charset="0"/>
              <a:cs typeface="Times New Roman" panose="02020603050405020304" pitchFamily="18" charset="0"/>
            </a:rPr>
            <a:t>tính</a:t>
          </a:r>
          <a:r>
            <a:rPr lang="en-US" sz="24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400" kern="1200" dirty="0" err="1" smtClean="0">
              <a:solidFill>
                <a:schemeClr val="accent2">
                  <a:lumMod val="50000"/>
                </a:schemeClr>
              </a:solidFill>
              <a:latin typeface="Times New Roman" panose="02020603050405020304" pitchFamily="18" charset="0"/>
              <a:cs typeface="Times New Roman" panose="02020603050405020304" pitchFamily="18" charset="0"/>
            </a:rPr>
            <a:t>đúng</a:t>
          </a:r>
          <a:r>
            <a:rPr lang="en-US" sz="24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400" kern="1200" dirty="0" err="1" smtClean="0">
              <a:solidFill>
                <a:schemeClr val="accent2">
                  <a:lumMod val="50000"/>
                </a:schemeClr>
              </a:solidFill>
              <a:latin typeface="Times New Roman" panose="02020603050405020304" pitchFamily="18" charset="0"/>
              <a:cs typeface="Times New Roman" panose="02020603050405020304" pitchFamily="18" charset="0"/>
            </a:rPr>
            <a:t>đắn</a:t>
          </a:r>
          <a:r>
            <a:rPr lang="en-US" sz="24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400" kern="1200" dirty="0" err="1" smtClean="0">
              <a:solidFill>
                <a:schemeClr val="accent2">
                  <a:lumMod val="50000"/>
                </a:schemeClr>
              </a:solidFill>
              <a:latin typeface="Times New Roman" panose="02020603050405020304" pitchFamily="18" charset="0"/>
              <a:cs typeface="Times New Roman" panose="02020603050405020304" pitchFamily="18" charset="0"/>
            </a:rPr>
            <a:t>của</a:t>
          </a:r>
          <a:r>
            <a:rPr lang="en-US" sz="24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400" kern="1200" dirty="0" err="1" smtClean="0">
              <a:solidFill>
                <a:schemeClr val="accent2">
                  <a:lumMod val="50000"/>
                </a:schemeClr>
              </a:solidFill>
              <a:latin typeface="Times New Roman" panose="02020603050405020304" pitchFamily="18" charset="0"/>
              <a:cs typeface="Times New Roman" panose="02020603050405020304" pitchFamily="18" charset="0"/>
            </a:rPr>
            <a:t>các</a:t>
          </a:r>
          <a:r>
            <a:rPr lang="en-US" sz="24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400" kern="1200" dirty="0" err="1" smtClean="0">
              <a:solidFill>
                <a:schemeClr val="accent2">
                  <a:lumMod val="50000"/>
                </a:schemeClr>
              </a:solidFill>
              <a:latin typeface="Times New Roman" panose="02020603050405020304" pitchFamily="18" charset="0"/>
              <a:cs typeface="Times New Roman" panose="02020603050405020304" pitchFamily="18" charset="0"/>
            </a:rPr>
            <a:t>thuật</a:t>
          </a:r>
          <a:r>
            <a:rPr lang="en-US" sz="24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400" kern="1200" dirty="0" err="1" smtClean="0">
              <a:solidFill>
                <a:schemeClr val="accent2">
                  <a:lumMod val="50000"/>
                </a:schemeClr>
              </a:solidFill>
              <a:latin typeface="Times New Roman" panose="02020603050405020304" pitchFamily="18" charset="0"/>
              <a:cs typeface="Times New Roman" panose="02020603050405020304" pitchFamily="18" charset="0"/>
            </a:rPr>
            <a:t>toán</a:t>
          </a:r>
          <a:r>
            <a:rPr lang="en-US" sz="24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400" kern="1200" dirty="0" err="1" smtClean="0">
              <a:solidFill>
                <a:schemeClr val="accent2">
                  <a:lumMod val="50000"/>
                </a:schemeClr>
              </a:solidFill>
              <a:latin typeface="Times New Roman" panose="02020603050405020304" pitchFamily="18" charset="0"/>
              <a:cs typeface="Times New Roman" panose="02020603050405020304" pitchFamily="18" charset="0"/>
            </a:rPr>
            <a:t>phân</a:t>
          </a:r>
          <a:r>
            <a:rPr lang="en-US" sz="2400" kern="1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400" kern="1200" dirty="0" err="1" smtClean="0">
              <a:solidFill>
                <a:schemeClr val="accent2">
                  <a:lumMod val="50000"/>
                </a:schemeClr>
              </a:solidFill>
              <a:latin typeface="Times New Roman" panose="02020603050405020304" pitchFamily="18" charset="0"/>
              <a:cs typeface="Times New Roman" panose="02020603050405020304" pitchFamily="18" charset="0"/>
            </a:rPr>
            <a:t>loại</a:t>
          </a:r>
          <a:r>
            <a:rPr lang="en-US" sz="2400" kern="1200" dirty="0" smtClean="0">
              <a:solidFill>
                <a:schemeClr val="accent2">
                  <a:lumMod val="50000"/>
                </a:schemeClr>
              </a:solidFill>
              <a:latin typeface="Times New Roman" panose="02020603050405020304" pitchFamily="18" charset="0"/>
              <a:cs typeface="Times New Roman" panose="02020603050405020304" pitchFamily="18" charset="0"/>
            </a:rPr>
            <a:t>.</a:t>
          </a:r>
          <a:endParaRPr lang="en-US" sz="2400" kern="1200" dirty="0">
            <a:solidFill>
              <a:schemeClr val="accent2">
                <a:lumMod val="50000"/>
              </a:schemeClr>
            </a:solidFill>
          </a:endParaRPr>
        </a:p>
      </dsp:txBody>
      <dsp:txXfrm rot="-5400000">
        <a:off x="2065407" y="1888253"/>
        <a:ext cx="4892627" cy="1530994"/>
      </dsp:txXfrm>
    </dsp:sp>
    <dsp:sp modelId="{54F6BD37-5597-4F10-9B8A-42767649B8B4}">
      <dsp:nvSpPr>
        <dsp:cNvPr id="0" name=""/>
        <dsp:cNvSpPr/>
      </dsp:nvSpPr>
      <dsp:spPr>
        <a:xfrm>
          <a:off x="0" y="1857422"/>
          <a:ext cx="2019663" cy="12709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en-US" sz="2700" b="1" kern="1200" dirty="0" smtClean="0">
              <a:solidFill>
                <a:schemeClr val="accent2">
                  <a:lumMod val="50000"/>
                </a:schemeClr>
              </a:solidFill>
              <a:latin typeface="Times New Roman" panose="02020603050405020304" pitchFamily="18" charset="0"/>
              <a:cs typeface="Times New Roman" panose="02020603050405020304" pitchFamily="18" charset="0"/>
            </a:rPr>
            <a:t>Ground truth</a:t>
          </a:r>
          <a:endParaRPr lang="en-US" sz="2700" kern="1200" dirty="0">
            <a:solidFill>
              <a:schemeClr val="accent2">
                <a:lumMod val="50000"/>
              </a:schemeClr>
            </a:solidFill>
          </a:endParaRPr>
        </a:p>
      </dsp:txBody>
      <dsp:txXfrm>
        <a:off x="62044" y="1919466"/>
        <a:ext cx="1895575" cy="1146886"/>
      </dsp:txXfrm>
    </dsp:sp>
    <dsp:sp modelId="{EE2FA1FC-FD5A-4466-9E0D-194B01854FCE}">
      <dsp:nvSpPr>
        <dsp:cNvPr id="0" name=""/>
        <dsp:cNvSpPr/>
      </dsp:nvSpPr>
      <dsp:spPr>
        <a:xfrm rot="5400000">
          <a:off x="3773021" y="1892893"/>
          <a:ext cx="1469138" cy="4900389"/>
        </a:xfrm>
        <a:prstGeom prst="round2SameRect">
          <a:avLst/>
        </a:prstGeom>
        <a:solidFill>
          <a:schemeClr val="accent1">
            <a:tint val="40000"/>
            <a:hueOff val="0"/>
            <a:satOff val="0"/>
            <a:lum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vi-VN" sz="2400" b="0" i="0" kern="1200" dirty="0" smtClean="0">
              <a:solidFill>
                <a:schemeClr val="accent2">
                  <a:lumMod val="50000"/>
                </a:schemeClr>
              </a:solidFill>
              <a:latin typeface="Times New Roman" panose="02020603050405020304" pitchFamily="18" charset="0"/>
              <a:cs typeface="Times New Roman" panose="02020603050405020304" pitchFamily="18" charset="0"/>
            </a:rPr>
            <a:t>Nó là một hàm số f(x), nhận vào một observation x và trả về một label y = f(x)</a:t>
          </a:r>
          <a:endParaRPr lang="en-US" sz="2400" kern="1200" dirty="0">
            <a:solidFill>
              <a:schemeClr val="accent2">
                <a:lumMod val="50000"/>
              </a:schemeClr>
            </a:solidFill>
            <a:latin typeface="Times New Roman" panose="02020603050405020304" pitchFamily="18" charset="0"/>
            <a:cs typeface="Times New Roman" panose="02020603050405020304" pitchFamily="18" charset="0"/>
          </a:endParaRPr>
        </a:p>
      </dsp:txBody>
      <dsp:txXfrm rot="-5400000">
        <a:off x="2057396" y="3680236"/>
        <a:ext cx="4828672" cy="1325704"/>
      </dsp:txXfrm>
    </dsp:sp>
    <dsp:sp modelId="{7708CB90-59A6-4C7E-ACC2-749842F907EB}">
      <dsp:nvSpPr>
        <dsp:cNvPr id="0" name=""/>
        <dsp:cNvSpPr/>
      </dsp:nvSpPr>
      <dsp:spPr>
        <a:xfrm>
          <a:off x="0" y="3686133"/>
          <a:ext cx="1980248" cy="12012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en-US" sz="2700" b="1" i="0" kern="1200" dirty="0" smtClean="0">
              <a:solidFill>
                <a:schemeClr val="accent2">
                  <a:lumMod val="50000"/>
                </a:schemeClr>
              </a:solidFill>
              <a:latin typeface="Times New Roman" panose="02020603050405020304" pitchFamily="18" charset="0"/>
              <a:cs typeface="Times New Roman" panose="02020603050405020304" pitchFamily="18" charset="0"/>
            </a:rPr>
            <a:t>Model</a:t>
          </a:r>
          <a:endParaRPr lang="en-US" sz="2700" kern="1200" dirty="0">
            <a:solidFill>
              <a:schemeClr val="accent2">
                <a:lumMod val="50000"/>
              </a:schemeClr>
            </a:solidFill>
            <a:latin typeface="Times New Roman" panose="02020603050405020304" pitchFamily="18" charset="0"/>
            <a:cs typeface="Times New Roman" panose="02020603050405020304" pitchFamily="18" charset="0"/>
          </a:endParaRPr>
        </a:p>
      </dsp:txBody>
      <dsp:txXfrm>
        <a:off x="58642" y="3744775"/>
        <a:ext cx="1862964" cy="10840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E9A6A-2C7E-41AB-895F-09C0D2C9EE2F}">
      <dsp:nvSpPr>
        <dsp:cNvPr id="0" name=""/>
        <dsp:cNvSpPr/>
      </dsp:nvSpPr>
      <dsp:spPr>
        <a:xfrm>
          <a:off x="0" y="0"/>
          <a:ext cx="6248400" cy="944562"/>
        </a:xfrm>
        <a:prstGeom prst="roundRect">
          <a:avLst>
            <a:gd name="adj" fmla="val 1000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0" kern="1200" smtClean="0">
              <a:latin typeface="Times New Roman" panose="02020603050405020304" pitchFamily="18" charset="0"/>
              <a:cs typeface="Times New Roman" panose="02020603050405020304" pitchFamily="18" charset="0"/>
            </a:rPr>
            <a:t>Xây dựng Mô hình phân lớp</a:t>
          </a:r>
          <a:endParaRPr lang="en-US" sz="2800" b="0" kern="1200" dirty="0">
            <a:latin typeface="Times New Roman" panose="02020603050405020304" pitchFamily="18" charset="0"/>
            <a:cs typeface="Times New Roman" panose="02020603050405020304" pitchFamily="18" charset="0"/>
          </a:endParaRPr>
        </a:p>
      </dsp:txBody>
      <dsp:txXfrm>
        <a:off x="1344136" y="0"/>
        <a:ext cx="4904263" cy="944562"/>
      </dsp:txXfrm>
    </dsp:sp>
    <dsp:sp modelId="{D4B8856E-71EC-4ED8-A206-CBDD098755C9}">
      <dsp:nvSpPr>
        <dsp:cNvPr id="0" name=""/>
        <dsp:cNvSpPr/>
      </dsp:nvSpPr>
      <dsp:spPr>
        <a:xfrm>
          <a:off x="94456" y="94456"/>
          <a:ext cx="1249680" cy="755649"/>
        </a:xfrm>
        <a:prstGeom prst="round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31000" b="-31000"/>
          </a:stretch>
        </a:blipFill>
        <a:ln>
          <a:noFill/>
        </a:ln>
        <a:effectLst/>
        <a:sp3d z="57200" extrusionH="10600" prstMaterial="plastic">
          <a:bevelT w="101600" h="8600" prst="relaxedInset"/>
          <a:bevelB w="8600" h="8600" prst="relaxedInset"/>
        </a:sp3d>
      </dsp:spPr>
      <dsp:style>
        <a:lnRef idx="0">
          <a:scrgbClr r="0" g="0" b="0"/>
        </a:lnRef>
        <a:fillRef idx="1">
          <a:scrgbClr r="0" g="0" b="0"/>
        </a:fillRef>
        <a:effectRef idx="1">
          <a:scrgbClr r="0" g="0" b="0"/>
        </a:effectRef>
        <a:fontRef idx="minor"/>
      </dsp:style>
    </dsp:sp>
    <dsp:sp modelId="{D43D3B3E-6364-4EE5-8D04-47A930FC4FF7}">
      <dsp:nvSpPr>
        <dsp:cNvPr id="0" name=""/>
        <dsp:cNvSpPr/>
      </dsp:nvSpPr>
      <dsp:spPr>
        <a:xfrm>
          <a:off x="0" y="1066798"/>
          <a:ext cx="6248400" cy="944562"/>
        </a:xfrm>
        <a:prstGeom prst="roundRect">
          <a:avLst>
            <a:gd name="adj" fmla="val 1000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0" kern="1200" smtClean="0">
              <a:latin typeface="Times New Roman" panose="02020603050405020304" pitchFamily="18" charset="0"/>
              <a:cs typeface="Times New Roman" panose="02020603050405020304" pitchFamily="18" charset="0"/>
            </a:rPr>
            <a:t>Sử dụng mô hình phân lớp</a:t>
          </a:r>
          <a:endParaRPr lang="en-US" sz="2800" b="0" kern="1200" dirty="0">
            <a:latin typeface="Times New Roman" panose="02020603050405020304" pitchFamily="18" charset="0"/>
            <a:cs typeface="Times New Roman" panose="02020603050405020304" pitchFamily="18" charset="0"/>
          </a:endParaRPr>
        </a:p>
      </dsp:txBody>
      <dsp:txXfrm>
        <a:off x="1344136" y="1066798"/>
        <a:ext cx="4904263" cy="944562"/>
      </dsp:txXfrm>
    </dsp:sp>
    <dsp:sp modelId="{64D2CBF9-A07E-4581-BFB5-125B3C4B8BCE}">
      <dsp:nvSpPr>
        <dsp:cNvPr id="0" name=""/>
        <dsp:cNvSpPr/>
      </dsp:nvSpPr>
      <dsp:spPr>
        <a:xfrm>
          <a:off x="75748" y="1143003"/>
          <a:ext cx="1249680" cy="755649"/>
        </a:xfrm>
        <a:prstGeom prst="roundRect">
          <a:avLst/>
        </a:prstGeom>
        <a:blipFill>
          <a:blip xmlns:r="http://schemas.openxmlformats.org/officeDocument/2006/relationships" r:embed="rId2" cstate="print">
            <a:extLst>
              <a:ext uri="{BEBA8EAE-BF5A-486C-A8C5-ECC9F3942E4B}">
                <a14:imgProps xmlns:a14="http://schemas.microsoft.com/office/drawing/2010/main">
                  <a14:imgLayer r:embed="rId3">
                    <a14:imgEffect>
                      <a14:sharpenSoften amount="-100000"/>
                    </a14:imgEffect>
                    <a14:imgEffect>
                      <a14:colorTemperature colorTemp="6700"/>
                    </a14:imgEffect>
                    <a14:imgEffect>
                      <a14:saturation sat="103000"/>
                    </a14:imgEffect>
                  </a14:imgLayer>
                </a14:imgProps>
              </a:ext>
              <a:ext uri="{28A0092B-C50C-407E-A947-70E740481C1C}">
                <a14:useLocalDpi xmlns:a14="http://schemas.microsoft.com/office/drawing/2010/main" val="0"/>
              </a:ext>
            </a:extLst>
          </a:blip>
          <a:srcRect/>
          <a:stretch>
            <a:fillRect l="-2000" r="-2000"/>
          </a:stretch>
        </a:blipFill>
        <a:ln>
          <a:noFill/>
        </a:ln>
        <a:effectLst/>
        <a:sp3d z="57200" extrusionH="10600" prstMaterial="plastic">
          <a:bevelT w="101600" h="8600" prst="relaxedInset"/>
          <a:bevelB w="8600" h="8600" prst="relaxedInset"/>
        </a:sp3d>
      </dsp:spPr>
      <dsp:style>
        <a:lnRef idx="0">
          <a:scrgbClr r="0" g="0" b="0"/>
        </a:lnRef>
        <a:fillRef idx="1">
          <a:scrgbClr r="0" g="0" b="0"/>
        </a:fillRef>
        <a:effectRef idx="1">
          <a:scrgbClr r="0" g="0" b="0"/>
        </a:effectRef>
        <a:fontRef idx="minor"/>
      </dsp:style>
    </dsp:sp>
    <dsp:sp modelId="{F5829C6D-259C-4E8B-95C8-9B12EFF15CCC}">
      <dsp:nvSpPr>
        <dsp:cNvPr id="0" name=""/>
        <dsp:cNvSpPr/>
      </dsp:nvSpPr>
      <dsp:spPr>
        <a:xfrm>
          <a:off x="0" y="2078037"/>
          <a:ext cx="6248400" cy="944562"/>
        </a:xfrm>
        <a:prstGeom prst="roundRect">
          <a:avLst>
            <a:gd name="adj" fmla="val 1000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0" i="0" kern="1200" smtClean="0">
              <a:latin typeface="Times New Roman" panose="02020603050405020304" pitchFamily="18" charset="0"/>
              <a:cs typeface="Times New Roman" panose="02020603050405020304" pitchFamily="18" charset="0"/>
            </a:rPr>
            <a:t>Kiểm tra dữ liệu với mô hình (make prediction)</a:t>
          </a:r>
          <a:endParaRPr lang="en-US" sz="2800" b="0" kern="1200" dirty="0">
            <a:latin typeface="Times New Roman" panose="02020603050405020304" pitchFamily="18" charset="0"/>
            <a:cs typeface="Times New Roman" panose="02020603050405020304" pitchFamily="18" charset="0"/>
          </a:endParaRPr>
        </a:p>
      </dsp:txBody>
      <dsp:txXfrm>
        <a:off x="1344136" y="2078037"/>
        <a:ext cx="4904263" cy="944562"/>
      </dsp:txXfrm>
    </dsp:sp>
    <dsp:sp modelId="{5CE59D58-D19A-48E8-89BD-5299943BCC7C}">
      <dsp:nvSpPr>
        <dsp:cNvPr id="0" name=""/>
        <dsp:cNvSpPr/>
      </dsp:nvSpPr>
      <dsp:spPr>
        <a:xfrm>
          <a:off x="75748" y="2181856"/>
          <a:ext cx="1249680" cy="755649"/>
        </a:xfrm>
        <a:prstGeom prst="roundRect">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2000" r="-2000"/>
          </a:stretch>
        </a:blipFill>
        <a:ln>
          <a:noFill/>
        </a:ln>
        <a:effectLst/>
        <a:sp3d z="57200" extrusionH="10600" prstMaterial="plastic">
          <a:bevelT w="101600" h="8600" prst="relaxedInset"/>
          <a:bevelB w="8600" h="8600" prst="relaxedInset"/>
        </a:sp3d>
      </dsp:spPr>
      <dsp:style>
        <a:lnRef idx="0">
          <a:scrgbClr r="0" g="0" b="0"/>
        </a:lnRef>
        <a:fillRef idx="1">
          <a:scrgbClr r="0" g="0" b="0"/>
        </a:fillRef>
        <a:effectRef idx="1">
          <a:scrgbClr r="0" g="0" b="0"/>
        </a:effectRef>
        <a:fontRef idx="minor"/>
      </dsp:style>
    </dsp:sp>
    <dsp:sp modelId="{B4FD4B6B-3DFC-4F8D-BEC2-7C0ED368B865}">
      <dsp:nvSpPr>
        <dsp:cNvPr id="0" name=""/>
        <dsp:cNvSpPr/>
      </dsp:nvSpPr>
      <dsp:spPr>
        <a:xfrm>
          <a:off x="0" y="3117056"/>
          <a:ext cx="6248400" cy="944562"/>
        </a:xfrm>
        <a:prstGeom prst="roundRect">
          <a:avLst>
            <a:gd name="adj" fmla="val 1000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0" i="0" kern="1200" dirty="0" err="1" smtClean="0">
              <a:latin typeface="Times New Roman" panose="02020603050405020304" pitchFamily="18" charset="0"/>
              <a:cs typeface="Times New Roman" panose="02020603050405020304" pitchFamily="18" charset="0"/>
            </a:rPr>
            <a:t>Đánh</a:t>
          </a:r>
          <a:r>
            <a:rPr lang="en-US" sz="2800" b="0" i="0" kern="1200" dirty="0" smtClean="0">
              <a:latin typeface="Times New Roman" panose="02020603050405020304" pitchFamily="18" charset="0"/>
              <a:cs typeface="Times New Roman" panose="02020603050405020304" pitchFamily="18" charset="0"/>
            </a:rPr>
            <a:t> </a:t>
          </a:r>
          <a:r>
            <a:rPr lang="en-US" sz="2800" b="0" i="0" kern="1200" dirty="0" err="1" smtClean="0">
              <a:latin typeface="Times New Roman" panose="02020603050405020304" pitchFamily="18" charset="0"/>
              <a:cs typeface="Times New Roman" panose="02020603050405020304" pitchFamily="18" charset="0"/>
            </a:rPr>
            <a:t>giá</a:t>
          </a:r>
          <a:r>
            <a:rPr lang="en-US" sz="2800" b="0" i="0" kern="1200" dirty="0" smtClean="0">
              <a:latin typeface="Times New Roman" panose="02020603050405020304" pitchFamily="18" charset="0"/>
              <a:cs typeface="Times New Roman" panose="02020603050405020304" pitchFamily="18" charset="0"/>
            </a:rPr>
            <a:t> </a:t>
          </a:r>
          <a:r>
            <a:rPr lang="en-US" sz="2800" b="0" i="0" kern="1200" dirty="0" err="1" smtClean="0">
              <a:latin typeface="Times New Roman" panose="02020603050405020304" pitchFamily="18" charset="0"/>
              <a:cs typeface="Times New Roman" panose="02020603050405020304" pitchFamily="18" charset="0"/>
            </a:rPr>
            <a:t>mô</a:t>
          </a:r>
          <a:r>
            <a:rPr lang="en-US" sz="2800" b="0" i="0" kern="1200" dirty="0" smtClean="0">
              <a:latin typeface="Times New Roman" panose="02020603050405020304" pitchFamily="18" charset="0"/>
              <a:cs typeface="Times New Roman" panose="02020603050405020304" pitchFamily="18" charset="0"/>
            </a:rPr>
            <a:t> </a:t>
          </a:r>
          <a:r>
            <a:rPr lang="en-US" sz="2800" b="0" i="0" kern="1200" dirty="0" err="1" smtClean="0">
              <a:latin typeface="Times New Roman" panose="02020603050405020304" pitchFamily="18" charset="0"/>
              <a:cs typeface="Times New Roman" panose="02020603050405020304" pitchFamily="18" charset="0"/>
            </a:rPr>
            <a:t>hình</a:t>
          </a:r>
          <a:r>
            <a:rPr lang="en-US" sz="2800" b="0" i="0" kern="1200" dirty="0" smtClean="0">
              <a:latin typeface="Times New Roman" panose="02020603050405020304" pitchFamily="18" charset="0"/>
              <a:cs typeface="Times New Roman" panose="02020603050405020304" pitchFamily="18" charset="0"/>
            </a:rPr>
            <a:t> </a:t>
          </a:r>
          <a:r>
            <a:rPr lang="en-US" sz="2800" b="0" i="0" kern="1200" dirty="0" err="1" smtClean="0">
              <a:latin typeface="Times New Roman" panose="02020603050405020304" pitchFamily="18" charset="0"/>
              <a:cs typeface="Times New Roman" panose="02020603050405020304" pitchFamily="18" charset="0"/>
            </a:rPr>
            <a:t>phân</a:t>
          </a:r>
          <a:r>
            <a:rPr lang="en-US" sz="2800" b="0" i="0" kern="1200" dirty="0" smtClean="0">
              <a:latin typeface="Times New Roman" panose="02020603050405020304" pitchFamily="18" charset="0"/>
              <a:cs typeface="Times New Roman" panose="02020603050405020304" pitchFamily="18" charset="0"/>
            </a:rPr>
            <a:t> </a:t>
          </a:r>
          <a:r>
            <a:rPr lang="en-US" sz="2800" b="0" i="0" kern="1200" dirty="0" err="1" smtClean="0">
              <a:latin typeface="Times New Roman" panose="02020603050405020304" pitchFamily="18" charset="0"/>
              <a:cs typeface="Times New Roman" panose="02020603050405020304" pitchFamily="18" charset="0"/>
            </a:rPr>
            <a:t>lớp</a:t>
          </a:r>
          <a:r>
            <a:rPr lang="en-US" sz="2800" b="0" i="0" kern="1200" dirty="0" smtClean="0">
              <a:latin typeface="Times New Roman" panose="02020603050405020304" pitchFamily="18" charset="0"/>
              <a:cs typeface="Times New Roman" panose="02020603050405020304" pitchFamily="18" charset="0"/>
            </a:rPr>
            <a:t> </a:t>
          </a:r>
          <a:r>
            <a:rPr lang="en-US" sz="2800" b="0" i="0" kern="1200" dirty="0" err="1" smtClean="0">
              <a:latin typeface="Times New Roman" panose="02020603050405020304" pitchFamily="18" charset="0"/>
              <a:cs typeface="Times New Roman" panose="02020603050405020304" pitchFamily="18" charset="0"/>
            </a:rPr>
            <a:t>và</a:t>
          </a:r>
          <a:r>
            <a:rPr lang="en-US" sz="2800" b="0" i="0" kern="1200" dirty="0" smtClean="0">
              <a:latin typeface="Times New Roman" panose="02020603050405020304" pitchFamily="18" charset="0"/>
              <a:cs typeface="Times New Roman" panose="02020603050405020304" pitchFamily="18" charset="0"/>
            </a:rPr>
            <a:t> </a:t>
          </a:r>
          <a:r>
            <a:rPr lang="en-US" sz="2800" b="0" i="0" kern="1200" dirty="0" err="1" smtClean="0">
              <a:latin typeface="Times New Roman" panose="02020603050405020304" pitchFamily="18" charset="0"/>
              <a:cs typeface="Times New Roman" panose="02020603050405020304" pitchFamily="18" charset="0"/>
            </a:rPr>
            <a:t>chọn</a:t>
          </a:r>
          <a:r>
            <a:rPr lang="en-US" sz="2800" b="0" i="0" kern="1200" dirty="0" smtClean="0">
              <a:latin typeface="Times New Roman" panose="02020603050405020304" pitchFamily="18" charset="0"/>
              <a:cs typeface="Times New Roman" panose="02020603050405020304" pitchFamily="18" charset="0"/>
            </a:rPr>
            <a:t> </a:t>
          </a:r>
          <a:r>
            <a:rPr lang="en-US" sz="2800" b="0" i="0" kern="1200" dirty="0" err="1" smtClean="0">
              <a:latin typeface="Times New Roman" panose="02020603050405020304" pitchFamily="18" charset="0"/>
              <a:cs typeface="Times New Roman" panose="02020603050405020304" pitchFamily="18" charset="0"/>
            </a:rPr>
            <a:t>ra</a:t>
          </a:r>
          <a:r>
            <a:rPr lang="en-US" sz="2800" b="0" i="0" kern="1200" dirty="0" smtClean="0">
              <a:latin typeface="Times New Roman" panose="02020603050405020304" pitchFamily="18" charset="0"/>
              <a:cs typeface="Times New Roman" panose="02020603050405020304" pitchFamily="18" charset="0"/>
            </a:rPr>
            <a:t> </a:t>
          </a:r>
          <a:r>
            <a:rPr lang="en-US" sz="2800" b="0" i="0" kern="1200" dirty="0" err="1" smtClean="0">
              <a:latin typeface="Times New Roman" panose="02020603050405020304" pitchFamily="18" charset="0"/>
              <a:cs typeface="Times New Roman" panose="02020603050405020304" pitchFamily="18" charset="0"/>
            </a:rPr>
            <a:t>mô</a:t>
          </a:r>
          <a:r>
            <a:rPr lang="en-US" sz="2800" b="0" i="0" kern="1200" dirty="0" smtClean="0">
              <a:latin typeface="Times New Roman" panose="02020603050405020304" pitchFamily="18" charset="0"/>
              <a:cs typeface="Times New Roman" panose="02020603050405020304" pitchFamily="18" charset="0"/>
            </a:rPr>
            <a:t> </a:t>
          </a:r>
          <a:r>
            <a:rPr lang="en-US" sz="2800" b="0" i="0" kern="1200" dirty="0" err="1" smtClean="0">
              <a:latin typeface="Times New Roman" panose="02020603050405020304" pitchFamily="18" charset="0"/>
              <a:cs typeface="Times New Roman" panose="02020603050405020304" pitchFamily="18" charset="0"/>
            </a:rPr>
            <a:t>hình</a:t>
          </a:r>
          <a:r>
            <a:rPr lang="en-US" sz="2800" b="0" i="0" kern="1200" dirty="0" smtClean="0">
              <a:latin typeface="Times New Roman" panose="02020603050405020304" pitchFamily="18" charset="0"/>
              <a:cs typeface="Times New Roman" panose="02020603050405020304" pitchFamily="18" charset="0"/>
            </a:rPr>
            <a:t> </a:t>
          </a:r>
          <a:r>
            <a:rPr lang="en-US" sz="2800" b="0" i="0" kern="1200" dirty="0" err="1" smtClean="0">
              <a:latin typeface="Times New Roman" panose="02020603050405020304" pitchFamily="18" charset="0"/>
              <a:cs typeface="Times New Roman" panose="02020603050405020304" pitchFamily="18" charset="0"/>
            </a:rPr>
            <a:t>tốt</a:t>
          </a:r>
          <a:r>
            <a:rPr lang="en-US" sz="2800" b="0" i="0" kern="1200" dirty="0" smtClean="0">
              <a:latin typeface="Times New Roman" panose="02020603050405020304" pitchFamily="18" charset="0"/>
              <a:cs typeface="Times New Roman" panose="02020603050405020304" pitchFamily="18" charset="0"/>
            </a:rPr>
            <a:t> </a:t>
          </a:r>
          <a:r>
            <a:rPr lang="en-US" sz="2800" b="0" i="0" kern="1200" dirty="0" err="1" smtClean="0">
              <a:latin typeface="Times New Roman" panose="02020603050405020304" pitchFamily="18" charset="0"/>
              <a:cs typeface="Times New Roman" panose="02020603050405020304" pitchFamily="18" charset="0"/>
            </a:rPr>
            <a:t>nhất</a:t>
          </a:r>
          <a:endParaRPr lang="en-US" sz="2800" b="0" kern="1200" dirty="0">
            <a:latin typeface="Times New Roman" panose="02020603050405020304" pitchFamily="18" charset="0"/>
            <a:cs typeface="Times New Roman" panose="02020603050405020304" pitchFamily="18" charset="0"/>
          </a:endParaRPr>
        </a:p>
      </dsp:txBody>
      <dsp:txXfrm>
        <a:off x="1344136" y="3117056"/>
        <a:ext cx="4904263" cy="944562"/>
      </dsp:txXfrm>
    </dsp:sp>
    <dsp:sp modelId="{AC5F84DD-5BD5-4B54-B4AC-013CD77D33AA}">
      <dsp:nvSpPr>
        <dsp:cNvPr id="0" name=""/>
        <dsp:cNvSpPr/>
      </dsp:nvSpPr>
      <dsp:spPr>
        <a:xfrm>
          <a:off x="94456" y="3211512"/>
          <a:ext cx="1249680" cy="755649"/>
        </a:xfrm>
        <a:prstGeom prst="round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31000" b="-31000"/>
          </a:stretch>
        </a:blipFill>
        <a:ln>
          <a:noFill/>
        </a:ln>
        <a:effectLst/>
        <a:sp3d z="57200" extrusionH="10600" prstMaterial="plastic">
          <a:bevelT w="101600" h="8600" prst="relaxedInset"/>
          <a:bevelB w="8600" h="8600" prst="relaxedInset"/>
        </a:sp3d>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D270ED-592E-437F-B413-29B2677ED809}" type="datetimeFigureOut">
              <a:rPr lang="en-US" smtClean="0"/>
              <a:pPr/>
              <a:t>9/21/2018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534C60-BE21-440A-A837-0C8FEA8B02BD}" type="slidenum">
              <a:rPr lang="en-US" smtClean="0"/>
              <a:pPr/>
              <a:t>‹#›</a:t>
            </a:fld>
            <a:endParaRPr lang="en-US"/>
          </a:p>
        </p:txBody>
      </p:sp>
    </p:spTree>
    <p:extLst>
      <p:ext uri="{BB962C8B-B14F-4D97-AF65-F5344CB8AC3E}">
        <p14:creationId xmlns:p14="http://schemas.microsoft.com/office/powerpoint/2010/main" val="3166930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34C60-BE21-440A-A837-0C8FEA8B02BD}" type="slidenum">
              <a:rPr lang="en-US" smtClean="0"/>
              <a:pPr/>
              <a:t>14</a:t>
            </a:fld>
            <a:endParaRPr lang="en-US"/>
          </a:p>
        </p:txBody>
      </p:sp>
    </p:spTree>
    <p:extLst>
      <p:ext uri="{BB962C8B-B14F-4D97-AF65-F5344CB8AC3E}">
        <p14:creationId xmlns:p14="http://schemas.microsoft.com/office/powerpoint/2010/main" val="2925672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4974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73093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42662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42908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051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3387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16099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52080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20985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5755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55950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76366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13497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12022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00473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49921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9/21/2018</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pic>
        <p:nvPicPr>
          <p:cNvPr id="18" name="Picture 17" descr="image2s.png"/>
          <p:cNvPicPr>
            <a:picLocks noChangeAspect="1"/>
          </p:cNvPicPr>
          <p:nvPr userDrawn="1"/>
        </p:nvPicPr>
        <p:blipFill>
          <a:blip r:embed="rId20"/>
          <a:stretch>
            <a:fillRect/>
          </a:stretch>
        </p:blipFill>
        <p:spPr>
          <a:xfrm>
            <a:off x="7395147" y="5334000"/>
            <a:ext cx="1748852" cy="1524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48995017"/>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696" r:id="rId17"/>
    <p:sldLayoutId id="2147483697"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diagramData" Target="../diagrams/data4.xml"/><Relationship Id="rId2" Type="http://schemas.openxmlformats.org/officeDocument/2006/relationships/diagramData" Target="../diagrams/data2.xml"/><Relationship Id="rId16" Type="http://schemas.microsoft.com/office/2007/relationships/diagramDrawing" Target="../diagrams/drawing4.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a:bodyPr>
          <a:lstStyle/>
          <a:p>
            <a:r>
              <a:rPr lang="en-US" sz="5400" b="1" dirty="0" smtClean="0"/>
              <a:t>MACHINE LEARNING</a:t>
            </a:r>
            <a:endParaRPr lang="en-US" sz="5400" b="1" dirty="0"/>
          </a:p>
        </p:txBody>
      </p:sp>
      <p:sp>
        <p:nvSpPr>
          <p:cNvPr id="4" name="Rectangle 3"/>
          <p:cNvSpPr/>
          <p:nvPr/>
        </p:nvSpPr>
        <p:spPr>
          <a:xfrm>
            <a:off x="3124200" y="2281820"/>
            <a:ext cx="3327706" cy="400110"/>
          </a:xfrm>
          <a:prstGeom prst="rect">
            <a:avLst/>
          </a:prstGeom>
        </p:spPr>
        <p:txBody>
          <a:bodyPr wrap="none">
            <a:spAutoFit/>
          </a:bodyPr>
          <a:lstStyle/>
          <a:p>
            <a:r>
              <a:rPr lang="en-US" sz="2000" i="1" dirty="0">
                <a:latin typeface="Times New Roman" panose="02020603050405020304" pitchFamily="18" charset="0"/>
                <a:cs typeface="Times New Roman" panose="02020603050405020304" pitchFamily="18" charset="0"/>
              </a:rPr>
              <a:t>GV: </a:t>
            </a:r>
            <a:r>
              <a:rPr lang="en-US" sz="2000" i="1" dirty="0" smtClean="0">
                <a:latin typeface="Times New Roman" panose="02020603050405020304" pitchFamily="18" charset="0"/>
                <a:cs typeface="Times New Roman" panose="02020603050405020304" pitchFamily="18" charset="0"/>
              </a:rPr>
              <a:t>TS. </a:t>
            </a:r>
            <a:r>
              <a:rPr lang="en-US" sz="2000" i="1" dirty="0" err="1" smtClean="0">
                <a:latin typeface="Times New Roman" panose="02020603050405020304" pitchFamily="18" charset="0"/>
                <a:cs typeface="Times New Roman" panose="02020603050405020304" pitchFamily="18" charset="0"/>
              </a:rPr>
              <a:t>Nguyễn</a:t>
            </a:r>
            <a:r>
              <a:rPr lang="en-US" sz="2000" i="1" dirty="0" smtClean="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Thi</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Ngọc</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Anh</a:t>
            </a:r>
            <a:endParaRPr lang="en-US" sz="2000" i="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24382" y="3429000"/>
            <a:ext cx="4054191" cy="2840982"/>
          </a:xfrm>
          <a:prstGeom prst="rect">
            <a:avLst/>
          </a:prstGeom>
        </p:spPr>
      </p:pic>
    </p:spTree>
    <p:extLst>
      <p:ext uri="{BB962C8B-B14F-4D97-AF65-F5344CB8AC3E}">
        <p14:creationId xmlns:p14="http://schemas.microsoft.com/office/powerpoint/2010/main" val="87030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b="46479"/>
          <a:stretch/>
        </p:blipFill>
        <p:spPr>
          <a:xfrm>
            <a:off x="533400" y="1524000"/>
            <a:ext cx="8164178" cy="4800600"/>
          </a:xfrm>
          <a:prstGeom prst="rect">
            <a:avLst/>
          </a:prstGeom>
        </p:spPr>
      </p:pic>
      <p:sp>
        <p:nvSpPr>
          <p:cNvPr id="4" name="Pentagon 3"/>
          <p:cNvSpPr/>
          <p:nvPr/>
        </p:nvSpPr>
        <p:spPr>
          <a:xfrm>
            <a:off x="304800" y="381000"/>
            <a:ext cx="5105400" cy="7620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04800" y="467380"/>
            <a:ext cx="3530134" cy="523220"/>
          </a:xfrm>
          <a:prstGeom prst="rect">
            <a:avLst/>
          </a:prstGeom>
        </p:spPr>
        <p:txBody>
          <a:bodyPr wrap="none">
            <a:spAutoFit/>
          </a:bodyPr>
          <a:lstStyle/>
          <a:p>
            <a:pPr algn="just"/>
            <a:r>
              <a:rPr lang="en-US" sz="2800" b="1" dirty="0" smtClean="0">
                <a:latin typeface="Times New Roman" pitchFamily="18" charset="0"/>
                <a:cs typeface="Times New Roman" pitchFamily="18" charset="0"/>
              </a:rPr>
              <a:t>2. </a:t>
            </a:r>
            <a:r>
              <a:rPr lang="en-US" sz="2800" b="1" dirty="0" err="1" smtClean="0">
                <a:latin typeface="Times New Roman" pitchFamily="18" charset="0"/>
                <a:cs typeface="Times New Roman" pitchFamily="18" charset="0"/>
              </a:rPr>
              <a:t>Quy</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trình</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phân</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lớp</a:t>
            </a:r>
            <a:endParaRPr lang="en-US" sz="2800" b="1" dirty="0">
              <a:latin typeface="Times New Roman" pitchFamily="18" charset="0"/>
              <a:cs typeface="Times New Roman" pitchFamily="18" charset="0"/>
            </a:endParaRPr>
          </a:p>
        </p:txBody>
      </p:sp>
      <p:pic>
        <p:nvPicPr>
          <p:cNvPr id="2050" name="Picture 2" descr="002.PNG - 78.59 kb"/>
          <p:cNvPicPr>
            <a:picLocks noChangeAspect="1" noChangeArrowheads="1"/>
          </p:cNvPicPr>
          <p:nvPr/>
        </p:nvPicPr>
        <p:blipFill rotWithShape="1">
          <a:blip r:embed="rId3">
            <a:extLst>
              <a:ext uri="{28A0092B-C50C-407E-A947-70E740481C1C}">
                <a14:useLocalDpi xmlns:a14="http://schemas.microsoft.com/office/drawing/2010/main" val="0"/>
              </a:ext>
            </a:extLst>
          </a:blip>
          <a:srcRect t="52113"/>
          <a:stretch/>
        </p:blipFill>
        <p:spPr bwMode="auto">
          <a:xfrm>
            <a:off x="152400" y="1676400"/>
            <a:ext cx="8363208"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996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 calcmode="lin" valueType="num">
                                      <p:cBhvr additive="base">
                                        <p:cTn id="12" dur="500" fill="hold"/>
                                        <p:tgtEl>
                                          <p:spTgt spid="2050"/>
                                        </p:tgtEl>
                                        <p:attrNameLst>
                                          <p:attrName>ppt_x</p:attrName>
                                        </p:attrNameLst>
                                      </p:cBhvr>
                                      <p:tavLst>
                                        <p:tav tm="0">
                                          <p:val>
                                            <p:strVal val="#ppt_x"/>
                                          </p:val>
                                        </p:tav>
                                        <p:tav tm="100000">
                                          <p:val>
                                            <p:strVal val="#ppt_x"/>
                                          </p:val>
                                        </p:tav>
                                      </p:tavLst>
                                    </p:anim>
                                    <p:anim calcmode="lin" valueType="num">
                                      <p:cBhvr additive="base">
                                        <p:cTn id="13"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066800" y="426801"/>
            <a:ext cx="6091451" cy="4864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dirty="0">
                <a:latin typeface="Times New Roman" panose="02020603050405020304" pitchFamily="18" charset="0"/>
                <a:cs typeface="Times New Roman" panose="02020603050405020304" pitchFamily="18" charset="0"/>
              </a:rPr>
              <a:t>TỔNG QUAN</a:t>
            </a:r>
            <a:r>
              <a:rPr lang="en-US" sz="2100" dirty="0">
                <a:latin typeface="Times New Roman" panose="02020603050405020304" pitchFamily="18" charset="0"/>
                <a:cs typeface="Times New Roman" panose="02020603050405020304" pitchFamily="18" charset="0"/>
              </a:rPr>
              <a:t> </a:t>
            </a:r>
            <a:r>
              <a:rPr lang="en-US" sz="2100" b="1" dirty="0">
                <a:latin typeface="Times New Roman" panose="02020603050405020304" pitchFamily="18" charset="0"/>
                <a:cs typeface="Times New Roman" panose="02020603050405020304" pitchFamily="18" charset="0"/>
              </a:rPr>
              <a:t>MẠNG NEURON NHÂN TẠO</a:t>
            </a:r>
          </a:p>
        </p:txBody>
      </p:sp>
      <p:sp>
        <p:nvSpPr>
          <p:cNvPr id="7" name="Rectangle 6"/>
          <p:cNvSpPr/>
          <p:nvPr/>
        </p:nvSpPr>
        <p:spPr>
          <a:xfrm>
            <a:off x="1435162" y="1897464"/>
            <a:ext cx="6773967" cy="4098558"/>
          </a:xfrm>
          <a:prstGeom prst="rect">
            <a:avLst/>
          </a:prstGeom>
          <a:solidFill>
            <a:schemeClr val="accent4">
              <a:lumMod val="20000"/>
              <a:lumOff val="80000"/>
            </a:schemeClr>
          </a:solidFill>
          <a:effectLst>
            <a:outerShdw blurRad="76200" dir="18900000" sy="23000" kx="-1200000" algn="bl" rotWithShape="0">
              <a:prstClr val="black">
                <a:alpha val="20000"/>
              </a:prstClr>
            </a:outerShdw>
          </a:effectLst>
        </p:spPr>
        <p:style>
          <a:lnRef idx="3">
            <a:schemeClr val="lt1"/>
          </a:lnRef>
          <a:fillRef idx="1">
            <a:schemeClr val="accent4"/>
          </a:fillRef>
          <a:effectRef idx="1">
            <a:schemeClr val="accent4"/>
          </a:effectRef>
          <a:fontRef idx="minor">
            <a:schemeClr val="lt1"/>
          </a:fontRef>
        </p:style>
        <p:txBody>
          <a:bodyPr wrap="square">
            <a:spAutoFit/>
          </a:bodyPr>
          <a:lstStyle/>
          <a:p>
            <a:pPr marL="214313" indent="-214313" algn="just" hangingPunct="0">
              <a:lnSpc>
                <a:spcPct val="150000"/>
              </a:lnSpc>
              <a:spcBef>
                <a:spcPts val="450"/>
              </a:spcBef>
              <a:buFont typeface="Wingdings" panose="05000000000000000000" pitchFamily="2" charset="2"/>
              <a:buChar char="v"/>
            </a:pP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Mạng</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neuron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nhân</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tạo</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là</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một</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mô</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hình</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mô</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phỏng</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cấu</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trúc</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của</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bộ</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não</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con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người</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p>
          <a:p>
            <a:pPr marL="214313" indent="-214313" algn="just" hangingPunct="0">
              <a:lnSpc>
                <a:spcPct val="150000"/>
              </a:lnSpc>
              <a:spcBef>
                <a:spcPts val="450"/>
              </a:spcBef>
              <a:buFont typeface="Wingdings" panose="05000000000000000000" pitchFamily="2" charset="2"/>
              <a:buChar char="v"/>
            </a:pP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Hai</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thành</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phần</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chính</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cấu</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tạo</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nên</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mạng</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neuron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là</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neuron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mô</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phỏng</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tế</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bào</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thần</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kinh</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và</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synapse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mô</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phỏng</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khớp</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nối</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thần</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kinh</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a:t>
            </a:r>
          </a:p>
          <a:p>
            <a:pPr marL="214313" indent="-214313" algn="just" hangingPunct="0">
              <a:lnSpc>
                <a:spcPct val="150000"/>
              </a:lnSpc>
              <a:spcBef>
                <a:spcPts val="450"/>
              </a:spcBef>
              <a:buFont typeface="Wingdings" panose="05000000000000000000" pitchFamily="2" charset="2"/>
              <a:buChar char="v"/>
            </a:pP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Trong</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kiến</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trúc</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của</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một</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i="1"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mô</a:t>
            </a:r>
            <a:r>
              <a:rPr lang="en-US" sz="2100" i="1"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i="1"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hình</a:t>
            </a:r>
            <a:r>
              <a:rPr lang="en-US" sz="2100" i="1"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i="1"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kết</a:t>
            </a:r>
            <a:r>
              <a:rPr lang="en-US" sz="2100" i="1"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nối</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neuron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chính</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là</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nút</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mạng</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được</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liên</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kết</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với</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nhau</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thông</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qua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synpase</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là</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cung</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mạng</a:t>
            </a:r>
            <a:r>
              <a:rPr lang="en-US" sz="2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2100" dirty="0">
              <a:solidFill>
                <a:schemeClr val="accent1">
                  <a:lumMod val="50000"/>
                </a:schemeClr>
              </a:solidFill>
              <a:latin typeface=".VnTime" panose="020B7200000000000000" pitchFamily="34" charset="0"/>
              <a:ea typeface="Times New Roman" panose="02020603050405020304" pitchFamily="18" charset="0"/>
              <a:cs typeface="Times New Roman" panose="02020603050405020304" pitchFamily="18" charset="0"/>
            </a:endParaRPr>
          </a:p>
        </p:txBody>
      </p:sp>
      <p:pic>
        <p:nvPicPr>
          <p:cNvPr id="1026" name="Picture 2" descr="Kết quả hình ảnh cho synapse a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03509"/>
            <a:ext cx="8362143" cy="441557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8" name="Rectangle 7"/>
          <p:cNvSpPr/>
          <p:nvPr/>
        </p:nvSpPr>
        <p:spPr>
          <a:xfrm>
            <a:off x="1325398" y="5819087"/>
            <a:ext cx="6773967" cy="437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err="1">
                <a:solidFill>
                  <a:schemeClr val="tx2">
                    <a:lumMod val="50000"/>
                  </a:schemeClr>
                </a:solidFill>
                <a:latin typeface="Times New Roman" panose="02020603050405020304" pitchFamily="18" charset="0"/>
                <a:cs typeface="Times New Roman" panose="02020603050405020304" pitchFamily="18" charset="0"/>
              </a:rPr>
              <a:t>Hình</a:t>
            </a:r>
            <a:r>
              <a:rPr lang="en-US" sz="1600" i="1" dirty="0">
                <a:solidFill>
                  <a:schemeClr val="tx2">
                    <a:lumMod val="50000"/>
                  </a:schemeClr>
                </a:solidFill>
                <a:latin typeface="Times New Roman" panose="02020603050405020304" pitchFamily="18" charset="0"/>
                <a:cs typeface="Times New Roman" panose="02020603050405020304" pitchFamily="18" charset="0"/>
              </a:rPr>
              <a:t> 1 </a:t>
            </a:r>
            <a:r>
              <a:rPr lang="en-US" sz="1600" dirty="0" err="1">
                <a:solidFill>
                  <a:schemeClr val="tx2">
                    <a:lumMod val="50000"/>
                  </a:schemeClr>
                </a:solidFill>
                <a:latin typeface="Times New Roman" panose="02020603050405020304" pitchFamily="18" charset="0"/>
                <a:cs typeface="Times New Roman" panose="02020603050405020304" pitchFamily="18" charset="0"/>
              </a:rPr>
              <a:t>Một</a:t>
            </a:r>
            <a:r>
              <a:rPr lang="en-US" sz="1600" dirty="0">
                <a:solidFill>
                  <a:schemeClr val="tx2">
                    <a:lumMod val="50000"/>
                  </a:schemeClr>
                </a:solidFill>
                <a:latin typeface="Times New Roman" panose="02020603050405020304" pitchFamily="18" charset="0"/>
                <a:cs typeface="Times New Roman" panose="02020603050405020304" pitchFamily="18" charset="0"/>
              </a:rPr>
              <a:t> </a:t>
            </a:r>
            <a:r>
              <a:rPr lang="en-US" sz="1600" dirty="0" err="1">
                <a:solidFill>
                  <a:schemeClr val="tx2">
                    <a:lumMod val="50000"/>
                  </a:schemeClr>
                </a:solidFill>
                <a:latin typeface="Times New Roman" panose="02020603050405020304" pitchFamily="18" charset="0"/>
                <a:cs typeface="Times New Roman" panose="02020603050405020304" pitchFamily="18" charset="0"/>
              </a:rPr>
              <a:t>mạng</a:t>
            </a:r>
            <a:r>
              <a:rPr lang="en-US" sz="1600" dirty="0">
                <a:solidFill>
                  <a:schemeClr val="tx2">
                    <a:lumMod val="50000"/>
                  </a:schemeClr>
                </a:solidFill>
                <a:latin typeface="Times New Roman" panose="02020603050405020304" pitchFamily="18" charset="0"/>
                <a:cs typeface="Times New Roman" panose="02020603050405020304" pitchFamily="18" charset="0"/>
              </a:rPr>
              <a:t> neuron </a:t>
            </a:r>
            <a:r>
              <a:rPr lang="en-US" sz="1600" dirty="0" err="1">
                <a:solidFill>
                  <a:schemeClr val="tx2">
                    <a:lumMod val="50000"/>
                  </a:schemeClr>
                </a:solidFill>
                <a:latin typeface="Times New Roman" panose="02020603050405020304" pitchFamily="18" charset="0"/>
                <a:cs typeface="Times New Roman" panose="02020603050405020304" pitchFamily="18" charset="0"/>
              </a:rPr>
              <a:t>là</a:t>
            </a:r>
            <a:r>
              <a:rPr lang="en-US" sz="1600" dirty="0">
                <a:solidFill>
                  <a:schemeClr val="tx2">
                    <a:lumMod val="50000"/>
                  </a:schemeClr>
                </a:solidFill>
                <a:latin typeface="Times New Roman" panose="02020603050405020304" pitchFamily="18" charset="0"/>
                <a:cs typeface="Times New Roman" panose="02020603050405020304" pitchFamily="18" charset="0"/>
              </a:rPr>
              <a:t> </a:t>
            </a:r>
            <a:r>
              <a:rPr lang="en-US" sz="1600" dirty="0" err="1">
                <a:solidFill>
                  <a:schemeClr val="tx2">
                    <a:lumMod val="50000"/>
                  </a:schemeClr>
                </a:solidFill>
                <a:latin typeface="Times New Roman" panose="02020603050405020304" pitchFamily="18" charset="0"/>
                <a:cs typeface="Times New Roman" panose="02020603050405020304" pitchFamily="18" charset="0"/>
              </a:rPr>
              <a:t>một</a:t>
            </a:r>
            <a:r>
              <a:rPr lang="en-US" sz="1600" dirty="0">
                <a:solidFill>
                  <a:schemeClr val="tx2">
                    <a:lumMod val="50000"/>
                  </a:schemeClr>
                </a:solidFill>
                <a:latin typeface="Times New Roman" panose="02020603050405020304" pitchFamily="18" charset="0"/>
                <a:cs typeface="Times New Roman" panose="02020603050405020304" pitchFamily="18" charset="0"/>
              </a:rPr>
              <a:t> </a:t>
            </a:r>
            <a:r>
              <a:rPr lang="en-US" sz="1600" dirty="0" err="1">
                <a:solidFill>
                  <a:schemeClr val="tx2">
                    <a:lumMod val="50000"/>
                  </a:schemeClr>
                </a:solidFill>
                <a:latin typeface="Times New Roman" panose="02020603050405020304" pitchFamily="18" charset="0"/>
                <a:cs typeface="Times New Roman" panose="02020603050405020304" pitchFamily="18" charset="0"/>
              </a:rPr>
              <a:t>nhóm</a:t>
            </a:r>
            <a:r>
              <a:rPr lang="en-US" sz="1600" dirty="0">
                <a:solidFill>
                  <a:schemeClr val="tx2">
                    <a:lumMod val="50000"/>
                  </a:schemeClr>
                </a:solidFill>
                <a:latin typeface="Times New Roman" panose="02020603050405020304" pitchFamily="18" charset="0"/>
                <a:cs typeface="Times New Roman" panose="02020603050405020304" pitchFamily="18" charset="0"/>
              </a:rPr>
              <a:t> </a:t>
            </a:r>
            <a:r>
              <a:rPr lang="en-US" sz="1600" dirty="0" err="1">
                <a:solidFill>
                  <a:schemeClr val="tx2">
                    <a:lumMod val="50000"/>
                  </a:schemeClr>
                </a:solidFill>
                <a:latin typeface="Times New Roman" panose="02020603050405020304" pitchFamily="18" charset="0"/>
                <a:cs typeface="Times New Roman" panose="02020603050405020304" pitchFamily="18" charset="0"/>
              </a:rPr>
              <a:t>các</a:t>
            </a:r>
            <a:r>
              <a:rPr lang="en-US" sz="1600" dirty="0">
                <a:solidFill>
                  <a:schemeClr val="tx2">
                    <a:lumMod val="50000"/>
                  </a:schemeClr>
                </a:solidFill>
                <a:latin typeface="Times New Roman" panose="02020603050405020304" pitchFamily="18" charset="0"/>
                <a:cs typeface="Times New Roman" panose="02020603050405020304" pitchFamily="18" charset="0"/>
              </a:rPr>
              <a:t> </a:t>
            </a:r>
            <a:r>
              <a:rPr lang="en-US" sz="1600" dirty="0" err="1">
                <a:solidFill>
                  <a:schemeClr val="tx2">
                    <a:lumMod val="50000"/>
                  </a:schemeClr>
                </a:solidFill>
                <a:latin typeface="Times New Roman" panose="02020603050405020304" pitchFamily="18" charset="0"/>
                <a:cs typeface="Times New Roman" panose="02020603050405020304" pitchFamily="18" charset="0"/>
              </a:rPr>
              <a:t>nút</a:t>
            </a:r>
            <a:r>
              <a:rPr lang="en-US" sz="1600" dirty="0">
                <a:solidFill>
                  <a:schemeClr val="tx2">
                    <a:lumMod val="50000"/>
                  </a:schemeClr>
                </a:solidFill>
                <a:latin typeface="Times New Roman" panose="02020603050405020304" pitchFamily="18" charset="0"/>
                <a:cs typeface="Times New Roman" panose="02020603050405020304" pitchFamily="18" charset="0"/>
              </a:rPr>
              <a:t> </a:t>
            </a:r>
            <a:r>
              <a:rPr lang="en-US" sz="1600" dirty="0" err="1">
                <a:solidFill>
                  <a:schemeClr val="tx2">
                    <a:lumMod val="50000"/>
                  </a:schemeClr>
                </a:solidFill>
                <a:latin typeface="Times New Roman" panose="02020603050405020304" pitchFamily="18" charset="0"/>
                <a:cs typeface="Times New Roman" panose="02020603050405020304" pitchFamily="18" charset="0"/>
              </a:rPr>
              <a:t>nối</a:t>
            </a:r>
            <a:r>
              <a:rPr lang="en-US" sz="1600" dirty="0">
                <a:solidFill>
                  <a:schemeClr val="tx2">
                    <a:lumMod val="50000"/>
                  </a:schemeClr>
                </a:solidFill>
                <a:latin typeface="Times New Roman" panose="02020603050405020304" pitchFamily="18" charset="0"/>
                <a:cs typeface="Times New Roman" panose="02020603050405020304" pitchFamily="18" charset="0"/>
              </a:rPr>
              <a:t> </a:t>
            </a:r>
            <a:r>
              <a:rPr lang="en-US" sz="1600" dirty="0" err="1">
                <a:solidFill>
                  <a:schemeClr val="tx2">
                    <a:lumMod val="50000"/>
                  </a:schemeClr>
                </a:solidFill>
                <a:latin typeface="Times New Roman" panose="02020603050405020304" pitchFamily="18" charset="0"/>
                <a:cs typeface="Times New Roman" panose="02020603050405020304" pitchFamily="18" charset="0"/>
              </a:rPr>
              <a:t>với</a:t>
            </a:r>
            <a:r>
              <a:rPr lang="en-US" sz="1600" dirty="0">
                <a:solidFill>
                  <a:schemeClr val="tx2">
                    <a:lumMod val="50000"/>
                  </a:schemeClr>
                </a:solidFill>
                <a:latin typeface="Times New Roman" panose="02020603050405020304" pitchFamily="18" charset="0"/>
                <a:cs typeface="Times New Roman" panose="02020603050405020304" pitchFamily="18" charset="0"/>
              </a:rPr>
              <a:t> </a:t>
            </a:r>
            <a:r>
              <a:rPr lang="en-US" sz="1600" dirty="0" err="1">
                <a:solidFill>
                  <a:schemeClr val="tx2">
                    <a:lumMod val="50000"/>
                  </a:schemeClr>
                </a:solidFill>
                <a:latin typeface="Times New Roman" panose="02020603050405020304" pitchFamily="18" charset="0"/>
                <a:cs typeface="Times New Roman" panose="02020603050405020304" pitchFamily="18" charset="0"/>
              </a:rPr>
              <a:t>nhau</a:t>
            </a:r>
            <a:r>
              <a:rPr lang="en-US" sz="1600" dirty="0">
                <a:solidFill>
                  <a:schemeClr val="tx2">
                    <a:lumMod val="50000"/>
                  </a:schemeClr>
                </a:solidFill>
                <a:latin typeface="Times New Roman" panose="02020603050405020304" pitchFamily="18" charset="0"/>
                <a:cs typeface="Times New Roman" panose="02020603050405020304" pitchFamily="18" charset="0"/>
              </a:rPr>
              <a:t>,</a:t>
            </a:r>
          </a:p>
          <a:p>
            <a:pPr algn="ctr"/>
            <a:r>
              <a:rPr lang="en-US" sz="1600" dirty="0">
                <a:solidFill>
                  <a:schemeClr val="tx2">
                    <a:lumMod val="50000"/>
                  </a:schemeClr>
                </a:solidFill>
                <a:latin typeface="Times New Roman" panose="02020603050405020304" pitchFamily="18" charset="0"/>
                <a:cs typeface="Times New Roman" panose="02020603050405020304" pitchFamily="18" charset="0"/>
              </a:rPr>
              <a:t> </a:t>
            </a:r>
            <a:r>
              <a:rPr lang="en-US" sz="1600" dirty="0" err="1">
                <a:solidFill>
                  <a:schemeClr val="tx2">
                    <a:lumMod val="50000"/>
                  </a:schemeClr>
                </a:solidFill>
                <a:latin typeface="Times New Roman" panose="02020603050405020304" pitchFamily="18" charset="0"/>
                <a:cs typeface="Times New Roman" panose="02020603050405020304" pitchFamily="18" charset="0"/>
              </a:rPr>
              <a:t>gần</a:t>
            </a:r>
            <a:r>
              <a:rPr lang="en-US" sz="1600" dirty="0">
                <a:solidFill>
                  <a:schemeClr val="tx2">
                    <a:lumMod val="50000"/>
                  </a:schemeClr>
                </a:solidFill>
                <a:latin typeface="Times New Roman" panose="02020603050405020304" pitchFamily="18" charset="0"/>
                <a:cs typeface="Times New Roman" panose="02020603050405020304" pitchFamily="18" charset="0"/>
              </a:rPr>
              <a:t> </a:t>
            </a:r>
            <a:r>
              <a:rPr lang="en-US" sz="1600" dirty="0" err="1">
                <a:solidFill>
                  <a:schemeClr val="tx2">
                    <a:lumMod val="50000"/>
                  </a:schemeClr>
                </a:solidFill>
                <a:latin typeface="Times New Roman" panose="02020603050405020304" pitchFamily="18" charset="0"/>
                <a:cs typeface="Times New Roman" panose="02020603050405020304" pitchFamily="18" charset="0"/>
              </a:rPr>
              <a:t>giống</a:t>
            </a:r>
            <a:r>
              <a:rPr lang="en-US" sz="1600" dirty="0">
                <a:solidFill>
                  <a:schemeClr val="tx2">
                    <a:lumMod val="50000"/>
                  </a:schemeClr>
                </a:solidFill>
                <a:latin typeface="Times New Roman" panose="02020603050405020304" pitchFamily="18" charset="0"/>
                <a:cs typeface="Times New Roman" panose="02020603050405020304" pitchFamily="18" charset="0"/>
              </a:rPr>
              <a:t> </a:t>
            </a:r>
            <a:r>
              <a:rPr lang="en-US" sz="1600" dirty="0" err="1">
                <a:solidFill>
                  <a:schemeClr val="tx2">
                    <a:lumMod val="50000"/>
                  </a:schemeClr>
                </a:solidFill>
                <a:latin typeface="Times New Roman" panose="02020603050405020304" pitchFamily="18" charset="0"/>
                <a:cs typeface="Times New Roman" panose="02020603050405020304" pitchFamily="18" charset="0"/>
              </a:rPr>
              <a:t>như</a:t>
            </a:r>
            <a:r>
              <a:rPr lang="en-US" sz="1600" dirty="0">
                <a:solidFill>
                  <a:schemeClr val="tx2">
                    <a:lumMod val="50000"/>
                  </a:schemeClr>
                </a:solidFill>
                <a:latin typeface="Times New Roman" panose="02020603050405020304" pitchFamily="18" charset="0"/>
                <a:cs typeface="Times New Roman" panose="02020603050405020304" pitchFamily="18" charset="0"/>
              </a:rPr>
              <a:t> </a:t>
            </a:r>
            <a:r>
              <a:rPr lang="en-US" sz="1600" dirty="0" err="1">
                <a:solidFill>
                  <a:schemeClr val="tx2">
                    <a:lumMod val="50000"/>
                  </a:schemeClr>
                </a:solidFill>
                <a:latin typeface="Times New Roman" panose="02020603050405020304" pitchFamily="18" charset="0"/>
                <a:cs typeface="Times New Roman" panose="02020603050405020304" pitchFamily="18" charset="0"/>
              </a:rPr>
              <a:t>mạng</a:t>
            </a:r>
            <a:r>
              <a:rPr lang="en-US" sz="1600" dirty="0">
                <a:solidFill>
                  <a:schemeClr val="tx2">
                    <a:lumMod val="50000"/>
                  </a:schemeClr>
                </a:solidFill>
                <a:latin typeface="Times New Roman" panose="02020603050405020304" pitchFamily="18" charset="0"/>
                <a:cs typeface="Times New Roman" panose="02020603050405020304" pitchFamily="18" charset="0"/>
              </a:rPr>
              <a:t> </a:t>
            </a:r>
            <a:r>
              <a:rPr lang="en-US" sz="1600" dirty="0" err="1">
                <a:solidFill>
                  <a:schemeClr val="tx2">
                    <a:lumMod val="50000"/>
                  </a:schemeClr>
                </a:solidFill>
                <a:latin typeface="Times New Roman" panose="02020603050405020304" pitchFamily="18" charset="0"/>
                <a:cs typeface="Times New Roman" panose="02020603050405020304" pitchFamily="18" charset="0"/>
              </a:rPr>
              <a:t>khổng</a:t>
            </a:r>
            <a:r>
              <a:rPr lang="en-US" sz="1600" dirty="0">
                <a:solidFill>
                  <a:schemeClr val="tx2">
                    <a:lumMod val="50000"/>
                  </a:schemeClr>
                </a:solidFill>
                <a:latin typeface="Times New Roman" panose="02020603050405020304" pitchFamily="18" charset="0"/>
                <a:cs typeface="Times New Roman" panose="02020603050405020304" pitchFamily="18" charset="0"/>
              </a:rPr>
              <a:t> </a:t>
            </a:r>
            <a:r>
              <a:rPr lang="en-US" sz="1600" dirty="0" err="1">
                <a:solidFill>
                  <a:schemeClr val="tx2">
                    <a:lumMod val="50000"/>
                  </a:schemeClr>
                </a:solidFill>
                <a:latin typeface="Times New Roman" panose="02020603050405020304" pitchFamily="18" charset="0"/>
                <a:cs typeface="Times New Roman" panose="02020603050405020304" pitchFamily="18" charset="0"/>
              </a:rPr>
              <a:t>lồ</a:t>
            </a:r>
            <a:r>
              <a:rPr lang="en-US" sz="1600" dirty="0">
                <a:solidFill>
                  <a:schemeClr val="tx2">
                    <a:lumMod val="50000"/>
                  </a:schemeClr>
                </a:solidFill>
                <a:latin typeface="Times New Roman" panose="02020603050405020304" pitchFamily="18" charset="0"/>
                <a:cs typeface="Times New Roman" panose="02020603050405020304" pitchFamily="18" charset="0"/>
              </a:rPr>
              <a:t> </a:t>
            </a:r>
            <a:r>
              <a:rPr lang="en-US" sz="1600" dirty="0" err="1">
                <a:solidFill>
                  <a:schemeClr val="tx2">
                    <a:lumMod val="50000"/>
                  </a:schemeClr>
                </a:solidFill>
                <a:latin typeface="Times New Roman" panose="02020603050405020304" pitchFamily="18" charset="0"/>
                <a:cs typeface="Times New Roman" panose="02020603050405020304" pitchFamily="18" charset="0"/>
              </a:rPr>
              <a:t>các</a:t>
            </a:r>
            <a:r>
              <a:rPr lang="en-US" sz="1600" dirty="0">
                <a:solidFill>
                  <a:schemeClr val="tx2">
                    <a:lumMod val="50000"/>
                  </a:schemeClr>
                </a:solidFill>
                <a:latin typeface="Times New Roman" panose="02020603050405020304" pitchFamily="18" charset="0"/>
                <a:cs typeface="Times New Roman" panose="02020603050405020304" pitchFamily="18" charset="0"/>
              </a:rPr>
              <a:t> neuron </a:t>
            </a:r>
            <a:r>
              <a:rPr lang="en-US" sz="1600" dirty="0" err="1">
                <a:solidFill>
                  <a:schemeClr val="tx2">
                    <a:lumMod val="50000"/>
                  </a:schemeClr>
                </a:solidFill>
                <a:latin typeface="Times New Roman" panose="02020603050405020304" pitchFamily="18" charset="0"/>
                <a:cs typeface="Times New Roman" panose="02020603050405020304" pitchFamily="18" charset="0"/>
              </a:rPr>
              <a:t>trong</a:t>
            </a:r>
            <a:r>
              <a:rPr lang="en-US" sz="1600" dirty="0">
                <a:solidFill>
                  <a:schemeClr val="tx2">
                    <a:lumMod val="50000"/>
                  </a:schemeClr>
                </a:solidFill>
                <a:latin typeface="Times New Roman" panose="02020603050405020304" pitchFamily="18" charset="0"/>
                <a:cs typeface="Times New Roman" panose="02020603050405020304" pitchFamily="18" charset="0"/>
              </a:rPr>
              <a:t> </a:t>
            </a:r>
            <a:r>
              <a:rPr lang="en-US" sz="1600" dirty="0" err="1">
                <a:solidFill>
                  <a:schemeClr val="tx2">
                    <a:lumMod val="50000"/>
                  </a:schemeClr>
                </a:solidFill>
                <a:latin typeface="Times New Roman" panose="02020603050405020304" pitchFamily="18" charset="0"/>
                <a:cs typeface="Times New Roman" panose="02020603050405020304" pitchFamily="18" charset="0"/>
              </a:rPr>
              <a:t>não</a:t>
            </a:r>
            <a:r>
              <a:rPr lang="en-US" sz="1600" dirty="0">
                <a:solidFill>
                  <a:schemeClr val="tx2">
                    <a:lumMod val="50000"/>
                  </a:schemeClr>
                </a:solidFill>
                <a:latin typeface="Times New Roman" panose="02020603050405020304" pitchFamily="18" charset="0"/>
                <a:cs typeface="Times New Roman" panose="02020603050405020304" pitchFamily="18" charset="0"/>
              </a:rPr>
              <a:t> </a:t>
            </a:r>
            <a:r>
              <a:rPr lang="en-US" sz="1600" dirty="0" err="1">
                <a:solidFill>
                  <a:schemeClr val="tx2">
                    <a:lumMod val="50000"/>
                  </a:schemeClr>
                </a:solidFill>
                <a:latin typeface="Times New Roman" panose="02020603050405020304" pitchFamily="18" charset="0"/>
                <a:cs typeface="Times New Roman" panose="02020603050405020304" pitchFamily="18" charset="0"/>
              </a:rPr>
              <a:t>người</a:t>
            </a:r>
            <a:r>
              <a:rPr lang="en-US" sz="1600" dirty="0">
                <a:solidFill>
                  <a:schemeClr val="tx2">
                    <a:lumMod val="50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2942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 calcmode="lin" valueType="num">
                                      <p:cBhvr additive="base">
                                        <p:cTn id="11" dur="500" fill="hold"/>
                                        <p:tgtEl>
                                          <p:spTgt spid="1026"/>
                                        </p:tgtEl>
                                        <p:attrNameLst>
                                          <p:attrName>ppt_x</p:attrName>
                                        </p:attrNameLst>
                                      </p:cBhvr>
                                      <p:tavLst>
                                        <p:tav tm="0">
                                          <p:val>
                                            <p:strVal val="#ppt_x"/>
                                          </p:val>
                                        </p:tav>
                                        <p:tav tm="100000">
                                          <p:val>
                                            <p:strVal val="#ppt_x"/>
                                          </p:val>
                                        </p:tav>
                                      </p:tavLst>
                                    </p:anim>
                                    <p:anim calcmode="lin" valueType="num">
                                      <p:cBhvr additive="base">
                                        <p:cTn id="12" dur="500" fill="hold"/>
                                        <p:tgtEl>
                                          <p:spTgt spid="102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Single Corner Rectangle 1"/>
          <p:cNvSpPr/>
          <p:nvPr/>
        </p:nvSpPr>
        <p:spPr>
          <a:xfrm>
            <a:off x="802451" y="559280"/>
            <a:ext cx="6556181" cy="460406"/>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KHÁI NIỆM MẠNG NEURON NHÂN TẠO</a:t>
            </a:r>
          </a:p>
        </p:txBody>
      </p:sp>
      <p:sp>
        <p:nvSpPr>
          <p:cNvPr id="4" name="TextBox 3"/>
          <p:cNvSpPr txBox="1"/>
          <p:nvPr/>
        </p:nvSpPr>
        <p:spPr>
          <a:xfrm>
            <a:off x="615286" y="4010038"/>
            <a:ext cx="7448006" cy="2031325"/>
          </a:xfrm>
          <a:prstGeom prst="rect">
            <a:avLst/>
          </a:prstGeom>
          <a:noFill/>
        </p:spPr>
        <p:txBody>
          <a:bodyPr wrap="square" rtlCol="0">
            <a:spAutoFit/>
          </a:bodyPr>
          <a:lstStyle/>
          <a:p>
            <a:endParaRPr lang="en-US" sz="21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100" dirty="0">
                <a:latin typeface="Times New Roman" panose="02020603050405020304" pitchFamily="18" charset="0"/>
                <a:cs typeface="Times New Roman" panose="02020603050405020304" pitchFamily="18" charset="0"/>
              </a:rPr>
              <a:t>ANN </a:t>
            </a:r>
            <a:r>
              <a:rPr lang="en-US" sz="2100" dirty="0" err="1">
                <a:latin typeface="Times New Roman" panose="02020603050405020304" pitchFamily="18" charset="0"/>
                <a:cs typeface="Times New Roman" panose="02020603050405020304" pitchFamily="18" charset="0"/>
              </a:rPr>
              <a:t>giống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như</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bộ</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não</a:t>
            </a:r>
            <a:r>
              <a:rPr lang="en-US" sz="2100" dirty="0">
                <a:latin typeface="Times New Roman" panose="02020603050405020304" pitchFamily="18" charset="0"/>
                <a:cs typeface="Times New Roman" panose="02020603050405020304" pitchFamily="18" charset="0"/>
              </a:rPr>
              <a:t> con </a:t>
            </a:r>
            <a:r>
              <a:rPr lang="en-US" sz="2100" dirty="0" err="1">
                <a:latin typeface="Times New Roman" panose="02020603050405020304" pitchFamily="18" charset="0"/>
                <a:cs typeface="Times New Roman" panose="02020603050405020304" pitchFamily="18" charset="0"/>
              </a:rPr>
              <a:t>người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được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học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bởi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kinh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nghiệm</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thông</a:t>
            </a:r>
            <a:r>
              <a:rPr lang="en-US" sz="2100" dirty="0">
                <a:latin typeface="Times New Roman" panose="02020603050405020304" pitchFamily="18" charset="0"/>
                <a:cs typeface="Times New Roman" panose="02020603050405020304" pitchFamily="18" charset="0"/>
              </a:rPr>
              <a:t> qua </a:t>
            </a:r>
            <a:r>
              <a:rPr lang="en-US" sz="2100" dirty="0" err="1">
                <a:latin typeface="Times New Roman" panose="02020603050405020304" pitchFamily="18" charset="0"/>
                <a:cs typeface="Times New Roman" panose="02020603050405020304" pitchFamily="18" charset="0"/>
              </a:rPr>
              <a:t>huấn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luyện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có</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khả</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năng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lưu</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giữ</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những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kinh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nghiệm</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hiểu</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biết</a:t>
            </a:r>
            <a:r>
              <a:rPr lang="en-US" sz="2100" dirty="0">
                <a:latin typeface="Times New Roman" panose="02020603050405020304" pitchFamily="18" charset="0"/>
                <a:cs typeface="Times New Roman" panose="02020603050405020304" pitchFamily="18" charset="0"/>
              </a:rPr>
              <a:t> (tri </a:t>
            </a:r>
            <a:r>
              <a:rPr lang="en-US" sz="2100" dirty="0" err="1">
                <a:latin typeface="Times New Roman" panose="02020603050405020304" pitchFamily="18" charset="0"/>
                <a:cs typeface="Times New Roman" panose="02020603050405020304" pitchFamily="18" charset="0"/>
              </a:rPr>
              <a:t>thức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và</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sử</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dụng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những</a:t>
            </a:r>
            <a:r>
              <a:rPr lang="en-US" sz="2100" dirty="0">
                <a:latin typeface="Times New Roman" panose="02020603050405020304" pitchFamily="18" charset="0"/>
                <a:cs typeface="Times New Roman" panose="02020603050405020304" pitchFamily="18" charset="0"/>
              </a:rPr>
              <a:t> tri </a:t>
            </a:r>
            <a:r>
              <a:rPr lang="en-US" sz="2100" dirty="0" err="1">
                <a:latin typeface="Times New Roman" panose="02020603050405020304" pitchFamily="18" charset="0"/>
                <a:cs typeface="Times New Roman" panose="02020603050405020304" pitchFamily="18" charset="0"/>
              </a:rPr>
              <a:t>thức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đó</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trong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việc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dự</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đoán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các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dữ</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liệu</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chưa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biết</a:t>
            </a:r>
            <a:r>
              <a:rPr lang="en-US" sz="2100" dirty="0">
                <a:latin typeface="Times New Roman" panose="02020603050405020304" pitchFamily="18" charset="0"/>
                <a:cs typeface="Times New Roman" panose="02020603050405020304" pitchFamily="18" charset="0"/>
              </a:rPr>
              <a:t> (unseen data</a:t>
            </a:r>
            <a:r>
              <a:rPr lang="en-US" sz="2100" b="1" dirty="0">
                <a:latin typeface="Times New Roman" panose="02020603050405020304" pitchFamily="18" charset="0"/>
                <a:cs typeface="Times New Roman" panose="02020603050405020304" pitchFamily="18" charset="0"/>
              </a:rPr>
              <a:t>). </a:t>
            </a:r>
            <a:endParaRPr lang="en-US" sz="21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2100" b="1" dirty="0">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pic>
        <p:nvPicPr>
          <p:cNvPr id="8" name="Picture 7" descr="https://upload.wikimedia.org/wikipedia/commons/thumb/e/e4/Artificial_neural_network.svg/350px-Artificial_neural_network.svg.png"/>
          <p:cNvPicPr/>
          <p:nvPr/>
        </p:nvPicPr>
        <p:blipFill>
          <a:blip r:embed="rId2">
            <a:extLst>
              <a:ext uri="{28A0092B-C50C-407E-A947-70E740481C1C}">
                <a14:useLocalDpi xmlns:a14="http://schemas.microsoft.com/office/drawing/2010/main" val="0"/>
              </a:ext>
            </a:extLst>
          </a:blip>
          <a:srcRect/>
          <a:stretch>
            <a:fillRect/>
          </a:stretch>
        </p:blipFill>
        <p:spPr bwMode="auto">
          <a:xfrm>
            <a:off x="2263158" y="1310590"/>
            <a:ext cx="3634766" cy="2857657"/>
          </a:xfrm>
          <a:prstGeom prst="rect">
            <a:avLst/>
          </a:prstGeom>
          <a:noFill/>
          <a:ln>
            <a:noFill/>
          </a:ln>
        </p:spPr>
      </p:pic>
    </p:spTree>
    <p:extLst>
      <p:ext uri="{BB962C8B-B14F-4D97-AF65-F5344CB8AC3E}">
        <p14:creationId xmlns:p14="http://schemas.microsoft.com/office/powerpoint/2010/main" val="27797296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Mô</a:t>
            </a:r>
            <a:r>
              <a:rPr lang="en-US" dirty="0" smtClean="0"/>
              <a:t> </a:t>
            </a:r>
            <a:r>
              <a:rPr lang="en-US" dirty="0" err="1" smtClean="0"/>
              <a:t>hình</a:t>
            </a:r>
            <a:r>
              <a:rPr lang="en-US" dirty="0" smtClean="0"/>
              <a:t> ANN</a:t>
            </a:r>
            <a:endParaRPr lang="en-US" dirty="0"/>
          </a:p>
        </p:txBody>
      </p:sp>
      <p:sp>
        <p:nvSpPr>
          <p:cNvPr id="3" name="Content Placeholder 2"/>
          <p:cNvSpPr>
            <a:spLocks noGrp="1"/>
          </p:cNvSpPr>
          <p:nvPr>
            <p:ph idx="1"/>
          </p:nvPr>
        </p:nvSpPr>
        <p:spPr>
          <a:xfrm>
            <a:off x="228600" y="1447800"/>
            <a:ext cx="7772400" cy="3880773"/>
          </a:xfrm>
        </p:spPr>
        <p:txBody>
          <a:bodyPr>
            <a:normAutofit/>
          </a:bodyPr>
          <a:lstStyle/>
          <a:p>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mạng</a:t>
            </a:r>
            <a:r>
              <a:rPr lang="en-US" sz="2400" dirty="0">
                <a:latin typeface="Times New Roman" panose="02020603050405020304" pitchFamily="18" charset="0"/>
                <a:cs typeface="Times New Roman" panose="02020603050405020304" pitchFamily="18" charset="0"/>
              </a:rPr>
              <a:t> neuron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giữa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huấn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luyện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huấn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luyện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4" name="Picture 3" descr="https://voer.edu.vn/file/748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3048000"/>
            <a:ext cx="6400800" cy="2780318"/>
          </a:xfrm>
          <a:prstGeom prst="rect">
            <a:avLst/>
          </a:prstGeom>
          <a:noFill/>
          <a:ln>
            <a:noFill/>
          </a:ln>
        </p:spPr>
      </p:pic>
    </p:spTree>
    <p:extLst>
      <p:ext uri="{BB962C8B-B14F-4D97-AF65-F5344CB8AC3E}">
        <p14:creationId xmlns:p14="http://schemas.microsoft.com/office/powerpoint/2010/main" val="26366305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600" y="59899"/>
            <a:ext cx="6347713" cy="1320800"/>
          </a:xfrm>
        </p:spPr>
        <p:txBody>
          <a:bodyPr/>
          <a:lstStyle/>
          <a:p>
            <a:r>
              <a:rPr lang="en-US" dirty="0" err="1" smtClean="0"/>
              <a:t>Mô</a:t>
            </a:r>
            <a:r>
              <a:rPr lang="en-US" dirty="0" smtClean="0"/>
              <a:t> </a:t>
            </a:r>
            <a:r>
              <a:rPr lang="en-US" dirty="0" err="1" smtClean="0"/>
              <a:t>hình</a:t>
            </a:r>
            <a:r>
              <a:rPr lang="en-US" dirty="0" smtClean="0"/>
              <a:t> ANN</a:t>
            </a:r>
            <a:endParaRPr lang="en-US" dirty="0"/>
          </a:p>
        </p:txBody>
      </p:sp>
      <p:pic>
        <p:nvPicPr>
          <p:cNvPr id="5" name="Picture 4" descr="https://voer.edu.vn/file/748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5200" y="67860"/>
            <a:ext cx="4343400" cy="1839343"/>
          </a:xfrm>
          <a:prstGeom prst="rect">
            <a:avLst/>
          </a:prstGeom>
          <a:noFill/>
          <a:ln>
            <a:noFill/>
          </a:ln>
        </p:spPr>
      </p:pic>
      <p:sp>
        <p:nvSpPr>
          <p:cNvPr id="9" name="Rounded Rectangle 8"/>
          <p:cNvSpPr/>
          <p:nvPr/>
        </p:nvSpPr>
        <p:spPr>
          <a:xfrm>
            <a:off x="152401" y="2579320"/>
            <a:ext cx="3646227"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2400" b="1"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tín</a:t>
            </a:r>
            <a:r>
              <a:rPr lang="en-US" sz="2400" b="1"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hiệu</a:t>
            </a:r>
            <a:r>
              <a:rPr lang="en-US" sz="2400" b="1"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đầu</a:t>
            </a:r>
            <a:r>
              <a:rPr lang="en-US" sz="2400" b="1"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vào</a:t>
            </a:r>
            <a:endParaRPr lang="en-US" sz="2400" dirty="0">
              <a:solidFill>
                <a:schemeClr val="tx2">
                  <a:lumMod val="50000"/>
                </a:schemeClr>
              </a:solidFill>
            </a:endParaRPr>
          </a:p>
        </p:txBody>
      </p:sp>
      <p:sp>
        <p:nvSpPr>
          <p:cNvPr id="10" name="Rounded Rectangle 9"/>
          <p:cNvSpPr/>
          <p:nvPr/>
        </p:nvSpPr>
        <p:spPr>
          <a:xfrm>
            <a:off x="152401" y="3426989"/>
            <a:ext cx="3646227"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Tập</a:t>
            </a:r>
            <a:r>
              <a:rPr lang="en-US" sz="2400" b="1"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2400" b="1"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trọng</a:t>
            </a:r>
            <a:r>
              <a:rPr lang="en-US" sz="2400" b="1"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số</a:t>
            </a:r>
            <a:r>
              <a:rPr lang="en-US" sz="2400" b="1"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liên</a:t>
            </a:r>
            <a:r>
              <a:rPr lang="en-US" sz="2400" b="1"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kết</a:t>
            </a:r>
            <a:endParaRPr lang="en-US" sz="2400" dirty="0">
              <a:solidFill>
                <a:schemeClr val="tx2">
                  <a:lumMod val="50000"/>
                </a:schemeClr>
              </a:solidFill>
            </a:endParaRPr>
          </a:p>
        </p:txBody>
      </p:sp>
      <p:sp>
        <p:nvSpPr>
          <p:cNvPr id="11" name="Rounded Rectangle 10"/>
          <p:cNvSpPr/>
          <p:nvPr/>
        </p:nvSpPr>
        <p:spPr>
          <a:xfrm>
            <a:off x="163774" y="4345740"/>
            <a:ext cx="3646227"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Mức</a:t>
            </a:r>
            <a:r>
              <a:rPr lang="en-US" sz="2400" b="1"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kích</a:t>
            </a:r>
            <a:r>
              <a:rPr lang="en-US" sz="2400" b="1"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hoạt</a:t>
            </a:r>
            <a:endParaRPr lang="en-US" sz="2400" dirty="0">
              <a:solidFill>
                <a:schemeClr val="tx2">
                  <a:lumMod val="50000"/>
                </a:schemeClr>
              </a:solidFill>
            </a:endParaRPr>
          </a:p>
        </p:txBody>
      </p:sp>
      <p:sp>
        <p:nvSpPr>
          <p:cNvPr id="12" name="Rounded Rectangle 11"/>
          <p:cNvSpPr/>
          <p:nvPr/>
        </p:nvSpPr>
        <p:spPr>
          <a:xfrm>
            <a:off x="158087" y="5122327"/>
            <a:ext cx="3657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Hàm</a:t>
            </a:r>
            <a:r>
              <a:rPr lang="en-US" sz="2400" b="1"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ngưỡng</a:t>
            </a:r>
            <a:endParaRPr lang="en-US" sz="2400" dirty="0">
              <a:solidFill>
                <a:schemeClr val="tx2">
                  <a:lumMod val="50000"/>
                </a:schemeClr>
              </a:solidFill>
            </a:endParaRPr>
          </a:p>
        </p:txBody>
      </p:sp>
      <p:cxnSp>
        <p:nvCxnSpPr>
          <p:cNvPr id="14" name="Straight Connector 13"/>
          <p:cNvCxnSpPr/>
          <p:nvPr/>
        </p:nvCxnSpPr>
        <p:spPr>
          <a:xfrm>
            <a:off x="4114800" y="2137144"/>
            <a:ext cx="0" cy="4492256"/>
          </a:xfrm>
          <a:prstGeom prst="line">
            <a:avLst/>
          </a:prstGeom>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419600" y="2321693"/>
            <a:ext cx="3886200" cy="41231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200" b="1"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2200" b="1"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b="1"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tín</a:t>
            </a:r>
            <a:r>
              <a:rPr lang="en-US" sz="2200" b="1"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b="1"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hiệu</a:t>
            </a:r>
            <a:r>
              <a:rPr lang="en-US" sz="2200" b="1"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b="1"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đầu</a:t>
            </a:r>
            <a:r>
              <a:rPr lang="en-US" sz="2200" b="1"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b="1"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vào</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x</a:t>
            </a:r>
            <a:r>
              <a:rPr lang="en-US" sz="2200" baseline="-250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dữ</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liệu</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này</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có</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thể</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đến</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từ</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môi</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trường</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hay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được</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kích</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hoạt</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từ</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neuron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khác</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mô</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hình</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khác</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nhau</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có</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thể</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có</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miền</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giá</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trị</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của</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đầu</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vào</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khác</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nhau</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thông</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thường</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giá</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trị</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đầu</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vào</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này</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là</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số</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rời</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rạc</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(discrete)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lấy</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từ</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tập</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{0,1} hay {-1,1} hay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số</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thực</a:t>
            </a:r>
            <a:r>
              <a:rPr lang="en-US" sz="22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2200" dirty="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p:txBody>
      </p:sp>
      <p:sp>
        <p:nvSpPr>
          <p:cNvPr id="16" name="Rounded Rectangle 15"/>
          <p:cNvSpPr/>
          <p:nvPr/>
        </p:nvSpPr>
        <p:spPr>
          <a:xfrm>
            <a:off x="4419600" y="2321693"/>
            <a:ext cx="3886200" cy="41231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2000" b="1"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Một</a:t>
            </a:r>
            <a:r>
              <a:rPr lang="en-US" sz="20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tập</a:t>
            </a:r>
            <a:r>
              <a:rPr lang="en-US" sz="20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20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trọng</a:t>
            </a:r>
            <a:r>
              <a:rPr lang="en-US" sz="20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số</a:t>
            </a:r>
            <a:r>
              <a:rPr lang="en-US" sz="20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(weight</a:t>
            </a: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2000" dirty="0" err="1"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có</a:t>
            </a:r>
            <a:r>
              <a:rPr lang="en-US" sz="20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giá</a:t>
            </a: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trị</a:t>
            </a: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thực</a:t>
            </a: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w</a:t>
            </a:r>
            <a:r>
              <a:rPr lang="en-US" sz="2000" baseline="-250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trọng</a:t>
            </a: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số</a:t>
            </a: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này</a:t>
            </a: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dùng</a:t>
            </a: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để</a:t>
            </a: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mô</a:t>
            </a: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tả</a:t>
            </a: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sức</a:t>
            </a: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mạnh</a:t>
            </a: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kết</a:t>
            </a: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nối</a:t>
            </a: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hay </a:t>
            </a:r>
            <a:r>
              <a:rPr lang="en-US" sz="20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sức</a:t>
            </a: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mạnh</a:t>
            </a: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kết</a:t>
            </a: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nối</a:t>
            </a: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thiên</a:t>
            </a: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lệch</a:t>
            </a: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(bias link</a:t>
            </a:r>
            <a:r>
              <a:rPr lang="en-US" sz="20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vi-VN" sz="2000" dirty="0">
                <a:solidFill>
                  <a:schemeClr val="tx1"/>
                </a:solidFill>
                <a:latin typeface="Times New Roman" panose="02020603050405020304" pitchFamily="18" charset="0"/>
                <a:cs typeface="Times New Roman" panose="02020603050405020304" pitchFamily="18" charset="0"/>
              </a:rPr>
              <a:t>Thường thì người ta khởi tạo w có các thành phần ngẫu nhiên và nhỏ gần 0.</a:t>
            </a:r>
            <a:endPar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7" name="Rounded Rectangle 16"/>
          <p:cNvSpPr/>
          <p:nvPr/>
        </p:nvSpPr>
        <p:spPr>
          <a:xfrm>
            <a:off x="4429836" y="2321692"/>
            <a:ext cx="3886200" cy="41231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a:lnSpc>
                <a:spcPct val="115000"/>
              </a:lnSpc>
              <a:spcBef>
                <a:spcPts val="0"/>
              </a:spcBef>
              <a:spcAft>
                <a:spcPts val="800"/>
              </a:spcAft>
              <a:buSzPts val="1000"/>
              <a:buFont typeface="Symbol" panose="05050102010706020507" pitchFamily="18" charset="2"/>
              <a:buChar char=""/>
              <a:tabLst>
                <a:tab pos="457200" algn="l"/>
              </a:tabLst>
            </a:pPr>
            <a:r>
              <a:rPr lang="en-US" b="1"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Một</a:t>
            </a:r>
            <a:r>
              <a:rPr lang="en-US" b="1"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mức</a:t>
            </a:r>
            <a:r>
              <a:rPr lang="en-US" b="1"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kích</a:t>
            </a:r>
            <a:r>
              <a:rPr lang="en-US" b="1"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hoạt</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(activation level) hay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hàm</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kích</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hoạt</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Σw</a:t>
            </a:r>
            <a:r>
              <a:rPr lang="en-US" baseline="-25000"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x</a:t>
            </a:r>
            <a:r>
              <a:rPr lang="en-US" baseline="-25000"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Mức</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kích</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hoạt</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của</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một</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neuron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được</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xác</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định</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bởi</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sức</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mạnh</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tích</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lũy</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từ</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tín</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hiệu</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đầu</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vào</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của</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nó</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nơi</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mà</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mỗi</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tín</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hiệu</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đầu</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vào</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được</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tỷ</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lệ</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lại</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bằng</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trọng</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số</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kết</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nối</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wi</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ở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đầu</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vào</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đó</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Vì</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vậy</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mức</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kích</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họat</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được</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tính</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toán</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bằng</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cách</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lấy</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tổng</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giá</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trị</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đầu</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vào</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sau</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khi</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được</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tỉ</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lệ</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hóa</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Σw</a:t>
            </a:r>
            <a:r>
              <a:rPr lang="en-US" baseline="-25000"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x</a:t>
            </a:r>
            <a:r>
              <a:rPr lang="en-US" baseline="-25000"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dirty="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Rounded Rectangle 17"/>
          <p:cNvSpPr/>
          <p:nvPr/>
        </p:nvSpPr>
        <p:spPr>
          <a:xfrm>
            <a:off x="4419600" y="2321692"/>
            <a:ext cx="3886200" cy="41231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a:lnSpc>
                <a:spcPct val="115000"/>
              </a:lnSpc>
              <a:spcBef>
                <a:spcPts val="0"/>
              </a:spcBef>
              <a:spcAft>
                <a:spcPts val="800"/>
              </a:spcAft>
              <a:buSzPts val="1000"/>
              <a:buFont typeface="Symbol" panose="05050102010706020507" pitchFamily="18" charset="2"/>
              <a:buChar char=""/>
              <a:tabLst>
                <a:tab pos="457200" algn="l"/>
              </a:tabLst>
            </a:pPr>
            <a:r>
              <a:rPr lang="en-US" sz="2400" b="1"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Một</a:t>
            </a:r>
            <a:r>
              <a:rPr lang="en-US" sz="2400" b="1"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hàm</a:t>
            </a:r>
            <a:r>
              <a:rPr lang="en-US" sz="2400" b="1"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ngưỡng</a:t>
            </a:r>
            <a:r>
              <a:rPr lang="en-US" sz="24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p>
          <a:p>
            <a:pPr marR="0" lvl="0" algn="just">
              <a:lnSpc>
                <a:spcPct val="115000"/>
              </a:lnSpc>
              <a:spcBef>
                <a:spcPts val="0"/>
              </a:spcBef>
              <a:spcAft>
                <a:spcPts val="800"/>
              </a:spcAft>
              <a:buSzPts val="1000"/>
              <a:tabLst>
                <a:tab pos="457200" algn="l"/>
              </a:tabLst>
            </a:pP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threshold function), f. </a:t>
            </a:r>
            <a:endPar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15000"/>
              </a:lnSpc>
              <a:spcBef>
                <a:spcPts val="0"/>
              </a:spcBef>
              <a:spcAft>
                <a:spcPts val="800"/>
              </a:spcAft>
              <a:buSzPts val="1000"/>
              <a:buFont typeface="Symbol" panose="05050102010706020507" pitchFamily="18" charset="2"/>
              <a:buChar char=""/>
              <a:tabLst>
                <a:tab pos="457200" algn="l"/>
              </a:tabLst>
            </a:pPr>
            <a:r>
              <a:rPr lang="en-US" dirty="0" err="1"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Hàm</a:t>
            </a:r>
            <a:r>
              <a:rPr lang="en-US"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này</a:t>
            </a:r>
            <a:r>
              <a:rPr lang="en-US"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tính</a:t>
            </a:r>
            <a:r>
              <a:rPr lang="en-US"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kết</a:t>
            </a:r>
            <a:r>
              <a:rPr lang="en-US"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quả</a:t>
            </a:r>
            <a:r>
              <a:rPr lang="en-US"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đầu</a:t>
            </a:r>
            <a:r>
              <a:rPr lang="en-US"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ra</a:t>
            </a:r>
            <a:r>
              <a:rPr lang="en-US"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của</a:t>
            </a:r>
            <a:r>
              <a:rPr lang="en-US"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neuron </a:t>
            </a:r>
            <a:r>
              <a:rPr lang="en-US"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bằng</a:t>
            </a:r>
            <a:r>
              <a:rPr lang="en-US"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cách</a:t>
            </a:r>
            <a:r>
              <a:rPr lang="en-US"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xác</a:t>
            </a:r>
            <a:r>
              <a:rPr lang="en-US"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định</a:t>
            </a:r>
            <a:r>
              <a:rPr lang="en-US"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xem</a:t>
            </a:r>
            <a:r>
              <a:rPr lang="en-US"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mức</a:t>
            </a:r>
            <a:r>
              <a:rPr lang="en-US"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kích</a:t>
            </a:r>
            <a:r>
              <a:rPr lang="en-US"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hoạt</a:t>
            </a:r>
            <a:r>
              <a:rPr lang="en-US"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nằm</a:t>
            </a:r>
            <a:r>
              <a:rPr lang="en-US"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dưới</a:t>
            </a:r>
            <a:r>
              <a:rPr lang="en-US"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hay </a:t>
            </a:r>
            <a:r>
              <a:rPr lang="en-US"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trên</a:t>
            </a:r>
            <a:r>
              <a:rPr lang="en-US"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một</a:t>
            </a:r>
            <a:r>
              <a:rPr lang="en-US"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giá</a:t>
            </a:r>
            <a:r>
              <a:rPr lang="en-US"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trị</a:t>
            </a:r>
            <a:r>
              <a:rPr lang="en-US"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ngưỡng</a:t>
            </a:r>
            <a:r>
              <a:rPr lang="en-US"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là</a:t>
            </a:r>
            <a:r>
              <a:rPr lang="en-US"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ít</a:t>
            </a:r>
            <a:r>
              <a:rPr lang="en-US"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hay </a:t>
            </a:r>
            <a:r>
              <a:rPr lang="en-US"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nhiều</a:t>
            </a:r>
            <a:r>
              <a:rPr lang="en-US"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Hàm</a:t>
            </a:r>
            <a:r>
              <a:rPr lang="en-US"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ngưỡng</a:t>
            </a:r>
            <a:r>
              <a:rPr lang="en-US"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này</a:t>
            </a:r>
            <a:r>
              <a:rPr lang="en-US"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có</a:t>
            </a:r>
            <a:r>
              <a:rPr lang="en-US"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khuynh</a:t>
            </a:r>
            <a:r>
              <a:rPr lang="en-US"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hướng</a:t>
            </a:r>
            <a:r>
              <a:rPr lang="en-US"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tạo</a:t>
            </a:r>
            <a:r>
              <a:rPr lang="en-US"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ra</a:t>
            </a:r>
            <a:r>
              <a:rPr lang="en-US"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trạng</a:t>
            </a:r>
            <a:r>
              <a:rPr lang="en-US"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thái</a:t>
            </a:r>
            <a:r>
              <a:rPr lang="en-US"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tắt</a:t>
            </a:r>
            <a:r>
              <a:rPr lang="en-US"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a:t>
            </a:r>
            <a:r>
              <a:rPr lang="en-US"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mở</a:t>
            </a:r>
            <a:r>
              <a:rPr lang="en-US"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của</a:t>
            </a:r>
            <a:r>
              <a:rPr lang="en-US"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neuron.</a:t>
            </a:r>
            <a:endParaRPr lang="en-US" sz="1400" dirty="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451513" y="1797254"/>
            <a:ext cx="1204689" cy="410882"/>
          </a:xfrm>
          <a:prstGeom prst="rect">
            <a:avLst/>
          </a:prstGeom>
        </p:spPr>
        <p:txBody>
          <a:bodyPr wrap="none">
            <a:spAutoFit/>
          </a:bodyPr>
          <a:lstStyle/>
          <a:p>
            <a:pPr marR="46990" algn="just">
              <a:lnSpc>
                <a:spcPct val="115000"/>
              </a:lnSpc>
              <a:spcBef>
                <a:spcPts val="405"/>
              </a:spcBef>
              <a:spcAft>
                <a:spcPts val="800"/>
              </a:spcAft>
            </a:pPr>
            <a:r>
              <a:rPr lang="en-US" b="1" dirty="0" err="1">
                <a:latin typeface="Times New Roman" panose="02020603050405020304" pitchFamily="18" charset="0"/>
                <a:ea typeface="Calibri" panose="020F0502020204030204" pitchFamily="34" charset="0"/>
                <a:cs typeface="Times New Roman" panose="02020603050405020304" pitchFamily="18" charset="0"/>
              </a:rPr>
              <a:t>Trong</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b="1" dirty="0" err="1">
                <a:latin typeface="Times New Roman" panose="02020603050405020304" pitchFamily="18" charset="0"/>
                <a:ea typeface="Calibri" panose="020F0502020204030204" pitchFamily="34" charset="0"/>
                <a:cs typeface="Times New Roman" panose="02020603050405020304" pitchFamily="18" charset="0"/>
              </a:rPr>
              <a:t>đó</a:t>
            </a:r>
            <a:r>
              <a:rPr lang="en-US" b="1" dirty="0">
                <a:latin typeface="Times New Roman" panose="02020603050405020304" pitchFamily="18" charset="0"/>
                <a:ea typeface="Calibri" panose="020F0502020204030204" pitchFamily="34" charset="0"/>
                <a:cs typeface="Times New Roman" panose="02020603050405020304" pitchFamily="18" charset="0"/>
              </a:rPr>
              <a:t>:</a:t>
            </a:r>
            <a:endParaRPr lang="en-US" sz="1400"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4420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2" presetClass="entr" presetSubtype="4"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anim calcmode="lin" valueType="num">
                                      <p:cBhvr additive="base">
                                        <p:cTn id="9" dur="500" fill="hold"/>
                                        <p:tgtEl>
                                          <p:spTgt spid="15"/>
                                        </p:tgtEl>
                                        <p:attrNameLst>
                                          <p:attrName>ppt_x</p:attrName>
                                        </p:attrNameLst>
                                      </p:cBhvr>
                                      <p:tavLst>
                                        <p:tav tm="0">
                                          <p:val>
                                            <p:strVal val="#ppt_x"/>
                                          </p:val>
                                        </p:tav>
                                        <p:tav tm="100000">
                                          <p:val>
                                            <p:strVal val="#ppt_x"/>
                                          </p:val>
                                        </p:tav>
                                      </p:tavLst>
                                    </p:anim>
                                    <p:anim calcmode="lin" valueType="num">
                                      <p:cBhvr additive="base">
                                        <p:cTn id="1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2" presetClass="entr" presetSubtype="4"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1000" fill="hold"/>
                                        <p:tgtEl>
                                          <p:spTgt spid="11"/>
                                        </p:tgtEl>
                                        <p:attrNameLst>
                                          <p:attrName>ppt_y</p:attrName>
                                        </p:attrNameLst>
                                      </p:cBhvr>
                                      <p:tavLst>
                                        <p:tav tm="0">
                                          <p:val>
                                            <p:strVal val="#ppt_y+.1"/>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500" fill="hold"/>
                                        <p:tgtEl>
                                          <p:spTgt spid="17"/>
                                        </p:tgtEl>
                                        <p:attrNameLst>
                                          <p:attrName>ppt_x</p:attrName>
                                        </p:attrNameLst>
                                      </p:cBhvr>
                                      <p:tavLst>
                                        <p:tav tm="0">
                                          <p:val>
                                            <p:strVal val="#ppt_x"/>
                                          </p:val>
                                        </p:tav>
                                        <p:tav tm="100000">
                                          <p:val>
                                            <p:strVal val="#ppt_x"/>
                                          </p:val>
                                        </p:tav>
                                      </p:tavLst>
                                    </p:anim>
                                    <p:anim calcmode="lin" valueType="num">
                                      <p:cBhvr additive="base">
                                        <p:cTn id="2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circle(in)">
                                      <p:cBhvr>
                                        <p:cTn id="34" dur="2000"/>
                                        <p:tgtEl>
                                          <p:spTgt spid="12"/>
                                        </p:tgtEl>
                                      </p:cBhvr>
                                    </p:animEffect>
                                  </p:childTnLst>
                                </p:cTn>
                              </p:par>
                              <p:par>
                                <p:cTn id="35" presetID="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5" grpId="0" animBg="1"/>
      <p:bldP spid="16" grpId="0" animBg="1"/>
      <p:bldP spid="17"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Kết quả hình ảnh cho - Quá trình xử lý thông tin của một ANN"/>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987"/>
            <a:ext cx="7720012" cy="4043363"/>
          </a:xfrm>
          <a:prstGeom prst="rect">
            <a:avLst/>
          </a:prstGeom>
          <a:noFill/>
          <a:ln>
            <a:noFill/>
          </a:ln>
        </p:spPr>
      </p:pic>
      <p:sp>
        <p:nvSpPr>
          <p:cNvPr id="2" name="Title 1"/>
          <p:cNvSpPr>
            <a:spLocks noGrp="1"/>
          </p:cNvSpPr>
          <p:nvPr>
            <p:ph type="title"/>
          </p:nvPr>
        </p:nvSpPr>
        <p:spPr>
          <a:xfrm>
            <a:off x="0" y="152400"/>
            <a:ext cx="7086599" cy="1320800"/>
          </a:xfrm>
        </p:spPr>
        <p:txBody>
          <a:bodyPr/>
          <a:lstStyle/>
          <a:p>
            <a:r>
              <a:rPr lang="en-US" dirty="0" smtClean="0"/>
              <a:t>Quá </a:t>
            </a:r>
            <a:r>
              <a:rPr lang="en-US" dirty="0" err="1" smtClean="0"/>
              <a:t>trình</a:t>
            </a:r>
            <a:r>
              <a:rPr lang="en-US" dirty="0" smtClean="0"/>
              <a:t> </a:t>
            </a:r>
            <a:r>
              <a:rPr lang="en-US" dirty="0" err="1" smtClean="0"/>
              <a:t>xư</a:t>
            </a:r>
            <a:r>
              <a:rPr lang="en-US" dirty="0" smtClean="0"/>
              <a:t>̉ </a:t>
            </a:r>
            <a:r>
              <a:rPr lang="en-US" dirty="0" err="1" smtClean="0"/>
              <a:t>ly</a:t>
            </a:r>
            <a:r>
              <a:rPr lang="en-US" dirty="0" smtClean="0"/>
              <a:t>́ </a:t>
            </a:r>
            <a:r>
              <a:rPr lang="en-US" dirty="0" err="1" smtClean="0"/>
              <a:t>thông</a:t>
            </a:r>
            <a:r>
              <a:rPr lang="en-US" dirty="0" smtClean="0"/>
              <a:t> tin </a:t>
            </a:r>
            <a:r>
              <a:rPr lang="en-US" dirty="0" err="1" smtClean="0"/>
              <a:t>của</a:t>
            </a:r>
            <a:r>
              <a:rPr lang="en-US" dirty="0" smtClean="0"/>
              <a:t> ANN</a:t>
            </a:r>
            <a:endParaRPr lang="en-US" dirty="0"/>
          </a:p>
        </p:txBody>
      </p:sp>
      <p:sp>
        <p:nvSpPr>
          <p:cNvPr id="5" name="Rectangle 4"/>
          <p:cNvSpPr/>
          <p:nvPr/>
        </p:nvSpPr>
        <p:spPr>
          <a:xfrm>
            <a:off x="152400" y="3613494"/>
            <a:ext cx="1204689" cy="410882"/>
          </a:xfrm>
          <a:prstGeom prst="rect">
            <a:avLst/>
          </a:prstGeom>
        </p:spPr>
        <p:txBody>
          <a:bodyPr wrap="none">
            <a:spAutoFit/>
          </a:bodyPr>
          <a:lstStyle/>
          <a:p>
            <a:pPr marR="46990" algn="just">
              <a:lnSpc>
                <a:spcPct val="115000"/>
              </a:lnSpc>
              <a:spcBef>
                <a:spcPts val="405"/>
              </a:spcBef>
              <a:spcAft>
                <a:spcPts val="800"/>
              </a:spcAft>
            </a:pPr>
            <a:r>
              <a:rPr lang="en-US" b="1" dirty="0" err="1">
                <a:latin typeface="Times New Roman" panose="02020603050405020304" pitchFamily="18" charset="0"/>
                <a:ea typeface="Calibri" panose="020F0502020204030204" pitchFamily="34" charset="0"/>
                <a:cs typeface="Times New Roman" panose="02020603050405020304" pitchFamily="18" charset="0"/>
              </a:rPr>
              <a:t>Trong</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b="1" dirty="0" err="1">
                <a:latin typeface="Times New Roman" panose="02020603050405020304" pitchFamily="18" charset="0"/>
                <a:ea typeface="Calibri" panose="020F0502020204030204" pitchFamily="34" charset="0"/>
                <a:cs typeface="Times New Roman" panose="02020603050405020304" pitchFamily="18" charset="0"/>
              </a:rPr>
              <a:t>đó</a:t>
            </a:r>
            <a:r>
              <a:rPr lang="en-US" b="1" dirty="0">
                <a:latin typeface="Times New Roman" panose="02020603050405020304" pitchFamily="18" charset="0"/>
                <a:ea typeface="Calibri" panose="020F0502020204030204" pitchFamily="34" charset="0"/>
                <a:cs typeface="Times New Roman" panose="02020603050405020304" pitchFamily="18" charset="0"/>
              </a:rPr>
              <a:t>:</a:t>
            </a:r>
            <a:endParaRPr lang="en-US" sz="14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Pentagon 5"/>
          <p:cNvSpPr/>
          <p:nvPr/>
        </p:nvSpPr>
        <p:spPr>
          <a:xfrm>
            <a:off x="457200" y="4191000"/>
            <a:ext cx="6858000" cy="2209800"/>
          </a:xfrm>
          <a:prstGeom prst="homePlat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lIns="274320" tIns="365760" rtlCol="0" anchor="ctr"/>
          <a:lstStyle/>
          <a:p>
            <a:r>
              <a:rPr lang="en-US" sz="2000" b="1" dirty="0">
                <a:solidFill>
                  <a:schemeClr val="tx2">
                    <a:lumMod val="50000"/>
                  </a:schemeClr>
                </a:solidFill>
                <a:latin typeface="Times New Roman" panose="02020603050405020304" pitchFamily="18" charset="0"/>
                <a:cs typeface="Times New Roman" panose="02020603050405020304" pitchFamily="18" charset="0"/>
              </a:rPr>
              <a:t>Inputs: </a:t>
            </a:r>
            <a:r>
              <a:rPr lang="en-US" sz="2000" dirty="0" err="1">
                <a:solidFill>
                  <a:schemeClr val="tx2">
                    <a:lumMod val="50000"/>
                  </a:schemeClr>
                </a:solidFill>
                <a:latin typeface="Times New Roman" panose="02020603050405020304" pitchFamily="18" charset="0"/>
                <a:cs typeface="Times New Roman" panose="02020603050405020304" pitchFamily="18" charset="0"/>
              </a:rPr>
              <a:t>Mỗi</a:t>
            </a:r>
            <a:r>
              <a:rPr lang="en-US" sz="2000" dirty="0">
                <a:solidFill>
                  <a:schemeClr val="tx2">
                    <a:lumMod val="50000"/>
                  </a:schemeClr>
                </a:solidFill>
                <a:latin typeface="Times New Roman" panose="02020603050405020304" pitchFamily="18" charset="0"/>
                <a:cs typeface="Times New Roman" panose="02020603050405020304" pitchFamily="18" charset="0"/>
              </a:rPr>
              <a:t> Input </a:t>
            </a:r>
            <a:r>
              <a:rPr lang="en-US" sz="2000" dirty="0" err="1">
                <a:solidFill>
                  <a:schemeClr val="tx2">
                    <a:lumMod val="50000"/>
                  </a:schemeClr>
                </a:solidFill>
                <a:latin typeface="Times New Roman" panose="02020603050405020304" pitchFamily="18" charset="0"/>
                <a:cs typeface="Times New Roman" panose="02020603050405020304" pitchFamily="18" charset="0"/>
              </a:rPr>
              <a:t>tương</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ứng</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với</a:t>
            </a:r>
            <a:r>
              <a:rPr lang="en-US" sz="2000" dirty="0">
                <a:solidFill>
                  <a:schemeClr val="tx2">
                    <a:lumMod val="50000"/>
                  </a:schemeClr>
                </a:solidFill>
                <a:latin typeface="Times New Roman" panose="02020603050405020304" pitchFamily="18" charset="0"/>
                <a:cs typeface="Times New Roman" panose="02020603050405020304" pitchFamily="18" charset="0"/>
              </a:rPr>
              <a:t> 1 </a:t>
            </a:r>
            <a:r>
              <a:rPr lang="en-US" sz="2000" dirty="0" err="1">
                <a:solidFill>
                  <a:schemeClr val="tx2">
                    <a:lumMod val="50000"/>
                  </a:schemeClr>
                </a:solidFill>
                <a:latin typeface="Times New Roman" panose="02020603050405020304" pitchFamily="18" charset="0"/>
                <a:cs typeface="Times New Roman" panose="02020603050405020304" pitchFamily="18" charset="0"/>
              </a:rPr>
              <a:t>thuộc</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tính</a:t>
            </a:r>
            <a:r>
              <a:rPr lang="en-US" sz="2000" dirty="0">
                <a:solidFill>
                  <a:schemeClr val="tx2">
                    <a:lumMod val="50000"/>
                  </a:schemeClr>
                </a:solidFill>
                <a:latin typeface="Times New Roman" panose="02020603050405020304" pitchFamily="18" charset="0"/>
                <a:cs typeface="Times New Roman" panose="02020603050405020304" pitchFamily="18" charset="0"/>
              </a:rPr>
              <a:t> (attribute) </a:t>
            </a:r>
            <a:r>
              <a:rPr lang="en-US" sz="2000" dirty="0" err="1">
                <a:solidFill>
                  <a:schemeClr val="tx2">
                    <a:lumMod val="50000"/>
                  </a:schemeClr>
                </a:solidFill>
                <a:latin typeface="Times New Roman" panose="02020603050405020304" pitchFamily="18" charset="0"/>
                <a:cs typeface="Times New Roman" panose="02020603050405020304" pitchFamily="18" charset="0"/>
              </a:rPr>
              <a:t>của</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dữ</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liệu</a:t>
            </a:r>
            <a:r>
              <a:rPr lang="en-US" sz="2000" dirty="0">
                <a:solidFill>
                  <a:schemeClr val="tx2">
                    <a:lumMod val="50000"/>
                  </a:schemeClr>
                </a:solidFill>
                <a:latin typeface="Times New Roman" panose="02020603050405020304" pitchFamily="18" charset="0"/>
                <a:cs typeface="Times New Roman" panose="02020603050405020304" pitchFamily="18" charset="0"/>
              </a:rPr>
              <a:t> (patterns). </a:t>
            </a:r>
            <a:r>
              <a:rPr lang="en-US" sz="2000" dirty="0" err="1">
                <a:solidFill>
                  <a:schemeClr val="tx2">
                    <a:lumMod val="50000"/>
                  </a:schemeClr>
                </a:solidFill>
                <a:latin typeface="Times New Roman" panose="02020603050405020304" pitchFamily="18" charset="0"/>
                <a:cs typeface="Times New Roman" panose="02020603050405020304" pitchFamily="18" charset="0"/>
              </a:rPr>
              <a:t>Ví</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dụ</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như</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trong</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ứng</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dụng</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của</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ngân</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hàng</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xem</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xét</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có</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chấp</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nhận</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cho</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khách</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hàng</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vay</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tiền</a:t>
            </a:r>
            <a:r>
              <a:rPr lang="en-US" sz="2000" dirty="0">
                <a:solidFill>
                  <a:schemeClr val="tx2">
                    <a:lumMod val="50000"/>
                  </a:schemeClr>
                </a:solidFill>
                <a:latin typeface="Times New Roman" panose="02020603050405020304" pitchFamily="18" charset="0"/>
                <a:cs typeface="Times New Roman" panose="02020603050405020304" pitchFamily="18" charset="0"/>
              </a:rPr>
              <a:t> hay </a:t>
            </a:r>
            <a:r>
              <a:rPr lang="en-US" sz="2000" dirty="0" err="1">
                <a:solidFill>
                  <a:schemeClr val="tx2">
                    <a:lumMod val="50000"/>
                  </a:schemeClr>
                </a:solidFill>
                <a:latin typeface="Times New Roman" panose="02020603050405020304" pitchFamily="18" charset="0"/>
                <a:cs typeface="Times New Roman" panose="02020603050405020304" pitchFamily="18" charset="0"/>
              </a:rPr>
              <a:t>không</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thì</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mỗi</a:t>
            </a:r>
            <a:r>
              <a:rPr lang="en-US" sz="2000" dirty="0">
                <a:solidFill>
                  <a:schemeClr val="tx2">
                    <a:lumMod val="50000"/>
                  </a:schemeClr>
                </a:solidFill>
                <a:latin typeface="Times New Roman" panose="02020603050405020304" pitchFamily="18" charset="0"/>
                <a:cs typeface="Times New Roman" panose="02020603050405020304" pitchFamily="18" charset="0"/>
              </a:rPr>
              <a:t> Input </a:t>
            </a:r>
            <a:r>
              <a:rPr lang="en-US" sz="2000" dirty="0" err="1">
                <a:solidFill>
                  <a:schemeClr val="tx2">
                    <a:lumMod val="50000"/>
                  </a:schemeClr>
                </a:solidFill>
                <a:latin typeface="Times New Roman" panose="02020603050405020304" pitchFamily="18" charset="0"/>
                <a:cs typeface="Times New Roman" panose="02020603050405020304" pitchFamily="18" charset="0"/>
              </a:rPr>
              <a:t>là</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một</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thuộc</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tính</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của</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khách</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hàng</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như</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thu</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nhập</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nghề</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nghiệp</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tuổi</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số</a:t>
            </a:r>
            <a:r>
              <a:rPr lang="en-US" sz="2000" dirty="0">
                <a:solidFill>
                  <a:schemeClr val="tx2">
                    <a:lumMod val="50000"/>
                  </a:schemeClr>
                </a:solidFill>
                <a:latin typeface="Times New Roman" panose="02020603050405020304" pitchFamily="18" charset="0"/>
                <a:cs typeface="Times New Roman" panose="02020603050405020304" pitchFamily="18" charset="0"/>
              </a:rPr>
              <a:t> con,…</a:t>
            </a:r>
          </a:p>
          <a:p>
            <a:endParaRPr lang="en-US" sz="2000" dirty="0">
              <a:solidFill>
                <a:schemeClr val="tx2">
                  <a:lumMod val="50000"/>
                </a:schemeClr>
              </a:solidFill>
            </a:endParaRPr>
          </a:p>
        </p:txBody>
      </p:sp>
      <p:sp>
        <p:nvSpPr>
          <p:cNvPr id="7" name="Pentagon 6"/>
          <p:cNvSpPr/>
          <p:nvPr/>
        </p:nvSpPr>
        <p:spPr>
          <a:xfrm>
            <a:off x="468573" y="4191000"/>
            <a:ext cx="6858000" cy="2209800"/>
          </a:xfrm>
          <a:prstGeom prst="homePlat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lIns="274320" tIns="365760" rtlCol="0" anchor="ctr"/>
          <a:lstStyle/>
          <a:p>
            <a:r>
              <a:rPr lang="en-US" sz="2000" b="1" dirty="0">
                <a:solidFill>
                  <a:schemeClr val="tx2">
                    <a:lumMod val="50000"/>
                  </a:schemeClr>
                </a:solidFill>
                <a:latin typeface="Times New Roman" panose="02020603050405020304" pitchFamily="18" charset="0"/>
                <a:cs typeface="Times New Roman" panose="02020603050405020304" pitchFamily="18" charset="0"/>
              </a:rPr>
              <a:t>Output: </a:t>
            </a:r>
            <a:r>
              <a:rPr lang="en-US" sz="2000" dirty="0" err="1">
                <a:solidFill>
                  <a:schemeClr val="tx2">
                    <a:lumMod val="50000"/>
                  </a:schemeClr>
                </a:solidFill>
                <a:latin typeface="Times New Roman" panose="02020603050405020304" pitchFamily="18" charset="0"/>
                <a:cs typeface="Times New Roman" panose="02020603050405020304" pitchFamily="18" charset="0"/>
              </a:rPr>
              <a:t>Kết</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quả</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của</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một</a:t>
            </a:r>
            <a:r>
              <a:rPr lang="en-US" sz="2000" dirty="0">
                <a:solidFill>
                  <a:schemeClr val="tx2">
                    <a:lumMod val="50000"/>
                  </a:schemeClr>
                </a:solidFill>
                <a:latin typeface="Times New Roman" panose="02020603050405020304" pitchFamily="18" charset="0"/>
                <a:cs typeface="Times New Roman" panose="02020603050405020304" pitchFamily="18" charset="0"/>
              </a:rPr>
              <a:t> ANN </a:t>
            </a:r>
            <a:r>
              <a:rPr lang="en-US" sz="2000" dirty="0" err="1">
                <a:solidFill>
                  <a:schemeClr val="tx2">
                    <a:lumMod val="50000"/>
                  </a:schemeClr>
                </a:solidFill>
                <a:latin typeface="Times New Roman" panose="02020603050405020304" pitchFamily="18" charset="0"/>
                <a:cs typeface="Times New Roman" panose="02020603050405020304" pitchFamily="18" charset="0"/>
              </a:rPr>
              <a:t>là</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một</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giải</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pháp</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cho</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một</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vấn</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đề</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ví</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dụ</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như</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với</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bài</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toán</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xem</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xét</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chấp</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nhận</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cho</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khách</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hàng</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vay</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tiền</a:t>
            </a:r>
            <a:r>
              <a:rPr lang="en-US" sz="2000" dirty="0">
                <a:solidFill>
                  <a:schemeClr val="tx2">
                    <a:lumMod val="50000"/>
                  </a:schemeClr>
                </a:solidFill>
                <a:latin typeface="Times New Roman" panose="02020603050405020304" pitchFamily="18" charset="0"/>
                <a:cs typeface="Times New Roman" panose="02020603050405020304" pitchFamily="18" charset="0"/>
              </a:rPr>
              <a:t> hay </a:t>
            </a:r>
            <a:r>
              <a:rPr lang="en-US" sz="2000" dirty="0" err="1">
                <a:solidFill>
                  <a:schemeClr val="tx2">
                    <a:lumMod val="50000"/>
                  </a:schemeClr>
                </a:solidFill>
                <a:latin typeface="Times New Roman" panose="02020603050405020304" pitchFamily="18" charset="0"/>
                <a:cs typeface="Times New Roman" panose="02020603050405020304" pitchFamily="18" charset="0"/>
              </a:rPr>
              <a:t>không</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thì</a:t>
            </a:r>
            <a:r>
              <a:rPr lang="en-US" sz="2000" dirty="0">
                <a:solidFill>
                  <a:schemeClr val="tx2">
                    <a:lumMod val="50000"/>
                  </a:schemeClr>
                </a:solidFill>
                <a:latin typeface="Times New Roman" panose="02020603050405020304" pitchFamily="18" charset="0"/>
                <a:cs typeface="Times New Roman" panose="02020603050405020304" pitchFamily="18" charset="0"/>
              </a:rPr>
              <a:t> output </a:t>
            </a:r>
            <a:r>
              <a:rPr lang="en-US" sz="2000" dirty="0" err="1">
                <a:solidFill>
                  <a:schemeClr val="tx2">
                    <a:lumMod val="50000"/>
                  </a:schemeClr>
                </a:solidFill>
                <a:latin typeface="Times New Roman" panose="02020603050405020304" pitchFamily="18" charset="0"/>
                <a:cs typeface="Times New Roman" panose="02020603050405020304" pitchFamily="18" charset="0"/>
              </a:rPr>
              <a:t>là</a:t>
            </a:r>
            <a:r>
              <a:rPr lang="en-US" sz="2000" dirty="0">
                <a:solidFill>
                  <a:schemeClr val="tx2">
                    <a:lumMod val="50000"/>
                  </a:schemeClr>
                </a:solidFill>
                <a:latin typeface="Times New Roman" panose="02020603050405020304" pitchFamily="18" charset="0"/>
                <a:cs typeface="Times New Roman" panose="02020603050405020304" pitchFamily="18" charset="0"/>
              </a:rPr>
              <a:t> yes (</a:t>
            </a:r>
            <a:r>
              <a:rPr lang="en-US" sz="2000" dirty="0" err="1">
                <a:solidFill>
                  <a:schemeClr val="tx2">
                    <a:lumMod val="50000"/>
                  </a:schemeClr>
                </a:solidFill>
                <a:latin typeface="Times New Roman" panose="02020603050405020304" pitchFamily="18" charset="0"/>
                <a:cs typeface="Times New Roman" panose="02020603050405020304" pitchFamily="18" charset="0"/>
              </a:rPr>
              <a:t>cho</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vay</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hoặc</a:t>
            </a:r>
            <a:r>
              <a:rPr lang="en-US" sz="2000" dirty="0">
                <a:solidFill>
                  <a:schemeClr val="tx2">
                    <a:lumMod val="50000"/>
                  </a:schemeClr>
                </a:solidFill>
                <a:latin typeface="Times New Roman" panose="02020603050405020304" pitchFamily="18" charset="0"/>
                <a:cs typeface="Times New Roman" panose="02020603050405020304" pitchFamily="18" charset="0"/>
              </a:rPr>
              <a:t> no (</a:t>
            </a:r>
            <a:r>
              <a:rPr lang="en-US" sz="2000" dirty="0" err="1">
                <a:solidFill>
                  <a:schemeClr val="tx2">
                    <a:lumMod val="50000"/>
                  </a:schemeClr>
                </a:solidFill>
                <a:latin typeface="Times New Roman" panose="02020603050405020304" pitchFamily="18" charset="0"/>
                <a:cs typeface="Times New Roman" panose="02020603050405020304" pitchFamily="18" charset="0"/>
              </a:rPr>
              <a:t>không</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cho</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vay</a:t>
            </a:r>
            <a:r>
              <a:rPr lang="en-US" sz="2000" dirty="0">
                <a:solidFill>
                  <a:schemeClr val="tx2">
                    <a:lumMod val="50000"/>
                  </a:schemeClr>
                </a:solidFill>
                <a:latin typeface="Times New Roman" panose="02020603050405020304" pitchFamily="18" charset="0"/>
                <a:cs typeface="Times New Roman" panose="02020603050405020304" pitchFamily="18" charset="0"/>
              </a:rPr>
              <a:t>).</a:t>
            </a:r>
          </a:p>
          <a:p>
            <a:endParaRPr lang="en-US" sz="2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8" name="Pentagon 7"/>
          <p:cNvSpPr/>
          <p:nvPr/>
        </p:nvSpPr>
        <p:spPr>
          <a:xfrm>
            <a:off x="479946" y="4191000"/>
            <a:ext cx="6858000" cy="2209800"/>
          </a:xfrm>
          <a:prstGeom prst="homePlat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lIns="274320" tIns="365760" rtlCol="0" anchor="ctr"/>
          <a:lstStyle/>
          <a:p>
            <a:r>
              <a:rPr lang="en-US" b="1" dirty="0">
                <a:solidFill>
                  <a:schemeClr val="tx2">
                    <a:lumMod val="50000"/>
                  </a:schemeClr>
                </a:solidFill>
                <a:latin typeface="Times New Roman" panose="02020603050405020304" pitchFamily="18" charset="0"/>
                <a:cs typeface="Times New Roman" panose="02020603050405020304" pitchFamily="18" charset="0"/>
              </a:rPr>
              <a:t>Connection Weights (</a:t>
            </a:r>
            <a:r>
              <a:rPr lang="en-US" b="1" dirty="0" err="1">
                <a:solidFill>
                  <a:schemeClr val="tx2">
                    <a:lumMod val="50000"/>
                  </a:schemeClr>
                </a:solidFill>
                <a:latin typeface="Times New Roman" panose="02020603050405020304" pitchFamily="18" charset="0"/>
                <a:cs typeface="Times New Roman" panose="02020603050405020304" pitchFamily="18" charset="0"/>
              </a:rPr>
              <a:t>Trọng</a:t>
            </a:r>
            <a:r>
              <a:rPr lang="en-US" b="1" dirty="0">
                <a:solidFill>
                  <a:schemeClr val="tx2">
                    <a:lumMod val="50000"/>
                  </a:schemeClr>
                </a:solidFill>
                <a:latin typeface="Times New Roman" panose="02020603050405020304" pitchFamily="18" charset="0"/>
                <a:cs typeface="Times New Roman" panose="02020603050405020304" pitchFamily="18" charset="0"/>
              </a:rPr>
              <a:t> </a:t>
            </a:r>
            <a:r>
              <a:rPr lang="en-US" b="1" dirty="0" err="1">
                <a:solidFill>
                  <a:schemeClr val="tx2">
                    <a:lumMod val="50000"/>
                  </a:schemeClr>
                </a:solidFill>
                <a:latin typeface="Times New Roman" panose="02020603050405020304" pitchFamily="18" charset="0"/>
                <a:cs typeface="Times New Roman" panose="02020603050405020304" pitchFamily="18" charset="0"/>
              </a:rPr>
              <a:t>số</a:t>
            </a:r>
            <a:r>
              <a:rPr lang="en-US" b="1" dirty="0">
                <a:solidFill>
                  <a:schemeClr val="tx2">
                    <a:lumMod val="50000"/>
                  </a:schemeClr>
                </a:solidFill>
                <a:latin typeface="Times New Roman" panose="02020603050405020304" pitchFamily="18" charset="0"/>
                <a:cs typeface="Times New Roman" panose="02020603050405020304" pitchFamily="18" charset="0"/>
              </a:rPr>
              <a:t> </a:t>
            </a:r>
            <a:r>
              <a:rPr lang="en-US" b="1" dirty="0" err="1">
                <a:solidFill>
                  <a:schemeClr val="tx2">
                    <a:lumMod val="50000"/>
                  </a:schemeClr>
                </a:solidFill>
                <a:latin typeface="Times New Roman" panose="02020603050405020304" pitchFamily="18" charset="0"/>
                <a:cs typeface="Times New Roman" panose="02020603050405020304" pitchFamily="18" charset="0"/>
              </a:rPr>
              <a:t>liên</a:t>
            </a:r>
            <a:r>
              <a:rPr lang="en-US" b="1" dirty="0">
                <a:solidFill>
                  <a:schemeClr val="tx2">
                    <a:lumMod val="50000"/>
                  </a:schemeClr>
                </a:solidFill>
                <a:latin typeface="Times New Roman" panose="02020603050405020304" pitchFamily="18" charset="0"/>
                <a:cs typeface="Times New Roman" panose="02020603050405020304" pitchFamily="18" charset="0"/>
              </a:rPr>
              <a:t> </a:t>
            </a:r>
            <a:r>
              <a:rPr lang="en-US" b="1" dirty="0" err="1">
                <a:solidFill>
                  <a:schemeClr val="tx2">
                    <a:lumMod val="50000"/>
                  </a:schemeClr>
                </a:solidFill>
                <a:latin typeface="Times New Roman" panose="02020603050405020304" pitchFamily="18" charset="0"/>
                <a:cs typeface="Times New Roman" panose="02020603050405020304" pitchFamily="18" charset="0"/>
              </a:rPr>
              <a:t>kết</a:t>
            </a:r>
            <a:r>
              <a:rPr lang="en-US" b="1" dirty="0">
                <a:solidFill>
                  <a:schemeClr val="tx2">
                    <a:lumMod val="50000"/>
                  </a:schemeClr>
                </a:solidFill>
                <a:latin typeface="Times New Roman" panose="02020603050405020304" pitchFamily="18" charset="0"/>
                <a:cs typeface="Times New Roman" panose="02020603050405020304" pitchFamily="18" charset="0"/>
              </a:rPr>
              <a:t>) :</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Đây</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là</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thành</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phần</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rất</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quan</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trọng</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của</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một</a:t>
            </a:r>
            <a:r>
              <a:rPr lang="en-US" dirty="0">
                <a:solidFill>
                  <a:schemeClr val="tx2">
                    <a:lumMod val="50000"/>
                  </a:schemeClr>
                </a:solidFill>
                <a:latin typeface="Times New Roman" panose="02020603050405020304" pitchFamily="18" charset="0"/>
                <a:cs typeface="Times New Roman" panose="02020603050405020304" pitchFamily="18" charset="0"/>
              </a:rPr>
              <a:t> ANN, </a:t>
            </a:r>
            <a:r>
              <a:rPr lang="en-US" dirty="0" err="1">
                <a:solidFill>
                  <a:schemeClr val="tx2">
                    <a:lumMod val="50000"/>
                  </a:schemeClr>
                </a:solidFill>
                <a:latin typeface="Times New Roman" panose="02020603050405020304" pitchFamily="18" charset="0"/>
                <a:cs typeface="Times New Roman" panose="02020603050405020304" pitchFamily="18" charset="0"/>
              </a:rPr>
              <a:t>nó</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thể</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hiện</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mức</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độ</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quan</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trọng</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độ</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mạnh</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của</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dữ</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liệu</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đầu</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vào</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đối</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với</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quá</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trình</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xử</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lý</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thông</a:t>
            </a:r>
            <a:r>
              <a:rPr lang="en-US" dirty="0">
                <a:solidFill>
                  <a:schemeClr val="tx2">
                    <a:lumMod val="50000"/>
                  </a:schemeClr>
                </a:solidFill>
                <a:latin typeface="Times New Roman" panose="02020603050405020304" pitchFamily="18" charset="0"/>
                <a:cs typeface="Times New Roman" panose="02020603050405020304" pitchFamily="18" charset="0"/>
              </a:rPr>
              <a:t> tin (</a:t>
            </a:r>
            <a:r>
              <a:rPr lang="en-US" dirty="0" err="1">
                <a:solidFill>
                  <a:schemeClr val="tx2">
                    <a:lumMod val="50000"/>
                  </a:schemeClr>
                </a:solidFill>
                <a:latin typeface="Times New Roman" panose="02020603050405020304" pitchFamily="18" charset="0"/>
                <a:cs typeface="Times New Roman" panose="02020603050405020304" pitchFamily="18" charset="0"/>
              </a:rPr>
              <a:t>quá</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trình</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chuyển</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đổi</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dữ</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liệu</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từ</a:t>
            </a:r>
            <a:r>
              <a:rPr lang="en-US" dirty="0">
                <a:solidFill>
                  <a:schemeClr val="tx2">
                    <a:lumMod val="50000"/>
                  </a:schemeClr>
                </a:solidFill>
                <a:latin typeface="Times New Roman" panose="02020603050405020304" pitchFamily="18" charset="0"/>
                <a:cs typeface="Times New Roman" panose="02020603050405020304" pitchFamily="18" charset="0"/>
              </a:rPr>
              <a:t> Layer </a:t>
            </a:r>
            <a:r>
              <a:rPr lang="en-US" dirty="0" err="1">
                <a:solidFill>
                  <a:schemeClr val="tx2">
                    <a:lumMod val="50000"/>
                  </a:schemeClr>
                </a:solidFill>
                <a:latin typeface="Times New Roman" panose="02020603050405020304" pitchFamily="18" charset="0"/>
                <a:cs typeface="Times New Roman" panose="02020603050405020304" pitchFamily="18" charset="0"/>
              </a:rPr>
              <a:t>này</a:t>
            </a:r>
            <a:r>
              <a:rPr lang="en-US" dirty="0">
                <a:solidFill>
                  <a:schemeClr val="tx2">
                    <a:lumMod val="50000"/>
                  </a:schemeClr>
                </a:solidFill>
                <a:latin typeface="Times New Roman" panose="02020603050405020304" pitchFamily="18" charset="0"/>
                <a:cs typeface="Times New Roman" panose="02020603050405020304" pitchFamily="18" charset="0"/>
              </a:rPr>
              <a:t> sang layer </a:t>
            </a:r>
            <a:r>
              <a:rPr lang="en-US" dirty="0" err="1">
                <a:solidFill>
                  <a:schemeClr val="tx2">
                    <a:lumMod val="50000"/>
                  </a:schemeClr>
                </a:solidFill>
                <a:latin typeface="Times New Roman" panose="02020603050405020304" pitchFamily="18" charset="0"/>
                <a:cs typeface="Times New Roman" panose="02020603050405020304" pitchFamily="18" charset="0"/>
              </a:rPr>
              <a:t>khác</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Quá</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trình</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học</a:t>
            </a:r>
            <a:r>
              <a:rPr lang="en-US" dirty="0">
                <a:solidFill>
                  <a:schemeClr val="tx2">
                    <a:lumMod val="50000"/>
                  </a:schemeClr>
                </a:solidFill>
                <a:latin typeface="Times New Roman" panose="02020603050405020304" pitchFamily="18" charset="0"/>
                <a:cs typeface="Times New Roman" panose="02020603050405020304" pitchFamily="18" charset="0"/>
              </a:rPr>
              <a:t> (Learning Processing) </a:t>
            </a:r>
            <a:r>
              <a:rPr lang="en-US" dirty="0" err="1">
                <a:solidFill>
                  <a:schemeClr val="tx2">
                    <a:lumMod val="50000"/>
                  </a:schemeClr>
                </a:solidFill>
                <a:latin typeface="Times New Roman" panose="02020603050405020304" pitchFamily="18" charset="0"/>
                <a:cs typeface="Times New Roman" panose="02020603050405020304" pitchFamily="18" charset="0"/>
              </a:rPr>
              <a:t>của</a:t>
            </a:r>
            <a:r>
              <a:rPr lang="en-US" dirty="0">
                <a:solidFill>
                  <a:schemeClr val="tx2">
                    <a:lumMod val="50000"/>
                  </a:schemeClr>
                </a:solidFill>
                <a:latin typeface="Times New Roman" panose="02020603050405020304" pitchFamily="18" charset="0"/>
                <a:cs typeface="Times New Roman" panose="02020603050405020304" pitchFamily="18" charset="0"/>
              </a:rPr>
              <a:t> ANN </a:t>
            </a:r>
            <a:r>
              <a:rPr lang="en-US" dirty="0" err="1">
                <a:solidFill>
                  <a:schemeClr val="tx2">
                    <a:lumMod val="50000"/>
                  </a:schemeClr>
                </a:solidFill>
                <a:latin typeface="Times New Roman" panose="02020603050405020304" pitchFamily="18" charset="0"/>
                <a:cs typeface="Times New Roman" panose="02020603050405020304" pitchFamily="18" charset="0"/>
              </a:rPr>
              <a:t>thực</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ra</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là</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quá</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trình</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điều</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chỉnh</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các</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trọng</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số</a:t>
            </a:r>
            <a:r>
              <a:rPr lang="en-US" dirty="0">
                <a:solidFill>
                  <a:schemeClr val="tx2">
                    <a:lumMod val="50000"/>
                  </a:schemeClr>
                </a:solidFill>
                <a:latin typeface="Times New Roman" panose="02020603050405020304" pitchFamily="18" charset="0"/>
                <a:cs typeface="Times New Roman" panose="02020603050405020304" pitchFamily="18" charset="0"/>
              </a:rPr>
              <a:t> (Weight) </a:t>
            </a:r>
            <a:r>
              <a:rPr lang="en-US" dirty="0" err="1">
                <a:solidFill>
                  <a:schemeClr val="tx2">
                    <a:lumMod val="50000"/>
                  </a:schemeClr>
                </a:solidFill>
                <a:latin typeface="Times New Roman" panose="02020603050405020304" pitchFamily="18" charset="0"/>
                <a:cs typeface="Times New Roman" panose="02020603050405020304" pitchFamily="18" charset="0"/>
              </a:rPr>
              <a:t>của</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các</a:t>
            </a:r>
            <a:r>
              <a:rPr lang="en-US" dirty="0">
                <a:solidFill>
                  <a:schemeClr val="tx2">
                    <a:lumMod val="50000"/>
                  </a:schemeClr>
                </a:solidFill>
                <a:latin typeface="Times New Roman" panose="02020603050405020304" pitchFamily="18" charset="0"/>
                <a:cs typeface="Times New Roman" panose="02020603050405020304" pitchFamily="18" charset="0"/>
              </a:rPr>
              <a:t> input data </a:t>
            </a:r>
            <a:r>
              <a:rPr lang="en-US" dirty="0" err="1">
                <a:solidFill>
                  <a:schemeClr val="tx2">
                    <a:lumMod val="50000"/>
                  </a:schemeClr>
                </a:solidFill>
                <a:latin typeface="Times New Roman" panose="02020603050405020304" pitchFamily="18" charset="0"/>
                <a:cs typeface="Times New Roman" panose="02020603050405020304" pitchFamily="18" charset="0"/>
              </a:rPr>
              <a:t>để</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có</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được</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kết</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quả</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mong</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muốn</a:t>
            </a:r>
            <a:r>
              <a:rPr lang="en-US" dirty="0">
                <a:solidFill>
                  <a:schemeClr val="tx2">
                    <a:lumMod val="50000"/>
                  </a:schemeClr>
                </a:solidFill>
                <a:latin typeface="Times New Roman" panose="02020603050405020304" pitchFamily="18" charset="0"/>
                <a:cs typeface="Times New Roman" panose="02020603050405020304" pitchFamily="18" charset="0"/>
              </a:rPr>
              <a:t>.</a:t>
            </a:r>
          </a:p>
          <a:p>
            <a:endParaRPr lang="en-US"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10" name="Pentagon 9"/>
          <p:cNvSpPr/>
          <p:nvPr/>
        </p:nvSpPr>
        <p:spPr>
          <a:xfrm>
            <a:off x="398059" y="4024376"/>
            <a:ext cx="7533493" cy="2667000"/>
          </a:xfrm>
          <a:prstGeom prst="homePlat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lIns="91440" tIns="182880" rIns="457200" rtlCol="0" anchor="t" anchorCtr="0"/>
          <a:lstStyle/>
          <a:p>
            <a:r>
              <a:rPr lang="en-US" b="1" dirty="0">
                <a:solidFill>
                  <a:schemeClr val="tx2">
                    <a:lumMod val="50000"/>
                  </a:schemeClr>
                </a:solidFill>
                <a:latin typeface="Times New Roman" panose="02020603050405020304" pitchFamily="18" charset="0"/>
                <a:cs typeface="Times New Roman" panose="02020603050405020304" pitchFamily="18" charset="0"/>
              </a:rPr>
              <a:t>Summation Function (</a:t>
            </a:r>
            <a:r>
              <a:rPr lang="en-US" b="1" dirty="0" err="1">
                <a:solidFill>
                  <a:schemeClr val="tx2">
                    <a:lumMod val="50000"/>
                  </a:schemeClr>
                </a:solidFill>
                <a:latin typeface="Times New Roman" panose="02020603050405020304" pitchFamily="18" charset="0"/>
                <a:cs typeface="Times New Roman" panose="02020603050405020304" pitchFamily="18" charset="0"/>
              </a:rPr>
              <a:t>Hàm</a:t>
            </a:r>
            <a:r>
              <a:rPr lang="en-US" b="1" dirty="0">
                <a:solidFill>
                  <a:schemeClr val="tx2">
                    <a:lumMod val="50000"/>
                  </a:schemeClr>
                </a:solidFill>
                <a:latin typeface="Times New Roman" panose="02020603050405020304" pitchFamily="18" charset="0"/>
                <a:cs typeface="Times New Roman" panose="02020603050405020304" pitchFamily="18" charset="0"/>
              </a:rPr>
              <a:t> </a:t>
            </a:r>
            <a:r>
              <a:rPr lang="en-US" b="1" dirty="0" err="1">
                <a:solidFill>
                  <a:schemeClr val="tx2">
                    <a:lumMod val="50000"/>
                  </a:schemeClr>
                </a:solidFill>
                <a:latin typeface="Times New Roman" panose="02020603050405020304" pitchFamily="18" charset="0"/>
                <a:cs typeface="Times New Roman" panose="02020603050405020304" pitchFamily="18" charset="0"/>
              </a:rPr>
              <a:t>tổng</a:t>
            </a:r>
            <a:r>
              <a:rPr lang="en-US" b="1"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Tính</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tổng</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trọng</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số</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của</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tất</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cả</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các</a:t>
            </a:r>
            <a:r>
              <a:rPr lang="en-US" dirty="0">
                <a:solidFill>
                  <a:schemeClr val="tx2">
                    <a:lumMod val="50000"/>
                  </a:schemeClr>
                </a:solidFill>
                <a:latin typeface="Times New Roman" panose="02020603050405020304" pitchFamily="18" charset="0"/>
                <a:cs typeface="Times New Roman" panose="02020603050405020304" pitchFamily="18" charset="0"/>
              </a:rPr>
              <a:t> input </a:t>
            </a:r>
            <a:r>
              <a:rPr lang="en-US" dirty="0" err="1">
                <a:solidFill>
                  <a:schemeClr val="tx2">
                    <a:lumMod val="50000"/>
                  </a:schemeClr>
                </a:solidFill>
                <a:latin typeface="Times New Roman" panose="02020603050405020304" pitchFamily="18" charset="0"/>
                <a:cs typeface="Times New Roman" panose="02020603050405020304" pitchFamily="18" charset="0"/>
              </a:rPr>
              <a:t>được</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đưa</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vào</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mỗi</a:t>
            </a:r>
            <a:r>
              <a:rPr lang="en-US" dirty="0">
                <a:solidFill>
                  <a:schemeClr val="tx2">
                    <a:lumMod val="50000"/>
                  </a:schemeClr>
                </a:solidFill>
                <a:latin typeface="Times New Roman" panose="02020603050405020304" pitchFamily="18" charset="0"/>
                <a:cs typeface="Times New Roman" panose="02020603050405020304" pitchFamily="18" charset="0"/>
              </a:rPr>
              <a:t> Neuron (</a:t>
            </a:r>
            <a:r>
              <a:rPr lang="en-US" dirty="0" err="1">
                <a:solidFill>
                  <a:schemeClr val="tx2">
                    <a:lumMod val="50000"/>
                  </a:schemeClr>
                </a:solidFill>
                <a:latin typeface="Times New Roman" panose="02020603050405020304" pitchFamily="18" charset="0"/>
                <a:cs typeface="Times New Roman" panose="02020603050405020304" pitchFamily="18" charset="0"/>
              </a:rPr>
              <a:t>phần</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tử</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xử</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lý</a:t>
            </a:r>
            <a:r>
              <a:rPr lang="en-US" dirty="0">
                <a:solidFill>
                  <a:schemeClr val="tx2">
                    <a:lumMod val="50000"/>
                  </a:schemeClr>
                </a:solidFill>
                <a:latin typeface="Times New Roman" panose="02020603050405020304" pitchFamily="18" charset="0"/>
                <a:cs typeface="Times New Roman" panose="02020603050405020304" pitchFamily="18" charset="0"/>
              </a:rPr>
              <a:t> PE). </a:t>
            </a:r>
            <a:r>
              <a:rPr lang="en-US" dirty="0" err="1">
                <a:solidFill>
                  <a:schemeClr val="tx2">
                    <a:lumMod val="50000"/>
                  </a:schemeClr>
                </a:solidFill>
                <a:latin typeface="Times New Roman" panose="02020603050405020304" pitchFamily="18" charset="0"/>
                <a:cs typeface="Times New Roman" panose="02020603050405020304" pitchFamily="18" charset="0"/>
              </a:rPr>
              <a:t>Hàm</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tổng</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của</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một</a:t>
            </a:r>
            <a:r>
              <a:rPr lang="en-US" dirty="0">
                <a:solidFill>
                  <a:schemeClr val="tx2">
                    <a:lumMod val="50000"/>
                  </a:schemeClr>
                </a:solidFill>
                <a:latin typeface="Times New Roman" panose="02020603050405020304" pitchFamily="18" charset="0"/>
                <a:cs typeface="Times New Roman" panose="02020603050405020304" pitchFamily="18" charset="0"/>
              </a:rPr>
              <a:t> Neuron </a:t>
            </a:r>
            <a:r>
              <a:rPr lang="en-US" dirty="0" err="1">
                <a:solidFill>
                  <a:schemeClr val="tx2">
                    <a:lumMod val="50000"/>
                  </a:schemeClr>
                </a:solidFill>
                <a:latin typeface="Times New Roman" panose="02020603050405020304" pitchFamily="18" charset="0"/>
                <a:cs typeface="Times New Roman" panose="02020603050405020304" pitchFamily="18" charset="0"/>
              </a:rPr>
              <a:t>đối</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với</a:t>
            </a:r>
            <a:r>
              <a:rPr lang="en-US" dirty="0">
                <a:solidFill>
                  <a:schemeClr val="tx2">
                    <a:lumMod val="50000"/>
                  </a:schemeClr>
                </a:solidFill>
                <a:latin typeface="Times New Roman" panose="02020603050405020304" pitchFamily="18" charset="0"/>
                <a:cs typeface="Times New Roman" panose="02020603050405020304" pitchFamily="18" charset="0"/>
              </a:rPr>
              <a:t> n input </a:t>
            </a:r>
            <a:r>
              <a:rPr lang="en-US" dirty="0" err="1">
                <a:solidFill>
                  <a:schemeClr val="tx2">
                    <a:lumMod val="50000"/>
                  </a:schemeClr>
                </a:solidFill>
                <a:latin typeface="Times New Roman" panose="02020603050405020304" pitchFamily="18" charset="0"/>
                <a:cs typeface="Times New Roman" panose="02020603050405020304" pitchFamily="18" charset="0"/>
              </a:rPr>
              <a:t>được</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tính</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theo</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công</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thức</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sau</a:t>
            </a:r>
            <a:r>
              <a:rPr lang="en-US" dirty="0">
                <a:solidFill>
                  <a:schemeClr val="tx2">
                    <a:lumMod val="50000"/>
                  </a:schemeClr>
                </a:solidFill>
                <a:latin typeface="Times New Roman" panose="02020603050405020304" pitchFamily="18" charset="0"/>
                <a:cs typeface="Times New Roman" panose="02020603050405020304" pitchFamily="18" charset="0"/>
              </a:rPr>
              <a:t>:</a:t>
            </a:r>
          </a:p>
          <a:p>
            <a:endParaRPr lang="en-US" dirty="0">
              <a:solidFill>
                <a:schemeClr val="tx2">
                  <a:lumMod val="50000"/>
                </a:schemeClr>
              </a:solidFill>
              <a:latin typeface="Times New Roman" panose="02020603050405020304" pitchFamily="18" charset="0"/>
              <a:cs typeface="Times New Roman" panose="02020603050405020304" pitchFamily="18" charset="0"/>
            </a:endParaRPr>
          </a:p>
        </p:txBody>
      </p:sp>
      <p:pic>
        <p:nvPicPr>
          <p:cNvPr id="11" name="Picture 10" descr="http://bis.net.vn/photos/storage/20110612160840858.png"/>
          <p:cNvPicPr/>
          <p:nvPr/>
        </p:nvPicPr>
        <p:blipFill>
          <a:blip r:embed="rId3">
            <a:extLst>
              <a:ext uri="{28A0092B-C50C-407E-A947-70E740481C1C}">
                <a14:useLocalDpi xmlns:a14="http://schemas.microsoft.com/office/drawing/2010/main" val="0"/>
              </a:ext>
            </a:extLst>
          </a:blip>
          <a:srcRect/>
          <a:stretch>
            <a:fillRect/>
          </a:stretch>
        </p:blipFill>
        <p:spPr bwMode="auto">
          <a:xfrm>
            <a:off x="1981200" y="5353050"/>
            <a:ext cx="2547546" cy="1276350"/>
          </a:xfrm>
          <a:prstGeom prst="rect">
            <a:avLst/>
          </a:prstGeom>
          <a:noFill/>
          <a:ln>
            <a:noFill/>
          </a:ln>
        </p:spPr>
      </p:pic>
    </p:spTree>
    <p:extLst>
      <p:ext uri="{BB962C8B-B14F-4D97-AF65-F5344CB8AC3E}">
        <p14:creationId xmlns:p14="http://schemas.microsoft.com/office/powerpoint/2010/main" val="306020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52400"/>
            <a:ext cx="7086599" cy="1320800"/>
          </a:xfrm>
        </p:spPr>
        <p:txBody>
          <a:bodyPr/>
          <a:lstStyle/>
          <a:p>
            <a:r>
              <a:rPr lang="en-US" dirty="0" smtClean="0"/>
              <a:t>Quá </a:t>
            </a:r>
            <a:r>
              <a:rPr lang="en-US" dirty="0" err="1" smtClean="0"/>
              <a:t>trình</a:t>
            </a:r>
            <a:r>
              <a:rPr lang="en-US" dirty="0" smtClean="0"/>
              <a:t> </a:t>
            </a:r>
            <a:r>
              <a:rPr lang="en-US" dirty="0" err="1" smtClean="0"/>
              <a:t>xư</a:t>
            </a:r>
            <a:r>
              <a:rPr lang="en-US" dirty="0" smtClean="0"/>
              <a:t>̉ </a:t>
            </a:r>
            <a:r>
              <a:rPr lang="en-US" dirty="0" err="1" smtClean="0"/>
              <a:t>ly</a:t>
            </a:r>
            <a:r>
              <a:rPr lang="en-US" dirty="0" smtClean="0"/>
              <a:t>́ </a:t>
            </a:r>
            <a:r>
              <a:rPr lang="en-US" dirty="0" err="1" smtClean="0"/>
              <a:t>thông</a:t>
            </a:r>
            <a:r>
              <a:rPr lang="en-US" dirty="0" smtClean="0"/>
              <a:t> tin </a:t>
            </a:r>
            <a:r>
              <a:rPr lang="en-US" dirty="0" err="1" smtClean="0"/>
              <a:t>của</a:t>
            </a:r>
            <a:r>
              <a:rPr lang="en-US" dirty="0" smtClean="0"/>
              <a:t> ANN</a:t>
            </a:r>
            <a:endParaRPr lang="en-US" dirty="0"/>
          </a:p>
        </p:txBody>
      </p:sp>
      <p:sp>
        <p:nvSpPr>
          <p:cNvPr id="5" name="Rectangle 4"/>
          <p:cNvSpPr/>
          <p:nvPr/>
        </p:nvSpPr>
        <p:spPr>
          <a:xfrm>
            <a:off x="762000" y="1458415"/>
            <a:ext cx="7543800" cy="2746906"/>
          </a:xfrm>
          <a:prstGeom prst="rect">
            <a:avLst/>
          </a:prstGeom>
        </p:spPr>
        <p:txBody>
          <a:bodyPr wrap="square">
            <a:spAutoFit/>
          </a:bodyPr>
          <a:lstStyle/>
          <a:p>
            <a:pPr algn="just">
              <a:lnSpc>
                <a:spcPct val="115000"/>
              </a:lnSpc>
            </a:pPr>
            <a:r>
              <a:rPr lang="en-US" sz="2400" b="1" dirty="0">
                <a:latin typeface="Times New Roman" panose="02020603050405020304" pitchFamily="18" charset="0"/>
                <a:ea typeface="Times New Roman" panose="02020603050405020304" pitchFamily="18" charset="0"/>
              </a:rPr>
              <a:t>Transformation (Transfer) Function (</a:t>
            </a:r>
            <a:r>
              <a:rPr lang="en-US" sz="2400" b="1" dirty="0" err="1">
                <a:latin typeface="Times New Roman" panose="02020603050405020304" pitchFamily="18" charset="0"/>
                <a:ea typeface="Times New Roman" panose="02020603050405020304" pitchFamily="18" charset="0"/>
              </a:rPr>
              <a:t>Hàm</a:t>
            </a:r>
            <a:r>
              <a:rPr lang="en-US" sz="2400" b="1" dirty="0">
                <a:latin typeface="Times New Roman" panose="02020603050405020304" pitchFamily="18" charset="0"/>
                <a:ea typeface="Times New Roman" panose="02020603050405020304" pitchFamily="18" charset="0"/>
              </a:rPr>
              <a:t> </a:t>
            </a:r>
            <a:r>
              <a:rPr lang="en-US" sz="2400" b="1" dirty="0" err="1">
                <a:latin typeface="Times New Roman" panose="02020603050405020304" pitchFamily="18" charset="0"/>
                <a:ea typeface="Times New Roman" panose="02020603050405020304" pitchFamily="18" charset="0"/>
              </a:rPr>
              <a:t>chuyển</a:t>
            </a:r>
            <a:r>
              <a:rPr lang="en-US" sz="2400" b="1" dirty="0">
                <a:latin typeface="Times New Roman" panose="02020603050405020304" pitchFamily="18" charset="0"/>
                <a:ea typeface="Times New Roman" panose="02020603050405020304" pitchFamily="18" charset="0"/>
              </a:rPr>
              <a:t> </a:t>
            </a:r>
            <a:r>
              <a:rPr lang="en-US" sz="2400" b="1" dirty="0" err="1">
                <a:latin typeface="Times New Roman" panose="02020603050405020304" pitchFamily="18" charset="0"/>
                <a:ea typeface="Times New Roman" panose="02020603050405020304" pitchFamily="18" charset="0"/>
              </a:rPr>
              <a:t>đổi</a:t>
            </a:r>
            <a:r>
              <a:rPr lang="en-US" sz="2400" b="1" dirty="0">
                <a:latin typeface="Times New Roman" panose="02020603050405020304" pitchFamily="18" charset="0"/>
                <a:ea typeface="Times New Roman" panose="02020603050405020304" pitchFamily="18" charset="0"/>
              </a:rPr>
              <a:t>)</a:t>
            </a:r>
            <a:endParaRPr lang="en-US" sz="2000" dirty="0">
              <a:latin typeface="Times New Roman" panose="02020603050405020304" pitchFamily="18" charset="0"/>
              <a:ea typeface="Times New Roman" panose="02020603050405020304" pitchFamily="18" charset="0"/>
            </a:endParaRPr>
          </a:p>
          <a:p>
            <a:pPr algn="just">
              <a:lnSpc>
                <a:spcPct val="115000"/>
              </a:lnSpc>
            </a:pPr>
            <a:endParaRPr lang="en-US" dirty="0" smtClean="0">
              <a:latin typeface="Times New Roman" panose="02020603050405020304" pitchFamily="18" charset="0"/>
              <a:ea typeface="Times New Roman" panose="02020603050405020304" pitchFamily="18" charset="0"/>
            </a:endParaRPr>
          </a:p>
          <a:p>
            <a:pPr algn="just">
              <a:lnSpc>
                <a:spcPct val="115000"/>
              </a:lnSpc>
            </a:pPr>
            <a:r>
              <a:rPr lang="en-US" dirty="0" err="1" smtClean="0">
                <a:latin typeface="Times New Roman" panose="02020603050405020304" pitchFamily="18" charset="0"/>
                <a:ea typeface="Times New Roman" panose="02020603050405020304" pitchFamily="18" charset="0"/>
              </a:rPr>
              <a:t>Hàm</a:t>
            </a:r>
            <a:r>
              <a:rPr lang="en-US" dirty="0" smtClean="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tổng</a:t>
            </a:r>
            <a:r>
              <a:rPr lang="en-US" dirty="0">
                <a:latin typeface="Times New Roman" panose="02020603050405020304" pitchFamily="18" charset="0"/>
                <a:ea typeface="Times New Roman" panose="02020603050405020304" pitchFamily="18" charset="0"/>
              </a:rPr>
              <a:t> (Summation Function) </a:t>
            </a:r>
            <a:r>
              <a:rPr lang="en-US" dirty="0" err="1">
                <a:latin typeface="Times New Roman" panose="02020603050405020304" pitchFamily="18" charset="0"/>
                <a:ea typeface="Times New Roman" panose="02020603050405020304" pitchFamily="18" charset="0"/>
              </a:rPr>
              <a:t>của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một</a:t>
            </a:r>
            <a:r>
              <a:rPr lang="en-US" dirty="0">
                <a:latin typeface="Times New Roman" panose="02020603050405020304" pitchFamily="18" charset="0"/>
                <a:ea typeface="Times New Roman" panose="02020603050405020304" pitchFamily="18" charset="0"/>
              </a:rPr>
              <a:t> Neuron </a:t>
            </a:r>
            <a:r>
              <a:rPr lang="en-US" dirty="0" err="1">
                <a:latin typeface="Times New Roman" panose="02020603050405020304" pitchFamily="18" charset="0"/>
                <a:ea typeface="Times New Roman" panose="02020603050405020304" pitchFamily="18" charset="0"/>
              </a:rPr>
              <a:t>cho</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biết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khả</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năng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kích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hoạt</a:t>
            </a:r>
            <a:r>
              <a:rPr lang="en-US" dirty="0">
                <a:latin typeface="Times New Roman" panose="02020603050405020304" pitchFamily="18" charset="0"/>
                <a:ea typeface="Times New Roman" panose="02020603050405020304" pitchFamily="18" charset="0"/>
              </a:rPr>
              <a:t> (Activation) </a:t>
            </a:r>
            <a:r>
              <a:rPr lang="en-US" dirty="0" err="1">
                <a:latin typeface="Times New Roman" panose="02020603050405020304" pitchFamily="18" charset="0"/>
                <a:ea typeface="Times New Roman" panose="02020603050405020304" pitchFamily="18" charset="0"/>
              </a:rPr>
              <a:t>của</a:t>
            </a:r>
            <a:r>
              <a:rPr lang="en-US" dirty="0">
                <a:latin typeface="Times New Roman" panose="02020603050405020304" pitchFamily="18" charset="0"/>
                <a:ea typeface="Times New Roman" panose="02020603050405020304" pitchFamily="18" charset="0"/>
              </a:rPr>
              <a:t> neuron </a:t>
            </a:r>
            <a:r>
              <a:rPr lang="en-US" dirty="0" err="1">
                <a:latin typeface="Times New Roman" panose="02020603050405020304" pitchFamily="18" charset="0"/>
                <a:ea typeface="Times New Roman" panose="02020603050405020304" pitchFamily="18" charset="0"/>
              </a:rPr>
              <a:t>đó</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còn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gọi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là</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kích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hoạt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bên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trong</a:t>
            </a:r>
            <a:r>
              <a:rPr lang="en-US" dirty="0">
                <a:latin typeface="Times New Roman" panose="02020603050405020304" pitchFamily="18" charset="0"/>
                <a:ea typeface="Times New Roman" panose="02020603050405020304" pitchFamily="18" charset="0"/>
              </a:rPr>
              <a:t> (internal activation). </a:t>
            </a:r>
            <a:r>
              <a:rPr lang="en-US" dirty="0" err="1">
                <a:latin typeface="Times New Roman" panose="02020603050405020304" pitchFamily="18" charset="0"/>
                <a:ea typeface="Times New Roman" panose="02020603050405020304" pitchFamily="18" charset="0"/>
              </a:rPr>
              <a:t>Các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Nueron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này</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có</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thể</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sinh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ra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một</a:t>
            </a:r>
            <a:r>
              <a:rPr lang="en-US" dirty="0">
                <a:latin typeface="Times New Roman" panose="02020603050405020304" pitchFamily="18" charset="0"/>
                <a:ea typeface="Times New Roman" panose="02020603050405020304" pitchFamily="18" charset="0"/>
              </a:rPr>
              <a:t> output </a:t>
            </a:r>
            <a:r>
              <a:rPr lang="en-US" dirty="0" err="1">
                <a:latin typeface="Times New Roman" panose="02020603050405020304" pitchFamily="18" charset="0"/>
                <a:ea typeface="Times New Roman" panose="02020603050405020304" pitchFamily="18" charset="0"/>
              </a:rPr>
              <a:t>hoặc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không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trong</a:t>
            </a:r>
            <a:r>
              <a:rPr lang="en-US" dirty="0">
                <a:latin typeface="Times New Roman" panose="02020603050405020304" pitchFamily="18" charset="0"/>
                <a:ea typeface="Times New Roman" panose="02020603050405020304" pitchFamily="18" charset="0"/>
              </a:rPr>
              <a:t> ANN (</a:t>
            </a:r>
            <a:r>
              <a:rPr lang="en-US" dirty="0" err="1">
                <a:latin typeface="Times New Roman" panose="02020603050405020304" pitchFamily="18" charset="0"/>
                <a:ea typeface="Times New Roman" panose="02020603050405020304" pitchFamily="18" charset="0"/>
              </a:rPr>
              <a:t>nói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cách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khác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rằng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có</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thể</a:t>
            </a:r>
            <a:r>
              <a:rPr lang="en-US" dirty="0">
                <a:latin typeface="Times New Roman" panose="02020603050405020304" pitchFamily="18" charset="0"/>
                <a:ea typeface="Times New Roman" panose="02020603050405020304" pitchFamily="18" charset="0"/>
              </a:rPr>
              <a:t> output </a:t>
            </a:r>
            <a:r>
              <a:rPr lang="en-US" dirty="0" err="1">
                <a:latin typeface="Times New Roman" panose="02020603050405020304" pitchFamily="18" charset="0"/>
                <a:ea typeface="Times New Roman" panose="02020603050405020304" pitchFamily="18" charset="0"/>
              </a:rPr>
              <a:t>của</a:t>
            </a:r>
            <a:r>
              <a:rPr lang="en-US" dirty="0">
                <a:latin typeface="Times New Roman" panose="02020603050405020304" pitchFamily="18" charset="0"/>
                <a:ea typeface="Times New Roman" panose="02020603050405020304" pitchFamily="18" charset="0"/>
              </a:rPr>
              <a:t> 1 Neuron </a:t>
            </a:r>
            <a:r>
              <a:rPr lang="en-US" dirty="0" err="1">
                <a:latin typeface="Times New Roman" panose="02020603050405020304" pitchFamily="18" charset="0"/>
                <a:ea typeface="Times New Roman" panose="02020603050405020304" pitchFamily="18" charset="0"/>
              </a:rPr>
              <a:t>có</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thể</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được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chuyển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đến</a:t>
            </a:r>
            <a:r>
              <a:rPr lang="en-US" dirty="0">
                <a:latin typeface="Times New Roman" panose="02020603050405020304" pitchFamily="18" charset="0"/>
                <a:ea typeface="Times New Roman" panose="02020603050405020304" pitchFamily="18" charset="0"/>
              </a:rPr>
              <a:t> layer </a:t>
            </a:r>
            <a:r>
              <a:rPr lang="en-US" dirty="0" err="1">
                <a:latin typeface="Times New Roman" panose="02020603050405020304" pitchFamily="18" charset="0"/>
                <a:ea typeface="Times New Roman" panose="02020603050405020304" pitchFamily="18" charset="0"/>
              </a:rPr>
              <a:t>tiếp</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trong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mạng</a:t>
            </a:r>
            <a:r>
              <a:rPr lang="en-US" dirty="0">
                <a:latin typeface="Times New Roman" panose="02020603050405020304" pitchFamily="18" charset="0"/>
                <a:ea typeface="Times New Roman" panose="02020603050405020304" pitchFamily="18" charset="0"/>
              </a:rPr>
              <a:t> Neuron </a:t>
            </a:r>
            <a:r>
              <a:rPr lang="en-US" dirty="0" err="1">
                <a:latin typeface="Times New Roman" panose="02020603050405020304" pitchFamily="18" charset="0"/>
                <a:ea typeface="Times New Roman" panose="02020603050405020304" pitchFamily="18" charset="0"/>
              </a:rPr>
              <a:t>theo</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hoặc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không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Mối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quan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hệ</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giữa</a:t>
            </a:r>
            <a:r>
              <a:rPr lang="en-US" dirty="0">
                <a:latin typeface="Times New Roman" panose="02020603050405020304" pitchFamily="18" charset="0"/>
                <a:ea typeface="Times New Roman" panose="02020603050405020304" pitchFamily="18" charset="0"/>
              </a:rPr>
              <a:t> </a:t>
            </a:r>
            <a:r>
              <a:rPr lang="en-US" dirty="0" err="1" smtClean="0">
                <a:latin typeface="Times New Roman" panose="02020603050405020304" pitchFamily="18" charset="0"/>
                <a:ea typeface="Times New Roman" panose="02020603050405020304" pitchFamily="18" charset="0"/>
              </a:rPr>
              <a:t>Kích</a:t>
            </a:r>
            <a:r>
              <a:rPr lang="en-US" dirty="0" smtClean="0">
                <a:latin typeface="Times New Roman" panose="02020603050405020304" pitchFamily="18" charset="0"/>
                <a:ea typeface="Times New Roman" panose="02020603050405020304" pitchFamily="18" charset="0"/>
              </a:rPr>
              <a:t> </a:t>
            </a:r>
            <a:r>
              <a:rPr lang="en-US" dirty="0" err="1" smtClean="0">
                <a:latin typeface="Times New Roman" panose="02020603050405020304" pitchFamily="18" charset="0"/>
                <a:ea typeface="Times New Roman" panose="02020603050405020304" pitchFamily="18" charset="0"/>
              </a:rPr>
              <a:t>hoạt</a:t>
            </a:r>
            <a:r>
              <a:rPr lang="en-US" dirty="0" smtClean="0">
                <a:latin typeface="Times New Roman" panose="02020603050405020304" pitchFamily="18" charset="0"/>
                <a:ea typeface="Times New Roman" panose="02020603050405020304" pitchFamily="18" charset="0"/>
              </a:rPr>
              <a:t> </a:t>
            </a:r>
            <a:r>
              <a:rPr lang="en-US" dirty="0" err="1" smtClean="0">
                <a:latin typeface="Times New Roman" panose="02020603050405020304" pitchFamily="18" charset="0"/>
                <a:ea typeface="Times New Roman" panose="02020603050405020304" pitchFamily="18" charset="0"/>
              </a:rPr>
              <a:t>nội</a:t>
            </a:r>
            <a:r>
              <a:rPr lang="en-US" dirty="0" smtClean="0">
                <a:latin typeface="Times New Roman" panose="02020603050405020304" pitchFamily="18" charset="0"/>
                <a:ea typeface="Times New Roman" panose="02020603050405020304" pitchFamily="18" charset="0"/>
              </a:rPr>
              <a:t> </a:t>
            </a:r>
            <a:r>
              <a:rPr lang="en-US" dirty="0" err="1" smtClean="0">
                <a:latin typeface="Times New Roman" panose="02020603050405020304" pitchFamily="18" charset="0"/>
                <a:ea typeface="Times New Roman" panose="02020603050405020304" pitchFamily="18" charset="0"/>
              </a:rPr>
              <a:t>bô</a:t>
            </a:r>
            <a:r>
              <a:rPr lang="en-US" dirty="0" smtClean="0">
                <a:latin typeface="Times New Roman" panose="02020603050405020304" pitchFamily="18" charset="0"/>
                <a:ea typeface="Times New Roman" panose="02020603050405020304" pitchFamily="18" charset="0"/>
              </a:rPr>
              <a:t>̣ </a:t>
            </a:r>
            <a:r>
              <a:rPr lang="en-US" dirty="0" err="1" smtClean="0">
                <a:latin typeface="Times New Roman" panose="02020603050405020304" pitchFamily="18" charset="0"/>
                <a:ea typeface="Times New Roman" panose="02020603050405020304" pitchFamily="18" charset="0"/>
              </a:rPr>
              <a:t>và</a:t>
            </a:r>
            <a:r>
              <a:rPr lang="en-US" dirty="0" smtClean="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kết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quả</a:t>
            </a:r>
            <a:r>
              <a:rPr lang="en-US" dirty="0">
                <a:latin typeface="Times New Roman" panose="02020603050405020304" pitchFamily="18" charset="0"/>
                <a:ea typeface="Times New Roman" panose="02020603050405020304" pitchFamily="18" charset="0"/>
              </a:rPr>
              <a:t> (output) </a:t>
            </a:r>
            <a:r>
              <a:rPr lang="en-US" dirty="0" err="1">
                <a:latin typeface="Times New Roman" panose="02020603050405020304" pitchFamily="18" charset="0"/>
                <a:ea typeface="Times New Roman" panose="02020603050405020304" pitchFamily="18" charset="0"/>
              </a:rPr>
              <a:t>được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thể</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hiện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bằng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hàm</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chuyển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đổi</a:t>
            </a:r>
            <a:r>
              <a:rPr lang="en-US" dirty="0">
                <a:latin typeface="Times New Roman" panose="02020603050405020304" pitchFamily="18" charset="0"/>
                <a:ea typeface="Times New Roman" panose="02020603050405020304" pitchFamily="18" charset="0"/>
              </a:rPr>
              <a:t> (Transfer Function).</a:t>
            </a:r>
            <a:endParaRPr lang="en-US" sz="1600" dirty="0">
              <a:effectLst/>
              <a:latin typeface="Times New Roman" panose="02020603050405020304" pitchFamily="18" charset="0"/>
              <a:ea typeface="Times New Roman" panose="02020603050405020304" pitchFamily="18" charset="0"/>
            </a:endParaRPr>
          </a:p>
        </p:txBody>
      </p:sp>
      <p:pic>
        <p:nvPicPr>
          <p:cNvPr id="6" name="Picture 5" descr="http://bis.net.vn/photos/storage/20110612161216842.png"/>
          <p:cNvPicPr/>
          <p:nvPr/>
        </p:nvPicPr>
        <p:blipFill>
          <a:blip r:embed="rId2">
            <a:extLst>
              <a:ext uri="{28A0092B-C50C-407E-A947-70E740481C1C}">
                <a14:useLocalDpi xmlns:a14="http://schemas.microsoft.com/office/drawing/2010/main" val="0"/>
              </a:ext>
            </a:extLst>
          </a:blip>
          <a:srcRect/>
          <a:stretch>
            <a:fillRect/>
          </a:stretch>
        </p:blipFill>
        <p:spPr bwMode="auto">
          <a:xfrm>
            <a:off x="914400" y="4520736"/>
            <a:ext cx="6900863" cy="1981200"/>
          </a:xfrm>
          <a:prstGeom prst="rect">
            <a:avLst/>
          </a:prstGeom>
          <a:noFill/>
          <a:ln>
            <a:noFill/>
          </a:ln>
        </p:spPr>
      </p:pic>
      <p:pic>
        <p:nvPicPr>
          <p:cNvPr id="7" name="Picture 6" descr="http://bis.net.vn/photos/storage/20110612161216842.png"/>
          <p:cNvPicPr/>
          <p:nvPr/>
        </p:nvPicPr>
        <p:blipFill>
          <a:blip r:embed="rId2">
            <a:extLst>
              <a:ext uri="{28A0092B-C50C-407E-A947-70E740481C1C}">
                <a14:useLocalDpi xmlns:a14="http://schemas.microsoft.com/office/drawing/2010/main" val="0"/>
              </a:ext>
            </a:extLst>
          </a:blip>
          <a:srcRect/>
          <a:stretch>
            <a:fillRect/>
          </a:stretch>
        </p:blipFill>
        <p:spPr bwMode="auto">
          <a:xfrm>
            <a:off x="507242" y="1353991"/>
            <a:ext cx="7798558" cy="2826309"/>
          </a:xfrm>
          <a:prstGeom prst="rect">
            <a:avLst/>
          </a:prstGeom>
          <a:noFill/>
          <a:ln>
            <a:noFill/>
          </a:ln>
        </p:spPr>
      </p:pic>
      <p:sp>
        <p:nvSpPr>
          <p:cNvPr id="8" name="TextBox 7"/>
          <p:cNvSpPr txBox="1"/>
          <p:nvPr/>
        </p:nvSpPr>
        <p:spPr>
          <a:xfrm>
            <a:off x="762000" y="4150057"/>
            <a:ext cx="7543800" cy="2246769"/>
          </a:xfrm>
          <a:prstGeom prst="rect">
            <a:avLst/>
          </a:prstGeom>
          <a:solidFill>
            <a:schemeClr val="bg1"/>
          </a:solid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lựa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chọn</a:t>
            </a:r>
            <a:r>
              <a:rPr lang="en-US" sz="2000" dirty="0">
                <a:latin typeface="Times New Roman" panose="02020603050405020304" pitchFamily="18" charset="0"/>
                <a:cs typeface="Times New Roman" panose="02020603050405020304" pitchFamily="18" charset="0"/>
              </a:rPr>
              <a:t> Transfer Function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ANN. </a:t>
            </a:r>
            <a:r>
              <a:rPr lang="en-US" sz="2000" dirty="0" err="1">
                <a:latin typeface="Times New Roman" panose="02020603050405020304" pitchFamily="18" charset="0"/>
                <a:cs typeface="Times New Roman" panose="02020603050405020304" pitchFamily="18" charset="0"/>
              </a:rPr>
              <a:t>Hàm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chuyển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đổi</a:t>
            </a:r>
            <a:r>
              <a:rPr lang="en-US" sz="2000" dirty="0">
                <a:latin typeface="Times New Roman" panose="02020603050405020304" pitchFamily="18" charset="0"/>
                <a:cs typeface="Times New Roman" panose="02020603050405020304" pitchFamily="18" charset="0"/>
              </a:rPr>
              <a:t> phi </a:t>
            </a:r>
            <a:r>
              <a:rPr lang="en-US" sz="2000" dirty="0" err="1">
                <a:latin typeface="Times New Roman" panose="02020603050405020304" pitchFamily="18" charset="0"/>
                <a:cs typeface="Times New Roman" panose="02020603050405020304" pitchFamily="18" charset="0"/>
              </a:rPr>
              <a:t>tuyến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phổ</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ANN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sigmoid (logical activation) function</a:t>
            </a:r>
            <a:r>
              <a:rPr lang="en-US" sz="2000" b="1" dirty="0" smtClean="0">
                <a:latin typeface="Times New Roman" panose="02020603050405020304" pitchFamily="18" charset="0"/>
                <a:cs typeface="Times New Roman" panose="02020603050405020304" pitchFamily="18" charset="0"/>
              </a:rPr>
              <a:t>.</a:t>
            </a:r>
          </a:p>
          <a:p>
            <a:endParaRPr lang="en-US" sz="2000" b="1" dirty="0" smtClean="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i="1" dirty="0" err="1">
                <a:latin typeface="Times New Roman" panose="02020603050405020304" pitchFamily="18" charset="0"/>
                <a:cs typeface="Times New Roman" panose="02020603050405020304" pitchFamily="18" charset="0"/>
              </a:rPr>
              <a:t>Kết</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quả</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của</a:t>
            </a:r>
            <a:r>
              <a:rPr lang="en-US" sz="2000" i="1" dirty="0">
                <a:latin typeface="Times New Roman" panose="02020603050405020304" pitchFamily="18" charset="0"/>
                <a:cs typeface="Times New Roman" panose="02020603050405020304" pitchFamily="18" charset="0"/>
              </a:rPr>
              <a:t> Sigmoid Function </a:t>
            </a:r>
            <a:r>
              <a:rPr lang="en-US" sz="2000" i="1" dirty="0" err="1">
                <a:latin typeface="Times New Roman" panose="02020603050405020304" pitchFamily="18" charset="0"/>
                <a:cs typeface="Times New Roman" panose="02020603050405020304" pitchFamily="18" charset="0"/>
              </a:rPr>
              <a:t>thuộc</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khoảng</a:t>
            </a:r>
            <a:r>
              <a:rPr lang="en-US" sz="2000" i="1" dirty="0">
                <a:latin typeface="Times New Roman" panose="02020603050405020304" pitchFamily="18" charset="0"/>
                <a:cs typeface="Times New Roman" panose="02020603050405020304" pitchFamily="18" charset="0"/>
              </a:rPr>
              <a:t> [0,1] </a:t>
            </a:r>
            <a:r>
              <a:rPr lang="en-US" sz="2000" i="1" dirty="0" err="1">
                <a:latin typeface="Times New Roman" panose="02020603050405020304" pitchFamily="18" charset="0"/>
                <a:cs typeface="Times New Roman" panose="02020603050405020304" pitchFamily="18" charset="0"/>
              </a:rPr>
              <a:t>nên</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còn</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gọi</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là</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hàm</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chuẩn</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hóa</a:t>
            </a:r>
            <a:r>
              <a:rPr lang="en-US" sz="2000" i="1" dirty="0">
                <a:latin typeface="Times New Roman" panose="02020603050405020304" pitchFamily="18" charset="0"/>
                <a:cs typeface="Times New Roman" panose="02020603050405020304" pitchFamily="18" charset="0"/>
              </a:rPr>
              <a:t> (Normalized Function</a:t>
            </a:r>
            <a:r>
              <a:rPr lang="en-US" sz="2000" i="1"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9" name="Picture 8" descr="20110612161354813.png (247×62)"/>
          <p:cNvPicPr/>
          <p:nvPr/>
        </p:nvPicPr>
        <p:blipFill rotWithShape="1">
          <a:blip r:embed="rId3">
            <a:extLst>
              <a:ext uri="{28A0092B-C50C-407E-A947-70E740481C1C}">
                <a14:useLocalDpi xmlns:a14="http://schemas.microsoft.com/office/drawing/2010/main" val="0"/>
              </a:ext>
            </a:extLst>
          </a:blip>
          <a:srcRect l="19783" t="20932" r="10974" b="20820"/>
          <a:stretch/>
        </p:blipFill>
        <p:spPr bwMode="auto">
          <a:xfrm>
            <a:off x="2379828" y="5077091"/>
            <a:ext cx="2133600" cy="609600"/>
          </a:xfrm>
          <a:prstGeom prst="rect">
            <a:avLst/>
          </a:prstGeom>
          <a:noFill/>
          <a:ln>
            <a:noFill/>
          </a:ln>
        </p:spPr>
      </p:pic>
      <p:sp>
        <p:nvSpPr>
          <p:cNvPr id="2" name="Rectangle 1"/>
          <p:cNvSpPr/>
          <p:nvPr/>
        </p:nvSpPr>
        <p:spPr>
          <a:xfrm>
            <a:off x="381000" y="1390676"/>
            <a:ext cx="7924800" cy="5155066"/>
          </a:xfrm>
          <a:prstGeom prst="rect">
            <a:avLst/>
          </a:prstGeom>
          <a:solidFill>
            <a:schemeClr val="bg1"/>
          </a:solidFill>
        </p:spPr>
        <p:txBody>
          <a:bodyPr wrap="square">
            <a:spAutoFit/>
          </a:bodyPr>
          <a:lstStyle/>
          <a:p>
            <a:pPr marL="457200" indent="-457200" algn="just">
              <a:lnSpc>
                <a:spcPct val="115000"/>
              </a:lnSpc>
              <a:buFont typeface="Wingdings" panose="05000000000000000000" pitchFamily="2" charset="2"/>
              <a:buChar char="Ø"/>
            </a:pPr>
            <a:endParaRPr lang="en-US" sz="2400" dirty="0" smtClean="0">
              <a:latin typeface="Times New Roman" panose="02020603050405020304" pitchFamily="18" charset="0"/>
              <a:ea typeface="Times New Roman" panose="02020603050405020304" pitchFamily="18" charset="0"/>
            </a:endParaRPr>
          </a:p>
          <a:p>
            <a:pPr marL="457200" indent="-457200" algn="just">
              <a:lnSpc>
                <a:spcPct val="115000"/>
              </a:lnSpc>
              <a:buFont typeface="Wingdings" panose="05000000000000000000" pitchFamily="2" charset="2"/>
              <a:buChar char="Ø"/>
            </a:pPr>
            <a:r>
              <a:rPr lang="en-US" sz="2400" dirty="0" err="1" smtClean="0">
                <a:latin typeface="Times New Roman" panose="02020603050405020304" pitchFamily="18" charset="0"/>
                <a:ea typeface="Times New Roman" panose="02020603050405020304" pitchFamily="18" charset="0"/>
              </a:rPr>
              <a:t>Kết</a:t>
            </a:r>
            <a:r>
              <a:rPr lang="en-US" sz="2400" dirty="0" smtClean="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quả</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xử</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lý</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tại</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các</a:t>
            </a:r>
            <a:r>
              <a:rPr lang="en-US" sz="2400" dirty="0">
                <a:latin typeface="Times New Roman" panose="02020603050405020304" pitchFamily="18" charset="0"/>
                <a:ea typeface="Times New Roman" panose="02020603050405020304" pitchFamily="18" charset="0"/>
              </a:rPr>
              <a:t> Neuron (Output) </a:t>
            </a:r>
            <a:r>
              <a:rPr lang="en-US" sz="2400" dirty="0" err="1">
                <a:latin typeface="Times New Roman" panose="02020603050405020304" pitchFamily="18" charset="0"/>
                <a:ea typeface="Times New Roman" panose="02020603050405020304" pitchFamily="18" charset="0"/>
              </a:rPr>
              <a:t>đôi</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khi</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rất</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lớn</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vì</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vậy</a:t>
            </a:r>
            <a:r>
              <a:rPr lang="en-US" sz="2400" dirty="0">
                <a:latin typeface="Times New Roman" panose="02020603050405020304" pitchFamily="18" charset="0"/>
                <a:ea typeface="Times New Roman" panose="02020603050405020304" pitchFamily="18" charset="0"/>
              </a:rPr>
              <a:t> transfer function </a:t>
            </a:r>
            <a:r>
              <a:rPr lang="en-US" sz="2400" dirty="0" err="1">
                <a:latin typeface="Times New Roman" panose="02020603050405020304" pitchFamily="18" charset="0"/>
                <a:ea typeface="Times New Roman" panose="02020603050405020304" pitchFamily="18" charset="0"/>
              </a:rPr>
              <a:t>được</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sử</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dụng</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để</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xử</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lý</a:t>
            </a:r>
            <a:r>
              <a:rPr lang="en-US" sz="2400" dirty="0">
                <a:latin typeface="Times New Roman" panose="02020603050405020304" pitchFamily="18" charset="0"/>
                <a:ea typeface="Times New Roman" panose="02020603050405020304" pitchFamily="18" charset="0"/>
              </a:rPr>
              <a:t> output </a:t>
            </a:r>
            <a:r>
              <a:rPr lang="en-US" sz="2400" dirty="0" err="1">
                <a:latin typeface="Times New Roman" panose="02020603050405020304" pitchFamily="18" charset="0"/>
                <a:ea typeface="Times New Roman" panose="02020603050405020304" pitchFamily="18" charset="0"/>
              </a:rPr>
              <a:t>này</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trước</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khi</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chuyển</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đến</a:t>
            </a:r>
            <a:r>
              <a:rPr lang="en-US" sz="2400" dirty="0">
                <a:latin typeface="Times New Roman" panose="02020603050405020304" pitchFamily="18" charset="0"/>
                <a:ea typeface="Times New Roman" panose="02020603050405020304" pitchFamily="18" charset="0"/>
              </a:rPr>
              <a:t> layer </a:t>
            </a:r>
            <a:r>
              <a:rPr lang="en-US" sz="2400" dirty="0" err="1">
                <a:latin typeface="Times New Roman" panose="02020603050405020304" pitchFamily="18" charset="0"/>
                <a:ea typeface="Times New Roman" panose="02020603050405020304" pitchFamily="18" charset="0"/>
              </a:rPr>
              <a:t>tiếp</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theo.</a:t>
            </a:r>
            <a:r>
              <a:rPr lang="en-US" sz="2400" dirty="0">
                <a:latin typeface="Times New Roman" panose="02020603050405020304" pitchFamily="18" charset="0"/>
                <a:ea typeface="Times New Roman" panose="02020603050405020304" pitchFamily="18" charset="0"/>
              </a:rPr>
              <a:t> </a:t>
            </a:r>
            <a:endParaRPr lang="en-US" sz="2400" dirty="0" smtClean="0">
              <a:latin typeface="Times New Roman" panose="02020603050405020304" pitchFamily="18" charset="0"/>
              <a:ea typeface="Times New Roman" panose="02020603050405020304" pitchFamily="18" charset="0"/>
            </a:endParaRPr>
          </a:p>
          <a:p>
            <a:pPr marL="457200" indent="-457200" algn="just">
              <a:lnSpc>
                <a:spcPct val="115000"/>
              </a:lnSpc>
              <a:buFont typeface="Wingdings" panose="05000000000000000000" pitchFamily="2" charset="2"/>
              <a:buChar char="Ø"/>
            </a:pPr>
            <a:endParaRPr lang="en-US" sz="2400" dirty="0" smtClean="0">
              <a:latin typeface="Times New Roman" panose="02020603050405020304" pitchFamily="18" charset="0"/>
              <a:ea typeface="Times New Roman" panose="02020603050405020304" pitchFamily="18" charset="0"/>
            </a:endParaRPr>
          </a:p>
          <a:p>
            <a:pPr marL="457200" indent="-457200" algn="just">
              <a:lnSpc>
                <a:spcPct val="115000"/>
              </a:lnSpc>
              <a:buFont typeface="Wingdings" panose="05000000000000000000" pitchFamily="2" charset="2"/>
              <a:buChar char="Ø"/>
            </a:pPr>
            <a:r>
              <a:rPr lang="en-US" sz="2400" dirty="0" err="1" smtClean="0">
                <a:latin typeface="Times New Roman" panose="02020603050405020304" pitchFamily="18" charset="0"/>
                <a:ea typeface="Times New Roman" panose="02020603050405020304" pitchFamily="18" charset="0"/>
              </a:rPr>
              <a:t>Đôi</a:t>
            </a:r>
            <a:r>
              <a:rPr lang="en-US" sz="2400" dirty="0" smtClean="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khi</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thay</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vì</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sử</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dụng</a:t>
            </a:r>
            <a:r>
              <a:rPr lang="en-US" sz="2400" dirty="0">
                <a:latin typeface="Times New Roman" panose="02020603050405020304" pitchFamily="18" charset="0"/>
                <a:ea typeface="Times New Roman" panose="02020603050405020304" pitchFamily="18" charset="0"/>
              </a:rPr>
              <a:t> Transfer Function </a:t>
            </a:r>
            <a:r>
              <a:rPr lang="en-US" sz="2400" dirty="0" err="1">
                <a:latin typeface="Times New Roman" panose="02020603050405020304" pitchFamily="18" charset="0"/>
                <a:ea typeface="Times New Roman" panose="02020603050405020304" pitchFamily="18" charset="0"/>
              </a:rPr>
              <a:t>người</a:t>
            </a:r>
            <a:r>
              <a:rPr lang="en-US" sz="2400" dirty="0">
                <a:latin typeface="Times New Roman" panose="02020603050405020304" pitchFamily="18" charset="0"/>
                <a:ea typeface="Times New Roman" panose="02020603050405020304" pitchFamily="18" charset="0"/>
              </a:rPr>
              <a:t> ta </a:t>
            </a:r>
            <a:r>
              <a:rPr lang="en-US" sz="2400" dirty="0" err="1">
                <a:latin typeface="Times New Roman" panose="02020603050405020304" pitchFamily="18" charset="0"/>
                <a:ea typeface="Times New Roman" panose="02020603050405020304" pitchFamily="18" charset="0"/>
              </a:rPr>
              <a:t>sử</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dụng</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giá</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trị</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ngưỡng</a:t>
            </a:r>
            <a:r>
              <a:rPr lang="en-US" sz="2400" dirty="0">
                <a:latin typeface="Times New Roman" panose="02020603050405020304" pitchFamily="18" charset="0"/>
                <a:ea typeface="Times New Roman" panose="02020603050405020304" pitchFamily="18" charset="0"/>
              </a:rPr>
              <a:t> (Threshold value) </a:t>
            </a:r>
            <a:r>
              <a:rPr lang="en-US" sz="2400" dirty="0" err="1">
                <a:latin typeface="Times New Roman" panose="02020603050405020304" pitchFamily="18" charset="0"/>
                <a:ea typeface="Times New Roman" panose="02020603050405020304" pitchFamily="18" charset="0"/>
              </a:rPr>
              <a:t>để</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kiểm</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soát</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các</a:t>
            </a:r>
            <a:r>
              <a:rPr lang="en-US" sz="2400" dirty="0">
                <a:latin typeface="Times New Roman" panose="02020603050405020304" pitchFamily="18" charset="0"/>
                <a:ea typeface="Times New Roman" panose="02020603050405020304" pitchFamily="18" charset="0"/>
              </a:rPr>
              <a:t> output </a:t>
            </a:r>
            <a:r>
              <a:rPr lang="en-US" sz="2400" dirty="0" err="1">
                <a:latin typeface="Times New Roman" panose="02020603050405020304" pitchFamily="18" charset="0"/>
                <a:ea typeface="Times New Roman" panose="02020603050405020304" pitchFamily="18" charset="0"/>
              </a:rPr>
              <a:t>của</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các</a:t>
            </a:r>
            <a:r>
              <a:rPr lang="en-US" sz="2400" dirty="0">
                <a:latin typeface="Times New Roman" panose="02020603050405020304" pitchFamily="18" charset="0"/>
                <a:ea typeface="Times New Roman" panose="02020603050405020304" pitchFamily="18" charset="0"/>
              </a:rPr>
              <a:t> neuron </a:t>
            </a:r>
            <a:r>
              <a:rPr lang="en-US" sz="2400" dirty="0" err="1">
                <a:latin typeface="Times New Roman" panose="02020603050405020304" pitchFamily="18" charset="0"/>
                <a:ea typeface="Times New Roman" panose="02020603050405020304" pitchFamily="18" charset="0"/>
              </a:rPr>
              <a:t>tại</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một</a:t>
            </a:r>
            <a:r>
              <a:rPr lang="en-US" sz="2400" dirty="0">
                <a:latin typeface="Times New Roman" panose="02020603050405020304" pitchFamily="18" charset="0"/>
                <a:ea typeface="Times New Roman" panose="02020603050405020304" pitchFamily="18" charset="0"/>
              </a:rPr>
              <a:t> layer </a:t>
            </a:r>
            <a:r>
              <a:rPr lang="en-US" sz="2400" dirty="0" err="1">
                <a:latin typeface="Times New Roman" panose="02020603050405020304" pitchFamily="18" charset="0"/>
                <a:ea typeface="Times New Roman" panose="02020603050405020304" pitchFamily="18" charset="0"/>
              </a:rPr>
              <a:t>nào</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đó</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trước</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khi</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chuyển</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các</a:t>
            </a:r>
            <a:r>
              <a:rPr lang="en-US" sz="2400" dirty="0">
                <a:latin typeface="Times New Roman" panose="02020603050405020304" pitchFamily="18" charset="0"/>
                <a:ea typeface="Times New Roman" panose="02020603050405020304" pitchFamily="18" charset="0"/>
              </a:rPr>
              <a:t> output </a:t>
            </a:r>
            <a:r>
              <a:rPr lang="en-US" sz="2400" dirty="0" err="1">
                <a:latin typeface="Times New Roman" panose="02020603050405020304" pitchFamily="18" charset="0"/>
                <a:ea typeface="Times New Roman" panose="02020603050405020304" pitchFamily="18" charset="0"/>
              </a:rPr>
              <a:t>này</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đến</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các</a:t>
            </a:r>
            <a:r>
              <a:rPr lang="en-US" sz="2400" dirty="0">
                <a:latin typeface="Times New Roman" panose="02020603050405020304" pitchFamily="18" charset="0"/>
                <a:ea typeface="Times New Roman" panose="02020603050405020304" pitchFamily="18" charset="0"/>
              </a:rPr>
              <a:t> Layer </a:t>
            </a:r>
            <a:r>
              <a:rPr lang="en-US" sz="2400" dirty="0" err="1">
                <a:latin typeface="Times New Roman" panose="02020603050405020304" pitchFamily="18" charset="0"/>
                <a:ea typeface="Times New Roman" panose="02020603050405020304" pitchFamily="18" charset="0"/>
              </a:rPr>
              <a:t>tiếp</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theo.</a:t>
            </a:r>
            <a:r>
              <a:rPr lang="en-US" sz="2400" dirty="0">
                <a:latin typeface="Times New Roman" panose="02020603050405020304" pitchFamily="18" charset="0"/>
                <a:ea typeface="Times New Roman" panose="02020603050405020304" pitchFamily="18" charset="0"/>
              </a:rPr>
              <a:t> </a:t>
            </a:r>
            <a:endParaRPr lang="en-US" sz="2400" dirty="0" smtClean="0">
              <a:latin typeface="Times New Roman" panose="02020603050405020304" pitchFamily="18" charset="0"/>
              <a:ea typeface="Times New Roman" panose="02020603050405020304" pitchFamily="18" charset="0"/>
            </a:endParaRPr>
          </a:p>
          <a:p>
            <a:pPr algn="just">
              <a:lnSpc>
                <a:spcPct val="115000"/>
              </a:lnSpc>
            </a:pPr>
            <a:endParaRPr lang="en-US" sz="2400" dirty="0" smtClean="0">
              <a:latin typeface="Times New Roman" panose="02020603050405020304" pitchFamily="18" charset="0"/>
              <a:ea typeface="Times New Roman" panose="02020603050405020304" pitchFamily="18" charset="0"/>
            </a:endParaRPr>
          </a:p>
          <a:p>
            <a:pPr marL="457200" indent="-457200" algn="just">
              <a:lnSpc>
                <a:spcPct val="115000"/>
              </a:lnSpc>
              <a:buFont typeface="Wingdings" panose="05000000000000000000" pitchFamily="2" charset="2"/>
              <a:buChar char="Ø"/>
            </a:pPr>
            <a:r>
              <a:rPr lang="en-US" sz="2400" dirty="0" err="1" smtClean="0">
                <a:latin typeface="Times New Roman" panose="02020603050405020304" pitchFamily="18" charset="0"/>
                <a:ea typeface="Times New Roman" panose="02020603050405020304" pitchFamily="18" charset="0"/>
              </a:rPr>
              <a:t>Nếu</a:t>
            </a:r>
            <a:r>
              <a:rPr lang="en-US" sz="2400" dirty="0" smtClean="0">
                <a:latin typeface="Times New Roman" panose="02020603050405020304" pitchFamily="18" charset="0"/>
                <a:ea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rPr>
              <a:t>output </a:t>
            </a:r>
            <a:r>
              <a:rPr lang="en-US" sz="2400" dirty="0" err="1">
                <a:latin typeface="Times New Roman" panose="02020603050405020304" pitchFamily="18" charset="0"/>
                <a:ea typeface="Times New Roman" panose="02020603050405020304" pitchFamily="18" charset="0"/>
              </a:rPr>
              <a:t>của</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một</a:t>
            </a:r>
            <a:r>
              <a:rPr lang="en-US" sz="2400" dirty="0">
                <a:latin typeface="Times New Roman" panose="02020603050405020304" pitchFamily="18" charset="0"/>
                <a:ea typeface="Times New Roman" panose="02020603050405020304" pitchFamily="18" charset="0"/>
              </a:rPr>
              <a:t> neuron </a:t>
            </a:r>
            <a:r>
              <a:rPr lang="en-US" sz="2400" dirty="0" err="1">
                <a:latin typeface="Times New Roman" panose="02020603050405020304" pitchFamily="18" charset="0"/>
                <a:ea typeface="Times New Roman" panose="02020603050405020304" pitchFamily="18" charset="0"/>
              </a:rPr>
              <a:t>nào</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đó</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nhỏ</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hơn</a:t>
            </a:r>
            <a:r>
              <a:rPr lang="en-US" sz="2400" dirty="0">
                <a:latin typeface="Times New Roman" panose="02020603050405020304" pitchFamily="18" charset="0"/>
                <a:ea typeface="Times New Roman" panose="02020603050405020304" pitchFamily="18" charset="0"/>
              </a:rPr>
              <a:t> Threshold </a:t>
            </a:r>
            <a:r>
              <a:rPr lang="en-US" sz="2400" dirty="0" err="1">
                <a:latin typeface="Times New Roman" panose="02020603050405020304" pitchFamily="18" charset="0"/>
                <a:ea typeface="Times New Roman" panose="02020603050405020304" pitchFamily="18" charset="0"/>
              </a:rPr>
              <a:t>thì</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nó</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sẻ</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không</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được</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chuyển</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đến</a:t>
            </a:r>
            <a:r>
              <a:rPr lang="en-US" sz="2400" dirty="0">
                <a:latin typeface="Times New Roman" panose="02020603050405020304" pitchFamily="18" charset="0"/>
                <a:ea typeface="Times New Roman" panose="02020603050405020304" pitchFamily="18" charset="0"/>
              </a:rPr>
              <a:t> Layer </a:t>
            </a:r>
            <a:r>
              <a:rPr lang="en-US" sz="2400" dirty="0" err="1">
                <a:latin typeface="Times New Roman" panose="02020603050405020304" pitchFamily="18" charset="0"/>
                <a:ea typeface="Times New Roman" panose="02020603050405020304" pitchFamily="18" charset="0"/>
              </a:rPr>
              <a:t>tiếp</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theo.</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85901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randombar(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Kiến</a:t>
            </a:r>
            <a:r>
              <a:rPr lang="en-US" dirty="0" smtClean="0"/>
              <a:t> </a:t>
            </a:r>
            <a:r>
              <a:rPr lang="en-US" dirty="0" err="1" smtClean="0"/>
              <a:t>trúc</a:t>
            </a:r>
            <a:r>
              <a:rPr lang="en-US" dirty="0" smtClean="0"/>
              <a:t> </a:t>
            </a:r>
            <a:r>
              <a:rPr lang="en-US" dirty="0" err="1" smtClean="0"/>
              <a:t>của</a:t>
            </a:r>
            <a:r>
              <a:rPr lang="en-US" dirty="0" smtClean="0"/>
              <a:t> ANN</a:t>
            </a:r>
            <a:endParaRPr lang="en-US" dirty="0"/>
          </a:p>
        </p:txBody>
      </p:sp>
      <p:pic>
        <p:nvPicPr>
          <p:cNvPr id="4" name="Picture 3" descr="http://bis.net.vn/photos/storage/20110612161541348.png"/>
          <p:cNvPicPr/>
          <p:nvPr/>
        </p:nvPicPr>
        <p:blipFill rotWithShape="1">
          <a:blip r:embed="rId2">
            <a:extLst>
              <a:ext uri="{28A0092B-C50C-407E-A947-70E740481C1C}">
                <a14:useLocalDpi xmlns:a14="http://schemas.microsoft.com/office/drawing/2010/main" val="0"/>
              </a:ext>
            </a:extLst>
          </a:blip>
          <a:srcRect r="67219"/>
          <a:stretch/>
        </p:blipFill>
        <p:spPr bwMode="auto">
          <a:xfrm>
            <a:off x="917242" y="1513764"/>
            <a:ext cx="3276601" cy="5181600"/>
          </a:xfrm>
          <a:prstGeom prst="rect">
            <a:avLst/>
          </a:prstGeom>
          <a:noFill/>
          <a:ln>
            <a:solidFill>
              <a:schemeClr val="tx1"/>
            </a:solidFill>
          </a:ln>
        </p:spPr>
      </p:pic>
      <p:pic>
        <p:nvPicPr>
          <p:cNvPr id="5" name="Picture 4" descr="http://bis.net.vn/photos/storage/20110612161541348.png"/>
          <p:cNvPicPr/>
          <p:nvPr/>
        </p:nvPicPr>
        <p:blipFill rotWithShape="1">
          <a:blip r:embed="rId2">
            <a:extLst>
              <a:ext uri="{28A0092B-C50C-407E-A947-70E740481C1C}">
                <a14:useLocalDpi xmlns:a14="http://schemas.microsoft.com/office/drawing/2010/main" val="0"/>
              </a:ext>
            </a:extLst>
          </a:blip>
          <a:srcRect l="32019" r="33443"/>
          <a:stretch/>
        </p:blipFill>
        <p:spPr bwMode="auto">
          <a:xfrm>
            <a:off x="4572000" y="1513764"/>
            <a:ext cx="3452111" cy="5181600"/>
          </a:xfrm>
          <a:prstGeom prst="rect">
            <a:avLst/>
          </a:prstGeom>
          <a:noFill/>
          <a:ln>
            <a:solidFill>
              <a:schemeClr val="tx1"/>
            </a:solidFill>
          </a:ln>
        </p:spPr>
      </p:pic>
    </p:spTree>
    <p:extLst>
      <p:ext uri="{BB962C8B-B14F-4D97-AF65-F5344CB8AC3E}">
        <p14:creationId xmlns:p14="http://schemas.microsoft.com/office/powerpoint/2010/main" val="150616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Quá</a:t>
            </a:r>
            <a:r>
              <a:rPr lang="en-US" b="1" dirty="0"/>
              <a:t> </a:t>
            </a:r>
            <a:r>
              <a:rPr lang="en-US" b="1" dirty="0" err="1"/>
              <a:t>trình</a:t>
            </a:r>
            <a:r>
              <a:rPr lang="en-US" b="1" dirty="0"/>
              <a:t> </a:t>
            </a:r>
            <a:r>
              <a:rPr lang="en-US" b="1" dirty="0" err="1"/>
              <a:t>học</a:t>
            </a:r>
            <a:r>
              <a:rPr lang="en-US" b="1" dirty="0"/>
              <a:t> </a:t>
            </a:r>
            <a:r>
              <a:rPr lang="en-US" b="1" dirty="0" err="1"/>
              <a:t>và</a:t>
            </a:r>
            <a:r>
              <a:rPr lang="en-US" b="1" dirty="0"/>
              <a:t> </a:t>
            </a:r>
            <a:r>
              <a:rPr lang="en-US" b="1" dirty="0" err="1"/>
              <a:t>nội</a:t>
            </a:r>
            <a:r>
              <a:rPr lang="en-US" b="1" dirty="0"/>
              <a:t> dung </a:t>
            </a:r>
            <a:r>
              <a:rPr lang="en-US" b="1" dirty="0" err="1"/>
              <a:t>học</a:t>
            </a:r>
            <a:r>
              <a:rPr lang="en-US" b="1" dirty="0"/>
              <a:t>:</a:t>
            </a:r>
            <a:br>
              <a:rPr lang="en-US" b="1" dirty="0"/>
            </a:br>
            <a:endParaRPr lang="en-US" dirty="0"/>
          </a:p>
        </p:txBody>
      </p:sp>
      <p:sp>
        <p:nvSpPr>
          <p:cNvPr id="3" name="Content Placeholder 2"/>
          <p:cNvSpPr>
            <a:spLocks noGrp="1"/>
          </p:cNvSpPr>
          <p:nvPr>
            <p:ph idx="1"/>
          </p:nvPr>
        </p:nvSpPr>
        <p:spPr>
          <a:xfrm>
            <a:off x="566736" y="1752600"/>
            <a:ext cx="7010402" cy="3880773"/>
          </a:xfrm>
        </p:spPr>
        <p:txBody>
          <a:bodyPr>
            <a:normAutofit/>
          </a:bodyPr>
          <a:lstStyle/>
          <a:p>
            <a:pPr algn="ctr"/>
            <a:r>
              <a:rPr lang="en-US" sz="2400" dirty="0" err="1">
                <a:latin typeface="Times New Roman" panose="02020603050405020304" pitchFamily="18" charset="0"/>
                <a:cs typeface="Times New Roman" panose="02020603050405020304" pitchFamily="18" charset="0"/>
              </a:rPr>
              <a:t>Quá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chữa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lỗi</a:t>
            </a:r>
            <a:endParaRPr lang="en-US" sz="2400" dirty="0">
              <a:latin typeface="Times New Roman" panose="02020603050405020304" pitchFamily="18" charset="0"/>
              <a:cs typeface="Times New Roman" panose="02020603050405020304" pitchFamily="18" charset="0"/>
            </a:endParaRPr>
          </a:p>
          <a:p>
            <a:pPr algn="ctr"/>
            <a:endParaRPr lang="en-US" sz="2400"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2"/>
          <a:srcRect l="33171" t="20525" r="2406" b="11630"/>
          <a:stretch/>
        </p:blipFill>
        <p:spPr bwMode="auto">
          <a:xfrm>
            <a:off x="1676399" y="2895600"/>
            <a:ext cx="4791075" cy="313992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484668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6347713" cy="1320800"/>
          </a:xfrm>
        </p:spPr>
        <p:txBody>
          <a:bodyPr/>
          <a:lstStyle/>
          <a:p>
            <a:r>
              <a:rPr lang="en-US" dirty="0" err="1" smtClean="0"/>
              <a:t>Ưu</a:t>
            </a:r>
            <a:r>
              <a:rPr lang="en-US" dirty="0" smtClean="0"/>
              <a:t> </a:t>
            </a:r>
            <a:r>
              <a:rPr lang="en-US" dirty="0" err="1" smtClean="0"/>
              <a:t>điểm</a:t>
            </a:r>
            <a:r>
              <a:rPr lang="en-US" dirty="0" smtClean="0"/>
              <a:t> </a:t>
            </a:r>
            <a:r>
              <a:rPr lang="en-US" dirty="0" err="1" smtClean="0"/>
              <a:t>của</a:t>
            </a:r>
            <a:r>
              <a:rPr lang="en-US" dirty="0" smtClean="0"/>
              <a:t> ANN: </a:t>
            </a:r>
            <a:endParaRPr lang="en-US" dirty="0"/>
          </a:p>
        </p:txBody>
      </p:sp>
      <p:sp>
        <p:nvSpPr>
          <p:cNvPr id="3" name="Content Placeholder 2"/>
          <p:cNvSpPr>
            <a:spLocks noGrp="1"/>
          </p:cNvSpPr>
          <p:nvPr>
            <p:ph idx="1"/>
          </p:nvPr>
        </p:nvSpPr>
        <p:spPr>
          <a:xfrm>
            <a:off x="152400" y="1676400"/>
            <a:ext cx="7772401" cy="3880773"/>
          </a:xfrm>
        </p:spPr>
        <p:txBody>
          <a:bodyPr>
            <a:noAutofit/>
          </a:bodyPr>
          <a:lstStyle/>
          <a:p>
            <a:r>
              <a:rPr lang="en-US" sz="2400" b="1" dirty="0" err="1" smtClean="0">
                <a:latin typeface="Times New Roman" panose="02020603050405020304" pitchFamily="18" charset="0"/>
                <a:cs typeface="Times New Roman" panose="02020603050405020304" pitchFamily="18" charset="0"/>
              </a:rPr>
              <a:t>Tính</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hoàn</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toàn</a:t>
            </a:r>
            <a:r>
              <a:rPr lang="en-US" sz="2400" b="1" dirty="0" smtClean="0">
                <a:latin typeface="Times New Roman" panose="02020603050405020304" pitchFamily="18" charset="0"/>
                <a:cs typeface="Times New Roman" panose="02020603050405020304" pitchFamily="18" charset="0"/>
              </a:rPr>
              <a:t> song </a:t>
            </a:r>
            <a:r>
              <a:rPr lang="en-US" sz="2400" b="1" dirty="0" err="1" smtClean="0">
                <a:latin typeface="Times New Roman" panose="02020603050405020304" pitchFamily="18" charset="0"/>
                <a:cs typeface="Times New Roman" panose="02020603050405020304" pitchFamily="18" charset="0"/>
              </a:rPr>
              <a:t>song</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song </a:t>
            </a:r>
            <a:r>
              <a:rPr lang="en-US" sz="2400" dirty="0" err="1">
                <a:latin typeface="Times New Roman" panose="02020603050405020304" pitchFamily="18" charset="0"/>
                <a:cs typeface="Times New Roman" panose="02020603050405020304" pitchFamily="18" charset="0"/>
              </a:rPr>
              <a:t>song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Đạt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hiệu</a:t>
            </a:r>
            <a:r>
              <a:rPr lang="en-US" sz="2400" dirty="0" smtClean="0">
                <a:latin typeface="Times New Roman" panose="02020603050405020304" pitchFamily="18" charset="0"/>
                <a:cs typeface="Times New Roman" panose="02020603050405020304" pitchFamily="18" charset="0"/>
              </a:rPr>
              <a:t> quả </a:t>
            </a:r>
            <a:r>
              <a:rPr lang="en-US" sz="2400" dirty="0" err="1" smtClean="0">
                <a:latin typeface="Times New Roman" panose="02020603050405020304" pitchFamily="18" charset="0"/>
                <a:cs typeface="Times New Roman" panose="02020603050405020304" pitchFamily="18" charset="0"/>
              </a:rPr>
              <a:t>cao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sư</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dụng</a:t>
            </a:r>
            <a:endParaRPr lang="en-US" sz="2400" dirty="0" smtClean="0">
              <a:latin typeface="Times New Roman" panose="02020603050405020304" pitchFamily="18" charset="0"/>
              <a:cs typeface="Times New Roman" panose="02020603050405020304" pitchFamily="18" charset="0"/>
            </a:endParaRPr>
          </a:p>
          <a:p>
            <a:r>
              <a:rPr lang="en-US" sz="2400" b="1" dirty="0" err="1" smtClean="0">
                <a:latin typeface="Times New Roman" panose="02020603050405020304" pitchFamily="18" charset="0"/>
                <a:cs typeface="Times New Roman" panose="02020603050405020304" pitchFamily="18" charset="0"/>
              </a:rPr>
              <a:t>Tính</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chất</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thích</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nghi</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tốt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huấn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luyện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huống</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mới</a:t>
            </a:r>
            <a:endParaRPr lang="en-US" sz="2400" dirty="0" smtClean="0">
              <a:latin typeface="Times New Roman" panose="02020603050405020304" pitchFamily="18" charset="0"/>
              <a:cs typeface="Times New Roman" panose="02020603050405020304" pitchFamily="18" charset="0"/>
            </a:endParaRPr>
          </a:p>
          <a:p>
            <a:r>
              <a:rPr lang="en-US" sz="2400" b="1" dirty="0" err="1" smtClean="0">
                <a:latin typeface="Times New Roman" panose="02020603050405020304" pitchFamily="18" charset="0"/>
                <a:cs typeface="Times New Roman" panose="02020603050405020304" pitchFamily="18" charset="0"/>
              </a:rPr>
              <a:t>Tính</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chất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đưa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ra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lời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giải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có</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bằng</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chứng</a:t>
            </a:r>
            <a:r>
              <a:rPr lang="en-US" sz="2400" b="1"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Thông</a:t>
            </a:r>
            <a:r>
              <a:rPr lang="en-US" sz="2400" b="1"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tin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bỏ</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mẫu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hồ</a:t>
            </a:r>
            <a:r>
              <a:rPr lang="en-US" sz="2400" dirty="0">
                <a:latin typeface="Times New Roman" panose="02020603050405020304" pitchFamily="18" charset="0"/>
                <a:cs typeface="Times New Roman" panose="02020603050405020304" pitchFamily="18" charset="0"/>
              </a:rPr>
              <a:t> hay </a:t>
            </a:r>
            <a:r>
              <a:rPr lang="en-US" sz="2400" dirty="0" err="1">
                <a:latin typeface="Times New Roman" panose="02020603050405020304" pitchFamily="18" charset="0"/>
                <a:cs typeface="Times New Roman" panose="02020603050405020304" pitchFamily="18" charset="0"/>
              </a:rPr>
              <a:t>nhập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nhằng</a:t>
            </a:r>
            <a:r>
              <a:rPr lang="en-US" sz="2400" dirty="0">
                <a:latin typeface="Times New Roman" panose="02020603050405020304" pitchFamily="18" charset="0"/>
                <a:cs typeface="Times New Roman" panose="02020603050405020304" pitchFamily="18" charset="0"/>
              </a:rPr>
              <a:t>.</a:t>
            </a:r>
          </a:p>
          <a:p>
            <a:r>
              <a:rPr lang="en-US" sz="2400" b="1" dirty="0" err="1">
                <a:latin typeface="Times New Roman" panose="02020603050405020304" pitchFamily="18" charset="0"/>
                <a:cs typeface="Times New Roman" panose="02020603050405020304" pitchFamily="18" charset="0"/>
              </a:rPr>
              <a:t>Tính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chất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chấp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nhận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sai</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sót:</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lỗi</a:t>
            </a:r>
            <a:r>
              <a:rPr lang="en-US" sz="2400" dirty="0">
                <a:latin typeface="Times New Roman" panose="02020603050405020304" pitchFamily="18" charset="0"/>
                <a:cs typeface="Times New Roman" panose="02020603050405020304" pitchFamily="18" charset="0"/>
              </a:rPr>
              <a:t>, hay </a:t>
            </a:r>
            <a:r>
              <a:rPr lang="en-US" sz="2400" dirty="0" err="1">
                <a:latin typeface="Times New Roman" panose="02020603050405020304" pitchFamily="18" charset="0"/>
                <a:cs typeface="Times New Roman" panose="02020603050405020304" pitchFamily="18" charset="0"/>
              </a:rPr>
              <a:t>khả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tính</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toán</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thô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lỗi</a:t>
            </a:r>
            <a:r>
              <a:rPr lang="en-US" sz="2400" dirty="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47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85800"/>
            <a:ext cx="6347713" cy="1320800"/>
          </a:xfrm>
        </p:spPr>
        <p:txBody>
          <a:bodyPr/>
          <a:lstStyle/>
          <a:p>
            <a:r>
              <a:rPr lang="en-US" dirty="0" smtClean="0"/>
              <a:t>NỘI DUNG</a:t>
            </a:r>
            <a:endParaRPr lang="en-US" dirty="0"/>
          </a:p>
        </p:txBody>
      </p:sp>
      <p:graphicFrame>
        <p:nvGraphicFramePr>
          <p:cNvPr id="4" name="Diagram 3"/>
          <p:cNvGraphicFramePr/>
          <p:nvPr>
            <p:extLst>
              <p:ext uri="{D42A27DB-BD31-4B8C-83A1-F6EECF244321}">
                <p14:modId xmlns:p14="http://schemas.microsoft.com/office/powerpoint/2010/main" val="15226137"/>
              </p:ext>
            </p:extLst>
          </p:nvPr>
        </p:nvGraphicFramePr>
        <p:xfrm>
          <a:off x="914400" y="20066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ChangeArrowheads="1"/>
          </p:cNvSpPr>
          <p:nvPr/>
        </p:nvSpPr>
        <p:spPr bwMode="auto">
          <a:xfrm>
            <a:off x="609600" y="3581400"/>
            <a:ext cx="7315200" cy="28391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8528" rIns="0" bIns="114264"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v"/>
              <a:tabLst>
                <a:tab pos="457200" algn="l"/>
              </a:tabLst>
            </a:pPr>
            <a:r>
              <a:rPr kumimoji="0" lang="en-US" b="1" i="0" u="none" strike="noStrike" cap="none" normalizeH="0" baseline="0" dirty="0" err="1" smtClean="0">
                <a:ln>
                  <a:noFill/>
                </a:ln>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Khắc</a:t>
            </a:r>
            <a:r>
              <a:rPr kumimoji="0" lang="en-US" b="1" i="0" u="none" strike="noStrike" cap="none" normalizeH="0" baseline="0" dirty="0" smtClean="0">
                <a:ln>
                  <a:noFill/>
                </a:ln>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1" i="0" u="none" strike="noStrike" cap="none" normalizeH="0" baseline="0" dirty="0" err="1" smtClean="0">
                <a:ln>
                  <a:noFill/>
                </a:ln>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phục</a:t>
            </a:r>
            <a:r>
              <a:rPr kumimoji="0" lang="en-US" b="1" i="0" u="none" strike="noStrike" cap="none" normalizeH="0" baseline="0" dirty="0" smtClean="0">
                <a:ln>
                  <a:noFill/>
                </a:ln>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defTabSz="914400" rtl="0" eaLnBrk="0" fontAlgn="base" latinLnBrk="0" hangingPunct="0">
              <a:lnSpc>
                <a:spcPct val="100000"/>
              </a:lnSpc>
              <a:spcBef>
                <a:spcPct val="0"/>
              </a:spcBef>
              <a:spcAft>
                <a:spcPct val="0"/>
              </a:spcAft>
              <a:buClrTx/>
              <a:buSzTx/>
              <a:buFontTx/>
              <a:buNone/>
              <a:tabLst>
                <a:tab pos="457200" algn="l"/>
              </a:tabLst>
            </a:pP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Sư</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dụng</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thuật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toán</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Pocket Algorithm: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giống</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với</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toán</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tìm</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tử</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nhỏ</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nhất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mảng</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457200" algn="l"/>
              </a:tabLst>
            </a:pP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Giới</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hạn</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số</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lượng</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vòng</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lặp</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ANN</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457200" algn="l"/>
              </a:tabLst>
            </a:pP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Mỗi</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lần</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cập</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nhật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nghiệm</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ww</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mới</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ta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đếm</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xem</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bao</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nhiêu</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điểm</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bị</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misclassified.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Nếu</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lần</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đầu</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tiên</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giữ</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lại</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nghiệm</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này</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1"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pocket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túi</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quần</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Nếu</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không</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so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sánh</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số</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điểm</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misclassified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này</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với</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số</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điểm</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misclassified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nghiệm</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1"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pocket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nếu</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nhỏ</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hơn</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thì</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1"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lôi</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nghiệm</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cũ</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đặt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nghiệm</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mới</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này</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228600" y="448075"/>
            <a:ext cx="6347713" cy="1320800"/>
          </a:xfrm>
        </p:spPr>
        <p:txBody>
          <a:bodyPr/>
          <a:lstStyle/>
          <a:p>
            <a:r>
              <a:rPr lang="en-US" dirty="0" err="1" smtClean="0"/>
              <a:t>Hạn</a:t>
            </a:r>
            <a:r>
              <a:rPr lang="en-US" dirty="0" smtClean="0"/>
              <a:t> </a:t>
            </a:r>
            <a:r>
              <a:rPr lang="en-US" dirty="0" err="1" smtClean="0"/>
              <a:t>chê</a:t>
            </a:r>
            <a:r>
              <a:rPr lang="en-US" dirty="0" smtClean="0"/>
              <a:t>́ </a:t>
            </a:r>
            <a:r>
              <a:rPr lang="en-US" dirty="0" err="1" smtClean="0"/>
              <a:t>của</a:t>
            </a:r>
            <a:r>
              <a:rPr lang="en-US" dirty="0" smtClean="0"/>
              <a:t> ANN: </a:t>
            </a:r>
            <a:endParaRPr lang="en-US" dirty="0"/>
          </a:p>
        </p:txBody>
      </p:sp>
      <p:sp>
        <p:nvSpPr>
          <p:cNvPr id="7" name="Rectangle 5"/>
          <p:cNvSpPr>
            <a:spLocks noChangeArrowheads="1"/>
          </p:cNvSpPr>
          <p:nvPr/>
        </p:nvSpPr>
        <p:spPr bwMode="auto">
          <a:xfrm>
            <a:off x="228600" y="1270000"/>
            <a:ext cx="80772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sz="2000" b="1"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 ANN </a:t>
            </a:r>
            <a:r>
              <a:rPr kumimoji="0" lang="en-US" sz="2000" b="1"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đòi</a:t>
            </a:r>
            <a:r>
              <a:rPr kumimoji="0" lang="en-US" sz="2000" b="1"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2000" b="1"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hỏi</a:t>
            </a:r>
            <a:r>
              <a:rPr kumimoji="0" lang="en-US" sz="2000" b="1"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2000" b="1"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kumimoji="0" lang="en-US" sz="2000" b="1"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2000" b="1"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kumimoji="0" lang="en-US" sz="2000" b="1"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2000" b="1" u="none" strike="noStrike" cap="none" normalizeH="0" baseline="0" dirty="0" err="1" smtClean="0">
                <a:ln>
                  <a:noFill/>
                </a:ln>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có</a:t>
            </a:r>
            <a:r>
              <a:rPr kumimoji="0" lang="en-US" sz="2000" b="1" u="none" strike="noStrike" cap="none" normalizeH="0" baseline="0" dirty="0" smtClean="0">
                <a:ln>
                  <a:noFill/>
                </a:ln>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u="none" strike="noStrike" cap="none" normalizeH="0" baseline="0" dirty="0" err="1" smtClean="0">
                <a:ln>
                  <a:noFill/>
                </a:ln>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thể</a:t>
            </a:r>
            <a:r>
              <a:rPr kumimoji="0" lang="en-US" sz="2000" b="1" u="none" strike="noStrike" cap="none" normalizeH="0" baseline="0" dirty="0" smtClean="0">
                <a:ln>
                  <a:noFill/>
                </a:ln>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u="none" strike="noStrike" cap="none" normalizeH="0" baseline="0" dirty="0" err="1" smtClean="0">
                <a:ln>
                  <a:noFill/>
                </a:ln>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phân</a:t>
            </a:r>
            <a:r>
              <a:rPr kumimoji="0" lang="en-US" sz="2000" b="1" u="none" strike="noStrike" cap="none" normalizeH="0" baseline="0" dirty="0" smtClean="0">
                <a:ln>
                  <a:noFill/>
                </a:ln>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chia </a:t>
            </a:r>
            <a:r>
              <a:rPr kumimoji="0" lang="en-US" sz="2000" b="1" u="none" strike="noStrike" cap="none" normalizeH="0" baseline="0" dirty="0" err="1" smtClean="0">
                <a:ln>
                  <a:noFill/>
                </a:ln>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tuyến</a:t>
            </a:r>
            <a:r>
              <a:rPr kumimoji="0" lang="en-US" sz="2000" b="1" u="none" strike="noStrike" cap="none" normalizeH="0" baseline="0" dirty="0" smtClean="0">
                <a:ln>
                  <a:noFill/>
                </a:ln>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u="none" strike="noStrike" cap="none" normalizeH="0" baseline="0" dirty="0" err="1" smtClean="0">
                <a:ln>
                  <a:noFill/>
                </a:ln>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tính</a:t>
            </a:r>
            <a:r>
              <a:rPr kumimoji="0" lang="en-US" sz="2000" b="1"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en-US" sz="2000" b="1"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linearly separable)</a:t>
            </a:r>
            <a:endParaRPr kumimoji="0" lang="en-US" sz="2000" b="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pic>
        <p:nvPicPr>
          <p:cNvPr id="102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1768875"/>
            <a:ext cx="3374345" cy="2200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27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circle(in)">
                                      <p:cBhvr>
                                        <p:cTn id="15" dur="2000"/>
                                        <p:tgtEl>
                                          <p:spTgt spid="8">
                                            <p:txEl>
                                              <p:pRg st="2" end="2"/>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circle(in)">
                                      <p:cBhvr>
                                        <p:cTn id="18" dur="20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Hạn</a:t>
            </a:r>
            <a:r>
              <a:rPr lang="en-US" dirty="0"/>
              <a:t> </a:t>
            </a:r>
            <a:r>
              <a:rPr lang="en-US" dirty="0" err="1"/>
              <a:t>chê</a:t>
            </a:r>
            <a:r>
              <a:rPr lang="en-US" dirty="0"/>
              <a:t>́ </a:t>
            </a:r>
            <a:r>
              <a:rPr lang="en-US" dirty="0" err="1"/>
              <a:t>của</a:t>
            </a:r>
            <a:r>
              <a:rPr lang="en-US" dirty="0"/>
              <a:t> ANN: </a:t>
            </a:r>
          </a:p>
        </p:txBody>
      </p:sp>
      <p:sp>
        <p:nvSpPr>
          <p:cNvPr id="3" name="Content Placeholder 2"/>
          <p:cNvSpPr>
            <a:spLocks noGrp="1"/>
          </p:cNvSpPr>
          <p:nvPr>
            <p:ph idx="1"/>
          </p:nvPr>
        </p:nvSpPr>
        <p:spPr>
          <a:xfrm>
            <a:off x="152400" y="1676400"/>
            <a:ext cx="8504830" cy="3880773"/>
          </a:xfrm>
          <a:solidFill>
            <a:schemeClr val="bg1"/>
          </a:solidFill>
        </p:spPr>
        <p:txBody>
          <a:bodyPr>
            <a:noAutofit/>
          </a:bodyPr>
          <a:lstStyle/>
          <a:p>
            <a:pPr marL="0" lvl="0" indent="0">
              <a:buNone/>
            </a:pPr>
            <a:r>
              <a:rPr lang="en-US" sz="2400" b="1" dirty="0" smtClean="0">
                <a:latin typeface="Times New Roman" panose="02020603050405020304" pitchFamily="18" charset="0"/>
                <a:cs typeface="Times New Roman" panose="02020603050405020304" pitchFamily="18" charset="0"/>
              </a:rPr>
              <a:t>2: </a:t>
            </a:r>
            <a:r>
              <a:rPr lang="en-US" sz="2400" b="1" dirty="0" err="1" smtClean="0">
                <a:latin typeface="Times New Roman" panose="02020603050405020304" pitchFamily="18" charset="0"/>
                <a:cs typeface="Times New Roman" panose="02020603050405020304" pitchFamily="18" charset="0"/>
              </a:rPr>
              <a:t>Mạng</a:t>
            </a:r>
            <a:r>
              <a:rPr lang="en-US" sz="2400" b="1" dirty="0" smtClean="0">
                <a:latin typeface="Times New Roman" panose="02020603050405020304" pitchFamily="18" charset="0"/>
                <a:cs typeface="Times New Roman" panose="02020603050405020304" pitchFamily="18" charset="0"/>
              </a:rPr>
              <a:t> Neuron </a:t>
            </a:r>
            <a:r>
              <a:rPr lang="en-US" sz="2400" b="1" dirty="0" err="1" smtClean="0">
                <a:latin typeface="Times New Roman" panose="02020603050405020304" pitchFamily="18" charset="0"/>
                <a:cs typeface="Times New Roman" panose="02020603050405020304" pitchFamily="18" charset="0"/>
              </a:rPr>
              <a:t>chỉ</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có</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thể</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dùng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cho</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các</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biến</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có</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giá</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trị</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bằng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số</a:t>
            </a:r>
            <a:endParaRPr lang="en-US" sz="2400" b="1" dirty="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v"/>
            </a:pPr>
            <a:r>
              <a:rPr lang="en-US" sz="2400" dirty="0" err="1" smtClean="0">
                <a:latin typeface="Times New Roman" panose="02020603050405020304" pitchFamily="18" charset="0"/>
                <a:cs typeface="Times New Roman" panose="02020603050405020304" pitchFamily="18" charset="0"/>
              </a:rPr>
              <a:t>Khắc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phục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các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hàm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gán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gia</a:t>
            </a:r>
            <a:r>
              <a:rPr lang="en-US" sz="2400" dirty="0" smtClean="0">
                <a:latin typeface="Times New Roman" panose="02020603050405020304" pitchFamily="18" charset="0"/>
                <a:cs typeface="Times New Roman" panose="02020603050405020304" pitchFamily="18" charset="0"/>
              </a:rPr>
              <a:t>́ trị </a:t>
            </a:r>
            <a:r>
              <a:rPr lang="en-US" sz="2400" dirty="0" err="1" smtClean="0">
                <a:latin typeface="Times New Roman" panose="02020603050405020304" pitchFamily="18" charset="0"/>
                <a:cs typeface="Times New Roman" panose="02020603050405020304" pitchFamily="18" charset="0"/>
              </a:rPr>
              <a:t>các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biến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kiểu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dư</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liệu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chuỗi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chư</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sô</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hê</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Hexa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thành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các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gia</a:t>
            </a:r>
            <a:r>
              <a:rPr lang="en-US" sz="2400" dirty="0" smtClean="0">
                <a:latin typeface="Times New Roman" panose="02020603050405020304" pitchFamily="18" charset="0"/>
                <a:cs typeface="Times New Roman" panose="02020603050405020304" pitchFamily="18" charset="0"/>
              </a:rPr>
              <a:t>́ trị </a:t>
            </a:r>
            <a:r>
              <a:rPr lang="en-US" sz="2400" dirty="0" err="1" smtClean="0">
                <a:latin typeface="Times New Roman" panose="02020603050405020304" pitchFamily="18" charset="0"/>
                <a:cs typeface="Times New Roman" panose="02020603050405020304" pitchFamily="18" charset="0"/>
              </a:rPr>
              <a:t>bằng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sô</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ứng</a:t>
            </a:r>
            <a:r>
              <a:rPr lang="en-US" sz="2400" dirty="0" smtClean="0">
                <a:latin typeface="Times New Roman" panose="02020603050405020304" pitchFamily="18" charset="0"/>
                <a:cs typeface="Times New Roman" panose="02020603050405020304" pitchFamily="18" charset="0"/>
              </a:rPr>
              <a:t> có </a:t>
            </a:r>
            <a:r>
              <a:rPr lang="en-US" sz="2400" dirty="0" err="1" smtClean="0">
                <a:latin typeface="Times New Roman" panose="02020603050405020304" pitchFamily="18" charset="0"/>
                <a:cs typeface="Times New Roman" panose="02020603050405020304" pitchFamily="18" charset="0"/>
              </a:rPr>
              <a:t>cùng</a:t>
            </a:r>
            <a:r>
              <a:rPr lang="en-US" sz="2400" dirty="0" smtClean="0">
                <a:latin typeface="Times New Roman" panose="02020603050405020304" pitchFamily="18" charset="0"/>
                <a:cs typeface="Times New Roman" panose="02020603050405020304" pitchFamily="18" charset="0"/>
              </a:rPr>
              <a:t> scale.</a:t>
            </a:r>
          </a:p>
          <a:p>
            <a:pPr marL="0" lvl="0" indent="0">
              <a:buNone/>
            </a:pPr>
            <a:r>
              <a:rPr lang="en-US" sz="2400" b="1" dirty="0" smtClean="0">
                <a:latin typeface="Times New Roman" panose="02020603050405020304" pitchFamily="18" charset="0"/>
                <a:cs typeface="Times New Roman" panose="02020603050405020304" pitchFamily="18" charset="0"/>
              </a:rPr>
              <a:t>3: </a:t>
            </a:r>
            <a:r>
              <a:rPr lang="en-US" sz="2400" b="1" dirty="0" err="1" smtClean="0">
                <a:latin typeface="Times New Roman" panose="02020603050405020304" pitchFamily="18" charset="0"/>
                <a:cs typeface="Times New Roman" panose="02020603050405020304" pitchFamily="18" charset="0"/>
              </a:rPr>
              <a:t>Mô</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hình</a:t>
            </a:r>
            <a:r>
              <a:rPr lang="en-US" sz="2400" b="1" dirty="0" smtClean="0">
                <a:latin typeface="Times New Roman" panose="02020603050405020304" pitchFamily="18" charset="0"/>
                <a:cs typeface="Times New Roman" panose="02020603050405020304" pitchFamily="18" charset="0"/>
              </a:rPr>
              <a:t> ANN </a:t>
            </a:r>
            <a:r>
              <a:rPr lang="en-US" sz="2400" b="1" dirty="0" err="1" smtClean="0">
                <a:latin typeface="Times New Roman" panose="02020603050405020304" pitchFamily="18" charset="0"/>
                <a:cs typeface="Times New Roman" panose="02020603050405020304" pitchFamily="18" charset="0"/>
              </a:rPr>
              <a:t>một</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lớp</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không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thê</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giải</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quyết</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đối</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với</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các</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bài</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toán</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không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thể</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phân</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tách</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tuyến</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tính</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như</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mô</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phỏng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lại</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hàm</a:t>
            </a:r>
            <a:r>
              <a:rPr lang="en-US" sz="2400" b="1" dirty="0" smtClean="0">
                <a:latin typeface="Times New Roman" panose="02020603050405020304" pitchFamily="18" charset="0"/>
                <a:cs typeface="Times New Roman" panose="02020603050405020304" pitchFamily="18" charset="0"/>
              </a:rPr>
              <a:t> XOR </a:t>
            </a:r>
          </a:p>
          <a:p>
            <a:pPr>
              <a:buFont typeface="Wingdings" panose="05000000000000000000" pitchFamily="2" charset="2"/>
              <a:buChar char="v"/>
            </a:pPr>
            <a:r>
              <a:rPr lang="en-US" sz="2400" dirty="0" err="1" smtClean="0">
                <a:latin typeface="Times New Roman" panose="02020603050405020304" pitchFamily="18" charset="0"/>
                <a:cs typeface="Times New Roman" panose="02020603050405020304" pitchFamily="18" charset="0"/>
              </a:rPr>
              <a:t>Khắc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phục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sư</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dụng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mạng</a:t>
            </a:r>
            <a:r>
              <a:rPr lang="en-US" sz="2400" dirty="0" smtClean="0">
                <a:latin typeface="Times New Roman" panose="02020603050405020304" pitchFamily="18" charset="0"/>
                <a:cs typeface="Times New Roman" panose="02020603050405020304" pitchFamily="18" charset="0"/>
              </a:rPr>
              <a:t> Neuron </a:t>
            </a:r>
            <a:r>
              <a:rPr lang="en-US" sz="2400" dirty="0" err="1" smtClean="0">
                <a:latin typeface="Times New Roman" panose="02020603050405020304" pitchFamily="18" charset="0"/>
                <a:cs typeface="Times New Roman" panose="02020603050405020304" pitchFamily="18" charset="0"/>
              </a:rPr>
              <a:t>nhiều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lớp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đê</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mô</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lại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hàm</a:t>
            </a:r>
            <a:r>
              <a:rPr lang="en-US" sz="2400" dirty="0" smtClean="0">
                <a:latin typeface="Times New Roman" panose="02020603050405020304" pitchFamily="18" charset="0"/>
                <a:cs typeface="Times New Roman" panose="02020603050405020304" pitchFamily="18" charset="0"/>
              </a:rPr>
              <a:t> XOR </a:t>
            </a:r>
            <a:r>
              <a:rPr lang="en-US" sz="2400" dirty="0" err="1" smtClean="0">
                <a:latin typeface="Times New Roman" panose="02020603050405020304" pitchFamily="18" charset="0"/>
                <a:cs typeface="Times New Roman" panose="02020603050405020304" pitchFamily="18" charset="0"/>
              </a:rPr>
              <a:t>đê</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giải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quyết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bài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toán</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34147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06400"/>
            <a:ext cx="6347713" cy="1320800"/>
          </a:xfrm>
        </p:spPr>
        <p:txBody>
          <a:bodyPr/>
          <a:lstStyle/>
          <a:p>
            <a:r>
              <a:rPr lang="en-US" dirty="0" smtClean="0"/>
              <a:t>Ví dụ minh </a:t>
            </a:r>
            <a:r>
              <a:rPr lang="en-US" dirty="0" err="1" smtClean="0"/>
              <a:t>họa</a:t>
            </a:r>
            <a:r>
              <a:rPr lang="en-US" dirty="0" smtClean="0"/>
              <a:t> ANN</a:t>
            </a:r>
            <a:endParaRPr lang="en-US" dirty="0"/>
          </a:p>
        </p:txBody>
      </p:sp>
      <p:sp>
        <p:nvSpPr>
          <p:cNvPr id="3" name="Content Placeholder 2"/>
          <p:cNvSpPr>
            <a:spLocks noGrp="1"/>
          </p:cNvSpPr>
          <p:nvPr>
            <p:ph idx="1"/>
          </p:nvPr>
        </p:nvSpPr>
        <p:spPr>
          <a:xfrm>
            <a:off x="609598" y="1066800"/>
            <a:ext cx="7162801" cy="3880773"/>
          </a:xfrm>
        </p:spPr>
        <p:txBody>
          <a:bodyPr/>
          <a:lstStyle/>
          <a:p>
            <a:pPr marL="0" indent="0">
              <a:buNone/>
            </a:pPr>
            <a:r>
              <a:rPr lang="en-US" sz="2000" b="1" dirty="0" err="1" smtClean="0">
                <a:latin typeface="Times New Roman" panose="02020603050405020304" pitchFamily="18" charset="0"/>
                <a:cs typeface="Times New Roman" panose="02020603050405020304" pitchFamily="18" charset="0"/>
              </a:rPr>
              <a:t>Bài</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toán</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a:t>
            </a:r>
            <a:r>
              <a:rPr lang="vi-VN" sz="2000" dirty="0" smtClean="0">
                <a:latin typeface="Times New Roman" panose="02020603050405020304" pitchFamily="18" charset="0"/>
                <a:cs typeface="Times New Roman" panose="02020603050405020304" pitchFamily="18" charset="0"/>
              </a:rPr>
              <a:t>ữ </a:t>
            </a:r>
            <a:r>
              <a:rPr lang="vi-VN" sz="2000" dirty="0">
                <a:latin typeface="Times New Roman" panose="02020603050405020304" pitchFamily="18" charset="0"/>
                <a:cs typeface="Times New Roman" panose="02020603050405020304" pitchFamily="18" charset="0"/>
              </a:rPr>
              <a:t>liệu thực tế có chứa một danh sách 250 bệnh nhân với hai kết quả của một phân tích như đầu vào và 0 hoặc 1 (tùy thuộc nếu có một căn bệnh hay không) như </a:t>
            </a:r>
            <a:r>
              <a:rPr lang="en-US" sz="2000" dirty="0" smtClean="0">
                <a:latin typeface="Times New Roman" panose="02020603050405020304" pitchFamily="18" charset="0"/>
                <a:cs typeface="Times New Roman" panose="02020603050405020304" pitchFamily="18" charset="0"/>
              </a:rPr>
              <a:t>output :</a:t>
            </a:r>
          </a:p>
          <a:p>
            <a:pPr marL="0" indent="0">
              <a:buNone/>
            </a:pPr>
            <a:r>
              <a:rPr lang="vi-VN" dirty="0" smtClean="0"/>
              <a:t>:</a:t>
            </a:r>
            <a:r>
              <a:rPr lang="en-US" dirty="0" smtClean="0"/>
              <a:t>Training dataset:</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87743553"/>
              </p:ext>
            </p:extLst>
          </p:nvPr>
        </p:nvGraphicFramePr>
        <p:xfrm>
          <a:off x="1081951" y="2590800"/>
          <a:ext cx="6096000" cy="4079240"/>
        </p:xfrm>
        <a:graphic>
          <a:graphicData uri="http://schemas.openxmlformats.org/drawingml/2006/table">
            <a:tbl>
              <a:tblPr firstRow="1" bandRow="1">
                <a:tableStyleId>{5C22544A-7EE6-4342-B048-85BDC9FD1C3A}</a:tableStyleId>
              </a:tblPr>
              <a:tblGrid>
                <a:gridCol w="1524000">
                  <a:extLst>
                    <a:ext uri="{9D8B030D-6E8A-4147-A177-3AD203B41FA5}">
                      <a16:colId xmlns="" xmlns:a16="http://schemas.microsoft.com/office/drawing/2014/main" val="20000"/>
                    </a:ext>
                  </a:extLst>
                </a:gridCol>
                <a:gridCol w="1524000">
                  <a:extLst>
                    <a:ext uri="{9D8B030D-6E8A-4147-A177-3AD203B41FA5}">
                      <a16:colId xmlns="" xmlns:a16="http://schemas.microsoft.com/office/drawing/2014/main" val="20001"/>
                    </a:ext>
                  </a:extLst>
                </a:gridCol>
                <a:gridCol w="1524000">
                  <a:extLst>
                    <a:ext uri="{9D8B030D-6E8A-4147-A177-3AD203B41FA5}">
                      <a16:colId xmlns="" xmlns:a16="http://schemas.microsoft.com/office/drawing/2014/main" val="20002"/>
                    </a:ext>
                  </a:extLst>
                </a:gridCol>
                <a:gridCol w="1524000">
                  <a:extLst>
                    <a:ext uri="{9D8B030D-6E8A-4147-A177-3AD203B41FA5}">
                      <a16:colId xmlns="" xmlns:a16="http://schemas.microsoft.com/office/drawing/2014/main" val="20003"/>
                    </a:ext>
                  </a:extLst>
                </a:gridCol>
              </a:tblGrid>
              <a:tr h="370840">
                <a:tc>
                  <a:txBody>
                    <a:bodyPr/>
                    <a:lstStyle/>
                    <a:p>
                      <a:r>
                        <a:rPr lang="en-US" sz="1800" b="0" i="0" kern="1200" dirty="0" smtClean="0">
                          <a:solidFill>
                            <a:schemeClr val="lt1"/>
                          </a:solidFill>
                          <a:effectLst/>
                          <a:latin typeface="+mn-lt"/>
                          <a:ea typeface="+mn-ea"/>
                          <a:cs typeface="+mn-cs"/>
                        </a:rPr>
                        <a:t>Patients </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dirty="0" smtClean="0"/>
                        <a:t>Result 1</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Result 2</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Disease</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10000"/>
                  </a:ext>
                </a:extLst>
              </a:tr>
              <a:tr h="370840">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tcPr>
                </a:tc>
                <a:tc>
                  <a:txBody>
                    <a:bodyPr/>
                    <a:lstStyle/>
                    <a:p>
                      <a:r>
                        <a:rPr lang="en-US" sz="1800" kern="1200" dirty="0" smtClean="0">
                          <a:solidFill>
                            <a:schemeClr val="dk1"/>
                          </a:solidFill>
                          <a:latin typeface="+mn-lt"/>
                          <a:ea typeface="+mn-ea"/>
                          <a:cs typeface="+mn-cs"/>
                        </a:rPr>
                        <a:t>-0.5982</a:t>
                      </a:r>
                      <a:endParaRPr lang="en-US" dirty="0"/>
                    </a:p>
                  </a:txBody>
                  <a:tcPr/>
                </a:tc>
                <a:tc>
                  <a:txBody>
                    <a:bodyPr/>
                    <a:lstStyle/>
                    <a:p>
                      <a:r>
                        <a:rPr lang="en-US" sz="1800" kern="1200" dirty="0" smtClean="0">
                          <a:solidFill>
                            <a:schemeClr val="dk1"/>
                          </a:solidFill>
                          <a:latin typeface="+mn-lt"/>
                          <a:ea typeface="+mn-ea"/>
                          <a:cs typeface="+mn-cs"/>
                        </a:rPr>
                        <a:t>0.9870</a:t>
                      </a:r>
                      <a:endParaRPr lang="en-US" dirty="0"/>
                    </a:p>
                  </a:txBody>
                  <a:tcPr/>
                </a:tc>
                <a:tc>
                  <a:txBody>
                    <a:bodyPr/>
                    <a:lstStyle/>
                    <a:p>
                      <a:r>
                        <a:rPr lang="en-US" dirty="0" smtClean="0"/>
                        <a:t>1</a:t>
                      </a:r>
                      <a:endParaRPr lang="en-US" dirty="0"/>
                    </a:p>
                  </a:txBody>
                  <a:tcPr>
                    <a:lnR w="12700" cap="flat" cmpd="sng" algn="ctr">
                      <a:solidFill>
                        <a:schemeClr val="tx1"/>
                      </a:solidFill>
                      <a:prstDash val="solid"/>
                      <a:round/>
                      <a:headEnd type="none" w="med" len="med"/>
                      <a:tailEnd type="none" w="med" len="med"/>
                    </a:lnR>
                  </a:tcPr>
                </a:tc>
                <a:extLst>
                  <a:ext uri="{0D108BD9-81ED-4DB2-BD59-A6C34878D82A}">
                    <a16:rowId xmlns="" xmlns:a16="http://schemas.microsoft.com/office/drawing/2014/main" val="10001"/>
                  </a:ext>
                </a:extLst>
              </a:tr>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tcPr>
                </a:tc>
                <a:tc>
                  <a:txBody>
                    <a:bodyPr/>
                    <a:lstStyle/>
                    <a:p>
                      <a:r>
                        <a:rPr lang="en-US" sz="1800" kern="1200" dirty="0" smtClean="0">
                          <a:solidFill>
                            <a:schemeClr val="dk1"/>
                          </a:solidFill>
                          <a:latin typeface="+mn-lt"/>
                          <a:ea typeface="+mn-ea"/>
                          <a:cs typeface="+mn-cs"/>
                        </a:rPr>
                        <a:t>-0.2019</a:t>
                      </a:r>
                      <a:endParaRPr lang="en-US" dirty="0"/>
                    </a:p>
                  </a:txBody>
                  <a:tcPr/>
                </a:tc>
                <a:tc>
                  <a:txBody>
                    <a:bodyPr/>
                    <a:lstStyle/>
                    <a:p>
                      <a:r>
                        <a:rPr lang="en-US" sz="1800" kern="1200" dirty="0" smtClean="0">
                          <a:solidFill>
                            <a:schemeClr val="dk1"/>
                          </a:solidFill>
                          <a:latin typeface="+mn-lt"/>
                          <a:ea typeface="+mn-ea"/>
                          <a:cs typeface="+mn-cs"/>
                        </a:rPr>
                        <a:t>-0.2019</a:t>
                      </a:r>
                      <a:endParaRPr lang="en-US" dirty="0"/>
                    </a:p>
                  </a:txBody>
                  <a:tcPr/>
                </a:tc>
                <a:tc>
                  <a:txBody>
                    <a:bodyPr/>
                    <a:lstStyle/>
                    <a:p>
                      <a:r>
                        <a:rPr lang="en-US" dirty="0" smtClean="0"/>
                        <a:t>1</a:t>
                      </a:r>
                      <a:endParaRPr lang="en-US" dirty="0"/>
                    </a:p>
                  </a:txBody>
                  <a:tcPr>
                    <a:lnR w="12700" cap="flat" cmpd="sng" algn="ctr">
                      <a:solidFill>
                        <a:schemeClr val="tx1"/>
                      </a:solidFill>
                      <a:prstDash val="solid"/>
                      <a:round/>
                      <a:headEnd type="none" w="med" len="med"/>
                      <a:tailEnd type="none" w="med" len="med"/>
                    </a:lnR>
                  </a:tcPr>
                </a:tc>
                <a:extLst>
                  <a:ext uri="{0D108BD9-81ED-4DB2-BD59-A6C34878D82A}">
                    <a16:rowId xmlns="" xmlns:a16="http://schemas.microsoft.com/office/drawing/2014/main" val="10002"/>
                  </a:ext>
                </a:extLst>
              </a:tr>
              <a:tr h="370840">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tcPr>
                </a:tc>
                <a:tc>
                  <a:txBody>
                    <a:bodyPr/>
                    <a:lstStyle/>
                    <a:p>
                      <a:r>
                        <a:rPr lang="en-US" sz="1800" kern="1200" dirty="0" smtClean="0">
                          <a:solidFill>
                            <a:schemeClr val="dk1"/>
                          </a:solidFill>
                          <a:latin typeface="+mn-lt"/>
                          <a:ea typeface="+mn-ea"/>
                          <a:cs typeface="+mn-cs"/>
                        </a:rPr>
                        <a:t>0.4715</a:t>
                      </a:r>
                      <a:endParaRPr lang="en-US" dirty="0"/>
                    </a:p>
                  </a:txBody>
                  <a:tcPr/>
                </a:tc>
                <a:tc>
                  <a:txBody>
                    <a:bodyPr/>
                    <a:lstStyle/>
                    <a:p>
                      <a:r>
                        <a:rPr lang="en-US" sz="1800" kern="1200" dirty="0" smtClean="0">
                          <a:solidFill>
                            <a:schemeClr val="dk1"/>
                          </a:solidFill>
                          <a:latin typeface="+mn-lt"/>
                          <a:ea typeface="+mn-ea"/>
                          <a:cs typeface="+mn-cs"/>
                        </a:rPr>
                        <a:t>0.4822</a:t>
                      </a:r>
                      <a:endParaRPr lang="en-US" dirty="0"/>
                    </a:p>
                  </a:txBody>
                  <a:tcPr/>
                </a:tc>
                <a:tc>
                  <a:txBody>
                    <a:bodyPr/>
                    <a:lstStyle/>
                    <a:p>
                      <a:r>
                        <a:rPr lang="en-US" dirty="0" smtClean="0"/>
                        <a:t>1</a:t>
                      </a:r>
                      <a:endParaRPr lang="en-US" dirty="0"/>
                    </a:p>
                  </a:txBody>
                  <a:tcPr>
                    <a:lnR w="12700" cap="flat" cmpd="sng" algn="ctr">
                      <a:solidFill>
                        <a:schemeClr val="tx1"/>
                      </a:solidFill>
                      <a:prstDash val="solid"/>
                      <a:round/>
                      <a:headEnd type="none" w="med" len="med"/>
                      <a:tailEnd type="none" w="med" len="med"/>
                    </a:lnR>
                  </a:tcPr>
                </a:tc>
                <a:extLst>
                  <a:ext uri="{0D108BD9-81ED-4DB2-BD59-A6C34878D82A}">
                    <a16:rowId xmlns="" xmlns:a16="http://schemas.microsoft.com/office/drawing/2014/main" val="10003"/>
                  </a:ext>
                </a:extLst>
              </a:tr>
              <a:tr h="370840">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tcPr>
                </a:tc>
                <a:tc>
                  <a:txBody>
                    <a:bodyPr/>
                    <a:lstStyle/>
                    <a:p>
                      <a:r>
                        <a:rPr lang="en-US" sz="1800" kern="1200" dirty="0" smtClean="0">
                          <a:solidFill>
                            <a:schemeClr val="dk1"/>
                          </a:solidFill>
                          <a:latin typeface="+mn-lt"/>
                          <a:ea typeface="+mn-ea"/>
                          <a:cs typeface="+mn-cs"/>
                        </a:rPr>
                        <a:t>-0.0982</a:t>
                      </a:r>
                      <a:endParaRPr lang="en-US" dirty="0"/>
                    </a:p>
                  </a:txBody>
                  <a:tcPr/>
                </a:tc>
                <a:tc>
                  <a:txBody>
                    <a:bodyPr/>
                    <a:lstStyle/>
                    <a:p>
                      <a:r>
                        <a:rPr lang="en-US" sz="1800" kern="1200" dirty="0" smtClean="0">
                          <a:solidFill>
                            <a:schemeClr val="dk1"/>
                          </a:solidFill>
                          <a:latin typeface="+mn-lt"/>
                          <a:ea typeface="+mn-ea"/>
                          <a:cs typeface="+mn-cs"/>
                        </a:rPr>
                        <a:t>0.5876</a:t>
                      </a:r>
                      <a:endParaRPr lang="en-US" dirty="0"/>
                    </a:p>
                  </a:txBody>
                  <a:tcPr/>
                </a:tc>
                <a:tc>
                  <a:txBody>
                    <a:bodyPr/>
                    <a:lstStyle/>
                    <a:p>
                      <a:r>
                        <a:rPr lang="en-US" dirty="0" smtClean="0"/>
                        <a:t>1</a:t>
                      </a:r>
                      <a:endParaRPr lang="en-US" dirty="0"/>
                    </a:p>
                  </a:txBody>
                  <a:tcPr>
                    <a:lnR w="12700" cap="flat" cmpd="sng" algn="ctr">
                      <a:solidFill>
                        <a:schemeClr val="tx1"/>
                      </a:solidFill>
                      <a:prstDash val="solid"/>
                      <a:round/>
                      <a:headEnd type="none" w="med" len="med"/>
                      <a:tailEnd type="none" w="med" len="med"/>
                    </a:lnR>
                  </a:tcPr>
                </a:tc>
                <a:extLst>
                  <a:ext uri="{0D108BD9-81ED-4DB2-BD59-A6C34878D82A}">
                    <a16:rowId xmlns="" xmlns:a16="http://schemas.microsoft.com/office/drawing/2014/main" val="10004"/>
                  </a:ext>
                </a:extLst>
              </a:tr>
              <a:tr h="370840">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a:t>
                      </a:r>
                      <a:endParaRPr lang="en-US" dirty="0"/>
                    </a:p>
                  </a:txBody>
                  <a:tcPr/>
                </a:tc>
                <a:tc>
                  <a:txBody>
                    <a:bodyPr/>
                    <a:lstStyle/>
                    <a:p>
                      <a:r>
                        <a:rPr lang="en-US" sz="1800" kern="1200" dirty="0" smtClean="0">
                          <a:solidFill>
                            <a:schemeClr val="dk1"/>
                          </a:solidFill>
                          <a:latin typeface="+mn-lt"/>
                          <a:ea typeface="+mn-ea"/>
                          <a:cs typeface="+mn-cs"/>
                        </a:rPr>
                        <a:t>…</a:t>
                      </a:r>
                      <a:endParaRPr lang="en-US" dirty="0"/>
                    </a:p>
                  </a:txBody>
                  <a:tcPr/>
                </a:tc>
                <a:tc>
                  <a:txBody>
                    <a:bodyPr/>
                    <a:lstStyle/>
                    <a:p>
                      <a:r>
                        <a:rPr lang="en-US" dirty="0" smtClean="0"/>
                        <a:t>…</a:t>
                      </a:r>
                      <a:endParaRPr lang="en-US" dirty="0"/>
                    </a:p>
                  </a:txBody>
                  <a:tcPr>
                    <a:lnR w="12700" cap="flat" cmpd="sng" algn="ctr">
                      <a:solidFill>
                        <a:schemeClr val="tx1"/>
                      </a:solidFill>
                      <a:prstDash val="solid"/>
                      <a:round/>
                      <a:headEnd type="none" w="med" len="med"/>
                      <a:tailEnd type="none" w="med" len="med"/>
                    </a:lnR>
                  </a:tcPr>
                </a:tc>
                <a:extLst>
                  <a:ext uri="{0D108BD9-81ED-4DB2-BD59-A6C34878D82A}">
                    <a16:rowId xmlns="" xmlns:a16="http://schemas.microsoft.com/office/drawing/2014/main" val="10005"/>
                  </a:ext>
                </a:extLst>
              </a:tr>
              <a:tr h="370840">
                <a:tc>
                  <a:txBody>
                    <a:bodyPr/>
                    <a:lstStyle/>
                    <a:p>
                      <a:r>
                        <a:rPr lang="en-US" dirty="0" smtClean="0"/>
                        <a:t>246</a:t>
                      </a:r>
                      <a:endParaRPr lang="en-US" dirty="0"/>
                    </a:p>
                  </a:txBody>
                  <a:tcPr>
                    <a:lnL w="12700" cap="flat" cmpd="sng" algn="ctr">
                      <a:solidFill>
                        <a:schemeClr val="tx1"/>
                      </a:solidFill>
                      <a:prstDash val="solid"/>
                      <a:round/>
                      <a:headEnd type="none" w="med" len="med"/>
                      <a:tailEnd type="none" w="med" len="med"/>
                    </a:lnL>
                  </a:tcPr>
                </a:tc>
                <a:tc>
                  <a:txBody>
                    <a:bodyPr/>
                    <a:lstStyle/>
                    <a:p>
                      <a:r>
                        <a:rPr lang="en-US" sz="1800" kern="1200" dirty="0" smtClean="0">
                          <a:solidFill>
                            <a:schemeClr val="dk1"/>
                          </a:solidFill>
                          <a:latin typeface="+mn-lt"/>
                          <a:ea typeface="+mn-ea"/>
                          <a:cs typeface="+mn-cs"/>
                        </a:rPr>
                        <a:t>-0.9660</a:t>
                      </a:r>
                      <a:endParaRPr lang="en-US" dirty="0"/>
                    </a:p>
                  </a:txBody>
                  <a:tcPr/>
                </a:tc>
                <a:tc>
                  <a:txBody>
                    <a:bodyPr/>
                    <a:lstStyle/>
                    <a:p>
                      <a:r>
                        <a:rPr lang="en-US" sz="1800" kern="1200" dirty="0" smtClean="0">
                          <a:solidFill>
                            <a:schemeClr val="dk1"/>
                          </a:solidFill>
                          <a:latin typeface="+mn-lt"/>
                          <a:ea typeface="+mn-ea"/>
                          <a:cs typeface="+mn-cs"/>
                        </a:rPr>
                        <a:t>0.1793</a:t>
                      </a:r>
                      <a:endParaRPr lang="en-US" dirty="0"/>
                    </a:p>
                  </a:txBody>
                  <a:tcPr/>
                </a:tc>
                <a:tc>
                  <a:txBody>
                    <a:bodyPr/>
                    <a:lstStyle/>
                    <a:p>
                      <a:r>
                        <a:rPr lang="en-US" dirty="0" smtClean="0"/>
                        <a:t>0</a:t>
                      </a:r>
                      <a:endParaRPr lang="en-US" dirty="0"/>
                    </a:p>
                  </a:txBody>
                  <a:tcPr>
                    <a:lnR w="12700" cap="flat" cmpd="sng" algn="ctr">
                      <a:solidFill>
                        <a:schemeClr val="tx1"/>
                      </a:solidFill>
                      <a:prstDash val="solid"/>
                      <a:round/>
                      <a:headEnd type="none" w="med" len="med"/>
                      <a:tailEnd type="none" w="med" len="med"/>
                    </a:lnR>
                  </a:tcPr>
                </a:tc>
                <a:extLst>
                  <a:ext uri="{0D108BD9-81ED-4DB2-BD59-A6C34878D82A}">
                    <a16:rowId xmlns="" xmlns:a16="http://schemas.microsoft.com/office/drawing/2014/main" val="10006"/>
                  </a:ext>
                </a:extLst>
              </a:tr>
              <a:tr h="370840">
                <a:tc>
                  <a:txBody>
                    <a:bodyPr/>
                    <a:lstStyle/>
                    <a:p>
                      <a:r>
                        <a:rPr lang="en-US" dirty="0" smtClean="0"/>
                        <a:t>247</a:t>
                      </a:r>
                      <a:endParaRPr lang="en-US" dirty="0"/>
                    </a:p>
                  </a:txBody>
                  <a:tcPr>
                    <a:lnL w="12700" cap="flat" cmpd="sng" algn="ctr">
                      <a:solidFill>
                        <a:schemeClr val="tx1"/>
                      </a:solidFill>
                      <a:prstDash val="solid"/>
                      <a:round/>
                      <a:headEnd type="none" w="med" len="med"/>
                      <a:tailEnd type="none" w="med" len="med"/>
                    </a:lnL>
                  </a:tcPr>
                </a:tc>
                <a:tc>
                  <a:txBody>
                    <a:bodyPr/>
                    <a:lstStyle/>
                    <a:p>
                      <a:r>
                        <a:rPr lang="en-US" sz="1800" kern="1200" dirty="0" smtClean="0">
                          <a:solidFill>
                            <a:schemeClr val="dk1"/>
                          </a:solidFill>
                          <a:latin typeface="+mn-lt"/>
                          <a:ea typeface="+mn-ea"/>
                          <a:cs typeface="+mn-cs"/>
                        </a:rPr>
                        <a:t>0.1874</a:t>
                      </a:r>
                      <a:endParaRPr lang="en-US" dirty="0"/>
                    </a:p>
                  </a:txBody>
                  <a:tcPr/>
                </a:tc>
                <a:tc>
                  <a:txBody>
                    <a:bodyPr/>
                    <a:lstStyle/>
                    <a:p>
                      <a:r>
                        <a:rPr lang="en-US" sz="1800" kern="1200" dirty="0" smtClean="0">
                          <a:solidFill>
                            <a:schemeClr val="dk1"/>
                          </a:solidFill>
                          <a:latin typeface="+mn-lt"/>
                          <a:ea typeface="+mn-ea"/>
                          <a:cs typeface="+mn-cs"/>
                        </a:rPr>
                        <a:t>0.2975</a:t>
                      </a:r>
                      <a:endParaRPr lang="en-US" dirty="0"/>
                    </a:p>
                  </a:txBody>
                  <a:tcPr/>
                </a:tc>
                <a:tc>
                  <a:txBody>
                    <a:bodyPr/>
                    <a:lstStyle/>
                    <a:p>
                      <a:r>
                        <a:rPr lang="en-US" dirty="0" smtClean="0"/>
                        <a:t>0</a:t>
                      </a:r>
                      <a:endParaRPr lang="en-US" dirty="0"/>
                    </a:p>
                  </a:txBody>
                  <a:tcPr>
                    <a:lnR w="12700" cap="flat" cmpd="sng" algn="ctr">
                      <a:solidFill>
                        <a:schemeClr val="tx1"/>
                      </a:solidFill>
                      <a:prstDash val="solid"/>
                      <a:round/>
                      <a:headEnd type="none" w="med" len="med"/>
                      <a:tailEnd type="none" w="med" len="med"/>
                    </a:lnR>
                  </a:tcPr>
                </a:tc>
                <a:extLst>
                  <a:ext uri="{0D108BD9-81ED-4DB2-BD59-A6C34878D82A}">
                    <a16:rowId xmlns="" xmlns:a16="http://schemas.microsoft.com/office/drawing/2014/main" val="10007"/>
                  </a:ext>
                </a:extLst>
              </a:tr>
              <a:tr h="370840">
                <a:tc>
                  <a:txBody>
                    <a:bodyPr/>
                    <a:lstStyle/>
                    <a:p>
                      <a:r>
                        <a:rPr lang="en-US" dirty="0" smtClean="0"/>
                        <a:t>248</a:t>
                      </a:r>
                      <a:endParaRPr lang="en-US" dirty="0"/>
                    </a:p>
                  </a:txBody>
                  <a:tcPr>
                    <a:lnL w="12700" cap="flat" cmpd="sng" algn="ctr">
                      <a:solidFill>
                        <a:schemeClr val="tx1"/>
                      </a:solidFill>
                      <a:prstDash val="solid"/>
                      <a:round/>
                      <a:headEnd type="none" w="med" len="med"/>
                      <a:tailEnd type="none" w="med" len="med"/>
                    </a:lnL>
                  </a:tcPr>
                </a:tc>
                <a:tc>
                  <a:txBody>
                    <a:bodyPr/>
                    <a:lstStyle/>
                    <a:p>
                      <a:r>
                        <a:rPr lang="en-US" sz="1800" kern="1200" dirty="0" smtClean="0">
                          <a:solidFill>
                            <a:schemeClr val="dk1"/>
                          </a:solidFill>
                          <a:latin typeface="+mn-lt"/>
                          <a:ea typeface="+mn-ea"/>
                          <a:cs typeface="+mn-cs"/>
                        </a:rPr>
                        <a:t>0.1797</a:t>
                      </a:r>
                      <a:endParaRPr lang="en-US" dirty="0"/>
                    </a:p>
                  </a:txBody>
                  <a:tcPr/>
                </a:tc>
                <a:tc>
                  <a:txBody>
                    <a:bodyPr/>
                    <a:lstStyle/>
                    <a:p>
                      <a:r>
                        <a:rPr lang="en-US" sz="1800" kern="1200" dirty="0" smtClean="0">
                          <a:solidFill>
                            <a:schemeClr val="dk1"/>
                          </a:solidFill>
                          <a:latin typeface="+mn-lt"/>
                          <a:ea typeface="+mn-ea"/>
                          <a:cs typeface="+mn-cs"/>
                        </a:rPr>
                        <a:t>0.4518</a:t>
                      </a:r>
                      <a:endParaRPr lang="en-US" dirty="0"/>
                    </a:p>
                  </a:txBody>
                  <a:tcPr/>
                </a:tc>
                <a:tc>
                  <a:txBody>
                    <a:bodyPr/>
                    <a:lstStyle/>
                    <a:p>
                      <a:r>
                        <a:rPr lang="en-US" dirty="0" smtClean="0"/>
                        <a:t>0</a:t>
                      </a:r>
                      <a:endParaRPr lang="en-US" dirty="0"/>
                    </a:p>
                  </a:txBody>
                  <a:tcPr>
                    <a:lnR w="12700" cap="flat" cmpd="sng" algn="ctr">
                      <a:solidFill>
                        <a:schemeClr val="tx1"/>
                      </a:solidFill>
                      <a:prstDash val="solid"/>
                      <a:round/>
                      <a:headEnd type="none" w="med" len="med"/>
                      <a:tailEnd type="none" w="med" len="med"/>
                    </a:lnR>
                  </a:tcPr>
                </a:tc>
                <a:extLst>
                  <a:ext uri="{0D108BD9-81ED-4DB2-BD59-A6C34878D82A}">
                    <a16:rowId xmlns="" xmlns:a16="http://schemas.microsoft.com/office/drawing/2014/main" val="10008"/>
                  </a:ext>
                </a:extLst>
              </a:tr>
              <a:tr h="370840">
                <a:tc>
                  <a:txBody>
                    <a:bodyPr/>
                    <a:lstStyle/>
                    <a:p>
                      <a:r>
                        <a:rPr lang="en-US" dirty="0" smtClean="0"/>
                        <a:t>249</a:t>
                      </a:r>
                      <a:endParaRPr lang="en-US" dirty="0"/>
                    </a:p>
                  </a:txBody>
                  <a:tcPr>
                    <a:lnL w="12700" cap="flat" cmpd="sng" algn="ctr">
                      <a:solidFill>
                        <a:schemeClr val="tx1"/>
                      </a:solidFill>
                      <a:prstDash val="solid"/>
                      <a:round/>
                      <a:headEnd type="none" w="med" len="med"/>
                      <a:tailEnd type="none" w="med" len="med"/>
                    </a:lnL>
                  </a:tcPr>
                </a:tc>
                <a:tc>
                  <a:txBody>
                    <a:bodyPr/>
                    <a:lstStyle/>
                    <a:p>
                      <a:r>
                        <a:rPr lang="en-US" sz="1800" kern="1200" dirty="0" smtClean="0">
                          <a:solidFill>
                            <a:schemeClr val="dk1"/>
                          </a:solidFill>
                          <a:latin typeface="+mn-lt"/>
                          <a:ea typeface="+mn-ea"/>
                          <a:cs typeface="+mn-cs"/>
                        </a:rPr>
                        <a:t>-0.7269</a:t>
                      </a:r>
                      <a:endParaRPr lang="en-US" dirty="0"/>
                    </a:p>
                  </a:txBody>
                  <a:tcPr/>
                </a:tc>
                <a:tc>
                  <a:txBody>
                    <a:bodyPr/>
                    <a:lstStyle/>
                    <a:p>
                      <a:r>
                        <a:rPr lang="en-US" sz="1800" kern="1200" dirty="0" smtClean="0">
                          <a:solidFill>
                            <a:schemeClr val="dk1"/>
                          </a:solidFill>
                          <a:latin typeface="+mn-lt"/>
                          <a:ea typeface="+mn-ea"/>
                          <a:cs typeface="+mn-cs"/>
                        </a:rPr>
                        <a:t>0.3573</a:t>
                      </a:r>
                      <a:endParaRPr lang="en-US" dirty="0"/>
                    </a:p>
                  </a:txBody>
                  <a:tcPr/>
                </a:tc>
                <a:tc>
                  <a:txBody>
                    <a:bodyPr/>
                    <a:lstStyle/>
                    <a:p>
                      <a:r>
                        <a:rPr lang="en-US" dirty="0" smtClean="0"/>
                        <a:t>0</a:t>
                      </a:r>
                      <a:endParaRPr lang="en-US" dirty="0"/>
                    </a:p>
                  </a:txBody>
                  <a:tcPr>
                    <a:lnR w="12700" cap="flat" cmpd="sng" algn="ctr">
                      <a:solidFill>
                        <a:schemeClr val="tx1"/>
                      </a:solidFill>
                      <a:prstDash val="solid"/>
                      <a:round/>
                      <a:headEnd type="none" w="med" len="med"/>
                      <a:tailEnd type="none" w="med" len="med"/>
                    </a:lnR>
                  </a:tcPr>
                </a:tc>
                <a:extLst>
                  <a:ext uri="{0D108BD9-81ED-4DB2-BD59-A6C34878D82A}">
                    <a16:rowId xmlns="" xmlns:a16="http://schemas.microsoft.com/office/drawing/2014/main" val="10009"/>
                  </a:ext>
                </a:extLst>
              </a:tr>
              <a:tr h="370840">
                <a:tc>
                  <a:txBody>
                    <a:bodyPr/>
                    <a:lstStyle/>
                    <a:p>
                      <a:r>
                        <a:rPr lang="en-US" dirty="0" smtClean="0"/>
                        <a:t>250</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1800" kern="1200" dirty="0" smtClean="0">
                          <a:solidFill>
                            <a:schemeClr val="dk1"/>
                          </a:solidFill>
                          <a:latin typeface="+mn-lt"/>
                          <a:ea typeface="+mn-ea"/>
                          <a:cs typeface="+mn-cs"/>
                        </a:rPr>
                        <a:t>-0.5434</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dirty="0" smtClean="0">
                          <a:solidFill>
                            <a:schemeClr val="dk1"/>
                          </a:solidFill>
                          <a:latin typeface="+mn-lt"/>
                          <a:ea typeface="+mn-ea"/>
                          <a:cs typeface="+mn-cs"/>
                        </a:rPr>
                        <a:t>0.4101</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0"/>
                  </a:ext>
                </a:extLst>
              </a:tr>
            </a:tbl>
          </a:graphicData>
        </a:graphic>
      </p:graphicFrame>
    </p:spTree>
    <p:extLst>
      <p:ext uri="{BB962C8B-B14F-4D97-AF65-F5344CB8AC3E}">
        <p14:creationId xmlns:p14="http://schemas.microsoft.com/office/powerpoint/2010/main" val="10610265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 dụ minh </a:t>
            </a:r>
            <a:r>
              <a:rPr lang="en-US" dirty="0" err="1" smtClean="0"/>
              <a:t>họa</a:t>
            </a:r>
            <a:r>
              <a:rPr lang="en-US" dirty="0" smtClean="0"/>
              <a:t> ANN</a:t>
            </a:r>
            <a:endParaRPr lang="en-US" dirty="0"/>
          </a:p>
        </p:txBody>
      </p:sp>
      <p:sp>
        <p:nvSpPr>
          <p:cNvPr id="3" name="Content Placeholder 2"/>
          <p:cNvSpPr>
            <a:spLocks noGrp="1"/>
          </p:cNvSpPr>
          <p:nvPr>
            <p:ph idx="1"/>
          </p:nvPr>
        </p:nvSpPr>
        <p:spPr>
          <a:xfrm>
            <a:off x="228600" y="1676400"/>
            <a:ext cx="6347714" cy="3880773"/>
          </a:xfrm>
        </p:spPr>
        <p:txBody>
          <a:bodyPr/>
          <a:lstStyle/>
          <a:p>
            <a:pPr marL="0" indent="0">
              <a:buNone/>
            </a:pPr>
            <a:r>
              <a:rPr lang="en-US" sz="2800" dirty="0" err="1" smtClean="0">
                <a:latin typeface="Times New Roman" panose="02020603050405020304" pitchFamily="18" charset="0"/>
                <a:cs typeface="Times New Roman" panose="02020603050405020304" pitchFamily="18" charset="0"/>
              </a:rPr>
              <a:t>Mô</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phân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lớp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bằng</a:t>
            </a:r>
            <a:r>
              <a:rPr lang="en-US" sz="2800" dirty="0" smtClean="0">
                <a:latin typeface="Times New Roman" panose="02020603050405020304" pitchFamily="18" charset="0"/>
                <a:cs typeface="Times New Roman" panose="02020603050405020304" pitchFamily="18" charset="0"/>
              </a:rPr>
              <a:t> ANN </a:t>
            </a:r>
          </a:p>
          <a:p>
            <a:endParaRPr lang="en-US" dirty="0"/>
          </a:p>
        </p:txBody>
      </p:sp>
      <p:pic>
        <p:nvPicPr>
          <p:cNvPr id="7" name="Picture 6"/>
          <p:cNvPicPr>
            <a:picLocks noChangeAspect="1"/>
          </p:cNvPicPr>
          <p:nvPr/>
        </p:nvPicPr>
        <p:blipFill rotWithShape="1">
          <a:blip r:embed="rId2"/>
          <a:srcRect l="11787" t="44829" r="16865" b="18390"/>
          <a:stretch/>
        </p:blipFill>
        <p:spPr>
          <a:xfrm>
            <a:off x="228600" y="2562686"/>
            <a:ext cx="7696200" cy="2438400"/>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rotWithShape="1">
          <a:blip r:embed="rId3"/>
          <a:srcRect l="76940" t="45616" r="13031" b="18446"/>
          <a:stretch/>
        </p:blipFill>
        <p:spPr>
          <a:xfrm>
            <a:off x="7924800" y="2562686"/>
            <a:ext cx="1210497" cy="2438400"/>
          </a:xfrm>
          <a:prstGeom prst="rect">
            <a:avLst/>
          </a:prstGeom>
          <a:ln>
            <a:noFill/>
          </a:ln>
          <a:effectLst>
            <a:outerShdw blurRad="292100" dist="139700" dir="2700000" algn="tl" rotWithShape="0">
              <a:srgbClr val="333333">
                <a:alpha val="65000"/>
              </a:srgbClr>
            </a:outerShdw>
          </a:effectLst>
        </p:spPr>
      </p:pic>
      <p:sp>
        <p:nvSpPr>
          <p:cNvPr id="9" name="Flowchart: Magnetic Disk 8"/>
          <p:cNvSpPr/>
          <p:nvPr/>
        </p:nvSpPr>
        <p:spPr>
          <a:xfrm>
            <a:off x="5786848" y="396354"/>
            <a:ext cx="2743200" cy="1447800"/>
          </a:xfrm>
          <a:prstGeom prst="flowChartMagneticDisk">
            <a:avLst/>
          </a:prstGeom>
          <a:solidFill>
            <a:srgbClr val="00B050"/>
          </a:solidFill>
          <a:ln>
            <a:solidFill>
              <a:schemeClr val="tx1">
                <a:lumMod val="95000"/>
                <a:lumOff val="5000"/>
              </a:schemeClr>
            </a:solidFill>
          </a:ln>
          <a:effectLst>
            <a:reflection blurRad="6350" stA="50000" endA="300" endPos="55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Times New Roman" pitchFamily="18" charset="0"/>
                <a:cs typeface="Times New Roman" pitchFamily="18" charset="0"/>
              </a:rPr>
              <a:t>Classification model</a:t>
            </a:r>
            <a:endParaRPr lang="en-US" sz="2800" b="1" dirty="0"/>
          </a:p>
        </p:txBody>
      </p:sp>
    </p:spTree>
    <p:extLst>
      <p:ext uri="{BB962C8B-B14F-4D97-AF65-F5344CB8AC3E}">
        <p14:creationId xmlns:p14="http://schemas.microsoft.com/office/powerpoint/2010/main" val="14020676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 dụ minh </a:t>
            </a:r>
            <a:r>
              <a:rPr lang="en-US" dirty="0" err="1" smtClean="0"/>
              <a:t>họa</a:t>
            </a:r>
            <a:r>
              <a:rPr lang="en-US" dirty="0" smtClean="0"/>
              <a:t> ANN</a:t>
            </a:r>
            <a:endParaRPr lang="en-US" dirty="0"/>
          </a:p>
        </p:txBody>
      </p:sp>
      <p:sp>
        <p:nvSpPr>
          <p:cNvPr id="3" name="Content Placeholder 2"/>
          <p:cNvSpPr>
            <a:spLocks noGrp="1"/>
          </p:cNvSpPr>
          <p:nvPr>
            <p:ph idx="1"/>
          </p:nvPr>
        </p:nvSpPr>
        <p:spPr>
          <a:xfrm>
            <a:off x="609598" y="1320646"/>
            <a:ext cx="6347714" cy="3880773"/>
          </a:xfrm>
        </p:spPr>
        <p:txBody>
          <a:bodyPr/>
          <a:lstStyle/>
          <a:p>
            <a:pPr marL="0" indent="0">
              <a:buNone/>
            </a:pPr>
            <a:r>
              <a:rPr lang="en-US" dirty="0" smtClean="0"/>
              <a:t>Testing dataset:</a:t>
            </a:r>
          </a:p>
          <a:p>
            <a:endParaRPr lang="en-US" dirty="0"/>
          </a:p>
          <a:p>
            <a:endParaRPr lang="en-US" dirty="0" smtClean="0"/>
          </a:p>
          <a:p>
            <a:endParaRPr lang="en-US" dirty="0" smtClean="0"/>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700804027"/>
              </p:ext>
            </p:extLst>
          </p:nvPr>
        </p:nvGraphicFramePr>
        <p:xfrm>
          <a:off x="1066800" y="2057400"/>
          <a:ext cx="6096000" cy="4079240"/>
        </p:xfrm>
        <a:graphic>
          <a:graphicData uri="http://schemas.openxmlformats.org/drawingml/2006/table">
            <a:tbl>
              <a:tblPr firstRow="1" bandRow="1">
                <a:tableStyleId>{5C22544A-7EE6-4342-B048-85BDC9FD1C3A}</a:tableStyleId>
              </a:tblPr>
              <a:tblGrid>
                <a:gridCol w="1524000">
                  <a:extLst>
                    <a:ext uri="{9D8B030D-6E8A-4147-A177-3AD203B41FA5}">
                      <a16:colId xmlns="" xmlns:a16="http://schemas.microsoft.com/office/drawing/2014/main" val="20000"/>
                    </a:ext>
                  </a:extLst>
                </a:gridCol>
                <a:gridCol w="1524000">
                  <a:extLst>
                    <a:ext uri="{9D8B030D-6E8A-4147-A177-3AD203B41FA5}">
                      <a16:colId xmlns="" xmlns:a16="http://schemas.microsoft.com/office/drawing/2014/main" val="20001"/>
                    </a:ext>
                  </a:extLst>
                </a:gridCol>
                <a:gridCol w="1524000">
                  <a:extLst>
                    <a:ext uri="{9D8B030D-6E8A-4147-A177-3AD203B41FA5}">
                      <a16:colId xmlns="" xmlns:a16="http://schemas.microsoft.com/office/drawing/2014/main" val="20002"/>
                    </a:ext>
                  </a:extLst>
                </a:gridCol>
                <a:gridCol w="1524000">
                  <a:extLst>
                    <a:ext uri="{9D8B030D-6E8A-4147-A177-3AD203B41FA5}">
                      <a16:colId xmlns="" xmlns:a16="http://schemas.microsoft.com/office/drawing/2014/main" val="20003"/>
                    </a:ext>
                  </a:extLst>
                </a:gridCol>
              </a:tblGrid>
              <a:tr h="370840">
                <a:tc>
                  <a:txBody>
                    <a:bodyPr/>
                    <a:lstStyle/>
                    <a:p>
                      <a:r>
                        <a:rPr lang="en-US" sz="1800" b="0" i="0" kern="1200" dirty="0" smtClean="0">
                          <a:solidFill>
                            <a:schemeClr val="lt1"/>
                          </a:solidFill>
                          <a:effectLst/>
                          <a:latin typeface="+mn-lt"/>
                          <a:ea typeface="+mn-ea"/>
                          <a:cs typeface="+mn-cs"/>
                        </a:rPr>
                        <a:t>Patients </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dirty="0" smtClean="0"/>
                        <a:t>Result 1</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Result 2</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Disease</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10000"/>
                  </a:ext>
                </a:extLst>
              </a:tr>
              <a:tr h="370840">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tcPr>
                </a:tc>
                <a:tc>
                  <a:txBody>
                    <a:bodyPr/>
                    <a:lstStyle/>
                    <a:p>
                      <a:r>
                        <a:rPr lang="en-US" sz="1800" kern="1200" dirty="0" smtClean="0">
                          <a:solidFill>
                            <a:schemeClr val="dk1"/>
                          </a:solidFill>
                          <a:latin typeface="+mn-lt"/>
                          <a:ea typeface="+mn-ea"/>
                          <a:cs typeface="+mn-cs"/>
                        </a:rPr>
                        <a:t>-0.5982</a:t>
                      </a:r>
                      <a:endParaRPr lang="en-US" dirty="0"/>
                    </a:p>
                  </a:txBody>
                  <a:tcPr/>
                </a:tc>
                <a:tc>
                  <a:txBody>
                    <a:bodyPr/>
                    <a:lstStyle/>
                    <a:p>
                      <a:r>
                        <a:rPr lang="en-US" sz="1800" kern="1200" dirty="0" smtClean="0">
                          <a:solidFill>
                            <a:schemeClr val="dk1"/>
                          </a:solidFill>
                          <a:latin typeface="+mn-lt"/>
                          <a:ea typeface="+mn-ea"/>
                          <a:cs typeface="+mn-cs"/>
                        </a:rPr>
                        <a:t>0.9870</a:t>
                      </a:r>
                      <a:endParaRPr lang="en-US" dirty="0"/>
                    </a:p>
                  </a:txBody>
                  <a:tcPr/>
                </a:tc>
                <a:tc>
                  <a:txBody>
                    <a:bodyPr/>
                    <a:lstStyle/>
                    <a:p>
                      <a:r>
                        <a:rPr lang="en-US" dirty="0" smtClean="0"/>
                        <a:t>1</a:t>
                      </a:r>
                      <a:endParaRPr lang="en-US" dirty="0"/>
                    </a:p>
                  </a:txBody>
                  <a:tcPr>
                    <a:lnR w="12700" cap="flat" cmpd="sng" algn="ctr">
                      <a:solidFill>
                        <a:schemeClr val="tx1"/>
                      </a:solidFill>
                      <a:prstDash val="solid"/>
                      <a:round/>
                      <a:headEnd type="none" w="med" len="med"/>
                      <a:tailEnd type="none" w="med" len="med"/>
                    </a:lnR>
                  </a:tcPr>
                </a:tc>
                <a:extLst>
                  <a:ext uri="{0D108BD9-81ED-4DB2-BD59-A6C34878D82A}">
                    <a16:rowId xmlns="" xmlns:a16="http://schemas.microsoft.com/office/drawing/2014/main" val="10001"/>
                  </a:ext>
                </a:extLst>
              </a:tr>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tcPr>
                </a:tc>
                <a:tc>
                  <a:txBody>
                    <a:bodyPr/>
                    <a:lstStyle/>
                    <a:p>
                      <a:r>
                        <a:rPr lang="en-US" sz="1800" kern="1200" dirty="0" smtClean="0">
                          <a:solidFill>
                            <a:schemeClr val="dk1"/>
                          </a:solidFill>
                          <a:latin typeface="+mn-lt"/>
                          <a:ea typeface="+mn-ea"/>
                          <a:cs typeface="+mn-cs"/>
                        </a:rPr>
                        <a:t>-0.2019</a:t>
                      </a:r>
                      <a:endParaRPr lang="en-US" dirty="0"/>
                    </a:p>
                  </a:txBody>
                  <a:tcPr/>
                </a:tc>
                <a:tc>
                  <a:txBody>
                    <a:bodyPr/>
                    <a:lstStyle/>
                    <a:p>
                      <a:r>
                        <a:rPr lang="en-US" sz="1800" kern="1200" dirty="0" smtClean="0">
                          <a:solidFill>
                            <a:schemeClr val="dk1"/>
                          </a:solidFill>
                          <a:latin typeface="+mn-lt"/>
                          <a:ea typeface="+mn-ea"/>
                          <a:cs typeface="+mn-cs"/>
                        </a:rPr>
                        <a:t>-0.2019</a:t>
                      </a:r>
                      <a:endParaRPr lang="en-US" dirty="0"/>
                    </a:p>
                  </a:txBody>
                  <a:tcPr/>
                </a:tc>
                <a:tc>
                  <a:txBody>
                    <a:bodyPr/>
                    <a:lstStyle/>
                    <a:p>
                      <a:r>
                        <a:rPr lang="en-US" dirty="0" smtClean="0"/>
                        <a:t>1</a:t>
                      </a:r>
                      <a:endParaRPr lang="en-US" dirty="0"/>
                    </a:p>
                  </a:txBody>
                  <a:tcPr>
                    <a:lnR w="12700" cap="flat" cmpd="sng" algn="ctr">
                      <a:solidFill>
                        <a:schemeClr val="tx1"/>
                      </a:solidFill>
                      <a:prstDash val="solid"/>
                      <a:round/>
                      <a:headEnd type="none" w="med" len="med"/>
                      <a:tailEnd type="none" w="med" len="med"/>
                    </a:lnR>
                  </a:tcPr>
                </a:tc>
                <a:extLst>
                  <a:ext uri="{0D108BD9-81ED-4DB2-BD59-A6C34878D82A}">
                    <a16:rowId xmlns="" xmlns:a16="http://schemas.microsoft.com/office/drawing/2014/main" val="10002"/>
                  </a:ext>
                </a:extLst>
              </a:tr>
              <a:tr h="370840">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tcPr>
                </a:tc>
                <a:tc>
                  <a:txBody>
                    <a:bodyPr/>
                    <a:lstStyle/>
                    <a:p>
                      <a:r>
                        <a:rPr lang="en-US" sz="1800" kern="1200" dirty="0" smtClean="0">
                          <a:solidFill>
                            <a:schemeClr val="dk1"/>
                          </a:solidFill>
                          <a:latin typeface="+mn-lt"/>
                          <a:ea typeface="+mn-ea"/>
                          <a:cs typeface="+mn-cs"/>
                        </a:rPr>
                        <a:t>0.4715</a:t>
                      </a:r>
                      <a:endParaRPr lang="en-US" dirty="0"/>
                    </a:p>
                  </a:txBody>
                  <a:tcPr/>
                </a:tc>
                <a:tc>
                  <a:txBody>
                    <a:bodyPr/>
                    <a:lstStyle/>
                    <a:p>
                      <a:r>
                        <a:rPr lang="en-US" sz="1800" kern="1200" dirty="0" smtClean="0">
                          <a:solidFill>
                            <a:schemeClr val="dk1"/>
                          </a:solidFill>
                          <a:latin typeface="+mn-lt"/>
                          <a:ea typeface="+mn-ea"/>
                          <a:cs typeface="+mn-cs"/>
                        </a:rPr>
                        <a:t>0.4822</a:t>
                      </a:r>
                      <a:endParaRPr lang="en-US" dirty="0"/>
                    </a:p>
                  </a:txBody>
                  <a:tcPr/>
                </a:tc>
                <a:tc>
                  <a:txBody>
                    <a:bodyPr/>
                    <a:lstStyle/>
                    <a:p>
                      <a:r>
                        <a:rPr lang="en-US" dirty="0" smtClean="0"/>
                        <a:t>1</a:t>
                      </a:r>
                      <a:endParaRPr lang="en-US" dirty="0"/>
                    </a:p>
                  </a:txBody>
                  <a:tcPr>
                    <a:lnR w="12700" cap="flat" cmpd="sng" algn="ctr">
                      <a:solidFill>
                        <a:schemeClr val="tx1"/>
                      </a:solidFill>
                      <a:prstDash val="solid"/>
                      <a:round/>
                      <a:headEnd type="none" w="med" len="med"/>
                      <a:tailEnd type="none" w="med" len="med"/>
                    </a:lnR>
                  </a:tcPr>
                </a:tc>
                <a:extLst>
                  <a:ext uri="{0D108BD9-81ED-4DB2-BD59-A6C34878D82A}">
                    <a16:rowId xmlns="" xmlns:a16="http://schemas.microsoft.com/office/drawing/2014/main" val="10003"/>
                  </a:ext>
                </a:extLst>
              </a:tr>
              <a:tr h="370840">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tcPr>
                </a:tc>
                <a:tc>
                  <a:txBody>
                    <a:bodyPr/>
                    <a:lstStyle/>
                    <a:p>
                      <a:r>
                        <a:rPr lang="en-US" sz="1800" kern="1200" dirty="0" smtClean="0">
                          <a:solidFill>
                            <a:schemeClr val="dk1"/>
                          </a:solidFill>
                          <a:latin typeface="+mn-lt"/>
                          <a:ea typeface="+mn-ea"/>
                          <a:cs typeface="+mn-cs"/>
                        </a:rPr>
                        <a:t>-0.0982</a:t>
                      </a:r>
                      <a:endParaRPr lang="en-US" dirty="0"/>
                    </a:p>
                  </a:txBody>
                  <a:tcPr/>
                </a:tc>
                <a:tc>
                  <a:txBody>
                    <a:bodyPr/>
                    <a:lstStyle/>
                    <a:p>
                      <a:r>
                        <a:rPr lang="en-US" sz="1800" kern="1200" dirty="0" smtClean="0">
                          <a:solidFill>
                            <a:schemeClr val="dk1"/>
                          </a:solidFill>
                          <a:latin typeface="+mn-lt"/>
                          <a:ea typeface="+mn-ea"/>
                          <a:cs typeface="+mn-cs"/>
                        </a:rPr>
                        <a:t>0.5876</a:t>
                      </a:r>
                      <a:endParaRPr lang="en-US" dirty="0"/>
                    </a:p>
                  </a:txBody>
                  <a:tcPr/>
                </a:tc>
                <a:tc>
                  <a:txBody>
                    <a:bodyPr/>
                    <a:lstStyle/>
                    <a:p>
                      <a:r>
                        <a:rPr lang="en-US" dirty="0" smtClean="0"/>
                        <a:t>1</a:t>
                      </a:r>
                      <a:endParaRPr lang="en-US" dirty="0"/>
                    </a:p>
                  </a:txBody>
                  <a:tcPr>
                    <a:lnR w="12700" cap="flat" cmpd="sng" algn="ctr">
                      <a:solidFill>
                        <a:schemeClr val="tx1"/>
                      </a:solidFill>
                      <a:prstDash val="solid"/>
                      <a:round/>
                      <a:headEnd type="none" w="med" len="med"/>
                      <a:tailEnd type="none" w="med" len="med"/>
                    </a:lnR>
                  </a:tcPr>
                </a:tc>
                <a:extLst>
                  <a:ext uri="{0D108BD9-81ED-4DB2-BD59-A6C34878D82A}">
                    <a16:rowId xmlns="" xmlns:a16="http://schemas.microsoft.com/office/drawing/2014/main" val="10004"/>
                  </a:ext>
                </a:extLst>
              </a:tr>
              <a:tr h="370840">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a:t>
                      </a:r>
                      <a:endParaRPr lang="en-US" dirty="0"/>
                    </a:p>
                  </a:txBody>
                  <a:tcPr/>
                </a:tc>
                <a:tc>
                  <a:txBody>
                    <a:bodyPr/>
                    <a:lstStyle/>
                    <a:p>
                      <a:r>
                        <a:rPr lang="en-US" sz="1800" kern="1200" dirty="0" smtClean="0">
                          <a:solidFill>
                            <a:schemeClr val="dk1"/>
                          </a:solidFill>
                          <a:latin typeface="+mn-lt"/>
                          <a:ea typeface="+mn-ea"/>
                          <a:cs typeface="+mn-cs"/>
                        </a:rPr>
                        <a:t>…</a:t>
                      </a:r>
                      <a:endParaRPr lang="en-US" dirty="0"/>
                    </a:p>
                  </a:txBody>
                  <a:tcPr/>
                </a:tc>
                <a:tc>
                  <a:txBody>
                    <a:bodyPr/>
                    <a:lstStyle/>
                    <a:p>
                      <a:r>
                        <a:rPr lang="en-US" dirty="0" smtClean="0"/>
                        <a:t>…</a:t>
                      </a:r>
                      <a:endParaRPr lang="en-US" dirty="0"/>
                    </a:p>
                  </a:txBody>
                  <a:tcPr>
                    <a:lnR w="12700" cap="flat" cmpd="sng" algn="ctr">
                      <a:solidFill>
                        <a:schemeClr val="tx1"/>
                      </a:solidFill>
                      <a:prstDash val="solid"/>
                      <a:round/>
                      <a:headEnd type="none" w="med" len="med"/>
                      <a:tailEnd type="none" w="med" len="med"/>
                    </a:lnR>
                  </a:tcPr>
                </a:tc>
                <a:extLst>
                  <a:ext uri="{0D108BD9-81ED-4DB2-BD59-A6C34878D82A}">
                    <a16:rowId xmlns="" xmlns:a16="http://schemas.microsoft.com/office/drawing/2014/main" val="10005"/>
                  </a:ext>
                </a:extLst>
              </a:tr>
              <a:tr h="370840">
                <a:tc>
                  <a:txBody>
                    <a:bodyPr/>
                    <a:lstStyle/>
                    <a:p>
                      <a:r>
                        <a:rPr lang="en-US" dirty="0" smtClean="0"/>
                        <a:t>246</a:t>
                      </a:r>
                      <a:endParaRPr lang="en-US" dirty="0"/>
                    </a:p>
                  </a:txBody>
                  <a:tcPr>
                    <a:lnL w="12700" cap="flat" cmpd="sng" algn="ctr">
                      <a:solidFill>
                        <a:schemeClr val="tx1"/>
                      </a:solidFill>
                      <a:prstDash val="solid"/>
                      <a:round/>
                      <a:headEnd type="none" w="med" len="med"/>
                      <a:tailEnd type="none" w="med" len="med"/>
                    </a:lnL>
                  </a:tcPr>
                </a:tc>
                <a:tc>
                  <a:txBody>
                    <a:bodyPr/>
                    <a:lstStyle/>
                    <a:p>
                      <a:r>
                        <a:rPr lang="en-US" sz="1800" kern="1200" dirty="0" smtClean="0">
                          <a:solidFill>
                            <a:schemeClr val="dk1"/>
                          </a:solidFill>
                          <a:latin typeface="+mn-lt"/>
                          <a:ea typeface="+mn-ea"/>
                          <a:cs typeface="+mn-cs"/>
                        </a:rPr>
                        <a:t>-0.9660</a:t>
                      </a:r>
                      <a:endParaRPr lang="en-US" dirty="0"/>
                    </a:p>
                  </a:txBody>
                  <a:tcPr/>
                </a:tc>
                <a:tc>
                  <a:txBody>
                    <a:bodyPr/>
                    <a:lstStyle/>
                    <a:p>
                      <a:r>
                        <a:rPr lang="en-US" sz="1800" kern="1200" dirty="0" smtClean="0">
                          <a:solidFill>
                            <a:schemeClr val="dk1"/>
                          </a:solidFill>
                          <a:latin typeface="+mn-lt"/>
                          <a:ea typeface="+mn-ea"/>
                          <a:cs typeface="+mn-cs"/>
                        </a:rPr>
                        <a:t>0.1793</a:t>
                      </a:r>
                      <a:endParaRPr lang="en-US" dirty="0"/>
                    </a:p>
                  </a:txBody>
                  <a:tcPr/>
                </a:tc>
                <a:tc>
                  <a:txBody>
                    <a:bodyPr/>
                    <a:lstStyle/>
                    <a:p>
                      <a:r>
                        <a:rPr lang="en-US" dirty="0" smtClean="0"/>
                        <a:t>0</a:t>
                      </a:r>
                      <a:endParaRPr lang="en-US" dirty="0"/>
                    </a:p>
                  </a:txBody>
                  <a:tcPr>
                    <a:lnR w="12700" cap="flat" cmpd="sng" algn="ctr">
                      <a:solidFill>
                        <a:schemeClr val="tx1"/>
                      </a:solidFill>
                      <a:prstDash val="solid"/>
                      <a:round/>
                      <a:headEnd type="none" w="med" len="med"/>
                      <a:tailEnd type="none" w="med" len="med"/>
                    </a:lnR>
                  </a:tcPr>
                </a:tc>
                <a:extLst>
                  <a:ext uri="{0D108BD9-81ED-4DB2-BD59-A6C34878D82A}">
                    <a16:rowId xmlns="" xmlns:a16="http://schemas.microsoft.com/office/drawing/2014/main" val="10006"/>
                  </a:ext>
                </a:extLst>
              </a:tr>
              <a:tr h="370840">
                <a:tc>
                  <a:txBody>
                    <a:bodyPr/>
                    <a:lstStyle/>
                    <a:p>
                      <a:r>
                        <a:rPr lang="en-US" dirty="0" smtClean="0"/>
                        <a:t>247</a:t>
                      </a:r>
                      <a:endParaRPr lang="en-US" dirty="0"/>
                    </a:p>
                  </a:txBody>
                  <a:tcPr>
                    <a:lnL w="12700" cap="flat" cmpd="sng" algn="ctr">
                      <a:solidFill>
                        <a:schemeClr val="tx1"/>
                      </a:solidFill>
                      <a:prstDash val="solid"/>
                      <a:round/>
                      <a:headEnd type="none" w="med" len="med"/>
                      <a:tailEnd type="none" w="med" len="med"/>
                    </a:lnL>
                  </a:tcPr>
                </a:tc>
                <a:tc>
                  <a:txBody>
                    <a:bodyPr/>
                    <a:lstStyle/>
                    <a:p>
                      <a:r>
                        <a:rPr lang="en-US" sz="1800" kern="1200" dirty="0" smtClean="0">
                          <a:solidFill>
                            <a:schemeClr val="dk1"/>
                          </a:solidFill>
                          <a:latin typeface="+mn-lt"/>
                          <a:ea typeface="+mn-ea"/>
                          <a:cs typeface="+mn-cs"/>
                        </a:rPr>
                        <a:t>0.1874</a:t>
                      </a:r>
                      <a:endParaRPr lang="en-US" dirty="0"/>
                    </a:p>
                  </a:txBody>
                  <a:tcPr/>
                </a:tc>
                <a:tc>
                  <a:txBody>
                    <a:bodyPr/>
                    <a:lstStyle/>
                    <a:p>
                      <a:r>
                        <a:rPr lang="en-US" sz="1800" kern="1200" dirty="0" smtClean="0">
                          <a:solidFill>
                            <a:schemeClr val="dk1"/>
                          </a:solidFill>
                          <a:latin typeface="+mn-lt"/>
                          <a:ea typeface="+mn-ea"/>
                          <a:cs typeface="+mn-cs"/>
                        </a:rPr>
                        <a:t>0.2975</a:t>
                      </a:r>
                      <a:endParaRPr lang="en-US" dirty="0"/>
                    </a:p>
                  </a:txBody>
                  <a:tcPr/>
                </a:tc>
                <a:tc>
                  <a:txBody>
                    <a:bodyPr/>
                    <a:lstStyle/>
                    <a:p>
                      <a:r>
                        <a:rPr lang="en-US" dirty="0" smtClean="0"/>
                        <a:t>0</a:t>
                      </a:r>
                      <a:endParaRPr lang="en-US" dirty="0"/>
                    </a:p>
                  </a:txBody>
                  <a:tcPr>
                    <a:lnR w="12700" cap="flat" cmpd="sng" algn="ctr">
                      <a:solidFill>
                        <a:schemeClr val="tx1"/>
                      </a:solidFill>
                      <a:prstDash val="solid"/>
                      <a:round/>
                      <a:headEnd type="none" w="med" len="med"/>
                      <a:tailEnd type="none" w="med" len="med"/>
                    </a:lnR>
                  </a:tcPr>
                </a:tc>
                <a:extLst>
                  <a:ext uri="{0D108BD9-81ED-4DB2-BD59-A6C34878D82A}">
                    <a16:rowId xmlns="" xmlns:a16="http://schemas.microsoft.com/office/drawing/2014/main" val="10007"/>
                  </a:ext>
                </a:extLst>
              </a:tr>
              <a:tr h="370840">
                <a:tc>
                  <a:txBody>
                    <a:bodyPr/>
                    <a:lstStyle/>
                    <a:p>
                      <a:r>
                        <a:rPr lang="en-US" dirty="0" smtClean="0"/>
                        <a:t>248</a:t>
                      </a:r>
                      <a:endParaRPr lang="en-US" dirty="0"/>
                    </a:p>
                  </a:txBody>
                  <a:tcPr>
                    <a:lnL w="12700" cap="flat" cmpd="sng" algn="ctr">
                      <a:solidFill>
                        <a:schemeClr val="tx1"/>
                      </a:solidFill>
                      <a:prstDash val="solid"/>
                      <a:round/>
                      <a:headEnd type="none" w="med" len="med"/>
                      <a:tailEnd type="none" w="med" len="med"/>
                    </a:lnL>
                  </a:tcPr>
                </a:tc>
                <a:tc>
                  <a:txBody>
                    <a:bodyPr/>
                    <a:lstStyle/>
                    <a:p>
                      <a:r>
                        <a:rPr lang="en-US" sz="1800" kern="1200" dirty="0" smtClean="0">
                          <a:solidFill>
                            <a:schemeClr val="dk1"/>
                          </a:solidFill>
                          <a:latin typeface="+mn-lt"/>
                          <a:ea typeface="+mn-ea"/>
                          <a:cs typeface="+mn-cs"/>
                        </a:rPr>
                        <a:t>0.1797</a:t>
                      </a:r>
                      <a:endParaRPr lang="en-US" dirty="0"/>
                    </a:p>
                  </a:txBody>
                  <a:tcPr/>
                </a:tc>
                <a:tc>
                  <a:txBody>
                    <a:bodyPr/>
                    <a:lstStyle/>
                    <a:p>
                      <a:r>
                        <a:rPr lang="en-US" sz="1800" kern="1200" dirty="0" smtClean="0">
                          <a:solidFill>
                            <a:schemeClr val="dk1"/>
                          </a:solidFill>
                          <a:latin typeface="+mn-lt"/>
                          <a:ea typeface="+mn-ea"/>
                          <a:cs typeface="+mn-cs"/>
                        </a:rPr>
                        <a:t>0.4518</a:t>
                      </a:r>
                      <a:endParaRPr lang="en-US" dirty="0"/>
                    </a:p>
                  </a:txBody>
                  <a:tcPr/>
                </a:tc>
                <a:tc>
                  <a:txBody>
                    <a:bodyPr/>
                    <a:lstStyle/>
                    <a:p>
                      <a:r>
                        <a:rPr lang="en-US" dirty="0" smtClean="0"/>
                        <a:t>0</a:t>
                      </a:r>
                      <a:endParaRPr lang="en-US" dirty="0"/>
                    </a:p>
                  </a:txBody>
                  <a:tcPr>
                    <a:lnR w="12700" cap="flat" cmpd="sng" algn="ctr">
                      <a:solidFill>
                        <a:schemeClr val="tx1"/>
                      </a:solidFill>
                      <a:prstDash val="solid"/>
                      <a:round/>
                      <a:headEnd type="none" w="med" len="med"/>
                      <a:tailEnd type="none" w="med" len="med"/>
                    </a:lnR>
                  </a:tcPr>
                </a:tc>
                <a:extLst>
                  <a:ext uri="{0D108BD9-81ED-4DB2-BD59-A6C34878D82A}">
                    <a16:rowId xmlns="" xmlns:a16="http://schemas.microsoft.com/office/drawing/2014/main" val="10008"/>
                  </a:ext>
                </a:extLst>
              </a:tr>
              <a:tr h="370840">
                <a:tc>
                  <a:txBody>
                    <a:bodyPr/>
                    <a:lstStyle/>
                    <a:p>
                      <a:r>
                        <a:rPr lang="en-US" dirty="0" smtClean="0"/>
                        <a:t>249</a:t>
                      </a:r>
                      <a:endParaRPr lang="en-US" dirty="0"/>
                    </a:p>
                  </a:txBody>
                  <a:tcPr>
                    <a:lnL w="12700" cap="flat" cmpd="sng" algn="ctr">
                      <a:solidFill>
                        <a:schemeClr val="tx1"/>
                      </a:solidFill>
                      <a:prstDash val="solid"/>
                      <a:round/>
                      <a:headEnd type="none" w="med" len="med"/>
                      <a:tailEnd type="none" w="med" len="med"/>
                    </a:lnL>
                  </a:tcPr>
                </a:tc>
                <a:tc>
                  <a:txBody>
                    <a:bodyPr/>
                    <a:lstStyle/>
                    <a:p>
                      <a:r>
                        <a:rPr lang="en-US" sz="1800" kern="1200" dirty="0" smtClean="0">
                          <a:solidFill>
                            <a:schemeClr val="dk1"/>
                          </a:solidFill>
                          <a:latin typeface="+mn-lt"/>
                          <a:ea typeface="+mn-ea"/>
                          <a:cs typeface="+mn-cs"/>
                        </a:rPr>
                        <a:t>-0.7269</a:t>
                      </a:r>
                      <a:endParaRPr lang="en-US" dirty="0"/>
                    </a:p>
                  </a:txBody>
                  <a:tcPr/>
                </a:tc>
                <a:tc>
                  <a:txBody>
                    <a:bodyPr/>
                    <a:lstStyle/>
                    <a:p>
                      <a:r>
                        <a:rPr lang="en-US" sz="1800" kern="1200" dirty="0" smtClean="0">
                          <a:solidFill>
                            <a:schemeClr val="dk1"/>
                          </a:solidFill>
                          <a:latin typeface="+mn-lt"/>
                          <a:ea typeface="+mn-ea"/>
                          <a:cs typeface="+mn-cs"/>
                        </a:rPr>
                        <a:t>0.3573</a:t>
                      </a:r>
                      <a:endParaRPr lang="en-US" dirty="0"/>
                    </a:p>
                  </a:txBody>
                  <a:tcPr/>
                </a:tc>
                <a:tc>
                  <a:txBody>
                    <a:bodyPr/>
                    <a:lstStyle/>
                    <a:p>
                      <a:r>
                        <a:rPr lang="en-US" dirty="0" smtClean="0"/>
                        <a:t>0</a:t>
                      </a:r>
                      <a:endParaRPr lang="en-US" dirty="0"/>
                    </a:p>
                  </a:txBody>
                  <a:tcPr>
                    <a:lnR w="12700" cap="flat" cmpd="sng" algn="ctr">
                      <a:solidFill>
                        <a:schemeClr val="tx1"/>
                      </a:solidFill>
                      <a:prstDash val="solid"/>
                      <a:round/>
                      <a:headEnd type="none" w="med" len="med"/>
                      <a:tailEnd type="none" w="med" len="med"/>
                    </a:lnR>
                  </a:tcPr>
                </a:tc>
                <a:extLst>
                  <a:ext uri="{0D108BD9-81ED-4DB2-BD59-A6C34878D82A}">
                    <a16:rowId xmlns="" xmlns:a16="http://schemas.microsoft.com/office/drawing/2014/main" val="10009"/>
                  </a:ext>
                </a:extLst>
              </a:tr>
              <a:tr h="370840">
                <a:tc>
                  <a:txBody>
                    <a:bodyPr/>
                    <a:lstStyle/>
                    <a:p>
                      <a:r>
                        <a:rPr lang="en-US" dirty="0" smtClean="0"/>
                        <a:t>250</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1800" kern="1200" dirty="0" smtClean="0">
                          <a:solidFill>
                            <a:schemeClr val="dk1"/>
                          </a:solidFill>
                          <a:latin typeface="+mn-lt"/>
                          <a:ea typeface="+mn-ea"/>
                          <a:cs typeface="+mn-cs"/>
                        </a:rPr>
                        <a:t>-0.5434</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dirty="0" smtClean="0">
                          <a:solidFill>
                            <a:schemeClr val="dk1"/>
                          </a:solidFill>
                          <a:latin typeface="+mn-lt"/>
                          <a:ea typeface="+mn-ea"/>
                          <a:cs typeface="+mn-cs"/>
                        </a:rPr>
                        <a:t>0.4101</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0"/>
                  </a:ext>
                </a:extLst>
              </a:tr>
            </a:tbl>
          </a:graphicData>
        </a:graphic>
      </p:graphicFrame>
      <p:sp>
        <p:nvSpPr>
          <p:cNvPr id="8" name="TextBox 7"/>
          <p:cNvSpPr txBox="1"/>
          <p:nvPr/>
        </p:nvSpPr>
        <p:spPr>
          <a:xfrm>
            <a:off x="5715000" y="2510641"/>
            <a:ext cx="304800" cy="261610"/>
          </a:xfrm>
          <a:prstGeom prst="rect">
            <a:avLst/>
          </a:prstGeom>
          <a:solidFill>
            <a:srgbClr val="D2ECF9"/>
          </a:solidFill>
        </p:spPr>
        <p:txBody>
          <a:bodyPr wrap="square" rtlCol="0">
            <a:spAutoFit/>
          </a:bodyPr>
          <a:lstStyle/>
          <a:p>
            <a:endParaRPr lang="en-US" sz="1100" dirty="0"/>
          </a:p>
        </p:txBody>
      </p:sp>
      <p:sp>
        <p:nvSpPr>
          <p:cNvPr id="9" name="TextBox 8"/>
          <p:cNvSpPr txBox="1"/>
          <p:nvPr/>
        </p:nvSpPr>
        <p:spPr>
          <a:xfrm>
            <a:off x="5647899" y="3261032"/>
            <a:ext cx="304800" cy="261610"/>
          </a:xfrm>
          <a:prstGeom prst="rect">
            <a:avLst/>
          </a:prstGeom>
          <a:solidFill>
            <a:srgbClr val="D2ECF9"/>
          </a:solidFill>
        </p:spPr>
        <p:txBody>
          <a:bodyPr wrap="square" rtlCol="0">
            <a:spAutoFit/>
          </a:bodyPr>
          <a:lstStyle/>
          <a:p>
            <a:endParaRPr lang="en-US" sz="1100" dirty="0"/>
          </a:p>
        </p:txBody>
      </p:sp>
      <p:sp>
        <p:nvSpPr>
          <p:cNvPr id="10" name="TextBox 9"/>
          <p:cNvSpPr txBox="1"/>
          <p:nvPr/>
        </p:nvSpPr>
        <p:spPr>
          <a:xfrm>
            <a:off x="5715000" y="4722469"/>
            <a:ext cx="304800" cy="261610"/>
          </a:xfrm>
          <a:prstGeom prst="rect">
            <a:avLst/>
          </a:prstGeom>
          <a:solidFill>
            <a:srgbClr val="D2ECF9"/>
          </a:solidFill>
        </p:spPr>
        <p:txBody>
          <a:bodyPr wrap="square" rtlCol="0">
            <a:spAutoFit/>
          </a:bodyPr>
          <a:lstStyle/>
          <a:p>
            <a:endParaRPr lang="en-US" sz="1100" dirty="0"/>
          </a:p>
        </p:txBody>
      </p:sp>
      <p:sp>
        <p:nvSpPr>
          <p:cNvPr id="11" name="TextBox 10"/>
          <p:cNvSpPr txBox="1"/>
          <p:nvPr/>
        </p:nvSpPr>
        <p:spPr>
          <a:xfrm>
            <a:off x="5689980" y="5472860"/>
            <a:ext cx="304800" cy="261610"/>
          </a:xfrm>
          <a:prstGeom prst="rect">
            <a:avLst/>
          </a:prstGeom>
          <a:solidFill>
            <a:srgbClr val="D2ECF9"/>
          </a:solidFill>
        </p:spPr>
        <p:txBody>
          <a:bodyPr wrap="square" rtlCol="0">
            <a:spAutoFit/>
          </a:bodyPr>
          <a:lstStyle/>
          <a:p>
            <a:endParaRPr lang="en-US" sz="1100" dirty="0"/>
          </a:p>
        </p:txBody>
      </p:sp>
      <p:cxnSp>
        <p:nvCxnSpPr>
          <p:cNvPr id="13" name="Straight Connector 12"/>
          <p:cNvCxnSpPr/>
          <p:nvPr/>
        </p:nvCxnSpPr>
        <p:spPr>
          <a:xfrm>
            <a:off x="7162800" y="2590800"/>
            <a:ext cx="457200" cy="106680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7162800" y="3247384"/>
            <a:ext cx="457200" cy="410216"/>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flipV="1">
            <a:off x="7162800" y="3657600"/>
            <a:ext cx="457200" cy="1064869"/>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flipV="1">
            <a:off x="7162800" y="3656635"/>
            <a:ext cx="457200" cy="1828908"/>
          </a:xfrm>
          <a:prstGeom prst="line">
            <a:avLst/>
          </a:prstGeom>
        </p:spPr>
        <p:style>
          <a:lnRef idx="3">
            <a:schemeClr val="dk1"/>
          </a:lnRef>
          <a:fillRef idx="0">
            <a:schemeClr val="dk1"/>
          </a:fillRef>
          <a:effectRef idx="2">
            <a:schemeClr val="dk1"/>
          </a:effectRef>
          <a:fontRef idx="minor">
            <a:schemeClr val="tx1"/>
          </a:fontRef>
        </p:style>
      </p:cxnSp>
      <p:sp>
        <p:nvSpPr>
          <p:cNvPr id="20" name="Flowchart: Multidocument 19"/>
          <p:cNvSpPr/>
          <p:nvPr/>
        </p:nvSpPr>
        <p:spPr>
          <a:xfrm>
            <a:off x="7632510" y="2970835"/>
            <a:ext cx="1511490" cy="1371600"/>
          </a:xfrm>
          <a:prstGeom prst="flowChartMultidocumen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err="1" smtClean="0"/>
              <a:t>Unkhow</a:t>
            </a:r>
            <a:endParaRPr lang="en-US" dirty="0" smtClean="0"/>
          </a:p>
          <a:p>
            <a:pPr algn="ctr"/>
            <a:r>
              <a:rPr lang="en-US" dirty="0" smtClean="0"/>
              <a:t>Label?</a:t>
            </a:r>
            <a:endParaRPr lang="en-US" dirty="0"/>
          </a:p>
        </p:txBody>
      </p:sp>
    </p:spTree>
    <p:extLst>
      <p:ext uri="{BB962C8B-B14F-4D97-AF65-F5344CB8AC3E}">
        <p14:creationId xmlns:p14="http://schemas.microsoft.com/office/powerpoint/2010/main" val="3064642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circle(in)">
                                      <p:cBhvr>
                                        <p:cTn id="10" dur="2000"/>
                                        <p:tgtEl>
                                          <p:spTgt spid="9"/>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2000"/>
                                        <p:tgtEl>
                                          <p:spTgt spid="10"/>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circle(in)">
                                      <p:cBhvr>
                                        <p:cTn id="16" dur="20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p:cTn id="21" dur="500" fill="hold"/>
                                        <p:tgtEl>
                                          <p:spTgt spid="20"/>
                                        </p:tgtEl>
                                        <p:attrNameLst>
                                          <p:attrName>ppt_w</p:attrName>
                                        </p:attrNameLst>
                                      </p:cBhvr>
                                      <p:tavLst>
                                        <p:tav tm="0">
                                          <p:val>
                                            <p:fltVal val="0"/>
                                          </p:val>
                                        </p:tav>
                                        <p:tav tm="100000">
                                          <p:val>
                                            <p:strVal val="#ppt_w"/>
                                          </p:val>
                                        </p:tav>
                                      </p:tavLst>
                                    </p:anim>
                                    <p:anim calcmode="lin" valueType="num">
                                      <p:cBhvr>
                                        <p:cTn id="22" dur="500" fill="hold"/>
                                        <p:tgtEl>
                                          <p:spTgt spid="20"/>
                                        </p:tgtEl>
                                        <p:attrNameLst>
                                          <p:attrName>ppt_h</p:attrName>
                                        </p:attrNameLst>
                                      </p:cBhvr>
                                      <p:tavLst>
                                        <p:tav tm="0">
                                          <p:val>
                                            <p:fltVal val="0"/>
                                          </p:val>
                                        </p:tav>
                                        <p:tav tm="100000">
                                          <p:val>
                                            <p:strVal val="#ppt_h"/>
                                          </p:val>
                                        </p:tav>
                                      </p:tavLst>
                                    </p:anim>
                                    <p:animEffect transition="in" filter="fade">
                                      <p:cBhvr>
                                        <p:cTn id="23" dur="500"/>
                                        <p:tgtEl>
                                          <p:spTgt spid="20"/>
                                        </p:tgtEl>
                                      </p:cBhvr>
                                    </p:animEffect>
                                  </p:childTnLst>
                                </p:cTn>
                              </p:par>
                              <p:par>
                                <p:cTn id="24" presetID="53" presetClass="entr" presetSubtype="16"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par>
                                <p:cTn id="29" presetID="53" presetClass="entr" presetSubtype="16"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par>
                                <p:cTn id="34" presetID="53" presetClass="entr" presetSubtype="16"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p:cTn id="36" dur="500" fill="hold"/>
                                        <p:tgtEl>
                                          <p:spTgt spid="14"/>
                                        </p:tgtEl>
                                        <p:attrNameLst>
                                          <p:attrName>ppt_w</p:attrName>
                                        </p:attrNameLst>
                                      </p:cBhvr>
                                      <p:tavLst>
                                        <p:tav tm="0">
                                          <p:val>
                                            <p:fltVal val="0"/>
                                          </p:val>
                                        </p:tav>
                                        <p:tav tm="100000">
                                          <p:val>
                                            <p:strVal val="#ppt_w"/>
                                          </p:val>
                                        </p:tav>
                                      </p:tavLst>
                                    </p:anim>
                                    <p:anim calcmode="lin" valueType="num">
                                      <p:cBhvr>
                                        <p:cTn id="37" dur="500" fill="hold"/>
                                        <p:tgtEl>
                                          <p:spTgt spid="14"/>
                                        </p:tgtEl>
                                        <p:attrNameLst>
                                          <p:attrName>ppt_h</p:attrName>
                                        </p:attrNameLst>
                                      </p:cBhvr>
                                      <p:tavLst>
                                        <p:tav tm="0">
                                          <p:val>
                                            <p:fltVal val="0"/>
                                          </p:val>
                                        </p:tav>
                                        <p:tav tm="100000">
                                          <p:val>
                                            <p:strVal val="#ppt_h"/>
                                          </p:val>
                                        </p:tav>
                                      </p:tavLst>
                                    </p:anim>
                                    <p:animEffect transition="in" filter="fade">
                                      <p:cBhvr>
                                        <p:cTn id="38" dur="500"/>
                                        <p:tgtEl>
                                          <p:spTgt spid="14"/>
                                        </p:tgtEl>
                                      </p:cBhvr>
                                    </p:animEffect>
                                  </p:childTnLst>
                                </p:cTn>
                              </p:par>
                              <p:par>
                                <p:cTn id="39" presetID="53" presetClass="entr" presetSubtype="16"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p:cTn id="41" dur="500" fill="hold"/>
                                        <p:tgtEl>
                                          <p:spTgt spid="13"/>
                                        </p:tgtEl>
                                        <p:attrNameLst>
                                          <p:attrName>ppt_w</p:attrName>
                                        </p:attrNameLst>
                                      </p:cBhvr>
                                      <p:tavLst>
                                        <p:tav tm="0">
                                          <p:val>
                                            <p:fltVal val="0"/>
                                          </p:val>
                                        </p:tav>
                                        <p:tav tm="100000">
                                          <p:val>
                                            <p:strVal val="#ppt_w"/>
                                          </p:val>
                                        </p:tav>
                                      </p:tavLst>
                                    </p:anim>
                                    <p:anim calcmode="lin" valueType="num">
                                      <p:cBhvr>
                                        <p:cTn id="42" dur="500" fill="hold"/>
                                        <p:tgtEl>
                                          <p:spTgt spid="13"/>
                                        </p:tgtEl>
                                        <p:attrNameLst>
                                          <p:attrName>ppt_h</p:attrName>
                                        </p:attrNameLst>
                                      </p:cBhvr>
                                      <p:tavLst>
                                        <p:tav tm="0">
                                          <p:val>
                                            <p:fltVal val="0"/>
                                          </p:val>
                                        </p:tav>
                                        <p:tav tm="100000">
                                          <p:val>
                                            <p:strVal val="#ppt_h"/>
                                          </p:val>
                                        </p:tav>
                                      </p:tavLst>
                                    </p:anim>
                                    <p:animEffect transition="in" filter="fade">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551777"/>
            <a:ext cx="6347713" cy="1320800"/>
          </a:xfrm>
        </p:spPr>
        <p:txBody>
          <a:bodyPr/>
          <a:lstStyle/>
          <a:p>
            <a:r>
              <a:rPr lang="en-US" dirty="0" smtClean="0"/>
              <a:t>Ví dụ minh </a:t>
            </a:r>
            <a:r>
              <a:rPr lang="en-US" dirty="0" err="1" smtClean="0"/>
              <a:t>họa</a:t>
            </a:r>
            <a:r>
              <a:rPr lang="en-US" dirty="0" smtClean="0"/>
              <a:t> ANN</a:t>
            </a:r>
            <a:endParaRPr lang="en-US" dirty="0"/>
          </a:p>
        </p:txBody>
      </p:sp>
      <p:sp>
        <p:nvSpPr>
          <p:cNvPr id="3" name="Content Placeholder 2"/>
          <p:cNvSpPr>
            <a:spLocks noGrp="1"/>
          </p:cNvSpPr>
          <p:nvPr>
            <p:ph idx="1"/>
          </p:nvPr>
        </p:nvSpPr>
        <p:spPr>
          <a:xfrm>
            <a:off x="377808" y="2579297"/>
            <a:ext cx="6347714" cy="3880773"/>
          </a:xfrm>
        </p:spPr>
        <p:txBody>
          <a:bodyPr/>
          <a:lstStyle/>
          <a:p>
            <a:r>
              <a:rPr lang="en-US" dirty="0" err="1" smtClean="0"/>
              <a:t>Unkhow</a:t>
            </a:r>
            <a:r>
              <a:rPr lang="en-US" dirty="0" smtClean="0"/>
              <a:t> label: </a:t>
            </a:r>
          </a:p>
          <a:p>
            <a:pPr marL="0" indent="0">
              <a:buNone/>
            </a:pPr>
            <a:endParaRPr lang="en-US" dirty="0" smtClean="0"/>
          </a:p>
          <a:p>
            <a:endParaRPr lang="en-US" dirty="0"/>
          </a:p>
        </p:txBody>
      </p:sp>
      <p:sp>
        <p:nvSpPr>
          <p:cNvPr id="5" name="Flowchart: Magnetic Disk 4"/>
          <p:cNvSpPr/>
          <p:nvPr/>
        </p:nvSpPr>
        <p:spPr>
          <a:xfrm>
            <a:off x="4471509" y="1536251"/>
            <a:ext cx="2257108" cy="1288576"/>
          </a:xfrm>
          <a:prstGeom prst="flowChartMagneticDisk">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Times New Roman" pitchFamily="18" charset="0"/>
                <a:cs typeface="Times New Roman" pitchFamily="18" charset="0"/>
              </a:rPr>
              <a:t>Classification model</a:t>
            </a:r>
            <a:endParaRPr lang="en-US" sz="2800" b="1" dirty="0"/>
          </a:p>
        </p:txBody>
      </p:sp>
      <p:graphicFrame>
        <p:nvGraphicFramePr>
          <p:cNvPr id="10" name="Table 9"/>
          <p:cNvGraphicFramePr>
            <a:graphicFrameLocks noGrp="1"/>
          </p:cNvGraphicFramePr>
          <p:nvPr>
            <p:extLst>
              <p:ext uri="{D42A27DB-BD31-4B8C-83A1-F6EECF244321}">
                <p14:modId xmlns:p14="http://schemas.microsoft.com/office/powerpoint/2010/main" val="3685223805"/>
              </p:ext>
            </p:extLst>
          </p:nvPr>
        </p:nvGraphicFramePr>
        <p:xfrm>
          <a:off x="573205" y="3200400"/>
          <a:ext cx="6096000" cy="1854200"/>
        </p:xfrm>
        <a:graphic>
          <a:graphicData uri="http://schemas.openxmlformats.org/drawingml/2006/table">
            <a:tbl>
              <a:tblPr firstRow="1" bandRow="1">
                <a:tableStyleId>{5C22544A-7EE6-4342-B048-85BDC9FD1C3A}</a:tableStyleId>
              </a:tblPr>
              <a:tblGrid>
                <a:gridCol w="1524000">
                  <a:extLst>
                    <a:ext uri="{9D8B030D-6E8A-4147-A177-3AD203B41FA5}">
                      <a16:colId xmlns="" xmlns:a16="http://schemas.microsoft.com/office/drawing/2014/main" val="20000"/>
                    </a:ext>
                  </a:extLst>
                </a:gridCol>
                <a:gridCol w="1524000">
                  <a:extLst>
                    <a:ext uri="{9D8B030D-6E8A-4147-A177-3AD203B41FA5}">
                      <a16:colId xmlns="" xmlns:a16="http://schemas.microsoft.com/office/drawing/2014/main" val="20001"/>
                    </a:ext>
                  </a:extLst>
                </a:gridCol>
                <a:gridCol w="1524000">
                  <a:extLst>
                    <a:ext uri="{9D8B030D-6E8A-4147-A177-3AD203B41FA5}">
                      <a16:colId xmlns="" xmlns:a16="http://schemas.microsoft.com/office/drawing/2014/main" val="20002"/>
                    </a:ext>
                  </a:extLst>
                </a:gridCol>
                <a:gridCol w="1524000">
                  <a:extLst>
                    <a:ext uri="{9D8B030D-6E8A-4147-A177-3AD203B41FA5}">
                      <a16:colId xmlns="" xmlns:a16="http://schemas.microsoft.com/office/drawing/2014/main" val="20003"/>
                    </a:ext>
                  </a:extLst>
                </a:gridCol>
              </a:tblGrid>
              <a:tr h="370840">
                <a:tc>
                  <a:txBody>
                    <a:bodyPr/>
                    <a:lstStyle/>
                    <a:p>
                      <a:r>
                        <a:rPr lang="en-US" sz="1800" b="0" i="0" kern="1200" dirty="0" smtClean="0">
                          <a:solidFill>
                            <a:schemeClr val="lt1"/>
                          </a:solidFill>
                          <a:effectLst/>
                          <a:latin typeface="+mn-lt"/>
                          <a:ea typeface="+mn-ea"/>
                          <a:cs typeface="+mn-cs"/>
                        </a:rPr>
                        <a:t>Patients </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dirty="0" smtClean="0"/>
                        <a:t>Result 1</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Result 2</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Disease</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10000"/>
                  </a:ext>
                </a:extLst>
              </a:tr>
              <a:tr h="370840">
                <a:tc>
                  <a:txBody>
                    <a:bodyPr/>
                    <a:lstStyle/>
                    <a:p>
                      <a:r>
                        <a:rPr lang="en-US" dirty="0" smtClean="0"/>
                        <a:t>251</a:t>
                      </a:r>
                      <a:endParaRPr lang="en-US" dirty="0"/>
                    </a:p>
                  </a:txBody>
                  <a:tcPr>
                    <a:lnL w="12700" cap="flat" cmpd="sng" algn="ctr">
                      <a:solidFill>
                        <a:schemeClr val="tx1"/>
                      </a:solidFill>
                      <a:prstDash val="solid"/>
                      <a:round/>
                      <a:headEnd type="none" w="med" len="med"/>
                      <a:tailEnd type="none" w="med" len="med"/>
                    </a:lnL>
                  </a:tcPr>
                </a:tc>
                <a:tc>
                  <a:txBody>
                    <a:bodyPr/>
                    <a:lstStyle/>
                    <a:p>
                      <a:r>
                        <a:rPr lang="en-US" sz="1800" kern="1200" dirty="0" smtClean="0">
                          <a:solidFill>
                            <a:schemeClr val="dk1"/>
                          </a:solidFill>
                          <a:latin typeface="+mn-lt"/>
                          <a:ea typeface="+mn-ea"/>
                          <a:cs typeface="+mn-cs"/>
                        </a:rPr>
                        <a:t>-0.7982</a:t>
                      </a:r>
                      <a:endParaRPr lang="en-US" dirty="0"/>
                    </a:p>
                  </a:txBody>
                  <a:tcPr/>
                </a:tc>
                <a:tc>
                  <a:txBody>
                    <a:bodyPr/>
                    <a:lstStyle/>
                    <a:p>
                      <a:r>
                        <a:rPr lang="en-US" sz="1800" kern="1200" dirty="0" smtClean="0">
                          <a:solidFill>
                            <a:schemeClr val="dk1"/>
                          </a:solidFill>
                          <a:latin typeface="+mn-lt"/>
                          <a:ea typeface="+mn-ea"/>
                          <a:cs typeface="+mn-cs"/>
                        </a:rPr>
                        <a:t>0.8870</a:t>
                      </a:r>
                      <a:endParaRPr lang="en-US" dirty="0"/>
                    </a:p>
                  </a:txBody>
                  <a:tcPr/>
                </a:tc>
                <a:tc>
                  <a:txBody>
                    <a:bodyPr/>
                    <a:lstStyle/>
                    <a:p>
                      <a:endParaRPr lang="en-US" dirty="0"/>
                    </a:p>
                  </a:txBody>
                  <a:tcPr>
                    <a:lnR w="12700" cap="flat" cmpd="sng" algn="ctr">
                      <a:solidFill>
                        <a:schemeClr val="tx1"/>
                      </a:solidFill>
                      <a:prstDash val="solid"/>
                      <a:round/>
                      <a:headEnd type="none" w="med" len="med"/>
                      <a:tailEnd type="none" w="med" len="med"/>
                    </a:lnR>
                  </a:tcPr>
                </a:tc>
                <a:extLst>
                  <a:ext uri="{0D108BD9-81ED-4DB2-BD59-A6C34878D82A}">
                    <a16:rowId xmlns="" xmlns:a16="http://schemas.microsoft.com/office/drawing/2014/main" val="10001"/>
                  </a:ext>
                </a:extLst>
              </a:tr>
              <a:tr h="370840">
                <a:tc>
                  <a:txBody>
                    <a:bodyPr/>
                    <a:lstStyle/>
                    <a:p>
                      <a:r>
                        <a:rPr lang="en-US" dirty="0" smtClean="0"/>
                        <a:t>252</a:t>
                      </a:r>
                      <a:endParaRPr lang="en-US" dirty="0"/>
                    </a:p>
                  </a:txBody>
                  <a:tcPr>
                    <a:lnL w="12700" cap="flat" cmpd="sng" algn="ctr">
                      <a:solidFill>
                        <a:schemeClr val="tx1"/>
                      </a:solidFill>
                      <a:prstDash val="solid"/>
                      <a:round/>
                      <a:headEnd type="none" w="med" len="med"/>
                      <a:tailEnd type="none" w="med" len="med"/>
                    </a:lnL>
                  </a:tcPr>
                </a:tc>
                <a:tc>
                  <a:txBody>
                    <a:bodyPr/>
                    <a:lstStyle/>
                    <a:p>
                      <a:r>
                        <a:rPr lang="en-US" sz="1800" kern="1200" dirty="0" smtClean="0">
                          <a:solidFill>
                            <a:schemeClr val="dk1"/>
                          </a:solidFill>
                          <a:latin typeface="+mn-lt"/>
                          <a:ea typeface="+mn-ea"/>
                          <a:cs typeface="+mn-cs"/>
                        </a:rPr>
                        <a:t>-0.2019</a:t>
                      </a:r>
                      <a:endParaRPr lang="en-US" dirty="0"/>
                    </a:p>
                  </a:txBody>
                  <a:tcPr/>
                </a:tc>
                <a:tc>
                  <a:txBody>
                    <a:bodyPr/>
                    <a:lstStyle/>
                    <a:p>
                      <a:r>
                        <a:rPr lang="en-US" sz="1800" kern="1200" dirty="0" smtClean="0">
                          <a:solidFill>
                            <a:schemeClr val="dk1"/>
                          </a:solidFill>
                          <a:latin typeface="+mn-lt"/>
                          <a:ea typeface="+mn-ea"/>
                          <a:cs typeface="+mn-cs"/>
                        </a:rPr>
                        <a:t>-0.2019</a:t>
                      </a:r>
                      <a:endParaRPr lang="en-US" dirty="0"/>
                    </a:p>
                  </a:txBody>
                  <a:tcPr/>
                </a:tc>
                <a:tc>
                  <a:txBody>
                    <a:bodyPr/>
                    <a:lstStyle/>
                    <a:p>
                      <a:endParaRPr lang="en-US" dirty="0"/>
                    </a:p>
                  </a:txBody>
                  <a:tcPr>
                    <a:lnR w="12700" cap="flat" cmpd="sng" algn="ctr">
                      <a:solidFill>
                        <a:schemeClr val="tx1"/>
                      </a:solidFill>
                      <a:prstDash val="solid"/>
                      <a:round/>
                      <a:headEnd type="none" w="med" len="med"/>
                      <a:tailEnd type="none" w="med" len="med"/>
                    </a:lnR>
                  </a:tcPr>
                </a:tc>
                <a:extLst>
                  <a:ext uri="{0D108BD9-81ED-4DB2-BD59-A6C34878D82A}">
                    <a16:rowId xmlns="" xmlns:a16="http://schemas.microsoft.com/office/drawing/2014/main" val="10002"/>
                  </a:ext>
                </a:extLst>
              </a:tr>
              <a:tr h="370840">
                <a:tc>
                  <a:txBody>
                    <a:bodyPr/>
                    <a:lstStyle/>
                    <a:p>
                      <a:r>
                        <a:rPr lang="en-US" dirty="0" smtClean="0"/>
                        <a:t>253</a:t>
                      </a:r>
                      <a:endParaRPr lang="en-US" dirty="0"/>
                    </a:p>
                  </a:txBody>
                  <a:tcPr>
                    <a:lnL w="12700" cap="flat" cmpd="sng" algn="ctr">
                      <a:solidFill>
                        <a:schemeClr val="tx1"/>
                      </a:solidFill>
                      <a:prstDash val="solid"/>
                      <a:round/>
                      <a:headEnd type="none" w="med" len="med"/>
                      <a:tailEnd type="none" w="med" len="med"/>
                    </a:lnL>
                  </a:tcPr>
                </a:tc>
                <a:tc>
                  <a:txBody>
                    <a:bodyPr/>
                    <a:lstStyle/>
                    <a:p>
                      <a:r>
                        <a:rPr lang="en-US" sz="1800" kern="1200" dirty="0" smtClean="0">
                          <a:solidFill>
                            <a:schemeClr val="dk1"/>
                          </a:solidFill>
                          <a:latin typeface="+mn-lt"/>
                          <a:ea typeface="+mn-ea"/>
                          <a:cs typeface="+mn-cs"/>
                        </a:rPr>
                        <a:t>0.8715</a:t>
                      </a:r>
                      <a:endParaRPr lang="en-US" dirty="0"/>
                    </a:p>
                  </a:txBody>
                  <a:tcPr/>
                </a:tc>
                <a:tc>
                  <a:txBody>
                    <a:bodyPr/>
                    <a:lstStyle/>
                    <a:p>
                      <a:r>
                        <a:rPr lang="en-US" sz="1800" kern="1200" dirty="0" smtClean="0">
                          <a:solidFill>
                            <a:schemeClr val="dk1"/>
                          </a:solidFill>
                          <a:latin typeface="+mn-lt"/>
                          <a:ea typeface="+mn-ea"/>
                          <a:cs typeface="+mn-cs"/>
                        </a:rPr>
                        <a:t>0.2822</a:t>
                      </a:r>
                      <a:endParaRPr lang="en-US" dirty="0"/>
                    </a:p>
                  </a:txBody>
                  <a:tcPr/>
                </a:tc>
                <a:tc>
                  <a:txBody>
                    <a:bodyPr/>
                    <a:lstStyle/>
                    <a:p>
                      <a:endParaRPr lang="en-US" dirty="0"/>
                    </a:p>
                  </a:txBody>
                  <a:tcPr>
                    <a:lnR w="12700" cap="flat" cmpd="sng" algn="ctr">
                      <a:solidFill>
                        <a:schemeClr val="tx1"/>
                      </a:solidFill>
                      <a:prstDash val="solid"/>
                      <a:round/>
                      <a:headEnd type="none" w="med" len="med"/>
                      <a:tailEnd type="none" w="med" len="med"/>
                    </a:lnR>
                  </a:tcPr>
                </a:tc>
                <a:extLst>
                  <a:ext uri="{0D108BD9-81ED-4DB2-BD59-A6C34878D82A}">
                    <a16:rowId xmlns="" xmlns:a16="http://schemas.microsoft.com/office/drawing/2014/main" val="10003"/>
                  </a:ext>
                </a:extLst>
              </a:tr>
              <a:tr h="370840">
                <a:tc>
                  <a:txBody>
                    <a:bodyPr/>
                    <a:lstStyle/>
                    <a:p>
                      <a:r>
                        <a:rPr lang="en-US" dirty="0" smtClean="0"/>
                        <a:t>254</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1800" kern="1200" dirty="0" smtClean="0">
                          <a:solidFill>
                            <a:schemeClr val="dk1"/>
                          </a:solidFill>
                          <a:latin typeface="+mn-lt"/>
                          <a:ea typeface="+mn-ea"/>
                          <a:cs typeface="+mn-cs"/>
                        </a:rPr>
                        <a:t>-0.5682</a:t>
                      </a:r>
                      <a:endParaRPr lang="en-US" dirty="0"/>
                    </a:p>
                  </a:txBody>
                  <a:tcPr>
                    <a:lnB w="12700" cap="flat" cmpd="sng" algn="ctr">
                      <a:solidFill>
                        <a:schemeClr val="tx1"/>
                      </a:solidFill>
                      <a:prstDash val="solid"/>
                      <a:round/>
                      <a:headEnd type="none" w="med" len="med"/>
                      <a:tailEnd type="none" w="med" len="med"/>
                    </a:lnB>
                  </a:tcPr>
                </a:tc>
                <a:tc>
                  <a:txBody>
                    <a:bodyPr/>
                    <a:lstStyle/>
                    <a:p>
                      <a:r>
                        <a:rPr lang="en-US" sz="1800" kern="1200" dirty="0" smtClean="0">
                          <a:solidFill>
                            <a:schemeClr val="dk1"/>
                          </a:solidFill>
                          <a:latin typeface="+mn-lt"/>
                          <a:ea typeface="+mn-ea"/>
                          <a:cs typeface="+mn-cs"/>
                        </a:rPr>
                        <a:t>0.2876</a:t>
                      </a:r>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sp>
        <p:nvSpPr>
          <p:cNvPr id="11" name="Rectangle 10"/>
          <p:cNvSpPr/>
          <p:nvPr/>
        </p:nvSpPr>
        <p:spPr>
          <a:xfrm>
            <a:off x="5242507" y="3942542"/>
            <a:ext cx="306494" cy="369332"/>
          </a:xfrm>
          <a:prstGeom prst="rect">
            <a:avLst/>
          </a:prstGeom>
        </p:spPr>
        <p:txBody>
          <a:bodyPr wrap="none">
            <a:spAutoFit/>
          </a:bodyPr>
          <a:lstStyle/>
          <a:p>
            <a:r>
              <a:rPr lang="en-US" dirty="0"/>
              <a:t>1</a:t>
            </a:r>
          </a:p>
        </p:txBody>
      </p:sp>
      <p:sp>
        <p:nvSpPr>
          <p:cNvPr id="12" name="Rectangle 11"/>
          <p:cNvSpPr/>
          <p:nvPr/>
        </p:nvSpPr>
        <p:spPr>
          <a:xfrm>
            <a:off x="5242507" y="4648200"/>
            <a:ext cx="306494" cy="369332"/>
          </a:xfrm>
          <a:prstGeom prst="rect">
            <a:avLst/>
          </a:prstGeom>
        </p:spPr>
        <p:txBody>
          <a:bodyPr wrap="none">
            <a:spAutoFit/>
          </a:bodyPr>
          <a:lstStyle/>
          <a:p>
            <a:r>
              <a:rPr lang="en-US" dirty="0"/>
              <a:t>0</a:t>
            </a:r>
          </a:p>
        </p:txBody>
      </p:sp>
      <p:sp>
        <p:nvSpPr>
          <p:cNvPr id="13" name="Rectangle 12"/>
          <p:cNvSpPr/>
          <p:nvPr/>
        </p:nvSpPr>
        <p:spPr>
          <a:xfrm>
            <a:off x="5242507" y="4335018"/>
            <a:ext cx="306494" cy="369332"/>
          </a:xfrm>
          <a:prstGeom prst="rect">
            <a:avLst/>
          </a:prstGeom>
        </p:spPr>
        <p:txBody>
          <a:bodyPr wrap="none">
            <a:spAutoFit/>
          </a:bodyPr>
          <a:lstStyle/>
          <a:p>
            <a:r>
              <a:rPr lang="en-US" dirty="0"/>
              <a:t>0</a:t>
            </a:r>
          </a:p>
        </p:txBody>
      </p:sp>
      <p:sp>
        <p:nvSpPr>
          <p:cNvPr id="14" name="Rectangle 13"/>
          <p:cNvSpPr/>
          <p:nvPr/>
        </p:nvSpPr>
        <p:spPr>
          <a:xfrm>
            <a:off x="5250517" y="3618468"/>
            <a:ext cx="306494" cy="369332"/>
          </a:xfrm>
          <a:prstGeom prst="rect">
            <a:avLst/>
          </a:prstGeom>
        </p:spPr>
        <p:txBody>
          <a:bodyPr wrap="none">
            <a:spAutoFit/>
          </a:bodyPr>
          <a:lstStyle/>
          <a:p>
            <a:r>
              <a:rPr lang="en-US" dirty="0"/>
              <a:t>1</a:t>
            </a:r>
          </a:p>
        </p:txBody>
      </p:sp>
      <p:sp>
        <p:nvSpPr>
          <p:cNvPr id="21" name="Curved Left Arrow 20"/>
          <p:cNvSpPr/>
          <p:nvPr/>
        </p:nvSpPr>
        <p:spPr>
          <a:xfrm>
            <a:off x="6728617" y="2151270"/>
            <a:ext cx="1857692" cy="2166730"/>
          </a:xfrm>
          <a:prstGeom prst="curvedLeftArrow">
            <a:avLst/>
          </a:prstGeom>
          <a:solidFill>
            <a:srgbClr val="00B05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4299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circle(in)">
                                      <p:cBhvr>
                                        <p:cTn id="19" dur="2000"/>
                                        <p:tgtEl>
                                          <p:spTgt spid="13"/>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circle(in)">
                                      <p:cBhvr>
                                        <p:cTn id="22" dur="2000"/>
                                        <p:tgtEl>
                                          <p:spTgt spid="12"/>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circle(in)">
                                      <p:cBhvr>
                                        <p:cTn id="25" dur="2000"/>
                                        <p:tgtEl>
                                          <p:spTgt spid="11"/>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circle(in)">
                                      <p:cBhvr>
                                        <p:cTn id="28"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p:bldP spid="13" grpId="0"/>
      <p:bldP spid="14" grpId="0"/>
      <p:bldP spid="2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 dụ minh </a:t>
            </a:r>
            <a:r>
              <a:rPr lang="en-US" dirty="0" err="1"/>
              <a:t>họa</a:t>
            </a:r>
            <a:r>
              <a:rPr lang="en-US" dirty="0"/>
              <a:t> ANN</a:t>
            </a:r>
          </a:p>
        </p:txBody>
      </p:sp>
      <p:sp>
        <p:nvSpPr>
          <p:cNvPr id="3" name="Content Placeholder 2"/>
          <p:cNvSpPr>
            <a:spLocks noGrp="1"/>
          </p:cNvSpPr>
          <p:nvPr>
            <p:ph idx="1"/>
          </p:nvPr>
        </p:nvSpPr>
        <p:spPr>
          <a:xfrm>
            <a:off x="206787" y="1500679"/>
            <a:ext cx="7315202" cy="3880773"/>
          </a:xfrm>
        </p:spPr>
        <p:txBody>
          <a:bodyPr>
            <a:normAutofit/>
          </a:bodyPr>
          <a:lstStyle/>
          <a:p>
            <a:pPr marL="0" indent="0">
              <a:buNone/>
            </a:pPr>
            <a:r>
              <a:rPr lang="vi-VN" sz="2400" b="1" dirty="0" smtClean="0">
                <a:latin typeface="Times New Roman" panose="02020603050405020304" pitchFamily="18" charset="0"/>
                <a:cs typeface="Times New Roman" panose="02020603050405020304" pitchFamily="18" charset="0"/>
              </a:rPr>
              <a:t>Kiểm </a:t>
            </a:r>
            <a:r>
              <a:rPr lang="vi-VN" sz="2400" b="1" dirty="0">
                <a:latin typeface="Times New Roman" panose="02020603050405020304" pitchFamily="18" charset="0"/>
                <a:cs typeface="Times New Roman" panose="02020603050405020304" pitchFamily="18" charset="0"/>
              </a:rPr>
              <a:t>tra dữ liệu với mô hình (make prediction</a:t>
            </a:r>
            <a:r>
              <a:rPr lang="vi-VN" sz="2400" b="1" dirty="0" smtClean="0">
                <a:latin typeface="Times New Roman" panose="02020603050405020304" pitchFamily="18" charset="0"/>
                <a:cs typeface="Times New Roman" panose="02020603050405020304" pitchFamily="18" charset="0"/>
              </a:rPr>
              <a:t>)</a:t>
            </a:r>
            <a:endParaRPr lang="en-US" sz="2400" b="1"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Ta </a:t>
            </a:r>
            <a:r>
              <a:rPr lang="en-US" sz="2400" dirty="0" err="1" smtClean="0">
                <a:latin typeface="Times New Roman" panose="02020603050405020304" pitchFamily="18" charset="0"/>
                <a:cs typeface="Times New Roman" panose="02020603050405020304" pitchFamily="18" charset="0"/>
              </a:rPr>
              <a:t>sư</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dụng</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Confusion </a:t>
            </a:r>
            <a:r>
              <a:rPr lang="en-US" sz="2400" dirty="0" smtClean="0">
                <a:latin typeface="Times New Roman" panose="02020603050405020304" pitchFamily="18" charset="0"/>
                <a:cs typeface="Times New Roman" panose="02020603050405020304" pitchFamily="18" charset="0"/>
              </a:rPr>
              <a:t>matrix:</a:t>
            </a:r>
          </a:p>
          <a:p>
            <a:pPr lvl="0"/>
            <a:r>
              <a:rPr lang="en-US" sz="2400" dirty="0">
                <a:latin typeface="Times New Roman" panose="02020603050405020304" pitchFamily="18" charset="0"/>
                <a:cs typeface="Times New Roman" panose="02020603050405020304" pitchFamily="18" charset="0"/>
              </a:rPr>
              <a:t>a: </a:t>
            </a:r>
            <a:r>
              <a:rPr lang="en-US" sz="2400" dirty="0" err="1">
                <a:latin typeface="Times New Roman" panose="02020603050405020304" pitchFamily="18" charset="0"/>
                <a:cs typeface="Times New Roman" panose="02020603050405020304" pitchFamily="18" charset="0"/>
              </a:rPr>
              <a:t>Mẫu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nhãn</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lớp</a:t>
            </a:r>
            <a:r>
              <a:rPr lang="en-US" sz="2400" dirty="0">
                <a:latin typeface="Times New Roman" panose="02020603050405020304" pitchFamily="18" charset="0"/>
                <a:cs typeface="Times New Roman" panose="02020603050405020304" pitchFamily="18" charset="0"/>
              </a:rPr>
              <a:t> 1</a:t>
            </a:r>
          </a:p>
          <a:p>
            <a:r>
              <a:rPr lang="en-US" sz="2400" dirty="0">
                <a:latin typeface="Times New Roman" panose="02020603050405020304" pitchFamily="18" charset="0"/>
                <a:cs typeface="Times New Roman" panose="02020603050405020304" pitchFamily="18" charset="0"/>
              </a:rPr>
              <a:t>b: </a:t>
            </a:r>
            <a:r>
              <a:rPr lang="en-US" sz="2400" dirty="0" err="1">
                <a:latin typeface="Times New Roman" panose="02020603050405020304" pitchFamily="18" charset="0"/>
                <a:cs typeface="Times New Roman" panose="02020603050405020304" pitchFamily="18" charset="0"/>
              </a:rPr>
              <a:t>Mẫu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nhãn</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lớp</a:t>
            </a:r>
            <a:r>
              <a:rPr lang="en-US" sz="2400" dirty="0">
                <a:latin typeface="Times New Roman" panose="02020603050405020304" pitchFamily="18" charset="0"/>
                <a:cs typeface="Times New Roman" panose="02020603050405020304" pitchFamily="18" charset="0"/>
              </a:rPr>
              <a:t> 0</a:t>
            </a:r>
          </a:p>
          <a:p>
            <a:pPr lvl="0"/>
            <a:r>
              <a:rPr lang="en-US" sz="2400" dirty="0">
                <a:latin typeface="Times New Roman" panose="02020603050405020304" pitchFamily="18" charset="0"/>
                <a:cs typeface="Times New Roman" panose="02020603050405020304" pitchFamily="18" charset="0"/>
              </a:rPr>
              <a:t>c: </a:t>
            </a:r>
            <a:r>
              <a:rPr lang="en-US" sz="2400" dirty="0" err="1">
                <a:latin typeface="Times New Roman" panose="02020603050405020304" pitchFamily="18" charset="0"/>
                <a:cs typeface="Times New Roman" panose="02020603050405020304" pitchFamily="18" charset="0"/>
              </a:rPr>
              <a:t>Mẫu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nhãn</a:t>
            </a:r>
            <a:r>
              <a:rPr lang="en-US" sz="2400" dirty="0">
                <a:latin typeface="Times New Roman" panose="02020603050405020304" pitchFamily="18" charset="0"/>
                <a:cs typeface="Times New Roman" panose="02020603050405020304" pitchFamily="18" charset="0"/>
              </a:rPr>
              <a:t> 0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lớp</a:t>
            </a:r>
            <a:r>
              <a:rPr lang="en-US" sz="2400" dirty="0">
                <a:latin typeface="Times New Roman" panose="02020603050405020304" pitchFamily="18" charset="0"/>
                <a:cs typeface="Times New Roman" panose="02020603050405020304" pitchFamily="18" charset="0"/>
              </a:rPr>
              <a:t> 1</a:t>
            </a:r>
          </a:p>
          <a:p>
            <a:r>
              <a:rPr lang="en-US" sz="2400" dirty="0">
                <a:latin typeface="Times New Roman" panose="02020603050405020304" pitchFamily="18" charset="0"/>
                <a:cs typeface="Times New Roman" panose="02020603050405020304" pitchFamily="18" charset="0"/>
              </a:rPr>
              <a:t>d: </a:t>
            </a:r>
            <a:r>
              <a:rPr lang="en-US" sz="2400" dirty="0" err="1">
                <a:latin typeface="Times New Roman" panose="02020603050405020304" pitchFamily="18" charset="0"/>
                <a:cs typeface="Times New Roman" panose="02020603050405020304" pitchFamily="18" charset="0"/>
              </a:rPr>
              <a:t>Mẫu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nhãn</a:t>
            </a:r>
            <a:r>
              <a:rPr lang="en-US" sz="2400" dirty="0">
                <a:latin typeface="Times New Roman" panose="02020603050405020304" pitchFamily="18" charset="0"/>
                <a:cs typeface="Times New Roman" panose="02020603050405020304" pitchFamily="18" charset="0"/>
              </a:rPr>
              <a:t> 0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lớp</a:t>
            </a:r>
            <a:r>
              <a:rPr lang="en-US" sz="2400" dirty="0">
                <a:latin typeface="Times New Roman" panose="02020603050405020304" pitchFamily="18" charset="0"/>
                <a:cs typeface="Times New Roman" panose="02020603050405020304" pitchFamily="18" charset="0"/>
              </a:rPr>
              <a:t> 0</a:t>
            </a:r>
          </a:p>
          <a:p>
            <a:pPr marL="0" indent="0">
              <a:buNone/>
            </a:pPr>
            <a:endParaRPr lang="en-US" sz="2400" b="1" dirty="0"/>
          </a:p>
          <a:p>
            <a:pPr lvl="0"/>
            <a:endParaRPr lang="en-US" sz="2400" dirty="0">
              <a:latin typeface="Times New Roman" panose="02020603050405020304" pitchFamily="18" charset="0"/>
              <a:cs typeface="Times New Roman" panose="02020603050405020304" pitchFamily="18" charset="0"/>
            </a:endParaRPr>
          </a:p>
          <a:p>
            <a:pPr lvl="0"/>
            <a:endParaRPr lang="en-US" sz="2400" b="1"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rotWithShape="1">
          <a:blip r:embed="rId2"/>
          <a:srcRect l="2560" t="44486" r="29783" b="25430"/>
          <a:stretch/>
        </p:blipFill>
        <p:spPr>
          <a:xfrm>
            <a:off x="381000" y="4724400"/>
            <a:ext cx="7140989" cy="1701800"/>
          </a:xfrm>
          <a:prstGeom prst="rect">
            <a:avLst/>
          </a:prstGeom>
          <a:ln>
            <a:solidFill>
              <a:schemeClr val="tx1"/>
            </a:solidFill>
          </a:ln>
        </p:spPr>
      </p:pic>
      <p:sp>
        <p:nvSpPr>
          <p:cNvPr id="12" name="Rectangle 11"/>
          <p:cNvSpPr/>
          <p:nvPr/>
        </p:nvSpPr>
        <p:spPr>
          <a:xfrm>
            <a:off x="4038600" y="5258341"/>
            <a:ext cx="287258" cy="246221"/>
          </a:xfrm>
          <a:prstGeom prst="rect">
            <a:avLst/>
          </a:prstGeom>
          <a:solidFill>
            <a:schemeClr val="bg1"/>
          </a:solidFill>
        </p:spPr>
        <p:txBody>
          <a:bodyPr wrap="none" lIns="91440" tIns="0" rIns="91440" bIns="0">
            <a:spAutoFit/>
          </a:bodyPr>
          <a:lstStyle/>
          <a:p>
            <a:r>
              <a:rPr lang="en-US" sz="1600" dirty="0">
                <a:latin typeface="Times New Roman" panose="02020603050405020304" pitchFamily="18" charset="0"/>
                <a:cs typeface="Times New Roman" panose="02020603050405020304" pitchFamily="18" charset="0"/>
              </a:rPr>
              <a:t>1</a:t>
            </a:r>
            <a:endParaRPr lang="en-US" sz="1600" dirty="0"/>
          </a:p>
        </p:txBody>
      </p:sp>
      <p:sp>
        <p:nvSpPr>
          <p:cNvPr id="13" name="Rectangle 12"/>
          <p:cNvSpPr/>
          <p:nvPr/>
        </p:nvSpPr>
        <p:spPr>
          <a:xfrm>
            <a:off x="2286000" y="5657604"/>
            <a:ext cx="287258" cy="246221"/>
          </a:xfrm>
          <a:prstGeom prst="rect">
            <a:avLst/>
          </a:prstGeom>
          <a:solidFill>
            <a:schemeClr val="bg1"/>
          </a:solidFill>
        </p:spPr>
        <p:txBody>
          <a:bodyPr wrap="none" lIns="91440" tIns="0" rIns="91440" bIns="0">
            <a:spAutoFit/>
          </a:bodyPr>
          <a:lstStyle/>
          <a:p>
            <a:r>
              <a:rPr lang="en-US" sz="1600" dirty="0">
                <a:latin typeface="Times New Roman" panose="02020603050405020304" pitchFamily="18" charset="0"/>
                <a:cs typeface="Times New Roman" panose="02020603050405020304" pitchFamily="18" charset="0"/>
              </a:rPr>
              <a:t>1</a:t>
            </a:r>
            <a:endParaRPr lang="en-US" sz="1600" dirty="0"/>
          </a:p>
        </p:txBody>
      </p:sp>
      <p:sp>
        <p:nvSpPr>
          <p:cNvPr id="14" name="Rectangle 13"/>
          <p:cNvSpPr/>
          <p:nvPr/>
        </p:nvSpPr>
        <p:spPr>
          <a:xfrm>
            <a:off x="5780294" y="5258340"/>
            <a:ext cx="287258" cy="246221"/>
          </a:xfrm>
          <a:prstGeom prst="rect">
            <a:avLst/>
          </a:prstGeom>
          <a:solidFill>
            <a:schemeClr val="bg1"/>
          </a:solidFill>
        </p:spPr>
        <p:txBody>
          <a:bodyPr wrap="none" lIns="91440" tIns="0" rIns="91440" bIns="0">
            <a:spAutoFit/>
          </a:bodyPr>
          <a:lstStyle/>
          <a:p>
            <a:r>
              <a:rPr lang="en-US" sz="1600" dirty="0" smtClean="0">
                <a:latin typeface="Times New Roman" panose="02020603050405020304" pitchFamily="18" charset="0"/>
                <a:cs typeface="Times New Roman" panose="02020603050405020304" pitchFamily="18" charset="0"/>
              </a:rPr>
              <a:t>0</a:t>
            </a:r>
            <a:endParaRPr lang="en-US" sz="1600" dirty="0"/>
          </a:p>
        </p:txBody>
      </p:sp>
      <p:sp>
        <p:nvSpPr>
          <p:cNvPr id="15" name="Rectangle 14"/>
          <p:cNvSpPr/>
          <p:nvPr/>
        </p:nvSpPr>
        <p:spPr>
          <a:xfrm>
            <a:off x="2245384" y="6066739"/>
            <a:ext cx="292068" cy="246221"/>
          </a:xfrm>
          <a:prstGeom prst="rect">
            <a:avLst/>
          </a:prstGeom>
          <a:solidFill>
            <a:schemeClr val="bg1"/>
          </a:solidFill>
        </p:spPr>
        <p:txBody>
          <a:bodyPr wrap="none" lIns="91440" tIns="0" rIns="91440" bIns="0">
            <a:spAutoFit/>
          </a:bodyPr>
          <a:lstStyle/>
          <a:p>
            <a:r>
              <a:rPr lang="en-US" sz="1600" dirty="0" smtClean="0"/>
              <a:t>0</a:t>
            </a:r>
            <a:endParaRPr lang="en-US" sz="1600" dirty="0"/>
          </a:p>
        </p:txBody>
      </p:sp>
    </p:spTree>
    <p:extLst>
      <p:ext uri="{BB962C8B-B14F-4D97-AF65-F5344CB8AC3E}">
        <p14:creationId xmlns:p14="http://schemas.microsoft.com/office/powerpoint/2010/main" val="27073376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 dụ minh </a:t>
            </a:r>
            <a:r>
              <a:rPr lang="en-US" dirty="0" err="1"/>
              <a:t>họa</a:t>
            </a:r>
            <a:r>
              <a:rPr lang="en-US" dirty="0"/>
              <a:t> ANN</a:t>
            </a:r>
          </a:p>
        </p:txBody>
      </p:sp>
      <p:sp>
        <p:nvSpPr>
          <p:cNvPr id="3" name="Content Placeholder 2"/>
          <p:cNvSpPr>
            <a:spLocks noGrp="1"/>
          </p:cNvSpPr>
          <p:nvPr>
            <p:ph idx="1"/>
          </p:nvPr>
        </p:nvSpPr>
        <p:spPr>
          <a:xfrm>
            <a:off x="609598" y="2160590"/>
            <a:ext cx="7239001" cy="3880773"/>
          </a:xfrm>
        </p:spPr>
        <p:txBody>
          <a:bodyPr>
            <a:normAutofit/>
          </a:bodyPr>
          <a:lstStyle/>
          <a:p>
            <a:pPr lvl="0"/>
            <a:r>
              <a:rPr lang="en-US" sz="2400" b="1" dirty="0" err="1">
                <a:latin typeface="Times New Roman" panose="02020603050405020304" pitchFamily="18" charset="0"/>
                <a:cs typeface="Times New Roman" panose="02020603050405020304" pitchFamily="18" charset="0"/>
              </a:rPr>
              <a:t>Đánh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giá</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mô</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hình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phân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lớp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bằng</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Confusion matrix</a:t>
            </a:r>
          </a:p>
          <a:p>
            <a:endParaRPr lang="en-US" sz="2400" dirty="0"/>
          </a:p>
        </p:txBody>
      </p:sp>
      <p:pic>
        <p:nvPicPr>
          <p:cNvPr id="4" name="Picture 3"/>
          <p:cNvPicPr>
            <a:picLocks noChangeAspect="1"/>
          </p:cNvPicPr>
          <p:nvPr/>
        </p:nvPicPr>
        <p:blipFill rotWithShape="1">
          <a:blip r:embed="rId2"/>
          <a:srcRect l="26632" t="69681" r="46736" b="25057"/>
          <a:stretch/>
        </p:blipFill>
        <p:spPr>
          <a:xfrm>
            <a:off x="778288" y="4876800"/>
            <a:ext cx="6172200" cy="685800"/>
          </a:xfrm>
          <a:prstGeom prst="rect">
            <a:avLst/>
          </a:prstGeom>
          <a:ln>
            <a:solidFill>
              <a:schemeClr val="tx1"/>
            </a:solidFill>
          </a:ln>
        </p:spPr>
      </p:pic>
      <p:pic>
        <p:nvPicPr>
          <p:cNvPr id="5" name="Picture 4"/>
          <p:cNvPicPr>
            <a:picLocks noChangeAspect="1"/>
          </p:cNvPicPr>
          <p:nvPr/>
        </p:nvPicPr>
        <p:blipFill rotWithShape="1">
          <a:blip r:embed="rId3"/>
          <a:srcRect l="1957" t="66431" r="72908" b="28247"/>
          <a:stretch/>
        </p:blipFill>
        <p:spPr>
          <a:xfrm>
            <a:off x="663988" y="2811286"/>
            <a:ext cx="6400800" cy="762000"/>
          </a:xfrm>
          <a:prstGeom prst="rect">
            <a:avLst/>
          </a:prstGeom>
        </p:spPr>
      </p:pic>
      <p:sp>
        <p:nvSpPr>
          <p:cNvPr id="6" name="TextBox 5"/>
          <p:cNvSpPr txBox="1"/>
          <p:nvPr/>
        </p:nvSpPr>
        <p:spPr>
          <a:xfrm>
            <a:off x="778288" y="4100976"/>
            <a:ext cx="5851112" cy="461665"/>
          </a:xfrm>
          <a:prstGeom prst="rect">
            <a:avLst/>
          </a:prstGeom>
          <a:noFill/>
        </p:spPr>
        <p:txBody>
          <a:bodyPr wrap="square" rtlCol="0">
            <a:spAutoFit/>
          </a:bodyPr>
          <a:lstStyle/>
          <a:p>
            <a:r>
              <a:rPr lang="en-US" sz="2400" dirty="0" err="1" smtClean="0">
                <a:latin typeface="Times New Roman" panose="02020603050405020304" pitchFamily="18" charset="0"/>
                <a:cs typeface="Times New Roman" panose="02020603050405020304" pitchFamily="18" charset="0"/>
              </a:rPr>
              <a:t>Kết</a:t>
            </a:r>
            <a:r>
              <a:rPr lang="en-US" sz="2400" dirty="0" smtClean="0">
                <a:latin typeface="Times New Roman" panose="02020603050405020304" pitchFamily="18" charset="0"/>
                <a:cs typeface="Times New Roman" panose="02020603050405020304" pitchFamily="18" charset="0"/>
              </a:rPr>
              <a:t> quả </a:t>
            </a:r>
            <a:r>
              <a:rPr lang="en-US" sz="2400" dirty="0" err="1" smtClean="0">
                <a:latin typeface="Times New Roman" panose="02020603050405020304" pitchFamily="18" charset="0"/>
                <a:cs typeface="Times New Roman" panose="02020603050405020304" pitchFamily="18" charset="0"/>
              </a:rPr>
              <a:t>sau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chạy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trình</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305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ircle(in)">
                                      <p:cBhvr>
                                        <p:cTn id="13" dur="2000"/>
                                        <p:tgtEl>
                                          <p:spTgt spid="3">
                                            <p:txEl>
                                              <p:pRg st="0" end="0"/>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ircle(in)">
                                      <p:cBhvr>
                                        <p:cTn id="16" dur="2000"/>
                                        <p:tgtEl>
                                          <p:spTgt spid="5"/>
                                        </p:tgtEl>
                                      </p:cBhvr>
                                    </p:animEffect>
                                  </p:childTnLst>
                                </p:cTn>
                              </p:par>
                              <p:par>
                                <p:cTn id="17" presetID="2" presetClass="entr" presetSubtype="4"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09599" y="1930400"/>
            <a:ext cx="6781801" cy="37084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23898" y="818227"/>
            <a:ext cx="6347713" cy="1320800"/>
          </a:xfrm>
        </p:spPr>
        <p:txBody>
          <a:bodyPr/>
          <a:lstStyle/>
          <a:p>
            <a:r>
              <a:rPr lang="en-US" dirty="0" err="1" smtClean="0"/>
              <a:t>Kết</a:t>
            </a:r>
            <a:r>
              <a:rPr lang="en-US" dirty="0" smtClean="0"/>
              <a:t> </a:t>
            </a:r>
            <a:r>
              <a:rPr lang="en-US" dirty="0" err="1" smtClean="0"/>
              <a:t>luận</a:t>
            </a:r>
            <a:endParaRPr lang="en-US" dirty="0"/>
          </a:p>
        </p:txBody>
      </p:sp>
      <p:sp>
        <p:nvSpPr>
          <p:cNvPr id="3" name="Content Placeholder 2"/>
          <p:cNvSpPr>
            <a:spLocks noGrp="1"/>
          </p:cNvSpPr>
          <p:nvPr>
            <p:ph idx="1"/>
          </p:nvPr>
        </p:nvSpPr>
        <p:spPr>
          <a:xfrm>
            <a:off x="723898" y="2209800"/>
            <a:ext cx="6553201" cy="3880773"/>
          </a:xfrm>
        </p:spPr>
        <p:txBody>
          <a:bodyPr>
            <a:normAutofit/>
          </a:bodyPr>
          <a:lstStyle/>
          <a:p>
            <a:r>
              <a:rPr lang="vi-VN" sz="2400" dirty="0">
                <a:solidFill>
                  <a:schemeClr val="bg1"/>
                </a:solidFill>
                <a:latin typeface="Times New Roman" panose="02020603050405020304" pitchFamily="18" charset="0"/>
                <a:cs typeface="Times New Roman" panose="02020603050405020304" pitchFamily="18" charset="0"/>
              </a:rPr>
              <a:t>Phân lớp là hình thức phân tích dữ liệu để rút ra các mô hình mô tả các lớp dữ liệu quan trọng. Không thuật toán nào vượt trội nhất cho mọi tập dữ liệu. </a:t>
            </a:r>
            <a:endParaRPr lang="en-US" sz="2400" dirty="0" smtClean="0">
              <a:solidFill>
                <a:schemeClr val="bg1"/>
              </a:solidFill>
              <a:latin typeface="Times New Roman" panose="02020603050405020304" pitchFamily="18" charset="0"/>
              <a:cs typeface="Times New Roman" panose="02020603050405020304" pitchFamily="18" charset="0"/>
            </a:endParaRPr>
          </a:p>
          <a:p>
            <a:r>
              <a:rPr lang="vi-VN" sz="2400" dirty="0" smtClean="0">
                <a:solidFill>
                  <a:schemeClr val="bg1"/>
                </a:solidFill>
                <a:latin typeface="Times New Roman" panose="02020603050405020304" pitchFamily="18" charset="0"/>
                <a:cs typeface="Times New Roman" panose="02020603050405020304" pitchFamily="18" charset="0"/>
              </a:rPr>
              <a:t>Dựa </a:t>
            </a:r>
            <a:r>
              <a:rPr lang="vi-VN" sz="2400" dirty="0">
                <a:solidFill>
                  <a:schemeClr val="bg1"/>
                </a:solidFill>
                <a:latin typeface="Times New Roman" panose="02020603050405020304" pitchFamily="18" charset="0"/>
                <a:cs typeface="Times New Roman" panose="02020603050405020304" pitchFamily="18" charset="0"/>
              </a:rPr>
              <a:t>vào các tiêu chí đánh giá như độ chính xác, thời gian huấn luyện, tính linh hoạt, khả năng co giãn,… để có thể đưa ra quyết định sử dụng mô hình nào trong bài toán thực tế.</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56200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1905000"/>
            <a:ext cx="6429772" cy="1429302"/>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lnSpc>
                <a:spcPct val="150000"/>
              </a:lnSpc>
            </a:pPr>
            <a:r>
              <a:rPr lang="en-US" sz="6600" b="1" cap="none" spc="0" dirty="0" smtClean="0">
                <a:ln/>
                <a:solidFill>
                  <a:schemeClr val="accent3"/>
                </a:solidFill>
                <a:effectLst/>
              </a:rPr>
              <a:t>THE END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5330926"/>
            <a:ext cx="8321722" cy="1484594"/>
          </a:xfrm>
          <a:prstGeom prst="rect">
            <a:avLst/>
          </a:prstGeom>
        </p:spPr>
      </p:pic>
      <p:pic>
        <p:nvPicPr>
          <p:cNvPr id="6" name="Picture 5"/>
          <p:cNvPicPr>
            <a:picLocks noChangeAspect="1"/>
          </p:cNvPicPr>
          <p:nvPr/>
        </p:nvPicPr>
        <p:blipFill>
          <a:blip r:embed="rId3"/>
          <a:stretch>
            <a:fillRect/>
          </a:stretch>
        </p:blipFill>
        <p:spPr>
          <a:xfrm>
            <a:off x="76200" y="152400"/>
            <a:ext cx="2743200" cy="1595521"/>
          </a:xfrm>
          <a:prstGeom prst="rect">
            <a:avLst/>
          </a:prstGeom>
        </p:spPr>
      </p:pic>
    </p:spTree>
    <p:extLst>
      <p:ext uri="{BB962C8B-B14F-4D97-AF65-F5344CB8AC3E}">
        <p14:creationId xmlns:p14="http://schemas.microsoft.com/office/powerpoint/2010/main" val="296770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2000" fill="hold"/>
                                        <p:tgtEl>
                                          <p:spTgt spid="4">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04800" y="381000"/>
            <a:ext cx="5715000" cy="6096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86770" y="424190"/>
            <a:ext cx="4373313" cy="523220"/>
          </a:xfrm>
          <a:prstGeom prst="rect">
            <a:avLst/>
          </a:prstGeom>
        </p:spPr>
        <p:txBody>
          <a:bodyPr wrap="none">
            <a:spAutoFit/>
          </a:bodyPr>
          <a:lstStyle/>
          <a:p>
            <a:pPr algn="just"/>
            <a:r>
              <a:rPr lang="en-US" sz="2800" b="1" dirty="0">
                <a:latin typeface="Times New Roman" pitchFamily="18" charset="0"/>
                <a:cs typeface="Times New Roman" pitchFamily="18" charset="0"/>
              </a:rPr>
              <a:t>1.Khái </a:t>
            </a:r>
            <a:r>
              <a:rPr lang="en-US" sz="2800" b="1" dirty="0" err="1" smtClean="0">
                <a:latin typeface="Times New Roman" pitchFamily="18" charset="0"/>
                <a:cs typeface="Times New Roman" pitchFamily="18" charset="0"/>
              </a:rPr>
              <a:t>Niệm</a:t>
            </a:r>
            <a:r>
              <a:rPr lang="en-US" sz="2800" b="1" dirty="0">
                <a:latin typeface="Times New Roman" pitchFamily="18" charset="0"/>
                <a:cs typeface="Times New Roman" pitchFamily="18" charset="0"/>
              </a:rPr>
              <a:t> Classification </a:t>
            </a:r>
          </a:p>
        </p:txBody>
      </p:sp>
      <p:sp>
        <p:nvSpPr>
          <p:cNvPr id="5" name="Rounded Rectangle 4"/>
          <p:cNvSpPr/>
          <p:nvPr/>
        </p:nvSpPr>
        <p:spPr>
          <a:xfrm>
            <a:off x="304800" y="1600200"/>
            <a:ext cx="7086600" cy="41910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2057400"/>
            <a:ext cx="6477000" cy="4525963"/>
          </a:xfrm>
        </p:spPr>
        <p:txBody>
          <a:bodyPr>
            <a:noAutofit/>
          </a:bodyPr>
          <a:lstStyle/>
          <a:p>
            <a:pPr>
              <a:buFontTx/>
              <a:buChar char="-"/>
            </a:pPr>
            <a:r>
              <a:rPr lang="en-US" sz="2600" dirty="0" smtClean="0">
                <a:latin typeface="Times New Roman" pitchFamily="18" charset="0"/>
                <a:cs typeface="Times New Roman" pitchFamily="18" charset="0"/>
              </a:rPr>
              <a:t>Classification </a:t>
            </a:r>
            <a:r>
              <a:rPr lang="en-US" sz="2600" dirty="0" err="1">
                <a:latin typeface="Times New Roman" pitchFamily="18" charset="0"/>
                <a:cs typeface="Times New Roman" pitchFamily="18" charset="0"/>
              </a:rPr>
              <a:t>là</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việc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sử</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dụng</a:t>
            </a:r>
            <a:r>
              <a:rPr lang="en-US" sz="2600" dirty="0">
                <a:latin typeface="Times New Roman" pitchFamily="18" charset="0"/>
                <a:cs typeface="Times New Roman" pitchFamily="18" charset="0"/>
              </a:rPr>
              <a:t> input </a:t>
            </a:r>
            <a:r>
              <a:rPr lang="en-US" sz="2600" dirty="0" err="1">
                <a:latin typeface="Times New Roman" pitchFamily="18" charset="0"/>
                <a:cs typeface="Times New Roman" pitchFamily="18" charset="0"/>
              </a:rPr>
              <a:t>là</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một</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tập</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các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mẫu</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dữ</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liệu</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huấn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luyện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với</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một</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nhãn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phân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lớp</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cho</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mỗi</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mẫu</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dữ</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liệu</a:t>
            </a:r>
            <a:r>
              <a:rPr lang="en-US" sz="2600" dirty="0">
                <a:latin typeface="Times New Roman" pitchFamily="18" charset="0"/>
                <a:cs typeface="Times New Roman" pitchFamily="18" charset="0"/>
              </a:rPr>
              <a:t>. Output </a:t>
            </a:r>
            <a:r>
              <a:rPr lang="en-US" sz="2600" dirty="0" err="1">
                <a:latin typeface="Times New Roman" pitchFamily="18" charset="0"/>
                <a:cs typeface="Times New Roman" pitchFamily="18" charset="0"/>
              </a:rPr>
              <a:t>là</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mô</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hình</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bộ</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phân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lớp</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dựa</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trên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tập</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huấn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luyện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và</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những</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nhãn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phân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lớp</a:t>
            </a:r>
            <a:r>
              <a:rPr lang="en-US" sz="2600" dirty="0">
                <a:latin typeface="Times New Roman" pitchFamily="18" charset="0"/>
                <a:cs typeface="Times New Roman" pitchFamily="18" charset="0"/>
              </a:rPr>
              <a:t> . </a:t>
            </a:r>
            <a:endParaRPr lang="en-US" sz="2600" dirty="0" smtClean="0">
              <a:latin typeface="Times New Roman" pitchFamily="18" charset="0"/>
              <a:cs typeface="Times New Roman" pitchFamily="18" charset="0"/>
            </a:endParaRPr>
          </a:p>
          <a:p>
            <a:pPr>
              <a:buFontTx/>
              <a:buChar char="-"/>
            </a:pPr>
            <a:r>
              <a:rPr lang="en-US" sz="2600" dirty="0" err="1" smtClean="0">
                <a:latin typeface="Times New Roman" pitchFamily="18" charset="0"/>
                <a:cs typeface="Times New Roman" pitchFamily="18" charset="0"/>
              </a:rPr>
              <a:t>Hệ</a:t>
            </a: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thống</a:t>
            </a:r>
            <a:r>
              <a:rPr lang="en-US" sz="2600" dirty="0">
                <a:latin typeface="Times New Roman" pitchFamily="18" charset="0"/>
                <a:cs typeface="Times New Roman" pitchFamily="18" charset="0"/>
              </a:rPr>
              <a:t> Classification </a:t>
            </a:r>
            <a:r>
              <a:rPr lang="en-US" sz="2600" dirty="0" err="1">
                <a:latin typeface="Times New Roman" pitchFamily="18" charset="0"/>
                <a:cs typeface="Times New Roman" pitchFamily="18" charset="0"/>
              </a:rPr>
              <a:t>để</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dự</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đoán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những</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nhãn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phân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lớp</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cho</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các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bộ</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dữ</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liệu</a:t>
            </a:r>
            <a:r>
              <a:rPr lang="en-US" sz="2600" dirty="0">
                <a:latin typeface="Times New Roman" pitchFamily="18" charset="0"/>
                <a:cs typeface="Times New Roman" pitchFamily="18" charset="0"/>
              </a:rPr>
              <a:t>/</a:t>
            </a:r>
            <a:r>
              <a:rPr lang="en-US" sz="2600" dirty="0" err="1">
                <a:latin typeface="Times New Roman" pitchFamily="18" charset="0"/>
                <a:cs typeface="Times New Roman" pitchFamily="18" charset="0"/>
              </a:rPr>
              <a:t>mẫu</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mới</a:t>
            </a:r>
            <a:r>
              <a:rPr lang="en-US" sz="2600" dirty="0">
                <a:latin typeface="Times New Roman" pitchFamily="18" charset="0"/>
                <a:cs typeface="Times New Roman" pitchFamily="18" charset="0"/>
              </a:rPr>
              <a:t>.</a:t>
            </a:r>
          </a:p>
          <a:p>
            <a:pPr marL="0" indent="0">
              <a:buNone/>
            </a:pPr>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1348605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304800" y="381000"/>
            <a:ext cx="6781800" cy="6096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33400" y="424190"/>
            <a:ext cx="5832046" cy="523220"/>
          </a:xfrm>
          <a:prstGeom prst="rect">
            <a:avLst/>
          </a:prstGeom>
        </p:spPr>
        <p:txBody>
          <a:bodyPr wrap="none">
            <a:spAutoFit/>
          </a:bodyPr>
          <a:lstStyle/>
          <a:p>
            <a:pPr algn="just"/>
            <a:r>
              <a:rPr lang="en-US" sz="2800" b="1" dirty="0">
                <a:latin typeface="Times New Roman" pitchFamily="18" charset="0"/>
                <a:cs typeface="Times New Roman" pitchFamily="18" charset="0"/>
              </a:rPr>
              <a:t>1.Khái </a:t>
            </a:r>
            <a:r>
              <a:rPr lang="en-US" sz="2800" b="1" dirty="0" err="1" smtClean="0">
                <a:latin typeface="Times New Roman" pitchFamily="18" charset="0"/>
                <a:cs typeface="Times New Roman" pitchFamily="18" charset="0"/>
              </a:rPr>
              <a:t>niệm</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liên</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quan</a:t>
            </a:r>
            <a:r>
              <a:rPr lang="en-US" sz="2800" b="1" dirty="0" smtClean="0">
                <a:latin typeface="Times New Roman" pitchFamily="18" charset="0"/>
                <a:cs typeface="Times New Roman" pitchFamily="18" charset="0"/>
              </a:rPr>
              <a:t> </a:t>
            </a:r>
            <a:r>
              <a:rPr lang="en-US" sz="2800" b="1" dirty="0">
                <a:latin typeface="Times New Roman" pitchFamily="18" charset="0"/>
                <a:cs typeface="Times New Roman" pitchFamily="18" charset="0"/>
              </a:rPr>
              <a:t>Classification </a:t>
            </a:r>
          </a:p>
        </p:txBody>
      </p:sp>
      <p:graphicFrame>
        <p:nvGraphicFramePr>
          <p:cNvPr id="2" name="Diagram 1"/>
          <p:cNvGraphicFramePr/>
          <p:nvPr>
            <p:extLst>
              <p:ext uri="{D42A27DB-BD31-4B8C-83A1-F6EECF244321}">
                <p14:modId xmlns:p14="http://schemas.microsoft.com/office/powerpoint/2010/main" val="1615238950"/>
              </p:ext>
            </p:extLst>
          </p:nvPr>
        </p:nvGraphicFramePr>
        <p:xfrm>
          <a:off x="548640" y="1344480"/>
          <a:ext cx="7086600" cy="508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1332412652"/>
              </p:ext>
            </p:extLst>
          </p:nvPr>
        </p:nvGraphicFramePr>
        <p:xfrm>
          <a:off x="533400" y="1344480"/>
          <a:ext cx="7086600" cy="5080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Diagram 7"/>
          <p:cNvGraphicFramePr/>
          <p:nvPr>
            <p:extLst>
              <p:ext uri="{D42A27DB-BD31-4B8C-83A1-F6EECF244321}">
                <p14:modId xmlns:p14="http://schemas.microsoft.com/office/powerpoint/2010/main" val="1387963281"/>
              </p:ext>
            </p:extLst>
          </p:nvPr>
        </p:nvGraphicFramePr>
        <p:xfrm>
          <a:off x="526366" y="1371600"/>
          <a:ext cx="7086600" cy="50800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65119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8"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304800" y="381000"/>
            <a:ext cx="5105400" cy="7620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Rectangle 4"/>
          <p:cNvSpPr/>
          <p:nvPr/>
        </p:nvSpPr>
        <p:spPr>
          <a:xfrm>
            <a:off x="304800" y="467380"/>
            <a:ext cx="3530134" cy="523220"/>
          </a:xfrm>
          <a:prstGeom prst="rect">
            <a:avLst/>
          </a:prstGeom>
        </p:spPr>
        <p:txBody>
          <a:bodyPr wrap="none">
            <a:spAutoFit/>
          </a:bodyPr>
          <a:lstStyle/>
          <a:p>
            <a:pPr algn="just"/>
            <a:r>
              <a:rPr lang="en-US" sz="2800" b="1" dirty="0" smtClean="0">
                <a:latin typeface="Times New Roman" panose="02020603050405020304" pitchFamily="18" charset="0"/>
                <a:cs typeface="Times New Roman" pitchFamily="18" charset="0"/>
              </a:rPr>
              <a:t>2. </a:t>
            </a:r>
            <a:r>
              <a:rPr lang="en-US" sz="2800" b="1" dirty="0" err="1" smtClean="0">
                <a:latin typeface="Times New Roman" pitchFamily="18" charset="0"/>
                <a:cs typeface="Times New Roman" pitchFamily="18" charset="0"/>
              </a:rPr>
              <a:t>Quy</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trình</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phân</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lớp</a:t>
            </a:r>
            <a:endParaRPr lang="en-US" sz="2800" b="1" dirty="0">
              <a:latin typeface="Times New Roman" pitchFamily="18" charset="0"/>
              <a:cs typeface="Times New Roman" pitchFamily="18" charset="0"/>
            </a:endParaRPr>
          </a:p>
        </p:txBody>
      </p:sp>
      <p:graphicFrame>
        <p:nvGraphicFramePr>
          <p:cNvPr id="14" name="Diagram 13"/>
          <p:cNvGraphicFramePr/>
          <p:nvPr>
            <p:extLst>
              <p:ext uri="{D42A27DB-BD31-4B8C-83A1-F6EECF244321}">
                <p14:modId xmlns:p14="http://schemas.microsoft.com/office/powerpoint/2010/main" val="2785342684"/>
              </p:ext>
            </p:extLst>
          </p:nvPr>
        </p:nvGraphicFramePr>
        <p:xfrm>
          <a:off x="838200" y="1676400"/>
          <a:ext cx="62484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Moon 14"/>
          <p:cNvSpPr/>
          <p:nvPr/>
        </p:nvSpPr>
        <p:spPr>
          <a:xfrm>
            <a:off x="457200" y="1676400"/>
            <a:ext cx="1066800" cy="3962400"/>
          </a:xfrm>
          <a:prstGeom prst="moon">
            <a:avLst/>
          </a:prstGeom>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0310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6" presetClass="entr" presetSubtype="16"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circle(in)">
                                      <p:cBhvr>
                                        <p:cTn id="12"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7573" y="1524000"/>
            <a:ext cx="8218227" cy="4525963"/>
          </a:xfrm>
        </p:spPr>
        <p:txBody>
          <a:bodyPr>
            <a:normAutofit/>
          </a:bodyPr>
          <a:lstStyle/>
          <a:p>
            <a:pPr marL="0" indent="0">
              <a:buNone/>
            </a:pPr>
            <a:r>
              <a:rPr lang="en-US" sz="2600" b="1" dirty="0" err="1" smtClean="0">
                <a:latin typeface="Times New Roman" pitchFamily="18" charset="0"/>
                <a:cs typeface="Times New Roman" pitchFamily="18" charset="0"/>
              </a:rPr>
              <a:t>Bước</a:t>
            </a:r>
            <a:r>
              <a:rPr lang="en-US" sz="2600" b="1" dirty="0" smtClean="0">
                <a:latin typeface="Times New Roman" pitchFamily="18" charset="0"/>
                <a:cs typeface="Times New Roman" pitchFamily="18" charset="0"/>
              </a:rPr>
              <a:t> 1. </a:t>
            </a:r>
            <a:r>
              <a:rPr lang="en-US" sz="2600" b="1" dirty="0" err="1" smtClean="0">
                <a:latin typeface="Times New Roman" pitchFamily="18" charset="0"/>
                <a:cs typeface="Times New Roman" pitchFamily="18" charset="0"/>
              </a:rPr>
              <a:t>Xây</a:t>
            </a:r>
            <a:r>
              <a:rPr lang="en-US" sz="2600" b="1" dirty="0" smtClean="0">
                <a:latin typeface="Times New Roman" pitchFamily="18" charset="0"/>
                <a:cs typeface="Times New Roman" pitchFamily="18" charset="0"/>
              </a:rPr>
              <a:t> </a:t>
            </a:r>
            <a:r>
              <a:rPr lang="en-US" sz="2600" b="1" dirty="0" err="1" smtClean="0">
                <a:latin typeface="Times New Roman" pitchFamily="18" charset="0"/>
                <a:cs typeface="Times New Roman" pitchFamily="18" charset="0"/>
              </a:rPr>
              <a:t>dựng</a:t>
            </a:r>
            <a:r>
              <a:rPr lang="en-US" sz="2600" b="1" dirty="0" smtClean="0">
                <a:latin typeface="Times New Roman" pitchFamily="18" charset="0"/>
                <a:cs typeface="Times New Roman" pitchFamily="18" charset="0"/>
              </a:rPr>
              <a:t> </a:t>
            </a:r>
            <a:r>
              <a:rPr lang="en-US" sz="2600" b="1" dirty="0" err="1">
                <a:latin typeface="Times New Roman" pitchFamily="18" charset="0"/>
                <a:cs typeface="Times New Roman" pitchFamily="18" charset="0"/>
              </a:rPr>
              <a:t>mô</a:t>
            </a:r>
            <a:r>
              <a:rPr lang="en-US" sz="2600" b="1" dirty="0">
                <a:latin typeface="Times New Roman" pitchFamily="18" charset="0"/>
                <a:cs typeface="Times New Roman" pitchFamily="18" charset="0"/>
              </a:rPr>
              <a:t> </a:t>
            </a:r>
            <a:r>
              <a:rPr lang="en-US" sz="2600" b="1" dirty="0" err="1">
                <a:latin typeface="Times New Roman" pitchFamily="18" charset="0"/>
                <a:cs typeface="Times New Roman" pitchFamily="18" charset="0"/>
              </a:rPr>
              <a:t>hình</a:t>
            </a:r>
            <a:r>
              <a:rPr lang="en-US" sz="2600" b="1" dirty="0">
                <a:latin typeface="Times New Roman" pitchFamily="18" charset="0"/>
                <a:cs typeface="Times New Roman" pitchFamily="18" charset="0"/>
              </a:rPr>
              <a:t> </a:t>
            </a:r>
            <a:r>
              <a:rPr lang="en-US" sz="2600" b="1" dirty="0" err="1" smtClean="0">
                <a:latin typeface="Times New Roman" pitchFamily="18" charset="0"/>
                <a:cs typeface="Times New Roman" pitchFamily="18" charset="0"/>
              </a:rPr>
              <a:t>từ</a:t>
            </a:r>
            <a:r>
              <a:rPr lang="en-US" sz="2600" b="1" dirty="0" smtClean="0">
                <a:latin typeface="Times New Roman" pitchFamily="18" charset="0"/>
                <a:cs typeface="Times New Roman" pitchFamily="18" charset="0"/>
              </a:rPr>
              <a:t> </a:t>
            </a:r>
            <a:r>
              <a:rPr lang="en-US" sz="2600" b="1" dirty="0" err="1">
                <a:latin typeface="Times New Roman" pitchFamily="18" charset="0"/>
                <a:cs typeface="Times New Roman" pitchFamily="18" charset="0"/>
              </a:rPr>
              <a:t>tập</a:t>
            </a:r>
            <a:r>
              <a:rPr lang="en-US" sz="2600" b="1" dirty="0">
                <a:latin typeface="Times New Roman" pitchFamily="18" charset="0"/>
                <a:cs typeface="Times New Roman" pitchFamily="18" charset="0"/>
              </a:rPr>
              <a:t> </a:t>
            </a:r>
            <a:r>
              <a:rPr lang="en-US" sz="2600" b="1" dirty="0" err="1">
                <a:latin typeface="Times New Roman" pitchFamily="18" charset="0"/>
                <a:cs typeface="Times New Roman" pitchFamily="18" charset="0"/>
              </a:rPr>
              <a:t>huấn</a:t>
            </a:r>
            <a:r>
              <a:rPr lang="en-US" sz="2600" b="1" dirty="0">
                <a:latin typeface="Times New Roman" pitchFamily="18" charset="0"/>
                <a:cs typeface="Times New Roman" pitchFamily="18" charset="0"/>
              </a:rPr>
              <a:t> </a:t>
            </a:r>
            <a:r>
              <a:rPr lang="en-US" sz="2600" b="1" dirty="0" err="1">
                <a:latin typeface="Times New Roman" pitchFamily="18" charset="0"/>
                <a:cs typeface="Times New Roman" pitchFamily="18" charset="0"/>
              </a:rPr>
              <a:t>luyện</a:t>
            </a:r>
            <a:endParaRPr lang="en-US" sz="2600" b="1" dirty="0">
              <a:latin typeface="Times New Roman" pitchFamily="18" charset="0"/>
              <a:cs typeface="Times New Roman" pitchFamily="18" charset="0"/>
            </a:endParaRPr>
          </a:p>
          <a:p>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Mỗi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bộ</a:t>
            </a:r>
            <a:r>
              <a:rPr lang="en-US" sz="2600" dirty="0" smtClean="0">
                <a:latin typeface="Times New Roman" pitchFamily="18" charset="0"/>
                <a:cs typeface="Times New Roman" pitchFamily="18" charset="0"/>
              </a:rPr>
              <a:t> / </a:t>
            </a:r>
            <a:r>
              <a:rPr lang="en-US" sz="2600" dirty="0" err="1" smtClean="0">
                <a:latin typeface="Times New Roman" pitchFamily="18" charset="0"/>
                <a:cs typeface="Times New Roman" pitchFamily="18" charset="0"/>
              </a:rPr>
              <a:t>mẫu</a:t>
            </a: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dữ</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liệu</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được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phân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vào</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một</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lớp</a:t>
            </a:r>
            <a:r>
              <a:rPr lang="en-US" sz="2600" dirty="0">
                <a:latin typeface="Times New Roman" pitchFamily="18" charset="0"/>
                <a:cs typeface="Times New Roman" pitchFamily="18" charset="0"/>
              </a:rPr>
              <a:t> </a:t>
            </a:r>
            <a:r>
              <a:rPr lang="en-US" sz="2600" dirty="0" err="1" smtClean="0">
                <a:latin typeface="Times New Roman" pitchFamily="18" charset="0"/>
                <a:cs typeface="Times New Roman" pitchFamily="18" charset="0"/>
              </a:rPr>
              <a:t>xác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định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trước</a:t>
            </a:r>
            <a:r>
              <a:rPr lang="en-US" sz="2600" dirty="0" smtClean="0">
                <a:latin typeface="Times New Roman" pitchFamily="18" charset="0"/>
                <a:cs typeface="Times New Roman" pitchFamily="18" charset="0"/>
              </a:rPr>
              <a:t>.</a:t>
            </a:r>
          </a:p>
          <a:p>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Lớp</a:t>
            </a: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của</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một</a:t>
            </a:r>
            <a:r>
              <a:rPr lang="en-US" sz="2600" dirty="0">
                <a:latin typeface="Times New Roman" pitchFamily="18" charset="0"/>
                <a:cs typeface="Times New Roman" pitchFamily="18" charset="0"/>
              </a:rPr>
              <a:t> </a:t>
            </a:r>
            <a:r>
              <a:rPr lang="en-US" sz="2600" dirty="0" err="1" smtClean="0">
                <a:latin typeface="Times New Roman" pitchFamily="18" charset="0"/>
                <a:cs typeface="Times New Roman" pitchFamily="18" charset="0"/>
              </a:rPr>
              <a:t>bộ</a:t>
            </a:r>
            <a:r>
              <a:rPr lang="en-US" sz="2600" dirty="0" smtClean="0">
                <a:latin typeface="Times New Roman" pitchFamily="18" charset="0"/>
                <a:cs typeface="Times New Roman" pitchFamily="18" charset="0"/>
              </a:rPr>
              <a:t> / </a:t>
            </a:r>
            <a:r>
              <a:rPr lang="en-US" sz="2600" dirty="0" err="1" smtClean="0">
                <a:latin typeface="Times New Roman" pitchFamily="18" charset="0"/>
                <a:cs typeface="Times New Roman" pitchFamily="18" charset="0"/>
              </a:rPr>
              <a:t>mẫu</a:t>
            </a: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dữ</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liệu</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được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xác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định</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bởi</a:t>
            </a:r>
            <a:r>
              <a:rPr lang="en-US" sz="2600" dirty="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thuộc</a:t>
            </a: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tính</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gán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nhãn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lớp</a:t>
            </a:r>
            <a:r>
              <a:rPr lang="en-US" sz="2600" dirty="0">
                <a:latin typeface="Times New Roman" pitchFamily="18" charset="0"/>
                <a:cs typeface="Times New Roman" pitchFamily="18" charset="0"/>
              </a:rPr>
              <a:t>.</a:t>
            </a:r>
          </a:p>
          <a:p>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Tập</a:t>
            </a: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các</a:t>
            </a:r>
            <a:r>
              <a:rPr lang="en-US" sz="2600" dirty="0">
                <a:latin typeface="Times New Roman" pitchFamily="18" charset="0"/>
                <a:cs typeface="Times New Roman" pitchFamily="18" charset="0"/>
              </a:rPr>
              <a:t> </a:t>
            </a:r>
            <a:r>
              <a:rPr lang="en-US" sz="2600" dirty="0" err="1" smtClean="0">
                <a:latin typeface="Times New Roman" pitchFamily="18" charset="0"/>
                <a:cs typeface="Times New Roman" pitchFamily="18" charset="0"/>
              </a:rPr>
              <a:t>bộ</a:t>
            </a:r>
            <a:r>
              <a:rPr lang="en-US" sz="2600" dirty="0" smtClean="0">
                <a:latin typeface="Times New Roman" pitchFamily="18" charset="0"/>
                <a:cs typeface="Times New Roman" pitchFamily="18" charset="0"/>
              </a:rPr>
              <a:t> / </a:t>
            </a:r>
            <a:r>
              <a:rPr lang="en-US" sz="2600" dirty="0" err="1" smtClean="0">
                <a:latin typeface="Times New Roman" pitchFamily="18" charset="0"/>
                <a:cs typeface="Times New Roman" pitchFamily="18" charset="0"/>
              </a:rPr>
              <a:t>mẫu</a:t>
            </a: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dữ</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liệu</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huấn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luyện-tập</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huấn</a:t>
            </a:r>
            <a:r>
              <a:rPr lang="en-US" sz="2600" dirty="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luyện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được</a:t>
            </a: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dùng</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để</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xây</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dựng</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mô</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hình</a:t>
            </a:r>
            <a:endParaRPr lang="en-US" sz="2600" dirty="0">
              <a:latin typeface="Times New Roman" pitchFamily="18" charset="0"/>
              <a:cs typeface="Times New Roman" pitchFamily="18" charset="0"/>
            </a:endParaRPr>
          </a:p>
          <a:p>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Mô</a:t>
            </a: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hình</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được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biểu</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diễn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bởi</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các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luật</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phân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lớp</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các</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cây</a:t>
            </a: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quyết</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định</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hoặc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các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công</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thức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toán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học</a:t>
            </a:r>
            <a:r>
              <a:rPr lang="en-US" sz="2600" dirty="0">
                <a:latin typeface="Times New Roman" pitchFamily="18" charset="0"/>
                <a:cs typeface="Times New Roman" pitchFamily="18" charset="0"/>
              </a:rPr>
              <a:t>.</a:t>
            </a:r>
          </a:p>
          <a:p>
            <a:endParaRPr lang="en-US" sz="2600" dirty="0">
              <a:latin typeface="Times New Roman" pitchFamily="18" charset="0"/>
              <a:cs typeface="Times New Roman" pitchFamily="18" charset="0"/>
            </a:endParaRPr>
          </a:p>
        </p:txBody>
      </p:sp>
      <p:sp>
        <p:nvSpPr>
          <p:cNvPr id="3" name="Pentagon 2"/>
          <p:cNvSpPr/>
          <p:nvPr/>
        </p:nvSpPr>
        <p:spPr>
          <a:xfrm>
            <a:off x="304800" y="381000"/>
            <a:ext cx="5105400" cy="7620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04800" y="467380"/>
            <a:ext cx="3530134" cy="523220"/>
          </a:xfrm>
          <a:prstGeom prst="rect">
            <a:avLst/>
          </a:prstGeom>
        </p:spPr>
        <p:txBody>
          <a:bodyPr wrap="none">
            <a:spAutoFit/>
          </a:bodyPr>
          <a:lstStyle/>
          <a:p>
            <a:pPr algn="just"/>
            <a:r>
              <a:rPr lang="en-US" sz="2800" b="1" dirty="0" smtClean="0">
                <a:latin typeface="Times New Roman" pitchFamily="18" charset="0"/>
                <a:cs typeface="Times New Roman" pitchFamily="18" charset="0"/>
              </a:rPr>
              <a:t>2. </a:t>
            </a:r>
            <a:r>
              <a:rPr lang="en-US" sz="2800" b="1" dirty="0" err="1" smtClean="0">
                <a:latin typeface="Times New Roman" pitchFamily="18" charset="0"/>
                <a:cs typeface="Times New Roman" pitchFamily="18" charset="0"/>
              </a:rPr>
              <a:t>Quy</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trình</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phân</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lớp</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17271291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29380"/>
            <a:ext cx="8229600" cy="5715000"/>
          </a:xfrm>
        </p:spPr>
        <p:txBody>
          <a:bodyPr>
            <a:normAutofit/>
          </a:bodyPr>
          <a:lstStyle/>
          <a:p>
            <a:pPr marL="0" indent="0">
              <a:buNone/>
            </a:pPr>
            <a:r>
              <a:rPr lang="en-US" sz="2600" b="1" dirty="0" err="1" smtClean="0">
                <a:latin typeface="Times New Roman" pitchFamily="18" charset="0"/>
                <a:cs typeface="Times New Roman" pitchFamily="18" charset="0"/>
              </a:rPr>
              <a:t>Bước</a:t>
            </a:r>
            <a:r>
              <a:rPr lang="en-US" sz="2600" b="1" dirty="0" smtClean="0">
                <a:latin typeface="Times New Roman" pitchFamily="18" charset="0"/>
                <a:cs typeface="Times New Roman" pitchFamily="18" charset="0"/>
              </a:rPr>
              <a:t> 2</a:t>
            </a:r>
            <a:r>
              <a:rPr lang="en-US" sz="2600" b="1" dirty="0">
                <a:latin typeface="Times New Roman" pitchFamily="18" charset="0"/>
                <a:cs typeface="Times New Roman" pitchFamily="18" charset="0"/>
              </a:rPr>
              <a:t>. </a:t>
            </a:r>
            <a:r>
              <a:rPr lang="en-US" sz="2600" b="1" dirty="0" err="1">
                <a:latin typeface="Times New Roman" pitchFamily="18" charset="0"/>
                <a:cs typeface="Times New Roman" pitchFamily="18" charset="0"/>
              </a:rPr>
              <a:t>Sử</a:t>
            </a:r>
            <a:r>
              <a:rPr lang="en-US" sz="2600" b="1" dirty="0">
                <a:latin typeface="Times New Roman" pitchFamily="18" charset="0"/>
                <a:cs typeface="Times New Roman" pitchFamily="18" charset="0"/>
              </a:rPr>
              <a:t> </a:t>
            </a:r>
            <a:r>
              <a:rPr lang="en-US" sz="2600" b="1" dirty="0" err="1">
                <a:latin typeface="Times New Roman" pitchFamily="18" charset="0"/>
                <a:cs typeface="Times New Roman" pitchFamily="18" charset="0"/>
              </a:rPr>
              <a:t>dụng</a:t>
            </a:r>
            <a:r>
              <a:rPr lang="en-US" sz="2600" b="1" dirty="0">
                <a:latin typeface="Times New Roman" pitchFamily="18" charset="0"/>
                <a:cs typeface="Times New Roman" pitchFamily="18" charset="0"/>
              </a:rPr>
              <a:t> </a:t>
            </a:r>
            <a:r>
              <a:rPr lang="en-US" sz="2600" b="1" dirty="0" err="1">
                <a:latin typeface="Times New Roman" pitchFamily="18" charset="0"/>
                <a:cs typeface="Times New Roman" pitchFamily="18" charset="0"/>
              </a:rPr>
              <a:t>mô</a:t>
            </a:r>
            <a:r>
              <a:rPr lang="en-US" sz="2600" b="1" dirty="0">
                <a:latin typeface="Times New Roman" pitchFamily="18" charset="0"/>
                <a:cs typeface="Times New Roman" pitchFamily="18" charset="0"/>
              </a:rPr>
              <a:t> </a:t>
            </a:r>
            <a:r>
              <a:rPr lang="en-US" sz="2600" b="1" dirty="0" err="1" smtClean="0">
                <a:latin typeface="Times New Roman" pitchFamily="18" charset="0"/>
                <a:cs typeface="Times New Roman" pitchFamily="18" charset="0"/>
              </a:rPr>
              <a:t>hình</a:t>
            </a:r>
            <a:endParaRPr lang="en-US" sz="2600" b="1" dirty="0" smtClean="0">
              <a:latin typeface="Times New Roman" pitchFamily="18" charset="0"/>
              <a:cs typeface="Times New Roman" pitchFamily="18" charset="0"/>
            </a:endParaRPr>
          </a:p>
          <a:p>
            <a:r>
              <a:rPr lang="en-US" sz="2600" dirty="0" err="1" smtClean="0">
                <a:latin typeface="Times New Roman" pitchFamily="18" charset="0"/>
                <a:cs typeface="Times New Roman" pitchFamily="18" charset="0"/>
              </a:rPr>
              <a:t>Kiểm</a:t>
            </a: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tra</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tính</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đúng</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đắn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của</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mô</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hình</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và</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dùng</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nói</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để</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phân</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lớp</a:t>
            </a: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dữ</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liệu</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mới</a:t>
            </a:r>
            <a:r>
              <a:rPr lang="en-US" sz="2600" dirty="0">
                <a:latin typeface="Times New Roman" pitchFamily="18" charset="0"/>
                <a:cs typeface="Times New Roman" pitchFamily="18" charset="0"/>
              </a:rPr>
              <a:t>.</a:t>
            </a:r>
          </a:p>
          <a:p>
            <a:r>
              <a:rPr lang="en-US" sz="2600" dirty="0" err="1" smtClean="0">
                <a:latin typeface="Times New Roman" pitchFamily="18" charset="0"/>
                <a:cs typeface="Times New Roman" pitchFamily="18" charset="0"/>
              </a:rPr>
              <a:t>Phân</a:t>
            </a: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lớp</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cho</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những</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đối</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tượng</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mới</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hoặc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chưa</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được</a:t>
            </a:r>
            <a:r>
              <a:rPr lang="en-US" sz="2600" dirty="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phân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lớp</a:t>
            </a:r>
            <a:endParaRPr lang="en-US" sz="2600" dirty="0" smtClean="0">
              <a:latin typeface="Times New Roman" pitchFamily="18" charset="0"/>
              <a:cs typeface="Times New Roman" pitchFamily="18" charset="0"/>
            </a:endParaRPr>
          </a:p>
          <a:p>
            <a:r>
              <a:rPr lang="en-US" sz="2600" dirty="0" err="1" smtClean="0">
                <a:latin typeface="Times New Roman" pitchFamily="18" charset="0"/>
                <a:cs typeface="Times New Roman" pitchFamily="18" charset="0"/>
              </a:rPr>
              <a:t>Đánh</a:t>
            </a: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giá</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độ</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chính</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xác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của</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mô</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hình</a:t>
            </a:r>
            <a:endParaRPr lang="en-US" sz="2600" dirty="0">
              <a:latin typeface="Times New Roman" pitchFamily="18" charset="0"/>
              <a:cs typeface="Times New Roman" pitchFamily="18" charset="0"/>
            </a:endParaRPr>
          </a:p>
          <a:p>
            <a:pPr lvl="1">
              <a:buFont typeface="Times New Roman" panose="02020603050405020304" pitchFamily="18" charset="0"/>
              <a:buChar char="+"/>
            </a:pPr>
            <a:r>
              <a:rPr lang="en-US" sz="24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Lớp</a:t>
            </a: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biết</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trước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của</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một</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mẫu</a:t>
            </a:r>
            <a:r>
              <a:rPr lang="en-US" sz="2600" dirty="0">
                <a:latin typeface="Times New Roman" pitchFamily="18" charset="0"/>
                <a:cs typeface="Times New Roman" pitchFamily="18" charset="0"/>
              </a:rPr>
              <a:t>/</a:t>
            </a:r>
            <a:r>
              <a:rPr lang="en-US" sz="2600" dirty="0" err="1">
                <a:latin typeface="Times New Roman" pitchFamily="18" charset="0"/>
                <a:cs typeface="Times New Roman" pitchFamily="18" charset="0"/>
              </a:rPr>
              <a:t>bộ</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dữ</a:t>
            </a:r>
            <a:r>
              <a:rPr lang="en-US" sz="2600" dirty="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liệu</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đem</a:t>
            </a: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kiểm</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tra</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được</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so </a:t>
            </a:r>
            <a:r>
              <a:rPr lang="en-US" sz="2600" dirty="0" err="1">
                <a:latin typeface="Times New Roman" pitchFamily="18" charset="0"/>
                <a:cs typeface="Times New Roman" pitchFamily="18" charset="0"/>
              </a:rPr>
              <a:t>sánh</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với</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kết</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quả</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thu</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được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từ</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mô</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hình</a:t>
            </a:r>
            <a:endParaRPr lang="en-US" sz="2600" dirty="0">
              <a:latin typeface="Times New Roman" pitchFamily="18" charset="0"/>
              <a:cs typeface="Times New Roman" pitchFamily="18" charset="0"/>
            </a:endParaRPr>
          </a:p>
          <a:p>
            <a:pPr lvl="1">
              <a:buFont typeface="Times New Roman" panose="02020603050405020304" pitchFamily="18" charset="0"/>
              <a:buChar char="+"/>
            </a:pP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Tỉ</a:t>
            </a: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lệ</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chính</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xác</a:t>
            </a:r>
            <a:r>
              <a:rPr lang="en-US" sz="2600" dirty="0">
                <a:latin typeface="Times New Roman" pitchFamily="18" charset="0"/>
                <a:cs typeface="Times New Roman" pitchFamily="18" charset="0"/>
              </a:rPr>
              <a:t> = </a:t>
            </a:r>
            <a:r>
              <a:rPr lang="en-US" sz="2600" dirty="0" err="1">
                <a:latin typeface="Times New Roman" pitchFamily="18" charset="0"/>
                <a:cs typeface="Times New Roman" pitchFamily="18" charset="0"/>
              </a:rPr>
              <a:t>phần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trăm</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các</a:t>
            </a:r>
            <a:r>
              <a:rPr lang="en-US" sz="2600" dirty="0">
                <a:latin typeface="Times New Roman" pitchFamily="18" charset="0"/>
                <a:cs typeface="Times New Roman" pitchFamily="18" charset="0"/>
              </a:rPr>
              <a:t> </a:t>
            </a:r>
            <a:r>
              <a:rPr lang="en-US" sz="2600" dirty="0" err="1" smtClean="0">
                <a:latin typeface="Times New Roman" pitchFamily="18" charset="0"/>
                <a:cs typeface="Times New Roman" pitchFamily="18" charset="0"/>
              </a:rPr>
              <a:t>mẫu</a:t>
            </a:r>
            <a:r>
              <a:rPr lang="en-US" sz="2600" dirty="0" smtClean="0">
                <a:latin typeface="Times New Roman" pitchFamily="18" charset="0"/>
                <a:cs typeface="Times New Roman" pitchFamily="18" charset="0"/>
              </a:rPr>
              <a:t>/</a:t>
            </a:r>
            <a:r>
              <a:rPr lang="en-US" sz="2600" dirty="0" err="1" smtClean="0">
                <a:latin typeface="Times New Roman" pitchFamily="18" charset="0"/>
                <a:cs typeface="Times New Roman" pitchFamily="18" charset="0"/>
              </a:rPr>
              <a:t>bộ</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dữ</a:t>
            </a: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liệu</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được</a:t>
            </a: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phân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lớp</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đúng</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bởi</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mô</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hình</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trong</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số</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các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lần</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kiểm</a:t>
            </a: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tra</a:t>
            </a:r>
            <a:endParaRPr lang="en-US" sz="2600" dirty="0">
              <a:latin typeface="Times New Roman" pitchFamily="18" charset="0"/>
              <a:cs typeface="Times New Roman" pitchFamily="18" charset="0"/>
            </a:endParaRPr>
          </a:p>
          <a:p>
            <a:pPr marL="0" indent="0" algn="just">
              <a:buNone/>
            </a:pPr>
            <a:endParaRPr lang="en-US" sz="2600" dirty="0">
              <a:latin typeface="Times New Roman" pitchFamily="18" charset="0"/>
              <a:cs typeface="Times New Roman" pitchFamily="18" charset="0"/>
            </a:endParaRPr>
          </a:p>
        </p:txBody>
      </p:sp>
      <p:sp>
        <p:nvSpPr>
          <p:cNvPr id="4" name="Pentagon 3"/>
          <p:cNvSpPr/>
          <p:nvPr/>
        </p:nvSpPr>
        <p:spPr>
          <a:xfrm>
            <a:off x="304800" y="381000"/>
            <a:ext cx="5105400" cy="7620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04800" y="467380"/>
            <a:ext cx="3530134" cy="523220"/>
          </a:xfrm>
          <a:prstGeom prst="rect">
            <a:avLst/>
          </a:prstGeom>
        </p:spPr>
        <p:txBody>
          <a:bodyPr wrap="none">
            <a:spAutoFit/>
          </a:bodyPr>
          <a:lstStyle/>
          <a:p>
            <a:pPr algn="just"/>
            <a:r>
              <a:rPr lang="en-US" sz="2800" b="1" dirty="0" smtClean="0">
                <a:latin typeface="Times New Roman" pitchFamily="18" charset="0"/>
                <a:cs typeface="Times New Roman" pitchFamily="18" charset="0"/>
              </a:rPr>
              <a:t>2. </a:t>
            </a:r>
            <a:r>
              <a:rPr lang="en-US" sz="2800" b="1" dirty="0" err="1" smtClean="0">
                <a:latin typeface="Times New Roman" pitchFamily="18" charset="0"/>
                <a:cs typeface="Times New Roman" pitchFamily="18" charset="0"/>
              </a:rPr>
              <a:t>Quy</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trình</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phân</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lớp</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10822134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304800" y="381000"/>
            <a:ext cx="5105400" cy="7620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04800" y="467380"/>
            <a:ext cx="3530134" cy="523220"/>
          </a:xfrm>
          <a:prstGeom prst="rect">
            <a:avLst/>
          </a:prstGeom>
        </p:spPr>
        <p:txBody>
          <a:bodyPr wrap="none">
            <a:spAutoFit/>
          </a:bodyPr>
          <a:lstStyle/>
          <a:p>
            <a:pPr algn="just"/>
            <a:r>
              <a:rPr lang="en-US" sz="2800" b="1" dirty="0" smtClean="0">
                <a:latin typeface="Times New Roman" pitchFamily="18" charset="0"/>
                <a:cs typeface="Times New Roman" pitchFamily="18" charset="0"/>
              </a:rPr>
              <a:t>2. </a:t>
            </a:r>
            <a:r>
              <a:rPr lang="en-US" sz="2800" b="1" dirty="0" err="1" smtClean="0">
                <a:latin typeface="Times New Roman" pitchFamily="18" charset="0"/>
                <a:cs typeface="Times New Roman" pitchFamily="18" charset="0"/>
              </a:rPr>
              <a:t>Quy</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trình</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phân</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lớp</a:t>
            </a:r>
            <a:endParaRPr lang="en-US" sz="2800" b="1" dirty="0">
              <a:latin typeface="Times New Roman" pitchFamily="18" charset="0"/>
              <a:cs typeface="Times New Roman" pitchFamily="18" charset="0"/>
            </a:endParaRPr>
          </a:p>
        </p:txBody>
      </p:sp>
      <p:sp>
        <p:nvSpPr>
          <p:cNvPr id="6" name="Rectangle 5"/>
          <p:cNvSpPr/>
          <p:nvPr/>
        </p:nvSpPr>
        <p:spPr>
          <a:xfrm>
            <a:off x="457200" y="1295400"/>
            <a:ext cx="7696200" cy="4893647"/>
          </a:xfrm>
          <a:prstGeom prst="rect">
            <a:avLst/>
          </a:prstGeom>
        </p:spPr>
        <p:txBody>
          <a:bodyPr wrap="square">
            <a:spAutoFit/>
          </a:bodyPr>
          <a:lstStyle/>
          <a:p>
            <a:r>
              <a:rPr lang="vi-VN" sz="2400" b="1" dirty="0">
                <a:solidFill>
                  <a:srgbClr val="3F4544"/>
                </a:solidFill>
                <a:latin typeface="Times New Roman" panose="02020603050405020304" pitchFamily="18" charset="0"/>
                <a:cs typeface="Times New Roman" panose="02020603050405020304" pitchFamily="18" charset="0"/>
              </a:rPr>
              <a:t>Bước 3: Kiểm tra dữ liệu với mô hình (make prediction)</a:t>
            </a:r>
            <a:endParaRPr lang="vi-VN" sz="2400" dirty="0">
              <a:solidFill>
                <a:srgbClr val="3F4544"/>
              </a:solidFill>
              <a:latin typeface="Times New Roman" panose="02020603050405020304" pitchFamily="18" charset="0"/>
              <a:cs typeface="Times New Roman" panose="02020603050405020304" pitchFamily="18" charset="0"/>
            </a:endParaRPr>
          </a:p>
          <a:p>
            <a:pPr marL="342900" indent="-342900">
              <a:buClr>
                <a:schemeClr val="accent2"/>
              </a:buClr>
              <a:buFont typeface="Wingdings" panose="05000000000000000000" pitchFamily="2" charset="2"/>
              <a:buChar char="Ø"/>
            </a:pPr>
            <a:r>
              <a:rPr lang="en-US" sz="2400" dirty="0" smtClean="0">
                <a:solidFill>
                  <a:srgbClr val="3F4544"/>
                </a:solidFill>
                <a:latin typeface="Times New Roman" panose="02020603050405020304" pitchFamily="18" charset="0"/>
                <a:cs typeface="Times New Roman" panose="02020603050405020304" pitchFamily="18" charset="0"/>
              </a:rPr>
              <a:t>Ta đ</a:t>
            </a:r>
            <a:r>
              <a:rPr lang="vi-VN" sz="2400" dirty="0" smtClean="0">
                <a:solidFill>
                  <a:srgbClr val="3F4544"/>
                </a:solidFill>
                <a:latin typeface="Times New Roman" panose="02020603050405020304" pitchFamily="18" charset="0"/>
                <a:cs typeface="Times New Roman" panose="02020603050405020304" pitchFamily="18" charset="0"/>
              </a:rPr>
              <a:t>ưa </a:t>
            </a:r>
            <a:r>
              <a:rPr lang="vi-VN" sz="2400" dirty="0">
                <a:solidFill>
                  <a:srgbClr val="3F4544"/>
                </a:solidFill>
                <a:latin typeface="Times New Roman" panose="02020603050405020304" pitchFamily="18" charset="0"/>
                <a:cs typeface="Times New Roman" panose="02020603050405020304" pitchFamily="18" charset="0"/>
              </a:rPr>
              <a:t>vào các dữ liệu mới để kiểm tra trên mô hình phân lớp.</a:t>
            </a:r>
          </a:p>
          <a:p>
            <a:r>
              <a:rPr lang="vi-VN" sz="2400" b="1" dirty="0">
                <a:solidFill>
                  <a:srgbClr val="3F4544"/>
                </a:solidFill>
                <a:latin typeface="Times New Roman" panose="02020603050405020304" pitchFamily="18" charset="0"/>
                <a:cs typeface="Times New Roman" panose="02020603050405020304" pitchFamily="18" charset="0"/>
              </a:rPr>
              <a:t>Bước 4: Đánh giá mô hình phân lớp và chọn ra mô hình tốt nhất</a:t>
            </a:r>
            <a:endParaRPr lang="vi-VN" sz="2400" dirty="0">
              <a:solidFill>
                <a:srgbClr val="3F4544"/>
              </a:solidFill>
              <a:latin typeface="Times New Roman" panose="02020603050405020304" pitchFamily="18" charset="0"/>
              <a:cs typeface="Times New Roman" panose="02020603050405020304" pitchFamily="18" charset="0"/>
            </a:endParaRPr>
          </a:p>
          <a:p>
            <a:pPr marL="342900" indent="-342900">
              <a:buClr>
                <a:schemeClr val="accent1">
                  <a:lumMod val="75000"/>
                </a:schemeClr>
              </a:buClr>
              <a:buFont typeface="Wingdings" panose="05000000000000000000" pitchFamily="2" charset="2"/>
              <a:buChar char="Ø"/>
            </a:pPr>
            <a:r>
              <a:rPr lang="en-US" sz="2400" dirty="0" smtClean="0">
                <a:solidFill>
                  <a:srgbClr val="3F4544"/>
                </a:solidFill>
                <a:latin typeface="Times New Roman" panose="02020603050405020304" pitchFamily="18" charset="0"/>
                <a:cs typeface="Times New Roman" panose="02020603050405020304" pitchFamily="18" charset="0"/>
              </a:rPr>
              <a:t>Đ</a:t>
            </a:r>
            <a:r>
              <a:rPr lang="vi-VN" sz="2400" dirty="0" smtClean="0">
                <a:solidFill>
                  <a:srgbClr val="3F4544"/>
                </a:solidFill>
                <a:latin typeface="Times New Roman" panose="02020603050405020304" pitchFamily="18" charset="0"/>
                <a:cs typeface="Times New Roman" panose="02020603050405020304" pitchFamily="18" charset="0"/>
              </a:rPr>
              <a:t>ánh </a:t>
            </a:r>
            <a:r>
              <a:rPr lang="vi-VN" sz="2400" dirty="0">
                <a:solidFill>
                  <a:srgbClr val="3F4544"/>
                </a:solidFill>
                <a:latin typeface="Times New Roman" panose="02020603050405020304" pitchFamily="18" charset="0"/>
                <a:cs typeface="Times New Roman" panose="02020603050405020304" pitchFamily="18" charset="0"/>
              </a:rPr>
              <a:t>giá mô hình bằng cách đánh giá mức độ lỗi của dữ liệu testing và dữ liệu traning thông qua mô hình tìm được. </a:t>
            </a:r>
            <a:endParaRPr lang="en-US" sz="2400" dirty="0" smtClean="0">
              <a:solidFill>
                <a:srgbClr val="3F4544"/>
              </a:solidFill>
              <a:latin typeface="Times New Roman" panose="02020603050405020304" pitchFamily="18" charset="0"/>
              <a:cs typeface="Times New Roman" panose="02020603050405020304" pitchFamily="18" charset="0"/>
            </a:endParaRPr>
          </a:p>
          <a:p>
            <a:pPr marL="342900" indent="-342900">
              <a:buClr>
                <a:schemeClr val="accent1"/>
              </a:buClr>
              <a:buFont typeface="Wingdings" panose="05000000000000000000" pitchFamily="2" charset="2"/>
              <a:buChar char="Ø"/>
            </a:pPr>
            <a:r>
              <a:rPr lang="vi-VN" sz="2400" dirty="0" smtClean="0">
                <a:solidFill>
                  <a:srgbClr val="3F4544"/>
                </a:solidFill>
                <a:latin typeface="Times New Roman" panose="02020603050405020304" pitchFamily="18" charset="0"/>
                <a:cs typeface="Times New Roman" panose="02020603050405020304" pitchFamily="18" charset="0"/>
              </a:rPr>
              <a:t>Nếu </a:t>
            </a:r>
            <a:r>
              <a:rPr lang="vi-VN" sz="2400" dirty="0">
                <a:solidFill>
                  <a:srgbClr val="3F4544"/>
                </a:solidFill>
                <a:latin typeface="Times New Roman" panose="02020603050405020304" pitchFamily="18" charset="0"/>
                <a:cs typeface="Times New Roman" panose="02020603050405020304" pitchFamily="18" charset="0"/>
              </a:rPr>
              <a:t>không đạt được kết quả mong muốn </a:t>
            </a:r>
            <a:r>
              <a:rPr lang="vi-VN" sz="2400" dirty="0" smtClean="0">
                <a:solidFill>
                  <a:srgbClr val="3F4544"/>
                </a:solidFill>
                <a:latin typeface="Times New Roman" panose="02020603050405020304" pitchFamily="18" charset="0"/>
                <a:cs typeface="Times New Roman" panose="02020603050405020304" pitchFamily="18" charset="0"/>
              </a:rPr>
              <a:t>thì </a:t>
            </a:r>
            <a:r>
              <a:rPr lang="vi-VN" sz="2400" dirty="0">
                <a:solidFill>
                  <a:srgbClr val="3F4544"/>
                </a:solidFill>
                <a:latin typeface="Times New Roman" panose="02020603050405020304" pitchFamily="18" charset="0"/>
                <a:cs typeface="Times New Roman" panose="02020603050405020304" pitchFamily="18" charset="0"/>
              </a:rPr>
              <a:t>phải thay đổi các tham số (turning parameter) của các thuật toán học để tìm ra các mô hình tốt hơn và kiểm tra, đánh giá lại mô hình phân lớp. </a:t>
            </a:r>
            <a:r>
              <a:rPr lang="en-US" sz="2400" dirty="0" err="1" smtClean="0">
                <a:solidFill>
                  <a:srgbClr val="3F4544"/>
                </a:solidFill>
                <a:latin typeface="Times New Roman" panose="02020603050405020304" pitchFamily="18" charset="0"/>
                <a:cs typeface="Times New Roman" panose="02020603050405020304" pitchFamily="18" charset="0"/>
              </a:rPr>
              <a:t>Tư</a:t>
            </a:r>
            <a:r>
              <a:rPr lang="en-US" sz="2400" dirty="0" smtClean="0">
                <a:solidFill>
                  <a:srgbClr val="3F4544"/>
                </a:solidFill>
                <a:latin typeface="Times New Roman" panose="02020603050405020304" pitchFamily="18" charset="0"/>
                <a:cs typeface="Times New Roman" panose="02020603050405020304" pitchFamily="18" charset="0"/>
              </a:rPr>
              <a:t>̀ </a:t>
            </a:r>
            <a:r>
              <a:rPr lang="en-US" sz="2400" dirty="0" err="1" smtClean="0">
                <a:solidFill>
                  <a:srgbClr val="3F4544"/>
                </a:solidFill>
                <a:latin typeface="Times New Roman" panose="02020603050405020304" pitchFamily="18" charset="0"/>
                <a:cs typeface="Times New Roman" panose="02020603050405020304" pitchFamily="18" charset="0"/>
              </a:rPr>
              <a:t>đo</a:t>
            </a:r>
            <a:r>
              <a:rPr lang="en-US" sz="2400" dirty="0" smtClean="0">
                <a:solidFill>
                  <a:srgbClr val="3F4544"/>
                </a:solidFill>
                <a:latin typeface="Times New Roman" panose="02020603050405020304" pitchFamily="18" charset="0"/>
                <a:cs typeface="Times New Roman" panose="02020603050405020304" pitchFamily="18" charset="0"/>
              </a:rPr>
              <a:t>́ </a:t>
            </a:r>
            <a:r>
              <a:rPr lang="en-US" sz="2400" dirty="0" err="1" smtClean="0">
                <a:solidFill>
                  <a:srgbClr val="3F4544"/>
                </a:solidFill>
                <a:latin typeface="Times New Roman" panose="02020603050405020304" pitchFamily="18" charset="0"/>
                <a:cs typeface="Times New Roman" panose="02020603050405020304" pitchFamily="18" charset="0"/>
              </a:rPr>
              <a:t>chọn</a:t>
            </a:r>
            <a:r>
              <a:rPr lang="en-US" sz="2400" dirty="0" smtClean="0">
                <a:solidFill>
                  <a:srgbClr val="3F4544"/>
                </a:solidFill>
                <a:latin typeface="Times New Roman" panose="02020603050405020304" pitchFamily="18" charset="0"/>
                <a:cs typeface="Times New Roman" panose="02020603050405020304" pitchFamily="18" charset="0"/>
              </a:rPr>
              <a:t> </a:t>
            </a:r>
            <a:r>
              <a:rPr lang="en-US" sz="2400" dirty="0" err="1" smtClean="0">
                <a:solidFill>
                  <a:srgbClr val="3F4544"/>
                </a:solidFill>
                <a:latin typeface="Times New Roman" panose="02020603050405020304" pitchFamily="18" charset="0"/>
                <a:cs typeface="Times New Roman" panose="02020603050405020304" pitchFamily="18" charset="0"/>
              </a:rPr>
              <a:t>ra</a:t>
            </a:r>
            <a:r>
              <a:rPr lang="en-US" sz="2400" dirty="0" smtClean="0">
                <a:solidFill>
                  <a:srgbClr val="3F4544"/>
                </a:solidFill>
                <a:latin typeface="Times New Roman" panose="02020603050405020304" pitchFamily="18" charset="0"/>
                <a:cs typeface="Times New Roman" panose="02020603050405020304" pitchFamily="18" charset="0"/>
              </a:rPr>
              <a:t> </a:t>
            </a:r>
            <a:r>
              <a:rPr lang="en-US" sz="2400" dirty="0" err="1" smtClean="0">
                <a:solidFill>
                  <a:srgbClr val="3F4544"/>
                </a:solidFill>
                <a:latin typeface="Times New Roman" panose="02020603050405020304" pitchFamily="18" charset="0"/>
                <a:cs typeface="Times New Roman" panose="02020603050405020304" pitchFamily="18" charset="0"/>
              </a:rPr>
              <a:t>mô</a:t>
            </a:r>
            <a:r>
              <a:rPr lang="en-US" sz="2400" dirty="0" smtClean="0">
                <a:solidFill>
                  <a:srgbClr val="3F4544"/>
                </a:solidFill>
                <a:latin typeface="Times New Roman" panose="02020603050405020304" pitchFamily="18" charset="0"/>
                <a:cs typeface="Times New Roman" panose="02020603050405020304" pitchFamily="18" charset="0"/>
              </a:rPr>
              <a:t> </a:t>
            </a:r>
            <a:r>
              <a:rPr lang="en-US" sz="2400" dirty="0" err="1" smtClean="0">
                <a:solidFill>
                  <a:srgbClr val="3F4544"/>
                </a:solidFill>
                <a:latin typeface="Times New Roman" panose="02020603050405020304" pitchFamily="18" charset="0"/>
                <a:cs typeface="Times New Roman" panose="02020603050405020304" pitchFamily="18" charset="0"/>
              </a:rPr>
              <a:t>hình</a:t>
            </a:r>
            <a:r>
              <a:rPr lang="en-US" sz="2400" dirty="0" smtClean="0">
                <a:solidFill>
                  <a:srgbClr val="3F4544"/>
                </a:solidFill>
                <a:latin typeface="Times New Roman" panose="02020603050405020304" pitchFamily="18" charset="0"/>
                <a:cs typeface="Times New Roman" panose="02020603050405020304" pitchFamily="18" charset="0"/>
              </a:rPr>
              <a:t> </a:t>
            </a:r>
            <a:r>
              <a:rPr lang="en-US" sz="2400" dirty="0" err="1" smtClean="0">
                <a:solidFill>
                  <a:srgbClr val="3F4544"/>
                </a:solidFill>
                <a:latin typeface="Times New Roman" panose="02020603050405020304" pitchFamily="18" charset="0"/>
                <a:cs typeface="Times New Roman" panose="02020603050405020304" pitchFamily="18" charset="0"/>
              </a:rPr>
              <a:t>phân</a:t>
            </a:r>
            <a:r>
              <a:rPr lang="en-US" sz="2400" dirty="0" smtClean="0">
                <a:solidFill>
                  <a:srgbClr val="3F4544"/>
                </a:solidFill>
                <a:latin typeface="Times New Roman" panose="02020603050405020304" pitchFamily="18" charset="0"/>
                <a:cs typeface="Times New Roman" panose="02020603050405020304" pitchFamily="18" charset="0"/>
              </a:rPr>
              <a:t> </a:t>
            </a:r>
            <a:r>
              <a:rPr lang="en-US" sz="2400" dirty="0" err="1" smtClean="0">
                <a:solidFill>
                  <a:srgbClr val="3F4544"/>
                </a:solidFill>
                <a:latin typeface="Times New Roman" panose="02020603050405020304" pitchFamily="18" charset="0"/>
                <a:cs typeface="Times New Roman" panose="02020603050405020304" pitchFamily="18" charset="0"/>
              </a:rPr>
              <a:t>lớp</a:t>
            </a:r>
            <a:r>
              <a:rPr lang="en-US" sz="2400" dirty="0" smtClean="0">
                <a:solidFill>
                  <a:srgbClr val="3F4544"/>
                </a:solidFill>
                <a:latin typeface="Times New Roman" panose="02020603050405020304" pitchFamily="18" charset="0"/>
                <a:cs typeface="Times New Roman" panose="02020603050405020304" pitchFamily="18" charset="0"/>
              </a:rPr>
              <a:t> </a:t>
            </a:r>
            <a:r>
              <a:rPr lang="en-US" sz="2400" dirty="0" err="1" smtClean="0">
                <a:solidFill>
                  <a:srgbClr val="3F4544"/>
                </a:solidFill>
                <a:latin typeface="Times New Roman" panose="02020603050405020304" pitchFamily="18" charset="0"/>
                <a:cs typeface="Times New Roman" panose="02020603050405020304" pitchFamily="18" charset="0"/>
              </a:rPr>
              <a:t>tối</a:t>
            </a:r>
            <a:r>
              <a:rPr lang="en-US" sz="2400" dirty="0" smtClean="0">
                <a:solidFill>
                  <a:srgbClr val="3F4544"/>
                </a:solidFill>
                <a:latin typeface="Times New Roman" panose="02020603050405020304" pitchFamily="18" charset="0"/>
                <a:cs typeface="Times New Roman" panose="02020603050405020304" pitchFamily="18" charset="0"/>
              </a:rPr>
              <a:t> </a:t>
            </a:r>
            <a:r>
              <a:rPr lang="en-US" sz="2400" dirty="0" err="1" smtClean="0">
                <a:solidFill>
                  <a:srgbClr val="3F4544"/>
                </a:solidFill>
                <a:latin typeface="Times New Roman" panose="02020603050405020304" pitchFamily="18" charset="0"/>
                <a:cs typeface="Times New Roman" panose="02020603050405020304" pitchFamily="18" charset="0"/>
              </a:rPr>
              <a:t>ưu</a:t>
            </a:r>
            <a:r>
              <a:rPr lang="en-US" sz="2400" dirty="0" smtClean="0">
                <a:solidFill>
                  <a:srgbClr val="3F4544"/>
                </a:solidFill>
                <a:latin typeface="Times New Roman" panose="02020603050405020304" pitchFamily="18" charset="0"/>
                <a:cs typeface="Times New Roman" panose="02020603050405020304" pitchFamily="18" charset="0"/>
              </a:rPr>
              <a:t> </a:t>
            </a:r>
            <a:r>
              <a:rPr lang="en-US" sz="2400" dirty="0" err="1" smtClean="0">
                <a:solidFill>
                  <a:srgbClr val="3F4544"/>
                </a:solidFill>
                <a:latin typeface="Times New Roman" panose="02020603050405020304" pitchFamily="18" charset="0"/>
                <a:cs typeface="Times New Roman" panose="02020603050405020304" pitchFamily="18" charset="0"/>
              </a:rPr>
              <a:t>nhất</a:t>
            </a:r>
            <a:r>
              <a:rPr lang="en-US" sz="2400" dirty="0" smtClean="0">
                <a:solidFill>
                  <a:srgbClr val="3F4544"/>
                </a:solidFill>
                <a:latin typeface="Times New Roman" panose="02020603050405020304" pitchFamily="18" charset="0"/>
                <a:cs typeface="Times New Roman" panose="02020603050405020304" pitchFamily="18" charset="0"/>
              </a:rPr>
              <a:t> </a:t>
            </a:r>
            <a:r>
              <a:rPr lang="en-US" sz="2400" dirty="0" err="1" smtClean="0">
                <a:solidFill>
                  <a:srgbClr val="3F4544"/>
                </a:solidFill>
                <a:latin typeface="Times New Roman" panose="02020603050405020304" pitchFamily="18" charset="0"/>
                <a:cs typeface="Times New Roman" panose="02020603050405020304" pitchFamily="18" charset="0"/>
              </a:rPr>
              <a:t>cho</a:t>
            </a:r>
            <a:r>
              <a:rPr lang="en-US" sz="2400" dirty="0" smtClean="0">
                <a:solidFill>
                  <a:srgbClr val="3F4544"/>
                </a:solidFill>
                <a:latin typeface="Times New Roman" panose="02020603050405020304" pitchFamily="18" charset="0"/>
                <a:cs typeface="Times New Roman" panose="02020603050405020304" pitchFamily="18" charset="0"/>
              </a:rPr>
              <a:t> </a:t>
            </a:r>
            <a:r>
              <a:rPr lang="en-US" sz="2400" dirty="0" err="1" smtClean="0">
                <a:solidFill>
                  <a:srgbClr val="3F4544"/>
                </a:solidFill>
                <a:latin typeface="Times New Roman" panose="02020603050405020304" pitchFamily="18" charset="0"/>
                <a:cs typeface="Times New Roman" panose="02020603050405020304" pitchFamily="18" charset="0"/>
              </a:rPr>
              <a:t>bài</a:t>
            </a:r>
            <a:r>
              <a:rPr lang="en-US" sz="2400" dirty="0" smtClean="0">
                <a:solidFill>
                  <a:srgbClr val="3F4544"/>
                </a:solidFill>
                <a:latin typeface="Times New Roman" panose="02020603050405020304" pitchFamily="18" charset="0"/>
                <a:cs typeface="Times New Roman" panose="02020603050405020304" pitchFamily="18" charset="0"/>
              </a:rPr>
              <a:t> </a:t>
            </a:r>
            <a:r>
              <a:rPr lang="en-US" sz="2400" dirty="0" err="1" smtClean="0">
                <a:solidFill>
                  <a:srgbClr val="3F4544"/>
                </a:solidFill>
                <a:latin typeface="Times New Roman" panose="02020603050405020304" pitchFamily="18" charset="0"/>
                <a:cs typeface="Times New Roman" panose="02020603050405020304" pitchFamily="18" charset="0"/>
              </a:rPr>
              <a:t>toán</a:t>
            </a:r>
            <a:endParaRPr lang="vi-VN" sz="2400" b="0" i="0" dirty="0">
              <a:solidFill>
                <a:srgbClr val="3F454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54969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0" y="34119"/>
            <a:ext cx="5105400" cy="7620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120499"/>
            <a:ext cx="3530134" cy="523220"/>
          </a:xfrm>
          <a:prstGeom prst="rect">
            <a:avLst/>
          </a:prstGeom>
        </p:spPr>
        <p:txBody>
          <a:bodyPr wrap="none">
            <a:spAutoFit/>
          </a:bodyPr>
          <a:lstStyle/>
          <a:p>
            <a:pPr algn="just"/>
            <a:r>
              <a:rPr lang="en-US" sz="2800" b="1" dirty="0" smtClean="0">
                <a:latin typeface="Times New Roman" pitchFamily="18" charset="0"/>
                <a:cs typeface="Times New Roman" pitchFamily="18" charset="0"/>
              </a:rPr>
              <a:t>2. </a:t>
            </a:r>
            <a:r>
              <a:rPr lang="en-US" sz="2800" b="1" dirty="0" err="1" smtClean="0">
                <a:latin typeface="Times New Roman" pitchFamily="18" charset="0"/>
                <a:cs typeface="Times New Roman" pitchFamily="18" charset="0"/>
              </a:rPr>
              <a:t>Quy</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trình</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phân</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lớp</a:t>
            </a:r>
            <a:endParaRPr lang="en-US" sz="2800" b="1" dirty="0">
              <a:latin typeface="Times New Roman" pitchFamily="18" charset="0"/>
              <a:cs typeface="Times New Roman" pitchFamily="18" charset="0"/>
            </a:endParaRPr>
          </a:p>
        </p:txBody>
      </p:sp>
      <p:pic>
        <p:nvPicPr>
          <p:cNvPr id="1026" name="Picture 2" descr="001.PNG - 65.01 kb"/>
          <p:cNvPicPr>
            <a:picLocks noChangeAspect="1" noChangeArrowheads="1"/>
          </p:cNvPicPr>
          <p:nvPr/>
        </p:nvPicPr>
        <p:blipFill rotWithShape="1">
          <a:blip r:embed="rId2">
            <a:extLst>
              <a:ext uri="{28A0092B-C50C-407E-A947-70E740481C1C}">
                <a14:useLocalDpi xmlns:a14="http://schemas.microsoft.com/office/drawing/2010/main" val="0"/>
              </a:ext>
            </a:extLst>
          </a:blip>
          <a:srcRect t="2941"/>
          <a:stretch/>
        </p:blipFill>
        <p:spPr bwMode="auto">
          <a:xfrm>
            <a:off x="762000" y="1752600"/>
            <a:ext cx="7298028" cy="5029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52400" y="914400"/>
            <a:ext cx="7467600" cy="830997"/>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VD: </a:t>
            </a:r>
            <a:r>
              <a:rPr lang="en-US" sz="2400" dirty="0" err="1" smtClean="0">
                <a:latin typeface="Times New Roman" panose="02020603050405020304" pitchFamily="18" charset="0"/>
                <a:cs typeface="Times New Roman" panose="02020603050405020304" pitchFamily="18" charset="0"/>
              </a:rPr>
              <a:t>Bài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toán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lớp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đánh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đô</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rủi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của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người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sư</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dụng</a:t>
            </a:r>
            <a:r>
              <a:rPr lang="en-US" sz="2400" dirty="0" smtClean="0">
                <a:latin typeface="Times New Roman" panose="02020603050405020304" pitchFamily="18" charset="0"/>
                <a:cs typeface="Times New Roman" panose="02020603050405020304" pitchFamily="18" charset="0"/>
              </a:rPr>
              <a:t> ô </a:t>
            </a:r>
            <a:r>
              <a:rPr lang="en-US" sz="2400" dirty="0" err="1" smtClean="0">
                <a:latin typeface="Times New Roman" panose="02020603050405020304" pitchFamily="18" charset="0"/>
                <a:cs typeface="Times New Roman" panose="02020603050405020304" pitchFamily="18" charset="0"/>
              </a:rPr>
              <a:t>tô</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thông</a:t>
            </a:r>
            <a:r>
              <a:rPr lang="en-US" sz="2400" dirty="0" smtClean="0">
                <a:latin typeface="Times New Roman" panose="02020603050405020304" pitchFamily="18" charset="0"/>
                <a:cs typeface="Times New Roman" panose="02020603050405020304" pitchFamily="18" charset="0"/>
              </a:rPr>
              <a:t> qua </a:t>
            </a:r>
            <a:r>
              <a:rPr lang="en-US" sz="2400" dirty="0" err="1" smtClean="0">
                <a:latin typeface="Times New Roman" panose="02020603050405020304" pitchFamily="18" charset="0"/>
                <a:cs typeface="Times New Roman" panose="02020603050405020304" pitchFamily="18" charset="0"/>
              </a:rPr>
              <a:t>các</a:t>
            </a:r>
            <a:r>
              <a:rPr lang="en-US" sz="2400" dirty="0" smtClean="0">
                <a:latin typeface="Times New Roman" panose="02020603050405020304" pitchFamily="18" charset="0"/>
                <a:cs typeface="Times New Roman" panose="02020603050405020304" pitchFamily="18" charset="0"/>
              </a:rPr>
              <a:t> feature: </a:t>
            </a:r>
            <a:r>
              <a:rPr lang="en-US" sz="2400" dirty="0" err="1" smtClean="0">
                <a:latin typeface="Times New Roman" panose="02020603050405020304" pitchFamily="18" charset="0"/>
                <a:cs typeface="Times New Roman" panose="02020603050405020304" pitchFamily="18" charset="0"/>
              </a:rPr>
              <a:t>Đô</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tuổi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Loại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xe</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529709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1892</TotalTime>
  <Words>1886</Words>
  <Application>Microsoft Office PowerPoint</Application>
  <PresentationFormat>On-screen Show (4:3)</PresentationFormat>
  <Paragraphs>264</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Facet</vt:lpstr>
      <vt:lpstr>MACHINE LEARNING</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Mô hình ANN</vt:lpstr>
      <vt:lpstr>Mô hình ANN</vt:lpstr>
      <vt:lpstr>Quá trình xử lý thông tin của ANN</vt:lpstr>
      <vt:lpstr>Quá trình xử lý thông tin của ANN</vt:lpstr>
      <vt:lpstr>Kiến trúc của ANN</vt:lpstr>
      <vt:lpstr>Quá trình học và nội dung học: </vt:lpstr>
      <vt:lpstr>Ưu điểm của ANN: </vt:lpstr>
      <vt:lpstr>Hạn chế của ANN: </vt:lpstr>
      <vt:lpstr>Hạn chế của ANN: </vt:lpstr>
      <vt:lpstr>Ví dụ minh họa ANN</vt:lpstr>
      <vt:lpstr>Ví dụ minh họa ANN</vt:lpstr>
      <vt:lpstr>Ví dụ minh họa ANN</vt:lpstr>
      <vt:lpstr>Ví dụ minh họa ANN</vt:lpstr>
      <vt:lpstr>Ví dụ minh họa ANN</vt:lpstr>
      <vt:lpstr>Ví dụ minh họa ANN</vt:lpstr>
      <vt:lpstr>Kết luận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hdjdn jfhdb</dc:creator>
  <cp:lastModifiedBy>PC</cp:lastModifiedBy>
  <cp:revision>206</cp:revision>
  <dcterms:created xsi:type="dcterms:W3CDTF">2006-08-16T00:00:00Z</dcterms:created>
  <dcterms:modified xsi:type="dcterms:W3CDTF">2018-09-21T02:02:23Z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