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5" r:id="rId1"/>
  </p:sldMasterIdLst>
  <p:notesMasterIdLst>
    <p:notesMasterId r:id="rId31"/>
  </p:notesMasterIdLst>
  <p:sldIdLst>
    <p:sldId id="256" r:id="rId2"/>
    <p:sldId id="257" r:id="rId3"/>
    <p:sldId id="277" r:id="rId4"/>
    <p:sldId id="278" r:id="rId5"/>
    <p:sldId id="279" r:id="rId6"/>
    <p:sldId id="280" r:id="rId7"/>
    <p:sldId id="264" r:id="rId8"/>
    <p:sldId id="266" r:id="rId9"/>
    <p:sldId id="261" r:id="rId10"/>
    <p:sldId id="262" r:id="rId11"/>
    <p:sldId id="267" r:id="rId12"/>
    <p:sldId id="268" r:id="rId13"/>
    <p:sldId id="269" r:id="rId14"/>
    <p:sldId id="298" r:id="rId15"/>
    <p:sldId id="270" r:id="rId16"/>
    <p:sldId id="312" r:id="rId17"/>
    <p:sldId id="315" r:id="rId18"/>
    <p:sldId id="299" r:id="rId19"/>
    <p:sldId id="317" r:id="rId20"/>
    <p:sldId id="316" r:id="rId21"/>
    <p:sldId id="300" r:id="rId22"/>
    <p:sldId id="301" r:id="rId23"/>
    <p:sldId id="302" r:id="rId24"/>
    <p:sldId id="303" r:id="rId25"/>
    <p:sldId id="304" r:id="rId26"/>
    <p:sldId id="305" r:id="rId27"/>
    <p:sldId id="314" r:id="rId28"/>
    <p:sldId id="265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h Vo Hoai" initials="LVH" lastIdx="2" clrIdx="0">
    <p:extLst>
      <p:ext uri="{19B8F6BF-5375-455C-9EA6-DF929625EA0E}">
        <p15:presenceInfo xmlns:p15="http://schemas.microsoft.com/office/powerpoint/2012/main" userId="f3b93334421715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3303" autoAdjust="0"/>
  </p:normalViewPr>
  <p:slideViewPr>
    <p:cSldViewPr snapToGrid="0">
      <p:cViewPr varScale="1">
        <p:scale>
          <a:sx n="85" d="100"/>
          <a:sy n="85" d="100"/>
        </p:scale>
        <p:origin x="1740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'[RiskScore_Pre.xlsx]Tỏng hợp'!$K$13</c:f>
              <c:strCache>
                <c:ptCount val="1"/>
                <c:pt idx="0">
                  <c:v>Risk Score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9.2329545454545456E-2"/>
                  <c:y val="4.62437272482490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906A-48BA-B27C-FA025AE8D16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9886363636363636E-2"/>
                  <c:y val="-1.216940190743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906A-48BA-B27C-FA025AE8D16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'[RiskScore_Pre.xlsx]Tỏng hợp'!$J$14:$J$17</c:f>
              <c:strCache>
                <c:ptCount val="4"/>
                <c:pt idx="0">
                  <c:v>File Server</c:v>
                </c:pt>
                <c:pt idx="1">
                  <c:v>Web Server</c:v>
                </c:pt>
                <c:pt idx="2">
                  <c:v>Mail Server</c:v>
                </c:pt>
                <c:pt idx="3">
                  <c:v>Domain Controller</c:v>
                </c:pt>
              </c:strCache>
            </c:strRef>
          </c:cat>
          <c:val>
            <c:numRef>
              <c:f>'[RiskScore_Pre.xlsx]Tỏng hợp'!$K$14:$K$17</c:f>
              <c:numCache>
                <c:formatCode>General</c:formatCode>
                <c:ptCount val="4"/>
                <c:pt idx="0">
                  <c:v>40.1</c:v>
                </c:pt>
                <c:pt idx="1">
                  <c:v>34.799999999999997</c:v>
                </c:pt>
                <c:pt idx="2">
                  <c:v>29.5</c:v>
                </c:pt>
                <c:pt idx="3">
                  <c:v>19.5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06A-48BA-B27C-FA025AE8D1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1591028768"/>
        <c:axId val="-1591028224"/>
      </c:radarChart>
      <c:catAx>
        <c:axId val="-159102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028224"/>
        <c:crosses val="autoZero"/>
        <c:auto val="1"/>
        <c:lblAlgn val="ctr"/>
        <c:lblOffset val="100"/>
        <c:noMultiLvlLbl val="0"/>
      </c:catAx>
      <c:valAx>
        <c:axId val="-15910282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9102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'Tỏng hợp'!$K$13</c:f>
              <c:strCache>
                <c:ptCount val="1"/>
                <c:pt idx="0">
                  <c:v>Risk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6.6837605450685719E-2"/>
                  <c:y val="7.48719494378524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B23-4B4B-94C4-3A49B8F67A9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'Tỏng hợp'!$J$14:$J$17</c:f>
              <c:strCache>
                <c:ptCount val="4"/>
                <c:pt idx="0">
                  <c:v>Web Server</c:v>
                </c:pt>
                <c:pt idx="1">
                  <c:v>File Server</c:v>
                </c:pt>
                <c:pt idx="2">
                  <c:v>Domain Controller</c:v>
                </c:pt>
                <c:pt idx="3">
                  <c:v>Mail Server</c:v>
                </c:pt>
              </c:strCache>
            </c:strRef>
          </c:cat>
          <c:val>
            <c:numRef>
              <c:f>'Tỏng hợp'!$K$14:$K$17</c:f>
              <c:numCache>
                <c:formatCode>General</c:formatCode>
                <c:ptCount val="4"/>
                <c:pt idx="0">
                  <c:v>6.8</c:v>
                </c:pt>
                <c:pt idx="1">
                  <c:v>4.2</c:v>
                </c:pt>
                <c:pt idx="2">
                  <c:v>2.7</c:v>
                </c:pt>
                <c:pt idx="3">
                  <c:v>2.2000000000000002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B23-4B4B-94C4-3A49B8F67A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-1591024416"/>
        <c:axId val="-1591033120"/>
      </c:radarChart>
      <c:catAx>
        <c:axId val="-159102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91033120"/>
        <c:crosses val="autoZero"/>
        <c:auto val="1"/>
        <c:lblAlgn val="ctr"/>
        <c:lblOffset val="100"/>
        <c:noMultiLvlLbl val="0"/>
      </c:catAx>
      <c:valAx>
        <c:axId val="-1591033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9102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0A8E8-78AB-4F71-B10E-AEE8406939A6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FD091-E887-4E55-AA28-7E43F1674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5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1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5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3 Zone </a:t>
            </a:r>
            <a:r>
              <a:rPr lang="en-US" dirty="0" err="1"/>
              <a:t>chính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SOC Zone: Security Operation Center, </a:t>
            </a:r>
            <a:r>
              <a:rPr lang="en-US" dirty="0" err="1"/>
              <a:t>là</a:t>
            </a:r>
            <a:r>
              <a:rPr lang="en-US" dirty="0"/>
              <a:t> Zone </a:t>
            </a:r>
            <a:r>
              <a:rPr lang="en-US" dirty="0" err="1"/>
              <a:t>cho</a:t>
            </a:r>
            <a:r>
              <a:rPr lang="en-US" dirty="0"/>
              <a:t> phòng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trách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DC Zone: </a:t>
            </a:r>
            <a:r>
              <a:rPr lang="en-US" dirty="0" err="1"/>
              <a:t>Là</a:t>
            </a:r>
            <a:r>
              <a:rPr lang="en-US" dirty="0"/>
              <a:t> Zone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DC </a:t>
            </a:r>
            <a:r>
              <a:rPr lang="en-US" dirty="0" err="1"/>
              <a:t>như</a:t>
            </a:r>
            <a:r>
              <a:rPr lang="en-US" dirty="0"/>
              <a:t> File Server, Domain Controller…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Cloud Zone: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Zone </a:t>
            </a:r>
            <a:r>
              <a:rPr lang="en-US" dirty="0" err="1"/>
              <a:t>giành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Web Serer.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lên</a:t>
            </a:r>
            <a:r>
              <a:rPr lang="en-US" dirty="0"/>
              <a:t> Cloud AWS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Zone,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7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3 Zone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SOC Zone, DC Zone, </a:t>
            </a:r>
            <a:r>
              <a:rPr lang="en-US" dirty="0" err="1"/>
              <a:t>và</a:t>
            </a:r>
            <a:r>
              <a:rPr lang="en-US" dirty="0"/>
              <a:t> Cloud Zone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Zone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Bastion Host Zone, </a:t>
            </a:r>
            <a:r>
              <a:rPr lang="en-US" dirty="0" err="1"/>
              <a:t>là</a:t>
            </a:r>
            <a:r>
              <a:rPr lang="en-US" dirty="0"/>
              <a:t> Zone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viên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DB, Server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Còn</a:t>
            </a:r>
            <a:r>
              <a:rPr lang="en-US" dirty="0"/>
              <a:t> 2 Zone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HO Zone (Head Office) </a:t>
            </a:r>
            <a:r>
              <a:rPr lang="en-US" dirty="0" err="1"/>
              <a:t>và</a:t>
            </a:r>
            <a:r>
              <a:rPr lang="en-US" dirty="0"/>
              <a:t> Branch Zone (Chi </a:t>
            </a:r>
            <a:r>
              <a:rPr lang="en-US" dirty="0" err="1"/>
              <a:t>nhánh</a:t>
            </a:r>
            <a:r>
              <a:rPr lang="en-US" dirty="0"/>
              <a:t>). HO Zone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DC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lo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. Branch Zone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Internet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Khi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File Server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MPLS </a:t>
            </a:r>
            <a:r>
              <a:rPr lang="en-US" dirty="0" err="1"/>
              <a:t>về</a:t>
            </a:r>
            <a:r>
              <a:rPr lang="en-US" dirty="0"/>
              <a:t> Data Center.</a:t>
            </a:r>
          </a:p>
          <a:p>
            <a:pPr marL="171450" indent="-171450">
              <a:buFontTx/>
              <a:buChar char="-"/>
            </a:pPr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Office 365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Mail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Mail Spam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O365</a:t>
            </a:r>
            <a:r>
              <a:rPr lang="en-US" dirty="0"/>
              <a:t> </a:t>
            </a:r>
            <a:r>
              <a:rPr lang="en-US" dirty="0" err="1"/>
              <a:t>luôn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1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SOC Zone,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Palo Alto Firewall: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Tenable: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Vulnerability Management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McAfee IPS: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McAfee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Crowdstrike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Endpoint, Sandbox </a:t>
            </a:r>
            <a:r>
              <a:rPr lang="en-US" dirty="0" err="1"/>
              <a:t>và</a:t>
            </a:r>
            <a:r>
              <a:rPr lang="en-US" dirty="0"/>
              <a:t> DLP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Crowdstrike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IBM: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SIEM </a:t>
            </a:r>
            <a:r>
              <a:rPr lang="en-US" dirty="0" err="1"/>
              <a:t>và</a:t>
            </a:r>
            <a:r>
              <a:rPr lang="en-US" dirty="0"/>
              <a:t> SOAR </a:t>
            </a:r>
            <a:r>
              <a:rPr lang="en-US" dirty="0" err="1"/>
              <a:t>của</a:t>
            </a:r>
            <a:r>
              <a:rPr lang="en-US" dirty="0"/>
              <a:t> IBM.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CyberArk</a:t>
            </a:r>
            <a:r>
              <a:rPr lang="en-US" dirty="0"/>
              <a:t>: Privilege Access Management,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Zone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vSphere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Vmware</a:t>
            </a:r>
            <a:r>
              <a:rPr lang="en-US" dirty="0"/>
              <a:t> OS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Backup </a:t>
            </a:r>
            <a:r>
              <a:rPr lang="en-US" dirty="0" err="1"/>
              <a:t>của</a:t>
            </a:r>
            <a:r>
              <a:rPr lang="en-US" dirty="0"/>
              <a:t> SAN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2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 Zone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Data Center (On Prem) </a:t>
            </a:r>
            <a:r>
              <a:rPr lang="en-US" dirty="0" err="1"/>
              <a:t>thông</a:t>
            </a:r>
            <a:r>
              <a:rPr lang="en-US" dirty="0"/>
              <a:t> qua AWS Direct Connect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Trong Cloud Zone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Cloud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ra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/>
              <a:t>Availibility</a:t>
            </a:r>
            <a:r>
              <a:rPr lang="en-US" dirty="0"/>
              <a:t> Zone (AZ)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AZ.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dirty="0"/>
              <a:t> Cloud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Security Group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Backup DB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S3</a:t>
            </a:r>
            <a:r>
              <a:rPr lang="en-US" dirty="0"/>
              <a:t>, Backup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Snapshot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AWS WAF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Hacker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64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19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9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8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follow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23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7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90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67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Data Loss Prevention (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dirty="0" err="1"/>
              <a:t>Bão</a:t>
            </a:r>
            <a:r>
              <a:rPr lang="en-US" dirty="0"/>
              <a:t> </a:t>
            </a:r>
            <a:r>
              <a:rPr lang="en-US" dirty="0" err="1"/>
              <a:t>lũ</a:t>
            </a:r>
            <a:r>
              <a:rPr lang="en-US" dirty="0"/>
              <a:t>, </a:t>
            </a:r>
            <a:r>
              <a:rPr lang="en-US" dirty="0" err="1"/>
              <a:t>lốc</a:t>
            </a:r>
            <a:r>
              <a:rPr lang="en-US" dirty="0"/>
              <a:t> </a:t>
            </a:r>
            <a:r>
              <a:rPr lang="en-US" dirty="0" err="1"/>
              <a:t>xoáy</a:t>
            </a:r>
            <a:r>
              <a:rPr lang="en-US" dirty="0"/>
              <a:t>,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, </a:t>
            </a:r>
            <a:r>
              <a:rPr lang="en-US" dirty="0" err="1"/>
              <a:t>hỏa</a:t>
            </a:r>
            <a:r>
              <a:rPr lang="en-US" dirty="0"/>
              <a:t> </a:t>
            </a:r>
            <a:r>
              <a:rPr lang="en-US" dirty="0" err="1"/>
              <a:t>hoạn</a:t>
            </a:r>
            <a:r>
              <a:rPr lang="en-US" dirty="0"/>
              <a:t>… </a:t>
            </a:r>
          </a:p>
          <a:p>
            <a:pPr marL="171450" indent="-171450">
              <a:buFontTx/>
              <a:buChar char="-"/>
            </a:pPr>
            <a:r>
              <a:rPr lang="en-US" dirty="0"/>
              <a:t>Tin </a:t>
            </a:r>
            <a:r>
              <a:rPr lang="en-US" dirty="0" err="1"/>
              <a:t>tặc</a:t>
            </a:r>
            <a:r>
              <a:rPr lang="en-US" dirty="0"/>
              <a:t>: Hacker </a:t>
            </a:r>
            <a:r>
              <a:rPr lang="en-US" dirty="0" err="1"/>
              <a:t>thưc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cắp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: Nhân viên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Quản trị theo mô hình Domain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Router Cisco tích hợp firewall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Thiết bị cân bằng tải kết nối internet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Không có phần mềm antivirus, firewall chuyên dụng cũng như các chính sách bảo mật khác.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Chưa có chính sách vận hành hệ thống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 Chưa có chính sách về vấn đề an toàn thông tin trong hệ thống 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 dirty="0"/>
              <a:t>Chưa có chính sách sao lưu và phục hồi dữ liệu - Tất cả các máy chủ đặt tại Data Center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5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vi-VN" dirty="0"/>
              <a:t>Không có firewall chuyên dụng dễ bị tấn công DoS, DdoS … để đánh cắp dữ </a:t>
            </a:r>
            <a:r>
              <a:rPr lang="vi-VN" dirty="0" err="1"/>
              <a:t>liệu</a:t>
            </a:r>
            <a:r>
              <a:rPr lang="vi-VN" dirty="0"/>
              <a:t> 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- </a:t>
            </a:r>
            <a:r>
              <a:rPr lang="vi-VN" dirty="0"/>
              <a:t>In ấn tự do, không có sự quản lý </a:t>
            </a:r>
            <a:r>
              <a:rPr lang="vi-VN" dirty="0" err="1"/>
              <a:t>tập</a:t>
            </a:r>
            <a:r>
              <a:rPr lang="vi-VN" dirty="0"/>
              <a:t> trung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IDS/IPS,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hacker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WAF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phòng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Email Security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Spam Mail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log </a:t>
            </a:r>
            <a:r>
              <a:rPr lang="en-US" dirty="0" err="1"/>
              <a:t>như</a:t>
            </a:r>
            <a:r>
              <a:rPr lang="en-US" dirty="0"/>
              <a:t> SIEM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Antivirus,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quyền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viên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1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FW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hacker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 Hacker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ra </a:t>
            </a:r>
            <a:r>
              <a:rPr lang="en-US" dirty="0" err="1"/>
              <a:t>ngoài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vết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lén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do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Email Security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link spam,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Endpoiint</a:t>
            </a:r>
            <a:r>
              <a:rPr lang="en-US" dirty="0"/>
              <a:t> Security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cắm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, backdoor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FW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google drive, </a:t>
            </a:r>
            <a:r>
              <a:rPr lang="en-US" dirty="0" err="1"/>
              <a:t>onedrive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Nhân viên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Share File Peer-to-peer ra </a:t>
            </a:r>
            <a:r>
              <a:rPr lang="en-US" dirty="0" err="1"/>
              <a:t>ngoài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in </a:t>
            </a:r>
            <a:r>
              <a:rPr lang="en-US" dirty="0" err="1"/>
              <a:t>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Nhân viên </a:t>
            </a:r>
            <a:r>
              <a:rPr lang="en-US" dirty="0" err="1">
                <a:sym typeface="Wingdings" panose="05000000000000000000" pitchFamily="2" charset="2"/>
              </a:rPr>
              <a:t>có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lợi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dụng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thông</a:t>
            </a:r>
            <a:r>
              <a:rPr lang="en-US" dirty="0">
                <a:sym typeface="Wingdings" panose="05000000000000000000" pitchFamily="2" charset="2"/>
              </a:rPr>
              <a:t> tin</a:t>
            </a: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Về</a:t>
            </a:r>
            <a:r>
              <a:rPr lang="en-US" dirty="0"/>
              <a:t> Risk Score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File Server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cao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public internet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chiếm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cao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4FD091-E887-4E55-AA28-7E43F1674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1553-A824-4AF8-926F-1B2FD4F86D89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4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C53-7634-4612-B9BB-7C9F6359D5EE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6ACD9-0B8A-4560-BE88-BC14CD49A25E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050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9C1FE-E3B4-47C1-AE8D-74DE19DC87E6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7A345-FE3E-4F70-A726-BAD90FFAC2A6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22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21C-B5DC-4FB8-953F-87E5E2B1CFB1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6DF-B54F-45DB-8D64-8F6B0CA249F9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5896B-E1A2-45C5-981F-103783BA427D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EE53-353A-441E-B38E-8B038CC6C1DC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502D-6EEC-4FB0-A213-C53F97276611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D92-BAE0-4051-AF9C-287BAC5AFC2F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6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247-9984-4EE3-88E3-138F21498019}" type="datetime1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9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15A7-21FF-4DA3-B5A9-774997F1DB40}" type="datetime1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11AA-2DE8-4D97-9723-D9905A9FCDB3}" type="datetime1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8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47E89-5AA9-4A25-8B77-A21CB1356670}" type="datetime1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5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4046-47F4-4AA6-8F28-9872569BEDC7}" type="datetime1">
              <a:rPr lang="en-US" smtClean="0"/>
              <a:t>10/21/2023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6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21096-68E0-471F-83AB-56675C5E6B09}" type="datetime1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1EBE66-EE01-477B-A047-C212061A1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2F200E75-CAAC-4D02-9669-749DA386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57" y="3095470"/>
            <a:ext cx="10649955" cy="86383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PREVENTION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xmlns="" id="{97F32C18-0B4F-41CC-8575-67D2566B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12" y="4109916"/>
            <a:ext cx="4082322" cy="451968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 H</a:t>
            </a:r>
            <a:r>
              <a:rPr lang="vi-VN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4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êu đề 1">
            <a:extLst>
              <a:ext uri="{FF2B5EF4-FFF2-40B4-BE49-F238E27FC236}">
                <a16:creationId xmlns:a16="http://schemas.microsoft.com/office/drawing/2014/main" xmlns="" id="{71A2F860-5151-4FB2-AF76-6FD0415CF9D1}"/>
              </a:ext>
            </a:extLst>
          </p:cNvPr>
          <p:cNvSpPr txBox="1">
            <a:spLocks/>
          </p:cNvSpPr>
          <p:nvPr/>
        </p:nvSpPr>
        <p:spPr>
          <a:xfrm>
            <a:off x="1507067" y="829692"/>
            <a:ext cx="7766936" cy="2216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</a:p>
          <a:p>
            <a:pPr algn="ctr"/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êu đề phụ 2">
            <a:extLst>
              <a:ext uri="{FF2B5EF4-FFF2-40B4-BE49-F238E27FC236}">
                <a16:creationId xmlns:a16="http://schemas.microsoft.com/office/drawing/2014/main" xmlns="" id="{B86727EB-0AA8-489E-8B85-660BF7D8216A}"/>
              </a:ext>
            </a:extLst>
          </p:cNvPr>
          <p:cNvSpPr txBox="1">
            <a:spLocks/>
          </p:cNvSpPr>
          <p:nvPr/>
        </p:nvSpPr>
        <p:spPr>
          <a:xfrm>
            <a:off x="1507067" y="4561884"/>
            <a:ext cx="8131608" cy="2265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viên</a:t>
            </a:r>
          </a:p>
          <a:p>
            <a:pPr algn="l"/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20522019 –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endParaRPr lang="en-US" sz="2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20520454 –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endParaRPr lang="en-US" sz="2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20521291 –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2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20521858 –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0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2000" b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Thiết kế hệ thống mới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6"/>
            <a:ext cx="9396056" cy="3194332"/>
          </a:xfrm>
        </p:spPr>
        <p:txBody>
          <a:bodyPr>
            <a:normAutofit lnSpcReduction="10000"/>
          </a:bodyPr>
          <a:lstStyle/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 Zone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Zone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Zone</a:t>
            </a: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2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6A. S</a:t>
            </a:r>
            <a:r>
              <a:rPr lang="vi-VN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đồ tổng quan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6"/>
            <a:ext cx="9396056" cy="3194332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02" y="868271"/>
            <a:ext cx="11363588" cy="59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0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6B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SOC Zone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6"/>
            <a:ext cx="9396056" cy="3194332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4" y="710798"/>
            <a:ext cx="8591270" cy="61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DC Zone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6"/>
            <a:ext cx="9396056" cy="3194332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665" y="112940"/>
            <a:ext cx="5509462" cy="67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Cloud Zone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6"/>
            <a:ext cx="9396056" cy="3194332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Clr>
                <a:srgbClr val="0070C0"/>
              </a:buClr>
              <a:buFont typeface="+mj-lt"/>
              <a:buAutoNum type="alphaUcPeriod"/>
            </a:pPr>
            <a:endParaRPr lang="en-US" sz="3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013" y="136651"/>
            <a:ext cx="5071405" cy="672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Next Gen Firewall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Blacklist IP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3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Palo Alto Network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Palo Alto Network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4" descr="Káº¿t quáº£ hÃ¬nh áº£nh cho paloalto pa 3060">
            <a:extLst>
              <a:ext uri="{FF2B5EF4-FFF2-40B4-BE49-F238E27FC236}">
                <a16:creationId xmlns:a16="http://schemas.microsoft.com/office/drawing/2014/main" xmlns="" id="{D59CC629-2133-47A6-AEE6-E986B24A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03" y="1748851"/>
            <a:ext cx="8336040" cy="416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5157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Application-based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enforcement (App-ID™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(User-ID™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 prevention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filtering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visibility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Protect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Fail-safe operation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VM-Series 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Panorama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Palo Alto Network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76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Next Gen IPS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Quarantine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McAfee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96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5325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McAfee: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ePolicy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Orchestrator</a:t>
            </a: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Layer (DXL)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pt-BR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pt-B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 tức </a:t>
            </a:r>
            <a:r>
              <a:rPr lang="pt-BR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McAfee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® Active Response (MAR)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en-US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vi-VN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 đối tượng độc hại</a:t>
            </a:r>
            <a:endParaRPr lang="en-US" sz="26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McAfee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® Enterprise Security Manager (ESM) </a:t>
            </a:r>
            <a:endParaRPr lang="en-US" sz="2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SIEM, </a:t>
            </a:r>
            <a:r>
              <a:rPr lang="pt-BR" sz="2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pt-B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 và tuân thủ</a:t>
            </a:r>
            <a:endParaRPr lang="en-US" sz="2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McAfee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4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70"/>
            <a:ext cx="8596668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5"/>
            <a:ext cx="9396056" cy="47072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Loss Prevention</a:t>
            </a: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Rank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Rank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70C0"/>
              </a:buClr>
              <a:buFont typeface="+mj-lt"/>
              <a:buAutoNum type="arabicPeriod"/>
            </a:pP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McAfee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1" y="1277656"/>
            <a:ext cx="2961342" cy="2961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369" y="978771"/>
            <a:ext cx="4461790" cy="2509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151" y="3983725"/>
            <a:ext cx="4631375" cy="26051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3" y="3743801"/>
            <a:ext cx="3869901" cy="38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5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Endpoint Security + Sandbox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Hostbase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IPS,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Hostbase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Firewall,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VLAN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Ransomware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USB, Ổ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 file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Sandbox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Crowdstrike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77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SIEM, SOAR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SIEM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SOAR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155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PAM (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Privelege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 Management)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Cyber Ark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39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Vulneribility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Management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Tenable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883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Email Security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Mail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Office 365 Security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2117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xmlns="" id="{0B4E7A17-A2CD-44D2-A874-0C247B3F84AD}"/>
              </a:ext>
            </a:extLst>
          </p:cNvPr>
          <p:cNvSpPr txBox="1">
            <a:spLocks/>
          </p:cNvSpPr>
          <p:nvPr/>
        </p:nvSpPr>
        <p:spPr>
          <a:xfrm>
            <a:off x="677332" y="1532929"/>
            <a:ext cx="10250498" cy="470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Web Application Firewall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XXE 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Code Execution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AWS WAF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090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6E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xmlns="" id="{99D0CFF4-7343-4A06-BEC6-DCAAEAF4A433}"/>
              </a:ext>
            </a:extLst>
          </p:cNvPr>
          <p:cNvSpPr/>
          <p:nvPr/>
        </p:nvSpPr>
        <p:spPr>
          <a:xfrm>
            <a:off x="677333" y="609599"/>
            <a:ext cx="87134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2" descr="Káº¿t quáº£ hÃ¬nh áº£nh cho San diagram">
            <a:extLst>
              <a:ext uri="{FF2B5EF4-FFF2-40B4-BE49-F238E27FC236}">
                <a16:creationId xmlns:a16="http://schemas.microsoft.com/office/drawing/2014/main" xmlns="" id="{7781FBB8-1C67-421E-9C5C-A45037BD7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37" y="1340339"/>
            <a:ext cx="5516628" cy="477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Risk Rank của hệ thống mới</a:t>
            </a: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xmlns="" id="{BE422F42-581D-42BC-9308-BE5133345C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748520"/>
              </p:ext>
            </p:extLst>
          </p:nvPr>
        </p:nvGraphicFramePr>
        <p:xfrm>
          <a:off x="972458" y="1139252"/>
          <a:ext cx="8882742" cy="5290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1535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B2C436F9-D4E8-4799-886E-05E02BED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EBE66-EE01-477B-A047-C212061A1118}" type="slidenum">
              <a:rPr lang="en-US" smtClean="0"/>
              <a:t>29</a:t>
            </a:fld>
            <a:endParaRPr lang="en-US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xmlns="" id="{2B597254-B438-4F29-ABCE-7FF3D5BE58B7}"/>
              </a:ext>
            </a:extLst>
          </p:cNvPr>
          <p:cNvSpPr/>
          <p:nvPr/>
        </p:nvSpPr>
        <p:spPr>
          <a:xfrm>
            <a:off x="2183369" y="2865735"/>
            <a:ext cx="67489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</a:t>
            </a:r>
            <a:r>
              <a:rPr lang="en-US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watching</a:t>
            </a:r>
            <a:endParaRPr lang="vi-VN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709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70"/>
            <a:ext cx="8596668" cy="11392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Loss Prevention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649" y="868272"/>
            <a:ext cx="9156094" cy="2716758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Loss Prevention</a:t>
            </a:r>
          </a:p>
          <a:p>
            <a:pPr>
              <a:lnSpc>
                <a:spcPct val="9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internet.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rò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rĩ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mất mát dữ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6CFADDA-F53C-4CAE-ABF3-128520C15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467" y="3585030"/>
            <a:ext cx="4724573" cy="23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Loss Prevention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720569"/>
            <a:ext cx="9396056" cy="4707237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18F6A1-3347-4DAD-A698-9CC6FD87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59" y="1451299"/>
            <a:ext cx="3381375" cy="22174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4E9FA51-DFEA-422F-ACC4-274B3C8E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97" y="1451300"/>
            <a:ext cx="3828660" cy="2350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744C58F-0577-41E6-BCB7-752040EFA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995" y="4128509"/>
            <a:ext cx="3381375" cy="25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0" y="3575308"/>
            <a:ext cx="9396056" cy="4707237"/>
          </a:xfrm>
        </p:spPr>
        <p:txBody>
          <a:bodyPr>
            <a:normAutofit/>
          </a:bodyPr>
          <a:lstStyle/>
          <a:p>
            <a:pPr marL="0" indent="0">
              <a:buClr>
                <a:srgbClr val="0070C0"/>
              </a:buClr>
              <a:buNone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A317D8-B031-46FE-9515-69E84A64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52" y="1432183"/>
            <a:ext cx="989799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4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6463"/>
            <a:ext cx="9396056" cy="4707237"/>
          </a:xfrm>
        </p:spPr>
        <p:txBody>
          <a:bodyPr>
            <a:normAutofit lnSpcReduction="10000"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DoS, DDoS, …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IDS/IPS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WAF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mail security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mail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antivirus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lây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malware qua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USB,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ra internet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Phân tích những rủi ro mất mát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075381"/>
            <a:ext cx="9396056" cy="470723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Attacker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xâm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nhập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Monitoring System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giám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sát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thống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lén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Email Security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Spam Mail,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gửi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link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độc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Endpoint Security  User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dễ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bị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dính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mã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độc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Phân tích những rủi ro mất mát dữ liệu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xmlns="" id="{68ECC98F-980B-4CEA-AB0D-FF3CEC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075381"/>
            <a:ext cx="9396056" cy="470723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Firewall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chuyển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file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qua Skype,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Zalo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…</a:t>
            </a: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dùng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giao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thức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P2P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chia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sẻ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chính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sách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quy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định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về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việc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ấn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dữ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liệu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Nhân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viên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có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tận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dụng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lỗ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hổng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này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để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bán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thông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tin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6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xmlns="" id="{38F85238-984A-478D-9812-CB96048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970"/>
            <a:ext cx="9396055" cy="1139252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Risk Rank của hệ thống hiện tại</a:t>
            </a:r>
          </a:p>
        </p:txBody>
      </p:sp>
      <p:sp>
        <p:nvSpPr>
          <p:cNvPr id="5" name="Sao: 5 Cánh 4">
            <a:extLst>
              <a:ext uri="{FF2B5EF4-FFF2-40B4-BE49-F238E27FC236}">
                <a16:creationId xmlns:a16="http://schemas.microsoft.com/office/drawing/2014/main" xmlns="" id="{8C168CAD-1B5E-40CD-8C74-FDE77BB80911}"/>
              </a:ext>
            </a:extLst>
          </p:cNvPr>
          <p:cNvSpPr/>
          <p:nvPr/>
        </p:nvSpPr>
        <p:spPr>
          <a:xfrm>
            <a:off x="10807909" y="0"/>
            <a:ext cx="1384092" cy="1139252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xmlns="" id="{237C2E6F-A7B4-48ED-ADCF-812501A5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830" y="350928"/>
            <a:ext cx="823160" cy="517343"/>
          </a:xfrm>
        </p:spPr>
        <p:txBody>
          <a:bodyPr/>
          <a:lstStyle/>
          <a:p>
            <a:fld id="{A51EBE66-EE01-477B-A047-C212061A1118}" type="slidenum">
              <a:rPr lang="en-US" sz="36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Biểu đồ 10">
            <a:extLst>
              <a:ext uri="{FF2B5EF4-FFF2-40B4-BE49-F238E27FC236}">
                <a16:creationId xmlns:a16="http://schemas.microsoft.com/office/drawing/2014/main" xmlns="" id="{029FED3D-F018-43A8-AD65-96E0CA8C8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126490"/>
              </p:ext>
            </p:extLst>
          </p:nvPr>
        </p:nvGraphicFramePr>
        <p:xfrm>
          <a:off x="828760" y="895003"/>
          <a:ext cx="8797840" cy="4858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3253397"/>
      </p:ext>
    </p:extLst>
  </p:cSld>
  <p:clrMapOvr>
    <a:masterClrMapping/>
  </p:clrMapOvr>
</p:sld>
</file>

<file path=ppt/theme/theme1.xml><?xml version="1.0" encoding="utf-8"?>
<a:theme xmlns:a="http://schemas.openxmlformats.org/drawingml/2006/main" name="Mặt kim cương">
  <a:themeElements>
    <a:clrScheme name="Lục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1045</TotalTime>
  <Words>1999</Words>
  <Application>Microsoft Office PowerPoint</Application>
  <PresentationFormat>Widescreen</PresentationFormat>
  <Paragraphs>261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Tahoma</vt:lpstr>
      <vt:lpstr>Times New Roman</vt:lpstr>
      <vt:lpstr>Trebuchet MS</vt:lpstr>
      <vt:lpstr>Wingdings</vt:lpstr>
      <vt:lpstr>Wingdings 3</vt:lpstr>
      <vt:lpstr>Mặt kim cương</vt:lpstr>
      <vt:lpstr>DATA LOSS PREVENTION</vt:lpstr>
      <vt:lpstr>Nội dung trình bày</vt:lpstr>
      <vt:lpstr>1. Tổng quan về Data Loss Prevention</vt:lpstr>
      <vt:lpstr>1. Tổng quan về Data Loss Prevention</vt:lpstr>
      <vt:lpstr>2. Hiện trạng hệ thống mạng của doanh nghiệp</vt:lpstr>
      <vt:lpstr>3. Phân tích những điểm yếu của mô hình hiện tại</vt:lpstr>
      <vt:lpstr>4. Phân tích những rủi ro mất mát dữ liệu</vt:lpstr>
      <vt:lpstr>4. Phân tích những rủi ro mất mát dữ liệu</vt:lpstr>
      <vt:lpstr>5. Risk Rank của hệ thống hiện tại</vt:lpstr>
      <vt:lpstr>6. Thiết kế hệ thống mới</vt:lpstr>
      <vt:lpstr>6A. Sơ đồ tổng quan</vt:lpstr>
      <vt:lpstr>6B. SOC Zone</vt:lpstr>
      <vt:lpstr>6C. DC Zone</vt:lpstr>
      <vt:lpstr>6C. Cloud Zone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6E. Các giải pháp kĩ thuật</vt:lpstr>
      <vt:lpstr>8. Risk Rank của hệ thống mới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VÕ THÀNH TÍN</dc:creator>
  <cp:lastModifiedBy>Microsoft account</cp:lastModifiedBy>
  <cp:revision>339</cp:revision>
  <dcterms:created xsi:type="dcterms:W3CDTF">2018-12-14T11:26:06Z</dcterms:created>
  <dcterms:modified xsi:type="dcterms:W3CDTF">2023-10-21T05:18:05Z</dcterms:modified>
</cp:coreProperties>
</file>