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2" r:id="rId5"/>
    <p:sldId id="259" r:id="rId6"/>
    <p:sldId id="263" r:id="rId7"/>
    <p:sldId id="264" r:id="rId8"/>
    <p:sldId id="260"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0FAAC-40D6-4FF3-A33B-91DA5CB7F910}" type="datetimeFigureOut">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95E04-F5A0-4158-95D2-53D4843F1409}" type="slidenum">
              <a:rPr lang="en-US" smtClean="0"/>
              <a:t>‹#›</a:t>
            </a:fld>
            <a:endParaRPr lang="en-US"/>
          </a:p>
        </p:txBody>
      </p:sp>
    </p:spTree>
    <p:extLst>
      <p:ext uri="{BB962C8B-B14F-4D97-AF65-F5344CB8AC3E}">
        <p14:creationId xmlns:p14="http://schemas.microsoft.com/office/powerpoint/2010/main" val="35485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A95E04-F5A0-4158-95D2-53D4843F1409}" type="slidenum">
              <a:rPr lang="en-US" smtClean="0"/>
              <a:t>21</a:t>
            </a:fld>
            <a:endParaRPr lang="en-US"/>
          </a:p>
        </p:txBody>
      </p:sp>
    </p:spTree>
    <p:extLst>
      <p:ext uri="{BB962C8B-B14F-4D97-AF65-F5344CB8AC3E}">
        <p14:creationId xmlns:p14="http://schemas.microsoft.com/office/powerpoint/2010/main" val="143622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A95E04-F5A0-4158-95D2-53D4843F1409}" type="slidenum">
              <a:rPr lang="en-US" smtClean="0"/>
              <a:t>22</a:t>
            </a:fld>
            <a:endParaRPr lang="en-US"/>
          </a:p>
        </p:txBody>
      </p:sp>
    </p:spTree>
    <p:extLst>
      <p:ext uri="{BB962C8B-B14F-4D97-AF65-F5344CB8AC3E}">
        <p14:creationId xmlns:p14="http://schemas.microsoft.com/office/powerpoint/2010/main" val="372346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43E4-5F99-4171-8798-43539E50D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10054-7416-4836-BE38-A0B9D2E53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EAA8D-0B3E-41AB-A7F3-E1D2C38EBD45}"/>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5" name="Footer Placeholder 4">
            <a:extLst>
              <a:ext uri="{FF2B5EF4-FFF2-40B4-BE49-F238E27FC236}">
                <a16:creationId xmlns:a16="http://schemas.microsoft.com/office/drawing/2014/main" id="{D9E17BC2-C82A-4B3F-8A79-2F9ACFCFF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08B4D-6A98-4419-A015-E7B12F052658}"/>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106615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63AB-A5BF-4C57-ACE5-21C9BC72E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4ADE1-F25A-4FD9-8D24-92E38FB67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AA2F0-9BA8-4020-9D02-7A83D836D734}"/>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5" name="Footer Placeholder 4">
            <a:extLst>
              <a:ext uri="{FF2B5EF4-FFF2-40B4-BE49-F238E27FC236}">
                <a16:creationId xmlns:a16="http://schemas.microsoft.com/office/drawing/2014/main" id="{234B8BF5-593D-470C-9048-2FA5DBB16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36EE0-B3DB-46A4-8688-3170A6126C5A}"/>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309638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06D34-032E-4FA7-8410-61DC2A17F1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1D8B9-87A4-420B-B7EC-22490B78B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3B930-33BC-49E1-BCE4-D52E9A3ADB5A}"/>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5" name="Footer Placeholder 4">
            <a:extLst>
              <a:ext uri="{FF2B5EF4-FFF2-40B4-BE49-F238E27FC236}">
                <a16:creationId xmlns:a16="http://schemas.microsoft.com/office/drawing/2014/main" id="{65E8FBB6-9A86-4061-9DBE-CD66A7F68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5C29A-01CB-4ACE-A635-797C88553096}"/>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179234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6A1-0A32-4374-A0FD-2A741ABA2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7CC68-CA6C-4DA2-94C4-ACA208192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C998D-1206-47C4-ADC7-843C84E14F76}"/>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5" name="Footer Placeholder 4">
            <a:extLst>
              <a:ext uri="{FF2B5EF4-FFF2-40B4-BE49-F238E27FC236}">
                <a16:creationId xmlns:a16="http://schemas.microsoft.com/office/drawing/2014/main" id="{4425C8E3-04C7-4233-9986-888CBD15A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4C243-EE3C-4DE7-9342-9A3F6C2B55B5}"/>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165734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5DEE-B4A9-4BC7-A8ED-4299D6BB3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5AF6C-DE1C-4A68-BFAD-4DC52F87E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BE48C-56C7-47E0-96A8-12D1664B3CA2}"/>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5" name="Footer Placeholder 4">
            <a:extLst>
              <a:ext uri="{FF2B5EF4-FFF2-40B4-BE49-F238E27FC236}">
                <a16:creationId xmlns:a16="http://schemas.microsoft.com/office/drawing/2014/main" id="{D7606825-F4E1-47F8-96D5-ABF3DBDF0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E8C0F-5A32-461E-A374-834C7837795F}"/>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380132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E868-A37E-4F9B-83AB-DC8EADB66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7DF9B-7970-46DE-BEF4-3536426D0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755D4-2136-4D98-9806-88A75AE904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8D0EB-ABB3-475D-8EAB-8ECF343A7B9C}"/>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6" name="Footer Placeholder 5">
            <a:extLst>
              <a:ext uri="{FF2B5EF4-FFF2-40B4-BE49-F238E27FC236}">
                <a16:creationId xmlns:a16="http://schemas.microsoft.com/office/drawing/2014/main" id="{385E3F13-56BA-41BF-9350-7AA53F521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4ED07-D8B2-4264-9932-0D28F220A81E}"/>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132455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D975-53ED-4B38-9865-2D52FEEB9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CD326-641C-4C17-8859-1DBF712BC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6403B-CBCC-4CC9-9ECC-2C5400101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9D1380-2A67-4F87-ACAA-BED1DBD53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C247A8-8393-4A53-9E59-8CAB2B080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C85550-67F5-4B16-ADEB-C7FC1EE70EC0}"/>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8" name="Footer Placeholder 7">
            <a:extLst>
              <a:ext uri="{FF2B5EF4-FFF2-40B4-BE49-F238E27FC236}">
                <a16:creationId xmlns:a16="http://schemas.microsoft.com/office/drawing/2014/main" id="{BDBB172E-A63E-44DA-A0C5-420B5932A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740C1-C437-4FB5-A39E-1C81B16025ED}"/>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43094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8420-C693-46B8-A5EC-9A76D6384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F2CDEF-BFF9-4C69-B6A1-7F3301EA8D7E}"/>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4" name="Footer Placeholder 3">
            <a:extLst>
              <a:ext uri="{FF2B5EF4-FFF2-40B4-BE49-F238E27FC236}">
                <a16:creationId xmlns:a16="http://schemas.microsoft.com/office/drawing/2014/main" id="{D72B9997-1C07-4B15-9126-B59DCD4BE6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330054-F843-45D0-A3C8-AAE5160DDD07}"/>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227262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E58EA-5868-4A5D-A49A-575CBF4E6170}"/>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3" name="Footer Placeholder 2">
            <a:extLst>
              <a:ext uri="{FF2B5EF4-FFF2-40B4-BE49-F238E27FC236}">
                <a16:creationId xmlns:a16="http://schemas.microsoft.com/office/drawing/2014/main" id="{CF400ADD-F9D0-4BD6-BF9F-E1FAC5189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8247D-F4D8-4AD7-A406-4366FCB1DA84}"/>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123457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64D7-4645-4244-B8F6-8FE2EE152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00FF34-009B-4C6E-A522-7245B8B9A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2218B-8DD9-4CAE-9F59-3B16CE8A2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2445D-03C6-41F3-BAB8-9A6CDDC74931}"/>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6" name="Footer Placeholder 5">
            <a:extLst>
              <a:ext uri="{FF2B5EF4-FFF2-40B4-BE49-F238E27FC236}">
                <a16:creationId xmlns:a16="http://schemas.microsoft.com/office/drawing/2014/main" id="{1A1C2DDC-DA47-4ABF-AB67-EF1021594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5CB17-AF8E-4A16-8747-0B958C0F13FC}"/>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100486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F1F7-2E06-4810-A67E-0E54A33CC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1D0E9-3D3E-4C83-A6E0-551CC7056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6CAD16-0A04-4D14-A57F-FBC590470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C42FD-87E1-417B-B423-029F3B956EA1}"/>
              </a:ext>
            </a:extLst>
          </p:cNvPr>
          <p:cNvSpPr>
            <a:spLocks noGrp="1"/>
          </p:cNvSpPr>
          <p:nvPr>
            <p:ph type="dt" sz="half" idx="10"/>
          </p:nvPr>
        </p:nvSpPr>
        <p:spPr/>
        <p:txBody>
          <a:bodyPr/>
          <a:lstStyle/>
          <a:p>
            <a:fld id="{D09452D5-FAA4-4DC1-A350-F3DFCFE77A2C}" type="datetimeFigureOut">
              <a:rPr lang="en-US" smtClean="0"/>
              <a:t>10/3/2020</a:t>
            </a:fld>
            <a:endParaRPr lang="en-US"/>
          </a:p>
        </p:txBody>
      </p:sp>
      <p:sp>
        <p:nvSpPr>
          <p:cNvPr id="6" name="Footer Placeholder 5">
            <a:extLst>
              <a:ext uri="{FF2B5EF4-FFF2-40B4-BE49-F238E27FC236}">
                <a16:creationId xmlns:a16="http://schemas.microsoft.com/office/drawing/2014/main" id="{037C988B-FC85-4DE2-9845-CA1FA5B25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9AFD4-31C2-4709-AAA7-57266589A1EB}"/>
              </a:ext>
            </a:extLst>
          </p:cNvPr>
          <p:cNvSpPr>
            <a:spLocks noGrp="1"/>
          </p:cNvSpPr>
          <p:nvPr>
            <p:ph type="sldNum" sz="quarter" idx="12"/>
          </p:nvPr>
        </p:nvSpPr>
        <p:spPr/>
        <p:txBody>
          <a:bodyPr/>
          <a:lstStyle/>
          <a:p>
            <a:fld id="{1D21561A-878F-4CBA-9813-96BB2AFC08C5}" type="slidenum">
              <a:rPr lang="en-US" smtClean="0"/>
              <a:t>‹#›</a:t>
            </a:fld>
            <a:endParaRPr lang="en-US"/>
          </a:p>
        </p:txBody>
      </p:sp>
    </p:spTree>
    <p:extLst>
      <p:ext uri="{BB962C8B-B14F-4D97-AF65-F5344CB8AC3E}">
        <p14:creationId xmlns:p14="http://schemas.microsoft.com/office/powerpoint/2010/main" val="28068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A5352-8C6F-4EAD-9BA0-A7AAAC5FF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2F8617-536B-426E-BB84-FDABD49ED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77C06-E01B-479D-849B-22CDDB42C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452D5-FAA4-4DC1-A350-F3DFCFE77A2C}" type="datetimeFigureOut">
              <a:rPr lang="en-US" smtClean="0"/>
              <a:t>10/3/2020</a:t>
            </a:fld>
            <a:endParaRPr lang="en-US"/>
          </a:p>
        </p:txBody>
      </p:sp>
      <p:sp>
        <p:nvSpPr>
          <p:cNvPr id="5" name="Footer Placeholder 4">
            <a:extLst>
              <a:ext uri="{FF2B5EF4-FFF2-40B4-BE49-F238E27FC236}">
                <a16:creationId xmlns:a16="http://schemas.microsoft.com/office/drawing/2014/main" id="{858D7E3D-DA90-400A-9359-DC2D29FA9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1070C6-2098-4FC8-8B70-4F864C1ED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1561A-878F-4CBA-9813-96BB2AFC08C5}" type="slidenum">
              <a:rPr lang="en-US" smtClean="0"/>
              <a:t>‹#›</a:t>
            </a:fld>
            <a:endParaRPr lang="en-US"/>
          </a:p>
        </p:txBody>
      </p:sp>
    </p:spTree>
    <p:extLst>
      <p:ext uri="{BB962C8B-B14F-4D97-AF65-F5344CB8AC3E}">
        <p14:creationId xmlns:p14="http://schemas.microsoft.com/office/powerpoint/2010/main" val="397129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chrome.com/overvie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developer.chrome.com/devguide" TargetMode="External"/><Relationship Id="rId5" Type="http://schemas.openxmlformats.org/officeDocument/2006/relationships/hyperlink" Target="https://developer.chrome.com/api_index" TargetMode="External"/><Relationship Id="rId4" Type="http://schemas.openxmlformats.org/officeDocument/2006/relationships/hyperlink" Target="https://developer.chrome.com/tut_debugg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19681-C740-4F34-AEDB-40BAE325EDBC}"/>
              </a:ext>
            </a:extLst>
          </p:cNvPr>
          <p:cNvSpPr txBox="1"/>
          <p:nvPr/>
        </p:nvSpPr>
        <p:spPr>
          <a:xfrm>
            <a:off x="1511559" y="1184988"/>
            <a:ext cx="2457061" cy="369332"/>
          </a:xfrm>
          <a:prstGeom prst="rect">
            <a:avLst/>
          </a:prstGeom>
          <a:noFill/>
        </p:spPr>
        <p:txBody>
          <a:bodyPr wrap="square" rtlCol="0">
            <a:spAutoFit/>
          </a:bodyPr>
          <a:lstStyle/>
          <a:p>
            <a:r>
              <a:rPr lang="en-US"/>
              <a:t>Chrome extension</a:t>
            </a:r>
          </a:p>
        </p:txBody>
      </p:sp>
      <p:sp>
        <p:nvSpPr>
          <p:cNvPr id="5" name="TextBox 4">
            <a:extLst>
              <a:ext uri="{FF2B5EF4-FFF2-40B4-BE49-F238E27FC236}">
                <a16:creationId xmlns:a16="http://schemas.microsoft.com/office/drawing/2014/main" id="{311743C8-E5CF-4104-8EA7-BCD3BD514DF4}"/>
              </a:ext>
            </a:extLst>
          </p:cNvPr>
          <p:cNvSpPr txBox="1"/>
          <p:nvPr/>
        </p:nvSpPr>
        <p:spPr>
          <a:xfrm>
            <a:off x="1511559" y="1642187"/>
            <a:ext cx="2335763" cy="369332"/>
          </a:xfrm>
          <a:prstGeom prst="rect">
            <a:avLst/>
          </a:prstGeom>
          <a:noFill/>
        </p:spPr>
        <p:txBody>
          <a:bodyPr wrap="square" rtlCol="0">
            <a:spAutoFit/>
          </a:bodyPr>
          <a:lstStyle/>
          <a:p>
            <a:r>
              <a:rPr lang="en-US"/>
              <a:t>Getting started tutorial</a:t>
            </a:r>
          </a:p>
        </p:txBody>
      </p:sp>
    </p:spTree>
    <p:extLst>
      <p:ext uri="{BB962C8B-B14F-4D97-AF65-F5344CB8AC3E}">
        <p14:creationId xmlns:p14="http://schemas.microsoft.com/office/powerpoint/2010/main" val="969532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3" name="TextBox 2">
            <a:extLst>
              <a:ext uri="{FF2B5EF4-FFF2-40B4-BE49-F238E27FC236}">
                <a16:creationId xmlns:a16="http://schemas.microsoft.com/office/drawing/2014/main" id="{4E4BE28C-8C39-408F-BB81-9546FE4B1A2A}"/>
              </a:ext>
            </a:extLst>
          </p:cNvPr>
          <p:cNvSpPr txBox="1"/>
          <p:nvPr/>
        </p:nvSpPr>
        <p:spPr>
          <a:xfrm>
            <a:off x="886408" y="1735494"/>
            <a:ext cx="5859625" cy="923330"/>
          </a:xfrm>
          <a:prstGeom prst="rect">
            <a:avLst/>
          </a:prstGeom>
          <a:noFill/>
        </p:spPr>
        <p:txBody>
          <a:bodyPr wrap="square" rtlCol="0">
            <a:spAutoFit/>
          </a:bodyPr>
          <a:lstStyle/>
          <a:p>
            <a:r>
              <a:rPr lang="en-US"/>
              <a:t>Cũng như background script, file này cần được register dưới dạng một popup trong file manifest thông qua trường page_action.</a:t>
            </a:r>
          </a:p>
        </p:txBody>
      </p:sp>
      <p:sp>
        <p:nvSpPr>
          <p:cNvPr id="5" name="Rectangle 1">
            <a:extLst>
              <a:ext uri="{FF2B5EF4-FFF2-40B4-BE49-F238E27FC236}">
                <a16:creationId xmlns:a16="http://schemas.microsoft.com/office/drawing/2014/main" id="{A8C97BA3-CBB3-4CE1-9ACD-460607407AD5}"/>
              </a:ext>
            </a:extLst>
          </p:cNvPr>
          <p:cNvSpPr>
            <a:spLocks noChangeArrowheads="1"/>
          </p:cNvSpPr>
          <p:nvPr/>
        </p:nvSpPr>
        <p:spPr bwMode="auto">
          <a:xfrm>
            <a:off x="3428901" y="2905313"/>
            <a:ext cx="5715277" cy="34470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"name"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"Getting Started Example"</a:t>
            </a:r>
            <a:r>
              <a:rPr kumimoji="0" lang="en-US" altLang="en-US" sz="1600" b="0" i="0" u="none" strike="noStrike" cap="none" normalizeH="0" baseline="0">
                <a:ln>
                  <a:noFill/>
                </a:ln>
                <a:solidFill>
                  <a:srgbClr val="666600"/>
                </a:solidFill>
                <a:effectLst/>
                <a:latin typeface="Source Code Pro"/>
              </a:rPr>
              <a:t>,</a:t>
            </a:r>
            <a:endParaRPr lang="en-US" altLang="en-US" sz="1600">
              <a:solidFill>
                <a:srgbClr val="000000"/>
              </a:solidFill>
              <a:latin typeface="Source Code Pro"/>
            </a:endParaRP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"1.0"</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"description"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"Build an Extension!"</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"permissions"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"storage"</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"background"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"scripts"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"background.js"</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"persistent"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0088"/>
                </a:solidFill>
                <a:effectLst/>
                <a:latin typeface="Source Code Pro"/>
              </a:rPr>
              <a:t>false</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highlight>
                  <a:srgbClr val="FFFF00"/>
                </a:highlight>
                <a:latin typeface="Source Code Pro"/>
              </a:rPr>
              <a:t>"page_action"</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666600"/>
                </a:solidFill>
                <a:effectLst/>
                <a:highlight>
                  <a:srgbClr val="FFFF00"/>
                </a:highligh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	</a:t>
            </a:r>
            <a:r>
              <a:rPr lang="en-US" altLang="en-US" sz="1600">
                <a:solidFill>
                  <a:srgbClr val="666600"/>
                </a:solidFill>
                <a:highlight>
                  <a:srgbClr val="FFFF00"/>
                </a:highlight>
                <a:latin typeface="Source Code Pro"/>
              </a:rPr>
              <a:t>"default_popup": "popup.html“</a:t>
            </a:r>
          </a:p>
          <a:p>
            <a:pPr lvl="1" eaLnBrk="0" fontAlgn="base" hangingPunct="0">
              <a:spcBef>
                <a:spcPct val="0"/>
              </a:spcBef>
              <a:spcAft>
                <a:spcPct val="0"/>
              </a:spcAft>
            </a:pPr>
            <a:r>
              <a:rPr lang="en-US" altLang="en-US" sz="1600">
                <a:solidFill>
                  <a:srgbClr val="666600"/>
                </a:solidFill>
                <a:highlight>
                  <a:srgbClr val="FFFF00"/>
                </a:highligh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"manifest_version"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381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3" name="TextBox 2">
            <a:extLst>
              <a:ext uri="{FF2B5EF4-FFF2-40B4-BE49-F238E27FC236}">
                <a16:creationId xmlns:a16="http://schemas.microsoft.com/office/drawing/2014/main" id="{4E4BE28C-8C39-408F-BB81-9546FE4B1A2A}"/>
              </a:ext>
            </a:extLst>
          </p:cNvPr>
          <p:cNvSpPr txBox="1"/>
          <p:nvPr/>
        </p:nvSpPr>
        <p:spPr>
          <a:xfrm>
            <a:off x="886408" y="1735494"/>
            <a:ext cx="4432041" cy="2031325"/>
          </a:xfrm>
          <a:prstGeom prst="rect">
            <a:avLst/>
          </a:prstGeom>
          <a:noFill/>
        </p:spPr>
        <p:txBody>
          <a:bodyPr wrap="square" rtlCol="0">
            <a:spAutoFit/>
          </a:bodyPr>
          <a:lstStyle/>
          <a:p>
            <a:r>
              <a:rPr lang="en-US"/>
              <a:t>Bạn muốn hiển thị icon extension trên thanh công cụ bạn cũng phải setting trong page_action thông qua trường default_icons. Tải thư mục hình ảnh ở đây và đặt nó trong thư mục extension, sau đó cập nhật lại file manifest để extension biết cách sử dụng hình ảnh đó.</a:t>
            </a:r>
          </a:p>
        </p:txBody>
      </p:sp>
      <p:sp>
        <p:nvSpPr>
          <p:cNvPr id="6" name="Rectangle 2">
            <a:extLst>
              <a:ext uri="{FF2B5EF4-FFF2-40B4-BE49-F238E27FC236}">
                <a16:creationId xmlns:a16="http://schemas.microsoft.com/office/drawing/2014/main" id="{1F838A92-5C33-459D-B50B-078384DDCB76}"/>
              </a:ext>
            </a:extLst>
          </p:cNvPr>
          <p:cNvSpPr>
            <a:spLocks noChangeArrowheads="1"/>
          </p:cNvSpPr>
          <p:nvPr/>
        </p:nvSpPr>
        <p:spPr bwMode="auto">
          <a:xfrm>
            <a:off x="5449079" y="1158542"/>
            <a:ext cx="6475444" cy="4924425"/>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"name"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"Getting Started Example"</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"1.0"</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"description"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"Build an Extension!"</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"permissions"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"storage"</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"background"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"scripts"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"background.js"</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"persistent"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0088"/>
                </a:solidFill>
                <a:effectLst/>
                <a:latin typeface="Source Code Pro"/>
              </a:rPr>
              <a:t>false</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"page_action"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"default_popup"</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"popup.html"</a:t>
            </a:r>
            <a:r>
              <a:rPr kumimoji="0" lang="en-US" altLang="en-US" sz="1600" b="0" i="0" u="none" strike="noStrike" cap="none" normalizeH="0" baseline="0">
                <a:ln>
                  <a:noFill/>
                </a:ln>
                <a:solidFill>
                  <a:srgbClr val="666600"/>
                </a:solidFill>
                <a:effectLst/>
                <a:highlight>
                  <a:srgbClr val="FFFF00"/>
                </a:highlight>
                <a:latin typeface="Source Code Pro"/>
              </a:rPr>
              <a:t>,</a:t>
            </a:r>
          </a:p>
          <a:p>
            <a:pPr lvl="2" eaLnBrk="0" fontAlgn="base" hangingPunct="0">
              <a:spcBef>
                <a:spcPct val="0"/>
              </a:spcBef>
              <a:spcAft>
                <a:spcPct val="0"/>
              </a:spcAft>
            </a:pPr>
            <a:r>
              <a:rPr lang="en-US" altLang="en-US" sz="1600">
                <a:solidFill>
                  <a:srgbClr val="666600"/>
                </a:solidFill>
                <a:highlight>
                  <a:srgbClr val="FFFF00"/>
                </a:highlight>
                <a:latin typeface="Source Code Pro"/>
              </a:rPr>
              <a:t>"default_icon": {</a:t>
            </a:r>
          </a:p>
          <a:p>
            <a:pPr lvl="3" eaLnBrk="0" fontAlgn="base" hangingPunct="0">
              <a:spcBef>
                <a:spcPct val="0"/>
              </a:spcBef>
              <a:spcAft>
                <a:spcPct val="0"/>
              </a:spcAft>
            </a:pPr>
            <a:r>
              <a:rPr lang="en-US" altLang="en-US" sz="1600">
                <a:solidFill>
                  <a:srgbClr val="666600"/>
                </a:solidFill>
                <a:highlight>
                  <a:srgbClr val="FFFF00"/>
                </a:highlight>
                <a:latin typeface="Source Code Pro"/>
              </a:rPr>
              <a:t>"16": "images/get_started16.png",</a:t>
            </a:r>
          </a:p>
          <a:p>
            <a:pPr lvl="3" eaLnBrk="0" fontAlgn="base" hangingPunct="0">
              <a:spcBef>
                <a:spcPct val="0"/>
              </a:spcBef>
              <a:spcAft>
                <a:spcPct val="0"/>
              </a:spcAft>
            </a:pPr>
            <a:r>
              <a:rPr lang="en-US" altLang="en-US" sz="1600">
                <a:solidFill>
                  <a:srgbClr val="666600"/>
                </a:solidFill>
                <a:highlight>
                  <a:srgbClr val="FFFF00"/>
                </a:highlight>
                <a:latin typeface="Source Code Pro"/>
              </a:rPr>
              <a:t>"32": "images/get_started32.png",</a:t>
            </a:r>
          </a:p>
          <a:p>
            <a:pPr lvl="3" eaLnBrk="0" fontAlgn="base" hangingPunct="0">
              <a:spcBef>
                <a:spcPct val="0"/>
              </a:spcBef>
              <a:spcAft>
                <a:spcPct val="0"/>
              </a:spcAft>
            </a:pPr>
            <a:r>
              <a:rPr lang="en-US" altLang="en-US" sz="1600">
                <a:solidFill>
                  <a:srgbClr val="666600"/>
                </a:solidFill>
                <a:highlight>
                  <a:srgbClr val="FFFF00"/>
                </a:highlight>
                <a:latin typeface="Source Code Pro"/>
              </a:rPr>
              <a:t>"48": "images/get_started48.png",</a:t>
            </a:r>
          </a:p>
          <a:p>
            <a:pPr lvl="3" eaLnBrk="0" fontAlgn="base" hangingPunct="0">
              <a:spcBef>
                <a:spcPct val="0"/>
              </a:spcBef>
              <a:spcAft>
                <a:spcPct val="0"/>
              </a:spcAft>
            </a:pPr>
            <a:r>
              <a:rPr lang="en-US" altLang="en-US" sz="1600">
                <a:solidFill>
                  <a:srgbClr val="666600"/>
                </a:solidFill>
                <a:highlight>
                  <a:srgbClr val="FFFF00"/>
                </a:highlight>
                <a:latin typeface="Source Code Pro"/>
              </a:rPr>
              <a:t>"128": "images/get_started128.png"</a:t>
            </a:r>
          </a:p>
          <a:p>
            <a:pPr lvl="2" eaLnBrk="0" fontAlgn="base" hangingPunct="0">
              <a:spcBef>
                <a:spcPct val="0"/>
              </a:spcBef>
              <a:spcAft>
                <a:spcPct val="0"/>
              </a:spcAft>
            </a:pPr>
            <a:r>
              <a:rPr lang="en-US" altLang="en-US" sz="1600">
                <a:solidFill>
                  <a:srgbClr val="666600"/>
                </a:solidFill>
                <a:highlight>
                  <a:srgbClr val="FFFF00"/>
                </a:highligh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"manifest_version"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56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3" name="TextBox 2">
            <a:extLst>
              <a:ext uri="{FF2B5EF4-FFF2-40B4-BE49-F238E27FC236}">
                <a16:creationId xmlns:a16="http://schemas.microsoft.com/office/drawing/2014/main" id="{4E4BE28C-8C39-408F-BB81-9546FE4B1A2A}"/>
              </a:ext>
            </a:extLst>
          </p:cNvPr>
          <p:cNvSpPr txBox="1"/>
          <p:nvPr/>
        </p:nvSpPr>
        <p:spPr>
          <a:xfrm>
            <a:off x="886408" y="1735494"/>
            <a:ext cx="4432041" cy="1477328"/>
          </a:xfrm>
          <a:prstGeom prst="rect">
            <a:avLst/>
          </a:prstGeom>
          <a:noFill/>
        </p:spPr>
        <p:txBody>
          <a:bodyPr wrap="square" rtlCol="0">
            <a:spAutoFit/>
          </a:bodyPr>
          <a:lstStyle/>
          <a:p>
            <a:r>
              <a:rPr lang="en-US"/>
              <a:t>Extension cũng sẽ hiển thị hình ảnh trên extension management page, permission warning, và favicon. Những hình ảnh này được chỉ định trong file manifest thông qua trường icons.</a:t>
            </a:r>
          </a:p>
        </p:txBody>
      </p:sp>
      <p:sp>
        <p:nvSpPr>
          <p:cNvPr id="4" name="Rectangle 1">
            <a:extLst>
              <a:ext uri="{FF2B5EF4-FFF2-40B4-BE49-F238E27FC236}">
                <a16:creationId xmlns:a16="http://schemas.microsoft.com/office/drawing/2014/main" id="{45EC6612-EEFE-48D1-ABAF-947F384121E9}"/>
              </a:ext>
            </a:extLst>
          </p:cNvPr>
          <p:cNvSpPr>
            <a:spLocks noChangeArrowheads="1"/>
          </p:cNvSpPr>
          <p:nvPr/>
        </p:nvSpPr>
        <p:spPr bwMode="auto">
          <a:xfrm>
            <a:off x="5234473" y="228127"/>
            <a:ext cx="6260841" cy="640175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"name"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"Getting Started Example"</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"1.0"</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"description"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"Build an Extension!"</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"permissions"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"storage"</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"background"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"scripts"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"background.js"</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"persistent"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0088"/>
                </a:solidFill>
                <a:effectLst/>
                <a:latin typeface="Source Code Pro"/>
              </a:rPr>
              <a:t>false</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"page_action"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"default_popup"</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"popup.html"</a:t>
            </a: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"default_icon"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"16"</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"images/get_started16.png"</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"32"</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"images/get_started32.png"</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"48"</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"images/get_started48.png"</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"128"</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"images/get_started128.png“</a:t>
            </a:r>
          </a:p>
          <a:p>
            <a:pPr lvl="2"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lang="en-US" altLang="en-US" sz="1600">
                <a:solidFill>
                  <a:srgbClr val="666600"/>
                </a:solidFill>
                <a:highlight>
                  <a:srgbClr val="FFFF00"/>
                </a:highlight>
                <a:latin typeface="Source Code Pro"/>
              </a:rPr>
              <a:t>"icons": {</a:t>
            </a:r>
          </a:p>
          <a:p>
            <a:pPr lvl="2" eaLnBrk="0" fontAlgn="base" hangingPunct="0">
              <a:spcBef>
                <a:spcPct val="0"/>
              </a:spcBef>
              <a:spcAft>
                <a:spcPct val="0"/>
              </a:spcAft>
            </a:pPr>
            <a:r>
              <a:rPr lang="en-US" altLang="en-US" sz="1600">
                <a:solidFill>
                  <a:srgbClr val="666600"/>
                </a:solidFill>
                <a:highlight>
                  <a:srgbClr val="FFFF00"/>
                </a:highlight>
                <a:latin typeface="Source Code Pro"/>
              </a:rPr>
              <a:t>"16": "images/get_started16.png",</a:t>
            </a:r>
          </a:p>
          <a:p>
            <a:pPr lvl="2" eaLnBrk="0" fontAlgn="base" hangingPunct="0">
              <a:spcBef>
                <a:spcPct val="0"/>
              </a:spcBef>
              <a:spcAft>
                <a:spcPct val="0"/>
              </a:spcAft>
            </a:pPr>
            <a:r>
              <a:rPr lang="en-US" altLang="en-US" sz="1600">
                <a:solidFill>
                  <a:srgbClr val="666600"/>
                </a:solidFill>
                <a:highlight>
                  <a:srgbClr val="FFFF00"/>
                </a:highlight>
                <a:latin typeface="Source Code Pro"/>
              </a:rPr>
              <a:t>"32": "images/get_started32.png",</a:t>
            </a:r>
          </a:p>
          <a:p>
            <a:pPr lvl="2" eaLnBrk="0" fontAlgn="base" hangingPunct="0">
              <a:spcBef>
                <a:spcPct val="0"/>
              </a:spcBef>
              <a:spcAft>
                <a:spcPct val="0"/>
              </a:spcAft>
            </a:pPr>
            <a:r>
              <a:rPr lang="en-US" altLang="en-US" sz="1600">
                <a:solidFill>
                  <a:srgbClr val="666600"/>
                </a:solidFill>
                <a:highlight>
                  <a:srgbClr val="FFFF00"/>
                </a:highlight>
                <a:latin typeface="Source Code Pro"/>
              </a:rPr>
              <a:t>"48": "images/get_started48.png",</a:t>
            </a:r>
          </a:p>
          <a:p>
            <a:pPr lvl="2" eaLnBrk="0" fontAlgn="base" hangingPunct="0">
              <a:spcBef>
                <a:spcPct val="0"/>
              </a:spcBef>
              <a:spcAft>
                <a:spcPct val="0"/>
              </a:spcAft>
            </a:pPr>
            <a:r>
              <a:rPr lang="en-US" altLang="en-US" sz="1600">
                <a:solidFill>
                  <a:srgbClr val="666600"/>
                </a:solidFill>
                <a:highlight>
                  <a:srgbClr val="FFFF00"/>
                </a:highlight>
                <a:latin typeface="Source Code Pro"/>
              </a:rPr>
              <a:t>"128": "images/get_started128.png“</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highlight>
                  <a:srgbClr val="FFFF00"/>
                </a:highligh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"manifest_version"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BCECBD5-ABD5-4AC1-8130-D9AC32E12315}"/>
              </a:ext>
            </a:extLst>
          </p:cNvPr>
          <p:cNvSpPr txBox="1"/>
          <p:nvPr/>
        </p:nvSpPr>
        <p:spPr>
          <a:xfrm>
            <a:off x="951722" y="3490190"/>
            <a:ext cx="3750907" cy="2862322"/>
          </a:xfrm>
          <a:prstGeom prst="rect">
            <a:avLst/>
          </a:prstGeom>
          <a:noFill/>
        </p:spPr>
        <p:txBody>
          <a:bodyPr wrap="square" rtlCol="0">
            <a:spAutoFit/>
          </a:bodyPr>
          <a:lstStyle/>
          <a:p>
            <a:r>
              <a:rPr lang="en-US"/>
              <a:t>Nếu extension được reload lúc này, nó sẽ hiển thị một icon dưới dạng gray-scale (trắng đen). Nhưng nó sẽ không có sự khác biệt nào về chức năng.</a:t>
            </a:r>
          </a:p>
          <a:p>
            <a:endParaRPr lang="en-US"/>
          </a:p>
          <a:p>
            <a:r>
              <a:rPr lang="en-US"/>
              <a:t>Vì page_action được khai báo trong tệp manifest, nó phụ thuộc vào extension để nói cho trình duyệt biết rằng khi nào  người dùng có thể tương tác với popup.html.</a:t>
            </a:r>
          </a:p>
        </p:txBody>
      </p:sp>
    </p:spTree>
    <p:extLst>
      <p:ext uri="{BB962C8B-B14F-4D97-AF65-F5344CB8AC3E}">
        <p14:creationId xmlns:p14="http://schemas.microsoft.com/office/powerpoint/2010/main" val="359773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3" name="TextBox 2">
            <a:extLst>
              <a:ext uri="{FF2B5EF4-FFF2-40B4-BE49-F238E27FC236}">
                <a16:creationId xmlns:a16="http://schemas.microsoft.com/office/drawing/2014/main" id="{4E4BE28C-8C39-408F-BB81-9546FE4B1A2A}"/>
              </a:ext>
            </a:extLst>
          </p:cNvPr>
          <p:cNvSpPr txBox="1"/>
          <p:nvPr/>
        </p:nvSpPr>
        <p:spPr>
          <a:xfrm>
            <a:off x="445883" y="1823043"/>
            <a:ext cx="3659189" cy="1200329"/>
          </a:xfrm>
          <a:prstGeom prst="rect">
            <a:avLst/>
          </a:prstGeom>
          <a:noFill/>
        </p:spPr>
        <p:txBody>
          <a:bodyPr wrap="square" rtlCol="0">
            <a:spAutoFit/>
          </a:bodyPr>
          <a:lstStyle/>
          <a:p>
            <a:r>
              <a:rPr lang="en-US"/>
              <a:t>Thêm các rule đã được khai báo tới background script bằng declarativeContent API bên trong runtime.onInstalled listener event.</a:t>
            </a:r>
          </a:p>
        </p:txBody>
      </p:sp>
      <p:sp>
        <p:nvSpPr>
          <p:cNvPr id="5" name="TextBox 4">
            <a:extLst>
              <a:ext uri="{FF2B5EF4-FFF2-40B4-BE49-F238E27FC236}">
                <a16:creationId xmlns:a16="http://schemas.microsoft.com/office/drawing/2014/main" id="{4BCECBD5-ABD5-4AC1-8130-D9AC32E12315}"/>
              </a:ext>
            </a:extLst>
          </p:cNvPr>
          <p:cNvSpPr txBox="1"/>
          <p:nvPr/>
        </p:nvSpPr>
        <p:spPr>
          <a:xfrm>
            <a:off x="445883" y="4686692"/>
            <a:ext cx="3359021" cy="923330"/>
          </a:xfrm>
          <a:prstGeom prst="rect">
            <a:avLst/>
          </a:prstGeom>
          <a:noFill/>
        </p:spPr>
        <p:txBody>
          <a:bodyPr wrap="square" rtlCol="0">
            <a:spAutoFit/>
          </a:bodyPr>
          <a:lstStyle/>
          <a:p>
            <a:r>
              <a:rPr lang="en-US"/>
              <a:t>Extension cũng cần quyền truy cập vào declarativeContent API trong file manifest của nó.</a:t>
            </a:r>
          </a:p>
        </p:txBody>
      </p:sp>
      <p:sp>
        <p:nvSpPr>
          <p:cNvPr id="6" name="Rectangle 1">
            <a:extLst>
              <a:ext uri="{FF2B5EF4-FFF2-40B4-BE49-F238E27FC236}">
                <a16:creationId xmlns:a16="http://schemas.microsoft.com/office/drawing/2014/main" id="{64CA0C3D-332F-4340-ADD2-4D941458893F}"/>
              </a:ext>
            </a:extLst>
          </p:cNvPr>
          <p:cNvSpPr>
            <a:spLocks noChangeArrowheads="1"/>
          </p:cNvSpPr>
          <p:nvPr/>
        </p:nvSpPr>
        <p:spPr bwMode="auto">
          <a:xfrm>
            <a:off x="4270610" y="582578"/>
            <a:ext cx="7632639" cy="34470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chrome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runtime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onInstalled</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addListener</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88"/>
                </a:solidFill>
                <a:effectLst/>
                <a:latin typeface="Source Code Pro"/>
              </a:rPr>
              <a:t>function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chrome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storage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sync</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88"/>
                </a:solidFill>
                <a:effectLst/>
                <a:latin typeface="Source Code Pro"/>
              </a:rPr>
              <a:t>set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color</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'#3aa757'</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0088"/>
                </a:solidFill>
                <a:effectLst/>
                <a:latin typeface="Source Code Pro"/>
              </a:rPr>
              <a:t>function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console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log</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'The color is green.’</a:t>
            </a:r>
            <a:r>
              <a:rPr kumimoji="0" lang="en-US" altLang="en-US" sz="14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4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lang="en-US" altLang="en-US" sz="1400">
                <a:solidFill>
                  <a:srgbClr val="666600"/>
                </a:solidFill>
                <a:highlight>
                  <a:srgbClr val="FFFF00"/>
                </a:highlight>
                <a:latin typeface="Source Code Pro"/>
              </a:rPr>
              <a:t>chrome.declarativeContent.onPageChanged.removeRules(undefined, function() {</a:t>
            </a:r>
          </a:p>
          <a:p>
            <a:pPr lvl="2" eaLnBrk="0" fontAlgn="base" hangingPunct="0">
              <a:spcBef>
                <a:spcPct val="0"/>
              </a:spcBef>
              <a:spcAft>
                <a:spcPct val="0"/>
              </a:spcAft>
            </a:pPr>
            <a:r>
              <a:rPr lang="en-US" altLang="en-US" sz="1400">
                <a:solidFill>
                  <a:srgbClr val="666600"/>
                </a:solidFill>
                <a:highlight>
                  <a:srgbClr val="FFFF00"/>
                </a:highlight>
                <a:latin typeface="Source Code Pro"/>
              </a:rPr>
              <a:t>chrome.declarativeContent.onPageChanged.addRules([{</a:t>
            </a:r>
          </a:p>
          <a:p>
            <a:pPr lvl="3" eaLnBrk="0" fontAlgn="base" hangingPunct="0">
              <a:spcBef>
                <a:spcPct val="0"/>
              </a:spcBef>
              <a:spcAft>
                <a:spcPct val="0"/>
              </a:spcAft>
            </a:pPr>
            <a:r>
              <a:rPr lang="en-US" altLang="en-US" sz="1400">
                <a:solidFill>
                  <a:srgbClr val="666600"/>
                </a:solidFill>
                <a:highlight>
                  <a:srgbClr val="FFFF00"/>
                </a:highlight>
                <a:latin typeface="Source Code Pro"/>
              </a:rPr>
              <a:t>conditions: [new chrome.declarativeContent.PageStateMatcher({</a:t>
            </a:r>
          </a:p>
          <a:p>
            <a:pPr lvl="4" eaLnBrk="0" fontAlgn="base" hangingPunct="0">
              <a:spcBef>
                <a:spcPct val="0"/>
              </a:spcBef>
              <a:spcAft>
                <a:spcPct val="0"/>
              </a:spcAft>
            </a:pPr>
            <a:r>
              <a:rPr lang="en-US" altLang="en-US" sz="1400">
                <a:solidFill>
                  <a:srgbClr val="666600"/>
                </a:solidFill>
                <a:highlight>
                  <a:srgbClr val="FFFF00"/>
                </a:highlight>
                <a:latin typeface="Source Code Pro"/>
              </a:rPr>
              <a:t>pageUrl: {hostEquals: 'developer.chrome.com’},</a:t>
            </a:r>
          </a:p>
          <a:p>
            <a:pPr lvl="3" eaLnBrk="0" fontAlgn="base" hangingPunct="0">
              <a:spcBef>
                <a:spcPct val="0"/>
              </a:spcBef>
              <a:spcAft>
                <a:spcPct val="0"/>
              </a:spcAft>
            </a:pPr>
            <a:r>
              <a:rPr lang="en-US" altLang="en-US" sz="1400">
                <a:solidFill>
                  <a:srgbClr val="666600"/>
                </a:solidFill>
                <a:highlight>
                  <a:srgbClr val="FFFF00"/>
                </a:highlight>
                <a:latin typeface="Source Code Pro"/>
              </a:rPr>
              <a:t>})</a:t>
            </a:r>
          </a:p>
          <a:p>
            <a:pPr lvl="3" eaLnBrk="0" fontAlgn="base" hangingPunct="0">
              <a:spcBef>
                <a:spcPct val="0"/>
              </a:spcBef>
              <a:spcAft>
                <a:spcPct val="0"/>
              </a:spcAft>
            </a:pPr>
            <a:r>
              <a:rPr lang="en-US" altLang="en-US" sz="1400">
                <a:solidFill>
                  <a:srgbClr val="666600"/>
                </a:solidFill>
                <a:highlight>
                  <a:srgbClr val="FFFF00"/>
                </a:highlight>
                <a:latin typeface="Source Code Pro"/>
              </a:rPr>
              <a:t>],</a:t>
            </a:r>
          </a:p>
          <a:p>
            <a:pPr lvl="3"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	</a:t>
            </a:r>
            <a:r>
              <a:rPr lang="en-US" altLang="en-US" sz="1400">
                <a:solidFill>
                  <a:srgbClr val="666600"/>
                </a:solidFill>
                <a:highlight>
                  <a:srgbClr val="FFFF00"/>
                </a:highlight>
                <a:latin typeface="Source Code Pro"/>
              </a:rPr>
              <a:t>actions: [new chrome.declarativeContent.ShowPageAction()</a:t>
            </a:r>
          </a:p>
          <a:p>
            <a:pPr lvl="2" eaLnBrk="0" fontAlgn="base" hangingPunct="0">
              <a:spcBef>
                <a:spcPct val="0"/>
              </a:spcBef>
              <a:spcAft>
                <a:spcPct val="0"/>
              </a:spcAft>
            </a:pPr>
            <a:r>
              <a:rPr lang="en-US" altLang="en-US" sz="1400">
                <a:solidFill>
                  <a:srgbClr val="666600"/>
                </a:solidFill>
                <a:highlight>
                  <a:srgbClr val="FFFF00"/>
                </a:highlight>
                <a:latin typeface="Source Code Pro"/>
              </a:rPr>
              <a:t>]</a:t>
            </a:r>
          </a:p>
          <a:p>
            <a:pPr lvl="2" eaLnBrk="0" fontAlgn="base" hangingPunct="0">
              <a:spcBef>
                <a:spcPct val="0"/>
              </a:spcBef>
              <a:spcAft>
                <a:spcPct val="0"/>
              </a:spcAft>
            </a:pPr>
            <a:r>
              <a:rPr lang="en-US" altLang="en-US" sz="1400">
                <a:solidFill>
                  <a:srgbClr val="666600"/>
                </a:solidFill>
                <a:highlight>
                  <a:srgbClr val="FFFF00"/>
                </a:highlight>
                <a:latin typeface="Source Code Pro"/>
              </a:rPr>
              <a:t>}]);</a:t>
            </a:r>
          </a:p>
          <a:p>
            <a:pPr lvl="1" eaLnBrk="0" fontAlgn="base" hangingPunct="0">
              <a:spcBef>
                <a:spcPct val="0"/>
              </a:spcBef>
              <a:spcAft>
                <a:spcPct val="0"/>
              </a:spcAft>
            </a:pPr>
            <a:r>
              <a:rPr kumimoji="0" lang="en-US" altLang="en-US" sz="1400" b="0" i="0" u="none" strike="noStrike" cap="none" normalizeH="0" baseline="0">
                <a:ln>
                  <a:noFill/>
                </a:ln>
                <a:solidFill>
                  <a:srgbClr val="666600"/>
                </a:solidFill>
                <a:effectLst/>
                <a:highlight>
                  <a:srgbClr val="FFFF00"/>
                </a:highligh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EA30ECD-CCC0-4021-98C5-323DFE6788CF}"/>
              </a:ext>
            </a:extLst>
          </p:cNvPr>
          <p:cNvSpPr>
            <a:spLocks noChangeArrowheads="1"/>
          </p:cNvSpPr>
          <p:nvPr/>
        </p:nvSpPr>
        <p:spPr bwMode="auto">
          <a:xfrm>
            <a:off x="4523361" y="4502026"/>
            <a:ext cx="5787957" cy="1292662"/>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8800"/>
                </a:solidFill>
                <a:effectLst/>
                <a:latin typeface="Source Code Pro"/>
              </a:rPr>
              <a:t>"name"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"Getting Started Example"</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8800"/>
                </a:solidFill>
                <a:effectLst/>
                <a:latin typeface="Source Code Pro"/>
              </a:rPr>
              <a:t>"permissions"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highlight>
                  <a:srgbClr val="FFFF00"/>
                </a:highlight>
                <a:latin typeface="Source Code Pro"/>
              </a:rPr>
              <a:t>"declarativeContent"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"storage"</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111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3" name="TextBox 2">
            <a:extLst>
              <a:ext uri="{FF2B5EF4-FFF2-40B4-BE49-F238E27FC236}">
                <a16:creationId xmlns:a16="http://schemas.microsoft.com/office/drawing/2014/main" id="{4E4BE28C-8C39-408F-BB81-9546FE4B1A2A}"/>
              </a:ext>
            </a:extLst>
          </p:cNvPr>
          <p:cNvSpPr txBox="1"/>
          <p:nvPr/>
        </p:nvSpPr>
        <p:spPr>
          <a:xfrm>
            <a:off x="794789" y="1944622"/>
            <a:ext cx="6150860" cy="1200329"/>
          </a:xfrm>
          <a:prstGeom prst="rect">
            <a:avLst/>
          </a:prstGeom>
          <a:noFill/>
        </p:spPr>
        <p:txBody>
          <a:bodyPr wrap="square" rtlCol="0">
            <a:spAutoFit/>
          </a:bodyPr>
          <a:lstStyle/>
          <a:p>
            <a:r>
              <a:rPr lang="en-US"/>
              <a:t>Trình duyệt của bạn giờ sẽ hiển thị icon page action đầy đủ màu sắc trong thanh công cụ của trình duyệt khi người dùng truy cập vào URL có chứa “developer.chrome.com”. Khi icon sáng, người dùng có thể click vào nó để hiển thị popup.html.</a:t>
            </a:r>
          </a:p>
        </p:txBody>
      </p:sp>
      <p:pic>
        <p:nvPicPr>
          <p:cNvPr id="12290" name="Picture 2" descr="Popup">
            <a:extLst>
              <a:ext uri="{FF2B5EF4-FFF2-40B4-BE49-F238E27FC236}">
                <a16:creationId xmlns:a16="http://schemas.microsoft.com/office/drawing/2014/main" id="{8EE0BA3E-891E-4785-9A86-750D0F20F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3423" y="1304339"/>
            <a:ext cx="1426903" cy="193511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66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5" name="TextBox 4">
            <a:extLst>
              <a:ext uri="{FF2B5EF4-FFF2-40B4-BE49-F238E27FC236}">
                <a16:creationId xmlns:a16="http://schemas.microsoft.com/office/drawing/2014/main" id="{4BCECBD5-ABD5-4AC1-8130-D9AC32E12315}"/>
              </a:ext>
            </a:extLst>
          </p:cNvPr>
          <p:cNvSpPr txBox="1"/>
          <p:nvPr/>
        </p:nvSpPr>
        <p:spPr>
          <a:xfrm>
            <a:off x="886408" y="2141219"/>
            <a:ext cx="3359021" cy="1477328"/>
          </a:xfrm>
          <a:prstGeom prst="rect">
            <a:avLst/>
          </a:prstGeom>
          <a:noFill/>
        </p:spPr>
        <p:txBody>
          <a:bodyPr wrap="square" rtlCol="0">
            <a:spAutoFit/>
          </a:bodyPr>
          <a:lstStyle/>
          <a:p>
            <a:r>
              <a:rPr lang="en-US"/>
              <a:t>Bước cuối cùng để hoàn thiện popup UI là thêm màu cho button. Tạo một file có tên là popup.js với đoạn code sau trong thư mục extension.</a:t>
            </a:r>
          </a:p>
        </p:txBody>
      </p:sp>
      <p:sp>
        <p:nvSpPr>
          <p:cNvPr id="4" name="Rectangle 3">
            <a:extLst>
              <a:ext uri="{FF2B5EF4-FFF2-40B4-BE49-F238E27FC236}">
                <a16:creationId xmlns:a16="http://schemas.microsoft.com/office/drawing/2014/main" id="{1D006ACF-21FA-4255-9CD1-6C4DF473E76D}"/>
              </a:ext>
            </a:extLst>
          </p:cNvPr>
          <p:cNvSpPr>
            <a:spLocks noChangeArrowheads="1"/>
          </p:cNvSpPr>
          <p:nvPr/>
        </p:nvSpPr>
        <p:spPr bwMode="auto">
          <a:xfrm>
            <a:off x="4385257" y="1489005"/>
            <a:ext cx="6708841" cy="2118327"/>
          </a:xfrm>
          <a:prstGeom prst="rect">
            <a:avLst/>
          </a:prstGeom>
          <a:solidFill>
            <a:schemeClr val="bg1"/>
          </a:solidFill>
          <a:ln>
            <a:noFill/>
          </a:ln>
          <a:effectLst/>
        </p:spPr>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let changeColor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document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getElementById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'changeColor’</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6666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chrome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storage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sync</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88"/>
                </a:solidFill>
                <a:effectLst/>
                <a:latin typeface="Source Code Pro"/>
              </a:rPr>
              <a:t>get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'color'</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0088"/>
                </a:solidFill>
                <a:effectLst/>
                <a:latin typeface="Source Code Pro"/>
              </a:rPr>
              <a:t>function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data</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changeColor</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style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backgroundColor </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data</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color</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changeColor</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setAttribute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'value'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data</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color</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F6E3EC2-3FA8-4315-9C71-1E2CA535C687}"/>
              </a:ext>
            </a:extLst>
          </p:cNvPr>
          <p:cNvSpPr txBox="1"/>
          <p:nvPr/>
        </p:nvSpPr>
        <p:spPr>
          <a:xfrm>
            <a:off x="811763" y="3939046"/>
            <a:ext cx="3275045" cy="2585323"/>
          </a:xfrm>
          <a:prstGeom prst="rect">
            <a:avLst/>
          </a:prstGeom>
          <a:noFill/>
        </p:spPr>
        <p:txBody>
          <a:bodyPr wrap="square" rtlCol="0">
            <a:spAutoFit/>
          </a:bodyPr>
          <a:lstStyle/>
          <a:p>
            <a:r>
              <a:rPr lang="en-US"/>
              <a:t>Đoạn code trên sẽ gọi button mà ta đã tạo trong popup.html ra request color value từ storage. Sau đó nó sẽ dùng màu đó làm màu nền cho button. Ta link đoạn js mà ta vừa viết trên vào popup.html, để trong thẻ &lt;script&gt;. Reload lại extension để thấy được cái button màu xanh.</a:t>
            </a:r>
          </a:p>
        </p:txBody>
      </p:sp>
      <p:sp>
        <p:nvSpPr>
          <p:cNvPr id="7" name="Rectangle 1">
            <a:extLst>
              <a:ext uri="{FF2B5EF4-FFF2-40B4-BE49-F238E27FC236}">
                <a16:creationId xmlns:a16="http://schemas.microsoft.com/office/drawing/2014/main" id="{EDB2173F-69B4-4683-BDC8-CDF40945661F}"/>
              </a:ext>
            </a:extLst>
          </p:cNvPr>
          <p:cNvSpPr>
            <a:spLocks noChangeArrowheads="1"/>
          </p:cNvSpPr>
          <p:nvPr/>
        </p:nvSpPr>
        <p:spPr bwMode="auto">
          <a:xfrm>
            <a:off x="5142659" y="3939046"/>
            <a:ext cx="5925070" cy="1969770"/>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0066"/>
                </a:solidFill>
                <a:effectLst/>
                <a:latin typeface="Source Code Pro"/>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Source Code Pro"/>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&lt;body&gt;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&lt;button </a:t>
            </a:r>
            <a:r>
              <a:rPr kumimoji="0" lang="en-US" altLang="en-US" sz="1600" b="0" i="0" u="none" strike="noStrike" cap="none" normalizeH="0" baseline="0">
                <a:ln>
                  <a:noFill/>
                </a:ln>
                <a:solidFill>
                  <a:srgbClr val="660066"/>
                </a:solidFill>
                <a:effectLst/>
                <a:latin typeface="Source Code Pro"/>
              </a:rPr>
              <a:t>id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"changeColor"</a:t>
            </a:r>
            <a:r>
              <a:rPr kumimoji="0" lang="en-US" altLang="en-US" sz="1600" b="0" i="0" u="none" strike="noStrike" cap="none" normalizeH="0" baseline="0">
                <a:ln>
                  <a:noFill/>
                </a:ln>
                <a:solidFill>
                  <a:srgbClr val="000088"/>
                </a:solidFill>
                <a:effectLst/>
                <a:latin typeface="Source Code Pro"/>
              </a:rPr>
              <a:t>&gt;&lt;/button&gt;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highlight>
                  <a:srgbClr val="FFFF00"/>
                </a:highlight>
                <a:latin typeface="Source Code Pro"/>
              </a:rPr>
              <a:t>&lt;script</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660066"/>
                </a:solidFill>
                <a:effectLst/>
                <a:highlight>
                  <a:srgbClr val="FFFF00"/>
                </a:highlight>
                <a:latin typeface="Source Code Pro"/>
              </a:rPr>
              <a:t>src</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8800"/>
                </a:solidFill>
                <a:effectLst/>
                <a:highlight>
                  <a:srgbClr val="FFFF00"/>
                </a:highlight>
                <a:latin typeface="Source Code Pro"/>
              </a:rPr>
              <a:t>"popup.js"</a:t>
            </a:r>
            <a:r>
              <a:rPr kumimoji="0" lang="en-US" altLang="en-US" sz="1600" b="0" i="0" u="none" strike="noStrike" cap="none" normalizeH="0" baseline="0">
                <a:ln>
                  <a:noFill/>
                </a:ln>
                <a:solidFill>
                  <a:srgbClr val="000088"/>
                </a:solidFill>
                <a:effectLst/>
                <a:highlight>
                  <a:srgbClr val="FFFF00"/>
                </a:highlight>
                <a:latin typeface="Source Code Pro"/>
              </a:rPr>
              <a:t>&gt;&lt;/script&gt;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Source Code Pro"/>
              </a:rPr>
              <a:t>&lt;/html&gt;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87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Layer Logic</a:t>
            </a:r>
          </a:p>
        </p:txBody>
      </p:sp>
      <p:sp>
        <p:nvSpPr>
          <p:cNvPr id="5" name="TextBox 4">
            <a:extLst>
              <a:ext uri="{FF2B5EF4-FFF2-40B4-BE49-F238E27FC236}">
                <a16:creationId xmlns:a16="http://schemas.microsoft.com/office/drawing/2014/main" id="{4BCECBD5-ABD5-4AC1-8130-D9AC32E12315}"/>
              </a:ext>
            </a:extLst>
          </p:cNvPr>
          <p:cNvSpPr txBox="1"/>
          <p:nvPr/>
        </p:nvSpPr>
        <p:spPr>
          <a:xfrm>
            <a:off x="746450" y="1853006"/>
            <a:ext cx="2957804" cy="2862322"/>
          </a:xfrm>
          <a:prstGeom prst="rect">
            <a:avLst/>
          </a:prstGeom>
          <a:noFill/>
        </p:spPr>
        <p:txBody>
          <a:bodyPr wrap="square" rtlCol="0">
            <a:spAutoFit/>
          </a:bodyPr>
          <a:lstStyle/>
          <a:p>
            <a:r>
              <a:rPr lang="en-US"/>
              <a:t>Extension của chúng ta giờ đã biết rằng nó sẽ available khi người dùng truy cập vào developer.chrome.com và hiển thị một button màu xanh, nhưng nó cần thêm nhiều nữa các logic để người dùng có thể tương tác. Cập nhật lại đoạn code trong popup.js như sau </a:t>
            </a:r>
            <a:r>
              <a:rPr lang="en-US">
                <a:sym typeface="Wingdings" panose="05000000000000000000" pitchFamily="2" charset="2"/>
              </a:rPr>
              <a:t></a:t>
            </a:r>
            <a:endParaRPr lang="en-US"/>
          </a:p>
        </p:txBody>
      </p:sp>
      <p:sp>
        <p:nvSpPr>
          <p:cNvPr id="3" name="Rectangle 1">
            <a:extLst>
              <a:ext uri="{FF2B5EF4-FFF2-40B4-BE49-F238E27FC236}">
                <a16:creationId xmlns:a16="http://schemas.microsoft.com/office/drawing/2014/main" id="{B672C441-5AAA-42C7-80DE-6D3E8E271CA5}"/>
              </a:ext>
            </a:extLst>
          </p:cNvPr>
          <p:cNvSpPr>
            <a:spLocks noChangeArrowheads="1"/>
          </p:cNvSpPr>
          <p:nvPr/>
        </p:nvSpPr>
        <p:spPr bwMode="auto">
          <a:xfrm>
            <a:off x="4077478" y="1853006"/>
            <a:ext cx="7999444" cy="2154436"/>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let changeColor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document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getElementById</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'changeColor’</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highlight>
                  <a:srgbClr val="FFFF00"/>
                </a:highlight>
                <a:latin typeface="Source Code Pro"/>
              </a:rPr>
              <a:t>changeColor</a:t>
            </a:r>
            <a:r>
              <a:rPr kumimoji="0" lang="en-US" altLang="en-US" sz="1400" b="0" i="0" u="none" strike="noStrike" cap="none" normalizeH="0" baseline="0">
                <a:ln>
                  <a:noFill/>
                </a:ln>
                <a:solidFill>
                  <a:srgbClr val="666600"/>
                </a:solidFill>
                <a:effectLst/>
                <a:highlight>
                  <a:srgbClr val="FFFF00"/>
                </a:highlight>
                <a:latin typeface="Source Code Pro"/>
              </a:rPr>
              <a:t>.</a:t>
            </a:r>
            <a:r>
              <a:rPr kumimoji="0" lang="en-US" altLang="en-US" sz="1400" b="0" i="0" u="none" strike="noStrike" cap="none" normalizeH="0" baseline="0">
                <a:ln>
                  <a:noFill/>
                </a:ln>
                <a:solidFill>
                  <a:srgbClr val="000000"/>
                </a:solidFill>
                <a:effectLst/>
                <a:highlight>
                  <a:srgbClr val="FFFF00"/>
                </a:highlight>
                <a:latin typeface="Source Code Pro"/>
              </a:rPr>
              <a:t>onclick </a:t>
            </a:r>
            <a:r>
              <a:rPr kumimoji="0" lang="en-US" altLang="en-US" sz="1400" b="0" i="0" u="none" strike="noStrike" cap="none" normalizeH="0" baseline="0">
                <a:ln>
                  <a:noFill/>
                </a:ln>
                <a:solidFill>
                  <a:srgbClr val="666600"/>
                </a:solidFill>
                <a:effectLst/>
                <a:highlight>
                  <a:srgbClr val="FFFF00"/>
                </a:highlight>
                <a:latin typeface="Source Code Pro"/>
              </a:rPr>
              <a:t>=</a:t>
            </a:r>
            <a:r>
              <a:rPr kumimoji="0" lang="en-US" altLang="en-US" sz="1400" b="0" i="0" u="none" strike="noStrike" cap="none" normalizeH="0" baseline="0">
                <a:ln>
                  <a:noFill/>
                </a:ln>
                <a:solidFill>
                  <a:srgbClr val="000000"/>
                </a:solidFill>
                <a:effectLst/>
                <a:highlight>
                  <a:srgbClr val="FFFF00"/>
                </a:highlight>
                <a:latin typeface="Source Code Pro"/>
              </a:rPr>
              <a:t> </a:t>
            </a:r>
            <a:r>
              <a:rPr kumimoji="0" lang="en-US" altLang="en-US" sz="1400" b="0" i="0" u="none" strike="noStrike" cap="none" normalizeH="0" baseline="0">
                <a:ln>
                  <a:noFill/>
                </a:ln>
                <a:solidFill>
                  <a:srgbClr val="000088"/>
                </a:solidFill>
                <a:effectLst/>
                <a:highlight>
                  <a:srgbClr val="FFFF00"/>
                </a:highlight>
                <a:latin typeface="Source Code Pro"/>
              </a:rPr>
              <a:t>function</a:t>
            </a:r>
            <a:r>
              <a:rPr kumimoji="0" lang="en-US" altLang="en-US" sz="1400" b="0" i="0" u="none" strike="noStrike" cap="none" normalizeH="0" baseline="0">
                <a:ln>
                  <a:noFill/>
                </a:ln>
                <a:solidFill>
                  <a:srgbClr val="666600"/>
                </a:solidFill>
                <a:effectLst/>
                <a:highlight>
                  <a:srgbClr val="FFFF00"/>
                </a:highlight>
                <a:latin typeface="Source Code Pro"/>
              </a:rPr>
              <a:t>(</a:t>
            </a:r>
            <a:r>
              <a:rPr kumimoji="0" lang="en-US" altLang="en-US" sz="1400" b="0" i="0" u="none" strike="noStrike" cap="none" normalizeH="0" baseline="0">
                <a:ln>
                  <a:noFill/>
                </a:ln>
                <a:solidFill>
                  <a:srgbClr val="000000"/>
                </a:solidFill>
                <a:effectLst/>
                <a:highlight>
                  <a:srgbClr val="FFFF00"/>
                </a:highlight>
                <a:latin typeface="Source Code Pro"/>
              </a:rPr>
              <a:t>element</a:t>
            </a:r>
            <a:r>
              <a:rPr kumimoji="0" lang="en-US" altLang="en-US" sz="1400" b="0" i="0" u="none" strike="noStrike" cap="none" normalizeH="0" baseline="0">
                <a:ln>
                  <a:noFill/>
                </a:ln>
                <a:solidFill>
                  <a:srgbClr val="666600"/>
                </a:solidFill>
                <a:effectLst/>
                <a:highlight>
                  <a:srgbClr val="FFFF00"/>
                </a:highlight>
                <a:latin typeface="Source Code Pro"/>
              </a:rPr>
              <a:t>)</a:t>
            </a:r>
            <a:r>
              <a:rPr kumimoji="0" lang="en-US" altLang="en-US" sz="1400" b="0" i="0" u="none" strike="noStrike" cap="none" normalizeH="0" baseline="0">
                <a:ln>
                  <a:noFill/>
                </a:ln>
                <a:solidFill>
                  <a:srgbClr val="000000"/>
                </a:solidFill>
                <a:effectLst/>
                <a:highlight>
                  <a:srgbClr val="FFFF00"/>
                </a:highlight>
                <a:latin typeface="Source Code Pro"/>
              </a:rPr>
              <a:t> </a:t>
            </a:r>
            <a:r>
              <a:rPr kumimoji="0" lang="en-US" altLang="en-US" sz="1400" b="0" i="0" u="none" strike="noStrike" cap="none" normalizeH="0" baseline="0">
                <a:ln>
                  <a:noFill/>
                </a:ln>
                <a:solidFill>
                  <a:srgbClr val="666600"/>
                </a:solidFill>
                <a:effectLst/>
                <a:highlight>
                  <a:srgbClr val="FFFF00"/>
                </a:highlight>
                <a:latin typeface="Source Code Pro"/>
              </a:rPr>
              <a:t>{</a:t>
            </a:r>
          </a:p>
          <a:p>
            <a:pPr lvl="1" eaLnBrk="0" fontAlgn="base" hangingPunct="0">
              <a:spcBef>
                <a:spcPct val="0"/>
              </a:spcBef>
              <a:spcAft>
                <a:spcPct val="0"/>
              </a:spcAft>
            </a:pPr>
            <a:r>
              <a:rPr lang="en-US" altLang="en-US" sz="1400">
                <a:solidFill>
                  <a:srgbClr val="666600"/>
                </a:solidFill>
                <a:highlight>
                  <a:srgbClr val="FFFF00"/>
                </a:highlight>
                <a:latin typeface="Source Code Pro"/>
              </a:rPr>
              <a:t>let color = element.target.value;</a:t>
            </a:r>
          </a:p>
          <a:p>
            <a:pPr lvl="1" eaLnBrk="0" fontAlgn="base" hangingPunct="0">
              <a:spcBef>
                <a:spcPct val="0"/>
              </a:spcBef>
              <a:spcAft>
                <a:spcPct val="0"/>
              </a:spcAft>
            </a:pPr>
            <a:r>
              <a:rPr lang="en-US" altLang="en-US" sz="1400">
                <a:solidFill>
                  <a:srgbClr val="666600"/>
                </a:solidFill>
                <a:highlight>
                  <a:srgbClr val="FFFF00"/>
                </a:highlight>
                <a:latin typeface="Source Code Pro"/>
              </a:rPr>
              <a:t>chrome.tabs.query({active: true, currentWindow: true}, function(tabs) {</a:t>
            </a:r>
          </a:p>
          <a:p>
            <a:pPr lvl="2" eaLnBrk="0" fontAlgn="base" hangingPunct="0">
              <a:spcBef>
                <a:spcPct val="0"/>
              </a:spcBef>
              <a:spcAft>
                <a:spcPct val="0"/>
              </a:spcAft>
            </a:pPr>
            <a:r>
              <a:rPr lang="en-US" altLang="en-US" sz="1400">
                <a:solidFill>
                  <a:srgbClr val="666600"/>
                </a:solidFill>
                <a:highlight>
                  <a:srgbClr val="FFFF00"/>
                </a:highlight>
                <a:latin typeface="Source Code Pro"/>
              </a:rPr>
              <a:t>chrome.tabs.executeScript(</a:t>
            </a:r>
          </a:p>
          <a:p>
            <a:pPr lvl="3" eaLnBrk="0" fontAlgn="base" hangingPunct="0">
              <a:spcBef>
                <a:spcPct val="0"/>
              </a:spcBef>
              <a:spcAft>
                <a:spcPct val="0"/>
              </a:spcAft>
            </a:pPr>
            <a:r>
              <a:rPr lang="en-US" altLang="en-US" sz="1400">
                <a:solidFill>
                  <a:srgbClr val="666600"/>
                </a:solidFill>
                <a:highlight>
                  <a:srgbClr val="FFFF00"/>
                </a:highlight>
                <a:latin typeface="Source Code Pro"/>
              </a:rPr>
              <a:t>tabs[0].id,</a:t>
            </a:r>
          </a:p>
          <a:p>
            <a:pPr lvl="3" eaLnBrk="0" fontAlgn="base" hangingPunct="0">
              <a:spcBef>
                <a:spcPct val="0"/>
              </a:spcBef>
              <a:spcAft>
                <a:spcPct val="0"/>
              </a:spcAft>
            </a:pPr>
            <a:r>
              <a:rPr lang="en-US" altLang="en-US" sz="1400">
                <a:solidFill>
                  <a:srgbClr val="666600"/>
                </a:solidFill>
                <a:highlight>
                  <a:srgbClr val="FFFF00"/>
                </a:highlight>
                <a:latin typeface="Source Code Pro"/>
              </a:rPr>
              <a:t>{code: 'document.body.style.backgroundColor = "' + color + '";’});</a:t>
            </a:r>
          </a:p>
          <a:p>
            <a:pPr lvl="2" eaLnBrk="0" fontAlgn="base" hangingPunct="0">
              <a:spcBef>
                <a:spcPct val="0"/>
              </a:spcBef>
              <a:spcAft>
                <a:spcPct val="0"/>
              </a:spcAft>
            </a:pPr>
            <a:r>
              <a:rPr lang="en-US" altLang="en-US" sz="1400">
                <a:solidFill>
                  <a:srgbClr val="666600"/>
                </a:solidFill>
                <a:highlight>
                  <a:srgbClr val="FFFF00"/>
                </a:highligh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666600"/>
                </a:solidFill>
                <a:highlight>
                  <a:srgbClr val="FFFF00"/>
                </a:highlight>
                <a:latin typeface="Source Code Pr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C20B7A4-BFEE-41DC-8CBE-8AA874AE3C94}"/>
              </a:ext>
            </a:extLst>
          </p:cNvPr>
          <p:cNvSpPr txBox="1"/>
          <p:nvPr/>
        </p:nvSpPr>
        <p:spPr>
          <a:xfrm>
            <a:off x="746450" y="4861164"/>
            <a:ext cx="3890865" cy="1754326"/>
          </a:xfrm>
          <a:prstGeom prst="rect">
            <a:avLst/>
          </a:prstGeom>
          <a:noFill/>
        </p:spPr>
        <p:txBody>
          <a:bodyPr wrap="square" rtlCol="0">
            <a:spAutoFit/>
          </a:bodyPr>
          <a:lstStyle/>
          <a:p>
            <a:r>
              <a:rPr lang="en-US"/>
              <a:t>Đoạn code mà ta vừa cập nhật sẽ thêm một sự kiện onClick cho button, nó sẽ kích hoạt một programmatically injected content script. Khi người dùng nhấn vào button, nó sẽ biến màu nền của trang thành màu nền của button.</a:t>
            </a:r>
          </a:p>
        </p:txBody>
      </p:sp>
      <p:sp>
        <p:nvSpPr>
          <p:cNvPr id="9" name="TextBox 8">
            <a:extLst>
              <a:ext uri="{FF2B5EF4-FFF2-40B4-BE49-F238E27FC236}">
                <a16:creationId xmlns:a16="http://schemas.microsoft.com/office/drawing/2014/main" id="{5B5CF74A-8BE1-4769-A1DF-C594B27C219A}"/>
              </a:ext>
            </a:extLst>
          </p:cNvPr>
          <p:cNvSpPr txBox="1"/>
          <p:nvPr/>
        </p:nvSpPr>
        <p:spPr>
          <a:xfrm>
            <a:off x="5486400" y="5138162"/>
            <a:ext cx="4450702" cy="1200329"/>
          </a:xfrm>
          <a:prstGeom prst="rect">
            <a:avLst/>
          </a:prstGeom>
          <a:noFill/>
        </p:spPr>
        <p:txBody>
          <a:bodyPr wrap="square" rtlCol="0">
            <a:spAutoFit/>
          </a:bodyPr>
          <a:lstStyle/>
          <a:p>
            <a:r>
              <a:rPr lang="en-US"/>
              <a:t>Sử dụng programmatic injection cho phép người dùng thực thi content script thay vì tự động chèn code không mong muốn vào các trang web.</a:t>
            </a:r>
          </a:p>
        </p:txBody>
      </p:sp>
    </p:spTree>
    <p:extLst>
      <p:ext uri="{BB962C8B-B14F-4D97-AF65-F5344CB8AC3E}">
        <p14:creationId xmlns:p14="http://schemas.microsoft.com/office/powerpoint/2010/main" val="6840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746450" y="1222310"/>
            <a:ext cx="2817845" cy="369332"/>
          </a:xfrm>
          <a:prstGeom prst="rect">
            <a:avLst/>
          </a:prstGeom>
          <a:noFill/>
        </p:spPr>
        <p:txBody>
          <a:bodyPr wrap="square" rtlCol="0">
            <a:spAutoFit/>
          </a:bodyPr>
          <a:lstStyle/>
          <a:p>
            <a:r>
              <a:rPr lang="en-US"/>
              <a:t>Layer Logic</a:t>
            </a:r>
          </a:p>
        </p:txBody>
      </p:sp>
      <p:sp>
        <p:nvSpPr>
          <p:cNvPr id="5" name="TextBox 4">
            <a:extLst>
              <a:ext uri="{FF2B5EF4-FFF2-40B4-BE49-F238E27FC236}">
                <a16:creationId xmlns:a16="http://schemas.microsoft.com/office/drawing/2014/main" id="{4BCECBD5-ABD5-4AC1-8130-D9AC32E12315}"/>
              </a:ext>
            </a:extLst>
          </p:cNvPr>
          <p:cNvSpPr txBox="1"/>
          <p:nvPr/>
        </p:nvSpPr>
        <p:spPr>
          <a:xfrm>
            <a:off x="746450" y="1853006"/>
            <a:ext cx="2957804" cy="1754326"/>
          </a:xfrm>
          <a:prstGeom prst="rect">
            <a:avLst/>
          </a:prstGeom>
          <a:noFill/>
        </p:spPr>
        <p:txBody>
          <a:bodyPr wrap="square" rtlCol="0">
            <a:spAutoFit/>
          </a:bodyPr>
          <a:lstStyle/>
          <a:p>
            <a:r>
              <a:rPr lang="en-US"/>
              <a:t>Manifest sẽ cần quyền activeTab để cho phép extension tạm thời truy cập vào tabs API. Điều này cho phép extension gọi tabs.executeScript.</a:t>
            </a:r>
          </a:p>
        </p:txBody>
      </p:sp>
      <p:sp>
        <p:nvSpPr>
          <p:cNvPr id="4" name="Rectangle 1">
            <a:extLst>
              <a:ext uri="{FF2B5EF4-FFF2-40B4-BE49-F238E27FC236}">
                <a16:creationId xmlns:a16="http://schemas.microsoft.com/office/drawing/2014/main" id="{4B842D5E-474E-4240-A5A1-3541D01E1224}"/>
              </a:ext>
            </a:extLst>
          </p:cNvPr>
          <p:cNvSpPr>
            <a:spLocks noChangeArrowheads="1"/>
          </p:cNvSpPr>
          <p:nvPr/>
        </p:nvSpPr>
        <p:spPr bwMode="auto">
          <a:xfrm>
            <a:off x="3928187" y="1991505"/>
            <a:ext cx="8014995" cy="147732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8800"/>
                </a:solidFill>
                <a:effectLst/>
                <a:latin typeface="Source Code Pro"/>
              </a:rPr>
              <a:t>"name"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"Getting Started Example"</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8800"/>
                </a:solidFill>
                <a:effectLst/>
                <a:latin typeface="Source Code Pro"/>
              </a:rPr>
              <a:t>"permissions"</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8800"/>
                </a:solidFill>
                <a:effectLst/>
                <a:highlight>
                  <a:srgbClr val="FFFF00"/>
                </a:highlight>
                <a:latin typeface="Source Code Pro"/>
              </a:rPr>
              <a:t>"activeTab"</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"declarativeContent"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"storage"</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AB47ECE-4C43-4DFF-9695-81C64DE190AB}"/>
              </a:ext>
            </a:extLst>
          </p:cNvPr>
          <p:cNvSpPr txBox="1"/>
          <p:nvPr/>
        </p:nvSpPr>
        <p:spPr>
          <a:xfrm>
            <a:off x="2080726" y="4133461"/>
            <a:ext cx="4422710" cy="1754326"/>
          </a:xfrm>
          <a:prstGeom prst="rect">
            <a:avLst/>
          </a:prstGeom>
          <a:noFill/>
        </p:spPr>
        <p:txBody>
          <a:bodyPr wrap="square" rtlCol="0">
            <a:spAutoFit/>
          </a:bodyPr>
          <a:lstStyle/>
          <a:p>
            <a:r>
              <a:rPr lang="en-US"/>
              <a:t>Extension của chúng ta giờ đã đầy đủ chức năng! Reload extension, tải lại trang developer.chrome.com, mở popup và click vào button để chuyển nền trang thành màu xanh. Tuy nhiên, sẽ có người dùng muốn chuyển thành nhiều màu khác nhau.</a:t>
            </a:r>
          </a:p>
        </p:txBody>
      </p:sp>
    </p:spTree>
    <p:extLst>
      <p:ext uri="{BB962C8B-B14F-4D97-AF65-F5344CB8AC3E}">
        <p14:creationId xmlns:p14="http://schemas.microsoft.com/office/powerpoint/2010/main" val="349973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58416" y="785547"/>
            <a:ext cx="3247053" cy="369332"/>
          </a:xfrm>
          <a:prstGeom prst="rect">
            <a:avLst/>
          </a:prstGeom>
          <a:noFill/>
        </p:spPr>
        <p:txBody>
          <a:bodyPr wrap="square" rtlCol="0">
            <a:spAutoFit/>
          </a:bodyPr>
          <a:lstStyle/>
          <a:p>
            <a:r>
              <a:rPr lang="en-US"/>
              <a:t>Tạo thêm các option cho user</a:t>
            </a:r>
          </a:p>
        </p:txBody>
      </p:sp>
      <p:sp>
        <p:nvSpPr>
          <p:cNvPr id="5" name="TextBox 4">
            <a:extLst>
              <a:ext uri="{FF2B5EF4-FFF2-40B4-BE49-F238E27FC236}">
                <a16:creationId xmlns:a16="http://schemas.microsoft.com/office/drawing/2014/main" id="{4BCECBD5-ABD5-4AC1-8130-D9AC32E12315}"/>
              </a:ext>
            </a:extLst>
          </p:cNvPr>
          <p:cNvSpPr txBox="1"/>
          <p:nvPr/>
        </p:nvSpPr>
        <p:spPr>
          <a:xfrm>
            <a:off x="746449" y="1853006"/>
            <a:ext cx="4058815" cy="1754326"/>
          </a:xfrm>
          <a:prstGeom prst="rect">
            <a:avLst/>
          </a:prstGeom>
          <a:noFill/>
        </p:spPr>
        <p:txBody>
          <a:bodyPr wrap="square" rtlCol="0">
            <a:spAutoFit/>
          </a:bodyPr>
          <a:lstStyle/>
          <a:p>
            <a:r>
              <a:rPr lang="en-US"/>
              <a:t>Extension hiện tại chỉ cho phép người dùng thay đổi màu nền thành màu xanh. Thêm một option page cho người dung nhiều cách kiểm soát các chức năng của extension, có thể tuỳ chỉnh nhiều thêm trải nghiệm trên trìnd duyệt.</a:t>
            </a:r>
          </a:p>
        </p:txBody>
      </p:sp>
      <p:sp>
        <p:nvSpPr>
          <p:cNvPr id="6" name="TextBox 5">
            <a:extLst>
              <a:ext uri="{FF2B5EF4-FFF2-40B4-BE49-F238E27FC236}">
                <a16:creationId xmlns:a16="http://schemas.microsoft.com/office/drawing/2014/main" id="{8AB47ECE-4C43-4DFF-9695-81C64DE190AB}"/>
              </a:ext>
            </a:extLst>
          </p:cNvPr>
          <p:cNvSpPr txBox="1"/>
          <p:nvPr/>
        </p:nvSpPr>
        <p:spPr>
          <a:xfrm>
            <a:off x="746449" y="3982293"/>
            <a:ext cx="4422710" cy="646331"/>
          </a:xfrm>
          <a:prstGeom prst="rect">
            <a:avLst/>
          </a:prstGeom>
          <a:noFill/>
        </p:spPr>
        <p:txBody>
          <a:bodyPr wrap="square" rtlCol="0">
            <a:spAutoFit/>
          </a:bodyPr>
          <a:lstStyle/>
          <a:p>
            <a:r>
              <a:rPr lang="en-US"/>
              <a:t>Hãy tạo một file option.html  trong thư mục extension và thêm đoạn code này vào.</a:t>
            </a:r>
          </a:p>
        </p:txBody>
      </p:sp>
      <p:sp>
        <p:nvSpPr>
          <p:cNvPr id="3" name="Rectangle 1">
            <a:extLst>
              <a:ext uri="{FF2B5EF4-FFF2-40B4-BE49-F238E27FC236}">
                <a16:creationId xmlns:a16="http://schemas.microsoft.com/office/drawing/2014/main" id="{6003839B-5625-47C7-A1BD-F489BC260D82}"/>
              </a:ext>
            </a:extLst>
          </p:cNvPr>
          <p:cNvSpPr>
            <a:spLocks noChangeArrowheads="1"/>
          </p:cNvSpPr>
          <p:nvPr/>
        </p:nvSpPr>
        <p:spPr bwMode="auto">
          <a:xfrm>
            <a:off x="5343036" y="417943"/>
            <a:ext cx="6287311" cy="5811645"/>
          </a:xfrm>
          <a:prstGeom prst="rect">
            <a:avLst/>
          </a:prstGeom>
          <a:solidFill>
            <a:schemeClr val="bg1"/>
          </a:solidFill>
          <a:ln>
            <a:noFill/>
          </a:ln>
          <a:effectLst/>
        </p:spPr>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0066"/>
                </a:solidFill>
                <a:effectLst/>
                <a:latin typeface="Source Code Pro"/>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Source Code Pro"/>
              </a:rPr>
              <a:t>&lt;html&gt;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&lt;head&gt;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&lt;style&gt;</a:t>
            </a:r>
          </a:p>
          <a:p>
            <a:pPr lvl="3"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button </a:t>
            </a:r>
            <a:r>
              <a:rPr kumimoji="0" lang="en-US" altLang="en-US" sz="1600" b="0" i="0" u="none" strike="noStrike" cap="none" normalizeH="0" baseline="0">
                <a:ln>
                  <a:noFill/>
                </a:ln>
                <a:solidFill>
                  <a:srgbClr val="666600"/>
                </a:solidFill>
                <a:effectLst/>
                <a:latin typeface="Source Code Pro"/>
              </a:rPr>
              <a:t>{</a:t>
            </a:r>
          </a:p>
          <a:p>
            <a:pPr lvl="4"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height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30px</a:t>
            </a:r>
            <a:r>
              <a:rPr kumimoji="0" lang="en-US" altLang="en-US" sz="1600" b="0" i="0" u="none" strike="noStrike" cap="none" normalizeH="0" baseline="0">
                <a:ln>
                  <a:noFill/>
                </a:ln>
                <a:solidFill>
                  <a:srgbClr val="666600"/>
                </a:solidFill>
                <a:effectLst/>
                <a:latin typeface="Source Code Pro"/>
              </a:rPr>
              <a:t>;</a:t>
            </a:r>
          </a:p>
          <a:p>
            <a:pPr lvl="4"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width</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30px</a:t>
            </a:r>
            <a:r>
              <a:rPr kumimoji="0" lang="en-US" altLang="en-US" sz="1600" b="0" i="0" u="none" strike="noStrike" cap="none" normalizeH="0" baseline="0">
                <a:ln>
                  <a:noFill/>
                </a:ln>
                <a:solidFill>
                  <a:srgbClr val="666600"/>
                </a:solidFill>
                <a:effectLst/>
                <a:latin typeface="Source Code Pro"/>
              </a:rPr>
              <a:t>;</a:t>
            </a:r>
          </a:p>
          <a:p>
            <a:pPr lvl="4"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outline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none</a:t>
            </a:r>
            <a:r>
              <a:rPr kumimoji="0" lang="en-US" altLang="en-US" sz="1600" b="0" i="0" u="none" strike="noStrike" cap="none" normalizeH="0" baseline="0">
                <a:ln>
                  <a:noFill/>
                </a:ln>
                <a:solidFill>
                  <a:srgbClr val="666600"/>
                </a:solidFill>
                <a:effectLst/>
                <a:latin typeface="Source Code Pro"/>
              </a:rPr>
              <a:t>;</a:t>
            </a:r>
          </a:p>
          <a:p>
            <a:pPr lvl="4"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margin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10px</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&lt;/style&gt;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&lt;/head&gt;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&lt;body&gt;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&lt;div</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0066"/>
                </a:solidFill>
                <a:effectLst/>
                <a:latin typeface="Source Code Pro"/>
              </a:rPr>
              <a:t>id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"buttonDiv"</a:t>
            </a:r>
            <a:r>
              <a:rPr kumimoji="0" lang="en-US" altLang="en-US" sz="1600" b="0" i="0" u="none" strike="noStrike" cap="none" normalizeH="0" baseline="0">
                <a:ln>
                  <a:noFill/>
                </a:ln>
                <a:solidFill>
                  <a:srgbClr val="000088"/>
                </a:solidFill>
                <a:effectLst/>
                <a:latin typeface="Source Code Pro"/>
              </a:rPr>
              <a:t>&gt;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&lt;/div&gt;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&lt;div&gt;</a:t>
            </a:r>
          </a:p>
          <a:p>
            <a:pPr lvl="3"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&lt;p&gt;</a:t>
            </a:r>
            <a:r>
              <a:rPr kumimoji="0" lang="en-US" altLang="en-US" sz="1600" b="0" i="0" u="none" strike="noStrike" cap="none" normalizeH="0" baseline="0">
                <a:ln>
                  <a:noFill/>
                </a:ln>
                <a:solidFill>
                  <a:srgbClr val="000000"/>
                </a:solidFill>
                <a:effectLst/>
                <a:latin typeface="Source Code Pro"/>
              </a:rPr>
              <a:t>Choose a different background color!</a:t>
            </a:r>
            <a:r>
              <a:rPr kumimoji="0" lang="en-US" altLang="en-US" sz="1600" b="0" i="0" u="none" strike="noStrike" cap="none" normalizeH="0" baseline="0">
                <a:ln>
                  <a:noFill/>
                </a:ln>
                <a:solidFill>
                  <a:srgbClr val="000088"/>
                </a:solidFill>
                <a:effectLst/>
                <a:latin typeface="Source Code Pro"/>
              </a:rPr>
              <a:t>&lt;/p&gt;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&lt;/div&gt;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&lt;/body&gt;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&lt;script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0066"/>
                </a:solidFill>
                <a:effectLst/>
                <a:latin typeface="Source Code Pro"/>
              </a:rPr>
              <a:t>src</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"options.js"</a:t>
            </a:r>
            <a:r>
              <a:rPr kumimoji="0" lang="en-US" altLang="en-US" sz="1600" b="0" i="0" u="none" strike="noStrike" cap="none" normalizeH="0" baseline="0">
                <a:ln>
                  <a:noFill/>
                </a:ln>
                <a:solidFill>
                  <a:srgbClr val="000088"/>
                </a:solidFill>
                <a:effectLst/>
                <a:latin typeface="Source Code Pro"/>
              </a:rPr>
              <a:t>&gt;&lt;/script&gt;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Source Code Pro"/>
              </a:rPr>
              <a:t>&lt;/html&gt;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268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58416" y="785547"/>
            <a:ext cx="3247053" cy="369332"/>
          </a:xfrm>
          <a:prstGeom prst="rect">
            <a:avLst/>
          </a:prstGeom>
          <a:noFill/>
        </p:spPr>
        <p:txBody>
          <a:bodyPr wrap="square" rtlCol="0">
            <a:spAutoFit/>
          </a:bodyPr>
          <a:lstStyle/>
          <a:p>
            <a:r>
              <a:rPr lang="en-US"/>
              <a:t>Tạo thêm các option cho user</a:t>
            </a:r>
          </a:p>
        </p:txBody>
      </p:sp>
      <p:sp>
        <p:nvSpPr>
          <p:cNvPr id="5" name="TextBox 4">
            <a:extLst>
              <a:ext uri="{FF2B5EF4-FFF2-40B4-BE49-F238E27FC236}">
                <a16:creationId xmlns:a16="http://schemas.microsoft.com/office/drawing/2014/main" id="{4BCECBD5-ABD5-4AC1-8130-D9AC32E12315}"/>
              </a:ext>
            </a:extLst>
          </p:cNvPr>
          <p:cNvSpPr txBox="1"/>
          <p:nvPr/>
        </p:nvSpPr>
        <p:spPr>
          <a:xfrm>
            <a:off x="1744825" y="2653147"/>
            <a:ext cx="4058815" cy="369332"/>
          </a:xfrm>
          <a:prstGeom prst="rect">
            <a:avLst/>
          </a:prstGeom>
          <a:noFill/>
        </p:spPr>
        <p:txBody>
          <a:bodyPr wrap="square" rtlCol="0">
            <a:spAutoFit/>
          </a:bodyPr>
          <a:lstStyle/>
          <a:p>
            <a:r>
              <a:rPr lang="en-US"/>
              <a:t>Register options page với manifest.</a:t>
            </a:r>
          </a:p>
        </p:txBody>
      </p:sp>
      <p:sp>
        <p:nvSpPr>
          <p:cNvPr id="4" name="Rectangle 1">
            <a:extLst>
              <a:ext uri="{FF2B5EF4-FFF2-40B4-BE49-F238E27FC236}">
                <a16:creationId xmlns:a16="http://schemas.microsoft.com/office/drawing/2014/main" id="{B20024F3-D96D-42B5-A8C9-0FC4D06E7FBF}"/>
              </a:ext>
            </a:extLst>
          </p:cNvPr>
          <p:cNvSpPr>
            <a:spLocks noChangeArrowheads="1"/>
          </p:cNvSpPr>
          <p:nvPr/>
        </p:nvSpPr>
        <p:spPr bwMode="auto">
          <a:xfrm>
            <a:off x="5803640" y="2088006"/>
            <a:ext cx="5551716" cy="172354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"name"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"Getting Started Example"</a:t>
            </a: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highlight>
                  <a:srgbClr val="FFFF00"/>
                </a:highlight>
                <a:latin typeface="Source Code Pro"/>
              </a:rPr>
              <a:t>"options_page"</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008800"/>
                </a:solidFill>
                <a:effectLst/>
                <a:highlight>
                  <a:srgbClr val="FFFF00"/>
                </a:highlight>
                <a:latin typeface="Source Code Pro"/>
              </a:rPr>
              <a:t>"options.html"</a:t>
            </a:r>
            <a:r>
              <a:rPr kumimoji="0" lang="en-US" altLang="en-US" sz="1600" b="0" i="0" u="none" strike="noStrike" cap="none" normalizeH="0" baseline="0">
                <a:ln>
                  <a:noFill/>
                </a:ln>
                <a:solidFill>
                  <a:srgbClr val="666600"/>
                </a:solidFill>
                <a:effectLst/>
                <a:highlight>
                  <a:srgbClr val="FFFF00"/>
                </a:highligh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600" b="0" i="0" u="none" strike="noStrike" cap="none" normalizeH="0" baseline="0">
                <a:ln>
                  <a:noFill/>
                </a:ln>
                <a:solidFill>
                  <a:srgbClr val="008800"/>
                </a:solidFill>
                <a:effectLst/>
                <a:latin typeface="Source Code Pro"/>
              </a:rPr>
              <a:t>"manifest_version"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2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47E2B-A739-4D0E-9BE0-4334E7C2A065}"/>
              </a:ext>
            </a:extLst>
          </p:cNvPr>
          <p:cNvSpPr txBox="1"/>
          <p:nvPr/>
        </p:nvSpPr>
        <p:spPr>
          <a:xfrm>
            <a:off x="755780" y="566678"/>
            <a:ext cx="4096139" cy="2862322"/>
          </a:xfrm>
          <a:prstGeom prst="rect">
            <a:avLst/>
          </a:prstGeom>
          <a:noFill/>
        </p:spPr>
        <p:txBody>
          <a:bodyPr wrap="square" rtlCol="0">
            <a:spAutoFit/>
          </a:bodyPr>
          <a:lstStyle/>
          <a:p>
            <a:r>
              <a:rPr lang="en-US"/>
              <a:t>Extension được tạo thành bởi nhiều phần khác nhau, chúng được gắn kết với nhau. Các thành phần (component ) đó bao gồm background script, content script, một option page, UI element và các file logic khác. Các extension component được tạo bằng HTML, CSS và JS. Các component của một extension sẽ còn tuỳ thuộc vào chức năng và có thể sẽ không yêu cầu nhiều option.</a:t>
            </a:r>
          </a:p>
        </p:txBody>
      </p:sp>
      <p:sp>
        <p:nvSpPr>
          <p:cNvPr id="3" name="TextBox 2">
            <a:extLst>
              <a:ext uri="{FF2B5EF4-FFF2-40B4-BE49-F238E27FC236}">
                <a16:creationId xmlns:a16="http://schemas.microsoft.com/office/drawing/2014/main" id="{CC691BD0-37FD-400E-80C6-DBADAD870200}"/>
              </a:ext>
            </a:extLst>
          </p:cNvPr>
          <p:cNvSpPr txBox="1"/>
          <p:nvPr/>
        </p:nvSpPr>
        <p:spPr>
          <a:xfrm>
            <a:off x="7427167" y="1120676"/>
            <a:ext cx="3648270" cy="2308324"/>
          </a:xfrm>
          <a:prstGeom prst="rect">
            <a:avLst/>
          </a:prstGeom>
          <a:noFill/>
        </p:spPr>
        <p:txBody>
          <a:bodyPr wrap="square" rtlCol="0">
            <a:spAutoFit/>
          </a:bodyPr>
          <a:lstStyle/>
          <a:p>
            <a:r>
              <a:rPr lang="en-US"/>
              <a:t>Tutorial này sẽ hướng dẫn các bạn build một extention cho phép người dùng thay đổi màu nền của bất cứ trang nào trên developer.chrome.com. Extension này sẽ sử dụng nhiều component cốt lõi để làm ví dụ cho bạn hiểu về các relationship giữa chúng.</a:t>
            </a:r>
          </a:p>
        </p:txBody>
      </p:sp>
      <p:sp>
        <p:nvSpPr>
          <p:cNvPr id="4" name="TextBox 3">
            <a:extLst>
              <a:ext uri="{FF2B5EF4-FFF2-40B4-BE49-F238E27FC236}">
                <a16:creationId xmlns:a16="http://schemas.microsoft.com/office/drawing/2014/main" id="{019A1076-FB68-4F9A-817B-5720740089E7}"/>
              </a:ext>
            </a:extLst>
          </p:cNvPr>
          <p:cNvSpPr txBox="1"/>
          <p:nvPr/>
        </p:nvSpPr>
        <p:spPr>
          <a:xfrm>
            <a:off x="2780522" y="4823927"/>
            <a:ext cx="5682343" cy="1754326"/>
          </a:xfrm>
          <a:prstGeom prst="rect">
            <a:avLst/>
          </a:prstGeom>
          <a:noFill/>
        </p:spPr>
        <p:txBody>
          <a:bodyPr wrap="square" rtlCol="0">
            <a:spAutoFit/>
          </a:bodyPr>
          <a:lstStyle/>
          <a:p>
            <a:r>
              <a:rPr lang="en-US"/>
              <a:t>Để bắt đầu hãy tạo một thư mục để chứa các file của extension.</a:t>
            </a:r>
          </a:p>
          <a:p>
            <a:endParaRPr lang="en-US"/>
          </a:p>
          <a:p>
            <a:r>
              <a:rPr lang="en-US"/>
              <a:t>Tất cả code của extension này có thể tải ở đây https://developer.chrome.com/extensions/examples/tutorials/get_started_complete.zip</a:t>
            </a:r>
          </a:p>
        </p:txBody>
      </p:sp>
    </p:spTree>
    <p:extLst>
      <p:ext uri="{BB962C8B-B14F-4D97-AF65-F5344CB8AC3E}">
        <p14:creationId xmlns:p14="http://schemas.microsoft.com/office/powerpoint/2010/main" val="2073428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58416" y="785547"/>
            <a:ext cx="3247053" cy="369332"/>
          </a:xfrm>
          <a:prstGeom prst="rect">
            <a:avLst/>
          </a:prstGeom>
          <a:noFill/>
        </p:spPr>
        <p:txBody>
          <a:bodyPr wrap="square" rtlCol="0">
            <a:spAutoFit/>
          </a:bodyPr>
          <a:lstStyle/>
          <a:p>
            <a:r>
              <a:rPr lang="en-US"/>
              <a:t>Tạo thêm các option cho user</a:t>
            </a:r>
          </a:p>
        </p:txBody>
      </p:sp>
      <p:sp>
        <p:nvSpPr>
          <p:cNvPr id="5" name="TextBox 4">
            <a:extLst>
              <a:ext uri="{FF2B5EF4-FFF2-40B4-BE49-F238E27FC236}">
                <a16:creationId xmlns:a16="http://schemas.microsoft.com/office/drawing/2014/main" id="{4BCECBD5-ABD5-4AC1-8130-D9AC32E12315}"/>
              </a:ext>
            </a:extLst>
          </p:cNvPr>
          <p:cNvSpPr txBox="1"/>
          <p:nvPr/>
        </p:nvSpPr>
        <p:spPr>
          <a:xfrm>
            <a:off x="452534" y="3738859"/>
            <a:ext cx="4058815" cy="369332"/>
          </a:xfrm>
          <a:prstGeom prst="rect">
            <a:avLst/>
          </a:prstGeom>
          <a:noFill/>
        </p:spPr>
        <p:txBody>
          <a:bodyPr wrap="square" rtlCol="0">
            <a:spAutoFit/>
          </a:bodyPr>
          <a:lstStyle/>
          <a:p>
            <a:r>
              <a:rPr lang="en-US"/>
              <a:t>Reload lại extension và click vào DETAILS.</a:t>
            </a:r>
          </a:p>
        </p:txBody>
      </p:sp>
      <p:pic>
        <p:nvPicPr>
          <p:cNvPr id="18434" name="Picture 2" descr="Inspect Views">
            <a:extLst>
              <a:ext uri="{FF2B5EF4-FFF2-40B4-BE49-F238E27FC236}">
                <a16:creationId xmlns:a16="http://schemas.microsoft.com/office/drawing/2014/main" id="{EDC9E403-5FE6-4B70-B000-7E20567B8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91" y="1265896"/>
            <a:ext cx="3964537" cy="220660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F26F7B-3D86-4B5A-91FF-BC7C9288069C}"/>
              </a:ext>
            </a:extLst>
          </p:cNvPr>
          <p:cNvSpPr txBox="1"/>
          <p:nvPr/>
        </p:nvSpPr>
        <p:spPr>
          <a:xfrm>
            <a:off x="2930962" y="4872124"/>
            <a:ext cx="4058815" cy="1200329"/>
          </a:xfrm>
          <a:prstGeom prst="rect">
            <a:avLst/>
          </a:prstGeom>
          <a:noFill/>
        </p:spPr>
        <p:txBody>
          <a:bodyPr wrap="square" rtlCol="0">
            <a:spAutoFit/>
          </a:bodyPr>
          <a:lstStyle/>
          <a:p>
            <a:r>
              <a:rPr lang="en-US"/>
              <a:t>Kéo xuống dưới detail page và chọn Extension options để thấy được option page. Mặc dù hiện tại nó là một trang trống.</a:t>
            </a:r>
          </a:p>
        </p:txBody>
      </p:sp>
      <p:pic>
        <p:nvPicPr>
          <p:cNvPr id="18436" name="Picture 4" descr="Inspect Views">
            <a:extLst>
              <a:ext uri="{FF2B5EF4-FFF2-40B4-BE49-F238E27FC236}">
                <a16:creationId xmlns:a16="http://schemas.microsoft.com/office/drawing/2014/main" id="{2EEA708F-59B8-448C-BDBA-0CC1818CB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877" y="970213"/>
            <a:ext cx="3726096" cy="419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8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58416" y="785547"/>
            <a:ext cx="3247053" cy="369332"/>
          </a:xfrm>
          <a:prstGeom prst="rect">
            <a:avLst/>
          </a:prstGeom>
          <a:noFill/>
        </p:spPr>
        <p:txBody>
          <a:bodyPr wrap="square" rtlCol="0">
            <a:spAutoFit/>
          </a:bodyPr>
          <a:lstStyle/>
          <a:p>
            <a:r>
              <a:rPr lang="en-US"/>
              <a:t>Tạo thêm các option cho user</a:t>
            </a:r>
          </a:p>
        </p:txBody>
      </p:sp>
      <p:sp>
        <p:nvSpPr>
          <p:cNvPr id="3" name="TextBox 2">
            <a:extLst>
              <a:ext uri="{FF2B5EF4-FFF2-40B4-BE49-F238E27FC236}">
                <a16:creationId xmlns:a16="http://schemas.microsoft.com/office/drawing/2014/main" id="{C0F26F7B-3D86-4B5A-91FF-BC7C9288069C}"/>
              </a:ext>
            </a:extLst>
          </p:cNvPr>
          <p:cNvSpPr txBox="1"/>
          <p:nvPr/>
        </p:nvSpPr>
        <p:spPr>
          <a:xfrm>
            <a:off x="377889" y="1529540"/>
            <a:ext cx="4119466" cy="1200329"/>
          </a:xfrm>
          <a:prstGeom prst="rect">
            <a:avLst/>
          </a:prstGeom>
          <a:noFill/>
        </p:spPr>
        <p:txBody>
          <a:bodyPr wrap="square" rtlCol="0">
            <a:spAutoFit/>
          </a:bodyPr>
          <a:lstStyle/>
          <a:p>
            <a:r>
              <a:rPr lang="en-US"/>
              <a:t>Bước cuối cùng là thêm logic cho các option. Tạo một file có tên là option.js đặt trong thư mục extension và thêm đoạn code này vào.</a:t>
            </a:r>
          </a:p>
        </p:txBody>
      </p:sp>
      <p:sp>
        <p:nvSpPr>
          <p:cNvPr id="6" name="Rectangle 2">
            <a:extLst>
              <a:ext uri="{FF2B5EF4-FFF2-40B4-BE49-F238E27FC236}">
                <a16:creationId xmlns:a16="http://schemas.microsoft.com/office/drawing/2014/main" id="{C852BF80-EDBA-4018-BBEA-3F2B1432F115}"/>
              </a:ext>
            </a:extLst>
          </p:cNvPr>
          <p:cNvSpPr>
            <a:spLocks noChangeArrowheads="1"/>
          </p:cNvSpPr>
          <p:nvPr/>
        </p:nvSpPr>
        <p:spPr bwMode="auto">
          <a:xfrm>
            <a:off x="4711959" y="1079238"/>
            <a:ext cx="7190794" cy="3872653"/>
          </a:xfrm>
          <a:prstGeom prst="rect">
            <a:avLst/>
          </a:prstGeom>
          <a:solidFill>
            <a:schemeClr val="bg1"/>
          </a:solidFill>
          <a:ln>
            <a:noFill/>
          </a:ln>
          <a:effectLst/>
        </p:spPr>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let page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document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getElementById</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'buttonDiv’</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88"/>
                </a:solidFill>
                <a:effectLst/>
                <a:latin typeface="Source Code Pro"/>
              </a:rPr>
              <a:t>const</a:t>
            </a:r>
            <a:r>
              <a:rPr kumimoji="0" lang="en-US" altLang="en-US" sz="1400" b="0" i="0" u="none" strike="noStrike" cap="none" normalizeH="0" baseline="0">
                <a:ln>
                  <a:noFill/>
                </a:ln>
                <a:solidFill>
                  <a:srgbClr val="000000"/>
                </a:solidFill>
                <a:effectLst/>
                <a:latin typeface="Source Code Pro"/>
              </a:rPr>
              <a:t> kButtonColors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'#3aa757'</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'#e8453c'</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'#f9bb2d'</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'#4688f1’</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88"/>
                </a:solidFill>
                <a:effectLst/>
                <a:latin typeface="Source Code Pro"/>
              </a:rPr>
              <a:t>function</a:t>
            </a:r>
            <a:r>
              <a:rPr kumimoji="0" lang="en-US" altLang="en-US" sz="1400" b="0" i="0" u="none" strike="noStrike" cap="none" normalizeH="0" baseline="0">
                <a:ln>
                  <a:noFill/>
                </a:ln>
                <a:solidFill>
                  <a:srgbClr val="000000"/>
                </a:solidFill>
                <a:effectLst/>
                <a:latin typeface="Source Code Pro"/>
              </a:rPr>
              <a:t> constructOptions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kButtonColors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400" b="0" i="0" u="none" strike="noStrike" cap="none" normalizeH="0" baseline="0">
                <a:ln>
                  <a:noFill/>
                </a:ln>
                <a:solidFill>
                  <a:srgbClr val="000088"/>
                </a:solidFill>
                <a:effectLst/>
                <a:latin typeface="Source Code Pro"/>
              </a:rPr>
              <a:t>for</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let item of kButtonColors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let button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document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createElement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'button’</a:t>
            </a:r>
            <a:r>
              <a:rPr kumimoji="0" lang="en-US" altLang="en-US" sz="14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button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style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backgroundColor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item</a:t>
            </a:r>
            <a:r>
              <a:rPr kumimoji="0" lang="en-US" altLang="en-US" sz="14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button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addEventListener</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'click'</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0088"/>
                </a:solidFill>
                <a:effectLst/>
                <a:latin typeface="Source Code Pro"/>
              </a:rPr>
              <a:t>function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chrome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storage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sync</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88"/>
                </a:solidFill>
                <a:effectLst/>
                <a:latin typeface="Source Code Pro"/>
              </a:rPr>
              <a:t>set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color</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item</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0088"/>
                </a:solidFill>
                <a:effectLst/>
                <a:latin typeface="Source Code Pro"/>
              </a:rPr>
              <a:t>function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lvl="4"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console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log</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'color is '</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item</a:t>
            </a:r>
            <a:r>
              <a:rPr kumimoji="0" lang="en-US" altLang="en-US" sz="14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4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4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Source Code Pro"/>
              </a:rPr>
              <a:t>page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appendChild</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button</a:t>
            </a:r>
            <a:r>
              <a:rPr kumimoji="0" lang="en-US" altLang="en-US" sz="1400" b="0" i="0" u="none" strike="noStrike" cap="none" normalizeH="0" baseline="0">
                <a:ln>
                  <a:noFill/>
                </a:ln>
                <a:solidFill>
                  <a:srgbClr val="666600"/>
                </a:solidFill>
                <a:effectLst/>
                <a:latin typeface="Source Code Pro"/>
              </a:rPr>
              <a:t>);</a:t>
            </a:r>
          </a:p>
          <a:p>
            <a:pPr lvl="1" eaLnBrk="0" fontAlgn="base" hangingPunct="0">
              <a:spcBef>
                <a:spcPct val="0"/>
              </a:spcBef>
              <a:spcAft>
                <a:spcPct val="0"/>
              </a:spcAft>
            </a:pP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constructOptions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kButtonColors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F16A7B0-9E24-4DC3-9203-11286EFC6A04}"/>
              </a:ext>
            </a:extLst>
          </p:cNvPr>
          <p:cNvSpPr txBox="1"/>
          <p:nvPr/>
        </p:nvSpPr>
        <p:spPr>
          <a:xfrm>
            <a:off x="377889" y="3104530"/>
            <a:ext cx="4203442" cy="2308324"/>
          </a:xfrm>
          <a:prstGeom prst="rect">
            <a:avLst/>
          </a:prstGeom>
          <a:noFill/>
        </p:spPr>
        <p:txBody>
          <a:bodyPr wrap="square" rtlCol="0">
            <a:spAutoFit/>
          </a:bodyPr>
          <a:lstStyle/>
          <a:p>
            <a:r>
              <a:rPr lang="en-US"/>
              <a:t>Bốn button được tạo ra tương ứng với 4 màu sắc có trong mảng, và 4 button đó lần lượt sẽ được add onClick event listener. Khi người dùng click vào một button nó sẽ update color value trong storage chung của extension. Vì tất cả các file của extension lấy thông tin màu từ chung một storage nên không cần cập nhật các value khác.</a:t>
            </a:r>
          </a:p>
        </p:txBody>
      </p:sp>
    </p:spTree>
    <p:extLst>
      <p:ext uri="{BB962C8B-B14F-4D97-AF65-F5344CB8AC3E}">
        <p14:creationId xmlns:p14="http://schemas.microsoft.com/office/powerpoint/2010/main" val="423721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58416" y="785547"/>
            <a:ext cx="3247053" cy="369332"/>
          </a:xfrm>
          <a:prstGeom prst="rect">
            <a:avLst/>
          </a:prstGeom>
          <a:noFill/>
        </p:spPr>
        <p:txBody>
          <a:bodyPr wrap="square" rtlCol="0">
            <a:spAutoFit/>
          </a:bodyPr>
          <a:lstStyle/>
          <a:p>
            <a:r>
              <a:rPr lang="en-US"/>
              <a:t>Take the Next Step</a:t>
            </a:r>
          </a:p>
        </p:txBody>
      </p:sp>
      <p:sp>
        <p:nvSpPr>
          <p:cNvPr id="3" name="TextBox 2">
            <a:extLst>
              <a:ext uri="{FF2B5EF4-FFF2-40B4-BE49-F238E27FC236}">
                <a16:creationId xmlns:a16="http://schemas.microsoft.com/office/drawing/2014/main" id="{C0F26F7B-3D86-4B5A-91FF-BC7C9288069C}"/>
              </a:ext>
            </a:extLst>
          </p:cNvPr>
          <p:cNvSpPr txBox="1"/>
          <p:nvPr/>
        </p:nvSpPr>
        <p:spPr>
          <a:xfrm>
            <a:off x="937725" y="1739765"/>
            <a:ext cx="9032035" cy="369332"/>
          </a:xfrm>
          <a:prstGeom prst="rect">
            <a:avLst/>
          </a:prstGeom>
          <a:noFill/>
        </p:spPr>
        <p:txBody>
          <a:bodyPr wrap="square" rtlCol="0">
            <a:spAutoFit/>
          </a:bodyPr>
          <a:lstStyle/>
          <a:p>
            <a:r>
              <a:rPr lang="en-US"/>
              <a:t>Chúc mừng!!! Bạn đã tạo ra được một Chrome extension đầy đủ chức năng, mặc dù đơn giản.</a:t>
            </a:r>
          </a:p>
        </p:txBody>
      </p:sp>
      <p:sp>
        <p:nvSpPr>
          <p:cNvPr id="7" name="TextBox 6">
            <a:extLst>
              <a:ext uri="{FF2B5EF4-FFF2-40B4-BE49-F238E27FC236}">
                <a16:creationId xmlns:a16="http://schemas.microsoft.com/office/drawing/2014/main" id="{FF16A7B0-9E24-4DC3-9203-11286EFC6A04}"/>
              </a:ext>
            </a:extLst>
          </p:cNvPr>
          <p:cNvSpPr txBox="1"/>
          <p:nvPr/>
        </p:nvSpPr>
        <p:spPr>
          <a:xfrm>
            <a:off x="858416" y="2693983"/>
            <a:ext cx="7940351" cy="3693319"/>
          </a:xfrm>
          <a:prstGeom prst="rect">
            <a:avLst/>
          </a:prstGeom>
          <a:noFill/>
        </p:spPr>
        <p:txBody>
          <a:bodyPr wrap="square" rtlCol="0">
            <a:spAutoFit/>
          </a:bodyPr>
          <a:lstStyle/>
          <a:p>
            <a:r>
              <a:rPr lang="en-US"/>
              <a:t>Tìm hiểu gì tiếp đây?</a:t>
            </a:r>
          </a:p>
          <a:p>
            <a:pPr marL="285750" indent="-285750">
              <a:buFont typeface="Arial" panose="020B0604020202020204" pitchFamily="34" charset="0"/>
              <a:buChar char="•"/>
            </a:pPr>
            <a:r>
              <a:rPr lang="en-US"/>
              <a:t>Xem qua phần </a:t>
            </a:r>
            <a:r>
              <a:rPr lang="en-US">
                <a:hlinkClick r:id="rId3"/>
              </a:rPr>
              <a:t>Chrome Extension Overview</a:t>
            </a:r>
            <a:r>
              <a:rPr lang="en-US"/>
              <a:t> một chút để nắm được thêm những chi tiết của một Chrome extension nói chung và một số khái niệm cụ thể mà các developer sẽ muốn làm quen.</a:t>
            </a:r>
          </a:p>
          <a:p>
            <a:endParaRPr lang="en-US"/>
          </a:p>
          <a:p>
            <a:pPr marL="285750" indent="-285750">
              <a:buFont typeface="Arial" panose="020B0604020202020204" pitchFamily="34" charset="0"/>
              <a:buChar char="•"/>
            </a:pPr>
            <a:r>
              <a:rPr lang="en-US"/>
              <a:t>Tìm hiểu về các tuỳ chọn có sẵn để debug Extension trong </a:t>
            </a:r>
            <a:r>
              <a:rPr lang="en-US">
                <a:hlinkClick r:id="rId4"/>
              </a:rPr>
              <a:t>debugging tutorial</a:t>
            </a:r>
            <a:r>
              <a:rPr lang="en-US"/>
              <a:t>.</a:t>
            </a:r>
          </a:p>
          <a:p>
            <a:endParaRPr lang="en-US"/>
          </a:p>
          <a:p>
            <a:pPr marL="285750" indent="-285750">
              <a:buFont typeface="Arial" panose="020B0604020202020204" pitchFamily="34" charset="0"/>
              <a:buChar char="•"/>
            </a:pPr>
            <a:r>
              <a:rPr lang="en-US"/>
              <a:t>Chrome Extension có quyền truy cập vào các API mạnh mẽ như trên và ngoài những thứ có sẵn trên open web. </a:t>
            </a:r>
            <a:r>
              <a:rPr lang="en-US">
                <a:hlinkClick r:id="rId5"/>
              </a:rPr>
              <a:t>chrome.* APIs documentation</a:t>
            </a:r>
            <a:r>
              <a:rPr lang="en-US"/>
              <a:t> sẽ chi tiết từng API mà ta có thể dùng.</a:t>
            </a:r>
          </a:p>
          <a:p>
            <a:endParaRPr lang="en-US"/>
          </a:p>
          <a:p>
            <a:pPr marL="285750" indent="-285750">
              <a:buFont typeface="Arial" panose="020B0604020202020204" pitchFamily="34" charset="0"/>
              <a:buChar char="•"/>
            </a:pPr>
            <a:r>
              <a:rPr lang="en-US">
                <a:hlinkClick r:id="rId6"/>
              </a:rPr>
              <a:t>Developer’s guide</a:t>
            </a:r>
            <a:r>
              <a:rPr lang="en-US"/>
              <a:t> có hàng tá liên kết bổ sung đến các tài liệu liên quan đến phần tạo extension nâng cao.</a:t>
            </a:r>
          </a:p>
        </p:txBody>
      </p:sp>
    </p:spTree>
    <p:extLst>
      <p:ext uri="{BB962C8B-B14F-4D97-AF65-F5344CB8AC3E}">
        <p14:creationId xmlns:p14="http://schemas.microsoft.com/office/powerpoint/2010/main" val="252947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ACAD8-7ECC-436C-B3B1-15B9455BDB21}"/>
              </a:ext>
            </a:extLst>
          </p:cNvPr>
          <p:cNvSpPr txBox="1"/>
          <p:nvPr/>
        </p:nvSpPr>
        <p:spPr>
          <a:xfrm>
            <a:off x="2292065" y="823561"/>
            <a:ext cx="3331029" cy="369332"/>
          </a:xfrm>
          <a:prstGeom prst="rect">
            <a:avLst/>
          </a:prstGeom>
          <a:noFill/>
        </p:spPr>
        <p:txBody>
          <a:bodyPr wrap="square" rtlCol="0">
            <a:spAutoFit/>
          </a:bodyPr>
          <a:lstStyle/>
          <a:p>
            <a:r>
              <a:rPr lang="en-US"/>
              <a:t>Tạo Manifest </a:t>
            </a:r>
          </a:p>
        </p:txBody>
      </p:sp>
      <p:sp>
        <p:nvSpPr>
          <p:cNvPr id="6" name="TextBox 5">
            <a:extLst>
              <a:ext uri="{FF2B5EF4-FFF2-40B4-BE49-F238E27FC236}">
                <a16:creationId xmlns:a16="http://schemas.microsoft.com/office/drawing/2014/main" id="{C58448AB-2890-4F11-A8FB-CF675735EA81}"/>
              </a:ext>
            </a:extLst>
          </p:cNvPr>
          <p:cNvSpPr txBox="1"/>
          <p:nvPr/>
        </p:nvSpPr>
        <p:spPr>
          <a:xfrm>
            <a:off x="2292065" y="1710782"/>
            <a:ext cx="3638939" cy="1200329"/>
          </a:xfrm>
          <a:prstGeom prst="rect">
            <a:avLst/>
          </a:prstGeom>
          <a:noFill/>
        </p:spPr>
        <p:txBody>
          <a:bodyPr wrap="square" rtlCol="0">
            <a:spAutoFit/>
          </a:bodyPr>
          <a:lstStyle/>
          <a:p>
            <a:r>
              <a:rPr lang="en-US"/>
              <a:t>Bất kỳ extension nào cũng phải bắt đầu với một file manifest. Tạo một file manifest.json, trong file bao gồm đoạn code sau.</a:t>
            </a:r>
          </a:p>
        </p:txBody>
      </p:sp>
      <p:sp>
        <p:nvSpPr>
          <p:cNvPr id="7" name="Rectangle 1">
            <a:extLst>
              <a:ext uri="{FF2B5EF4-FFF2-40B4-BE49-F238E27FC236}">
                <a16:creationId xmlns:a16="http://schemas.microsoft.com/office/drawing/2014/main" id="{26804A5D-B27A-4816-9502-3A0BE8451585}"/>
              </a:ext>
            </a:extLst>
          </p:cNvPr>
          <p:cNvSpPr>
            <a:spLocks noChangeArrowheads="1"/>
          </p:cNvSpPr>
          <p:nvPr/>
        </p:nvSpPr>
        <p:spPr bwMode="auto">
          <a:xfrm>
            <a:off x="2292065" y="3429000"/>
            <a:ext cx="4319387" cy="193366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"name"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"Getting Started Example"</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666600"/>
                </a:solidFill>
                <a:latin typeface="Source Code Pro"/>
              </a:rPr>
              <a:t>    </a:t>
            </a:r>
            <a:r>
              <a:rPr kumimoji="0" lang="en-US" altLang="en-US" sz="1400" b="0" i="0" u="none" strike="noStrike" cap="none" normalizeH="0" baseline="0">
                <a:ln>
                  <a:noFill/>
                </a:ln>
                <a:solidFill>
                  <a:srgbClr val="008800"/>
                </a:solidFill>
                <a:effectLst/>
                <a:latin typeface="Source Code Pro"/>
              </a:rPr>
              <a:t>"version"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"1.0"</a:t>
            </a:r>
            <a:r>
              <a:rPr kumimoji="0" lang="en-US" altLang="en-US" sz="1400" b="0" i="0" u="none" strike="noStrike" cap="none" normalizeH="0" baseline="0">
                <a:ln>
                  <a:noFill/>
                </a:ln>
                <a:solidFill>
                  <a:srgbClr val="666600"/>
                </a:solidFill>
                <a:effectLst/>
                <a:latin typeface="Source Code Pro"/>
              </a:rPr>
              <a:t>,</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"description"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"Build an Extension!"</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666600"/>
                </a:solidFill>
                <a:latin typeface="Source Code Pro"/>
              </a:rPr>
              <a:t>   </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"manifest_version"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6666"/>
                </a:solidFill>
                <a:effectLst/>
                <a:latin typeface="Source Code Pro"/>
              </a:rPr>
              <a:t>2</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835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ACAD8-7ECC-436C-B3B1-15B9455BDB21}"/>
              </a:ext>
            </a:extLst>
          </p:cNvPr>
          <p:cNvSpPr txBox="1"/>
          <p:nvPr/>
        </p:nvSpPr>
        <p:spPr>
          <a:xfrm>
            <a:off x="1265905" y="769880"/>
            <a:ext cx="3331029" cy="369332"/>
          </a:xfrm>
          <a:prstGeom prst="rect">
            <a:avLst/>
          </a:prstGeom>
          <a:noFill/>
        </p:spPr>
        <p:txBody>
          <a:bodyPr wrap="square" rtlCol="0">
            <a:spAutoFit/>
          </a:bodyPr>
          <a:lstStyle/>
          <a:p>
            <a:r>
              <a:rPr lang="en-US"/>
              <a:t>Tạo Manifest </a:t>
            </a:r>
          </a:p>
        </p:txBody>
      </p:sp>
      <p:sp>
        <p:nvSpPr>
          <p:cNvPr id="6" name="TextBox 5">
            <a:extLst>
              <a:ext uri="{FF2B5EF4-FFF2-40B4-BE49-F238E27FC236}">
                <a16:creationId xmlns:a16="http://schemas.microsoft.com/office/drawing/2014/main" id="{C58448AB-2890-4F11-A8FB-CF675735EA81}"/>
              </a:ext>
            </a:extLst>
          </p:cNvPr>
          <p:cNvSpPr txBox="1"/>
          <p:nvPr/>
        </p:nvSpPr>
        <p:spPr>
          <a:xfrm>
            <a:off x="1265905" y="1314542"/>
            <a:ext cx="3638939" cy="1200329"/>
          </a:xfrm>
          <a:prstGeom prst="rect">
            <a:avLst/>
          </a:prstGeom>
          <a:noFill/>
        </p:spPr>
        <p:txBody>
          <a:bodyPr wrap="square" rtlCol="0">
            <a:spAutoFit/>
          </a:bodyPr>
          <a:lstStyle/>
          <a:p>
            <a:r>
              <a:rPr lang="en-US"/>
              <a:t>Hiện tại thư mục chứa file manifest này có thể thêm vào Chrome như một extension bình thương (ở Developer mode).</a:t>
            </a:r>
          </a:p>
        </p:txBody>
      </p:sp>
      <p:sp>
        <p:nvSpPr>
          <p:cNvPr id="2" name="TextBox 1">
            <a:extLst>
              <a:ext uri="{FF2B5EF4-FFF2-40B4-BE49-F238E27FC236}">
                <a16:creationId xmlns:a16="http://schemas.microsoft.com/office/drawing/2014/main" id="{F51CC07C-2BE5-4614-B620-0A4A50159A5E}"/>
              </a:ext>
            </a:extLst>
          </p:cNvPr>
          <p:cNvSpPr txBox="1"/>
          <p:nvPr/>
        </p:nvSpPr>
        <p:spPr>
          <a:xfrm>
            <a:off x="1265905" y="2962899"/>
            <a:ext cx="4545615" cy="3139321"/>
          </a:xfrm>
          <a:prstGeom prst="rect">
            <a:avLst/>
          </a:prstGeom>
          <a:noFill/>
        </p:spPr>
        <p:txBody>
          <a:bodyPr wrap="square" rtlCol="0">
            <a:spAutoFit/>
          </a:bodyPr>
          <a:lstStyle/>
          <a:p>
            <a:r>
              <a:rPr lang="en-US"/>
              <a:t>Đầu tiên bạn mở Extension Management page bằng cách truy cập địa chỉ này </a:t>
            </a:r>
            <a:r>
              <a:rPr lang="en-US" b="0" i="0">
                <a:solidFill>
                  <a:srgbClr val="008800"/>
                </a:solidFill>
                <a:effectLst/>
                <a:latin typeface="Source Code Pro"/>
              </a:rPr>
              <a:t>chrome://extensions </a:t>
            </a:r>
            <a:r>
              <a:rPr lang="en-US"/>
              <a:t>trên chrome. Bạn cũng có thể mở nó ở phần Setting của trình duyệt.</a:t>
            </a:r>
          </a:p>
          <a:p>
            <a:endParaRPr lang="en-US"/>
          </a:p>
          <a:p>
            <a:r>
              <a:rPr lang="en-US"/>
              <a:t>Kích hoạt Developer mode bằng cách gạt cái nút ở trên.</a:t>
            </a:r>
          </a:p>
          <a:p>
            <a:endParaRPr lang="en-US"/>
          </a:p>
          <a:p>
            <a:r>
              <a:rPr lang="en-US"/>
              <a:t>Click vào Load unpacked và chọn thư mục extension của bạn.</a:t>
            </a:r>
          </a:p>
        </p:txBody>
      </p:sp>
      <p:pic>
        <p:nvPicPr>
          <p:cNvPr id="2050" name="Picture 2" descr="Load Extension">
            <a:extLst>
              <a:ext uri="{FF2B5EF4-FFF2-40B4-BE49-F238E27FC236}">
                <a16:creationId xmlns:a16="http://schemas.microsoft.com/office/drawing/2014/main" id="{C6B0A3A0-9071-4F75-862B-29B7993F8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482" y="1314542"/>
            <a:ext cx="5133975"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DA9E41-5DBA-47A7-B78C-531F882252E1}"/>
              </a:ext>
            </a:extLst>
          </p:cNvPr>
          <p:cNvSpPr txBox="1"/>
          <p:nvPr/>
        </p:nvSpPr>
        <p:spPr>
          <a:xfrm>
            <a:off x="6380481" y="4666295"/>
            <a:ext cx="4545613" cy="1200329"/>
          </a:xfrm>
          <a:prstGeom prst="rect">
            <a:avLst/>
          </a:prstGeom>
          <a:noFill/>
        </p:spPr>
        <p:txBody>
          <a:bodyPr wrap="square" rtlCol="0">
            <a:spAutoFit/>
          </a:bodyPr>
          <a:lstStyle/>
          <a:p>
            <a:r>
              <a:rPr lang="en-US"/>
              <a:t>Ta-da! Thế là extension của chúng ta đã được cài đặt thành công. Vì ta chưa setting biểu tượng cho extension nên chrome sẽ thay thế nó thành một biểu tượng mặc định.</a:t>
            </a:r>
          </a:p>
        </p:txBody>
      </p:sp>
    </p:spTree>
    <p:extLst>
      <p:ext uri="{BB962C8B-B14F-4D97-AF65-F5344CB8AC3E}">
        <p14:creationId xmlns:p14="http://schemas.microsoft.com/office/powerpoint/2010/main" val="24389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DD1EA-EFBC-451C-985C-35334BBEA909}"/>
              </a:ext>
            </a:extLst>
          </p:cNvPr>
          <p:cNvSpPr txBox="1"/>
          <p:nvPr/>
        </p:nvSpPr>
        <p:spPr>
          <a:xfrm>
            <a:off x="1940560" y="1493520"/>
            <a:ext cx="1930400" cy="369332"/>
          </a:xfrm>
          <a:prstGeom prst="rect">
            <a:avLst/>
          </a:prstGeom>
          <a:noFill/>
        </p:spPr>
        <p:txBody>
          <a:bodyPr wrap="square" rtlCol="0">
            <a:spAutoFit/>
          </a:bodyPr>
          <a:lstStyle/>
          <a:p>
            <a:r>
              <a:rPr lang="en-US"/>
              <a:t>Add instruction</a:t>
            </a:r>
          </a:p>
        </p:txBody>
      </p:sp>
      <p:sp>
        <p:nvSpPr>
          <p:cNvPr id="3" name="TextBox 2">
            <a:extLst>
              <a:ext uri="{FF2B5EF4-FFF2-40B4-BE49-F238E27FC236}">
                <a16:creationId xmlns:a16="http://schemas.microsoft.com/office/drawing/2014/main" id="{FA5BF0AA-28AC-485A-87EE-4AB378BDBFF7}"/>
              </a:ext>
            </a:extLst>
          </p:cNvPr>
          <p:cNvSpPr txBox="1"/>
          <p:nvPr/>
        </p:nvSpPr>
        <p:spPr>
          <a:xfrm>
            <a:off x="1018074" y="2227829"/>
            <a:ext cx="9235440" cy="646331"/>
          </a:xfrm>
          <a:prstGeom prst="rect">
            <a:avLst/>
          </a:prstGeom>
          <a:noFill/>
        </p:spPr>
        <p:txBody>
          <a:bodyPr wrap="square" rtlCol="0">
            <a:spAutoFit/>
          </a:bodyPr>
          <a:lstStyle/>
          <a:p>
            <a:r>
              <a:rPr lang="en-US"/>
              <a:t>Mặc dù extension của ta đã được cài đặt nhưng nó chưa có phần instruction. Để instruction một background script bạn phải tạo một file background.js và đặt nó bên trong thư mục extention.</a:t>
            </a:r>
          </a:p>
        </p:txBody>
      </p:sp>
      <p:sp>
        <p:nvSpPr>
          <p:cNvPr id="4" name="TextBox 3">
            <a:extLst>
              <a:ext uri="{FF2B5EF4-FFF2-40B4-BE49-F238E27FC236}">
                <a16:creationId xmlns:a16="http://schemas.microsoft.com/office/drawing/2014/main" id="{152EBCB9-E06F-4164-B10E-C8AE6B61FB7E}"/>
              </a:ext>
            </a:extLst>
          </p:cNvPr>
          <p:cNvSpPr txBox="1"/>
          <p:nvPr/>
        </p:nvSpPr>
        <p:spPr>
          <a:xfrm>
            <a:off x="1018074" y="3618863"/>
            <a:ext cx="4399280" cy="1754326"/>
          </a:xfrm>
          <a:prstGeom prst="rect">
            <a:avLst/>
          </a:prstGeom>
          <a:noFill/>
        </p:spPr>
        <p:txBody>
          <a:bodyPr wrap="square" rtlCol="0">
            <a:spAutoFit/>
          </a:bodyPr>
          <a:lstStyle/>
          <a:p>
            <a:r>
              <a:rPr lang="en-US"/>
              <a:t>Background scripts, và nhiều thành phần quan trọng khác phải được đăng ký cho manifest. Register một backround script trong manifest file sẽ cho biết extension file nào sẽ được tham chiếu tới và file đó sẽ hoạt động như thế nào.</a:t>
            </a:r>
          </a:p>
        </p:txBody>
      </p:sp>
      <p:sp>
        <p:nvSpPr>
          <p:cNvPr id="5" name="Rectangle 1">
            <a:extLst>
              <a:ext uri="{FF2B5EF4-FFF2-40B4-BE49-F238E27FC236}">
                <a16:creationId xmlns:a16="http://schemas.microsoft.com/office/drawing/2014/main" id="{693FCF10-252F-48EC-8160-CD0554569957}"/>
              </a:ext>
            </a:extLst>
          </p:cNvPr>
          <p:cNvSpPr>
            <a:spLocks noChangeArrowheads="1"/>
          </p:cNvSpPr>
          <p:nvPr/>
        </p:nvSpPr>
        <p:spPr bwMode="auto">
          <a:xfrm>
            <a:off x="6434390" y="3429000"/>
            <a:ext cx="5023602" cy="246221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endParaRPr lang="en-US" altLang="en-US" sz="16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8800"/>
                </a:solidFill>
                <a:effectLst/>
                <a:latin typeface="Source Code Pro"/>
              </a:rPr>
              <a:t>    "name"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"Getting Started Example"</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"1.0"</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"description"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"Build an Extension!"</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highlight>
                  <a:srgbClr val="FFFF00"/>
                </a:highlight>
                <a:latin typeface="Source Code Pro"/>
              </a:rPr>
              <a:t>"background"</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666600"/>
                </a:solidFill>
                <a:effectLst/>
                <a:highlight>
                  <a:srgbClr val="FFFF00"/>
                </a:highligh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666600"/>
                </a:solidFill>
                <a:latin typeface="Source Code Pro"/>
              </a:rPr>
              <a:t>        </a:t>
            </a:r>
            <a:r>
              <a:rPr kumimoji="0" lang="en-US" altLang="en-US" sz="1600" b="0" i="0" u="none" strike="noStrike" cap="none" normalizeH="0" baseline="0">
                <a:ln>
                  <a:noFill/>
                </a:ln>
                <a:solidFill>
                  <a:srgbClr val="008800"/>
                </a:solidFill>
                <a:effectLst/>
                <a:highlight>
                  <a:srgbClr val="FFFF00"/>
                </a:highlight>
                <a:latin typeface="Source Code Pro"/>
              </a:rPr>
              <a:t>"scripts"</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8800"/>
                </a:solidFill>
                <a:effectLst/>
                <a:highlight>
                  <a:srgbClr val="FFFF00"/>
                </a:highlight>
                <a:latin typeface="Source Code Pro"/>
              </a:rPr>
              <a:t>"background.js"</a:t>
            </a:r>
            <a:r>
              <a:rPr kumimoji="0" lang="en-US" altLang="en-US" sz="1600" b="0" i="0" u="none" strike="noStrike" cap="none" normalizeH="0" baseline="0">
                <a:ln>
                  <a:noFill/>
                </a:ln>
                <a:solidFill>
                  <a:srgbClr val="666600"/>
                </a:solidFill>
                <a:effectLst/>
                <a:highlight>
                  <a:srgbClr val="FFFF00"/>
                </a:highligh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highlight>
                  <a:srgbClr val="FFFF00"/>
                </a:highlight>
                <a:latin typeface="Source Code Pro"/>
              </a:rPr>
              <a:t>"persistent"</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000088"/>
                </a:solidFill>
                <a:effectLst/>
                <a:highlight>
                  <a:srgbClr val="FFFF00"/>
                </a:highlight>
                <a:latin typeface="Source Code Pro"/>
              </a:rPr>
              <a:t>false</a:t>
            </a:r>
            <a:endParaRPr lang="en-US" altLang="en-US" sz="1600">
              <a:solidFill>
                <a:srgbClr val="000000"/>
              </a:solidFill>
              <a:highlight>
                <a:srgbClr val="FFFF00"/>
              </a:highligh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highlight>
                  <a:srgbClr val="FFFF00"/>
                </a:highligh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"manifest_version"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2</a:t>
            </a:r>
            <a:endParaRPr lang="en-US" altLang="en-US" sz="16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46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DD1EA-EFBC-451C-985C-35334BBEA909}"/>
              </a:ext>
            </a:extLst>
          </p:cNvPr>
          <p:cNvSpPr txBox="1"/>
          <p:nvPr/>
        </p:nvSpPr>
        <p:spPr>
          <a:xfrm>
            <a:off x="1930832" y="725035"/>
            <a:ext cx="1930400" cy="369332"/>
          </a:xfrm>
          <a:prstGeom prst="rect">
            <a:avLst/>
          </a:prstGeom>
          <a:noFill/>
        </p:spPr>
        <p:txBody>
          <a:bodyPr wrap="square" rtlCol="0">
            <a:spAutoFit/>
          </a:bodyPr>
          <a:lstStyle/>
          <a:p>
            <a:r>
              <a:rPr lang="en-US"/>
              <a:t>Add instruction</a:t>
            </a:r>
          </a:p>
        </p:txBody>
      </p:sp>
      <p:sp>
        <p:nvSpPr>
          <p:cNvPr id="3" name="TextBox 2">
            <a:extLst>
              <a:ext uri="{FF2B5EF4-FFF2-40B4-BE49-F238E27FC236}">
                <a16:creationId xmlns:a16="http://schemas.microsoft.com/office/drawing/2014/main" id="{FA5BF0AA-28AC-485A-87EE-4AB378BDBFF7}"/>
              </a:ext>
            </a:extLst>
          </p:cNvPr>
          <p:cNvSpPr txBox="1"/>
          <p:nvPr/>
        </p:nvSpPr>
        <p:spPr>
          <a:xfrm>
            <a:off x="784808" y="1858543"/>
            <a:ext cx="9235440" cy="646331"/>
          </a:xfrm>
          <a:prstGeom prst="rect">
            <a:avLst/>
          </a:prstGeom>
          <a:noFill/>
        </p:spPr>
        <p:txBody>
          <a:bodyPr wrap="square" rtlCol="0">
            <a:spAutoFit/>
          </a:bodyPr>
          <a:lstStyle/>
          <a:p>
            <a:r>
              <a:rPr lang="en-US"/>
              <a:t>Giờ đây extension biết được rằng có một background script non-persistent (không liên tục). Nó sẽ quét qua file đã register để tìm những event quan trọng mà nó cần lắng nghe.</a:t>
            </a:r>
          </a:p>
        </p:txBody>
      </p:sp>
      <p:sp>
        <p:nvSpPr>
          <p:cNvPr id="4" name="TextBox 3">
            <a:extLst>
              <a:ext uri="{FF2B5EF4-FFF2-40B4-BE49-F238E27FC236}">
                <a16:creationId xmlns:a16="http://schemas.microsoft.com/office/drawing/2014/main" id="{152EBCB9-E06F-4164-B10E-C8AE6B61FB7E}"/>
              </a:ext>
            </a:extLst>
          </p:cNvPr>
          <p:cNvSpPr txBox="1"/>
          <p:nvPr/>
        </p:nvSpPr>
        <p:spPr>
          <a:xfrm>
            <a:off x="784808" y="2716645"/>
            <a:ext cx="3602366" cy="3416320"/>
          </a:xfrm>
          <a:prstGeom prst="rect">
            <a:avLst/>
          </a:prstGeom>
          <a:noFill/>
        </p:spPr>
        <p:txBody>
          <a:bodyPr wrap="square" rtlCol="0">
            <a:spAutoFit/>
          </a:bodyPr>
          <a:lstStyle/>
          <a:p>
            <a:r>
              <a:rPr lang="en-US"/>
              <a:t>Extension này cần biết giá trị của biến persistent variable ngay sau khi nó được cài đặt. Bắt đầu bằng cách thêm một listening event cho runtime.onInstalled trong background script. Bên trong onInstalled listener, extension sẽ set một value bằng cách sử dụng storage API. Điều này sẽ cho phép nhiều component của extension có thể truy cập vào giá trị đó và update nó.</a:t>
            </a:r>
          </a:p>
        </p:txBody>
      </p:sp>
      <p:sp>
        <p:nvSpPr>
          <p:cNvPr id="8" name="Rectangle 3">
            <a:extLst>
              <a:ext uri="{FF2B5EF4-FFF2-40B4-BE49-F238E27FC236}">
                <a16:creationId xmlns:a16="http://schemas.microsoft.com/office/drawing/2014/main" id="{4F9EDC0D-CB7F-478E-8CF3-6376B056A8B9}"/>
              </a:ext>
            </a:extLst>
          </p:cNvPr>
          <p:cNvSpPr>
            <a:spLocks noChangeArrowheads="1"/>
          </p:cNvSpPr>
          <p:nvPr/>
        </p:nvSpPr>
        <p:spPr bwMode="auto">
          <a:xfrm>
            <a:off x="4893012" y="3763925"/>
            <a:ext cx="6731541" cy="16258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chrome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runtime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onInstalled</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addListener</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88"/>
                </a:solidFill>
                <a:effectLst/>
                <a:latin typeface="Source Code Pro"/>
              </a:rPr>
              <a:t>function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endParaRPr lang="en-US" altLang="en-US" sz="16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chrome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storage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sync</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88"/>
                </a:solidFill>
                <a:effectLst/>
                <a:latin typeface="Source Code Pro"/>
              </a:rPr>
              <a:t>set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color</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8800"/>
                </a:solidFill>
                <a:effectLst/>
                <a:latin typeface="Source Code Pro"/>
              </a:rPr>
              <a:t>'#3aa757'</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0088"/>
                </a:solidFill>
                <a:effectLst/>
                <a:latin typeface="Source Code Pro"/>
              </a:rPr>
              <a:t>function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Source Code Pro"/>
              </a:rPr>
              <a:t>    console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log</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8800"/>
                </a:solidFill>
                <a:effectLst/>
                <a:latin typeface="Source Code Pro"/>
              </a:rPr>
              <a:t>"The color is green."</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666600"/>
                </a:solidFill>
                <a:effectLst/>
                <a:latin typeface="Source Code Pro"/>
              </a:rPr>
              <a:t>});</a:t>
            </a:r>
            <a:endParaRPr lang="en-US" altLang="en-US" sz="16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38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DD1EA-EFBC-451C-985C-35334BBEA909}"/>
              </a:ext>
            </a:extLst>
          </p:cNvPr>
          <p:cNvSpPr txBox="1"/>
          <p:nvPr/>
        </p:nvSpPr>
        <p:spPr>
          <a:xfrm>
            <a:off x="1930832" y="725035"/>
            <a:ext cx="1930400" cy="369332"/>
          </a:xfrm>
          <a:prstGeom prst="rect">
            <a:avLst/>
          </a:prstGeom>
          <a:noFill/>
        </p:spPr>
        <p:txBody>
          <a:bodyPr wrap="square" rtlCol="0">
            <a:spAutoFit/>
          </a:bodyPr>
          <a:lstStyle/>
          <a:p>
            <a:r>
              <a:rPr lang="en-US"/>
              <a:t>Add instruction</a:t>
            </a:r>
          </a:p>
        </p:txBody>
      </p:sp>
      <p:sp>
        <p:nvSpPr>
          <p:cNvPr id="3" name="TextBox 2">
            <a:extLst>
              <a:ext uri="{FF2B5EF4-FFF2-40B4-BE49-F238E27FC236}">
                <a16:creationId xmlns:a16="http://schemas.microsoft.com/office/drawing/2014/main" id="{FA5BF0AA-28AC-485A-87EE-4AB378BDBFF7}"/>
              </a:ext>
            </a:extLst>
          </p:cNvPr>
          <p:cNvSpPr txBox="1"/>
          <p:nvPr/>
        </p:nvSpPr>
        <p:spPr>
          <a:xfrm>
            <a:off x="784808" y="1858543"/>
            <a:ext cx="9235440" cy="646331"/>
          </a:xfrm>
          <a:prstGeom prst="rect">
            <a:avLst/>
          </a:prstGeom>
          <a:noFill/>
        </p:spPr>
        <p:txBody>
          <a:bodyPr wrap="square" rtlCol="0">
            <a:spAutoFit/>
          </a:bodyPr>
          <a:lstStyle/>
          <a:p>
            <a:r>
              <a:rPr lang="en-US"/>
              <a:t>Hầu hết các API, bao gồm cả storage API phải được register trong file manifest ở trường “permissions” để extension có thể hiểu và sử dụng chúng.</a:t>
            </a:r>
          </a:p>
        </p:txBody>
      </p:sp>
      <p:sp>
        <p:nvSpPr>
          <p:cNvPr id="5" name="Rectangle 1">
            <a:extLst>
              <a:ext uri="{FF2B5EF4-FFF2-40B4-BE49-F238E27FC236}">
                <a16:creationId xmlns:a16="http://schemas.microsoft.com/office/drawing/2014/main" id="{91658C97-2AE4-4321-A98B-8B85413017A0}"/>
              </a:ext>
            </a:extLst>
          </p:cNvPr>
          <p:cNvSpPr>
            <a:spLocks noChangeArrowheads="1"/>
          </p:cNvSpPr>
          <p:nvPr/>
        </p:nvSpPr>
        <p:spPr bwMode="auto">
          <a:xfrm>
            <a:off x="3032448" y="2992633"/>
            <a:ext cx="5458410" cy="2369880"/>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"name"</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"Getting Started Example"</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"version"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"1.0"</a:t>
            </a:r>
            <a:r>
              <a:rPr kumimoji="0" lang="en-US" altLang="en-US" sz="1400" b="0" i="0" u="none" strike="noStrike" cap="none" normalizeH="0" baseline="0">
                <a:ln>
                  <a:noFill/>
                </a:ln>
                <a:solidFill>
                  <a:srgbClr val="666600"/>
                </a:solidFill>
                <a:effectLst/>
                <a:latin typeface="Source Code Pro"/>
              </a:rPr>
              <a:t>,</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"description"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"Build an Extension!"</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highlight>
                  <a:srgbClr val="FFFF00"/>
                </a:highlight>
                <a:latin typeface="Source Code Pro"/>
              </a:rPr>
              <a:t>"permissions"</a:t>
            </a:r>
            <a:r>
              <a:rPr kumimoji="0" lang="en-US" altLang="en-US" sz="1400" b="0" i="0" u="none" strike="noStrike" cap="none" normalizeH="0" baseline="0">
                <a:ln>
                  <a:noFill/>
                </a:ln>
                <a:solidFill>
                  <a:srgbClr val="666600"/>
                </a:solidFill>
                <a:effectLst/>
                <a:highlight>
                  <a:srgbClr val="FFFF00"/>
                </a:highlight>
                <a:latin typeface="Source Code Pro"/>
              </a:rPr>
              <a:t>:</a:t>
            </a:r>
            <a:r>
              <a:rPr kumimoji="0" lang="en-US" altLang="en-US" sz="1400" b="0" i="0" u="none" strike="noStrike" cap="none" normalizeH="0" baseline="0">
                <a:ln>
                  <a:noFill/>
                </a:ln>
                <a:solidFill>
                  <a:srgbClr val="000000"/>
                </a:solidFill>
                <a:effectLst/>
                <a:highlight>
                  <a:srgbClr val="FFFF00"/>
                </a:highlight>
                <a:latin typeface="Source Code Pro"/>
              </a:rPr>
              <a:t> </a:t>
            </a:r>
            <a:r>
              <a:rPr kumimoji="0" lang="en-US" altLang="en-US" sz="1400" b="0" i="0" u="none" strike="noStrike" cap="none" normalizeH="0" baseline="0">
                <a:ln>
                  <a:noFill/>
                </a:ln>
                <a:solidFill>
                  <a:srgbClr val="666600"/>
                </a:solidFill>
                <a:effectLst/>
                <a:highlight>
                  <a:srgbClr val="FFFF00"/>
                </a:highlight>
                <a:latin typeface="Source Code Pro"/>
              </a:rPr>
              <a:t>[</a:t>
            </a:r>
            <a:r>
              <a:rPr kumimoji="0" lang="en-US" altLang="en-US" sz="1400" b="0" i="0" u="none" strike="noStrike" cap="none" normalizeH="0" baseline="0">
                <a:ln>
                  <a:noFill/>
                </a:ln>
                <a:solidFill>
                  <a:srgbClr val="008800"/>
                </a:solidFill>
                <a:effectLst/>
                <a:highlight>
                  <a:srgbClr val="FFFF00"/>
                </a:highlight>
                <a:latin typeface="Source Code Pro"/>
              </a:rPr>
              <a:t>"storage"</a:t>
            </a:r>
            <a:r>
              <a:rPr kumimoji="0" lang="en-US" altLang="en-US" sz="1400" b="0" i="0" u="none" strike="noStrike" cap="none" normalizeH="0" baseline="0">
                <a:ln>
                  <a:noFill/>
                </a:ln>
                <a:solidFill>
                  <a:srgbClr val="666600"/>
                </a:solidFill>
                <a:effectLst/>
                <a:highlight>
                  <a:srgbClr val="FFFF00"/>
                </a:highligh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"background"</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"scripts"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8800"/>
                </a:solidFill>
                <a:effectLst/>
                <a:latin typeface="Source Code Pro"/>
              </a:rPr>
              <a:t>"background.js"</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8800"/>
                </a:solidFill>
                <a:effectLst/>
                <a:latin typeface="Source Code Pro"/>
              </a:rPr>
              <a:t>         "persistent"</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0088"/>
                </a:solidFill>
                <a:effectLst/>
                <a:latin typeface="Source Code Pro"/>
              </a:rPr>
              <a:t>false</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666600"/>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8800"/>
                </a:solidFill>
                <a:effectLst/>
                <a:latin typeface="Source Code Pro"/>
              </a:rPr>
              <a:t>"manifest_version"</a:t>
            </a: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rgbClr val="000000"/>
                </a:solidFill>
                <a:effectLst/>
                <a:latin typeface="Source Code Pro"/>
              </a:rPr>
              <a:t> </a:t>
            </a:r>
            <a:r>
              <a:rPr kumimoji="0" lang="en-US" altLang="en-US" sz="1400" b="0" i="0" u="none" strike="noStrike" cap="none" normalizeH="0" baseline="0">
                <a:ln>
                  <a:noFill/>
                </a:ln>
                <a:solidFill>
                  <a:srgbClr val="006666"/>
                </a:solidFill>
                <a:effectLst/>
                <a:latin typeface="Source Code Pro"/>
              </a:rPr>
              <a:t>2</a:t>
            </a:r>
            <a:endParaRPr lang="en-US" altLang="en-US" sz="14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Source Code Pr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86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837D6-B72E-4E6D-B06A-0CB345DE53B9}"/>
              </a:ext>
            </a:extLst>
          </p:cNvPr>
          <p:cNvSpPr txBox="1"/>
          <p:nvPr/>
        </p:nvSpPr>
        <p:spPr>
          <a:xfrm>
            <a:off x="1318726" y="1870788"/>
            <a:ext cx="4777274" cy="2031325"/>
          </a:xfrm>
          <a:prstGeom prst="rect">
            <a:avLst/>
          </a:prstGeom>
          <a:noFill/>
        </p:spPr>
        <p:txBody>
          <a:bodyPr wrap="square" rtlCol="0">
            <a:spAutoFit/>
          </a:bodyPr>
          <a:lstStyle/>
          <a:p>
            <a:r>
              <a:rPr lang="en-US"/>
              <a:t>Quay trở lại extension management page và click vào reload. Một trường mới sẽ được tạo ra Inspect views, có sẵn cùng với đường link màu xanh, background page.</a:t>
            </a:r>
          </a:p>
          <a:p>
            <a:endParaRPr lang="en-US"/>
          </a:p>
          <a:p>
            <a:r>
              <a:rPr lang="en-US"/>
              <a:t>Click vào link đó để xem console log của background script: “The color is green”.</a:t>
            </a:r>
          </a:p>
        </p:txBody>
      </p:sp>
      <p:pic>
        <p:nvPicPr>
          <p:cNvPr id="6146" name="Picture 2" descr="Inspect Views">
            <a:extLst>
              <a:ext uri="{FF2B5EF4-FFF2-40B4-BE49-F238E27FC236}">
                <a16:creationId xmlns:a16="http://schemas.microsoft.com/office/drawing/2014/main" id="{E11CE1AA-6A7D-4555-BA3C-635EA7AEC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99" y="1870788"/>
            <a:ext cx="5133975"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C069CF-875E-4F9B-A21F-174D658CC360}"/>
              </a:ext>
            </a:extLst>
          </p:cNvPr>
          <p:cNvSpPr txBox="1"/>
          <p:nvPr/>
        </p:nvSpPr>
        <p:spPr>
          <a:xfrm>
            <a:off x="1318726" y="1126285"/>
            <a:ext cx="1807029" cy="369332"/>
          </a:xfrm>
          <a:prstGeom prst="rect">
            <a:avLst/>
          </a:prstGeom>
          <a:noFill/>
        </p:spPr>
        <p:txBody>
          <a:bodyPr wrap="square">
            <a:spAutoFit/>
          </a:bodyPr>
          <a:lstStyle/>
          <a:p>
            <a:r>
              <a:rPr lang="en-US"/>
              <a:t>Add instruction</a:t>
            </a:r>
          </a:p>
        </p:txBody>
      </p:sp>
    </p:spTree>
    <p:extLst>
      <p:ext uri="{BB962C8B-B14F-4D97-AF65-F5344CB8AC3E}">
        <p14:creationId xmlns:p14="http://schemas.microsoft.com/office/powerpoint/2010/main" val="59912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3B16A-9091-4160-B93C-DA339FA279E7}"/>
              </a:ext>
            </a:extLst>
          </p:cNvPr>
          <p:cNvSpPr txBox="1"/>
          <p:nvPr/>
        </p:nvSpPr>
        <p:spPr>
          <a:xfrm>
            <a:off x="886408" y="1119673"/>
            <a:ext cx="2817845" cy="369332"/>
          </a:xfrm>
          <a:prstGeom prst="rect">
            <a:avLst/>
          </a:prstGeom>
          <a:noFill/>
        </p:spPr>
        <p:txBody>
          <a:bodyPr wrap="square" rtlCol="0">
            <a:spAutoFit/>
          </a:bodyPr>
          <a:lstStyle/>
          <a:p>
            <a:r>
              <a:rPr lang="en-US"/>
              <a:t>Giới thiệu về User Interface</a:t>
            </a:r>
          </a:p>
        </p:txBody>
      </p:sp>
      <p:sp>
        <p:nvSpPr>
          <p:cNvPr id="3" name="TextBox 2">
            <a:extLst>
              <a:ext uri="{FF2B5EF4-FFF2-40B4-BE49-F238E27FC236}">
                <a16:creationId xmlns:a16="http://schemas.microsoft.com/office/drawing/2014/main" id="{4E4BE28C-8C39-408F-BB81-9546FE4B1A2A}"/>
              </a:ext>
            </a:extLst>
          </p:cNvPr>
          <p:cNvSpPr txBox="1"/>
          <p:nvPr/>
        </p:nvSpPr>
        <p:spPr>
          <a:xfrm>
            <a:off x="886408" y="1735494"/>
            <a:ext cx="5859625" cy="1200329"/>
          </a:xfrm>
          <a:prstGeom prst="rect">
            <a:avLst/>
          </a:prstGeom>
          <a:noFill/>
        </p:spPr>
        <p:txBody>
          <a:bodyPr wrap="square" rtlCol="0">
            <a:spAutoFit/>
          </a:bodyPr>
          <a:lstStyle/>
          <a:p>
            <a:r>
              <a:rPr lang="en-US"/>
              <a:t>Một extension có thể có nhiều user interface. Nhưng trong tutorial này ta sẽ chỉ sử dụng một popup. Tạo và thêm file có tên là popup.html vào thư mục. Extension này sử dụng một button để thay đổi màu nền của page.</a:t>
            </a:r>
          </a:p>
        </p:txBody>
      </p:sp>
      <p:sp>
        <p:nvSpPr>
          <p:cNvPr id="4" name="Rectangle 1">
            <a:extLst>
              <a:ext uri="{FF2B5EF4-FFF2-40B4-BE49-F238E27FC236}">
                <a16:creationId xmlns:a16="http://schemas.microsoft.com/office/drawing/2014/main" id="{073B02E9-5421-4F80-9B43-842004288D07}"/>
              </a:ext>
            </a:extLst>
          </p:cNvPr>
          <p:cNvSpPr>
            <a:spLocks noChangeArrowheads="1"/>
          </p:cNvSpPr>
          <p:nvPr/>
        </p:nvSpPr>
        <p:spPr bwMode="auto">
          <a:xfrm>
            <a:off x="3312368" y="3001571"/>
            <a:ext cx="4954555" cy="369331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0066"/>
                </a:solidFill>
                <a:effectLst/>
                <a:latin typeface="Source Code Pro"/>
              </a:rPr>
              <a:t>&lt;!DOCTYPE html&gt;</a:t>
            </a:r>
            <a:endParaRPr lang="en-US" altLang="en-US" sz="160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Source Code Pro"/>
              </a:rPr>
              <a:t>&lt;html&gt;</a:t>
            </a:r>
            <a:endParaRPr lang="en-US" altLang="en-US" sz="1600">
              <a:solidFill>
                <a:srgbClr val="000000"/>
              </a:solidFill>
              <a:latin typeface="Source Code Pro"/>
            </a:endParaRP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&lt;head&gt;</a:t>
            </a:r>
            <a:endParaRPr lang="en-US" altLang="en-US" sz="1600">
              <a:solidFill>
                <a:srgbClr val="000000"/>
              </a:solidFill>
              <a:latin typeface="Source Code Pro"/>
            </a:endParaRP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&lt;style&gt;</a:t>
            </a:r>
            <a:endParaRPr lang="en-US" altLang="en-US" sz="1600">
              <a:solidFill>
                <a:srgbClr val="000000"/>
              </a:solidFill>
              <a:latin typeface="Source Code Pro"/>
            </a:endParaRPr>
          </a:p>
          <a:p>
            <a:pPr lvl="3"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button </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height</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30px</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width</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a:t>
            </a:r>
            <a:r>
              <a:rPr kumimoji="0" lang="en-US" altLang="en-US" sz="1600" b="0" i="0" u="none" strike="noStrike" cap="none" normalizeH="0" baseline="0">
                <a:ln>
                  <a:noFill/>
                </a:ln>
                <a:solidFill>
                  <a:srgbClr val="006666"/>
                </a:solidFill>
                <a:effectLst/>
                <a:latin typeface="Source Code Pro"/>
              </a:rPr>
              <a:t>30px</a:t>
            </a:r>
            <a:r>
              <a:rPr kumimoji="0" lang="en-US" altLang="en-US" sz="1600" b="0" i="0" u="none" strike="noStrike" cap="none" normalizeH="0" baseline="0">
                <a:ln>
                  <a:noFill/>
                </a:ln>
                <a:solidFill>
                  <a:srgbClr val="666600"/>
                </a:solidFill>
                <a:effectLst/>
                <a:latin typeface="Source Code Pro"/>
              </a:rPr>
              <a:t>;</a:t>
            </a:r>
          </a:p>
          <a:p>
            <a:pPr lvl="3"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Source Code Pro"/>
              </a:rPr>
              <a:t>outline</a:t>
            </a:r>
            <a:r>
              <a:rPr kumimoji="0" lang="en-US" altLang="en-US" sz="1600" b="0" i="0" u="none" strike="noStrike" cap="none" normalizeH="0" baseline="0">
                <a:ln>
                  <a:noFill/>
                </a:ln>
                <a:solidFill>
                  <a:srgbClr val="666600"/>
                </a:solidFill>
                <a:effectLst/>
                <a:latin typeface="Source Code Pro"/>
              </a:rPr>
              <a:t>:</a:t>
            </a:r>
            <a:r>
              <a:rPr kumimoji="0" lang="en-US" altLang="en-US" sz="1600" b="0" i="0" u="none" strike="noStrike" cap="none" normalizeH="0" baseline="0">
                <a:ln>
                  <a:noFill/>
                </a:ln>
                <a:solidFill>
                  <a:srgbClr val="000000"/>
                </a:solidFill>
                <a:effectLst/>
                <a:latin typeface="Source Code Pro"/>
              </a:rPr>
              <a:t> none</a:t>
            </a:r>
            <a:r>
              <a:rPr kumimoji="0" lang="en-US" altLang="en-US" sz="1600" b="0" i="0" u="none" strike="noStrike" cap="none" normalizeH="0" baseline="0">
                <a:ln>
                  <a:noFill/>
                </a:ln>
                <a:solidFill>
                  <a:srgbClr val="666600"/>
                </a:solidFill>
                <a:effectLst/>
                <a:latin typeface="Source Code Pro"/>
              </a:rPr>
              <a:t>;</a:t>
            </a:r>
            <a:endParaRPr lang="en-US" altLang="en-US" sz="1600">
              <a:solidFill>
                <a:srgbClr val="000000"/>
              </a:solidFill>
              <a:latin typeface="Source Code Pro"/>
            </a:endParaRPr>
          </a:p>
          <a:p>
            <a:pPr lvl="3"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Source Code Pro"/>
              </a:rPr>
              <a:t>}</a:t>
            </a:r>
          </a:p>
          <a:p>
            <a:pPr lvl="2"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&lt;/style&gt;</a:t>
            </a:r>
            <a:endParaRPr lang="en-US" altLang="en-US" sz="1600">
              <a:solidFill>
                <a:srgbClr val="000000"/>
              </a:solidFill>
              <a:latin typeface="Source Code Pro"/>
            </a:endParaRP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&lt;/head&gt;</a:t>
            </a:r>
            <a:endParaRPr lang="en-US" altLang="en-US" sz="1600">
              <a:solidFill>
                <a:srgbClr val="000000"/>
              </a:solidFill>
              <a:latin typeface="Source Code Pro"/>
            </a:endParaRP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&lt;body&gt;</a:t>
            </a:r>
            <a:endParaRPr lang="en-US" altLang="en-US" sz="1600">
              <a:solidFill>
                <a:srgbClr val="000000"/>
              </a:solidFill>
              <a:latin typeface="Source Code Pro"/>
            </a:endParaRP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	</a:t>
            </a:r>
            <a:r>
              <a:rPr kumimoji="0" lang="en-US" altLang="en-US" sz="1600" b="0" i="0" u="none" strike="noStrike" cap="none" normalizeH="0" baseline="0">
                <a:ln>
                  <a:noFill/>
                </a:ln>
                <a:solidFill>
                  <a:srgbClr val="000088"/>
                </a:solidFill>
                <a:effectLst/>
                <a:highlight>
                  <a:srgbClr val="FFFF00"/>
                </a:highlight>
                <a:latin typeface="Source Code Pro"/>
              </a:rPr>
              <a:t>&lt;button</a:t>
            </a:r>
            <a:r>
              <a:rPr kumimoji="0" lang="en-US" altLang="en-US" sz="1600" b="0" i="0" u="none" strike="noStrike" cap="none" normalizeH="0" baseline="0">
                <a:ln>
                  <a:noFill/>
                </a:ln>
                <a:solidFill>
                  <a:srgbClr val="000000"/>
                </a:solidFill>
                <a:effectLst/>
                <a:highlight>
                  <a:srgbClr val="FFFF00"/>
                </a:highlight>
                <a:latin typeface="Source Code Pro"/>
              </a:rPr>
              <a:t> </a:t>
            </a:r>
            <a:r>
              <a:rPr kumimoji="0" lang="en-US" altLang="en-US" sz="1600" b="0" i="0" u="none" strike="noStrike" cap="none" normalizeH="0" baseline="0">
                <a:ln>
                  <a:noFill/>
                </a:ln>
                <a:solidFill>
                  <a:srgbClr val="660066"/>
                </a:solidFill>
                <a:effectLst/>
                <a:highlight>
                  <a:srgbClr val="FFFF00"/>
                </a:highlight>
                <a:latin typeface="Source Code Pro"/>
              </a:rPr>
              <a:t>id</a:t>
            </a:r>
            <a:r>
              <a:rPr kumimoji="0" lang="en-US" altLang="en-US" sz="1600" b="0" i="0" u="none" strike="noStrike" cap="none" normalizeH="0" baseline="0">
                <a:ln>
                  <a:noFill/>
                </a:ln>
                <a:solidFill>
                  <a:srgbClr val="666600"/>
                </a:solidFill>
                <a:effectLst/>
                <a:highlight>
                  <a:srgbClr val="FFFF00"/>
                </a:highlight>
                <a:latin typeface="Source Code Pro"/>
              </a:rPr>
              <a:t>=</a:t>
            </a:r>
            <a:r>
              <a:rPr kumimoji="0" lang="en-US" altLang="en-US" sz="1600" b="0" i="0" u="none" strike="noStrike" cap="none" normalizeH="0" baseline="0">
                <a:ln>
                  <a:noFill/>
                </a:ln>
                <a:solidFill>
                  <a:srgbClr val="008800"/>
                </a:solidFill>
                <a:effectLst/>
                <a:highlight>
                  <a:srgbClr val="FFFF00"/>
                </a:highlight>
                <a:latin typeface="Source Code Pro"/>
              </a:rPr>
              <a:t>"changeColor"</a:t>
            </a:r>
            <a:r>
              <a:rPr kumimoji="0" lang="en-US" altLang="en-US" sz="1600" b="0" i="0" u="none" strike="noStrike" cap="none" normalizeH="0" baseline="0">
                <a:ln>
                  <a:noFill/>
                </a:ln>
                <a:solidFill>
                  <a:srgbClr val="000088"/>
                </a:solidFill>
                <a:effectLst/>
                <a:highlight>
                  <a:srgbClr val="FFFF00"/>
                </a:highlight>
                <a:latin typeface="Source Code Pro"/>
              </a:rPr>
              <a:t>&gt;&lt;/button&gt;</a:t>
            </a:r>
          </a:p>
          <a:p>
            <a:pPr lvl="1" eaLnBrk="0" fontAlgn="base" hangingPunct="0">
              <a:spcBef>
                <a:spcPct val="0"/>
              </a:spcBef>
              <a:spcAft>
                <a:spcPct val="0"/>
              </a:spcAft>
            </a:pPr>
            <a:r>
              <a:rPr kumimoji="0" lang="en-US" altLang="en-US" sz="1600" b="0" i="0" u="none" strike="noStrike" cap="none" normalizeH="0" baseline="0">
                <a:ln>
                  <a:noFill/>
                </a:ln>
                <a:solidFill>
                  <a:srgbClr val="000088"/>
                </a:solidFill>
                <a:effectLst/>
                <a:latin typeface="Source Code Pr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Source Code Pro"/>
              </a:rPr>
              <a:t>&lt;/html&gt;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029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2779</Words>
  <Application>Microsoft Office PowerPoint</Application>
  <PresentationFormat>Widescreen</PresentationFormat>
  <Paragraphs>278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Source Code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Xin</dc:creator>
  <cp:lastModifiedBy>A Xin</cp:lastModifiedBy>
  <cp:revision>19</cp:revision>
  <dcterms:created xsi:type="dcterms:W3CDTF">2020-10-03T02:53:41Z</dcterms:created>
  <dcterms:modified xsi:type="dcterms:W3CDTF">2020-10-03T07:56:41Z</dcterms:modified>
</cp:coreProperties>
</file>