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182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Line 2"/>
          <p:cNvSpPr/>
          <p:nvPr/>
        </p:nvSpPr>
        <p:spPr>
          <a:xfrm>
            <a:off x="0" y="42112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3"/>
          <p:cNvSpPr/>
          <p:nvPr/>
        </p:nvSpPr>
        <p:spPr>
          <a:xfrm>
            <a:off x="5130360" y="3013560"/>
            <a:ext cx="193068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Roboto Medium"/>
              </a:rPr>
              <a:t>HTML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2"/>
          <p:cNvSpPr/>
          <p:nvPr/>
        </p:nvSpPr>
        <p:spPr>
          <a:xfrm>
            <a:off x="1560" y="859680"/>
            <a:ext cx="121886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LINKS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-12960" y="1505880"/>
            <a:ext cx="12204360" cy="33660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Links element are hyperlinks and allow users to click their way from page to page.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Links are defined with 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&lt;a&gt;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tag.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D9ED7C-A717-4162-8EB3-9CFD11291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22" y="3226381"/>
            <a:ext cx="11277396" cy="917138"/>
          </a:xfrm>
          <a:prstGeom prst="rect">
            <a:avLst/>
          </a:prstGeom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33A49FE1-E933-4126-A0F3-EEA482FA842F}"/>
              </a:ext>
            </a:extLst>
          </p:cNvPr>
          <p:cNvSpPr/>
          <p:nvPr/>
        </p:nvSpPr>
        <p:spPr>
          <a:xfrm>
            <a:off x="-15120" y="4192846"/>
            <a:ext cx="12204360" cy="1804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href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attribute specifies the destination address. </a:t>
            </a:r>
            <a:r>
              <a:rPr lang="en-US" sz="24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Href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is stand for </a:t>
            </a:r>
            <a:r>
              <a:rPr lang="en-US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HyperText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Reference.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target=“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_blank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”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attribute 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specifies open new window in browser.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-240" y="859680"/>
            <a:ext cx="121922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IMAGES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-12960" y="1505880"/>
            <a:ext cx="12204360" cy="26556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IN HTML, images are defined with the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</a:t>
            </a:r>
            <a:r>
              <a:rPr lang="en-US" sz="2400" b="1" strike="noStrike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img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&gt; 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tag.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</a:t>
            </a:r>
            <a:r>
              <a:rPr lang="en-US" sz="24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img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&gt;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tag is empty, it contains attributes and does not have a closing tag.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src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attribute specifies URL of the image.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lt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attribute provides an alternate text for an image.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695B17-D278-413E-B879-0FBEE5CE5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336" y="4517669"/>
            <a:ext cx="6647327" cy="8344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1560" y="859680"/>
            <a:ext cx="121886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LISTS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B6D9F6FD-7C82-4934-8B3C-72E97DCF8E44}"/>
              </a:ext>
            </a:extLst>
          </p:cNvPr>
          <p:cNvSpPr/>
          <p:nvPr/>
        </p:nvSpPr>
        <p:spPr>
          <a:xfrm>
            <a:off x="-12960" y="1505880"/>
            <a:ext cx="12204360" cy="26556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There are 2 types of HTML List element :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Unordered List 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and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Ordered List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.</a:t>
            </a:r>
          </a:p>
          <a:p>
            <a:pPr marL="457200" indent="-456840"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An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unordered list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is using 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&lt;ul&gt; &lt;/ul&gt; 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tag and an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ordered list 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use 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</a:t>
            </a:r>
            <a:r>
              <a:rPr lang="en-US" sz="24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ol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&gt; &lt;/</a:t>
            </a:r>
            <a:r>
              <a:rPr lang="en-US" sz="24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ol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&gt; 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tag.</a:t>
            </a:r>
          </a:p>
          <a:p>
            <a:pPr marL="457200" indent="-456840"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Each list item inside them is using the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&lt;li&gt; &lt;/li&gt; 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tag.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E7B927-2B74-45E2-B2EB-8CC5F0F96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5" y="3472430"/>
            <a:ext cx="6173061" cy="22958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9D4818-8186-48A1-9CE2-FF482E241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849" y="3472430"/>
            <a:ext cx="2812291" cy="2294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A34129-D7A6-42E4-8965-401995776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238" y="3472430"/>
            <a:ext cx="2743572" cy="22888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1560" y="859680"/>
            <a:ext cx="121886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TABLE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-12960" y="1505880"/>
            <a:ext cx="12204360" cy="22574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An HTML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Table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is defined with the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&lt;table&gt; &lt;/table&gt;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tag.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Table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Row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is defined with 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&lt;tr&gt; &lt;/tr&gt;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tag.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Table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Header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is defined with 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</a:t>
            </a:r>
            <a:r>
              <a:rPr lang="en-US" sz="24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&gt; &lt;/</a:t>
            </a:r>
            <a:r>
              <a:rPr lang="en-US" sz="24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&gt;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tag 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and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data/cell 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is defined with the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&lt;td&gt; &lt;/td&gt;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tag.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F792D8-1ABB-464F-8771-3160FFA31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921" y="3235433"/>
            <a:ext cx="7878249" cy="26533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605A93-2E52-4F6E-9776-09530BB6F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30" y="3771237"/>
            <a:ext cx="2514951" cy="2152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2"/>
          <p:cNvSpPr/>
          <p:nvPr/>
        </p:nvSpPr>
        <p:spPr>
          <a:xfrm>
            <a:off x="1200" y="859680"/>
            <a:ext cx="121890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BLOCKS &amp; INLINE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-12960" y="1505880"/>
            <a:ext cx="12204360" cy="210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Every HTML element has a default display value depending on what type of element it is.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 block-level element always start on a new line a takes up the full width available.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AB9D4E-9311-461A-9BBA-4A1BDD8D0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22" y="3285940"/>
            <a:ext cx="11514196" cy="537579"/>
          </a:xfrm>
          <a:prstGeom prst="rect">
            <a:avLst/>
          </a:prstGeom>
        </p:spPr>
      </p:pic>
      <p:sp>
        <p:nvSpPr>
          <p:cNvPr id="10" name="CustomShape 3">
            <a:extLst>
              <a:ext uri="{FF2B5EF4-FFF2-40B4-BE49-F238E27FC236}">
                <a16:creationId xmlns:a16="http://schemas.microsoft.com/office/drawing/2014/main" id="{6C389D49-0A0A-460A-9E7D-20C1B9DF24BC}"/>
              </a:ext>
            </a:extLst>
          </p:cNvPr>
          <p:cNvSpPr/>
          <p:nvPr/>
        </p:nvSpPr>
        <p:spPr>
          <a:xfrm>
            <a:off x="-10328" y="3832105"/>
            <a:ext cx="12204360" cy="210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An inline element does not start on a new line only takes up as much width as necessary.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&lt;div&gt; &lt;/div&gt;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tag is often used as a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container for other elements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and 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&lt;span&gt; &lt;/spam&gt;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often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for some text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.</a:t>
            </a: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F5D16-13CC-4216-8640-09F8C2B5A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96" y="4492953"/>
            <a:ext cx="5148542" cy="4290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Line 2"/>
          <p:cNvSpPr/>
          <p:nvPr/>
        </p:nvSpPr>
        <p:spPr>
          <a:xfrm>
            <a:off x="0" y="42112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-960" y="3013560"/>
            <a:ext cx="12192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Roboto Medium"/>
              </a:rPr>
              <a:t>TIME TO PRACTICE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3193560" y="859680"/>
            <a:ext cx="58046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 Medium"/>
              </a:rPr>
              <a:t>BEFORE WE GET STARTED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Line 3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5"/>
          <p:cNvSpPr/>
          <p:nvPr/>
        </p:nvSpPr>
        <p:spPr>
          <a:xfrm>
            <a:off x="567720" y="5545080"/>
            <a:ext cx="7647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Roboto Light"/>
              </a:rPr>
              <a:t>* Note it on your paper then we move on to next slide, install it immediately</a:t>
            </a:r>
            <a:r>
              <a:rPr lang="en-US" sz="1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Roboto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BB8585-1359-49D9-BCFC-3EA37001BEEE}"/>
              </a:ext>
            </a:extLst>
          </p:cNvPr>
          <p:cNvSpPr txBox="1"/>
          <p:nvPr/>
        </p:nvSpPr>
        <p:spPr>
          <a:xfrm>
            <a:off x="0" y="1505880"/>
            <a:ext cx="12192000" cy="4114800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Using Windows 10 or Ubuntu 16.04.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Git.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Visual Studio Code – with extensions with extensions : Live server, Prettier, HTML CSS Support, IntelliSense for CSS classes, Auto Close Tag, HTML Snippets, Bootstrap 4 Snippets, Material Theme, Material Icons …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Chrome Web Browser – with extensions :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Ddict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Translate.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"/>
              </a:rPr>
              <a:t>Register &amp; create your Repository on GitHub.com with convention: Aptech-php-13-your-name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50000"/>
              </a:lnSpc>
            </a:pPr>
            <a:endParaRPr lang="vi-VN" sz="24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07DCE1-5400-4898-9A67-73E3B6B80F31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2815304" y="859665"/>
            <a:ext cx="6561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HOW THE WEBSITE WORKS 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7FED7C-0135-4B02-AEEB-688F67969057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477E77F-035D-4FEE-A470-6D44987E8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21" y="1729222"/>
            <a:ext cx="4808472" cy="40311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E33E163-D9BA-4223-9B19-95E938314ED4}"/>
              </a:ext>
            </a:extLst>
          </p:cNvPr>
          <p:cNvSpPr/>
          <p:nvPr/>
        </p:nvSpPr>
        <p:spPr>
          <a:xfrm>
            <a:off x="5499279" y="1944710"/>
            <a:ext cx="6284890" cy="32969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10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4230000" y="859680"/>
            <a:ext cx="37321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WHAT IS HTML 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0" y="1803600"/>
            <a:ext cx="12191760" cy="374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is the standard markup language for creating Web pages – Web Page is a document which can be display in a web browser such as Firefox, Google Chrome and Website is a collection of webpages.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stands for Hyper Text Markup Language. Extension file HTML is .html.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elements are the building blocks of HTML pages and represented by tags.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Browsers do not display the HTML tags, but use them to render the content of the page.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3983040" y="859680"/>
            <a:ext cx="42256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DOCUMENT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0" y="1505880"/>
            <a:ext cx="1219176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documents must start with a document type declaration :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&lt;!DOCTYPE html&gt;</a:t>
            </a:r>
            <a:r>
              <a:rPr lang="en-US" sz="240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, represented for HTML5.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-1800" y="2633400"/>
            <a:ext cx="8643240" cy="374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&lt;html&gt;</a:t>
            </a:r>
            <a:r>
              <a:rPr lang="en-US" sz="240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element is the root element of an HTML page and end with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&lt;/html&gt;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&lt;head&gt;</a:t>
            </a:r>
            <a:r>
              <a:rPr lang="en-US" sz="240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element contains meta information about the document.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&lt;body&gt;</a:t>
            </a:r>
            <a:r>
              <a:rPr lang="en-US" sz="240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element contains the visible page content.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Do not care about another element. Will be learned it later.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Picture 16"/>
          <p:cNvPicPr/>
          <p:nvPr/>
        </p:nvPicPr>
        <p:blipFill>
          <a:blip r:embed="rId2"/>
          <a:stretch/>
        </p:blipFill>
        <p:spPr>
          <a:xfrm>
            <a:off x="8641800" y="2532240"/>
            <a:ext cx="3419640" cy="3286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2"/>
          <p:cNvSpPr/>
          <p:nvPr/>
        </p:nvSpPr>
        <p:spPr>
          <a:xfrm>
            <a:off x="4279320" y="859680"/>
            <a:ext cx="36331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ELEMENT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0" y="1505880"/>
            <a:ext cx="121917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tags are element names surrounded by angle brackets :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" name="Picture 3"/>
          <p:cNvPicPr/>
          <p:nvPr/>
        </p:nvPicPr>
        <p:blipFill>
          <a:blip r:embed="rId2"/>
          <a:stretch/>
        </p:blipFill>
        <p:spPr>
          <a:xfrm>
            <a:off x="3676680" y="2149920"/>
            <a:ext cx="4838760" cy="645840"/>
          </a:xfrm>
          <a:prstGeom prst="rect">
            <a:avLst/>
          </a:prstGeom>
          <a:ln>
            <a:noFill/>
          </a:ln>
        </p:spPr>
      </p:pic>
      <p:sp>
        <p:nvSpPr>
          <p:cNvPr id="59" name="CustomShape 5"/>
          <p:cNvSpPr/>
          <p:nvPr/>
        </p:nvSpPr>
        <p:spPr>
          <a:xfrm>
            <a:off x="-1800" y="2796120"/>
            <a:ext cx="12193560" cy="319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tags normally come in pairs, but sometime go alone. 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first tag is the opening tag and the other one is closing tag. Carefully with forward slash of closing tag.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Some of special tag do not have the close tag, it is called empty elements.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elements can be nested</a:t>
            </a:r>
            <a:r>
              <a:rPr lang="vi-VN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: </a:t>
            </a:r>
            <a:r>
              <a:rPr lang="vi-VN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&lt;tag1&gt; &lt;tag2&gt; &lt;/tag2&gt; &lt;/tag1&gt;</a:t>
            </a:r>
            <a:r>
              <a:rPr lang="vi-VN" sz="24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.</a:t>
            </a:r>
            <a:endParaRPr lang="en-US" sz="1800" b="1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2"/>
          <p:cNvSpPr/>
          <p:nvPr/>
        </p:nvSpPr>
        <p:spPr>
          <a:xfrm>
            <a:off x="-600" y="859680"/>
            <a:ext cx="121926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HEADING &amp; PARAGRAPHS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0" y="1505880"/>
            <a:ext cx="7893424" cy="34744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vi-VN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Heading are defined with </a:t>
            </a:r>
            <a:r>
              <a:rPr lang="vi-VN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&lt;h1&gt;</a:t>
            </a:r>
            <a:r>
              <a:rPr lang="vi-VN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it is a element of HTML and a tag.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Headings are important in the web page, it is using for title of article or something like that.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are </a:t>
            </a:r>
            <a:r>
              <a:rPr lang="vi-VN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&lt;h1&gt;</a:t>
            </a:r>
            <a:r>
              <a:rPr lang="vi-VN" sz="24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</a:t>
            </a:r>
            <a:r>
              <a:rPr lang="vi-VN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&lt;h6&gt;</a:t>
            </a:r>
            <a:r>
              <a:rPr lang="vi-VN" sz="24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represented for the important of your content.</a:t>
            </a:r>
          </a:p>
        </p:txBody>
      </p:sp>
      <p:sp>
        <p:nvSpPr>
          <p:cNvPr id="63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94ACC6-D575-42E4-BEA8-82CF84EAB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224" y="1659797"/>
            <a:ext cx="4153480" cy="1600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B58D9D-764F-4D11-A8B6-F9E0525A0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437" y="3332941"/>
            <a:ext cx="2448267" cy="838317"/>
          </a:xfrm>
          <a:prstGeom prst="rect">
            <a:avLst/>
          </a:prstGeom>
        </p:spPr>
      </p:pic>
      <p:sp>
        <p:nvSpPr>
          <p:cNvPr id="8" name="CustomShape 3">
            <a:extLst>
              <a:ext uri="{FF2B5EF4-FFF2-40B4-BE49-F238E27FC236}">
                <a16:creationId xmlns:a16="http://schemas.microsoft.com/office/drawing/2014/main" id="{5816A992-A361-4551-87AD-53BB5AA477A8}"/>
              </a:ext>
            </a:extLst>
          </p:cNvPr>
          <p:cNvSpPr/>
          <p:nvPr/>
        </p:nvSpPr>
        <p:spPr>
          <a:xfrm>
            <a:off x="0" y="4767708"/>
            <a:ext cx="12048704" cy="10702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vi-VN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&lt;p&gt;</a:t>
            </a:r>
            <a:r>
              <a:rPr lang="vi-VN" sz="24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element defines a paragraph, use it for the normal content of web page.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2"/>
          <p:cNvSpPr/>
          <p:nvPr/>
        </p:nvSpPr>
        <p:spPr>
          <a:xfrm>
            <a:off x="1200" y="859680"/>
            <a:ext cx="121890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vi-VN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ATTRIBUTES &amp; STYLES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-12960" y="1505880"/>
            <a:ext cx="12204360" cy="42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vi-VN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Attributes provide additional information about HTML elements.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All HTML elements can have attributes.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vi-VN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Attributes are always specified in the start tag</a:t>
            </a: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vi-VN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Attributes usually come in name/value pairs like : </a:t>
            </a:r>
            <a:r>
              <a:rPr lang="vi-VN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name=“value”</a:t>
            </a:r>
            <a:r>
              <a:rPr lang="vi-VN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Using </a:t>
            </a:r>
            <a:r>
              <a:rPr lang="vi-VN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style</a:t>
            </a: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attribute to setting the style of an HTML element.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vi-VN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Style</a:t>
            </a:r>
            <a:r>
              <a:rPr lang="vi-VN" sz="24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</a:t>
            </a:r>
            <a:r>
              <a:rPr lang="vi-VN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attribute has syn tax : </a:t>
            </a:r>
            <a:r>
              <a:rPr lang="vi-VN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&lt;tagname style="property:value;"&gt;</a:t>
            </a:r>
            <a:r>
              <a:rPr lang="vi-VN" sz="24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, </a:t>
            </a:r>
            <a:r>
              <a:rPr lang="vi-VN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property is a CSS property, value is a CSS value.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vi-VN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Will be learned CSS later.</a:t>
            </a:r>
          </a:p>
        </p:txBody>
      </p:sp>
      <p:sp>
        <p:nvSpPr>
          <p:cNvPr id="69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361CF3-FA6E-4B61-AE91-96C5C34E7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21" y="4980889"/>
            <a:ext cx="7220958" cy="8287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2"/>
          <p:cNvSpPr/>
          <p:nvPr/>
        </p:nvSpPr>
        <p:spPr>
          <a:xfrm>
            <a:off x="1560" y="859680"/>
            <a:ext cx="121886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FORMATTING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-12960" y="1505880"/>
            <a:ext cx="12204360" cy="19135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There are some special HTML elements for defining text with a special meaning.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</a:t>
            </a:r>
            <a:r>
              <a:rPr lang="en-US" sz="24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br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&gt; 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tag breaks line and 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</a:t>
            </a:r>
            <a:r>
              <a:rPr lang="en-US" sz="24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hr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&gt;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tag separate content with a horizontal rule.</a:t>
            </a: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uses elements like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&lt;b&gt;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and </a:t>
            </a:r>
            <a:r>
              <a:rPr lang="en-US" sz="24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</a:t>
            </a:r>
            <a:r>
              <a:rPr lang="en-US" sz="24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i</a:t>
            </a:r>
            <a:r>
              <a:rPr lang="en-US" sz="24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&gt;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for formatting output, like bold or italic text.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5C7DF0-E3AF-4508-9A41-DE7A720C3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511" y="3309948"/>
            <a:ext cx="2095792" cy="2333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982366-906B-40EE-96FA-B661745FA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138" y="3309948"/>
            <a:ext cx="4405479" cy="2565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3B08E1-63B7-475A-8AA5-6F9CC7F76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307" y="3309948"/>
            <a:ext cx="1581371" cy="1276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2724</TotalTime>
  <Words>890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Calibri</vt:lpstr>
      <vt:lpstr>DejaVu Sans</vt:lpstr>
      <vt:lpstr>Lato</vt:lpstr>
      <vt:lpstr>Lato Black</vt:lpstr>
      <vt:lpstr>Lato Light</vt:lpstr>
      <vt:lpstr>Open Sans ExtraBold</vt:lpstr>
      <vt:lpstr>Roboto</vt:lpstr>
      <vt:lpstr>Roboto Light</vt:lpstr>
      <vt:lpstr>Roboto Medium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Nam Nguyen Hai</dc:creator>
  <dc:description/>
  <cp:lastModifiedBy>Nam Nguyen Hai</cp:lastModifiedBy>
  <cp:revision>145</cp:revision>
  <dcterms:created xsi:type="dcterms:W3CDTF">2018-04-25T01:56:42Z</dcterms:created>
  <dcterms:modified xsi:type="dcterms:W3CDTF">2018-09-15T08:10:09Z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