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54" r:id="rId2"/>
    <p:sldMasterId id="2147483671" r:id="rId3"/>
  </p:sldMasterIdLst>
  <p:notesMasterIdLst>
    <p:notesMasterId r:id="rId20"/>
  </p:notesMasterIdLst>
  <p:sldIdLst>
    <p:sldId id="2751" r:id="rId4"/>
    <p:sldId id="2750" r:id="rId5"/>
    <p:sldId id="2820" r:id="rId6"/>
    <p:sldId id="2822" r:id="rId7"/>
    <p:sldId id="2774" r:id="rId8"/>
    <p:sldId id="2775" r:id="rId9"/>
    <p:sldId id="573" r:id="rId10"/>
    <p:sldId id="2777" r:id="rId11"/>
    <p:sldId id="2779" r:id="rId12"/>
    <p:sldId id="2764" r:id="rId13"/>
    <p:sldId id="2821" r:id="rId14"/>
    <p:sldId id="2825" r:id="rId15"/>
    <p:sldId id="2823" r:id="rId16"/>
    <p:sldId id="324" r:id="rId17"/>
    <p:sldId id="469" r:id="rId18"/>
    <p:sldId id="582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7BCC77-3CBE-4765-AB5C-EAD19633527D}">
          <p14:sldIdLst>
            <p14:sldId id="2751"/>
            <p14:sldId id="2750"/>
            <p14:sldId id="2820"/>
            <p14:sldId id="2822"/>
            <p14:sldId id="2774"/>
            <p14:sldId id="2775"/>
            <p14:sldId id="573"/>
            <p14:sldId id="2777"/>
            <p14:sldId id="2779"/>
            <p14:sldId id="2764"/>
            <p14:sldId id="2821"/>
            <p14:sldId id="2825"/>
            <p14:sldId id="2823"/>
            <p14:sldId id="324"/>
            <p14:sldId id="469"/>
            <p14:sldId id="5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1C1C"/>
    <a:srgbClr val="334D91"/>
    <a:srgbClr val="2F2F28"/>
    <a:srgbClr val="F0F8F6"/>
    <a:srgbClr val="FFFFFF"/>
    <a:srgbClr val="F38103"/>
    <a:srgbClr val="FF9900"/>
    <a:srgbClr val="32A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84009" autoAdjust="0"/>
  </p:normalViewPr>
  <p:slideViewPr>
    <p:cSldViewPr snapToGrid="0">
      <p:cViewPr varScale="1">
        <p:scale>
          <a:sx n="66" d="100"/>
          <a:sy n="66" d="100"/>
        </p:scale>
        <p:origin x="1003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1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0967-F6E9-4D13-B670-AD4F942C35F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CBC646-1823-4EF1-9034-0EC651B9D086}">
      <dgm:prSet phldrT="[Text]"/>
      <dgm:spPr/>
      <dgm:t>
        <a:bodyPr/>
        <a:lstStyle/>
        <a:p>
          <a:r>
            <a:rPr lang="en-AS" dirty="0"/>
            <a:t>1. Gởi mở tư duy – gắn kết tinh thần học tập. Định hướng giới thiệu nội dung bài học</a:t>
          </a:r>
          <a:endParaRPr lang="en-GB" dirty="0"/>
        </a:p>
      </dgm:t>
    </dgm:pt>
    <dgm:pt modelId="{3E1C9901-D569-4FD2-A2B7-3E3772A6DBF8}" type="parTrans" cxnId="{7BA032E2-05B0-42FC-8D20-4311CFFAD2AF}">
      <dgm:prSet/>
      <dgm:spPr/>
      <dgm:t>
        <a:bodyPr/>
        <a:lstStyle/>
        <a:p>
          <a:endParaRPr lang="en-GB"/>
        </a:p>
      </dgm:t>
    </dgm:pt>
    <dgm:pt modelId="{851B1620-7A91-48DD-A8E5-F0EC472DB8D2}" type="sibTrans" cxnId="{7BA032E2-05B0-42FC-8D20-4311CFFAD2AF}">
      <dgm:prSet/>
      <dgm:spPr/>
      <dgm:t>
        <a:bodyPr/>
        <a:lstStyle/>
        <a:p>
          <a:endParaRPr lang="en-GB"/>
        </a:p>
      </dgm:t>
    </dgm:pt>
    <dgm:pt modelId="{E77159E7-12D3-4B3E-813B-982ACC4191F0}">
      <dgm:prSet phldrT="[Text]"/>
      <dgm:spPr/>
      <dgm:t>
        <a:bodyPr/>
        <a:lstStyle/>
        <a:p>
          <a:r>
            <a:rPr lang="en-AS" dirty="0"/>
            <a:t>2. Các vấn đề cần giải quyết của bài toán; của thực tiễn, của học tập, ví dụ minh họa.</a:t>
          </a:r>
          <a:endParaRPr lang="en-GB" dirty="0"/>
        </a:p>
      </dgm:t>
    </dgm:pt>
    <dgm:pt modelId="{1984846E-6BCB-428A-A9FB-1C5B0C14F543}" type="parTrans" cxnId="{95D7F6D6-25BB-4165-9A56-1E0A30CC2E8B}">
      <dgm:prSet/>
      <dgm:spPr/>
      <dgm:t>
        <a:bodyPr/>
        <a:lstStyle/>
        <a:p>
          <a:endParaRPr lang="en-GB"/>
        </a:p>
      </dgm:t>
    </dgm:pt>
    <dgm:pt modelId="{D4F25B41-FD3E-481F-B0C3-7F86B14AFA86}" type="sibTrans" cxnId="{95D7F6D6-25BB-4165-9A56-1E0A30CC2E8B}">
      <dgm:prSet/>
      <dgm:spPr/>
      <dgm:t>
        <a:bodyPr/>
        <a:lstStyle/>
        <a:p>
          <a:endParaRPr lang="en-GB"/>
        </a:p>
      </dgm:t>
    </dgm:pt>
    <dgm:pt modelId="{41D6E771-D574-453A-B270-0FE042579A34}">
      <dgm:prSet phldrT="[Text]"/>
      <dgm:spPr/>
      <dgm:t>
        <a:bodyPr/>
        <a:lstStyle/>
        <a:p>
          <a:r>
            <a:rPr lang="en-AS" dirty="0"/>
            <a:t>3. Kiến thức gồm:</a:t>
          </a:r>
        </a:p>
        <a:p>
          <a:r>
            <a:rPr lang="en-AS" dirty="0"/>
            <a:t> - Kiến thức tư duy</a:t>
          </a:r>
        </a:p>
        <a:p>
          <a:r>
            <a:rPr lang="en-AS" dirty="0"/>
            <a:t> - Kiến thức của code/ lập trình</a:t>
          </a:r>
          <a:endParaRPr lang="en-GB" dirty="0"/>
        </a:p>
      </dgm:t>
    </dgm:pt>
    <dgm:pt modelId="{081C7F06-BD44-4095-B56E-6F2793EA1195}" type="parTrans" cxnId="{C5669607-EA40-4CF1-B45F-8AD9CFAF3C26}">
      <dgm:prSet/>
      <dgm:spPr/>
      <dgm:t>
        <a:bodyPr/>
        <a:lstStyle/>
        <a:p>
          <a:endParaRPr lang="en-GB"/>
        </a:p>
      </dgm:t>
    </dgm:pt>
    <dgm:pt modelId="{099B5FC4-42F2-40DD-8398-D62FDA2A9807}" type="sibTrans" cxnId="{C5669607-EA40-4CF1-B45F-8AD9CFAF3C26}">
      <dgm:prSet/>
      <dgm:spPr/>
      <dgm:t>
        <a:bodyPr/>
        <a:lstStyle/>
        <a:p>
          <a:endParaRPr lang="en-GB"/>
        </a:p>
      </dgm:t>
    </dgm:pt>
    <dgm:pt modelId="{8F590C34-6C47-4023-9F8C-AEEFF7EB36CC}">
      <dgm:prSet phldrT="[Text]"/>
      <dgm:spPr/>
      <dgm:t>
        <a:bodyPr/>
        <a:lstStyle/>
        <a:p>
          <a:r>
            <a:rPr lang="en-AS"/>
            <a:t>4. Thực hành/ giải bài tập/ lý thuyết đến thực tiễn</a:t>
          </a:r>
          <a:endParaRPr lang="en-GB"/>
        </a:p>
      </dgm:t>
    </dgm:pt>
    <dgm:pt modelId="{D955FDE0-6E71-409A-9C9E-833240B6AA1C}" type="parTrans" cxnId="{E119D08E-6C38-497E-A918-9BD74C1F1DD4}">
      <dgm:prSet/>
      <dgm:spPr/>
      <dgm:t>
        <a:bodyPr/>
        <a:lstStyle/>
        <a:p>
          <a:endParaRPr lang="en-GB"/>
        </a:p>
      </dgm:t>
    </dgm:pt>
    <dgm:pt modelId="{28C77FCD-3529-4B5B-B7C8-6C61C2764F86}" type="sibTrans" cxnId="{E119D08E-6C38-497E-A918-9BD74C1F1DD4}">
      <dgm:prSet/>
      <dgm:spPr/>
      <dgm:t>
        <a:bodyPr/>
        <a:lstStyle/>
        <a:p>
          <a:endParaRPr lang="en-GB"/>
        </a:p>
      </dgm:t>
    </dgm:pt>
    <dgm:pt modelId="{DEF4DF66-BCE0-4FEF-BABC-1C33A64BA930}">
      <dgm:prSet phldrT="[Text]"/>
      <dgm:spPr/>
      <dgm:t>
        <a:bodyPr/>
        <a:lstStyle/>
        <a:p>
          <a:r>
            <a:rPr lang="en-AS" dirty="0"/>
            <a:t>5. Tóm tăt: các nội dung cần nắm trong buổi học. </a:t>
          </a:r>
          <a:r>
            <a:rPr lang="en-GB" dirty="0"/>
            <a:t>B</a:t>
          </a:r>
          <a:r>
            <a:rPr lang="en-AS" dirty="0"/>
            <a:t>ài tập về nhà nếu có</a:t>
          </a:r>
          <a:endParaRPr lang="en-GB" dirty="0"/>
        </a:p>
      </dgm:t>
    </dgm:pt>
    <dgm:pt modelId="{C95E433D-7E9F-447D-BECF-BC300793AFBC}" type="parTrans" cxnId="{CB28DC69-2DF0-4095-B2A9-1E82EDD013AD}">
      <dgm:prSet/>
      <dgm:spPr/>
      <dgm:t>
        <a:bodyPr/>
        <a:lstStyle/>
        <a:p>
          <a:endParaRPr lang="en-GB"/>
        </a:p>
      </dgm:t>
    </dgm:pt>
    <dgm:pt modelId="{AC6512D6-EF3D-4405-8643-83DA90097BA1}" type="sibTrans" cxnId="{CB28DC69-2DF0-4095-B2A9-1E82EDD013AD}">
      <dgm:prSet/>
      <dgm:spPr/>
      <dgm:t>
        <a:bodyPr/>
        <a:lstStyle/>
        <a:p>
          <a:endParaRPr lang="en-GB"/>
        </a:p>
      </dgm:t>
    </dgm:pt>
    <dgm:pt modelId="{1F07446F-D26F-4095-9C8E-4A28C43BD01B}" type="pres">
      <dgm:prSet presAssocID="{43CC0967-F6E9-4D13-B670-AD4F942C35F1}" presName="rootnode" presStyleCnt="0">
        <dgm:presLayoutVars>
          <dgm:chMax/>
          <dgm:chPref/>
          <dgm:dir/>
          <dgm:animLvl val="lvl"/>
        </dgm:presLayoutVars>
      </dgm:prSet>
      <dgm:spPr/>
    </dgm:pt>
    <dgm:pt modelId="{0EFB985E-B306-4580-99BC-B1BA19E56C90}" type="pres">
      <dgm:prSet presAssocID="{F8CBC646-1823-4EF1-9034-0EC651B9D086}" presName="composite" presStyleCnt="0"/>
      <dgm:spPr/>
    </dgm:pt>
    <dgm:pt modelId="{29E8911E-4059-4FE2-B98F-64A577241A61}" type="pres">
      <dgm:prSet presAssocID="{F8CBC646-1823-4EF1-9034-0EC651B9D086}" presName="LShape" presStyleLbl="alignNode1" presStyleIdx="0" presStyleCnt="9"/>
      <dgm:spPr/>
    </dgm:pt>
    <dgm:pt modelId="{0E432671-6A3B-4CA2-BD6A-8366700A8BE4}" type="pres">
      <dgm:prSet presAssocID="{F8CBC646-1823-4EF1-9034-0EC651B9D08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9FCFEE6-986E-44BE-9B73-6AD1D84625E1}" type="pres">
      <dgm:prSet presAssocID="{F8CBC646-1823-4EF1-9034-0EC651B9D086}" presName="Triangle" presStyleLbl="alignNode1" presStyleIdx="1" presStyleCnt="9"/>
      <dgm:spPr/>
    </dgm:pt>
    <dgm:pt modelId="{E7215824-29DB-4D94-BAEA-CCFA1CDC8518}" type="pres">
      <dgm:prSet presAssocID="{851B1620-7A91-48DD-A8E5-F0EC472DB8D2}" presName="sibTrans" presStyleCnt="0"/>
      <dgm:spPr/>
    </dgm:pt>
    <dgm:pt modelId="{A7558F7B-FB29-40D3-8DA3-DCEC351BAC73}" type="pres">
      <dgm:prSet presAssocID="{851B1620-7A91-48DD-A8E5-F0EC472DB8D2}" presName="space" presStyleCnt="0"/>
      <dgm:spPr/>
    </dgm:pt>
    <dgm:pt modelId="{87B93E6D-8B14-4C21-8D7D-FC50D4C8D611}" type="pres">
      <dgm:prSet presAssocID="{E77159E7-12D3-4B3E-813B-982ACC4191F0}" presName="composite" presStyleCnt="0"/>
      <dgm:spPr/>
    </dgm:pt>
    <dgm:pt modelId="{618724AC-145C-4CF4-BF95-B39B7321F939}" type="pres">
      <dgm:prSet presAssocID="{E77159E7-12D3-4B3E-813B-982ACC4191F0}" presName="LShape" presStyleLbl="alignNode1" presStyleIdx="2" presStyleCnt="9"/>
      <dgm:spPr/>
    </dgm:pt>
    <dgm:pt modelId="{69065593-E444-4A7D-A772-E0B86B702172}" type="pres">
      <dgm:prSet presAssocID="{E77159E7-12D3-4B3E-813B-982ACC4191F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70F9727-372F-45AD-99C3-2CDFC7CEB548}" type="pres">
      <dgm:prSet presAssocID="{E77159E7-12D3-4B3E-813B-982ACC4191F0}" presName="Triangle" presStyleLbl="alignNode1" presStyleIdx="3" presStyleCnt="9"/>
      <dgm:spPr/>
    </dgm:pt>
    <dgm:pt modelId="{F79D5D4B-6405-4DEE-83C3-A0E55F708304}" type="pres">
      <dgm:prSet presAssocID="{D4F25B41-FD3E-481F-B0C3-7F86B14AFA86}" presName="sibTrans" presStyleCnt="0"/>
      <dgm:spPr/>
    </dgm:pt>
    <dgm:pt modelId="{3CC79247-151C-4454-AF40-EA0BE69117C6}" type="pres">
      <dgm:prSet presAssocID="{D4F25B41-FD3E-481F-B0C3-7F86B14AFA86}" presName="space" presStyleCnt="0"/>
      <dgm:spPr/>
    </dgm:pt>
    <dgm:pt modelId="{78D8FED6-6141-4D1C-9EEE-5259B478E6C4}" type="pres">
      <dgm:prSet presAssocID="{41D6E771-D574-453A-B270-0FE042579A34}" presName="composite" presStyleCnt="0"/>
      <dgm:spPr/>
    </dgm:pt>
    <dgm:pt modelId="{735970C9-1F29-498D-9843-20377B303134}" type="pres">
      <dgm:prSet presAssocID="{41D6E771-D574-453A-B270-0FE042579A34}" presName="LShape" presStyleLbl="alignNode1" presStyleIdx="4" presStyleCnt="9"/>
      <dgm:spPr/>
    </dgm:pt>
    <dgm:pt modelId="{968F3EEA-0A52-4E09-9B1F-A21DE97C4190}" type="pres">
      <dgm:prSet presAssocID="{41D6E771-D574-453A-B270-0FE042579A34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3BC8354-FA8F-46F3-9D9C-20A614BC0036}" type="pres">
      <dgm:prSet presAssocID="{41D6E771-D574-453A-B270-0FE042579A34}" presName="Triangle" presStyleLbl="alignNode1" presStyleIdx="5" presStyleCnt="9"/>
      <dgm:spPr/>
    </dgm:pt>
    <dgm:pt modelId="{5931E2A6-2C1C-4366-8FC4-327C32D73B4E}" type="pres">
      <dgm:prSet presAssocID="{099B5FC4-42F2-40DD-8398-D62FDA2A9807}" presName="sibTrans" presStyleCnt="0"/>
      <dgm:spPr/>
    </dgm:pt>
    <dgm:pt modelId="{6AE6667D-354D-4745-AB8C-5043DEBC15D7}" type="pres">
      <dgm:prSet presAssocID="{099B5FC4-42F2-40DD-8398-D62FDA2A9807}" presName="space" presStyleCnt="0"/>
      <dgm:spPr/>
    </dgm:pt>
    <dgm:pt modelId="{56AAF7A8-A2F8-4E5B-800F-575B51A3B870}" type="pres">
      <dgm:prSet presAssocID="{8F590C34-6C47-4023-9F8C-AEEFF7EB36CC}" presName="composite" presStyleCnt="0"/>
      <dgm:spPr/>
    </dgm:pt>
    <dgm:pt modelId="{C9D6E016-6AC4-43DD-A7A5-C239B4917A5F}" type="pres">
      <dgm:prSet presAssocID="{8F590C34-6C47-4023-9F8C-AEEFF7EB36CC}" presName="LShape" presStyleLbl="alignNode1" presStyleIdx="6" presStyleCnt="9"/>
      <dgm:spPr/>
    </dgm:pt>
    <dgm:pt modelId="{8ADD7DDE-1790-445D-8C1C-CB2F4A7E2AF5}" type="pres">
      <dgm:prSet presAssocID="{8F590C34-6C47-4023-9F8C-AEEFF7EB36CC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95FB4D9-0D80-48AA-86D3-578B27005AF1}" type="pres">
      <dgm:prSet presAssocID="{8F590C34-6C47-4023-9F8C-AEEFF7EB36CC}" presName="Triangle" presStyleLbl="alignNode1" presStyleIdx="7" presStyleCnt="9"/>
      <dgm:spPr/>
    </dgm:pt>
    <dgm:pt modelId="{5462623E-C5CA-4E76-AC03-E504996101BC}" type="pres">
      <dgm:prSet presAssocID="{28C77FCD-3529-4B5B-B7C8-6C61C2764F86}" presName="sibTrans" presStyleCnt="0"/>
      <dgm:spPr/>
    </dgm:pt>
    <dgm:pt modelId="{58A65309-5116-4FBD-809E-5D37073D0E4B}" type="pres">
      <dgm:prSet presAssocID="{28C77FCD-3529-4B5B-B7C8-6C61C2764F86}" presName="space" presStyleCnt="0"/>
      <dgm:spPr/>
    </dgm:pt>
    <dgm:pt modelId="{92EF620B-5532-469B-BF16-C6A18357F842}" type="pres">
      <dgm:prSet presAssocID="{DEF4DF66-BCE0-4FEF-BABC-1C33A64BA930}" presName="composite" presStyleCnt="0"/>
      <dgm:spPr/>
    </dgm:pt>
    <dgm:pt modelId="{20670D60-CEAB-4500-A51B-E2D3BCD30797}" type="pres">
      <dgm:prSet presAssocID="{DEF4DF66-BCE0-4FEF-BABC-1C33A64BA930}" presName="LShape" presStyleLbl="alignNode1" presStyleIdx="8" presStyleCnt="9"/>
      <dgm:spPr/>
    </dgm:pt>
    <dgm:pt modelId="{8EF3149B-A4A3-4991-B009-09115B54323D}" type="pres">
      <dgm:prSet presAssocID="{DEF4DF66-BCE0-4FEF-BABC-1C33A64BA930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5669607-EA40-4CF1-B45F-8AD9CFAF3C26}" srcId="{43CC0967-F6E9-4D13-B670-AD4F942C35F1}" destId="{41D6E771-D574-453A-B270-0FE042579A34}" srcOrd="2" destOrd="0" parTransId="{081C7F06-BD44-4095-B56E-6F2793EA1195}" sibTransId="{099B5FC4-42F2-40DD-8398-D62FDA2A9807}"/>
    <dgm:cxn modelId="{B3314B12-4E4D-48BC-BF51-7FBBA72A2749}" type="presOf" srcId="{E77159E7-12D3-4B3E-813B-982ACC4191F0}" destId="{69065593-E444-4A7D-A772-E0B86B702172}" srcOrd="0" destOrd="0" presId="urn:microsoft.com/office/officeart/2009/3/layout/StepUpProcess"/>
    <dgm:cxn modelId="{C259D734-85D0-470B-AE3D-1E48BE8E7682}" type="presOf" srcId="{41D6E771-D574-453A-B270-0FE042579A34}" destId="{968F3EEA-0A52-4E09-9B1F-A21DE97C4190}" srcOrd="0" destOrd="0" presId="urn:microsoft.com/office/officeart/2009/3/layout/StepUpProcess"/>
    <dgm:cxn modelId="{CB28DC69-2DF0-4095-B2A9-1E82EDD013AD}" srcId="{43CC0967-F6E9-4D13-B670-AD4F942C35F1}" destId="{DEF4DF66-BCE0-4FEF-BABC-1C33A64BA930}" srcOrd="4" destOrd="0" parTransId="{C95E433D-7E9F-447D-BECF-BC300793AFBC}" sibTransId="{AC6512D6-EF3D-4405-8643-83DA90097BA1}"/>
    <dgm:cxn modelId="{E119D08E-6C38-497E-A918-9BD74C1F1DD4}" srcId="{43CC0967-F6E9-4D13-B670-AD4F942C35F1}" destId="{8F590C34-6C47-4023-9F8C-AEEFF7EB36CC}" srcOrd="3" destOrd="0" parTransId="{D955FDE0-6E71-409A-9C9E-833240B6AA1C}" sibTransId="{28C77FCD-3529-4B5B-B7C8-6C61C2764F86}"/>
    <dgm:cxn modelId="{E166F78F-F0DA-457A-B202-E26BDE1A6F43}" type="presOf" srcId="{F8CBC646-1823-4EF1-9034-0EC651B9D086}" destId="{0E432671-6A3B-4CA2-BD6A-8366700A8BE4}" srcOrd="0" destOrd="0" presId="urn:microsoft.com/office/officeart/2009/3/layout/StepUpProcess"/>
    <dgm:cxn modelId="{76EBA99E-58A0-4CD0-8E17-0E289B65E1D1}" type="presOf" srcId="{43CC0967-F6E9-4D13-B670-AD4F942C35F1}" destId="{1F07446F-D26F-4095-9C8E-4A28C43BD01B}" srcOrd="0" destOrd="0" presId="urn:microsoft.com/office/officeart/2009/3/layout/StepUpProcess"/>
    <dgm:cxn modelId="{9E7E4FB4-6300-43FF-9088-B2487850A081}" type="presOf" srcId="{DEF4DF66-BCE0-4FEF-BABC-1C33A64BA930}" destId="{8EF3149B-A4A3-4991-B009-09115B54323D}" srcOrd="0" destOrd="0" presId="urn:microsoft.com/office/officeart/2009/3/layout/StepUpProcess"/>
    <dgm:cxn modelId="{95D7F6D6-25BB-4165-9A56-1E0A30CC2E8B}" srcId="{43CC0967-F6E9-4D13-B670-AD4F942C35F1}" destId="{E77159E7-12D3-4B3E-813B-982ACC4191F0}" srcOrd="1" destOrd="0" parTransId="{1984846E-6BCB-428A-A9FB-1C5B0C14F543}" sibTransId="{D4F25B41-FD3E-481F-B0C3-7F86B14AFA86}"/>
    <dgm:cxn modelId="{7BA032E2-05B0-42FC-8D20-4311CFFAD2AF}" srcId="{43CC0967-F6E9-4D13-B670-AD4F942C35F1}" destId="{F8CBC646-1823-4EF1-9034-0EC651B9D086}" srcOrd="0" destOrd="0" parTransId="{3E1C9901-D569-4FD2-A2B7-3E3772A6DBF8}" sibTransId="{851B1620-7A91-48DD-A8E5-F0EC472DB8D2}"/>
    <dgm:cxn modelId="{AAD1EDEA-A0FA-4467-925A-7B399121E103}" type="presOf" srcId="{8F590C34-6C47-4023-9F8C-AEEFF7EB36CC}" destId="{8ADD7DDE-1790-445D-8C1C-CB2F4A7E2AF5}" srcOrd="0" destOrd="0" presId="urn:microsoft.com/office/officeart/2009/3/layout/StepUpProcess"/>
    <dgm:cxn modelId="{157EB372-720B-4DC5-AF86-7907E3497624}" type="presParOf" srcId="{1F07446F-D26F-4095-9C8E-4A28C43BD01B}" destId="{0EFB985E-B306-4580-99BC-B1BA19E56C90}" srcOrd="0" destOrd="0" presId="urn:microsoft.com/office/officeart/2009/3/layout/StepUpProcess"/>
    <dgm:cxn modelId="{2DE918AC-43C2-48E3-8E62-5F152C86E8FF}" type="presParOf" srcId="{0EFB985E-B306-4580-99BC-B1BA19E56C90}" destId="{29E8911E-4059-4FE2-B98F-64A577241A61}" srcOrd="0" destOrd="0" presId="urn:microsoft.com/office/officeart/2009/3/layout/StepUpProcess"/>
    <dgm:cxn modelId="{D1F97376-38F9-49B4-AB93-48BDF77B4EAB}" type="presParOf" srcId="{0EFB985E-B306-4580-99BC-B1BA19E56C90}" destId="{0E432671-6A3B-4CA2-BD6A-8366700A8BE4}" srcOrd="1" destOrd="0" presId="urn:microsoft.com/office/officeart/2009/3/layout/StepUpProcess"/>
    <dgm:cxn modelId="{536C845C-C1AD-4D42-AE9A-3ECDB4EE08B3}" type="presParOf" srcId="{0EFB985E-B306-4580-99BC-B1BA19E56C90}" destId="{99FCFEE6-986E-44BE-9B73-6AD1D84625E1}" srcOrd="2" destOrd="0" presId="urn:microsoft.com/office/officeart/2009/3/layout/StepUpProcess"/>
    <dgm:cxn modelId="{085D590E-186C-4D5C-89E1-2E39A5A8CF1B}" type="presParOf" srcId="{1F07446F-D26F-4095-9C8E-4A28C43BD01B}" destId="{E7215824-29DB-4D94-BAEA-CCFA1CDC8518}" srcOrd="1" destOrd="0" presId="urn:microsoft.com/office/officeart/2009/3/layout/StepUpProcess"/>
    <dgm:cxn modelId="{10C2F01E-F402-405C-BE69-2F53EF558C54}" type="presParOf" srcId="{E7215824-29DB-4D94-BAEA-CCFA1CDC8518}" destId="{A7558F7B-FB29-40D3-8DA3-DCEC351BAC73}" srcOrd="0" destOrd="0" presId="urn:microsoft.com/office/officeart/2009/3/layout/StepUpProcess"/>
    <dgm:cxn modelId="{16CE44A2-0AA7-4ED8-8A27-B7EDB13DF868}" type="presParOf" srcId="{1F07446F-D26F-4095-9C8E-4A28C43BD01B}" destId="{87B93E6D-8B14-4C21-8D7D-FC50D4C8D611}" srcOrd="2" destOrd="0" presId="urn:microsoft.com/office/officeart/2009/3/layout/StepUpProcess"/>
    <dgm:cxn modelId="{929DAA1F-7882-4BE1-88A1-4BACEA8CD4A5}" type="presParOf" srcId="{87B93E6D-8B14-4C21-8D7D-FC50D4C8D611}" destId="{618724AC-145C-4CF4-BF95-B39B7321F939}" srcOrd="0" destOrd="0" presId="urn:microsoft.com/office/officeart/2009/3/layout/StepUpProcess"/>
    <dgm:cxn modelId="{24DF8A61-9BD7-4EA1-ADA2-63CD92117400}" type="presParOf" srcId="{87B93E6D-8B14-4C21-8D7D-FC50D4C8D611}" destId="{69065593-E444-4A7D-A772-E0B86B702172}" srcOrd="1" destOrd="0" presId="urn:microsoft.com/office/officeart/2009/3/layout/StepUpProcess"/>
    <dgm:cxn modelId="{9E4581B1-0E87-4615-81D7-25FA1941E41E}" type="presParOf" srcId="{87B93E6D-8B14-4C21-8D7D-FC50D4C8D611}" destId="{370F9727-372F-45AD-99C3-2CDFC7CEB548}" srcOrd="2" destOrd="0" presId="urn:microsoft.com/office/officeart/2009/3/layout/StepUpProcess"/>
    <dgm:cxn modelId="{B814BD8D-C33E-49E9-B989-0E8CCBEC27A0}" type="presParOf" srcId="{1F07446F-D26F-4095-9C8E-4A28C43BD01B}" destId="{F79D5D4B-6405-4DEE-83C3-A0E55F708304}" srcOrd="3" destOrd="0" presId="urn:microsoft.com/office/officeart/2009/3/layout/StepUpProcess"/>
    <dgm:cxn modelId="{4A16F932-F11C-4998-BC2F-2CE98058E5DD}" type="presParOf" srcId="{F79D5D4B-6405-4DEE-83C3-A0E55F708304}" destId="{3CC79247-151C-4454-AF40-EA0BE69117C6}" srcOrd="0" destOrd="0" presId="urn:microsoft.com/office/officeart/2009/3/layout/StepUpProcess"/>
    <dgm:cxn modelId="{2A19C0F2-354E-4DB7-B058-44703702FF3B}" type="presParOf" srcId="{1F07446F-D26F-4095-9C8E-4A28C43BD01B}" destId="{78D8FED6-6141-4D1C-9EEE-5259B478E6C4}" srcOrd="4" destOrd="0" presId="urn:microsoft.com/office/officeart/2009/3/layout/StepUpProcess"/>
    <dgm:cxn modelId="{72469382-9896-4CCF-84E0-7DA16AE712F9}" type="presParOf" srcId="{78D8FED6-6141-4D1C-9EEE-5259B478E6C4}" destId="{735970C9-1F29-498D-9843-20377B303134}" srcOrd="0" destOrd="0" presId="urn:microsoft.com/office/officeart/2009/3/layout/StepUpProcess"/>
    <dgm:cxn modelId="{45AEBF0A-7EAB-46A4-AE46-BB96D1D36422}" type="presParOf" srcId="{78D8FED6-6141-4D1C-9EEE-5259B478E6C4}" destId="{968F3EEA-0A52-4E09-9B1F-A21DE97C4190}" srcOrd="1" destOrd="0" presId="urn:microsoft.com/office/officeart/2009/3/layout/StepUpProcess"/>
    <dgm:cxn modelId="{7A0616C3-40EF-4FC7-A63C-D1B76FA10505}" type="presParOf" srcId="{78D8FED6-6141-4D1C-9EEE-5259B478E6C4}" destId="{B3BC8354-FA8F-46F3-9D9C-20A614BC0036}" srcOrd="2" destOrd="0" presId="urn:microsoft.com/office/officeart/2009/3/layout/StepUpProcess"/>
    <dgm:cxn modelId="{409A80DE-CB43-4749-99CE-2A17C4642C3B}" type="presParOf" srcId="{1F07446F-D26F-4095-9C8E-4A28C43BD01B}" destId="{5931E2A6-2C1C-4366-8FC4-327C32D73B4E}" srcOrd="5" destOrd="0" presId="urn:microsoft.com/office/officeart/2009/3/layout/StepUpProcess"/>
    <dgm:cxn modelId="{65AD38FE-55F8-4BD8-8147-D6121775C97E}" type="presParOf" srcId="{5931E2A6-2C1C-4366-8FC4-327C32D73B4E}" destId="{6AE6667D-354D-4745-AB8C-5043DEBC15D7}" srcOrd="0" destOrd="0" presId="urn:microsoft.com/office/officeart/2009/3/layout/StepUpProcess"/>
    <dgm:cxn modelId="{43CADD13-77E5-486E-AB8D-D956448635E8}" type="presParOf" srcId="{1F07446F-D26F-4095-9C8E-4A28C43BD01B}" destId="{56AAF7A8-A2F8-4E5B-800F-575B51A3B870}" srcOrd="6" destOrd="0" presId="urn:microsoft.com/office/officeart/2009/3/layout/StepUpProcess"/>
    <dgm:cxn modelId="{EEBED1ED-360F-49A4-97D0-BCE45B5DADE4}" type="presParOf" srcId="{56AAF7A8-A2F8-4E5B-800F-575B51A3B870}" destId="{C9D6E016-6AC4-43DD-A7A5-C239B4917A5F}" srcOrd="0" destOrd="0" presId="urn:microsoft.com/office/officeart/2009/3/layout/StepUpProcess"/>
    <dgm:cxn modelId="{C0034819-4BE9-4BE8-BCF5-C838EDF54BAB}" type="presParOf" srcId="{56AAF7A8-A2F8-4E5B-800F-575B51A3B870}" destId="{8ADD7DDE-1790-445D-8C1C-CB2F4A7E2AF5}" srcOrd="1" destOrd="0" presId="urn:microsoft.com/office/officeart/2009/3/layout/StepUpProcess"/>
    <dgm:cxn modelId="{DAE447AF-8671-4AF6-8DA8-7125FD851F32}" type="presParOf" srcId="{56AAF7A8-A2F8-4E5B-800F-575B51A3B870}" destId="{B95FB4D9-0D80-48AA-86D3-578B27005AF1}" srcOrd="2" destOrd="0" presId="urn:microsoft.com/office/officeart/2009/3/layout/StepUpProcess"/>
    <dgm:cxn modelId="{4E05CAC8-C334-44A3-B0FF-269B55D7B7B5}" type="presParOf" srcId="{1F07446F-D26F-4095-9C8E-4A28C43BD01B}" destId="{5462623E-C5CA-4E76-AC03-E504996101BC}" srcOrd="7" destOrd="0" presId="urn:microsoft.com/office/officeart/2009/3/layout/StepUpProcess"/>
    <dgm:cxn modelId="{A3D30D9A-BE3E-4A25-B4CE-72074352D043}" type="presParOf" srcId="{5462623E-C5CA-4E76-AC03-E504996101BC}" destId="{58A65309-5116-4FBD-809E-5D37073D0E4B}" srcOrd="0" destOrd="0" presId="urn:microsoft.com/office/officeart/2009/3/layout/StepUpProcess"/>
    <dgm:cxn modelId="{2414A10A-C95D-4C12-B317-B1FD88A93B11}" type="presParOf" srcId="{1F07446F-D26F-4095-9C8E-4A28C43BD01B}" destId="{92EF620B-5532-469B-BF16-C6A18357F842}" srcOrd="8" destOrd="0" presId="urn:microsoft.com/office/officeart/2009/3/layout/StepUpProcess"/>
    <dgm:cxn modelId="{078BFAC7-3EB9-4998-B261-96B9F63D9BF4}" type="presParOf" srcId="{92EF620B-5532-469B-BF16-C6A18357F842}" destId="{20670D60-CEAB-4500-A51B-E2D3BCD30797}" srcOrd="0" destOrd="0" presId="urn:microsoft.com/office/officeart/2009/3/layout/StepUpProcess"/>
    <dgm:cxn modelId="{0F9B72F1-1FD1-4952-A0BA-431C069234C1}" type="presParOf" srcId="{92EF620B-5532-469B-BF16-C6A18357F842}" destId="{8EF3149B-A4A3-4991-B009-09115B54323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C0967-F6E9-4D13-B670-AD4F942C35F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CBC646-1823-4EF1-9034-0EC651B9D086}">
      <dgm:prSet phldrT="[Text]"/>
      <dgm:spPr/>
      <dgm:t>
        <a:bodyPr/>
        <a:lstStyle/>
        <a:p>
          <a:r>
            <a:rPr lang="en-AS"/>
            <a:t>1. Gởi mở tư duy – gắn kết tinh thần học tập. Định hướng giới thiệu nội dung bài học</a:t>
          </a:r>
          <a:endParaRPr lang="en-GB"/>
        </a:p>
      </dgm:t>
    </dgm:pt>
    <dgm:pt modelId="{3E1C9901-D569-4FD2-A2B7-3E3772A6DBF8}" type="parTrans" cxnId="{7BA032E2-05B0-42FC-8D20-4311CFFAD2AF}">
      <dgm:prSet/>
      <dgm:spPr/>
      <dgm:t>
        <a:bodyPr/>
        <a:lstStyle/>
        <a:p>
          <a:endParaRPr lang="en-GB"/>
        </a:p>
      </dgm:t>
    </dgm:pt>
    <dgm:pt modelId="{851B1620-7A91-48DD-A8E5-F0EC472DB8D2}" type="sibTrans" cxnId="{7BA032E2-05B0-42FC-8D20-4311CFFAD2AF}">
      <dgm:prSet/>
      <dgm:spPr/>
      <dgm:t>
        <a:bodyPr/>
        <a:lstStyle/>
        <a:p>
          <a:endParaRPr lang="en-GB"/>
        </a:p>
      </dgm:t>
    </dgm:pt>
    <dgm:pt modelId="{E77159E7-12D3-4B3E-813B-982ACC4191F0}">
      <dgm:prSet phldrT="[Text]"/>
      <dgm:spPr/>
      <dgm:t>
        <a:bodyPr/>
        <a:lstStyle/>
        <a:p>
          <a:r>
            <a:rPr lang="en-AS"/>
            <a:t>2. Các vấn đề cần giải quyết của bài toán; của thực tiễn, của học tập, ví dụ minh họa.</a:t>
          </a:r>
          <a:endParaRPr lang="en-GB"/>
        </a:p>
      </dgm:t>
    </dgm:pt>
    <dgm:pt modelId="{1984846E-6BCB-428A-A9FB-1C5B0C14F543}" type="parTrans" cxnId="{95D7F6D6-25BB-4165-9A56-1E0A30CC2E8B}">
      <dgm:prSet/>
      <dgm:spPr/>
      <dgm:t>
        <a:bodyPr/>
        <a:lstStyle/>
        <a:p>
          <a:endParaRPr lang="en-GB"/>
        </a:p>
      </dgm:t>
    </dgm:pt>
    <dgm:pt modelId="{D4F25B41-FD3E-481F-B0C3-7F86B14AFA86}" type="sibTrans" cxnId="{95D7F6D6-25BB-4165-9A56-1E0A30CC2E8B}">
      <dgm:prSet/>
      <dgm:spPr/>
      <dgm:t>
        <a:bodyPr/>
        <a:lstStyle/>
        <a:p>
          <a:endParaRPr lang="en-GB"/>
        </a:p>
      </dgm:t>
    </dgm:pt>
    <dgm:pt modelId="{41D6E771-D574-453A-B270-0FE042579A34}">
      <dgm:prSet phldrT="[Text]"/>
      <dgm:spPr/>
      <dgm:t>
        <a:bodyPr/>
        <a:lstStyle/>
        <a:p>
          <a:r>
            <a:rPr lang="en-AS"/>
            <a:t>3. Kiến thức gồm:</a:t>
          </a:r>
        </a:p>
        <a:p>
          <a:r>
            <a:rPr lang="en-AS"/>
            <a:t> - Kiến thức tư duy</a:t>
          </a:r>
        </a:p>
        <a:p>
          <a:r>
            <a:rPr lang="en-AS"/>
            <a:t> - Kiến thức của code/ lập trình</a:t>
          </a:r>
          <a:endParaRPr lang="en-GB"/>
        </a:p>
      </dgm:t>
    </dgm:pt>
    <dgm:pt modelId="{081C7F06-BD44-4095-B56E-6F2793EA1195}" type="parTrans" cxnId="{C5669607-EA40-4CF1-B45F-8AD9CFAF3C26}">
      <dgm:prSet/>
      <dgm:spPr/>
      <dgm:t>
        <a:bodyPr/>
        <a:lstStyle/>
        <a:p>
          <a:endParaRPr lang="en-GB"/>
        </a:p>
      </dgm:t>
    </dgm:pt>
    <dgm:pt modelId="{099B5FC4-42F2-40DD-8398-D62FDA2A9807}" type="sibTrans" cxnId="{C5669607-EA40-4CF1-B45F-8AD9CFAF3C26}">
      <dgm:prSet/>
      <dgm:spPr/>
      <dgm:t>
        <a:bodyPr/>
        <a:lstStyle/>
        <a:p>
          <a:endParaRPr lang="en-GB"/>
        </a:p>
      </dgm:t>
    </dgm:pt>
    <dgm:pt modelId="{8F590C34-6C47-4023-9F8C-AEEFF7EB36CC}">
      <dgm:prSet phldrT="[Text]"/>
      <dgm:spPr/>
      <dgm:t>
        <a:bodyPr/>
        <a:lstStyle/>
        <a:p>
          <a:r>
            <a:rPr lang="en-AS"/>
            <a:t>4. Thực hành/ giải bài tập/ lý thuyết đến thực tiễn</a:t>
          </a:r>
          <a:endParaRPr lang="en-GB"/>
        </a:p>
      </dgm:t>
    </dgm:pt>
    <dgm:pt modelId="{D955FDE0-6E71-409A-9C9E-833240B6AA1C}" type="parTrans" cxnId="{E119D08E-6C38-497E-A918-9BD74C1F1DD4}">
      <dgm:prSet/>
      <dgm:spPr/>
      <dgm:t>
        <a:bodyPr/>
        <a:lstStyle/>
        <a:p>
          <a:endParaRPr lang="en-GB"/>
        </a:p>
      </dgm:t>
    </dgm:pt>
    <dgm:pt modelId="{28C77FCD-3529-4B5B-B7C8-6C61C2764F86}" type="sibTrans" cxnId="{E119D08E-6C38-497E-A918-9BD74C1F1DD4}">
      <dgm:prSet/>
      <dgm:spPr/>
      <dgm:t>
        <a:bodyPr/>
        <a:lstStyle/>
        <a:p>
          <a:endParaRPr lang="en-GB"/>
        </a:p>
      </dgm:t>
    </dgm:pt>
    <dgm:pt modelId="{DEF4DF66-BCE0-4FEF-BABC-1C33A64BA930}">
      <dgm:prSet phldrT="[Text]"/>
      <dgm:spPr/>
      <dgm:t>
        <a:bodyPr/>
        <a:lstStyle/>
        <a:p>
          <a:r>
            <a:rPr lang="en-AS"/>
            <a:t>5. Tóm tăt: các nội dung cần nắm trong buổi học. </a:t>
          </a:r>
          <a:r>
            <a:rPr lang="en-GB"/>
            <a:t>B</a:t>
          </a:r>
          <a:r>
            <a:rPr lang="en-AS"/>
            <a:t>ài tập về nhà nếu có (Chỉ cần đề bài, không cần bài giải cũng dược)</a:t>
          </a:r>
          <a:endParaRPr lang="en-GB"/>
        </a:p>
      </dgm:t>
    </dgm:pt>
    <dgm:pt modelId="{C95E433D-7E9F-447D-BECF-BC300793AFBC}" type="parTrans" cxnId="{CB28DC69-2DF0-4095-B2A9-1E82EDD013AD}">
      <dgm:prSet/>
      <dgm:spPr/>
      <dgm:t>
        <a:bodyPr/>
        <a:lstStyle/>
        <a:p>
          <a:endParaRPr lang="en-GB"/>
        </a:p>
      </dgm:t>
    </dgm:pt>
    <dgm:pt modelId="{AC6512D6-EF3D-4405-8643-83DA90097BA1}" type="sibTrans" cxnId="{CB28DC69-2DF0-4095-B2A9-1E82EDD013AD}">
      <dgm:prSet/>
      <dgm:spPr/>
      <dgm:t>
        <a:bodyPr/>
        <a:lstStyle/>
        <a:p>
          <a:endParaRPr lang="en-GB"/>
        </a:p>
      </dgm:t>
    </dgm:pt>
    <dgm:pt modelId="{1F07446F-D26F-4095-9C8E-4A28C43BD01B}" type="pres">
      <dgm:prSet presAssocID="{43CC0967-F6E9-4D13-B670-AD4F942C35F1}" presName="rootnode" presStyleCnt="0">
        <dgm:presLayoutVars>
          <dgm:chMax/>
          <dgm:chPref/>
          <dgm:dir/>
          <dgm:animLvl val="lvl"/>
        </dgm:presLayoutVars>
      </dgm:prSet>
      <dgm:spPr/>
    </dgm:pt>
    <dgm:pt modelId="{0EFB985E-B306-4580-99BC-B1BA19E56C90}" type="pres">
      <dgm:prSet presAssocID="{F8CBC646-1823-4EF1-9034-0EC651B9D086}" presName="composite" presStyleCnt="0"/>
      <dgm:spPr/>
    </dgm:pt>
    <dgm:pt modelId="{29E8911E-4059-4FE2-B98F-64A577241A61}" type="pres">
      <dgm:prSet presAssocID="{F8CBC646-1823-4EF1-9034-0EC651B9D086}" presName="LShape" presStyleLbl="alignNode1" presStyleIdx="0" presStyleCnt="9"/>
      <dgm:spPr/>
    </dgm:pt>
    <dgm:pt modelId="{0E432671-6A3B-4CA2-BD6A-8366700A8BE4}" type="pres">
      <dgm:prSet presAssocID="{F8CBC646-1823-4EF1-9034-0EC651B9D08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9FCFEE6-986E-44BE-9B73-6AD1D84625E1}" type="pres">
      <dgm:prSet presAssocID="{F8CBC646-1823-4EF1-9034-0EC651B9D086}" presName="Triangle" presStyleLbl="alignNode1" presStyleIdx="1" presStyleCnt="9"/>
      <dgm:spPr/>
    </dgm:pt>
    <dgm:pt modelId="{E7215824-29DB-4D94-BAEA-CCFA1CDC8518}" type="pres">
      <dgm:prSet presAssocID="{851B1620-7A91-48DD-A8E5-F0EC472DB8D2}" presName="sibTrans" presStyleCnt="0"/>
      <dgm:spPr/>
    </dgm:pt>
    <dgm:pt modelId="{A7558F7B-FB29-40D3-8DA3-DCEC351BAC73}" type="pres">
      <dgm:prSet presAssocID="{851B1620-7A91-48DD-A8E5-F0EC472DB8D2}" presName="space" presStyleCnt="0"/>
      <dgm:spPr/>
    </dgm:pt>
    <dgm:pt modelId="{87B93E6D-8B14-4C21-8D7D-FC50D4C8D611}" type="pres">
      <dgm:prSet presAssocID="{E77159E7-12D3-4B3E-813B-982ACC4191F0}" presName="composite" presStyleCnt="0"/>
      <dgm:spPr/>
    </dgm:pt>
    <dgm:pt modelId="{618724AC-145C-4CF4-BF95-B39B7321F939}" type="pres">
      <dgm:prSet presAssocID="{E77159E7-12D3-4B3E-813B-982ACC4191F0}" presName="LShape" presStyleLbl="alignNode1" presStyleIdx="2" presStyleCnt="9"/>
      <dgm:spPr/>
    </dgm:pt>
    <dgm:pt modelId="{69065593-E444-4A7D-A772-E0B86B702172}" type="pres">
      <dgm:prSet presAssocID="{E77159E7-12D3-4B3E-813B-982ACC4191F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70F9727-372F-45AD-99C3-2CDFC7CEB548}" type="pres">
      <dgm:prSet presAssocID="{E77159E7-12D3-4B3E-813B-982ACC4191F0}" presName="Triangle" presStyleLbl="alignNode1" presStyleIdx="3" presStyleCnt="9"/>
      <dgm:spPr/>
    </dgm:pt>
    <dgm:pt modelId="{F79D5D4B-6405-4DEE-83C3-A0E55F708304}" type="pres">
      <dgm:prSet presAssocID="{D4F25B41-FD3E-481F-B0C3-7F86B14AFA86}" presName="sibTrans" presStyleCnt="0"/>
      <dgm:spPr/>
    </dgm:pt>
    <dgm:pt modelId="{3CC79247-151C-4454-AF40-EA0BE69117C6}" type="pres">
      <dgm:prSet presAssocID="{D4F25B41-FD3E-481F-B0C3-7F86B14AFA86}" presName="space" presStyleCnt="0"/>
      <dgm:spPr/>
    </dgm:pt>
    <dgm:pt modelId="{78D8FED6-6141-4D1C-9EEE-5259B478E6C4}" type="pres">
      <dgm:prSet presAssocID="{41D6E771-D574-453A-B270-0FE042579A34}" presName="composite" presStyleCnt="0"/>
      <dgm:spPr/>
    </dgm:pt>
    <dgm:pt modelId="{735970C9-1F29-498D-9843-20377B303134}" type="pres">
      <dgm:prSet presAssocID="{41D6E771-D574-453A-B270-0FE042579A34}" presName="LShape" presStyleLbl="alignNode1" presStyleIdx="4" presStyleCnt="9"/>
      <dgm:spPr/>
    </dgm:pt>
    <dgm:pt modelId="{968F3EEA-0A52-4E09-9B1F-A21DE97C4190}" type="pres">
      <dgm:prSet presAssocID="{41D6E771-D574-453A-B270-0FE042579A34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3BC8354-FA8F-46F3-9D9C-20A614BC0036}" type="pres">
      <dgm:prSet presAssocID="{41D6E771-D574-453A-B270-0FE042579A34}" presName="Triangle" presStyleLbl="alignNode1" presStyleIdx="5" presStyleCnt="9"/>
      <dgm:spPr/>
    </dgm:pt>
    <dgm:pt modelId="{5931E2A6-2C1C-4366-8FC4-327C32D73B4E}" type="pres">
      <dgm:prSet presAssocID="{099B5FC4-42F2-40DD-8398-D62FDA2A9807}" presName="sibTrans" presStyleCnt="0"/>
      <dgm:spPr/>
    </dgm:pt>
    <dgm:pt modelId="{6AE6667D-354D-4745-AB8C-5043DEBC15D7}" type="pres">
      <dgm:prSet presAssocID="{099B5FC4-42F2-40DD-8398-D62FDA2A9807}" presName="space" presStyleCnt="0"/>
      <dgm:spPr/>
    </dgm:pt>
    <dgm:pt modelId="{56AAF7A8-A2F8-4E5B-800F-575B51A3B870}" type="pres">
      <dgm:prSet presAssocID="{8F590C34-6C47-4023-9F8C-AEEFF7EB36CC}" presName="composite" presStyleCnt="0"/>
      <dgm:spPr/>
    </dgm:pt>
    <dgm:pt modelId="{C9D6E016-6AC4-43DD-A7A5-C239B4917A5F}" type="pres">
      <dgm:prSet presAssocID="{8F590C34-6C47-4023-9F8C-AEEFF7EB36CC}" presName="LShape" presStyleLbl="alignNode1" presStyleIdx="6" presStyleCnt="9"/>
      <dgm:spPr/>
    </dgm:pt>
    <dgm:pt modelId="{8ADD7DDE-1790-445D-8C1C-CB2F4A7E2AF5}" type="pres">
      <dgm:prSet presAssocID="{8F590C34-6C47-4023-9F8C-AEEFF7EB36CC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95FB4D9-0D80-48AA-86D3-578B27005AF1}" type="pres">
      <dgm:prSet presAssocID="{8F590C34-6C47-4023-9F8C-AEEFF7EB36CC}" presName="Triangle" presStyleLbl="alignNode1" presStyleIdx="7" presStyleCnt="9"/>
      <dgm:spPr/>
    </dgm:pt>
    <dgm:pt modelId="{5462623E-C5CA-4E76-AC03-E504996101BC}" type="pres">
      <dgm:prSet presAssocID="{28C77FCD-3529-4B5B-B7C8-6C61C2764F86}" presName="sibTrans" presStyleCnt="0"/>
      <dgm:spPr/>
    </dgm:pt>
    <dgm:pt modelId="{58A65309-5116-4FBD-809E-5D37073D0E4B}" type="pres">
      <dgm:prSet presAssocID="{28C77FCD-3529-4B5B-B7C8-6C61C2764F86}" presName="space" presStyleCnt="0"/>
      <dgm:spPr/>
    </dgm:pt>
    <dgm:pt modelId="{92EF620B-5532-469B-BF16-C6A18357F842}" type="pres">
      <dgm:prSet presAssocID="{DEF4DF66-BCE0-4FEF-BABC-1C33A64BA930}" presName="composite" presStyleCnt="0"/>
      <dgm:spPr/>
    </dgm:pt>
    <dgm:pt modelId="{20670D60-CEAB-4500-A51B-E2D3BCD30797}" type="pres">
      <dgm:prSet presAssocID="{DEF4DF66-BCE0-4FEF-BABC-1C33A64BA930}" presName="LShape" presStyleLbl="alignNode1" presStyleIdx="8" presStyleCnt="9"/>
      <dgm:spPr/>
    </dgm:pt>
    <dgm:pt modelId="{8EF3149B-A4A3-4991-B009-09115B54323D}" type="pres">
      <dgm:prSet presAssocID="{DEF4DF66-BCE0-4FEF-BABC-1C33A64BA930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5669607-EA40-4CF1-B45F-8AD9CFAF3C26}" srcId="{43CC0967-F6E9-4D13-B670-AD4F942C35F1}" destId="{41D6E771-D574-453A-B270-0FE042579A34}" srcOrd="2" destOrd="0" parTransId="{081C7F06-BD44-4095-B56E-6F2793EA1195}" sibTransId="{099B5FC4-42F2-40DD-8398-D62FDA2A9807}"/>
    <dgm:cxn modelId="{B3314B12-4E4D-48BC-BF51-7FBBA72A2749}" type="presOf" srcId="{E77159E7-12D3-4B3E-813B-982ACC4191F0}" destId="{69065593-E444-4A7D-A772-E0B86B702172}" srcOrd="0" destOrd="0" presId="urn:microsoft.com/office/officeart/2009/3/layout/StepUpProcess"/>
    <dgm:cxn modelId="{C259D734-85D0-470B-AE3D-1E48BE8E7682}" type="presOf" srcId="{41D6E771-D574-453A-B270-0FE042579A34}" destId="{968F3EEA-0A52-4E09-9B1F-A21DE97C4190}" srcOrd="0" destOrd="0" presId="urn:microsoft.com/office/officeart/2009/3/layout/StepUpProcess"/>
    <dgm:cxn modelId="{CB28DC69-2DF0-4095-B2A9-1E82EDD013AD}" srcId="{43CC0967-F6E9-4D13-B670-AD4F942C35F1}" destId="{DEF4DF66-BCE0-4FEF-BABC-1C33A64BA930}" srcOrd="4" destOrd="0" parTransId="{C95E433D-7E9F-447D-BECF-BC300793AFBC}" sibTransId="{AC6512D6-EF3D-4405-8643-83DA90097BA1}"/>
    <dgm:cxn modelId="{E119D08E-6C38-497E-A918-9BD74C1F1DD4}" srcId="{43CC0967-F6E9-4D13-B670-AD4F942C35F1}" destId="{8F590C34-6C47-4023-9F8C-AEEFF7EB36CC}" srcOrd="3" destOrd="0" parTransId="{D955FDE0-6E71-409A-9C9E-833240B6AA1C}" sibTransId="{28C77FCD-3529-4B5B-B7C8-6C61C2764F86}"/>
    <dgm:cxn modelId="{E166F78F-F0DA-457A-B202-E26BDE1A6F43}" type="presOf" srcId="{F8CBC646-1823-4EF1-9034-0EC651B9D086}" destId="{0E432671-6A3B-4CA2-BD6A-8366700A8BE4}" srcOrd="0" destOrd="0" presId="urn:microsoft.com/office/officeart/2009/3/layout/StepUpProcess"/>
    <dgm:cxn modelId="{76EBA99E-58A0-4CD0-8E17-0E289B65E1D1}" type="presOf" srcId="{43CC0967-F6E9-4D13-B670-AD4F942C35F1}" destId="{1F07446F-D26F-4095-9C8E-4A28C43BD01B}" srcOrd="0" destOrd="0" presId="urn:microsoft.com/office/officeart/2009/3/layout/StepUpProcess"/>
    <dgm:cxn modelId="{9E7E4FB4-6300-43FF-9088-B2487850A081}" type="presOf" srcId="{DEF4DF66-BCE0-4FEF-BABC-1C33A64BA930}" destId="{8EF3149B-A4A3-4991-B009-09115B54323D}" srcOrd="0" destOrd="0" presId="urn:microsoft.com/office/officeart/2009/3/layout/StepUpProcess"/>
    <dgm:cxn modelId="{95D7F6D6-25BB-4165-9A56-1E0A30CC2E8B}" srcId="{43CC0967-F6E9-4D13-B670-AD4F942C35F1}" destId="{E77159E7-12D3-4B3E-813B-982ACC4191F0}" srcOrd="1" destOrd="0" parTransId="{1984846E-6BCB-428A-A9FB-1C5B0C14F543}" sibTransId="{D4F25B41-FD3E-481F-B0C3-7F86B14AFA86}"/>
    <dgm:cxn modelId="{7BA032E2-05B0-42FC-8D20-4311CFFAD2AF}" srcId="{43CC0967-F6E9-4D13-B670-AD4F942C35F1}" destId="{F8CBC646-1823-4EF1-9034-0EC651B9D086}" srcOrd="0" destOrd="0" parTransId="{3E1C9901-D569-4FD2-A2B7-3E3772A6DBF8}" sibTransId="{851B1620-7A91-48DD-A8E5-F0EC472DB8D2}"/>
    <dgm:cxn modelId="{AAD1EDEA-A0FA-4467-925A-7B399121E103}" type="presOf" srcId="{8F590C34-6C47-4023-9F8C-AEEFF7EB36CC}" destId="{8ADD7DDE-1790-445D-8C1C-CB2F4A7E2AF5}" srcOrd="0" destOrd="0" presId="urn:microsoft.com/office/officeart/2009/3/layout/StepUpProcess"/>
    <dgm:cxn modelId="{157EB372-720B-4DC5-AF86-7907E3497624}" type="presParOf" srcId="{1F07446F-D26F-4095-9C8E-4A28C43BD01B}" destId="{0EFB985E-B306-4580-99BC-B1BA19E56C90}" srcOrd="0" destOrd="0" presId="urn:microsoft.com/office/officeart/2009/3/layout/StepUpProcess"/>
    <dgm:cxn modelId="{2DE918AC-43C2-48E3-8E62-5F152C86E8FF}" type="presParOf" srcId="{0EFB985E-B306-4580-99BC-B1BA19E56C90}" destId="{29E8911E-4059-4FE2-B98F-64A577241A61}" srcOrd="0" destOrd="0" presId="urn:microsoft.com/office/officeart/2009/3/layout/StepUpProcess"/>
    <dgm:cxn modelId="{D1F97376-38F9-49B4-AB93-48BDF77B4EAB}" type="presParOf" srcId="{0EFB985E-B306-4580-99BC-B1BA19E56C90}" destId="{0E432671-6A3B-4CA2-BD6A-8366700A8BE4}" srcOrd="1" destOrd="0" presId="urn:microsoft.com/office/officeart/2009/3/layout/StepUpProcess"/>
    <dgm:cxn modelId="{536C845C-C1AD-4D42-AE9A-3ECDB4EE08B3}" type="presParOf" srcId="{0EFB985E-B306-4580-99BC-B1BA19E56C90}" destId="{99FCFEE6-986E-44BE-9B73-6AD1D84625E1}" srcOrd="2" destOrd="0" presId="urn:microsoft.com/office/officeart/2009/3/layout/StepUpProcess"/>
    <dgm:cxn modelId="{085D590E-186C-4D5C-89E1-2E39A5A8CF1B}" type="presParOf" srcId="{1F07446F-D26F-4095-9C8E-4A28C43BD01B}" destId="{E7215824-29DB-4D94-BAEA-CCFA1CDC8518}" srcOrd="1" destOrd="0" presId="urn:microsoft.com/office/officeart/2009/3/layout/StepUpProcess"/>
    <dgm:cxn modelId="{10C2F01E-F402-405C-BE69-2F53EF558C54}" type="presParOf" srcId="{E7215824-29DB-4D94-BAEA-CCFA1CDC8518}" destId="{A7558F7B-FB29-40D3-8DA3-DCEC351BAC73}" srcOrd="0" destOrd="0" presId="urn:microsoft.com/office/officeart/2009/3/layout/StepUpProcess"/>
    <dgm:cxn modelId="{16CE44A2-0AA7-4ED8-8A27-B7EDB13DF868}" type="presParOf" srcId="{1F07446F-D26F-4095-9C8E-4A28C43BD01B}" destId="{87B93E6D-8B14-4C21-8D7D-FC50D4C8D611}" srcOrd="2" destOrd="0" presId="urn:microsoft.com/office/officeart/2009/3/layout/StepUpProcess"/>
    <dgm:cxn modelId="{929DAA1F-7882-4BE1-88A1-4BACEA8CD4A5}" type="presParOf" srcId="{87B93E6D-8B14-4C21-8D7D-FC50D4C8D611}" destId="{618724AC-145C-4CF4-BF95-B39B7321F939}" srcOrd="0" destOrd="0" presId="urn:microsoft.com/office/officeart/2009/3/layout/StepUpProcess"/>
    <dgm:cxn modelId="{24DF8A61-9BD7-4EA1-ADA2-63CD92117400}" type="presParOf" srcId="{87B93E6D-8B14-4C21-8D7D-FC50D4C8D611}" destId="{69065593-E444-4A7D-A772-E0B86B702172}" srcOrd="1" destOrd="0" presId="urn:microsoft.com/office/officeart/2009/3/layout/StepUpProcess"/>
    <dgm:cxn modelId="{9E4581B1-0E87-4615-81D7-25FA1941E41E}" type="presParOf" srcId="{87B93E6D-8B14-4C21-8D7D-FC50D4C8D611}" destId="{370F9727-372F-45AD-99C3-2CDFC7CEB548}" srcOrd="2" destOrd="0" presId="urn:microsoft.com/office/officeart/2009/3/layout/StepUpProcess"/>
    <dgm:cxn modelId="{B814BD8D-C33E-49E9-B989-0E8CCBEC27A0}" type="presParOf" srcId="{1F07446F-D26F-4095-9C8E-4A28C43BD01B}" destId="{F79D5D4B-6405-4DEE-83C3-A0E55F708304}" srcOrd="3" destOrd="0" presId="urn:microsoft.com/office/officeart/2009/3/layout/StepUpProcess"/>
    <dgm:cxn modelId="{4A16F932-F11C-4998-BC2F-2CE98058E5DD}" type="presParOf" srcId="{F79D5D4B-6405-4DEE-83C3-A0E55F708304}" destId="{3CC79247-151C-4454-AF40-EA0BE69117C6}" srcOrd="0" destOrd="0" presId="urn:microsoft.com/office/officeart/2009/3/layout/StepUpProcess"/>
    <dgm:cxn modelId="{2A19C0F2-354E-4DB7-B058-44703702FF3B}" type="presParOf" srcId="{1F07446F-D26F-4095-9C8E-4A28C43BD01B}" destId="{78D8FED6-6141-4D1C-9EEE-5259B478E6C4}" srcOrd="4" destOrd="0" presId="urn:microsoft.com/office/officeart/2009/3/layout/StepUpProcess"/>
    <dgm:cxn modelId="{72469382-9896-4CCF-84E0-7DA16AE712F9}" type="presParOf" srcId="{78D8FED6-6141-4D1C-9EEE-5259B478E6C4}" destId="{735970C9-1F29-498D-9843-20377B303134}" srcOrd="0" destOrd="0" presId="urn:microsoft.com/office/officeart/2009/3/layout/StepUpProcess"/>
    <dgm:cxn modelId="{45AEBF0A-7EAB-46A4-AE46-BB96D1D36422}" type="presParOf" srcId="{78D8FED6-6141-4D1C-9EEE-5259B478E6C4}" destId="{968F3EEA-0A52-4E09-9B1F-A21DE97C4190}" srcOrd="1" destOrd="0" presId="urn:microsoft.com/office/officeart/2009/3/layout/StepUpProcess"/>
    <dgm:cxn modelId="{7A0616C3-40EF-4FC7-A63C-D1B76FA10505}" type="presParOf" srcId="{78D8FED6-6141-4D1C-9EEE-5259B478E6C4}" destId="{B3BC8354-FA8F-46F3-9D9C-20A614BC0036}" srcOrd="2" destOrd="0" presId="urn:microsoft.com/office/officeart/2009/3/layout/StepUpProcess"/>
    <dgm:cxn modelId="{409A80DE-CB43-4749-99CE-2A17C4642C3B}" type="presParOf" srcId="{1F07446F-D26F-4095-9C8E-4A28C43BD01B}" destId="{5931E2A6-2C1C-4366-8FC4-327C32D73B4E}" srcOrd="5" destOrd="0" presId="urn:microsoft.com/office/officeart/2009/3/layout/StepUpProcess"/>
    <dgm:cxn modelId="{65AD38FE-55F8-4BD8-8147-D6121775C97E}" type="presParOf" srcId="{5931E2A6-2C1C-4366-8FC4-327C32D73B4E}" destId="{6AE6667D-354D-4745-AB8C-5043DEBC15D7}" srcOrd="0" destOrd="0" presId="urn:microsoft.com/office/officeart/2009/3/layout/StepUpProcess"/>
    <dgm:cxn modelId="{43CADD13-77E5-486E-AB8D-D956448635E8}" type="presParOf" srcId="{1F07446F-D26F-4095-9C8E-4A28C43BD01B}" destId="{56AAF7A8-A2F8-4E5B-800F-575B51A3B870}" srcOrd="6" destOrd="0" presId="urn:microsoft.com/office/officeart/2009/3/layout/StepUpProcess"/>
    <dgm:cxn modelId="{EEBED1ED-360F-49A4-97D0-BCE45B5DADE4}" type="presParOf" srcId="{56AAF7A8-A2F8-4E5B-800F-575B51A3B870}" destId="{C9D6E016-6AC4-43DD-A7A5-C239B4917A5F}" srcOrd="0" destOrd="0" presId="urn:microsoft.com/office/officeart/2009/3/layout/StepUpProcess"/>
    <dgm:cxn modelId="{C0034819-4BE9-4BE8-BCF5-C838EDF54BAB}" type="presParOf" srcId="{56AAF7A8-A2F8-4E5B-800F-575B51A3B870}" destId="{8ADD7DDE-1790-445D-8C1C-CB2F4A7E2AF5}" srcOrd="1" destOrd="0" presId="urn:microsoft.com/office/officeart/2009/3/layout/StepUpProcess"/>
    <dgm:cxn modelId="{DAE447AF-8671-4AF6-8DA8-7125FD851F32}" type="presParOf" srcId="{56AAF7A8-A2F8-4E5B-800F-575B51A3B870}" destId="{B95FB4D9-0D80-48AA-86D3-578B27005AF1}" srcOrd="2" destOrd="0" presId="urn:microsoft.com/office/officeart/2009/3/layout/StepUpProcess"/>
    <dgm:cxn modelId="{4E05CAC8-C334-44A3-B0FF-269B55D7B7B5}" type="presParOf" srcId="{1F07446F-D26F-4095-9C8E-4A28C43BD01B}" destId="{5462623E-C5CA-4E76-AC03-E504996101BC}" srcOrd="7" destOrd="0" presId="urn:microsoft.com/office/officeart/2009/3/layout/StepUpProcess"/>
    <dgm:cxn modelId="{A3D30D9A-BE3E-4A25-B4CE-72074352D043}" type="presParOf" srcId="{5462623E-C5CA-4E76-AC03-E504996101BC}" destId="{58A65309-5116-4FBD-809E-5D37073D0E4B}" srcOrd="0" destOrd="0" presId="urn:microsoft.com/office/officeart/2009/3/layout/StepUpProcess"/>
    <dgm:cxn modelId="{2414A10A-C95D-4C12-B317-B1FD88A93B11}" type="presParOf" srcId="{1F07446F-D26F-4095-9C8E-4A28C43BD01B}" destId="{92EF620B-5532-469B-BF16-C6A18357F842}" srcOrd="8" destOrd="0" presId="urn:microsoft.com/office/officeart/2009/3/layout/StepUpProcess"/>
    <dgm:cxn modelId="{078BFAC7-3EB9-4998-B261-96B9F63D9BF4}" type="presParOf" srcId="{92EF620B-5532-469B-BF16-C6A18357F842}" destId="{20670D60-CEAB-4500-A51B-E2D3BCD30797}" srcOrd="0" destOrd="0" presId="urn:microsoft.com/office/officeart/2009/3/layout/StepUpProcess"/>
    <dgm:cxn modelId="{0F9B72F1-1FD1-4952-A0BA-431C069234C1}" type="presParOf" srcId="{92EF620B-5532-469B-BF16-C6A18357F842}" destId="{8EF3149B-A4A3-4991-B009-09115B54323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8911E-4059-4FE2-B98F-64A577241A61}">
      <dsp:nvSpPr>
        <dsp:cNvPr id="0" name=""/>
        <dsp:cNvSpPr/>
      </dsp:nvSpPr>
      <dsp:spPr>
        <a:xfrm rot="5400000">
          <a:off x="435424" y="2497082"/>
          <a:ext cx="1303458" cy="21689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32671-6A3B-4CA2-BD6A-8366700A8BE4}">
      <dsp:nvSpPr>
        <dsp:cNvPr id="0" name=""/>
        <dsp:cNvSpPr/>
      </dsp:nvSpPr>
      <dsp:spPr>
        <a:xfrm>
          <a:off x="217844" y="3145123"/>
          <a:ext cx="1958117" cy="171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900" kern="1200" dirty="0"/>
            <a:t>1. Gởi mở tư duy – gắn kết tinh thần học tập. Định hướng giới thiệu nội dung bài học</a:t>
          </a:r>
          <a:endParaRPr lang="en-GB" sz="1900" kern="1200" dirty="0"/>
        </a:p>
      </dsp:txBody>
      <dsp:txXfrm>
        <a:off x="217844" y="3145123"/>
        <a:ext cx="1958117" cy="1716405"/>
      </dsp:txXfrm>
    </dsp:sp>
    <dsp:sp modelId="{99FCFEE6-986E-44BE-9B73-6AD1D84625E1}">
      <dsp:nvSpPr>
        <dsp:cNvPr id="0" name=""/>
        <dsp:cNvSpPr/>
      </dsp:nvSpPr>
      <dsp:spPr>
        <a:xfrm>
          <a:off x="1806506" y="2337403"/>
          <a:ext cx="369456" cy="36945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724AC-145C-4CF4-BF95-B39B7321F939}">
      <dsp:nvSpPr>
        <dsp:cNvPr id="0" name=""/>
        <dsp:cNvSpPr/>
      </dsp:nvSpPr>
      <dsp:spPr>
        <a:xfrm rot="5400000">
          <a:off x="2832542" y="1903912"/>
          <a:ext cx="1303458" cy="21689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65593-E444-4A7D-A772-E0B86B702172}">
      <dsp:nvSpPr>
        <dsp:cNvPr id="0" name=""/>
        <dsp:cNvSpPr/>
      </dsp:nvSpPr>
      <dsp:spPr>
        <a:xfrm>
          <a:off x="2614963" y="2551954"/>
          <a:ext cx="1958117" cy="171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900" kern="1200" dirty="0"/>
            <a:t>2. Các vấn đề cần giải quyết của bài toán; của thực tiễn, của học tập, ví dụ minh họa.</a:t>
          </a:r>
          <a:endParaRPr lang="en-GB" sz="1900" kern="1200" dirty="0"/>
        </a:p>
      </dsp:txBody>
      <dsp:txXfrm>
        <a:off x="2614963" y="2551954"/>
        <a:ext cx="1958117" cy="1716405"/>
      </dsp:txXfrm>
    </dsp:sp>
    <dsp:sp modelId="{370F9727-372F-45AD-99C3-2CDFC7CEB548}">
      <dsp:nvSpPr>
        <dsp:cNvPr id="0" name=""/>
        <dsp:cNvSpPr/>
      </dsp:nvSpPr>
      <dsp:spPr>
        <a:xfrm>
          <a:off x="4203624" y="1744234"/>
          <a:ext cx="369456" cy="36945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970C9-1F29-498D-9843-20377B303134}">
      <dsp:nvSpPr>
        <dsp:cNvPr id="0" name=""/>
        <dsp:cNvSpPr/>
      </dsp:nvSpPr>
      <dsp:spPr>
        <a:xfrm rot="5400000">
          <a:off x="5229661" y="1310743"/>
          <a:ext cx="1303458" cy="21689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F3EEA-0A52-4E09-9B1F-A21DE97C4190}">
      <dsp:nvSpPr>
        <dsp:cNvPr id="0" name=""/>
        <dsp:cNvSpPr/>
      </dsp:nvSpPr>
      <dsp:spPr>
        <a:xfrm>
          <a:off x="5012082" y="1958784"/>
          <a:ext cx="1958117" cy="171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900" kern="1200" dirty="0"/>
            <a:t>3. Kiến thức gồm: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900" kern="1200" dirty="0"/>
            <a:t> - Kiến thức tư duy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900" kern="1200" dirty="0"/>
            <a:t> - Kiến thức của code/ lập trình</a:t>
          </a:r>
          <a:endParaRPr lang="en-GB" sz="1900" kern="1200" dirty="0"/>
        </a:p>
      </dsp:txBody>
      <dsp:txXfrm>
        <a:off x="5012082" y="1958784"/>
        <a:ext cx="1958117" cy="1716405"/>
      </dsp:txXfrm>
    </dsp:sp>
    <dsp:sp modelId="{B3BC8354-FA8F-46F3-9D9C-20A614BC0036}">
      <dsp:nvSpPr>
        <dsp:cNvPr id="0" name=""/>
        <dsp:cNvSpPr/>
      </dsp:nvSpPr>
      <dsp:spPr>
        <a:xfrm>
          <a:off x="6600743" y="1151064"/>
          <a:ext cx="369456" cy="36945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6E016-6AC4-43DD-A7A5-C239B4917A5F}">
      <dsp:nvSpPr>
        <dsp:cNvPr id="0" name=""/>
        <dsp:cNvSpPr/>
      </dsp:nvSpPr>
      <dsp:spPr>
        <a:xfrm rot="5400000">
          <a:off x="7626780" y="717574"/>
          <a:ext cx="1303458" cy="21689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D7DDE-1790-445D-8C1C-CB2F4A7E2AF5}">
      <dsp:nvSpPr>
        <dsp:cNvPr id="0" name=""/>
        <dsp:cNvSpPr/>
      </dsp:nvSpPr>
      <dsp:spPr>
        <a:xfrm>
          <a:off x="7409200" y="1365615"/>
          <a:ext cx="1958117" cy="171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900" kern="1200"/>
            <a:t>4. Thực hành/ giải bài tập/ lý thuyết đến thực tiễn</a:t>
          </a:r>
          <a:endParaRPr lang="en-GB" sz="1900" kern="1200"/>
        </a:p>
      </dsp:txBody>
      <dsp:txXfrm>
        <a:off x="7409200" y="1365615"/>
        <a:ext cx="1958117" cy="1716405"/>
      </dsp:txXfrm>
    </dsp:sp>
    <dsp:sp modelId="{B95FB4D9-0D80-48AA-86D3-578B27005AF1}">
      <dsp:nvSpPr>
        <dsp:cNvPr id="0" name=""/>
        <dsp:cNvSpPr/>
      </dsp:nvSpPr>
      <dsp:spPr>
        <a:xfrm>
          <a:off x="8997862" y="557895"/>
          <a:ext cx="369456" cy="36945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70D60-CEAB-4500-A51B-E2D3BCD30797}">
      <dsp:nvSpPr>
        <dsp:cNvPr id="0" name=""/>
        <dsp:cNvSpPr/>
      </dsp:nvSpPr>
      <dsp:spPr>
        <a:xfrm rot="5400000">
          <a:off x="10023899" y="124404"/>
          <a:ext cx="1303458" cy="21689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149B-A4A3-4991-B009-09115B54323D}">
      <dsp:nvSpPr>
        <dsp:cNvPr id="0" name=""/>
        <dsp:cNvSpPr/>
      </dsp:nvSpPr>
      <dsp:spPr>
        <a:xfrm>
          <a:off x="9806319" y="772446"/>
          <a:ext cx="1958117" cy="171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900" kern="1200" dirty="0"/>
            <a:t>5. Tóm tăt: các nội dung cần nắm trong buổi học. </a:t>
          </a:r>
          <a:r>
            <a:rPr lang="en-GB" sz="1900" kern="1200" dirty="0"/>
            <a:t>B</a:t>
          </a:r>
          <a:r>
            <a:rPr lang="en-AS" sz="1900" kern="1200" dirty="0"/>
            <a:t>ài tập về nhà nếu có</a:t>
          </a:r>
          <a:endParaRPr lang="en-GB" sz="1900" kern="1200" dirty="0"/>
        </a:p>
      </dsp:txBody>
      <dsp:txXfrm>
        <a:off x="9806319" y="772446"/>
        <a:ext cx="1958117" cy="1716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8911E-4059-4FE2-B98F-64A577241A61}">
      <dsp:nvSpPr>
        <dsp:cNvPr id="0" name=""/>
        <dsp:cNvSpPr/>
      </dsp:nvSpPr>
      <dsp:spPr>
        <a:xfrm rot="5400000">
          <a:off x="435424" y="2497082"/>
          <a:ext cx="1303458" cy="21689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32671-6A3B-4CA2-BD6A-8366700A8BE4}">
      <dsp:nvSpPr>
        <dsp:cNvPr id="0" name=""/>
        <dsp:cNvSpPr/>
      </dsp:nvSpPr>
      <dsp:spPr>
        <a:xfrm>
          <a:off x="217844" y="3145123"/>
          <a:ext cx="1958117" cy="171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700" kern="1200"/>
            <a:t>1. Gởi mở tư duy – gắn kết tinh thần học tập. Định hướng giới thiệu nội dung bài học</a:t>
          </a:r>
          <a:endParaRPr lang="en-GB" sz="1700" kern="1200"/>
        </a:p>
      </dsp:txBody>
      <dsp:txXfrm>
        <a:off x="217844" y="3145123"/>
        <a:ext cx="1958117" cy="1716405"/>
      </dsp:txXfrm>
    </dsp:sp>
    <dsp:sp modelId="{99FCFEE6-986E-44BE-9B73-6AD1D84625E1}">
      <dsp:nvSpPr>
        <dsp:cNvPr id="0" name=""/>
        <dsp:cNvSpPr/>
      </dsp:nvSpPr>
      <dsp:spPr>
        <a:xfrm>
          <a:off x="1806506" y="2337403"/>
          <a:ext cx="369456" cy="36945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724AC-145C-4CF4-BF95-B39B7321F939}">
      <dsp:nvSpPr>
        <dsp:cNvPr id="0" name=""/>
        <dsp:cNvSpPr/>
      </dsp:nvSpPr>
      <dsp:spPr>
        <a:xfrm rot="5400000">
          <a:off x="2832542" y="1903912"/>
          <a:ext cx="1303458" cy="21689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65593-E444-4A7D-A772-E0B86B702172}">
      <dsp:nvSpPr>
        <dsp:cNvPr id="0" name=""/>
        <dsp:cNvSpPr/>
      </dsp:nvSpPr>
      <dsp:spPr>
        <a:xfrm>
          <a:off x="2614963" y="2551954"/>
          <a:ext cx="1958117" cy="171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700" kern="1200"/>
            <a:t>2. Các vấn đề cần giải quyết của bài toán; của thực tiễn, của học tập, ví dụ minh họa.</a:t>
          </a:r>
          <a:endParaRPr lang="en-GB" sz="1700" kern="1200"/>
        </a:p>
      </dsp:txBody>
      <dsp:txXfrm>
        <a:off x="2614963" y="2551954"/>
        <a:ext cx="1958117" cy="1716405"/>
      </dsp:txXfrm>
    </dsp:sp>
    <dsp:sp modelId="{370F9727-372F-45AD-99C3-2CDFC7CEB548}">
      <dsp:nvSpPr>
        <dsp:cNvPr id="0" name=""/>
        <dsp:cNvSpPr/>
      </dsp:nvSpPr>
      <dsp:spPr>
        <a:xfrm>
          <a:off x="4203624" y="1744234"/>
          <a:ext cx="369456" cy="36945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970C9-1F29-498D-9843-20377B303134}">
      <dsp:nvSpPr>
        <dsp:cNvPr id="0" name=""/>
        <dsp:cNvSpPr/>
      </dsp:nvSpPr>
      <dsp:spPr>
        <a:xfrm rot="5400000">
          <a:off x="5229661" y="1310743"/>
          <a:ext cx="1303458" cy="21689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F3EEA-0A52-4E09-9B1F-A21DE97C4190}">
      <dsp:nvSpPr>
        <dsp:cNvPr id="0" name=""/>
        <dsp:cNvSpPr/>
      </dsp:nvSpPr>
      <dsp:spPr>
        <a:xfrm>
          <a:off x="5012082" y="1958784"/>
          <a:ext cx="1958117" cy="171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700" kern="1200"/>
            <a:t>3. Kiến thức gồm: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700" kern="1200"/>
            <a:t> - Kiến thức tư duy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700" kern="1200"/>
            <a:t> - Kiến thức của code/ lập trình</a:t>
          </a:r>
          <a:endParaRPr lang="en-GB" sz="1700" kern="1200"/>
        </a:p>
      </dsp:txBody>
      <dsp:txXfrm>
        <a:off x="5012082" y="1958784"/>
        <a:ext cx="1958117" cy="1716405"/>
      </dsp:txXfrm>
    </dsp:sp>
    <dsp:sp modelId="{B3BC8354-FA8F-46F3-9D9C-20A614BC0036}">
      <dsp:nvSpPr>
        <dsp:cNvPr id="0" name=""/>
        <dsp:cNvSpPr/>
      </dsp:nvSpPr>
      <dsp:spPr>
        <a:xfrm>
          <a:off x="6600743" y="1151064"/>
          <a:ext cx="369456" cy="36945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6E016-6AC4-43DD-A7A5-C239B4917A5F}">
      <dsp:nvSpPr>
        <dsp:cNvPr id="0" name=""/>
        <dsp:cNvSpPr/>
      </dsp:nvSpPr>
      <dsp:spPr>
        <a:xfrm rot="5400000">
          <a:off x="7626780" y="717574"/>
          <a:ext cx="1303458" cy="21689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D7DDE-1790-445D-8C1C-CB2F4A7E2AF5}">
      <dsp:nvSpPr>
        <dsp:cNvPr id="0" name=""/>
        <dsp:cNvSpPr/>
      </dsp:nvSpPr>
      <dsp:spPr>
        <a:xfrm>
          <a:off x="7409200" y="1365615"/>
          <a:ext cx="1958117" cy="171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700" kern="1200"/>
            <a:t>4. Thực hành/ giải bài tập/ lý thuyết đến thực tiễn</a:t>
          </a:r>
          <a:endParaRPr lang="en-GB" sz="1700" kern="1200"/>
        </a:p>
      </dsp:txBody>
      <dsp:txXfrm>
        <a:off x="7409200" y="1365615"/>
        <a:ext cx="1958117" cy="1716405"/>
      </dsp:txXfrm>
    </dsp:sp>
    <dsp:sp modelId="{B95FB4D9-0D80-48AA-86D3-578B27005AF1}">
      <dsp:nvSpPr>
        <dsp:cNvPr id="0" name=""/>
        <dsp:cNvSpPr/>
      </dsp:nvSpPr>
      <dsp:spPr>
        <a:xfrm>
          <a:off x="8997862" y="557895"/>
          <a:ext cx="369456" cy="36945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70D60-CEAB-4500-A51B-E2D3BCD30797}">
      <dsp:nvSpPr>
        <dsp:cNvPr id="0" name=""/>
        <dsp:cNvSpPr/>
      </dsp:nvSpPr>
      <dsp:spPr>
        <a:xfrm rot="5400000">
          <a:off x="10023899" y="124404"/>
          <a:ext cx="1303458" cy="216892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149B-A4A3-4991-B009-09115B54323D}">
      <dsp:nvSpPr>
        <dsp:cNvPr id="0" name=""/>
        <dsp:cNvSpPr/>
      </dsp:nvSpPr>
      <dsp:spPr>
        <a:xfrm>
          <a:off x="9806319" y="772446"/>
          <a:ext cx="1958117" cy="171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S" sz="1700" kern="1200"/>
            <a:t>5. Tóm tăt: các nội dung cần nắm trong buổi học. </a:t>
          </a:r>
          <a:r>
            <a:rPr lang="en-GB" sz="1700" kern="1200"/>
            <a:t>B</a:t>
          </a:r>
          <a:r>
            <a:rPr lang="en-AS" sz="1700" kern="1200"/>
            <a:t>ài tập về nhà nếu có (Chỉ cần đề bài, không cần bài giải cũng dược)</a:t>
          </a:r>
          <a:endParaRPr lang="en-GB" sz="1700" kern="1200"/>
        </a:p>
      </dsp:txBody>
      <dsp:txXfrm>
        <a:off x="9806319" y="772446"/>
        <a:ext cx="1958117" cy="1716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9C25-963D-4080-9C96-91C35235E90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AD99-E19E-4A0A-8462-98F7910B2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1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AD99-E19E-4A0A-8462-98F7910B22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AD99-E19E-4A0A-8462-98F7910B2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8AD99-E19E-4A0A-8462-98F7910B22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8AD99-E19E-4A0A-8462-98F7910B2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AD99-E19E-4A0A-8462-98F7910B2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AD99-E19E-4A0A-8462-98F7910B22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2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Giáo viên đặt điều kiện để học sinh thực hành, trải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244AA-C581-4E0A-8EB6-DF8F7738FC5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452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AD99-E19E-4A0A-8462-98F7910B22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62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AD99-E19E-4A0A-8462-98F7910B22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32A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rgbClr val="F0F8F6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43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25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remove" hidden="1">
            <a:extLst>
              <a:ext uri="{FF2B5EF4-FFF2-40B4-BE49-F238E27FC236}">
                <a16:creationId xmlns:a16="http://schemas.microsoft.com/office/drawing/2014/main" id="{297FA01E-24AC-49D4-8C41-C51389DC6FF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1052736"/>
            <a:ext cx="10972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89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>
            <a:extLst>
              <a:ext uri="{FF2B5EF4-FFF2-40B4-BE49-F238E27FC236}">
                <a16:creationId xmlns:a16="http://schemas.microsoft.com/office/drawing/2014/main" id="{74A997BD-A04A-4B08-A4A8-F7A22440416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70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prstClr val="black"/>
                </a:solidFill>
              </a14:hiddenLine>
            </a:ext>
          </a:extLst>
        </p:spPr>
        <p:txBody>
          <a:bodyPr lIns="91440" tIns="45720" rIns="91440" bIns="45720" anchor="ctr" anchorCtr="0">
            <a:normAutofit/>
          </a:bodyPr>
          <a:lstStyle>
            <a:lvl1pPr algn="l">
              <a:defRPr sz="3200" b="0" i="0" u="none" cap="none" baseline="0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11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46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rgbClr val="32A1AB">
                <a:alpha val="66000"/>
              </a:srgbClr>
            </a:gs>
            <a:gs pos="56000">
              <a:srgbClr val="32A1AB">
                <a:alpha val="9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657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0">
              <a:srgbClr val="AF1C1C">
                <a:alpha val="59000"/>
              </a:srgbClr>
            </a:gs>
            <a:gs pos="100000">
              <a:srgbClr val="AF1C1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097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 flip="none" rotWithShape="1">
          <a:gsLst>
            <a:gs pos="99000">
              <a:srgbClr val="2F2F28"/>
            </a:gs>
            <a:gs pos="0">
              <a:srgbClr val="AF1C1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727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 flip="none" rotWithShape="1">
          <a:gsLst>
            <a:gs pos="6000">
              <a:srgbClr val="32A1AB"/>
            </a:gs>
            <a:gs pos="100000">
              <a:srgbClr val="334D9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113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 flip="none" rotWithShape="1">
          <a:gsLst>
            <a:gs pos="100000">
              <a:srgbClr val="2F2F28"/>
            </a:gs>
            <a:gs pos="6000">
              <a:srgbClr val="32A1A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42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AF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89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34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2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0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41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57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>
            <a:extLst>
              <a:ext uri="{FF2B5EF4-FFF2-40B4-BE49-F238E27FC236}">
                <a16:creationId xmlns:a16="http://schemas.microsoft.com/office/drawing/2014/main" id="{74A997BD-A04A-4B08-A4A8-F7A22440416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70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prstClr val="black"/>
                </a:solidFill>
              </a14:hiddenLine>
            </a:ext>
          </a:extLst>
        </p:spPr>
        <p:txBody>
          <a:bodyPr lIns="91440" tIns="45720" rIns="91440" bIns="45720" anchor="ctr" anchorCtr="0">
            <a:normAutofit/>
          </a:bodyPr>
          <a:lstStyle>
            <a:lvl1pPr algn="l">
              <a:defRPr sz="3200" b="0" i="0" u="none" cap="none" baseline="0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68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rgbClr val="F0F8F6"/>
            </a:gs>
            <a:gs pos="100000">
              <a:srgbClr val="334D9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63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rgbClr val="F0F8F6"/>
            </a:gs>
            <a:gs pos="100000">
              <a:srgbClr val="32A1A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93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0">
              <a:srgbClr val="F0F8F6"/>
            </a:gs>
            <a:gs pos="100000">
              <a:srgbClr val="AF1C1C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15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4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30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65" r:id="rId4"/>
    <p:sldLayoutId id="2147483649" r:id="rId5"/>
    <p:sldLayoutId id="214748368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0F8F6"/>
            </a:gs>
            <a:gs pos="100000">
              <a:srgbClr val="334D9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6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68" r:id="rId3"/>
    <p:sldLayoutId id="2147483669" r:id="rId4"/>
    <p:sldLayoutId id="2147483670" r:id="rId5"/>
    <p:sldLayoutId id="2147483678" r:id="rId6"/>
    <p:sldLayoutId id="2147483679" r:id="rId7"/>
    <p:sldLayoutId id="214748368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34D91">
                <a:alpha val="47000"/>
              </a:srgbClr>
            </a:gs>
            <a:gs pos="80000">
              <a:srgbClr val="334D9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32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39AC57A-CD2D-4176-9350-59ABCD47A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27" y="1782599"/>
            <a:ext cx="5482410" cy="209702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7C8F670-6058-4154-A86B-A31DE31B595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6" y="1116609"/>
            <a:ext cx="3487572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6688C8-F0BA-4DF4-B0CE-834D1307D8F3}"/>
              </a:ext>
            </a:extLst>
          </p:cNvPr>
          <p:cNvSpPr txBox="1"/>
          <p:nvPr/>
        </p:nvSpPr>
        <p:spPr>
          <a:xfrm>
            <a:off x="1905057" y="5045223"/>
            <a:ext cx="644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b="1">
                <a:solidFill>
                  <a:srgbClr val="334D9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HỌC VIỆN CÔNG NGHỆ TIPY STEM</a:t>
            </a:r>
          </a:p>
          <a:p>
            <a:r>
              <a:rPr lang="en-AS">
                <a:solidFill>
                  <a:srgbClr val="334D9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Office: 146 Nguyễn Sỹ Sách, Vinh, Nghệ An</a:t>
            </a:r>
          </a:p>
          <a:p>
            <a:r>
              <a:rPr lang="en-AS">
                <a:solidFill>
                  <a:srgbClr val="334D9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Hotline: 084 3537 333</a:t>
            </a:r>
            <a:endParaRPr lang="en-GB">
              <a:solidFill>
                <a:srgbClr val="334D9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Solution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35DA2F5-A9B7-4BE9-8948-CB34765C2AE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9374" y="5123718"/>
            <a:ext cx="869499" cy="766339"/>
            <a:chOff x="2460626" y="3270250"/>
            <a:chExt cx="842962" cy="742951"/>
          </a:xfrm>
          <a:solidFill>
            <a:srgbClr val="F0F8F6"/>
          </a:solidFill>
        </p:grpSpPr>
        <p:sp>
          <p:nvSpPr>
            <p:cNvPr id="13" name="Freeform 129">
              <a:extLst>
                <a:ext uri="{FF2B5EF4-FFF2-40B4-BE49-F238E27FC236}">
                  <a16:creationId xmlns:a16="http://schemas.microsoft.com/office/drawing/2014/main" id="{AF8C59C8-D169-4DEE-AD97-398417598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6" y="3636963"/>
              <a:ext cx="476250" cy="376238"/>
            </a:xfrm>
            <a:custGeom>
              <a:avLst/>
              <a:gdLst>
                <a:gd name="T0" fmla="*/ 2 w 624"/>
                <a:gd name="T1" fmla="*/ 299 h 495"/>
                <a:gd name="T2" fmla="*/ 213 w 624"/>
                <a:gd name="T3" fmla="*/ 24 h 495"/>
                <a:gd name="T4" fmla="*/ 359 w 624"/>
                <a:gd name="T5" fmla="*/ 111 h 495"/>
                <a:gd name="T6" fmla="*/ 445 w 624"/>
                <a:gd name="T7" fmla="*/ 5 h 495"/>
                <a:gd name="T8" fmla="*/ 510 w 624"/>
                <a:gd name="T9" fmla="*/ 0 h 495"/>
                <a:gd name="T10" fmla="*/ 486 w 624"/>
                <a:gd name="T11" fmla="*/ 33 h 495"/>
                <a:gd name="T12" fmla="*/ 460 w 624"/>
                <a:gd name="T13" fmla="*/ 156 h 495"/>
                <a:gd name="T14" fmla="*/ 537 w 624"/>
                <a:gd name="T15" fmla="*/ 268 h 495"/>
                <a:gd name="T16" fmla="*/ 624 w 624"/>
                <a:gd name="T17" fmla="*/ 285 h 495"/>
                <a:gd name="T18" fmla="*/ 623 w 624"/>
                <a:gd name="T19" fmla="*/ 495 h 495"/>
                <a:gd name="T20" fmla="*/ 257 w 624"/>
                <a:gd name="T21" fmla="*/ 495 h 495"/>
                <a:gd name="T22" fmla="*/ 247 w 624"/>
                <a:gd name="T23" fmla="*/ 328 h 495"/>
                <a:gd name="T24" fmla="*/ 209 w 624"/>
                <a:gd name="T25" fmla="*/ 328 h 495"/>
                <a:gd name="T26" fmla="*/ 196 w 624"/>
                <a:gd name="T27" fmla="*/ 495 h 495"/>
                <a:gd name="T28" fmla="*/ 0 w 624"/>
                <a:gd name="T29" fmla="*/ 495 h 495"/>
                <a:gd name="T30" fmla="*/ 2 w 624"/>
                <a:gd name="T31" fmla="*/ 29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4" h="495">
                  <a:moveTo>
                    <a:pt x="2" y="299"/>
                  </a:moveTo>
                  <a:cubicBezTo>
                    <a:pt x="6" y="136"/>
                    <a:pt x="75" y="51"/>
                    <a:pt x="213" y="24"/>
                  </a:cubicBezTo>
                  <a:lnTo>
                    <a:pt x="359" y="111"/>
                  </a:lnTo>
                  <a:lnTo>
                    <a:pt x="445" y="5"/>
                  </a:lnTo>
                  <a:cubicBezTo>
                    <a:pt x="466" y="3"/>
                    <a:pt x="488" y="2"/>
                    <a:pt x="510" y="0"/>
                  </a:cubicBezTo>
                  <a:cubicBezTo>
                    <a:pt x="500" y="9"/>
                    <a:pt x="492" y="20"/>
                    <a:pt x="486" y="33"/>
                  </a:cubicBezTo>
                  <a:cubicBezTo>
                    <a:pt x="482" y="40"/>
                    <a:pt x="468" y="115"/>
                    <a:pt x="460" y="156"/>
                  </a:cubicBezTo>
                  <a:cubicBezTo>
                    <a:pt x="451" y="208"/>
                    <a:pt x="485" y="259"/>
                    <a:pt x="537" y="268"/>
                  </a:cubicBezTo>
                  <a:lnTo>
                    <a:pt x="624" y="285"/>
                  </a:lnTo>
                  <a:lnTo>
                    <a:pt x="623" y="495"/>
                  </a:lnTo>
                  <a:lnTo>
                    <a:pt x="257" y="495"/>
                  </a:lnTo>
                  <a:lnTo>
                    <a:pt x="247" y="328"/>
                  </a:lnTo>
                  <a:lnTo>
                    <a:pt x="209" y="328"/>
                  </a:lnTo>
                  <a:lnTo>
                    <a:pt x="196" y="495"/>
                  </a:lnTo>
                  <a:lnTo>
                    <a:pt x="0" y="495"/>
                  </a:lnTo>
                  <a:lnTo>
                    <a:pt x="2" y="299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334D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30">
              <a:extLst>
                <a:ext uri="{FF2B5EF4-FFF2-40B4-BE49-F238E27FC236}">
                  <a16:creationId xmlns:a16="http://schemas.microsoft.com/office/drawing/2014/main" id="{07AC3734-AC82-460C-8EBA-7FFEC64E5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963" y="3608388"/>
              <a:ext cx="174625" cy="196850"/>
            </a:xfrm>
            <a:custGeom>
              <a:avLst/>
              <a:gdLst>
                <a:gd name="T0" fmla="*/ 11 w 229"/>
                <a:gd name="T1" fmla="*/ 112 h 259"/>
                <a:gd name="T2" fmla="*/ 121 w 229"/>
                <a:gd name="T3" fmla="*/ 2 h 259"/>
                <a:gd name="T4" fmla="*/ 169 w 229"/>
                <a:gd name="T5" fmla="*/ 10 h 259"/>
                <a:gd name="T6" fmla="*/ 208 w 229"/>
                <a:gd name="T7" fmla="*/ 136 h 259"/>
                <a:gd name="T8" fmla="*/ 173 w 229"/>
                <a:gd name="T9" fmla="*/ 238 h 259"/>
                <a:gd name="T10" fmla="*/ 97 w 229"/>
                <a:gd name="T11" fmla="*/ 243 h 259"/>
                <a:gd name="T12" fmla="*/ 11 w 229"/>
                <a:gd name="T13" fmla="*/ 1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59">
                  <a:moveTo>
                    <a:pt x="11" y="112"/>
                  </a:moveTo>
                  <a:cubicBezTo>
                    <a:pt x="21" y="51"/>
                    <a:pt x="74" y="5"/>
                    <a:pt x="121" y="2"/>
                  </a:cubicBezTo>
                  <a:cubicBezTo>
                    <a:pt x="145" y="0"/>
                    <a:pt x="163" y="9"/>
                    <a:pt x="169" y="10"/>
                  </a:cubicBezTo>
                  <a:cubicBezTo>
                    <a:pt x="229" y="30"/>
                    <a:pt x="219" y="72"/>
                    <a:pt x="208" y="136"/>
                  </a:cubicBezTo>
                  <a:cubicBezTo>
                    <a:pt x="201" y="179"/>
                    <a:pt x="194" y="219"/>
                    <a:pt x="173" y="238"/>
                  </a:cubicBezTo>
                  <a:cubicBezTo>
                    <a:pt x="150" y="259"/>
                    <a:pt x="125" y="252"/>
                    <a:pt x="97" y="243"/>
                  </a:cubicBezTo>
                  <a:cubicBezTo>
                    <a:pt x="40" y="226"/>
                    <a:pt x="0" y="176"/>
                    <a:pt x="11" y="11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334D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31">
              <a:extLst>
                <a:ext uri="{FF2B5EF4-FFF2-40B4-BE49-F238E27FC236}">
                  <a16:creationId xmlns:a16="http://schemas.microsoft.com/office/drawing/2014/main" id="{8DCB24B1-4429-4F80-BBCC-0F6AC13A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538" y="3270250"/>
              <a:ext cx="341313" cy="3349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334D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32">
              <a:extLst>
                <a:ext uri="{FF2B5EF4-FFF2-40B4-BE49-F238E27FC236}">
                  <a16:creationId xmlns:a16="http://schemas.microsoft.com/office/drawing/2014/main" id="{D1E2B780-5E4D-4E02-8E07-3B9BEE584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626" y="3340100"/>
              <a:ext cx="433388" cy="527050"/>
            </a:xfrm>
            <a:custGeom>
              <a:avLst/>
              <a:gdLst>
                <a:gd name="T0" fmla="*/ 271 w 569"/>
                <a:gd name="T1" fmla="*/ 112 h 691"/>
                <a:gd name="T2" fmla="*/ 274 w 569"/>
                <a:gd name="T3" fmla="*/ 151 h 691"/>
                <a:gd name="T4" fmla="*/ 278 w 569"/>
                <a:gd name="T5" fmla="*/ 181 h 691"/>
                <a:gd name="T6" fmla="*/ 241 w 569"/>
                <a:gd name="T7" fmla="*/ 205 h 691"/>
                <a:gd name="T8" fmla="*/ 123 w 569"/>
                <a:gd name="T9" fmla="*/ 183 h 691"/>
                <a:gd name="T10" fmla="*/ 105 w 569"/>
                <a:gd name="T11" fmla="*/ 282 h 691"/>
                <a:gd name="T12" fmla="*/ 164 w 569"/>
                <a:gd name="T13" fmla="*/ 277 h 691"/>
                <a:gd name="T14" fmla="*/ 234 w 569"/>
                <a:gd name="T15" fmla="*/ 323 h 691"/>
                <a:gd name="T16" fmla="*/ 251 w 569"/>
                <a:gd name="T17" fmla="*/ 405 h 691"/>
                <a:gd name="T18" fmla="*/ 144 w 569"/>
                <a:gd name="T19" fmla="*/ 494 h 691"/>
                <a:gd name="T20" fmla="*/ 70 w 569"/>
                <a:gd name="T21" fmla="*/ 466 h 691"/>
                <a:gd name="T22" fmla="*/ 51 w 569"/>
                <a:gd name="T23" fmla="*/ 565 h 691"/>
                <a:gd name="T24" fmla="*/ 442 w 569"/>
                <a:gd name="T25" fmla="*/ 639 h 691"/>
                <a:gd name="T26" fmla="*/ 493 w 569"/>
                <a:gd name="T27" fmla="*/ 653 h 691"/>
                <a:gd name="T28" fmla="*/ 428 w 569"/>
                <a:gd name="T29" fmla="*/ 684 h 691"/>
                <a:gd name="T30" fmla="*/ 46 w 569"/>
                <a:gd name="T31" fmla="*/ 613 h 691"/>
                <a:gd name="T32" fmla="*/ 5 w 569"/>
                <a:gd name="T33" fmla="*/ 553 h 691"/>
                <a:gd name="T34" fmla="*/ 27 w 569"/>
                <a:gd name="T35" fmla="*/ 441 h 691"/>
                <a:gd name="T36" fmla="*/ 73 w 569"/>
                <a:gd name="T37" fmla="*/ 414 h 691"/>
                <a:gd name="T38" fmla="*/ 102 w 569"/>
                <a:gd name="T39" fmla="*/ 430 h 691"/>
                <a:gd name="T40" fmla="*/ 143 w 569"/>
                <a:gd name="T41" fmla="*/ 447 h 691"/>
                <a:gd name="T42" fmla="*/ 204 w 569"/>
                <a:gd name="T43" fmla="*/ 396 h 691"/>
                <a:gd name="T44" fmla="*/ 195 w 569"/>
                <a:gd name="T45" fmla="*/ 350 h 691"/>
                <a:gd name="T46" fmla="*/ 143 w 569"/>
                <a:gd name="T47" fmla="*/ 323 h 691"/>
                <a:gd name="T48" fmla="*/ 122 w 569"/>
                <a:gd name="T49" fmla="*/ 326 h 691"/>
                <a:gd name="T50" fmla="*/ 88 w 569"/>
                <a:gd name="T51" fmla="*/ 332 h 691"/>
                <a:gd name="T52" fmla="*/ 55 w 569"/>
                <a:gd name="T53" fmla="*/ 290 h 691"/>
                <a:gd name="T54" fmla="*/ 76 w 569"/>
                <a:gd name="T55" fmla="*/ 178 h 691"/>
                <a:gd name="T56" fmla="*/ 136 w 569"/>
                <a:gd name="T57" fmla="*/ 137 h 691"/>
                <a:gd name="T58" fmla="*/ 225 w 569"/>
                <a:gd name="T59" fmla="*/ 154 h 691"/>
                <a:gd name="T60" fmla="*/ 224 w 569"/>
                <a:gd name="T61" fmla="*/ 103 h 691"/>
                <a:gd name="T62" fmla="*/ 361 w 569"/>
                <a:gd name="T63" fmla="*/ 10 h 691"/>
                <a:gd name="T64" fmla="*/ 455 w 569"/>
                <a:gd name="T65" fmla="*/ 147 h 691"/>
                <a:gd name="T66" fmla="*/ 435 w 569"/>
                <a:gd name="T67" fmla="*/ 193 h 691"/>
                <a:gd name="T68" fmla="*/ 525 w 569"/>
                <a:gd name="T69" fmla="*/ 210 h 691"/>
                <a:gd name="T70" fmla="*/ 558 w 569"/>
                <a:gd name="T71" fmla="*/ 232 h 691"/>
                <a:gd name="T72" fmla="*/ 566 w 569"/>
                <a:gd name="T73" fmla="*/ 270 h 691"/>
                <a:gd name="T74" fmla="*/ 559 w 569"/>
                <a:gd name="T75" fmla="*/ 310 h 691"/>
                <a:gd name="T76" fmla="*/ 512 w 569"/>
                <a:gd name="T77" fmla="*/ 300 h 691"/>
                <a:gd name="T78" fmla="*/ 520 w 569"/>
                <a:gd name="T79" fmla="*/ 258 h 691"/>
                <a:gd name="T80" fmla="*/ 400 w 569"/>
                <a:gd name="T81" fmla="*/ 235 h 691"/>
                <a:gd name="T82" fmla="*/ 375 w 569"/>
                <a:gd name="T83" fmla="*/ 201 h 691"/>
                <a:gd name="T84" fmla="*/ 391 w 569"/>
                <a:gd name="T85" fmla="*/ 174 h 691"/>
                <a:gd name="T86" fmla="*/ 409 w 569"/>
                <a:gd name="T87" fmla="*/ 138 h 691"/>
                <a:gd name="T88" fmla="*/ 352 w 569"/>
                <a:gd name="T89" fmla="*/ 57 h 691"/>
                <a:gd name="T90" fmla="*/ 271 w 569"/>
                <a:gd name="T91" fmla="*/ 11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91">
                  <a:moveTo>
                    <a:pt x="271" y="112"/>
                  </a:moveTo>
                  <a:cubicBezTo>
                    <a:pt x="266" y="132"/>
                    <a:pt x="270" y="142"/>
                    <a:pt x="274" y="151"/>
                  </a:cubicBezTo>
                  <a:cubicBezTo>
                    <a:pt x="279" y="162"/>
                    <a:pt x="280" y="172"/>
                    <a:pt x="278" y="181"/>
                  </a:cubicBezTo>
                  <a:cubicBezTo>
                    <a:pt x="275" y="200"/>
                    <a:pt x="258" y="209"/>
                    <a:pt x="241" y="205"/>
                  </a:cubicBezTo>
                  <a:lnTo>
                    <a:pt x="123" y="183"/>
                  </a:lnTo>
                  <a:lnTo>
                    <a:pt x="105" y="282"/>
                  </a:lnTo>
                  <a:cubicBezTo>
                    <a:pt x="125" y="275"/>
                    <a:pt x="145" y="274"/>
                    <a:pt x="164" y="277"/>
                  </a:cubicBezTo>
                  <a:cubicBezTo>
                    <a:pt x="193" y="283"/>
                    <a:pt x="218" y="299"/>
                    <a:pt x="234" y="323"/>
                  </a:cubicBezTo>
                  <a:cubicBezTo>
                    <a:pt x="250" y="347"/>
                    <a:pt x="256" y="376"/>
                    <a:pt x="251" y="405"/>
                  </a:cubicBezTo>
                  <a:cubicBezTo>
                    <a:pt x="241" y="457"/>
                    <a:pt x="196" y="494"/>
                    <a:pt x="144" y="494"/>
                  </a:cubicBezTo>
                  <a:cubicBezTo>
                    <a:pt x="117" y="494"/>
                    <a:pt x="90" y="482"/>
                    <a:pt x="70" y="466"/>
                  </a:cubicBezTo>
                  <a:lnTo>
                    <a:pt x="51" y="565"/>
                  </a:lnTo>
                  <a:lnTo>
                    <a:pt x="442" y="639"/>
                  </a:lnTo>
                  <a:lnTo>
                    <a:pt x="493" y="653"/>
                  </a:lnTo>
                  <a:cubicBezTo>
                    <a:pt x="485" y="676"/>
                    <a:pt x="464" y="691"/>
                    <a:pt x="428" y="684"/>
                  </a:cubicBezTo>
                  <a:lnTo>
                    <a:pt x="46" y="613"/>
                  </a:lnTo>
                  <a:cubicBezTo>
                    <a:pt x="18" y="607"/>
                    <a:pt x="0" y="580"/>
                    <a:pt x="5" y="553"/>
                  </a:cubicBezTo>
                  <a:lnTo>
                    <a:pt x="27" y="441"/>
                  </a:lnTo>
                  <a:cubicBezTo>
                    <a:pt x="32" y="420"/>
                    <a:pt x="60" y="411"/>
                    <a:pt x="73" y="414"/>
                  </a:cubicBezTo>
                  <a:cubicBezTo>
                    <a:pt x="85" y="416"/>
                    <a:pt x="92" y="420"/>
                    <a:pt x="102" y="430"/>
                  </a:cubicBezTo>
                  <a:cubicBezTo>
                    <a:pt x="113" y="442"/>
                    <a:pt x="131" y="447"/>
                    <a:pt x="143" y="447"/>
                  </a:cubicBezTo>
                  <a:cubicBezTo>
                    <a:pt x="173" y="446"/>
                    <a:pt x="199" y="425"/>
                    <a:pt x="204" y="396"/>
                  </a:cubicBezTo>
                  <a:cubicBezTo>
                    <a:pt x="207" y="380"/>
                    <a:pt x="204" y="364"/>
                    <a:pt x="195" y="350"/>
                  </a:cubicBezTo>
                  <a:cubicBezTo>
                    <a:pt x="184" y="333"/>
                    <a:pt x="164" y="323"/>
                    <a:pt x="143" y="323"/>
                  </a:cubicBezTo>
                  <a:cubicBezTo>
                    <a:pt x="135" y="323"/>
                    <a:pt x="128" y="324"/>
                    <a:pt x="122" y="326"/>
                  </a:cubicBezTo>
                  <a:cubicBezTo>
                    <a:pt x="105" y="333"/>
                    <a:pt x="96" y="333"/>
                    <a:pt x="88" y="332"/>
                  </a:cubicBezTo>
                  <a:cubicBezTo>
                    <a:pt x="67" y="329"/>
                    <a:pt x="53" y="308"/>
                    <a:pt x="55" y="290"/>
                  </a:cubicBezTo>
                  <a:lnTo>
                    <a:pt x="76" y="178"/>
                  </a:lnTo>
                  <a:cubicBezTo>
                    <a:pt x="82" y="145"/>
                    <a:pt x="113" y="133"/>
                    <a:pt x="136" y="137"/>
                  </a:cubicBezTo>
                  <a:lnTo>
                    <a:pt x="225" y="154"/>
                  </a:lnTo>
                  <a:cubicBezTo>
                    <a:pt x="222" y="139"/>
                    <a:pt x="220" y="120"/>
                    <a:pt x="224" y="103"/>
                  </a:cubicBezTo>
                  <a:cubicBezTo>
                    <a:pt x="241" y="25"/>
                    <a:pt x="312" y="0"/>
                    <a:pt x="361" y="10"/>
                  </a:cubicBezTo>
                  <a:cubicBezTo>
                    <a:pt x="425" y="23"/>
                    <a:pt x="467" y="84"/>
                    <a:pt x="455" y="147"/>
                  </a:cubicBezTo>
                  <a:cubicBezTo>
                    <a:pt x="453" y="161"/>
                    <a:pt x="445" y="178"/>
                    <a:pt x="435" y="193"/>
                  </a:cubicBezTo>
                  <a:lnTo>
                    <a:pt x="525" y="210"/>
                  </a:lnTo>
                  <a:cubicBezTo>
                    <a:pt x="539" y="213"/>
                    <a:pt x="550" y="220"/>
                    <a:pt x="558" y="232"/>
                  </a:cubicBezTo>
                  <a:cubicBezTo>
                    <a:pt x="566" y="243"/>
                    <a:pt x="569" y="257"/>
                    <a:pt x="566" y="270"/>
                  </a:cubicBezTo>
                  <a:lnTo>
                    <a:pt x="559" y="310"/>
                  </a:lnTo>
                  <a:cubicBezTo>
                    <a:pt x="548" y="306"/>
                    <a:pt x="530" y="301"/>
                    <a:pt x="512" y="300"/>
                  </a:cubicBezTo>
                  <a:lnTo>
                    <a:pt x="520" y="258"/>
                  </a:lnTo>
                  <a:lnTo>
                    <a:pt x="400" y="235"/>
                  </a:lnTo>
                  <a:cubicBezTo>
                    <a:pt x="385" y="232"/>
                    <a:pt x="372" y="220"/>
                    <a:pt x="375" y="201"/>
                  </a:cubicBezTo>
                  <a:cubicBezTo>
                    <a:pt x="377" y="193"/>
                    <a:pt x="382" y="183"/>
                    <a:pt x="391" y="174"/>
                  </a:cubicBezTo>
                  <a:cubicBezTo>
                    <a:pt x="397" y="164"/>
                    <a:pt x="406" y="153"/>
                    <a:pt x="409" y="138"/>
                  </a:cubicBezTo>
                  <a:cubicBezTo>
                    <a:pt x="416" y="101"/>
                    <a:pt x="391" y="66"/>
                    <a:pt x="352" y="57"/>
                  </a:cubicBezTo>
                  <a:cubicBezTo>
                    <a:pt x="330" y="51"/>
                    <a:pt x="282" y="60"/>
                    <a:pt x="271" y="11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334D9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81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AB9B-0892-419B-B078-D15838E09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205804-8DC5-43CE-B563-928DAA60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30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E50A4A-6F64-4A32-8893-3A02420C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30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AAC38-C28B-4EBF-BFA8-36D405110A95}"/>
              </a:ext>
            </a:extLst>
          </p:cNvPr>
          <p:cNvSpPr txBox="1"/>
          <p:nvPr/>
        </p:nvSpPr>
        <p:spPr>
          <a:xfrm>
            <a:off x="160866" y="4707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S" sz="2400" b="1" dirty="0">
                <a:solidFill>
                  <a:srgbClr val="334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 </a:t>
            </a:r>
            <a:endParaRPr lang="en-US" sz="2400" b="1" dirty="0">
              <a:solidFill>
                <a:srgbClr val="334D9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>
              <a:solidFill>
                <a:srgbClr val="AF1C1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67288-F74B-4273-A455-440F6FB1DBCC}"/>
              </a:ext>
            </a:extLst>
          </p:cNvPr>
          <p:cNvSpPr txBox="1"/>
          <p:nvPr/>
        </p:nvSpPr>
        <p:spPr>
          <a:xfrm>
            <a:off x="6828979" y="1432068"/>
            <a:ext cx="4313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B</a:t>
            </a:r>
            <a:r>
              <a:rPr lang="en-AS" sz="2400" b="1" dirty="0"/>
              <a:t>ÀI TẬP 1 </a:t>
            </a:r>
            <a:endParaRPr lang="en-US" sz="2400" b="1" dirty="0"/>
          </a:p>
          <a:p>
            <a:pPr algn="just"/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“TIPY STEM”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900AB-08AF-4A4C-A79B-B18D8B71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91" y="2032232"/>
            <a:ext cx="4038950" cy="769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5C865B-9E22-4FCA-9B3F-C6EBE78EA987}"/>
              </a:ext>
            </a:extLst>
          </p:cNvPr>
          <p:cNvSpPr txBox="1"/>
          <p:nvPr/>
        </p:nvSpPr>
        <p:spPr>
          <a:xfrm>
            <a:off x="6828979" y="4043503"/>
            <a:ext cx="4313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Code:</a:t>
            </a:r>
            <a:endParaRPr lang="en-US" sz="2400" b="1" dirty="0"/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888C6"/>
              </a:solidFill>
              <a:effectLst/>
              <a:latin typeface="JetBrains Mono"/>
            </a:endParaRPr>
          </a:p>
          <a:p>
            <a:pPr algn="just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"TIPY STEM"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C01A7-6793-42C0-BA1B-C1108BF1B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91" y="4641763"/>
            <a:ext cx="4252328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1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DA7BE6-EBC6-4AB9-8CB8-C604CCA04D03}"/>
              </a:ext>
            </a:extLst>
          </p:cNvPr>
          <p:cNvSpPr txBox="1"/>
          <p:nvPr/>
        </p:nvSpPr>
        <p:spPr>
          <a:xfrm>
            <a:off x="1484453" y="1326226"/>
            <a:ext cx="99397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dirty="0"/>
              <a:t>B</a:t>
            </a:r>
            <a:r>
              <a:rPr lang="en-AS" sz="1800" b="1" dirty="0"/>
              <a:t>ÀI TẬP </a:t>
            </a:r>
            <a:r>
              <a:rPr lang="en-US" sz="1800" b="1" dirty="0"/>
              <a:t>2:</a:t>
            </a:r>
            <a:r>
              <a:rPr lang="en-AS" sz="1800" b="1" dirty="0"/>
              <a:t> </a:t>
            </a:r>
            <a:endParaRPr lang="en-US" sz="1800" b="1" dirty="0"/>
          </a:p>
          <a:p>
            <a:pPr algn="just"/>
            <a:endParaRPr lang="en-US" sz="18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màn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”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2 </a:t>
            </a:r>
            <a:r>
              <a:rPr lang="en-US" sz="1800" dirty="0" err="1"/>
              <a:t>dòng</a:t>
            </a:r>
            <a:r>
              <a:rPr lang="en-US" sz="1800" dirty="0"/>
              <a:t>:</a:t>
            </a:r>
          </a:p>
          <a:p>
            <a:pPr algn="just"/>
            <a:r>
              <a:rPr lang="en-US" sz="1800" dirty="0"/>
              <a:t>	- </a:t>
            </a:r>
            <a:r>
              <a:rPr lang="en-US" sz="1800" dirty="0" err="1"/>
              <a:t>Dòng</a:t>
            </a:r>
            <a:r>
              <a:rPr lang="en-US" sz="1800" dirty="0"/>
              <a:t> 1: Xin </a:t>
            </a:r>
            <a:r>
              <a:rPr lang="en-US" sz="1800" dirty="0" err="1"/>
              <a:t>chào</a:t>
            </a:r>
            <a:endParaRPr lang="en-US" sz="1800" dirty="0"/>
          </a:p>
          <a:p>
            <a:pPr algn="just"/>
            <a:r>
              <a:rPr lang="en-US" dirty="0"/>
              <a:t>	- </a:t>
            </a:r>
            <a:r>
              <a:rPr lang="en-US" dirty="0" err="1"/>
              <a:t>Dòng</a:t>
            </a:r>
            <a:r>
              <a:rPr lang="en-US" dirty="0"/>
              <a:t> 2: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342900" indent="-342900" algn="just">
              <a:buAutoNum type="arabicPeriod" startAt="3"/>
            </a:pPr>
            <a:r>
              <a:rPr lang="en-US" sz="1800" dirty="0" err="1"/>
              <a:t>Viết</a:t>
            </a:r>
            <a:r>
              <a:rPr lang="en-US" sz="1800" dirty="0"/>
              <a:t> </a:t>
            </a:r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2 </a:t>
            </a:r>
            <a:r>
              <a:rPr lang="en-US" sz="1800" dirty="0" err="1"/>
              <a:t>dòng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nằm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1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ngăn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bở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trắng</a:t>
            </a:r>
            <a:endParaRPr lang="en-US" dirty="0"/>
          </a:p>
          <a:p>
            <a:pPr algn="just"/>
            <a:r>
              <a:rPr lang="en-US" dirty="0" err="1"/>
              <a:t>Gợi</a:t>
            </a:r>
            <a:r>
              <a:rPr lang="en-US" dirty="0"/>
              <a:t> ý: 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	print(“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xin</a:t>
            </a:r>
            <a:r>
              <a:rPr lang="en-US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chào</a:t>
            </a:r>
            <a:r>
              <a:rPr lang="en-US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”, end=” ” )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	Print ( “Your Name”)</a:t>
            </a:r>
          </a:p>
          <a:p>
            <a:pPr algn="l"/>
            <a:r>
              <a:rPr lang="en-US" i="1" dirty="0">
                <a:solidFill>
                  <a:srgbClr val="333333"/>
                </a:solidFill>
                <a:latin typeface="Roboto" panose="02000000000000000000" pitchFamily="2" charset="0"/>
              </a:rPr>
              <a:t>	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sau</a:t>
            </a:r>
            <a:r>
              <a:rPr lang="en-US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end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trong</a:t>
            </a:r>
            <a:r>
              <a:rPr lang="en-US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dấu</a:t>
            </a:r>
            <a:r>
              <a:rPr lang="en-US" i="1" dirty="0">
                <a:solidFill>
                  <a:srgbClr val="333333"/>
                </a:solidFill>
                <a:latin typeface="Roboto" panose="02000000000000000000" pitchFamily="2" charset="0"/>
              </a:rPr>
              <a:t> “ ” </a:t>
            </a:r>
            <a:r>
              <a:rPr lang="en-US" i="1" dirty="0" err="1">
                <a:solidFill>
                  <a:srgbClr val="333333"/>
                </a:solidFill>
                <a:latin typeface="Roboto" panose="02000000000000000000" pitchFamily="2" charset="0"/>
              </a:rPr>
              <a:t>có</a:t>
            </a:r>
            <a:r>
              <a:rPr lang="en-US" i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333333"/>
                </a:solidFill>
                <a:latin typeface="Roboto" panose="02000000000000000000" pitchFamily="2" charset="0"/>
              </a:rPr>
              <a:t>thể</a:t>
            </a:r>
            <a:r>
              <a:rPr lang="en-US" i="1" dirty="0">
                <a:solidFill>
                  <a:srgbClr val="333333"/>
                </a:solidFill>
                <a:latin typeface="Roboto" panose="02000000000000000000" pitchFamily="2" charset="0"/>
              </a:rPr>
              <a:t> là </a:t>
            </a:r>
            <a:r>
              <a:rPr lang="en-US" i="1" dirty="0" err="1">
                <a:solidFill>
                  <a:srgbClr val="333333"/>
                </a:solidFill>
                <a:latin typeface="Roboto" panose="02000000000000000000" pitchFamily="2" charset="0"/>
              </a:rPr>
              <a:t>khoảng</a:t>
            </a:r>
            <a:r>
              <a:rPr lang="en-US" i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333333"/>
                </a:solidFill>
                <a:latin typeface="Roboto" panose="02000000000000000000" pitchFamily="2" charset="0"/>
              </a:rPr>
              <a:t>trắng</a:t>
            </a:r>
            <a:r>
              <a:rPr lang="en-US" i="1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i="1" dirty="0" err="1">
                <a:solidFill>
                  <a:srgbClr val="333333"/>
                </a:solidFill>
                <a:latin typeface="Roboto" panose="02000000000000000000" pitchFamily="2" charset="0"/>
              </a:rPr>
              <a:t>các</a:t>
            </a:r>
            <a:r>
              <a:rPr lang="en-US" i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333333"/>
                </a:solidFill>
                <a:latin typeface="Roboto" panose="02000000000000000000" pitchFamily="2" charset="0"/>
              </a:rPr>
              <a:t>ký</a:t>
            </a:r>
            <a:r>
              <a:rPr lang="en-US" i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333333"/>
                </a:solidFill>
                <a:latin typeface="Roboto" panose="02000000000000000000" pitchFamily="2" charset="0"/>
              </a:rPr>
              <a:t>tự</a:t>
            </a:r>
            <a:r>
              <a:rPr lang="en-US" i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i="1" dirty="0" err="1">
                <a:solidFill>
                  <a:srgbClr val="333333"/>
                </a:solidFill>
                <a:latin typeface="Roboto" panose="02000000000000000000" pitchFamily="2" charset="0"/>
              </a:rPr>
              <a:t>khác</a:t>
            </a:r>
            <a:endParaRPr lang="en-US" b="0" i="1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dirty="0"/>
          </a:p>
          <a:p>
            <a:pPr marL="342900" indent="-342900" algn="just">
              <a:buAutoNum type="arabicPeriod" startAt="3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423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DA7BE6-EBC6-4AB9-8CB8-C604CCA04D03}"/>
              </a:ext>
            </a:extLst>
          </p:cNvPr>
          <p:cNvSpPr txBox="1"/>
          <p:nvPr/>
        </p:nvSpPr>
        <p:spPr>
          <a:xfrm>
            <a:off x="1229811" y="1256778"/>
            <a:ext cx="76595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S" sz="1800" b="1" dirty="0">
                <a:latin typeface="Arial" panose="020B0604020202020204" pitchFamily="34" charset="0"/>
                <a:cs typeface="Arial" panose="020B0604020202020204" pitchFamily="34" charset="0"/>
              </a:rPr>
              <a:t>ÀI TẬP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VỀ NHÀ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A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0A0A0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thử hàm print() với các \a ,\b,\n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800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 tạo các chương hiển thị lên màn hình các hình tam giác, hình vuông, hình chữ nhật bằng ký tự *, sử dụng hàm print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7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DDFC0B-E092-44D3-A3A6-76D1F117084F}"/>
              </a:ext>
            </a:extLst>
          </p:cNvPr>
          <p:cNvGraphicFramePr/>
          <p:nvPr/>
        </p:nvGraphicFramePr>
        <p:xfrm>
          <a:off x="424872" y="1135303"/>
          <a:ext cx="117671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C67711-4A0D-4735-A940-92F433295C49}"/>
              </a:ext>
            </a:extLst>
          </p:cNvPr>
          <p:cNvSpPr txBox="1"/>
          <p:nvPr/>
        </p:nvSpPr>
        <p:spPr>
          <a:xfrm>
            <a:off x="665018" y="609600"/>
            <a:ext cx="494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/>
              <a:t>Slide 2 tiếp theo: Các bước cơ bản của một bài học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B948A-E9A5-4D24-86EA-A6C3F1501511}"/>
              </a:ext>
            </a:extLst>
          </p:cNvPr>
          <p:cNvSpPr txBox="1"/>
          <p:nvPr/>
        </p:nvSpPr>
        <p:spPr>
          <a:xfrm>
            <a:off x="665018" y="1135303"/>
            <a:ext cx="21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/>
              <a:t>Tham khảo dưới đây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6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y Face 13">
            <a:extLst>
              <a:ext uri="{FF2B5EF4-FFF2-40B4-BE49-F238E27FC236}">
                <a16:creationId xmlns:a16="http://schemas.microsoft.com/office/drawing/2014/main" id="{FEF42840-BB83-4818-B31F-3FB1E6F8432A}"/>
              </a:ext>
            </a:extLst>
          </p:cNvPr>
          <p:cNvSpPr/>
          <p:nvPr/>
        </p:nvSpPr>
        <p:spPr>
          <a:xfrm>
            <a:off x="7731409" y="2291091"/>
            <a:ext cx="3607595" cy="3190876"/>
          </a:xfrm>
          <a:prstGeom prst="smileyFace">
            <a:avLst/>
          </a:prstGeom>
          <a:solidFill>
            <a:srgbClr val="AF1C1C"/>
          </a:solidFill>
          <a:ln w="38100">
            <a:solidFill>
              <a:srgbClr val="F0F8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A561F-9B9B-4A78-BB32-CE8002F2F195}"/>
              </a:ext>
            </a:extLst>
          </p:cNvPr>
          <p:cNvSpPr txBox="1"/>
          <p:nvPr/>
        </p:nvSpPr>
        <p:spPr>
          <a:xfrm>
            <a:off x="1520120" y="1215148"/>
            <a:ext cx="5409655" cy="1372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GÓC SÁNG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678CF-0C15-47A8-B8DD-90297B4624CE}"/>
              </a:ext>
            </a:extLst>
          </p:cNvPr>
          <p:cNvSpPr txBox="1"/>
          <p:nvPr/>
        </p:nvSpPr>
        <p:spPr>
          <a:xfrm>
            <a:off x="1643732" y="2569623"/>
            <a:ext cx="50687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,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thạo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print().</a:t>
            </a:r>
            <a:endParaRPr lang="en-A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S" sz="2800" dirty="0"/>
              <a:t>Đổi mới, sáng tạo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print()</a:t>
            </a:r>
            <a:endParaRPr lang="en-A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12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1968C-C9FE-4B23-A85F-BE1BC31157AD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8968271" y="1595460"/>
            <a:ext cx="923925" cy="1003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A0A96B8-0CCB-46A2-BA82-A5D833118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4084" y="2940072"/>
            <a:ext cx="30803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2400">
                <a:solidFill>
                  <a:srgbClr val="F0F8F6"/>
                </a:solidFill>
              </a:rPr>
              <a:t>KẾT NỐI Ý TƯỞNG MỚI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30A6F-FA90-4F6D-B2A1-D6DB088FECDB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3113571" y="2303485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49D7E69F-8509-4C73-A784-F8E89C4538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39543" y="2573130"/>
            <a:ext cx="6719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x-none" altLang="en-US" sz="1800" b="1">
                <a:solidFill>
                  <a:srgbClr val="FFFFFF"/>
                </a:solidFill>
              </a:rPr>
              <a:t>Xác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x-none" altLang="en-US" sz="1800" b="1">
                <a:solidFill>
                  <a:srgbClr val="FFFFFF"/>
                </a:solidFill>
              </a:rPr>
              <a:t>định</a:t>
            </a:r>
            <a:endParaRPr lang="en-US" altLang="en-US" sz="1800" b="1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002E8-48CA-4862-BCDA-D7581A7091C7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4548671" y="4208485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2396A7CF-89AF-42C3-8848-6EACC640B3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498312" y="4464072"/>
            <a:ext cx="1024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FFFFFF"/>
                </a:solidFill>
              </a:rPr>
              <a:t>Đánh giá</a:t>
            </a:r>
            <a:endParaRPr lang="en-US" altLang="en-US" sz="1800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7CCFE-D5EC-4C39-8778-876F0D0498DD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6618771" y="3055960"/>
            <a:ext cx="923925" cy="10033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567A07F8-5311-4DB0-8CA7-55D331ED97E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84208" y="3234958"/>
            <a:ext cx="10202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</a:rPr>
              <a:t>Mở rộng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A9DEA0C9-BD81-4B3B-810D-FACA2BF1267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79530" y="1954235"/>
            <a:ext cx="8569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FFFFFF"/>
                </a:solidFill>
              </a:rPr>
              <a:t>Kết nối</a:t>
            </a:r>
            <a:endParaRPr lang="en-US" altLang="en-US" sz="1800" b="1">
              <a:solidFill>
                <a:srgbClr val="FFFFFF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BDBDA4BA-8F19-4092-8C26-F9CE17AA8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2084" y="3257572"/>
            <a:ext cx="762000" cy="10668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FFECC68-50A0-4186-8B5B-9FA56B46A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2284" y="3790972"/>
            <a:ext cx="1066800" cy="6096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DC521881-D981-4CB6-8261-CE562586DF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5884" y="2406672"/>
            <a:ext cx="1295400" cy="7747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F305F620-BA4B-4EFD-94EF-B545BA674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389" y="4385180"/>
            <a:ext cx="22060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2400">
                <a:solidFill>
                  <a:srgbClr val="F0F8F6"/>
                </a:solidFill>
                <a:latin typeface="UVN Van" panose="00000400000000000000" pitchFamily="2" charset="0"/>
              </a:rPr>
              <a:t>BÀI TẬP VỀ NHÀ</a:t>
            </a:r>
            <a:endParaRPr lang="x-none" altLang="en-US" sz="2400">
              <a:solidFill>
                <a:srgbClr val="F0F8F6"/>
              </a:solidFill>
              <a:latin typeface="UVN Van" panose="00000400000000000000" pitchFamily="2" charset="0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57AAF06C-F2EC-41B5-809E-4E615BEB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059" y="3970429"/>
            <a:ext cx="27029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0F8F6"/>
                </a:solidFill>
                <a:latin typeface="UVN Van" panose="00000400000000000000" pitchFamily="2" charset="0"/>
              </a:rPr>
              <a:t>MỨC ĐỘ HOÀN THÀNH</a:t>
            </a:r>
            <a:endParaRPr lang="en-AS" altLang="en-US" sz="2000">
              <a:solidFill>
                <a:srgbClr val="F0F8F6"/>
              </a:solidFill>
              <a:latin typeface="UVN Van" panose="00000400000000000000" pitchFamily="2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0F8F6"/>
                </a:solidFill>
                <a:latin typeface="UVN Van" panose="00000400000000000000" pitchFamily="2" charset="0"/>
              </a:rPr>
              <a:t> SẢN PHẨM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59BEED7A-307C-4B14-AFBA-46EDF5022D06}"/>
              </a:ext>
            </a:extLst>
          </p:cNvPr>
          <p:cNvSpPr txBox="1"/>
          <p:nvPr/>
        </p:nvSpPr>
        <p:spPr>
          <a:xfrm>
            <a:off x="1749017" y="1100208"/>
            <a:ext cx="859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>
                <a:solidFill>
                  <a:srgbClr val="AF1C1C"/>
                </a:solidFill>
              </a:rPr>
              <a:t>TỔNG KẾT BÀI HỌC</a:t>
            </a:r>
            <a:endParaRPr lang="en-GB" sz="3200" b="1">
              <a:solidFill>
                <a:srgbClr val="AF1C1C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EC4631-6002-4981-9B04-A98AD5BBF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4239" y="1760735"/>
            <a:ext cx="2600246" cy="1988865"/>
          </a:xfrm>
          <a:prstGeom prst="rect">
            <a:avLst/>
          </a:prstGeom>
        </p:spPr>
      </p:pic>
      <p:pic>
        <p:nvPicPr>
          <p:cNvPr id="22" name="Picture 21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14721F57-F090-4A27-9734-B7C70B082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344" y="2957472"/>
            <a:ext cx="2886199" cy="28861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441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0D2916-3FB8-4401-9FFD-FAFCEDEA04E8}"/>
              </a:ext>
            </a:extLst>
          </p:cNvPr>
          <p:cNvCxnSpPr/>
          <p:nvPr/>
        </p:nvCxnSpPr>
        <p:spPr>
          <a:xfrm>
            <a:off x="174966" y="5505450"/>
            <a:ext cx="11750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097A2C-A8E2-4CE2-8066-38985A398A10}"/>
              </a:ext>
            </a:extLst>
          </p:cNvPr>
          <p:cNvSpPr txBox="1"/>
          <p:nvPr/>
        </p:nvSpPr>
        <p:spPr>
          <a:xfrm>
            <a:off x="4000955" y="5578315"/>
            <a:ext cx="4190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S" sz="3200" dirty="0">
                <a:solidFill>
                  <a:srgbClr val="F0F8F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for watching</a:t>
            </a:r>
            <a:endParaRPr lang="en-GB" sz="3200" dirty="0">
              <a:solidFill>
                <a:srgbClr val="F0F8F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0B34AB-EF4D-4DCE-AB64-8E911C3498B3}"/>
              </a:ext>
            </a:extLst>
          </p:cNvPr>
          <p:cNvGrpSpPr/>
          <p:nvPr/>
        </p:nvGrpSpPr>
        <p:grpSpPr>
          <a:xfrm>
            <a:off x="299762" y="1508879"/>
            <a:ext cx="8098704" cy="3808246"/>
            <a:chOff x="226146" y="1794446"/>
            <a:chExt cx="8745326" cy="3808246"/>
          </a:xfrm>
        </p:grpSpPr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5C9EB4D7-BD93-4F7A-84B8-8F5FA12966C0}"/>
                </a:ext>
              </a:extLst>
            </p:cNvPr>
            <p:cNvSpPr/>
            <p:nvPr/>
          </p:nvSpPr>
          <p:spPr>
            <a:xfrm>
              <a:off x="226146" y="1794446"/>
              <a:ext cx="8745326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14A4A8-3AB4-43AC-9B94-2EE5E441E5F9}"/>
                </a:ext>
              </a:extLst>
            </p:cNvPr>
            <p:cNvSpPr/>
            <p:nvPr/>
          </p:nvSpPr>
          <p:spPr>
            <a:xfrm>
              <a:off x="226146" y="1794446"/>
              <a:ext cx="1749065" cy="761649"/>
            </a:xfrm>
            <a:custGeom>
              <a:avLst/>
              <a:gdLst>
                <a:gd name="connsiteX0" fmla="*/ 0 w 1749065"/>
                <a:gd name="connsiteY0" fmla="*/ 0 h 761649"/>
                <a:gd name="connsiteX1" fmla="*/ 1749065 w 1749065"/>
                <a:gd name="connsiteY1" fmla="*/ 0 h 761649"/>
                <a:gd name="connsiteX2" fmla="*/ 1749065 w 1749065"/>
                <a:gd name="connsiteY2" fmla="*/ 761649 h 761649"/>
                <a:gd name="connsiteX3" fmla="*/ 0 w 1749065"/>
                <a:gd name="connsiteY3" fmla="*/ 761649 h 761649"/>
                <a:gd name="connsiteX4" fmla="*/ 0 w 1749065"/>
                <a:gd name="connsiteY4" fmla="*/ 0 h 76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065" h="761649">
                  <a:moveTo>
                    <a:pt x="0" y="0"/>
                  </a:moveTo>
                  <a:lnTo>
                    <a:pt x="1749065" y="0"/>
                  </a:lnTo>
                  <a:lnTo>
                    <a:pt x="1749065" y="761649"/>
                  </a:lnTo>
                  <a:lnTo>
                    <a:pt x="0" y="761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S" sz="2300" kern="1200">
                  <a:solidFill>
                    <a:srgbClr val="FFFFFF"/>
                  </a:solidFill>
                </a:rPr>
                <a:t>1.  </a:t>
              </a:r>
              <a:endParaRPr lang="en-GB" sz="2300" kern="1200">
                <a:solidFill>
                  <a:srgbClr val="FFFFFF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F773E7-C487-4349-B19D-8BB404D8934C}"/>
                </a:ext>
              </a:extLst>
            </p:cNvPr>
            <p:cNvSpPr/>
            <p:nvPr/>
          </p:nvSpPr>
          <p:spPr>
            <a:xfrm>
              <a:off x="2106391" y="1829033"/>
              <a:ext cx="6865080" cy="691732"/>
            </a:xfrm>
            <a:custGeom>
              <a:avLst/>
              <a:gdLst>
                <a:gd name="connsiteX0" fmla="*/ 0 w 6865080"/>
                <a:gd name="connsiteY0" fmla="*/ 0 h 691732"/>
                <a:gd name="connsiteX1" fmla="*/ 6865080 w 6865080"/>
                <a:gd name="connsiteY1" fmla="*/ 0 h 691732"/>
                <a:gd name="connsiteX2" fmla="*/ 6865080 w 6865080"/>
                <a:gd name="connsiteY2" fmla="*/ 691732 h 691732"/>
                <a:gd name="connsiteX3" fmla="*/ 0 w 6865080"/>
                <a:gd name="connsiteY3" fmla="*/ 691732 h 691732"/>
                <a:gd name="connsiteX4" fmla="*/ 0 w 6865080"/>
                <a:gd name="connsiteY4" fmla="*/ 0 h 69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5080" h="691732">
                  <a:moveTo>
                    <a:pt x="0" y="0"/>
                  </a:moveTo>
                  <a:lnTo>
                    <a:pt x="6865080" y="0"/>
                  </a:lnTo>
                  <a:lnTo>
                    <a:pt x="6865080" y="691732"/>
                  </a:lnTo>
                  <a:lnTo>
                    <a:pt x="0" y="6917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600" kern="1200" dirty="0">
                  <a:solidFill>
                    <a:srgbClr val="FFFFFF"/>
                  </a:solidFill>
                </a:rPr>
                <a:t>C</a:t>
              </a:r>
              <a:r>
                <a:rPr lang="en-AS" sz="2600" kern="1200" dirty="0">
                  <a:solidFill>
                    <a:srgbClr val="FFFFFF"/>
                  </a:solidFill>
                </a:rPr>
                <a:t>hào hỏi</a:t>
              </a:r>
              <a:endParaRPr lang="en-GB" sz="26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F6F64FEB-707B-4A38-993E-8D27657C6703}"/>
                </a:ext>
              </a:extLst>
            </p:cNvPr>
            <p:cNvSpPr/>
            <p:nvPr/>
          </p:nvSpPr>
          <p:spPr>
            <a:xfrm>
              <a:off x="226146" y="2556096"/>
              <a:ext cx="8745326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08F1BE2-0A95-4580-BBA3-10C04CDEAC14}"/>
                </a:ext>
              </a:extLst>
            </p:cNvPr>
            <p:cNvSpPr/>
            <p:nvPr/>
          </p:nvSpPr>
          <p:spPr>
            <a:xfrm>
              <a:off x="226146" y="2556096"/>
              <a:ext cx="1749065" cy="761649"/>
            </a:xfrm>
            <a:custGeom>
              <a:avLst/>
              <a:gdLst>
                <a:gd name="connsiteX0" fmla="*/ 0 w 1749065"/>
                <a:gd name="connsiteY0" fmla="*/ 0 h 761649"/>
                <a:gd name="connsiteX1" fmla="*/ 1749065 w 1749065"/>
                <a:gd name="connsiteY1" fmla="*/ 0 h 761649"/>
                <a:gd name="connsiteX2" fmla="*/ 1749065 w 1749065"/>
                <a:gd name="connsiteY2" fmla="*/ 761649 h 761649"/>
                <a:gd name="connsiteX3" fmla="*/ 0 w 1749065"/>
                <a:gd name="connsiteY3" fmla="*/ 761649 h 761649"/>
                <a:gd name="connsiteX4" fmla="*/ 0 w 1749065"/>
                <a:gd name="connsiteY4" fmla="*/ 0 h 76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065" h="761649">
                  <a:moveTo>
                    <a:pt x="0" y="0"/>
                  </a:moveTo>
                  <a:lnTo>
                    <a:pt x="1749065" y="0"/>
                  </a:lnTo>
                  <a:lnTo>
                    <a:pt x="1749065" y="761649"/>
                  </a:lnTo>
                  <a:lnTo>
                    <a:pt x="0" y="761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S" sz="2300" kern="1200">
                  <a:solidFill>
                    <a:srgbClr val="FFFFFF"/>
                  </a:solidFill>
                </a:rPr>
                <a:t>2. </a:t>
              </a:r>
              <a:endParaRPr lang="en-GB" sz="2300" kern="1200">
                <a:solidFill>
                  <a:srgbClr val="FFFFFF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B0F62D0-DFEA-4E59-9748-12B9A9F83186}"/>
                </a:ext>
              </a:extLst>
            </p:cNvPr>
            <p:cNvSpPr/>
            <p:nvPr/>
          </p:nvSpPr>
          <p:spPr>
            <a:xfrm>
              <a:off x="2106391" y="2590682"/>
              <a:ext cx="6865080" cy="691732"/>
            </a:xfrm>
            <a:custGeom>
              <a:avLst/>
              <a:gdLst>
                <a:gd name="connsiteX0" fmla="*/ 0 w 6865080"/>
                <a:gd name="connsiteY0" fmla="*/ 0 h 691732"/>
                <a:gd name="connsiteX1" fmla="*/ 6865080 w 6865080"/>
                <a:gd name="connsiteY1" fmla="*/ 0 h 691732"/>
                <a:gd name="connsiteX2" fmla="*/ 6865080 w 6865080"/>
                <a:gd name="connsiteY2" fmla="*/ 691732 h 691732"/>
                <a:gd name="connsiteX3" fmla="*/ 0 w 6865080"/>
                <a:gd name="connsiteY3" fmla="*/ 691732 h 691732"/>
                <a:gd name="connsiteX4" fmla="*/ 0 w 6865080"/>
                <a:gd name="connsiteY4" fmla="*/ 0 h 69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5080" h="691732">
                  <a:moveTo>
                    <a:pt x="0" y="0"/>
                  </a:moveTo>
                  <a:lnTo>
                    <a:pt x="6865080" y="0"/>
                  </a:lnTo>
                  <a:lnTo>
                    <a:pt x="6865080" y="691732"/>
                  </a:lnTo>
                  <a:lnTo>
                    <a:pt x="0" y="6917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600" kern="1200" dirty="0">
                  <a:solidFill>
                    <a:srgbClr val="FFFFFF"/>
                  </a:solidFill>
                </a:rPr>
                <a:t>G</a:t>
              </a:r>
              <a:r>
                <a:rPr lang="en-AS" sz="2600" kern="1200" dirty="0">
                  <a:solidFill>
                    <a:srgbClr val="FFFFFF"/>
                  </a:solidFill>
                </a:rPr>
                <a:t>iới thiệu ý tưởng</a:t>
              </a:r>
              <a:endParaRPr lang="en-GB" sz="26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25" name="Straight Connector 24">
              <a:extLst>
                <a:ext uri="{FF2B5EF4-FFF2-40B4-BE49-F238E27FC236}">
                  <a16:creationId xmlns:a16="http://schemas.microsoft.com/office/drawing/2014/main" id="{A8C01269-F5B0-4431-AD5A-B53106C8C7E6}"/>
                </a:ext>
              </a:extLst>
            </p:cNvPr>
            <p:cNvSpPr/>
            <p:nvPr/>
          </p:nvSpPr>
          <p:spPr>
            <a:xfrm>
              <a:off x="226146" y="3317745"/>
              <a:ext cx="8745326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BC75A96-7C62-4912-BFDB-4CC90BA8DAF1}"/>
                </a:ext>
              </a:extLst>
            </p:cNvPr>
            <p:cNvSpPr/>
            <p:nvPr/>
          </p:nvSpPr>
          <p:spPr>
            <a:xfrm>
              <a:off x="226146" y="3317745"/>
              <a:ext cx="1749065" cy="761649"/>
            </a:xfrm>
            <a:custGeom>
              <a:avLst/>
              <a:gdLst>
                <a:gd name="connsiteX0" fmla="*/ 0 w 1749065"/>
                <a:gd name="connsiteY0" fmla="*/ 0 h 761649"/>
                <a:gd name="connsiteX1" fmla="*/ 1749065 w 1749065"/>
                <a:gd name="connsiteY1" fmla="*/ 0 h 761649"/>
                <a:gd name="connsiteX2" fmla="*/ 1749065 w 1749065"/>
                <a:gd name="connsiteY2" fmla="*/ 761649 h 761649"/>
                <a:gd name="connsiteX3" fmla="*/ 0 w 1749065"/>
                <a:gd name="connsiteY3" fmla="*/ 761649 h 761649"/>
                <a:gd name="connsiteX4" fmla="*/ 0 w 1749065"/>
                <a:gd name="connsiteY4" fmla="*/ 0 h 76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065" h="761649">
                  <a:moveTo>
                    <a:pt x="0" y="0"/>
                  </a:moveTo>
                  <a:lnTo>
                    <a:pt x="1749065" y="0"/>
                  </a:lnTo>
                  <a:lnTo>
                    <a:pt x="1749065" y="761649"/>
                  </a:lnTo>
                  <a:lnTo>
                    <a:pt x="0" y="761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S" sz="2300" kern="1200">
                  <a:solidFill>
                    <a:srgbClr val="FFFFFF"/>
                  </a:solidFill>
                </a:rPr>
                <a:t>3. </a:t>
              </a:r>
              <a:endParaRPr lang="en-GB" sz="2300" kern="1200">
                <a:solidFill>
                  <a:srgbClr val="FFFFFF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3952EB-664A-4A7C-B1D4-B8BF5F12831B}"/>
                </a:ext>
              </a:extLst>
            </p:cNvPr>
            <p:cNvSpPr/>
            <p:nvPr/>
          </p:nvSpPr>
          <p:spPr>
            <a:xfrm>
              <a:off x="2106391" y="3352332"/>
              <a:ext cx="6865080" cy="691732"/>
            </a:xfrm>
            <a:custGeom>
              <a:avLst/>
              <a:gdLst>
                <a:gd name="connsiteX0" fmla="*/ 0 w 6865080"/>
                <a:gd name="connsiteY0" fmla="*/ 0 h 691732"/>
                <a:gd name="connsiteX1" fmla="*/ 6865080 w 6865080"/>
                <a:gd name="connsiteY1" fmla="*/ 0 h 691732"/>
                <a:gd name="connsiteX2" fmla="*/ 6865080 w 6865080"/>
                <a:gd name="connsiteY2" fmla="*/ 691732 h 691732"/>
                <a:gd name="connsiteX3" fmla="*/ 0 w 6865080"/>
                <a:gd name="connsiteY3" fmla="*/ 691732 h 691732"/>
                <a:gd name="connsiteX4" fmla="*/ 0 w 6865080"/>
                <a:gd name="connsiteY4" fmla="*/ 0 h 69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5080" h="691732">
                  <a:moveTo>
                    <a:pt x="0" y="0"/>
                  </a:moveTo>
                  <a:lnTo>
                    <a:pt x="6865080" y="0"/>
                  </a:lnTo>
                  <a:lnTo>
                    <a:pt x="6865080" y="691732"/>
                  </a:lnTo>
                  <a:lnTo>
                    <a:pt x="0" y="6917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600" kern="1200" dirty="0">
                  <a:solidFill>
                    <a:srgbClr val="FFFFFF"/>
                  </a:solidFill>
                </a:rPr>
                <a:t>M</a:t>
              </a:r>
              <a:r>
                <a:rPr lang="en-AS" sz="2600" kern="1200" dirty="0">
                  <a:solidFill>
                    <a:srgbClr val="FFFFFF"/>
                  </a:solidFill>
                </a:rPr>
                <a:t>ô tả sản phẩm</a:t>
              </a:r>
              <a:endParaRPr lang="en-GB" sz="26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28" name="Straight Connector 27">
              <a:extLst>
                <a:ext uri="{FF2B5EF4-FFF2-40B4-BE49-F238E27FC236}">
                  <a16:creationId xmlns:a16="http://schemas.microsoft.com/office/drawing/2014/main" id="{F3EAA581-9FE1-41F6-BF71-F3D9675EDD6F}"/>
                </a:ext>
              </a:extLst>
            </p:cNvPr>
            <p:cNvSpPr/>
            <p:nvPr/>
          </p:nvSpPr>
          <p:spPr>
            <a:xfrm>
              <a:off x="226146" y="4079394"/>
              <a:ext cx="8745326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864AF9A-F802-4CF9-950B-584856D4D733}"/>
                </a:ext>
              </a:extLst>
            </p:cNvPr>
            <p:cNvSpPr/>
            <p:nvPr/>
          </p:nvSpPr>
          <p:spPr>
            <a:xfrm>
              <a:off x="226146" y="4079394"/>
              <a:ext cx="1749065" cy="761649"/>
            </a:xfrm>
            <a:custGeom>
              <a:avLst/>
              <a:gdLst>
                <a:gd name="connsiteX0" fmla="*/ 0 w 1749065"/>
                <a:gd name="connsiteY0" fmla="*/ 0 h 761649"/>
                <a:gd name="connsiteX1" fmla="*/ 1749065 w 1749065"/>
                <a:gd name="connsiteY1" fmla="*/ 0 h 761649"/>
                <a:gd name="connsiteX2" fmla="*/ 1749065 w 1749065"/>
                <a:gd name="connsiteY2" fmla="*/ 761649 h 761649"/>
                <a:gd name="connsiteX3" fmla="*/ 0 w 1749065"/>
                <a:gd name="connsiteY3" fmla="*/ 761649 h 761649"/>
                <a:gd name="connsiteX4" fmla="*/ 0 w 1749065"/>
                <a:gd name="connsiteY4" fmla="*/ 0 h 76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065" h="761649">
                  <a:moveTo>
                    <a:pt x="0" y="0"/>
                  </a:moveTo>
                  <a:lnTo>
                    <a:pt x="1749065" y="0"/>
                  </a:lnTo>
                  <a:lnTo>
                    <a:pt x="1749065" y="761649"/>
                  </a:lnTo>
                  <a:lnTo>
                    <a:pt x="0" y="761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S" sz="2300" kern="1200">
                  <a:solidFill>
                    <a:srgbClr val="FFFFFF"/>
                  </a:solidFill>
                </a:rPr>
                <a:t> </a:t>
              </a:r>
              <a:endParaRPr lang="en-GB" sz="2300" kern="1200">
                <a:solidFill>
                  <a:srgbClr val="FFFFFF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4205B59-274D-4785-B71A-C73857098115}"/>
                </a:ext>
              </a:extLst>
            </p:cNvPr>
            <p:cNvSpPr/>
            <p:nvPr/>
          </p:nvSpPr>
          <p:spPr>
            <a:xfrm>
              <a:off x="2106391" y="4113981"/>
              <a:ext cx="6865080" cy="691732"/>
            </a:xfrm>
            <a:custGeom>
              <a:avLst/>
              <a:gdLst>
                <a:gd name="connsiteX0" fmla="*/ 0 w 6865080"/>
                <a:gd name="connsiteY0" fmla="*/ 0 h 691732"/>
                <a:gd name="connsiteX1" fmla="*/ 6865080 w 6865080"/>
                <a:gd name="connsiteY1" fmla="*/ 0 h 691732"/>
                <a:gd name="connsiteX2" fmla="*/ 6865080 w 6865080"/>
                <a:gd name="connsiteY2" fmla="*/ 691732 h 691732"/>
                <a:gd name="connsiteX3" fmla="*/ 0 w 6865080"/>
                <a:gd name="connsiteY3" fmla="*/ 691732 h 691732"/>
                <a:gd name="connsiteX4" fmla="*/ 0 w 6865080"/>
                <a:gd name="connsiteY4" fmla="*/ 0 h 69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5080" h="691732">
                  <a:moveTo>
                    <a:pt x="0" y="0"/>
                  </a:moveTo>
                  <a:lnTo>
                    <a:pt x="6865080" y="0"/>
                  </a:lnTo>
                  <a:lnTo>
                    <a:pt x="6865080" y="691732"/>
                  </a:lnTo>
                  <a:lnTo>
                    <a:pt x="0" y="6917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600" kern="1200">
                <a:solidFill>
                  <a:srgbClr val="FFFFFF"/>
                </a:solidFill>
              </a:endParaRPr>
            </a:p>
          </p:txBody>
        </p:sp>
        <p:sp>
          <p:nvSpPr>
            <p:cNvPr id="31" name="Straight Connector 30">
              <a:extLst>
                <a:ext uri="{FF2B5EF4-FFF2-40B4-BE49-F238E27FC236}">
                  <a16:creationId xmlns:a16="http://schemas.microsoft.com/office/drawing/2014/main" id="{AAACA704-9CA1-4661-817F-97AB97333C30}"/>
                </a:ext>
              </a:extLst>
            </p:cNvPr>
            <p:cNvSpPr/>
            <p:nvPr/>
          </p:nvSpPr>
          <p:spPr>
            <a:xfrm>
              <a:off x="226146" y="4841043"/>
              <a:ext cx="8745326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A2262DD-432A-4B70-BDFB-4C703379F926}"/>
                </a:ext>
              </a:extLst>
            </p:cNvPr>
            <p:cNvSpPr/>
            <p:nvPr/>
          </p:nvSpPr>
          <p:spPr>
            <a:xfrm>
              <a:off x="226146" y="4841043"/>
              <a:ext cx="1749065" cy="761649"/>
            </a:xfrm>
            <a:custGeom>
              <a:avLst/>
              <a:gdLst>
                <a:gd name="connsiteX0" fmla="*/ 0 w 1749065"/>
                <a:gd name="connsiteY0" fmla="*/ 0 h 761649"/>
                <a:gd name="connsiteX1" fmla="*/ 1749065 w 1749065"/>
                <a:gd name="connsiteY1" fmla="*/ 0 h 761649"/>
                <a:gd name="connsiteX2" fmla="*/ 1749065 w 1749065"/>
                <a:gd name="connsiteY2" fmla="*/ 761649 h 761649"/>
                <a:gd name="connsiteX3" fmla="*/ 0 w 1749065"/>
                <a:gd name="connsiteY3" fmla="*/ 761649 h 761649"/>
                <a:gd name="connsiteX4" fmla="*/ 0 w 1749065"/>
                <a:gd name="connsiteY4" fmla="*/ 0 h 76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065" h="761649">
                  <a:moveTo>
                    <a:pt x="0" y="0"/>
                  </a:moveTo>
                  <a:lnTo>
                    <a:pt x="1749065" y="0"/>
                  </a:lnTo>
                  <a:lnTo>
                    <a:pt x="1749065" y="761649"/>
                  </a:lnTo>
                  <a:lnTo>
                    <a:pt x="0" y="761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S" sz="2300" kern="1200">
                  <a:solidFill>
                    <a:srgbClr val="FFFFFF"/>
                  </a:solidFill>
                </a:rPr>
                <a:t> 5.</a:t>
              </a:r>
              <a:endParaRPr lang="en-GB" sz="2300" kern="1200">
                <a:solidFill>
                  <a:srgbClr val="FFFFFF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DE877CD-99A4-459E-972C-BFBE48468D86}"/>
                </a:ext>
              </a:extLst>
            </p:cNvPr>
            <p:cNvSpPr/>
            <p:nvPr/>
          </p:nvSpPr>
          <p:spPr>
            <a:xfrm>
              <a:off x="2106391" y="4875630"/>
              <a:ext cx="6865080" cy="691732"/>
            </a:xfrm>
            <a:custGeom>
              <a:avLst/>
              <a:gdLst>
                <a:gd name="connsiteX0" fmla="*/ 0 w 6865080"/>
                <a:gd name="connsiteY0" fmla="*/ 0 h 691732"/>
                <a:gd name="connsiteX1" fmla="*/ 6865080 w 6865080"/>
                <a:gd name="connsiteY1" fmla="*/ 0 h 691732"/>
                <a:gd name="connsiteX2" fmla="*/ 6865080 w 6865080"/>
                <a:gd name="connsiteY2" fmla="*/ 691732 h 691732"/>
                <a:gd name="connsiteX3" fmla="*/ 0 w 6865080"/>
                <a:gd name="connsiteY3" fmla="*/ 691732 h 691732"/>
                <a:gd name="connsiteX4" fmla="*/ 0 w 6865080"/>
                <a:gd name="connsiteY4" fmla="*/ 0 h 69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5080" h="691732">
                  <a:moveTo>
                    <a:pt x="0" y="0"/>
                  </a:moveTo>
                  <a:lnTo>
                    <a:pt x="6865080" y="0"/>
                  </a:lnTo>
                  <a:lnTo>
                    <a:pt x="6865080" y="691732"/>
                  </a:lnTo>
                  <a:lnTo>
                    <a:pt x="0" y="6917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600" kern="1200" dirty="0">
                  <a:solidFill>
                    <a:srgbClr val="FFFFFF"/>
                  </a:solidFill>
                </a:rPr>
                <a:t>G</a:t>
              </a:r>
              <a:r>
                <a:rPr lang="en-AS" sz="2600" dirty="0">
                  <a:solidFill>
                    <a:srgbClr val="FFFFFF"/>
                  </a:solidFill>
                </a:rPr>
                <a:t>óc sáng tạo</a:t>
              </a:r>
              <a:endParaRPr lang="en-GB" sz="26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478567C-0648-4FD7-87AE-C08509C03E04}"/>
                </a:ext>
              </a:extLst>
            </p:cNvPr>
            <p:cNvSpPr/>
            <p:nvPr/>
          </p:nvSpPr>
          <p:spPr>
            <a:xfrm>
              <a:off x="226146" y="4113982"/>
              <a:ext cx="1749065" cy="545394"/>
            </a:xfrm>
            <a:custGeom>
              <a:avLst/>
              <a:gdLst>
                <a:gd name="connsiteX0" fmla="*/ 0 w 1749065"/>
                <a:gd name="connsiteY0" fmla="*/ 0 h 761649"/>
                <a:gd name="connsiteX1" fmla="*/ 1749065 w 1749065"/>
                <a:gd name="connsiteY1" fmla="*/ 0 h 761649"/>
                <a:gd name="connsiteX2" fmla="*/ 1749065 w 1749065"/>
                <a:gd name="connsiteY2" fmla="*/ 761649 h 761649"/>
                <a:gd name="connsiteX3" fmla="*/ 0 w 1749065"/>
                <a:gd name="connsiteY3" fmla="*/ 761649 h 761649"/>
                <a:gd name="connsiteX4" fmla="*/ 0 w 1749065"/>
                <a:gd name="connsiteY4" fmla="*/ 0 h 76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065" h="761649">
                  <a:moveTo>
                    <a:pt x="0" y="0"/>
                  </a:moveTo>
                  <a:lnTo>
                    <a:pt x="1749065" y="0"/>
                  </a:lnTo>
                  <a:lnTo>
                    <a:pt x="1749065" y="761649"/>
                  </a:lnTo>
                  <a:lnTo>
                    <a:pt x="0" y="761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S" sz="2300">
                  <a:solidFill>
                    <a:srgbClr val="FFFFFF"/>
                  </a:solidFill>
                </a:rPr>
                <a:t>4</a:t>
              </a:r>
              <a:r>
                <a:rPr lang="en-AS" sz="2300" kern="1200">
                  <a:solidFill>
                    <a:srgbClr val="FFFFFF"/>
                  </a:solidFill>
                </a:rPr>
                <a:t>. </a:t>
              </a:r>
              <a:endParaRPr lang="en-GB" sz="2300" kern="1200">
                <a:solidFill>
                  <a:srgbClr val="FFFFFF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B4D8826-CBA3-4FD4-B93E-C60597AA7AC6}"/>
                </a:ext>
              </a:extLst>
            </p:cNvPr>
            <p:cNvSpPr/>
            <p:nvPr/>
          </p:nvSpPr>
          <p:spPr>
            <a:xfrm>
              <a:off x="2106391" y="4123623"/>
              <a:ext cx="6865080" cy="691732"/>
            </a:xfrm>
            <a:custGeom>
              <a:avLst/>
              <a:gdLst>
                <a:gd name="connsiteX0" fmla="*/ 0 w 6865080"/>
                <a:gd name="connsiteY0" fmla="*/ 0 h 691732"/>
                <a:gd name="connsiteX1" fmla="*/ 6865080 w 6865080"/>
                <a:gd name="connsiteY1" fmla="*/ 0 h 691732"/>
                <a:gd name="connsiteX2" fmla="*/ 6865080 w 6865080"/>
                <a:gd name="connsiteY2" fmla="*/ 691732 h 691732"/>
                <a:gd name="connsiteX3" fmla="*/ 0 w 6865080"/>
                <a:gd name="connsiteY3" fmla="*/ 691732 h 691732"/>
                <a:gd name="connsiteX4" fmla="*/ 0 w 6865080"/>
                <a:gd name="connsiteY4" fmla="*/ 0 h 69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5080" h="691732">
                  <a:moveTo>
                    <a:pt x="0" y="0"/>
                  </a:moveTo>
                  <a:lnTo>
                    <a:pt x="6865080" y="0"/>
                  </a:lnTo>
                  <a:lnTo>
                    <a:pt x="6865080" y="691732"/>
                  </a:lnTo>
                  <a:lnTo>
                    <a:pt x="0" y="6917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600" dirty="0">
                  <a:solidFill>
                    <a:srgbClr val="FFFFFF"/>
                  </a:solidFill>
                </a:rPr>
                <a:t>T</a:t>
              </a:r>
              <a:r>
                <a:rPr lang="en-AS" sz="2600" dirty="0">
                  <a:solidFill>
                    <a:srgbClr val="FFFFFF"/>
                  </a:solidFill>
                </a:rPr>
                <a:t>rải nghiệm và hỏi đáp</a:t>
              </a:r>
              <a:endParaRPr lang="en-GB" sz="2600" kern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B7E9AE-F649-4363-A461-D30FDEF4A1A6}"/>
              </a:ext>
            </a:extLst>
          </p:cNvPr>
          <p:cNvSpPr txBox="1"/>
          <p:nvPr/>
        </p:nvSpPr>
        <p:spPr>
          <a:xfrm>
            <a:off x="299762" y="5302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sz="3200">
                <a:solidFill>
                  <a:srgbClr val="FFFFFF"/>
                </a:solidFill>
              </a:rPr>
              <a:t>THUYẾT TRÌNH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1CE1A9-FCE7-4514-8CC5-01F90500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56" y="694910"/>
            <a:ext cx="4427242" cy="35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indefinite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3AA503-EDB0-48FA-B66F-33C4E1D51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079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6FEE4154-348C-48B0-8A64-3AA1C8729A7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6" y="1714183"/>
            <a:ext cx="3487572" cy="3429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13FF78-B403-4096-B7AF-6A630CC1D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13689" r="15610" b="18581"/>
          <a:stretch/>
        </p:blipFill>
        <p:spPr bwMode="auto">
          <a:xfrm>
            <a:off x="6732638" y="1857138"/>
            <a:ext cx="4501394" cy="20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8D3367-EDE7-4A25-A1B4-90C341B42833}"/>
              </a:ext>
            </a:extLst>
          </p:cNvPr>
          <p:cNvSpPr txBox="1"/>
          <p:nvPr/>
        </p:nvSpPr>
        <p:spPr>
          <a:xfrm>
            <a:off x="6865183" y="4288412"/>
            <a:ext cx="4966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effectLst/>
                <a:latin typeface="Merriweather" panose="020B0604020202020204" pitchFamily="2" charset="0"/>
              </a:rPr>
              <a:t>The only way to learn a new programming language is by writing programs in it.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D4BE42-F97F-43A3-BCE4-B8E6E5D7E5CB}"/>
              </a:ext>
            </a:extLst>
          </p:cNvPr>
          <p:cNvSpPr txBox="1"/>
          <p:nvPr/>
        </p:nvSpPr>
        <p:spPr>
          <a:xfrm>
            <a:off x="9749710" y="4934743"/>
            <a:ext cx="1978603" cy="37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effectLst/>
                <a:latin typeface="Merriweather" panose="020B0604020202020204" pitchFamily="2" charset="0"/>
              </a:rPr>
              <a:t>Dennis Ritchie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C0B14-BCC5-4807-A842-25B1EDBE058B}"/>
              </a:ext>
            </a:extLst>
          </p:cNvPr>
          <p:cNvSpPr txBox="1"/>
          <p:nvPr/>
        </p:nvSpPr>
        <p:spPr>
          <a:xfrm>
            <a:off x="6852458" y="5463750"/>
            <a:ext cx="5143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>
                <a:solidFill>
                  <a:srgbClr val="202124"/>
                </a:solidFill>
                <a:effectLst/>
                <a:latin typeface="Merriweather" panose="00000500000000000000" pitchFamily="2" charset="0"/>
              </a:rPr>
              <a:t>Cách duy nhất để học một ngôn ngữ lập trình mới là viết các chương trình trong đó.</a:t>
            </a:r>
            <a:endParaRPr lang="en-GB" dirty="0"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2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043115-71BC-41DC-B2B4-49FB29A62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27226"/>
              </p:ext>
            </p:extLst>
          </p:nvPr>
        </p:nvGraphicFramePr>
        <p:xfrm>
          <a:off x="531207" y="1316533"/>
          <a:ext cx="11129585" cy="463548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250476">
                  <a:extLst>
                    <a:ext uri="{9D8B030D-6E8A-4147-A177-3AD203B41FA5}">
                      <a16:colId xmlns:a16="http://schemas.microsoft.com/office/drawing/2014/main" val="1640947044"/>
                    </a:ext>
                  </a:extLst>
                </a:gridCol>
                <a:gridCol w="6899839">
                  <a:extLst>
                    <a:ext uri="{9D8B030D-6E8A-4147-A177-3AD203B41FA5}">
                      <a16:colId xmlns:a16="http://schemas.microsoft.com/office/drawing/2014/main" val="1063924367"/>
                    </a:ext>
                  </a:extLst>
                </a:gridCol>
                <a:gridCol w="1979270">
                  <a:extLst>
                    <a:ext uri="{9D8B030D-6E8A-4147-A177-3AD203B41FA5}">
                      <a16:colId xmlns:a16="http://schemas.microsoft.com/office/drawing/2014/main" val="3757900209"/>
                    </a:ext>
                  </a:extLst>
                </a:gridCol>
              </a:tblGrid>
              <a:tr h="5403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endParaRPr lang="en-GB" sz="1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kiến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864237"/>
                  </a:ext>
                </a:extLst>
              </a:tr>
              <a:tr h="1055013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Đối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giáo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Làm quen với học sinh, nói chuyện, giao lưu. Thời lượng dạy tầm 90 phút.</a:t>
                      </a:r>
                      <a:br>
                        <a:rPr lang="vi-V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vi-V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Giúp học sinh hiểu được Lập trình </a:t>
                      </a:r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 được gì? </a:t>
                      </a:r>
                      <a:endParaRPr lang="en-US" sz="180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vi-V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 nghĩa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Python đ</a:t>
                      </a:r>
                      <a:r>
                        <a:rPr lang="vi-V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ối với học sinh và ý nghĩa C++ đối với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này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phút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64325"/>
                  </a:ext>
                </a:extLst>
              </a:tr>
              <a:tr h="37679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vi-V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ớng dẫn cài đặt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môi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Python,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Pycharm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phút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164126"/>
                  </a:ext>
                </a:extLst>
              </a:tr>
              <a:tr h="98766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vi-V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ớng dẫn lộ trình học sơ bộ của môn, mỗi buổi học có 1 baì tập nhỏ?Sau 2-3 hay 5 buổi có phần ôn tập thông qua bài tập lớn hơn hoặc là một chương trình gì đó mang tính: </a:t>
                      </a:r>
                      <a:endParaRPr lang="en-US" sz="180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vi-VN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 GIÁO DỤC ĐẾN THỰC TIỄN</a:t>
                      </a:r>
                      <a:endParaRPr lang="vi-V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41561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Đối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7.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phút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0553"/>
                  </a:ext>
                </a:extLst>
              </a:tr>
              <a:tr h="36004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Đối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Tại lớp: ứng dụng kiến thức, làm quen một sô câu lệnh cơ bản</a:t>
                      </a:r>
                      <a:endParaRPr lang="vi-V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phút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35484"/>
                  </a:ext>
                </a:extLst>
              </a:tr>
              <a:tr h="3348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nhà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viết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chương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cách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sáng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en-GB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phút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82" marR="9382" marT="938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7914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65E108-7CC7-4301-97F3-8453AEDF14CE}"/>
              </a:ext>
            </a:extLst>
          </p:cNvPr>
          <p:cNvSpPr txBox="1"/>
          <p:nvPr/>
        </p:nvSpPr>
        <p:spPr>
          <a:xfrm>
            <a:off x="665018" y="609600"/>
            <a:ext cx="189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b="1" dirty="0">
                <a:solidFill>
                  <a:srgbClr val="FF0000"/>
                </a:solidFill>
              </a:rPr>
              <a:t>TÓM TẮT BÀI HỌC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2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DDFC0B-E092-44D3-A3A6-76D1F1170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353251"/>
              </p:ext>
            </p:extLst>
          </p:nvPr>
        </p:nvGraphicFramePr>
        <p:xfrm>
          <a:off x="212436" y="1065855"/>
          <a:ext cx="117671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C67711-4A0D-4735-A940-92F433295C49}"/>
              </a:ext>
            </a:extLst>
          </p:cNvPr>
          <p:cNvSpPr txBox="1"/>
          <p:nvPr/>
        </p:nvSpPr>
        <p:spPr>
          <a:xfrm>
            <a:off x="665018" y="609600"/>
            <a:ext cx="280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CHƯƠNG TRÌNH BÀI HỌC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7257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119D94-B936-4656-91F0-2AE940FD4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79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B9E18D-BB26-435D-90CB-678723CBD47B}"/>
              </a:ext>
            </a:extLst>
          </p:cNvPr>
          <p:cNvSpPr txBox="1"/>
          <p:nvPr/>
        </p:nvSpPr>
        <p:spPr>
          <a:xfrm>
            <a:off x="186402" y="473406"/>
            <a:ext cx="2392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 err="1">
                <a:solidFill>
                  <a:srgbClr val="AF1C1C"/>
                </a:solidFill>
                <a:latin typeface="Tahoma" panose="020B0604030504040204" pitchFamily="34" charset="0"/>
              </a:rPr>
              <a:t>Giới</a:t>
            </a:r>
            <a:r>
              <a:rPr lang="en-US" u="sng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u="sng" dirty="0" err="1">
                <a:solidFill>
                  <a:srgbClr val="AF1C1C"/>
                </a:solidFill>
                <a:latin typeface="Tahoma" panose="020B0604030504040204" pitchFamily="34" charset="0"/>
              </a:rPr>
              <a:t>thiệu</a:t>
            </a:r>
            <a:r>
              <a:rPr lang="en-US" u="sng" dirty="0">
                <a:solidFill>
                  <a:srgbClr val="AF1C1C"/>
                </a:solidFill>
                <a:latin typeface="Tahoma" panose="020B0604030504040204" pitchFamily="34" charset="0"/>
              </a:rPr>
              <a:t> Python</a:t>
            </a:r>
            <a:endParaRPr lang="en-AS" u="sng" dirty="0">
              <a:solidFill>
                <a:srgbClr val="AF1C1C"/>
              </a:solidFill>
              <a:latin typeface="Tahoma" panose="020B0604030504040204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BB8DB94-1F64-4499-ACBF-E2A8206A4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6" y="1247852"/>
            <a:ext cx="3014047" cy="376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1CE215-FF8D-4DC9-BE2D-931DE379758D}"/>
              </a:ext>
            </a:extLst>
          </p:cNvPr>
          <p:cNvSpPr txBox="1"/>
          <p:nvPr/>
        </p:nvSpPr>
        <p:spPr>
          <a:xfrm>
            <a:off x="8489644" y="5173884"/>
            <a:ext cx="2199190" cy="375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cap="all" dirty="0">
                <a:effectLst/>
                <a:latin typeface="Ropa Sans"/>
              </a:rPr>
              <a:t>GUIDO VAN ROSSUM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FC314-9560-4992-975F-4CFF3E872974}"/>
              </a:ext>
            </a:extLst>
          </p:cNvPr>
          <p:cNvSpPr txBox="1"/>
          <p:nvPr/>
        </p:nvSpPr>
        <p:spPr>
          <a:xfrm>
            <a:off x="597220" y="1415118"/>
            <a:ext cx="6539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ahoma" panose="020B0604030504040204" pitchFamily="34" charset="0"/>
              </a:rPr>
              <a:t>Python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được</a:t>
            </a:r>
            <a:r>
              <a:rPr lang="en-US" u="sng" dirty="0">
                <a:latin typeface="Tahoma" panose="020B0604030504040204" pitchFamily="34" charset="0"/>
              </a:rPr>
              <a:t>  </a:t>
            </a:r>
            <a:r>
              <a:rPr lang="en-US" b="1" u="sng" dirty="0">
                <a:latin typeface="Tahoma" panose="020B0604030504040204" pitchFamily="34" charset="0"/>
              </a:rPr>
              <a:t>Guido van Rossum </a:t>
            </a:r>
            <a:r>
              <a:rPr lang="en-US" u="sng" dirty="0" err="1">
                <a:latin typeface="Tahoma" panose="020B0604030504040204" pitchFamily="34" charset="0"/>
              </a:rPr>
              <a:t>tạo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ra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cuối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năm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b="1" u="sng" dirty="0">
                <a:latin typeface="Tahoma" panose="020B0604030504040204" pitchFamily="34" charset="0"/>
              </a:rPr>
              <a:t>1990</a:t>
            </a:r>
            <a:endParaRPr lang="en-AS" b="1" u="sng" dirty="0">
              <a:latin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801405-FC55-48B3-A0C5-61C0E34F5FFB}"/>
              </a:ext>
            </a:extLst>
          </p:cNvPr>
          <p:cNvSpPr txBox="1"/>
          <p:nvPr/>
        </p:nvSpPr>
        <p:spPr>
          <a:xfrm>
            <a:off x="597220" y="3188748"/>
            <a:ext cx="6539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Tahoma" panose="020B0604030504040204" pitchFamily="34" charset="0"/>
              </a:rPr>
              <a:t>Là </a:t>
            </a:r>
            <a:r>
              <a:rPr lang="en-US" u="sng" dirty="0" err="1">
                <a:latin typeface="Tahoma" panose="020B0604030504040204" pitchFamily="34" charset="0"/>
              </a:rPr>
              <a:t>ngôn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ngữ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b="1" u="sng" dirty="0" err="1">
                <a:latin typeface="Tahoma" panose="020B0604030504040204" pitchFamily="34" charset="0"/>
              </a:rPr>
              <a:t>bậc</a:t>
            </a:r>
            <a:r>
              <a:rPr lang="en-US" b="1" u="sng" dirty="0">
                <a:latin typeface="Tahoma" panose="020B0604030504040204" pitchFamily="34" charset="0"/>
              </a:rPr>
              <a:t> </a:t>
            </a:r>
            <a:r>
              <a:rPr lang="en-US" b="1" u="sng" dirty="0" err="1">
                <a:latin typeface="Tahoma" panose="020B0604030504040204" pitchFamily="34" charset="0"/>
              </a:rPr>
              <a:t>cao</a:t>
            </a:r>
            <a:r>
              <a:rPr lang="en-US" b="1" u="sng" dirty="0">
                <a:latin typeface="Tahoma" panose="020B0604030504040204" pitchFamily="34" charset="0"/>
              </a:rPr>
              <a:t> (</a:t>
            </a:r>
            <a:r>
              <a:rPr lang="en-US" b="1" u="sng" dirty="0" err="1">
                <a:latin typeface="Tahoma" panose="020B0604030504040204" pitchFamily="34" charset="0"/>
              </a:rPr>
              <a:t>hight</a:t>
            </a:r>
            <a:r>
              <a:rPr lang="en-US" b="1" u="sng" dirty="0">
                <a:latin typeface="Tahoma" panose="020B0604030504040204" pitchFamily="34" charset="0"/>
              </a:rPr>
              <a:t> – level)</a:t>
            </a:r>
            <a:r>
              <a:rPr lang="en-US" u="sng" dirty="0">
                <a:latin typeface="Tahoma" panose="020B0604030504040204" pitchFamily="34" charset="0"/>
              </a:rPr>
              <a:t>,</a:t>
            </a:r>
            <a:r>
              <a:rPr lang="en-US" b="1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có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hình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thức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sáng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sủa</a:t>
            </a:r>
            <a:r>
              <a:rPr lang="en-US" u="sng" dirty="0">
                <a:latin typeface="Tahoma" panose="020B0604030504040204" pitchFamily="34" charset="0"/>
              </a:rPr>
              <a:t>, </a:t>
            </a:r>
            <a:r>
              <a:rPr lang="en-US" u="sng" dirty="0" err="1">
                <a:latin typeface="Tahoma" panose="020B0604030504040204" pitchFamily="34" charset="0"/>
              </a:rPr>
              <a:t>cấu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trúc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rõ</a:t>
            </a:r>
            <a:r>
              <a:rPr lang="en-US" u="sng" dirty="0">
                <a:latin typeface="Tahoma" panose="020B0604030504040204" pitchFamily="34" charset="0"/>
              </a:rPr>
              <a:t> rang, </a:t>
            </a:r>
            <a:r>
              <a:rPr lang="en-US" u="sng" dirty="0" err="1">
                <a:latin typeface="Tahoma" panose="020B0604030504040204" pitchFamily="34" charset="0"/>
              </a:rPr>
              <a:t>thuận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tiện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cho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người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mới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học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lập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trình</a:t>
            </a:r>
            <a:r>
              <a:rPr lang="en-US" u="sng" dirty="0">
                <a:latin typeface="Tahoma" panose="020B0604030504040204" pitchFamily="34" charset="0"/>
              </a:rPr>
              <a:t>.</a:t>
            </a:r>
            <a:endParaRPr lang="en-AS" u="sng" dirty="0">
              <a:latin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FDF9D-D585-4869-A374-C63A2B09DCC1}"/>
              </a:ext>
            </a:extLst>
          </p:cNvPr>
          <p:cNvSpPr txBox="1"/>
          <p:nvPr/>
        </p:nvSpPr>
        <p:spPr>
          <a:xfrm>
            <a:off x="597220" y="4216152"/>
            <a:ext cx="6539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Tahoma" panose="020B0604030504040204" pitchFamily="34" charset="0"/>
              </a:rPr>
              <a:t>Là </a:t>
            </a:r>
            <a:r>
              <a:rPr lang="en-US" u="sng" dirty="0" err="1">
                <a:latin typeface="Tahoma" panose="020B0604030504040204" pitchFamily="34" charset="0"/>
              </a:rPr>
              <a:t>một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trong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những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ngôn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ngữ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phổ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biến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nhất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thế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giới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hiện</a:t>
            </a:r>
            <a:r>
              <a:rPr lang="en-US" u="sng" dirty="0">
                <a:latin typeface="Tahoma" panose="020B0604030504040204" pitchFamily="34" charset="0"/>
              </a:rPr>
              <a:t> nay</a:t>
            </a:r>
            <a:endParaRPr lang="en-AS" u="sng" dirty="0">
              <a:latin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125B21-5632-4916-878E-CFDDE9D24B35}"/>
              </a:ext>
            </a:extLst>
          </p:cNvPr>
          <p:cNvSpPr txBox="1"/>
          <p:nvPr/>
        </p:nvSpPr>
        <p:spPr>
          <a:xfrm>
            <a:off x="597220" y="2161344"/>
            <a:ext cx="6539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ahoma" panose="020B0604030504040204" pitchFamily="34" charset="0"/>
              </a:rPr>
              <a:t>Python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được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phát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triển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trong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một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dự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án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mã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mở</a:t>
            </a:r>
            <a:r>
              <a:rPr lang="en-US" u="sng" dirty="0">
                <a:latin typeface="Tahoma" panose="020B0604030504040204" pitchFamily="34" charset="0"/>
              </a:rPr>
              <a:t> do </a:t>
            </a:r>
            <a:r>
              <a:rPr lang="en-US" u="sng" dirty="0" err="1">
                <a:latin typeface="Tahoma" panose="020B0604030504040204" pitchFamily="34" charset="0"/>
              </a:rPr>
              <a:t>tổ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chức</a:t>
            </a:r>
            <a:r>
              <a:rPr lang="en-US" u="sng" dirty="0">
                <a:latin typeface="Tahoma" panose="020B0604030504040204" pitchFamily="34" charset="0"/>
              </a:rPr>
              <a:t> phi </a:t>
            </a:r>
            <a:r>
              <a:rPr lang="en-US" u="sng" dirty="0" err="1">
                <a:latin typeface="Tahoma" panose="020B0604030504040204" pitchFamily="34" charset="0"/>
              </a:rPr>
              <a:t>lợi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nhuận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b="1" u="sng" dirty="0">
                <a:latin typeface="Tahoma" panose="020B0604030504040204" pitchFamily="34" charset="0"/>
              </a:rPr>
              <a:t>Python Software Foundation </a:t>
            </a:r>
            <a:r>
              <a:rPr lang="en-US" u="sng" dirty="0" err="1">
                <a:latin typeface="Tahoma" panose="020B0604030504040204" pitchFamily="34" charset="0"/>
              </a:rPr>
              <a:t>quản</a:t>
            </a:r>
            <a:r>
              <a:rPr lang="en-US" u="sng" dirty="0">
                <a:latin typeface="Tahoma" panose="020B0604030504040204" pitchFamily="34" charset="0"/>
              </a:rPr>
              <a:t> </a:t>
            </a:r>
            <a:r>
              <a:rPr lang="en-US" u="sng" dirty="0" err="1">
                <a:latin typeface="Tahoma" panose="020B0604030504040204" pitchFamily="34" charset="0"/>
              </a:rPr>
              <a:t>lý</a:t>
            </a:r>
            <a:endParaRPr lang="en-AS" b="1" u="sng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2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119D94-B936-4656-91F0-2AE940FD4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27" y="84357"/>
            <a:ext cx="1219079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B9E18D-BB26-435D-90CB-678723CBD47B}"/>
              </a:ext>
            </a:extLst>
          </p:cNvPr>
          <p:cNvSpPr txBox="1"/>
          <p:nvPr/>
        </p:nvSpPr>
        <p:spPr>
          <a:xfrm>
            <a:off x="401910" y="1149630"/>
            <a:ext cx="4246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 err="1">
                <a:solidFill>
                  <a:srgbClr val="AF1C1C"/>
                </a:solidFill>
                <a:latin typeface="Tahoma" panose="020B0604030504040204" pitchFamily="34" charset="0"/>
              </a:rPr>
              <a:t>Cài</a:t>
            </a:r>
            <a:r>
              <a:rPr lang="en-US" sz="2400" u="sng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sz="2400" u="sng" dirty="0" err="1">
                <a:solidFill>
                  <a:srgbClr val="AF1C1C"/>
                </a:solidFill>
                <a:latin typeface="Tahoma" panose="020B0604030504040204" pitchFamily="34" charset="0"/>
              </a:rPr>
              <a:t>đặt</a:t>
            </a:r>
            <a:r>
              <a:rPr lang="en-US" sz="2400" u="sng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sz="2400" u="sng" dirty="0" err="1">
                <a:solidFill>
                  <a:srgbClr val="AF1C1C"/>
                </a:solidFill>
                <a:latin typeface="Tahoma" panose="020B0604030504040204" pitchFamily="34" charset="0"/>
              </a:rPr>
              <a:t>môi</a:t>
            </a:r>
            <a:r>
              <a:rPr lang="en-US" sz="2400" u="sng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sz="2400" u="sng" dirty="0" err="1">
                <a:solidFill>
                  <a:srgbClr val="AF1C1C"/>
                </a:solidFill>
                <a:latin typeface="Tahoma" panose="020B0604030504040204" pitchFamily="34" charset="0"/>
              </a:rPr>
              <a:t>trường</a:t>
            </a:r>
            <a:r>
              <a:rPr lang="en-US" sz="2400" u="sng" dirty="0">
                <a:solidFill>
                  <a:srgbClr val="AF1C1C"/>
                </a:solidFill>
                <a:latin typeface="Tahoma" panose="020B0604030504040204" pitchFamily="34" charset="0"/>
              </a:rPr>
              <a:t> Python</a:t>
            </a:r>
            <a:endParaRPr lang="en-AS" sz="2400" u="sng" dirty="0">
              <a:solidFill>
                <a:srgbClr val="AF1C1C"/>
              </a:solidFill>
              <a:latin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FC314-9560-4992-975F-4CFF3E872974}"/>
              </a:ext>
            </a:extLst>
          </p:cNvPr>
          <p:cNvSpPr txBox="1"/>
          <p:nvPr/>
        </p:nvSpPr>
        <p:spPr>
          <a:xfrm>
            <a:off x="1087550" y="4620103"/>
            <a:ext cx="78576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</a:rPr>
              <a:t>Sử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dụng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Pycharm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phát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triển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bởi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Jetbrains</a:t>
            </a:r>
            <a:endParaRPr lang="en-US" sz="2000" dirty="0">
              <a:latin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</a:rPr>
              <a:t>- Website: https://www.jetbrains.com/pycharm/</a:t>
            </a:r>
          </a:p>
          <a:p>
            <a:r>
              <a:rPr lang="en-US" sz="2000" dirty="0">
                <a:latin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</a:rPr>
              <a:t>Sử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dụng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phiên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</a:rPr>
              <a:t>bản</a:t>
            </a: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GB" sz="2000" b="0" i="0" dirty="0">
                <a:solidFill>
                  <a:srgbClr val="19191C"/>
                </a:solidFill>
                <a:effectLst/>
                <a:latin typeface="JetBrains Sans"/>
              </a:rPr>
              <a:t>Community </a:t>
            </a:r>
            <a:endParaRPr lang="en-US" sz="2000" dirty="0">
              <a:latin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125B21-5632-4916-878E-CFDDE9D24B35}"/>
              </a:ext>
            </a:extLst>
          </p:cNvPr>
          <p:cNvSpPr txBox="1"/>
          <p:nvPr/>
        </p:nvSpPr>
        <p:spPr>
          <a:xfrm>
            <a:off x="965128" y="2326196"/>
            <a:ext cx="6539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Tahoma" panose="020B0604030504040204" pitchFamily="34" charset="0"/>
              </a:rPr>
              <a:t>Website: Python.org</a:t>
            </a:r>
            <a:endParaRPr lang="en-AS" sz="2000" dirty="0">
              <a:latin typeface="Tahom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CCC2D9D-B9C9-4CD6-94A2-EDC734D9B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13689" r="15610" b="18581"/>
          <a:stretch/>
        </p:blipFill>
        <p:spPr bwMode="auto">
          <a:xfrm>
            <a:off x="7112058" y="1154389"/>
            <a:ext cx="4501394" cy="20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30426D-D1FB-497B-99B0-C86CFFC1102B}"/>
              </a:ext>
            </a:extLst>
          </p:cNvPr>
          <p:cNvSpPr txBox="1"/>
          <p:nvPr/>
        </p:nvSpPr>
        <p:spPr>
          <a:xfrm>
            <a:off x="627198" y="1895697"/>
            <a:ext cx="65390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</a:rPr>
              <a:t>Python 3.10 </a:t>
            </a:r>
            <a:endParaRPr lang="en-AS" sz="2200" b="1" dirty="0">
              <a:latin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7B624-BDA6-4A13-B336-32211C79D2CC}"/>
              </a:ext>
            </a:extLst>
          </p:cNvPr>
          <p:cNvSpPr txBox="1"/>
          <p:nvPr/>
        </p:nvSpPr>
        <p:spPr>
          <a:xfrm>
            <a:off x="749620" y="4010095"/>
            <a:ext cx="21194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</a:rPr>
              <a:t>Python IDE</a:t>
            </a:r>
            <a:endParaRPr lang="en-AS" sz="2200" b="1" dirty="0">
              <a:latin typeface="Tahoma" panose="020B060403050404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BF7262E-23BF-4B72-A8FA-B1D0EF69A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4" t="13553" r="12704" b="20779"/>
          <a:stretch/>
        </p:blipFill>
        <p:spPr bwMode="auto">
          <a:xfrm>
            <a:off x="8195953" y="3741957"/>
            <a:ext cx="2686879" cy="260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2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7">
            <a:extLst>
              <a:ext uri="{FF2B5EF4-FFF2-40B4-BE49-F238E27FC236}">
                <a16:creationId xmlns:a16="http://schemas.microsoft.com/office/drawing/2014/main" id="{EE5F705A-5E81-4B3A-8EF4-911982DB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19">
            <a:extLst>
              <a:ext uri="{FF2B5EF4-FFF2-40B4-BE49-F238E27FC236}">
                <a16:creationId xmlns:a16="http://schemas.microsoft.com/office/drawing/2014/main" id="{AD8F92D9-1751-4ABF-9CB7-D198C9A05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9067" y="0"/>
            <a:ext cx="1715241" cy="6858000"/>
          </a:xfrm>
          <a:custGeom>
            <a:avLst/>
            <a:gdLst>
              <a:gd name="connsiteX0" fmla="*/ 1619628 w 1715241"/>
              <a:gd name="connsiteY0" fmla="*/ 0 h 6858000"/>
              <a:gd name="connsiteX1" fmla="*/ 1715241 w 1715241"/>
              <a:gd name="connsiteY1" fmla="*/ 0 h 6858000"/>
              <a:gd name="connsiteX2" fmla="*/ 1711235 w 1715241"/>
              <a:gd name="connsiteY2" fmla="*/ 3148 h 6858000"/>
              <a:gd name="connsiteX3" fmla="*/ 95613 w 1715241"/>
              <a:gd name="connsiteY3" fmla="*/ 3429000 h 6858000"/>
              <a:gd name="connsiteX4" fmla="*/ 1711235 w 1715241"/>
              <a:gd name="connsiteY4" fmla="*/ 6854853 h 6858000"/>
              <a:gd name="connsiteX5" fmla="*/ 1715240 w 1715241"/>
              <a:gd name="connsiteY5" fmla="*/ 6858000 h 6858000"/>
              <a:gd name="connsiteX6" fmla="*/ 1619627 w 1715241"/>
              <a:gd name="connsiteY6" fmla="*/ 6858000 h 6858000"/>
              <a:gd name="connsiteX7" fmla="*/ 1615622 w 1715241"/>
              <a:gd name="connsiteY7" fmla="*/ 6854853 h 6858000"/>
              <a:gd name="connsiteX8" fmla="*/ 0 w 1715241"/>
              <a:gd name="connsiteY8" fmla="*/ 3429000 h 6858000"/>
              <a:gd name="connsiteX9" fmla="*/ 1615622 w 1715241"/>
              <a:gd name="connsiteY9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5241" h="6858000">
                <a:moveTo>
                  <a:pt x="1619628" y="0"/>
                </a:moveTo>
                <a:lnTo>
                  <a:pt x="1715241" y="0"/>
                </a:lnTo>
                <a:lnTo>
                  <a:pt x="1711235" y="3148"/>
                </a:lnTo>
                <a:cubicBezTo>
                  <a:pt x="724534" y="817446"/>
                  <a:pt x="95613" y="2049777"/>
                  <a:pt x="95613" y="3429000"/>
                </a:cubicBezTo>
                <a:cubicBezTo>
                  <a:pt x="95613" y="4808224"/>
                  <a:pt x="724534" y="6040555"/>
                  <a:pt x="1711235" y="6854853"/>
                </a:cubicBezTo>
                <a:lnTo>
                  <a:pt x="1715240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solidFill>
            <a:schemeClr val="accent6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6" name="Picture 4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06C1D2-19B6-48AB-9F50-ABA973B28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" y="-3"/>
            <a:ext cx="1219079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7816" y="2306119"/>
            <a:ext cx="1164184" cy="2245762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86D24-A5FA-401D-98CD-0B2549CA19D7}"/>
              </a:ext>
            </a:extLst>
          </p:cNvPr>
          <p:cNvSpPr txBox="1"/>
          <p:nvPr/>
        </p:nvSpPr>
        <p:spPr>
          <a:xfrm>
            <a:off x="337930" y="439337"/>
            <a:ext cx="359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1C1C"/>
                </a:solidFill>
                <a:latin typeface="UVN Van" panose="00000400000000000000" pitchFamily="2" charset="0"/>
              </a:rPr>
              <a:t>PROJECT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A4C69-6883-4A1B-9EDE-D346E7E3F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43" y="1617927"/>
            <a:ext cx="2385267" cy="2933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DC55D-2AE3-4CE0-A4F6-6770558C1F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648"/>
          <a:stretch/>
        </p:blipFill>
        <p:spPr>
          <a:xfrm>
            <a:off x="5700085" y="1122884"/>
            <a:ext cx="5393873" cy="224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7148F-F3AB-42A0-AC3A-4EFD78753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906" y="3896504"/>
            <a:ext cx="2888230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119D94-B936-4656-91F0-2AE940FD4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79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B9E18D-BB26-435D-90CB-678723CBD47B}"/>
              </a:ext>
            </a:extLst>
          </p:cNvPr>
          <p:cNvSpPr txBox="1"/>
          <p:nvPr/>
        </p:nvSpPr>
        <p:spPr>
          <a:xfrm>
            <a:off x="544175" y="546990"/>
            <a:ext cx="3857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Code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Editer</a:t>
            </a:r>
            <a:endParaRPr lang="en-US" dirty="0">
              <a:solidFill>
                <a:srgbClr val="AF1C1C"/>
              </a:solidFill>
              <a:latin typeface="UVN Van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18365-3F29-47E1-9DC9-D214DDDB3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5" y="1466385"/>
            <a:ext cx="6157494" cy="3696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FF2D3B-0697-4B3A-9640-2363AA0C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158" y="1671700"/>
            <a:ext cx="3368332" cy="350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C72A85-695E-4F1C-9CF0-279B4C6C9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54" y="3425927"/>
            <a:ext cx="4625741" cy="1760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C2BD3E-D230-475C-91DD-E07BD369332D}"/>
              </a:ext>
            </a:extLst>
          </p:cNvPr>
          <p:cNvSpPr txBox="1"/>
          <p:nvPr/>
        </p:nvSpPr>
        <p:spPr>
          <a:xfrm>
            <a:off x="7344009" y="731656"/>
            <a:ext cx="462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Chạy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chương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trình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, debug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chương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trình</a:t>
            </a:r>
            <a:endParaRPr lang="en-US" dirty="0">
              <a:solidFill>
                <a:srgbClr val="AF1C1C"/>
              </a:solidFill>
              <a:latin typeface="UVN Van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91867-DED1-4AD0-ABE5-55C2A4FEE0DE}"/>
              </a:ext>
            </a:extLst>
          </p:cNvPr>
          <p:cNvSpPr txBox="1"/>
          <p:nvPr/>
        </p:nvSpPr>
        <p:spPr>
          <a:xfrm>
            <a:off x="7344008" y="2673434"/>
            <a:ext cx="462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Hiển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thị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kết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quả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chương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trình</a:t>
            </a:r>
            <a:endParaRPr lang="en-US" dirty="0">
              <a:solidFill>
                <a:srgbClr val="AF1C1C"/>
              </a:solidFill>
              <a:latin typeface="UVN Van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8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119D94-B936-4656-91F0-2AE940FD4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79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B9E18D-BB26-435D-90CB-678723CBD47B}"/>
              </a:ext>
            </a:extLst>
          </p:cNvPr>
          <p:cNvSpPr txBox="1"/>
          <p:nvPr/>
        </p:nvSpPr>
        <p:spPr>
          <a:xfrm>
            <a:off x="590077" y="1255619"/>
            <a:ext cx="9097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Chương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trình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đầu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tiên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khi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AF1C1C"/>
                </a:solidFill>
                <a:latin typeface="Tahoma" panose="020B0604030504040204" pitchFamily="34" charset="0"/>
              </a:rPr>
              <a:t>học</a:t>
            </a:r>
            <a:r>
              <a:rPr lang="en-US" dirty="0">
                <a:solidFill>
                  <a:srgbClr val="AF1C1C"/>
                </a:solidFill>
                <a:latin typeface="Tahoma" panose="020B0604030504040204" pitchFamily="34" charset="0"/>
              </a:rPr>
              <a:t> Python</a:t>
            </a:r>
            <a:endParaRPr lang="en-US" dirty="0">
              <a:solidFill>
                <a:srgbClr val="AF1C1C"/>
              </a:solidFill>
              <a:latin typeface="UVN Van" panose="00000400000000000000" pitchFamily="2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7B53D6E-FF87-46AB-BE3E-395E930C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17F24-567C-4059-9752-17F1383E312C}"/>
              </a:ext>
            </a:extLst>
          </p:cNvPr>
          <p:cNvSpPr txBox="1"/>
          <p:nvPr/>
        </p:nvSpPr>
        <p:spPr>
          <a:xfrm>
            <a:off x="358816" y="2088346"/>
            <a:ext cx="8414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Hiển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thị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màn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hình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dòng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chữ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"Hello, World!"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Muli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luôn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là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trong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những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chương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trình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cơ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bản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nhất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khi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bắt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đầu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làm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quen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với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ngôn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ngữ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lập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trình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Python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thiết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kế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với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mục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đích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đơn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giản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cú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pháp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ngắn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gọn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nên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hiển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thị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màn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hình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dòng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chữ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nào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đó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thì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bạn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chỉ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cần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sử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hàm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li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print()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E4743-4A9C-46C5-A09D-408481C8BBD2}"/>
              </a:ext>
            </a:extLst>
          </p:cNvPr>
          <p:cNvSpPr txBox="1"/>
          <p:nvPr/>
        </p:nvSpPr>
        <p:spPr>
          <a:xfrm>
            <a:off x="933692" y="3936389"/>
            <a:ext cx="211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“Hello World"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1424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11. Uoc mo cua em c"/>
  <p:tag name="ISPRING_LMS_API_VERSION" val="SCORM 1.2"/>
  <p:tag name="ISPRING_ULTRA_SCORM_COURSE_ID" val="DDFBDE98-80A4-49FE-9A22-2195C9B306C0"/>
  <p:tag name="ISPRING_CMI5_LAUNCH_METHOD" val="any window"/>
  <p:tag name="ISPRINGCLOUDFOLDERID" val="1"/>
  <p:tag name="ISPRINGONLINEFOLDERID" val="1"/>
  <p:tag name="ISPRING_SCORM_RATE_SLIDES" val="0"/>
  <p:tag name="ISPRING_SCORM_PASSING_SCORE" val="0.000000"/>
  <p:tag name="ISPRING_CURRENT_PLAYER_ID" val="universal"/>
  <p:tag name="ISPRING_FIRST_PUBLISH" val="1"/>
  <p:tag name="ISPRING_ULTRA_SCORM_SLIDE_COUNT" val="16"/>
  <p:tag name="ISPRING_PLAYERS_CUSTOMIZATION_2" val="UEsDBBQAAgAIAOULIVE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Cxg0pTnF4yCBQGAAA3FwAAHQAAAHVuaXZlcnNhbC9jb21tb25fbWVzc2FnZXMubG5nrVjbbuM2EH0vsP9AGAjQAtvsboFdFEXiBS0xsRBZ9Ep0vGlRCIxE20Qk0dXFifvUr+mH9Us6pGTH3gskJXmwYVGeM0PynJkhzz4+pAnaiLyQKjsfvDt9O0Aii1Qss+X5YMYufv51gIqSZzFPVCbOB5kaoI/DVz+cJTxbVnwp4PerHxA6S0VRwGMx1E+Pz0jG54PpKMSWRYLAGbkkxDPboaGHfR8zh3qhi0fEHQxxFUuFMp7nvIRgzt40CO2AUxffED8MLAKgGpqyMJhNp9RnxB4M2UqgQqZVYnCRLFCmSlRU67XKSxEjmaES/sKjCDzIW5nIcotSFYseIQRXjheCezO/ZthxHXYTTqhNBkOS8dsEwohyITKUCx6L/Dk+POpPsNuA27J4IfSpTwLiMVjM6ZgyOhhOc1GIrAS49UqVqg+e69gQZ0gvQovOPDYYBomMBTr5NCOB2XdvNhkR/wSpBTphlMF0dq+Ckx6OrsHPN+h0Dc6eRqc5hgWYYP+qXhPLJzBgh3OHjQdDC1ZXk+Zeliskg3UOQkFiw5OqZlcjpTZ3I2xdhYyGeDoNRzPGHuMe8eiuzdqikyn2bkKXXtJw5FxCWCpd82yLXLVUP/7y4cPDu/cffuoFEwCf3GMgZJDev+0A5DGfuiGgETf0yGfYbf3dz47OmOt4wOfmRz9roO418BW+W+1mvg8kbxjqBCZf6LVwickXN6pCK74RqFRoI8W9yQ4gApmDxAyH4UWkYCCrWhVm0wkGEoGumO9YmqAgBJXn29d10qnKlcrBXYHiWsWx8alZpd+va/3V3FI6UUH6ilXKZXba7nruuRTbhmQTYDe+hMVl+0kB0hG8ofRGy+Y1uLjPEsVjtICUgiQNEF+vExk1KbTh/TTh29YofDx3vEsgO3UDSF/2bkQnxRjZOdeT7Yni44D4AJDzQuRPsA0N1405wknSD2HsXI5d+DAdwlguVwl8yr5xTAkwYSpaM0WTjnEQzKlv60XT2ZijNS+Ke5XHRyw93M82YMezKAjBYgfgulTugYEfElqBPBdR2Q4GUWLD70ZXMFUgYMhMMtCSSquiBNmk60SUwkQr9VR4ZCh1KxYK9JUIvqm5D96N2Fpp7uKZZ43DEdunUJdXWbTqaAfi/KY+DtVQAU0OOd8aU4MWjuhnyC6QDGkfC3oFOfCqj8UNCWCRSdBm4+Fr57Iuk5D3dklpl/QirnNMsm1aIc2mjVRVASN6SSA1mR0pTvu5CQjUdY852P1Obq1Rd33YUm6giQECirzVEaR7i9haVJ9mzu/hBXZcU6m/pB7fmp6PxxueRQLIFnG9p1t4F8vYvNO0N/7/quTfiJdNqj9pqoRnk88nfeM5KizfUQQvS5GuyzbXesGa8J8ShZb4d0PoMvWn+d+35C+yMwdN/LP35+iw0GePWoN45kp1362XjqTp/Ak0LLo4Qo+RdLcaa7cjh+qK2H7ueLRzvIujY4aTLVR3a482AJ5CT8UIxrDGJvIAWp0UqlB3W3P2OAzfnDq628/JKHAYVJ25uC1k2erZ6LlzfTVyfnphPehZj4oNc5gLIXsAuNwfqROZQvxxB8zZhOxWoC4RRzOZqyqJjfwTeWfKBKxtlYqvu+FFrlIzmvBiR/+6TH18ThT15Pza6bRHP7VXcOf9ORDw03cpINiHNsbCnqV7H0urPeloBPLRS+GyYNc6gY5SXkYrKMcLVWVxR6D6CGaTCwxgzZwDwfP2LqwB+CKMehQ1o7/1AtEdHSRRsgf7w1OlKP7sDaKnsceoLy9K8VC2A81GhkVBSC8uoJNbLNosGB4dh2weulg1R+WdXceTM3OA/S9yJOV1UUxVCkOn7X6Zvq4zZMGMYWs8Af0FRm6qyqHp7IOwo5tFZz4c6RrlWgAEDQSTZSIQeeBab31Q9cUPZGZzSBsMJzy/g7TOlEp6xWY2UMup7DenxzuQqkxk1ivy5xVVPWHmTENs2+ZCCFYSzvt3dQ8Rw4Ezam6GErXsDGaNsQdV4ws8EcuyL6BPyP7CR19qmAsEV3F9Uf3fP/+22deXhE1OhrRXPz8mvc3XdXv/VJgr7rM3Bzfe/wNQSwMEFAACAAgAsYNKU7ay98ilAAAAggEAAC4AAAB1bml2ZXJzYWwvcGxheWJhY2tfYW5kX25hdmlnYXRpb25fc2V0dGluZ3MueG1sdZDBCoMwEETvfoV/UOg5BHoubYX6AyuOEoiJZFfBv28iakubHnfezC47iiFiXM+6KEtFk/inUBAtYYI6vedEmWZcnBlIjHdRFvDmy5GUsN6PVQDDyYp0R5aj/0ffj1eWlmMR7/YMyQdqM0Cfc4GVpJCj2fSrVi8jdBcQD3yJyQdHjcUVS+MptPfDsH38F6ds/GwacPMtNKf2HjOCOn2oRaxs7/0FUEsDBBQAAgAIALGDSlP/xk0CKgUAAD4dAAAnAAAAdW5pdmVyc2FsL2ZsYXNoX3B1Ymxpc2hpbmdfc2V0dGluZ3MueG1s5Vnbcts2EH33V2DYyWMsO7GbxCMpo0jUmBPdKjK36XQ8ELkSUYMAC4BylKd+TT+sX9KFaNGSr1ASZdLkwSMT3HOw2MUeLMn6y48ZJ3NQmknR8A73DzwCIpYJE7OG9ybqPn7uEW2oSCiXAhqekB552dyr58WEM52GYAyaaoI0Qp/kpuGlxuQntdrFxcU+07mydyUvDPLr/VhmtVyBBmFA1XJOF/hjFjlo75LBgQD/MikuYc29PULqJVNfJgUHwhL0XDC7KMq7nOrUq5VmExqfz5QsRNKWXCqiZpOG90vb7xx2nq5sSqoOy0DYmOgmDtphc0KThFkvKA/ZJyApsFmK7h4eHHnkgiUmbXhPjiwNmtdu0izJy7VTS9OWGARhLvkzMDShhpaX5YQKpqAwG6CbRhWApBtja5YGPppqoBxKFoJmLI7wDrGhanid6Gzsd/2xP2j7Z2/GvdJVZ0QURD3fCRP2go5/NhhGfnh2GvV7W4Mi/320BWhbz5zpR2M/9AeRPz57FQy3RLg7dYXx+62gtyXmnf8qDKJtZxq0+ttCRqfDgRvm9MPIH/eCweuzaDjsRcHoCrXcw2u7tV7b3Ph1LBBZqPXtbdIimwjKOGrNtT2uwaBacapmEMkuw2KcUq7BI3/mMPutoJyZhS1QFLVzgLylc4jN2FZfw7MV5V3RlYToGJZkVdrHL6rKfvZ8Y+m1cvarZd3qZb3SulEqjfzG3h8eHFfuvzi63/07HK1TY2icooiZlQatj6ysmEXS2LA5CiRcW+a04Dws8lwqcyVj64OVE3fQ1KdSbGTeXpOJ5EkVMcgmkAxoBmvKH54z0UXLQ49McY9yjOUwB0FCKvC0YQbjG1cEuphow8zylOleWrcUo5wgHx6HQPrhjXjHKVV6Y1NWqbUSHzd/H0gD+o8y3OXQnaYhZziLLQ0ne18kpKPoBZ6OLuYjEC5mp7hzuN09oJycUFRvYUlanDsZZ1hHLobvYKKZASdTWfCELGRBODvHOEuCO77I8L8UyPqxTKZKZstR7BwM0cu0zBlcQPLSZaIPOEVWIBLblJyDKWf4q2CfyASmUiEv0DmmDceZLvn3tyLOqdZXpHTl46PycAsGHf/9I7tAmswpNgrbkWN5Q5abnfDTBRHSrHAYjpgWuCtsUhKWLO+5rG3/89NQKQzm+StlY4Nfs6zg9GvSVwFZo95hynczyzaJf9AD52lTOl8Wui3eJTWWOMOUlJx4I8bTgYkCXAljKogUfEFojA2KtrIxZ7LQOFIKREmtP9/DEo/bdHk1w5MMZ1QJKCfKg8MnT4+Of332/MXJfu3fv/95fC/osnUbcWqnK3u39r0NvzPy2sPFA7g7mng31LVW/gHQnQ29M25bN+9p7p2Rt7T4ztjrjb4z8Ea7/wDynqb/BrYrVWZVJ7mRz9uf/xzggXW61Y6Ct0H04RaCZSncbNjqNdtM3t5bLnvs77W1DP3WuH1KMF1velF44iIPA4lKbOIUBWZq34E49Y1j/60TNwbcSfX80Ilu6GI1fO1iNS77vNFaj+fkAp7bs/IcwpObswwbzeSbqfCXaKJTDX1lOd2ZzPw/pOKLH0NLrdmRVABVcbqzrftziPkuE/QDh/37fj/zI79EGa9epLoY96k6B0UiKbmT/Wj1upAEYipdECEAyfCB2C2AiZPdsDCcCfimyrZZI6HfD14Ne52f4BT5TiNYXlVfEzY+H1SvtTe/t9k7GRMsw7Da5+3qI13z+OigXrv91t4esm1+82zu/QdQSwMEFAACAAgAsYNKU1ZiXaxuAwAAnQwAACEAAAB1bml2ZXJzYWwvZmxhc2hfc2tpbl9zZXR0aW5ncy54bWyVV21v2jAQ/t5fgdj3slI2WilF4q1SNdZWa8d3hxxg4diR7dDx73eOHWJD0tCiSvjuec53vsfnNlI7yjt7kIoK/tDtd0dXnU60yqUErt8hzRjR0ImJgqfkofv4d7Ho9ixEMCHfQGvKN8pYSluHIjDOtRb8eiW4xjjXXMiUsO7o22PxE/UKZBtLYFqXctZkBdU2P/p3k9lFFLfHYDKcTe+bCCuRZoQfFmIjrmOy2m2kyHliUrs1nyba9pCBZJTvWjNiVOknDWmQ0/xm3p/3L6NkEpQCk9L9bNwf/2xlMRIDO1Y/HNwNxhdyqq0+b8wJbU8V1QVt2B/eDgdNtIxsIDzk6Xx2M7ttxnOMHnbl07wsQcM/3Vo5iv8A8kvBRZZnX9FIJsXGHOgJZ2g+rRwmSILXDwmze/NpJZiCzEatglSMJtgGIRMrxe/m0wRuOkv31R8SkbnbUrBX04ST6WEUEjMYaZlD1CtX1qe24uMl13iZYLQmTCHAN1WgV6zwleSqDBPaKtwf+KA88UDOUCGWguUpTG2+HjC0V/jpdFLMFT+/o81LUMLeGb0MK2OFfMZjPUN6xgr5Zrr1wtnhDH7qsZxSDxPimvn56aMXOMFleV7lqvSanRbmlitva2coMalIYFTI6p2mYLoW9QqbTal3llPEyZ5uiMZ36bfBxYc3DZmKeid2J7R6WUWaagZ1aluJXCrMBd1LV6xrXI3HUuy7ocZ6AWtdokNj1RPzWPhSKNbtQnfhjsdm1x2NT8lDNyVyB/JdCKa6HcfD64dh7KN8zjDDGp9SkE98LS7kcKHBj18U0QQW9gZeGJpoTVbbFDNqKuB4oLav9e2L3K51feV5GoOcoxwolHIMbRa3pZstw1+9pPABSUhocFqm3mI4TuhR7Z7B9R+IXG3Lu2AX1pPmTFMGeygnimcoCm6qLFJ4c+rqNdoKFelZLpKjG0CVTnxc6KghLDEvEY4y3xEq3gUOJa9JrIrKgnnSNu3LIWnE6s/HYu2kFERGf90RYrOC8yS5Fm+aSO2CVmtXPNnDmNO0GEDo8Lav8VgOEyJz51I4y6LO7FUK5s06BlMlocbTRDFTdtSvoxSe0xH7jvdztJYA/nwtjFfeA/ALDrEgMnk+QoIXocZt2VgjvpnFuFbmLF/w786o51ltf46dwO/4b8noP1BLAwQUAAIACACxg0pTlLWnvCYFAADIHAAAJgAAAHVuaXZlcnNhbC9odG1sX3B1Ymxpc2hpbmdfc2V0dGluZ3MueG1s3Vndbts2FL7PUxAaetk4adO1DewUrq0gQv03S2kbDENAS8cWF4rUSMqpe7Wn2YPtSXZoxYqdOAndxSnaiyIVdb6PR+fn45Fcf/cl42QKSjMpGt7+7p5HQMQyYWLS8E6j4+dvPKINFQnlUkDDE9Ij74526nkx4kynIRiDppogjdCHuWl4qTH5Ya12eXm5y3Su7F3JC4P8ejeWWS1XoEEYULWc0xn+MbMctHfF4ECA/zIprmBHOzuE1EumrkwKDoQl6Llg9qEoPzEZ92ql1YjGFxMlC5G0JJeKqMmo4f3S8tv77ZcLm5KpzTIQNiT6CBftsjmkScKsE5SH7CuQFNgkRW/39w48cskSkza8FweWBs1rt2nm5OWjU0vTkhgDYa74MzA0oYaWl+WGCsagMBmgj4wqAElX1pYsDXwx1UK5lMwEzVgc4R1iI9Xw2tH50D/2h36v5Z+fDjulq86IKIg6vhMm7ARt/7zXj/zw/CTqdjYGRf7naAPQpp450w+Gfuj3In94/j7ob4hwd+oa43ebQWdDzCf/fRhEm+7Ua3Y3hQxO+j03zMnZwB92gt6H86jf70TB4Bo1r+Glaq3XVgu/jg0iC7Vc3iYtspGgjKPU3KhxDQbFilM1gUgeM2zGMeUaPPJnDpPfCsqZmdkGRU27AMibOofYDG33NTzbUd41XUmIjmFLVq396m3V2a/frDx6rdz9+rHWelmvpG6QSiOf2Pv9vVeV+28P7nf/Dkfr1BgapyhiZqFByysLK2aRNDZsigIJNx5zXHAeFnkulbmWseXFyok7aOpjKVYyb6/JSPKkihhkI0h6NMP6GxwLj4yxKDkGr5+DICEVeLowgwGNK4QuRtowMz9Vjq+sm4pRTvDkwOMPSDe8FeA4pUqvVGGVS6vp8dHvPWlA/1HGt1y60zTkDHexveBk74uEtBW9xNPQxXwAwsXsBEuF23IB5eSEonoDS9Lk3Mk4w8ZxMfwEI80MOJnKgidkJgvC2QXGWRIs8SLD/6VAls9hMlYym69yqg3R87RMGVxC8s5lozPcIisQiWNJzsGUO/xVsK9kBGOpkBfoFNOG60yX/LsbEedU62tSuvDxWXmaBb22//mZfUCaTClOBpuRYz9Dlput8NMZEdIscBiOmBZYFTYpCUvm91yebffb01BJCub5kbKxwq9ZVnD6mPRVQJaot5jy7eyySeIf9MB525RO541um3dOjS3OMCUlJ96I8eBgogBXwpgKIgWfERrjRKKtbEyZLDSulAJRUutv97DEY5nOryb4zoI7qgSUE+Xe/ouXB69+ff3m7eFu7d+//3l+L+hqVhtwarcrh7XWvRO+M/LG28QDuDumdjfUjdn9AdCdE7wzblM375nmnZFrZnpn7M3J3hl4a75/AHnPlH8LeyxVZlUnuZXP9S98DvDAOt1sRcHHIDpbQzBvhdsDW71mp8f1w+R8qL4xS46+3zAZ+s1h64Rggk47UXjoIgg9idpr4hQlZWw/czhNikP/oxM3hthJ5/zQia7vYtX/4GI1LCe7wdJU5+QCntST8uTBs5qzDEfL5Ml09/+ooFPXPLKAbk1YfgxxWPumye5Vh1JPtiQOQFWcbq1Yf2DB/n45+Ykjvbb69brDkYSQMQt6olPyZ/4uMlx8DHUx7lJ1AYpEUnIn+8Hikx8JxFi6IEIAkuE7rlsAEye7fmE4E/CkQrbaH6HfDd73O+2tNgpz65QfQp0eN3zlVfVzwMr3/+q79OoPZju4vvrr49HOf1BLAwQUAAIACACxg0pTZxrH5r4BAACGBgAAHwAAAHVuaXZlcnNhbC9odG1sX3NraW5fc2V0dGluZ3MuanONlMFvgjAUxu/7Kwi7LmYiG3M3N1xi4mHJdlt2KPhEYulr2sJ0xv99FJ22UDbpxX78/B7vQb/dlVdffup7j96u+d3sX+19o4HWlCjhxtZpj15o3Zc0X8B7XgDNGfgtpPr960nenwmXsc8a02T7poBLw85HfWNJqDRp7nAQDk06tMqhfTm0javwt9XYsalDQ8aUk1IpZIMUmQKmBgxFQRrGv35pLrPBFowViH/QJUnBMr0LHp7iXvLsGD5F8fPY5FIsOGHbOWY4SEi6zgSWbHGsP9LLpFdbDqJ+3+u+sjSXaqagaBeeDqfBNOgnuQAp4Vh3HE+Cyb0TpiQBajYUhQ/h5A/UMu4OtEVXuczVLx0F0SgKTZqTDDpTep7Gw3hkY6z26kyzU/zAKdiovmY4JVsQl1ghL/kFL5ALzPREumiklxOlSBY5yw5cPNbLyemH1bZ930YTGIMExeL0VdzqZTKdYVjHDFvHbOU4tUVftlyQDMp5uGWr6tyVC9Qluur2x1lbrE6i9TiqnTV6/1E3TsQaxDsireNTvxaQdZyAmLElagFLdUhqzydKkXRV1Lfr3j7N1HC2kV7csB37+6v9D1BLAwQUAAIACACxg0pTlBOzImkAAABuAAAAHAAAAHVuaXZlcnNhbC9sb2NhbF9zZXR0aW5ncy54bWwNzDEOgzAMQNGdU1jeKe3WgcDGVpbSA1jERZEcG5GA4PZk+8PTb/szChy8pWDq8PV4IrDO5oMuDn/TUL8RUib1JKbsUA2h76pWbCb5cs4FJliFLt4mjiUyjxSLHHYRqOFTXv/AHpuuugFQSwMEFAACAAgAsYNKU0H69W4lFwAApSQAABcAAAB1bml2ZXJzYWwvdW5pdmVyc2FsLnBuZ+1aeVyS6drGclKbUmerUUGzZZi0tDTNndJ2U8o19xoTRhGN3NPAmRank0pmSS7IdFJJUUkR3JfGLzFxaVJB3AuVEQRcEkQEv9eZM+d85/ud7/zO39+vP3i5Xp73fd77ue/ree7rfl7uXXA/vX2r/lYQCLT97JkTHiDQZjUQaBNecwvwi9XbDi3gSy3G47QzqLIXPAucqCOPux0Hgarwn65d+QQ417p2xi8GBNJu3/ioMaOfXwWB9tqdPXHcKzFYNNZHOTKbZDi5lmAd3JVI0JT8KMrQ/JztrPZ6l+Yl9i/3sw4e2vrwE9q9Gk31Uy/9fjr/4vbOHbd2GLo9vLjXePt7l6xvLNt3FX0hzpbotXomNVIaG4TnccrAnQ6xCcpESkMDRdBMaeyT79QBgY6ZOgPGHNmjDkDLfwHnr2IVIxNl0APBYBqH6pKB4A3eQO9TB71o5N5zdQzCjCCofuTq7WbUg7dBoPij9uGlZNOokTkroRfj5TT9ji6orRIBPbD84RU6r9nnHLo0RksNNBcRX+0BDxkt4aKKB3LsCMBF4o2LYl+h85sRxC7ruiaG7ibQ0NhcUXFhZR2axin35G4hcHYARjXmE2sG+r2bVKs6htH1jusf4FR4SK1ZmEFgcIAm0HVU/FsPuK+x+qiZcZt1Xc2f/SxfHNTBzne0U7HLlNm6gDJUJVJTjbOgUkhgTbLxZJ1W1TKVpFM/WhGbur5g1HoU0pIw9tY68SLqU2NQ6liPuz9qudhcOdhOwr0zL+FZOPCQPLYgm7TaT4mPrzYMj/EL4FBN0IEox1BXzUTpHLcdjlvtTyOtr/F1WldemRvat9a+9yfO105gFVXuWaKFZ0bK3zABe7cFsnK0r216j1vpOLreKhu1fXmYKlpZScDKZCUyWWXFyM/SZrBOyyq99eaoIW3WbuBPF7BNoDK8UmXkEPyZURofcxe5ZrM20JWSHLTQhGDO5gn1ApyP2d2bXeEMSoxU82k6kqal3qUqI2I53O4950G8O9p0hDfQdi3zIGRyKygJ71XsmfKtTZ+ARlLSdBwNJ1qTRXtoww3bBXJ+3Gt05qfw+vFarz/9608pmEQS81a/3MVDDZlSU4S3ZmNOXgMXvnmg7Tnjinxqp61HwsxqDg72r68KKPglskU0PTve0u2uub17aI9z2xAiomk1T8Grq9psWYksYa1ezatJEHNuv3+oe2Hx3jGT695rR1vlPaEaqxW14zfAPnhKB2U5HNqOlbNCsL+Z3HA+6QaLf8GUUhZt0Ijm6yedaq3gn9zyyskK38OzNGuvFrPguhGFnbG52EDyVke/9QNLUJj8Ne/6HvRgbCkmgBjqqmEDGS9nXl9pXV0xwuoWLLVAXGLHXZZbelUXrtj1hw2tqCAy6vn8eMHNhqb3hUyabL6UHmeQrjhTxn5qaDRMYvItenGRIZDa0xGjjHB7GZN3vozhmqlHL7DL7AbssDiwlEEd2f87/QFmV9C7zh6FdsZ6dbzDfWDiFhOrwfAu2/AZ9cKuFYfe+YILSzbtwr2BkLSC9P54YmRMfniMc9+Kv3uP5xLE3tbc5djBPZC73fnLepzkyKPCJ+GUWzAz83ahbVEG3kS9KLSwN8rrNJRH8SQdegA8mihOp76bTUUmxlXvWSr2JF7RIyjoTd0BS0UdIA+i+KH2+pB7CWWhvqfuAG3YMAMdlnJzOEtR38Pbqs0SHY66lcf4hWnbKwLxbz6Q8SMDx1FJ+Clsc1pE4F1O3TajifulC8rGJpLcAm5y/JndIJdTlp2vP9FOZuegH/g7tca2oZq1RX1+Ew0heEvlcEvDaC0zDDlcY2uItDgg9GSVoh+ivVmd1Sg9veB+JLHf5y7J/x/EsrOdYbjP1Vf0dib+aGjK84yDQUcxKTMsLYadplWTe9tyYiR5phSTFsG92HnWSZTZLjiHNpExMbkMu31+CDaU2F2THMWMKB/S31TmQuxVVrsEEuXPTT88OzqRsrRgjb6qKt5mZD8YmpbCxZZQpMzZ3T+EpjQVxDPmLBiP5Z9/fSqczMY0kUDZ8C2nkpz8CDFoLTVy07rQ8YjBUVQod8FIgpe0VhFjC1CJEfXdnhEs6zNhflx8TIAM5agj6uPyLYO2U+0Y1BnV9QlDEnI4yBCZM7LvsQw+Y5Dm3egnrc6Iifj7iuINZRXUCLFRMbsh9odsz/JN/A3J199Xap8jrsS0lpX4BVd1z1e5ZJU9eKAgx0bmQO64sOABvJjn+mQjQi7oId8m/lxvad0R9aIYe+xjxJzuaTF079WVS1kU3uxP5H6H+E5LJ6IYsxrYQ8WwpJYHOjKTp7A3HZ+X5dAK4sPBMLNnU5gKZiLOWjRcrZ30mfOxMXiG6GrgsJ5wVPYbEMyu6rdJfTGvWw47cdLta2DIwnSW02POofYO/hHGRbRZ7UubKGvJ9VWvkj4MMpDs1TF96ZHuA37Vvm2Rxr+nh7OoCsHUk657ltA3BTVLNjJUSkeG7wfmF4tzUwXyt6W98xg9q5SCeLAvdC2U7rCAbM6Bfoh1env2HD806aRFvxlM62smx4G35Fj8Xj9EQ/8gc1q1aLJ6/pcTQcfhBrxB1a/lym33w5D2Mp0gUYjwCZ7HDHuEcexQaJ1g8fPjEv8C3+SRNIG8mdPO/LkuRSdD0V6n450hmXCReYba6yW8JnuVVoxcTsFyoR3K/Ty2UzOriZvJDWZKB0dDom5huDzp8zw04XzrKB/5OPRYMJNb5/KP+axv/62tLb/IH7pctTl7RGDDL8rPRhIfIKH8hSniF9cz4NCfnU+ZQNft7uGXwJSw08bEmgPP7FDhMQ71yEBHsr8sLz5wZojLsjMj9fu/Gjfe9baeOqExJcCNGcGOd75YzbtQucrB/2UPT2C/zJLGwNp3E6UpzhffYnOClmYwB2OourrLAbc6q2navBjHQSCFSO9VZed1+Z7rcEeMm9KjixYLy2Tu4wGzIE7dwIrKMRZmJfbl+Q55kOegLGBdz1GEGXIawMMkikW5tL4miyMdavG/8nSGxfOX1jmWVQfltHuEx0SSxZzrnnqM0RnU/xg6tWtavd7hKWdltE/rKCT1fHY2zoTXofDOjXbQQrbYqZE3ZzG9rcZs+qq6HFhX/LB0wjJ45LVSn6BPDcxkgcmvY8rdu0u/AhJUZaTvaWy4tRm+37ZPen5wUB4rRV0qa1n8ov66UybFmiDiAzdry6orYjuY8RGJUczpgxl/RBkhPGK29Iasj2LEpnrykk0fu/NXxjsVyNGjiyp9WZq+r8JDzKkDQs3DPp72tvfm1ZAH2OgXo+b9+43wX9CUSfV9YWOo1VBFBCPIsW+0RKQPi8KXTceXLuQiwcEj2ECpjbL0zzEfXI4FrAXBQ1GadYR/ljoU3U1RBN3LBoH+/058ACLGWbMuyDkVfS0c/bfJ8Z9ppz+e/h/Loq9q0dK8OJORycVhZ03Q5QRads6NhveMnmCa+58CyeEeoNtEIU1fI6hBafo9QGYdPqcJAqUiABNA35/6l3CmXHd+Jj/apPiRx7n9xVHlvXHxQCMoKk0XOPYAnYLepH+EH+FH+BF+hB/hR/gRfoQf4Uf4/xM6nNW8ABQCQDUw5u6YLJ1LilbGIu8ALZOvoP/XPjIAkWmp60vj0YbB2OWdOuvSaZLTmrBV9Ws7U7WGG08Jc6S1+EnKYaBrJBUPtra4UEBaJeDk7eGtxyo4rXIZLGn0Lk5OwqrmYeM31uVsx5DVINxSQp9TohuC5cH3RrMiOa6rdOSd1FqVjBqyAjERkvhqoFFCbCCSj41LUiqFEoeJLrJrou5/SSsiJyqMReW6D47YBPyws2LRAZSqyIKDEPyUOOI55FLgujg/2m3Eg1MRyT/Yu1VN9nCG0ZSlljoyTflGwUGtC5v5AYojNOsBJ/orP+PLjDc76UAH7yjHFJz6EK08+lNpKVDSTb4OUuhsi1QutC4DvcvWInEXOKYk9dGojRoQHiGBHXrAgMt/b92tPhfi3CZiA6XcfFHhe51tBYs8nFBNdlJzqPV26kjFwduppqvcPqx0ntun5LYbRK/J+C7sm+8+xS3YTPw26Ls+EmpPWh0gObGPtiz08EPrGJKbkmSjSOFoJvVVbcsyCZa4veWDL045Lx2JhhktXWGW2NMzirmK3UtYEQqnOJ7MU+zuRxTqE/hWNOugnKzl7huSsD7KuLdfh/7/suMsUoBXrcANnVQLMIchtYBzlzodXGdH92kWueQwsPwEnKT88svZxRthAUh7ZCP5Fnj2AAeVe+7Yk7h0vFtChIFr2vjO3KNor+Tcb1g/lSdscr7Ll1+tt2SWuAaEw0SIvOZuKdMxoiey8I/DVjFR9wVOS602AChffR9qe4MbtzY+Mq0kB07DyG7uBM4B4vivTOy6jlOdvlOLdSjTgTgt2GuULx6qC9VuNreQfL3F0q2kZxXRfDopeLnwfGKnAoluGEXkORw1nrxBnylIMpMLdEftjS+vf74pqhaosCvnCrST42w4UxGiITnPDkEcu6FEUEOdsu417fjKMNMtIXL0MDAGVhJzuVv0fUqU1tbZSaqbL6K9MpwBMzNdX9mL+4sZtKACMmFFS5I+tyL3xsxGa0yOB1mqpxPHRklu/VW3U0V0WXLEffwR9QNEO7E+neDHjP7GFymkQJlTEZLFCCvOYeFcJlEwLbQRtgGDGbA+xRzfGeByzDaugfsClSfCe8vtJ1g4XCEsxjY/voLdPeNHcRFeL2+2InfT4gzSP5GJ/Y0no1Vi7tKO9QmSxJHfJ51p3UG+Rei6kz7XWFqVAeZH5Hm5Zf8McycwebHefqdKKEzaxFdKAmccC04QrQ/lW/cdRvEe6tdKFusH4yHrMR+q0E9EPngCehqTwVKUiY3KMOMujzmRa9k9SaSekpGNTRBfa+FKT3pIu81e32sEonUlks2F2A+yOAv7nduqZK+a01LBD5iwsFyFbZ0ZNZXflovRw86dpqMQS+AyOz9wnuTN/ECe58zre7y3uNvqMrG+8S4F97dR91gINKdah7NgIkzqHPrB7dCTUnckxJzA7Iy1Zn1tUnkxrXDCmGZtVoqRJ6l4dcOV9JseqJFDI/Y56EFGz0oo1VeP7+iTBMswc6zE0+/oXgujZU54KC9/eBL4WW9CG1zeoDtSRGteezT9aEI9PXODp2Gim1XLR9WmB2adynQPGY7GTBa6ZfurmF2BC3mQM5wDZJiXrVq6b3QHZrkuCkmfGXJIigqbOxG5vy6Bo6nGg2bZsrtLbH3iwKyWfO2JIa2eF+ct401QeZgQamZyT35cl4N3XBNFO5Ie8PiCbm40GJuhj+8nP6Fjzh4kwApNIxp9NGB0xnbmffigT0/2Oz1SmbwDfq9DGpFEHkjUbpxB1WwMg3w7VdAE8VDbJfLKIMIqocT3w4zZbZzHi9tc05qcLym9iWeQjtSL4I35kEuXnezAPy0e35P17iubaixPsrW6Um8Hs8TU6KTm82yfA/DvWXZXHfTA+ZXp/WbCJ9OxPFE5G5xHrhRnjHwDTa84DhKP1ROrwrz55oy7YkFRJvOZYNKXf0ToB1CplH9RaBkfwSwzVflxMIlxFgSSbuCzHOK81UZc/LFjvU5X9Go5w9YbO301VtgwpHT/m6cccUHXKtviuyTx8O/0yXEf9U9zJL4UPOop2tNQHkp0YbCEDzIxDEwUUxtjN0QTkd7xvlp26X9VhXFFSe6f0WgZpuz63E9SE8LrkF029GWuD8XuE2WiQ0YiceXZPkFJuUDUsI/yNodr/0zDNwFxMxI+0Yc1EgfzuA6s7IRK/+n6EgY2ZZtM/FD3ULz4O1TAoC3xTurq1SvsLHDaQZhWJ+awjNIRx7rzw3NtVCYpzPUnP8oNLDkPiNTg4tL+zpXHxHQK2uZTNSbjSoSDxslmH1Zec3xARCQ0R0grBhaUVGgcYMst+VN9mAU+1Ki4MrfHM+58Bmmsd2OF8ytearUCFQHrw9usst5YsABU6DF41g1pIWO6x9xRhGlcO4L93B8yVLyNGi4Q7o+bK/90H8EhLdTKieTZPVxXFCHnbuGdfKpOHq7MLSmBhRmUXI+EQOzYmdSxyDVb75d7KhfoP2+ko7OQESOCxkzY4A84hxd9Ja4V/2SGJ0qq1fn0x+SEs5p1U+abMqyEe8nNC5uYT3VfrJlchfDfHu928OY1TGP3xk5hgr7l8ijHSgO2qvF4sc9Rjb3A5EY/6RJa2sUeL8v5jLZA9skhyU7Wd4Rs3diJLByoUmJE2allC6mOBiR/y3yy4O8hIHu5S2lUDUjDj5/IzCA13OT1gYaOx1zBI8R6uTZ/EWXLyrwa50WD4fvZ81We9pTVL/eIfJjX8dRNxQI5MYLdsc+bRdU9FPySCt+CMJ4csgaPPJ8NjT8Q1BIfQAmm1bHJ1gCvoKsLeNza/CLLHNb04a2rUdk2ls3kEZqySnsuzgpVIQDdmDvRjLCGDx5mzXaM+AGuofnw7n2/bVN9D2/6AzClueYIidLTFMIXnDgdd6SvNAwa50PLvArp7xW1lQjwGl4GLPiXlX7La+5WwJqZh55o+NZrgg9LMGDHU3oT77zkyqf1jX9m7895KXkIuORSljbWThGy9n6nUYtiTOLUtNBhYFQWjVOM6Gy8NDYif7bl8tgGgS+B7ZNKOiQ/GCo04zbIkqEx9zVzkNfwh+8G6nqu737NE7R1l6QlJ4RrnslgEp4EbXfyobkLqhGQ11vnLzLp01XkA/Y1sycyF8EdC5zyv1G3hyGxaMoYQaIN2CtVlk6M2hSI+Xa1JOJpTkoFwNnMRNlYgpH9yuxvRtmzJtumnK4NReLOD3oXXDJMpFxvK7+1lPimcMOGNBMNlb84cu3pu1Ig3blXHNZMR/T/0tx4SvPMoEywx/cWHoLMsRIWmQkvnK7GEh6EurVYtrB/gFAqg5Hj03UoH8dWzx6AxtroiYVLNlGk0JFra8HYGRLdl3pye+te9ambXiS7/6LDqrjOmjbvTUPkXTzOTfflZSpO+Y4VolpsT5Y0kweC2ArJ+pJaJIWreqJPvX1SO8c21TdjgpNBN/12I7dQwG1I6MRAlRRIlLZkBLSeG3tNUvnVpmoqfuc+d2WFR9rqc5e2+4G8aO6iyg4aWOgRkFJkPPms3EpeBq+cIwljSIrRdlnrujJc41xp8nPXHimzLBCjR33UvffbguvVIZb5SDxAbP6A/xayRf4O8RjdOdUu8A9N16YmV9/Vqnapixln+6ZI8Kzx14SWJWLaxn8R+nuzPWQXCEA+D50WnJFWLJwLnMJUFqUb9RhS/lAPgE9LXdR2Ifrbm7/YJDU3noxHfWo8mdqXMmOp01d4sy4bplCxV8ZedjqQVB/IZCK0WPzUjD6aJi37837pt3UJzm2qfX8oT/D8azh2Ud6Ms0ZB6R/uwVO+G07yEBgKPDgqw6ny6nQr9mbx/X8oLg1NtXM9Qg9W6y8vTkNWKbZ7/lkNbkaEaJS1jtmzFxPUWrSLxM1mdGbIya9N0eY4+KFQx8kWTTUFQfda40bKPaZy+G0u7SXPu5E7SF87NETS8pYFch60gmqYWvboSmXc0yxAClcxnYqc/u44arN0mIfTcvKded0Eauv/7G8euE9zbis08oOFTScV7Ias0td3OHTVBPy4GXQtl7xy001mJ6PcIavOIuP8wuyjMT6adQTI3IDR62mFUo5uM6U2LaZ0jjZKWhQ2PXMJ6qA2FQLXERBEZcQe+YRGLvVU0F2BMqIZ1yb9Mk6Mn3pb2ifZ7CE3/8V1mf40fSdQ5jzLxv31qL2MwhJKQnB8uY/TmOMHg+jmXhEnE6gWqjg6Q4V/NZNnBWL3rr11NXdUzb6psoiUbv4ONBk+3fp942rKWBcUFLDpWFKWIqM2mPABxZvbKKyahv7NS5h/A30MDVXmQ/fZ6mqTBKBKA4HOnnQ/Uel8+cf/BlBLAwQUAAIACACxg0pTWlnzP00AAABqAAAAGwAAAHVuaXZlcnNhbC91bml2ZXJzYWwucG5nLnhtbLOxr8jNUShLLSrOzM+zVTLUM1Cyt+PlsikoSi3LTC1XqACKAQUhQEmh0lbJxAjBLc9MKcmwVTI3MUWIZaRmpmeU2CqZmlrCBfWBRgIAUEsBAgAAFAACAAgA5QshUTZhWAJHAwAA4QkAABQAAAAAAAAAAQAAAAAAAAAAAHVuaXZlcnNhbC9wbGF5ZXIueG1sUEsBAgAAFAACAAgAsYNKU5xeMggUBgAANxcAAB0AAAAAAAAAAQAAAAAAeQMAAHVuaXZlcnNhbC9jb21tb25fbWVzc2FnZXMubG5nUEsBAgAAFAACAAgAsYNKU7ay98ilAAAAggEAAC4AAAAAAAAAAQAAAAAAyAkAAHVuaXZlcnNhbC9wbGF5YmFja19hbmRfbmF2aWdhdGlvbl9zZXR0aW5ncy54bWxQSwECAAAUAAIACACxg0pT/8ZNAioFAAA+HQAAJwAAAAAAAAABAAAAAAC5CgAAdW5pdmVyc2FsL2ZsYXNoX3B1Ymxpc2hpbmdfc2V0dGluZ3MueG1sUEsBAgAAFAACAAgAsYNKU1ZiXaxuAwAAnQwAACEAAAAAAAAAAQAAAAAAKBAAAHVuaXZlcnNhbC9mbGFzaF9za2luX3NldHRpbmdzLnhtbFBLAQIAABQAAgAIALGDSlOUtae8JgUAAMgcAAAmAAAAAAAAAAEAAAAAANUTAAB1bml2ZXJzYWwvaHRtbF9wdWJsaXNoaW5nX3NldHRpbmdzLnhtbFBLAQIAABQAAgAIALGDSlNnGsfmvgEAAIYGAAAfAAAAAAAAAAEAAAAAAD8ZAAB1bml2ZXJzYWwvaHRtbF9za2luX3NldHRpbmdzLmpzUEsBAgAAFAACAAgAsYNKU5QTsyJpAAAAbgAAABwAAAAAAAAAAQAAAAAAOhsAAHVuaXZlcnNhbC9sb2NhbF9zZXR0aW5ncy54bWxQSwECAAAUAAIACACxg0pTQfr1biUXAAClJAAAFwAAAAAAAAAAAAAAAADdGwAAdW5pdmVyc2FsL3VuaXZlcnNhbC5wbmdQSwECAAAUAAIACACxg0pTWlnzP00AAABqAAAAGwAAAAAAAAABAAAAAAA3MwAAdW5pdmVyc2FsL3VuaXZlcnNhbC5wbmcueG1sUEsFBgAAAAAKAAoABgMAAL0zAAAAAA==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TRU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OUTPUT_FOLDER" val="[[&quot;n0\uFFFDb{51759586-3335-4CDD-BFC8-74AB00DD3D20}&quot;,&quot;E:\\TIPY STEM EDUCATION\\GIANG GIANG - BAI GIANG\\5.Lego\\LEGO 2022\\Lego - Level 2&quot;],[&quot;\f\uFFFD\uFFFD\uFFFD{A34E3DA7-F101-4FA0-9070-E9F8DC284E17}&quot;,&quot;D:\\GIAO AN 3.0\\10. App Inventor\\Ver2. APP inventor&quot;]]"/>
  <p:tag name="ISPRING_ULTRA_SCORM_COURCE_TITLE" val="3. Canh bao nui lu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3. Canh bao nui lu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olution*idea*innovation*bright*people*sharing*guiding*explaining*clarifying*contribution*contributing*puzzle*pieces*help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65B34A7-C10B-4D2A-BF9A-204160B036F4}:3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FFE4D20-FE50-493E-847A-1F3D29C49605}:469"/>
</p:tagLst>
</file>

<file path=ppt/theme/theme1.xml><?xml version="1.0" encoding="utf-8"?>
<a:theme xmlns:a="http://schemas.openxmlformats.org/drawingml/2006/main" name="1.Solid4colou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Gradient Linea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Gradient - Ful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751C90-446F-48C4-82B3-9CB4C4870F09}">
  <we:reference id="wa200001409" version="1.0.0.3" store="en-US" storeType="OMEX"/>
  <we:alternateReferences>
    <we:reference id="wa200001409" version="1.0.0.3" store="WA2000014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1003</Words>
  <Application>Microsoft Office PowerPoint</Application>
  <PresentationFormat>Widescreen</PresentationFormat>
  <Paragraphs>121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Calibri</vt:lpstr>
      <vt:lpstr>Calibri Light</vt:lpstr>
      <vt:lpstr>JetBrains Mono</vt:lpstr>
      <vt:lpstr>JetBrains Sans</vt:lpstr>
      <vt:lpstr>Menlo</vt:lpstr>
      <vt:lpstr>Merriweather</vt:lpstr>
      <vt:lpstr>Muli</vt:lpstr>
      <vt:lpstr>Roboto</vt:lpstr>
      <vt:lpstr>Ropa Sans</vt:lpstr>
      <vt:lpstr>Tahoma</vt:lpstr>
      <vt:lpstr>UVN Van</vt:lpstr>
      <vt:lpstr>Verdana</vt:lpstr>
      <vt:lpstr>Wingdings</vt:lpstr>
      <vt:lpstr>1.Solid4colour</vt:lpstr>
      <vt:lpstr>2. Gradient Linear</vt:lpstr>
      <vt:lpstr>3. Gradient - Full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Canh bao nui lua</dc:title>
  <dc:creator>Võ Văn Quyết</dc:creator>
  <cp:lastModifiedBy>Thành Nguyễn Đức</cp:lastModifiedBy>
  <cp:revision>121</cp:revision>
  <dcterms:created xsi:type="dcterms:W3CDTF">2021-11-27T08:11:07Z</dcterms:created>
  <dcterms:modified xsi:type="dcterms:W3CDTF">2022-03-06T03:44:40Z</dcterms:modified>
</cp:coreProperties>
</file>