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76" r:id="rId5"/>
    <p:sldId id="259" r:id="rId6"/>
    <p:sldId id="277" r:id="rId7"/>
    <p:sldId id="260" r:id="rId8"/>
    <p:sldId id="278" r:id="rId9"/>
    <p:sldId id="279" r:id="rId10"/>
    <p:sldId id="28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u0uaHeya9x2QpqudKMM5nNEV2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63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42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3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86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73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p:nvPr/>
        </p:nvSpPr>
        <p:spPr>
          <a:xfrm>
            <a:off x="4000500" y="1087403"/>
            <a:ext cx="8191500" cy="5770597"/>
          </a:xfrm>
          <a:custGeom>
            <a:avLst/>
            <a:gdLst/>
            <a:ahLst/>
            <a:cxnLst/>
            <a:rect l="l" t="t" r="r" b="b"/>
            <a:pathLst>
              <a:path w="8191500" h="5770597" extrusionOk="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cxnSp>
        <p:nvCxnSpPr>
          <p:cNvPr id="17" name="Google Shape;17;p22"/>
          <p:cNvCxnSpPr/>
          <p:nvPr/>
        </p:nvCxnSpPr>
        <p:spPr>
          <a:xfrm>
            <a:off x="406241" y="183933"/>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18" name="Google Shape;18;p22"/>
          <p:cNvSpPr/>
          <p:nvPr/>
        </p:nvSpPr>
        <p:spPr>
          <a:xfrm>
            <a:off x="5292348" y="1"/>
            <a:ext cx="2279742" cy="1267785"/>
          </a:xfrm>
          <a:custGeom>
            <a:avLst/>
            <a:gdLst/>
            <a:ahLst/>
            <a:cxnLst/>
            <a:rect l="l" t="t" r="r" b="b"/>
            <a:pathLst>
              <a:path w="2279742" h="1267785" extrusionOk="0">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9" name="Google Shape;19;p2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0" name="Google Shape;20;p22"/>
          <p:cNvSpPr/>
          <p:nvPr/>
        </p:nvSpPr>
        <p:spPr>
          <a:xfrm>
            <a:off x="1569044" y="514898"/>
            <a:ext cx="2393351" cy="2328423"/>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1" name="Google Shape;21;p22"/>
          <p:cNvSpPr/>
          <p:nvPr/>
        </p:nvSpPr>
        <p:spPr>
          <a:xfrm flipH="1">
            <a:off x="0" y="2949740"/>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2" name="Google Shape;22;p22"/>
          <p:cNvSpPr/>
          <p:nvPr/>
        </p:nvSpPr>
        <p:spPr>
          <a:xfrm rot="-5400000">
            <a:off x="1539683" y="4203427"/>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3" name="Google Shape;23;p22"/>
          <p:cNvSpPr txBox="1">
            <a:spLocks noGrp="1"/>
          </p:cNvSpPr>
          <p:nvPr>
            <p:ph type="ctrTitle"/>
          </p:nvPr>
        </p:nvSpPr>
        <p:spPr>
          <a:xfrm>
            <a:off x="5093208" y="2743200"/>
            <a:ext cx="6592824" cy="2386584"/>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5093208" y="5221224"/>
            <a:ext cx="6592824" cy="996696"/>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41" name="Google Shape;141;p3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5" name="Google Shape;145;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3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0" name="Google Shape;150;p3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37"/>
          <p:cNvSpPr>
            <a:spLocks noGrp="1"/>
          </p:cNvSpPr>
          <p:nvPr>
            <p:ph type="pic" idx="2"/>
          </p:nvPr>
        </p:nvSpPr>
        <p:spPr>
          <a:xfrm>
            <a:off x="5183188" y="987425"/>
            <a:ext cx="6172200" cy="4873625"/>
          </a:xfrm>
          <a:prstGeom prst="rect">
            <a:avLst/>
          </a:prstGeom>
          <a:noFill/>
          <a:ln>
            <a:noFill/>
          </a:ln>
        </p:spPr>
      </p:sp>
      <p:sp>
        <p:nvSpPr>
          <p:cNvPr id="154" name="Google Shape;154;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5" name="Google Shape;1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9" name="Google Shape;159;p3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25"/>
        <p:cNvGrpSpPr/>
        <p:nvPr/>
      </p:nvGrpSpPr>
      <p:grpSpPr>
        <a:xfrm>
          <a:off x="0" y="0"/>
          <a:ext cx="0" cy="0"/>
          <a:chOff x="0" y="0"/>
          <a:chExt cx="0" cy="0"/>
        </a:xfrm>
      </p:grpSpPr>
      <p:sp>
        <p:nvSpPr>
          <p:cNvPr id="26" name="Google Shape;26;p23"/>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7" name="Google Shape;27;p23"/>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28" name="Google Shape;28;p23"/>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9" name="Google Shape;29;p23"/>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228600" algn="l">
              <a:lnSpc>
                <a:spcPct val="90000"/>
              </a:lnSpc>
              <a:spcBef>
                <a:spcPts val="500"/>
              </a:spcBef>
              <a:spcAft>
                <a:spcPts val="0"/>
              </a:spcAft>
              <a:buClr>
                <a:schemeClr val="dk1"/>
              </a:buClr>
              <a:buSzPts val="18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small pictures">
  <p:cSld name="Title and Content 2 small pictures">
    <p:spTree>
      <p:nvGrpSpPr>
        <p:cNvPr id="1" name="Shape 34"/>
        <p:cNvGrpSpPr/>
        <p:nvPr/>
      </p:nvGrpSpPr>
      <p:grpSpPr>
        <a:xfrm>
          <a:off x="0" y="0"/>
          <a:ext cx="0" cy="0"/>
          <a:chOff x="0" y="0"/>
          <a:chExt cx="0" cy="0"/>
        </a:xfrm>
      </p:grpSpPr>
      <p:sp>
        <p:nvSpPr>
          <p:cNvPr id="35" name="Google Shape;35;p24"/>
          <p:cNvSpPr>
            <a:spLocks noGrp="1"/>
          </p:cNvSpPr>
          <p:nvPr>
            <p:ph type="pic" idx="2"/>
          </p:nvPr>
        </p:nvSpPr>
        <p:spPr>
          <a:xfrm>
            <a:off x="7200479" y="1150210"/>
            <a:ext cx="2207046" cy="2204178"/>
          </a:xfrm>
          <a:prstGeom prst="rect">
            <a:avLst/>
          </a:prstGeom>
          <a:noFill/>
          <a:ln>
            <a:noFill/>
          </a:ln>
        </p:spPr>
      </p:sp>
      <p:sp>
        <p:nvSpPr>
          <p:cNvPr id="36" name="Google Shape;36;p24"/>
          <p:cNvSpPr>
            <a:spLocks noGrp="1"/>
          </p:cNvSpPr>
          <p:nvPr>
            <p:ph type="pic" idx="3"/>
          </p:nvPr>
        </p:nvSpPr>
        <p:spPr>
          <a:xfrm>
            <a:off x="8444632" y="2579683"/>
            <a:ext cx="3096807" cy="3096807"/>
          </a:xfrm>
          <a:prstGeom prst="rect">
            <a:avLst/>
          </a:prstGeom>
          <a:noFill/>
          <a:ln>
            <a:noFill/>
          </a:ln>
        </p:spPr>
      </p:sp>
      <p:sp>
        <p:nvSpPr>
          <p:cNvPr id="37" name="Google Shape;37;p24"/>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30200" algn="l">
              <a:lnSpc>
                <a:spcPct val="110000"/>
              </a:lnSpc>
              <a:spcBef>
                <a:spcPts val="500"/>
              </a:spcBef>
              <a:spcAft>
                <a:spcPts val="0"/>
              </a:spcAft>
              <a:buClr>
                <a:schemeClr val="dk1"/>
              </a:buClr>
              <a:buSzPts val="1600"/>
              <a:buChar char="•"/>
              <a:defRPr sz="1600"/>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24"/>
          <p:cNvSpPr/>
          <p:nvPr/>
        </p:nvSpPr>
        <p:spPr>
          <a:xfrm>
            <a:off x="10249620" y="1555068"/>
            <a:ext cx="819303" cy="7970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3" name="Google Shape;43;p24"/>
          <p:cNvSpPr/>
          <p:nvPr/>
        </p:nvSpPr>
        <p:spPr>
          <a:xfrm>
            <a:off x="7590089" y="4034393"/>
            <a:ext cx="876704" cy="876704"/>
          </a:xfrm>
          <a:prstGeom prst="rect">
            <a:avLst/>
          </a:prstGeom>
          <a:noFill/>
          <a:ln w="127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29"/>
          <p:cNvSpPr/>
          <p:nvPr/>
        </p:nvSpPr>
        <p:spPr>
          <a:xfrm>
            <a:off x="2815929" y="148929"/>
            <a:ext cx="6560142" cy="656014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5" name="Google Shape;85;p29"/>
          <p:cNvSpPr/>
          <p:nvPr/>
        </p:nvSpPr>
        <p:spPr>
          <a:xfrm rot="-1577571" flipH="1">
            <a:off x="2494118" y="-28502"/>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6" name="Google Shape;86;p29"/>
          <p:cNvSpPr/>
          <p:nvPr/>
        </p:nvSpPr>
        <p:spPr>
          <a:xfrm>
            <a:off x="8165417" y="5241988"/>
            <a:ext cx="759403" cy="73880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7" name="Google Shape;87;p29"/>
          <p:cNvSpPr txBox="1">
            <a:spLocks noGrp="1"/>
          </p:cNvSpPr>
          <p:nvPr>
            <p:ph type="title"/>
          </p:nvPr>
        </p:nvSpPr>
        <p:spPr>
          <a:xfrm>
            <a:off x="3319272" y="1380744"/>
            <a:ext cx="5559552" cy="2514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9"/>
          <p:cNvSpPr txBox="1">
            <a:spLocks noGrp="1"/>
          </p:cNvSpPr>
          <p:nvPr>
            <p:ph type="body" idx="1"/>
          </p:nvPr>
        </p:nvSpPr>
        <p:spPr>
          <a:xfrm>
            <a:off x="3319272" y="4078224"/>
            <a:ext cx="5559552" cy="153619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539496"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0"/>
          <p:cNvSpPr txBox="1">
            <a:spLocks noGrp="1"/>
          </p:cNvSpPr>
          <p:nvPr>
            <p:ph type="body" idx="1"/>
          </p:nvPr>
        </p:nvSpPr>
        <p:spPr>
          <a:xfrm>
            <a:off x="1179576" y="1911096"/>
            <a:ext cx="98298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3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96" name="Google Shape;96;p30"/>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with picture">
  <p:cSld name="Quote slide with picture">
    <p:bg>
      <p:bgPr>
        <a:solidFill>
          <a:schemeClr val="dk1"/>
        </a:solidFill>
        <a:effectLst/>
      </p:bgPr>
    </p:bg>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a:off x="0" y="1"/>
            <a:ext cx="12192000" cy="6858000"/>
          </a:xfrm>
          <a:prstGeom prst="rect">
            <a:avLst/>
          </a:prstGeom>
          <a:noFill/>
          <a:ln>
            <a:noFill/>
          </a:ln>
        </p:spPr>
      </p:sp>
      <p:sp>
        <p:nvSpPr>
          <p:cNvPr id="99" name="Google Shape;99;p31"/>
          <p:cNvSpPr txBox="1">
            <a:spLocks noGrp="1"/>
          </p:cNvSpPr>
          <p:nvPr>
            <p:ph type="title"/>
          </p:nvPr>
        </p:nvSpPr>
        <p:spPr>
          <a:xfrm>
            <a:off x="3111500" y="370600"/>
            <a:ext cx="5923842" cy="5923842"/>
          </a:xfrm>
          <a:prstGeom prst="rect">
            <a:avLst/>
          </a:prstGeom>
          <a:solidFill>
            <a:schemeClr val="lt1">
              <a:alpha val="94901"/>
            </a:schemeClr>
          </a:solidFill>
          <a:ln>
            <a:noFill/>
          </a:ln>
        </p:spPr>
        <p:txBody>
          <a:bodyPr spcFirstLastPara="1" wrap="square" lIns="457200" tIns="45700" rIns="457200" bIns="2331700" anchor="b" anchorCtr="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1"/>
          <p:cNvSpPr txBox="1">
            <a:spLocks noGrp="1"/>
          </p:cNvSpPr>
          <p:nvPr>
            <p:ph type="body" idx="1"/>
          </p:nvPr>
        </p:nvSpPr>
        <p:spPr>
          <a:xfrm>
            <a:off x="3575304" y="4379976"/>
            <a:ext cx="5038344" cy="71323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venir"/>
                <a:ea typeface="Avenir"/>
                <a:cs typeface="Avenir"/>
                <a:sym typeface="Avenir"/>
              </a:defRPr>
            </a:lvl1pPr>
            <a:lvl2pPr marL="0" marR="0" lvl="1" indent="0" algn="r">
              <a:spcBef>
                <a:spcPts val="0"/>
              </a:spcBef>
              <a:buNone/>
              <a:defRPr sz="1200" b="0" i="0" u="none" strike="noStrike" cap="none">
                <a:solidFill>
                  <a:schemeClr val="lt1"/>
                </a:solidFill>
                <a:latin typeface="Avenir"/>
                <a:ea typeface="Avenir"/>
                <a:cs typeface="Avenir"/>
                <a:sym typeface="Avenir"/>
              </a:defRPr>
            </a:lvl2pPr>
            <a:lvl3pPr marL="0" marR="0" lvl="2" indent="0" algn="r">
              <a:spcBef>
                <a:spcPts val="0"/>
              </a:spcBef>
              <a:buNone/>
              <a:defRPr sz="1200" b="0" i="0" u="none" strike="noStrike" cap="none">
                <a:solidFill>
                  <a:schemeClr val="lt1"/>
                </a:solidFill>
                <a:latin typeface="Avenir"/>
                <a:ea typeface="Avenir"/>
                <a:cs typeface="Avenir"/>
                <a:sym typeface="Avenir"/>
              </a:defRPr>
            </a:lvl3pPr>
            <a:lvl4pPr marL="0" marR="0" lvl="3" indent="0" algn="r">
              <a:spcBef>
                <a:spcPts val="0"/>
              </a:spcBef>
              <a:buNone/>
              <a:defRPr sz="1200" b="0" i="0" u="none" strike="noStrike" cap="none">
                <a:solidFill>
                  <a:schemeClr val="lt1"/>
                </a:solidFill>
                <a:latin typeface="Avenir"/>
                <a:ea typeface="Avenir"/>
                <a:cs typeface="Avenir"/>
                <a:sym typeface="Avenir"/>
              </a:defRPr>
            </a:lvl4pPr>
            <a:lvl5pPr marL="0" marR="0" lvl="4" indent="0" algn="r">
              <a:spcBef>
                <a:spcPts val="0"/>
              </a:spcBef>
              <a:buNone/>
              <a:defRPr sz="1200" b="0" i="0" u="none" strike="noStrike" cap="none">
                <a:solidFill>
                  <a:schemeClr val="lt1"/>
                </a:solidFill>
                <a:latin typeface="Avenir"/>
                <a:ea typeface="Avenir"/>
                <a:cs typeface="Avenir"/>
                <a:sym typeface="Avenir"/>
              </a:defRPr>
            </a:lvl5pPr>
            <a:lvl6pPr marL="0" marR="0" lvl="5" indent="0" algn="r">
              <a:spcBef>
                <a:spcPts val="0"/>
              </a:spcBef>
              <a:buNone/>
              <a:defRPr sz="1200" b="0" i="0" u="none" strike="noStrike" cap="none">
                <a:solidFill>
                  <a:schemeClr val="lt1"/>
                </a:solidFill>
                <a:latin typeface="Avenir"/>
                <a:ea typeface="Avenir"/>
                <a:cs typeface="Avenir"/>
                <a:sym typeface="Avenir"/>
              </a:defRPr>
            </a:lvl6pPr>
            <a:lvl7pPr marL="0" marR="0" lvl="6" indent="0" algn="r">
              <a:spcBef>
                <a:spcPts val="0"/>
              </a:spcBef>
              <a:buNone/>
              <a:defRPr sz="1200" b="0" i="0" u="none" strike="noStrike" cap="none">
                <a:solidFill>
                  <a:schemeClr val="lt1"/>
                </a:solidFill>
                <a:latin typeface="Avenir"/>
                <a:ea typeface="Avenir"/>
                <a:cs typeface="Avenir"/>
                <a:sym typeface="Avenir"/>
              </a:defRPr>
            </a:lvl7pPr>
            <a:lvl8pPr marL="0" marR="0" lvl="7" indent="0" algn="r">
              <a:spcBef>
                <a:spcPts val="0"/>
              </a:spcBef>
              <a:buNone/>
              <a:defRPr sz="1200" b="0" i="0" u="none" strike="noStrike" cap="none">
                <a:solidFill>
                  <a:schemeClr val="lt1"/>
                </a:solidFill>
                <a:latin typeface="Avenir"/>
                <a:ea typeface="Avenir"/>
                <a:cs typeface="Avenir"/>
                <a:sym typeface="Avenir"/>
              </a:defRPr>
            </a:lvl8pPr>
            <a:lvl9pPr marL="0" marR="0" lvl="8" indent="0" algn="r">
              <a:spcBef>
                <a:spcPts val="0"/>
              </a:spcBef>
              <a:buNone/>
              <a:defRPr sz="12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3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12" name="Google Shape;112;p3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3 column">
  <p:cSld name="Comparison 3 column">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3"/>
          <p:cNvSpPr txBox="1">
            <a:spLocks noGrp="1"/>
          </p:cNvSpPr>
          <p:nvPr>
            <p:ph type="body" idx="1"/>
          </p:nvPr>
        </p:nvSpPr>
        <p:spPr>
          <a:xfrm>
            <a:off x="83978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3"/>
          <p:cNvSpPr txBox="1">
            <a:spLocks noGrp="1"/>
          </p:cNvSpPr>
          <p:nvPr>
            <p:ph type="body" idx="2"/>
          </p:nvPr>
        </p:nvSpPr>
        <p:spPr>
          <a:xfrm>
            <a:off x="83978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3"/>
          <p:cNvSpPr txBox="1">
            <a:spLocks noGrp="1"/>
          </p:cNvSpPr>
          <p:nvPr>
            <p:ph type="body" idx="3"/>
          </p:nvPr>
        </p:nvSpPr>
        <p:spPr>
          <a:xfrm>
            <a:off x="445312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33"/>
          <p:cNvSpPr txBox="1">
            <a:spLocks noGrp="1"/>
          </p:cNvSpPr>
          <p:nvPr>
            <p:ph type="body" idx="4"/>
          </p:nvPr>
        </p:nvSpPr>
        <p:spPr>
          <a:xfrm>
            <a:off x="445312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3"/>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23" name="Google Shape;123;p3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24" name="Google Shape;124;p33"/>
          <p:cNvSpPr txBox="1">
            <a:spLocks noGrp="1"/>
          </p:cNvSpPr>
          <p:nvPr>
            <p:ph type="body" idx="5"/>
          </p:nvPr>
        </p:nvSpPr>
        <p:spPr>
          <a:xfrm>
            <a:off x="806500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33"/>
          <p:cNvSpPr txBox="1">
            <a:spLocks noGrp="1"/>
          </p:cNvSpPr>
          <p:nvPr>
            <p:ph type="body" idx="6"/>
          </p:nvPr>
        </p:nvSpPr>
        <p:spPr>
          <a:xfrm>
            <a:off x="806500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with 2 medium pictures">
  <p:cSld name="Title and Content with 2 medium pictures">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7901259" y="2727729"/>
            <a:ext cx="4290740" cy="4130271"/>
          </a:xfrm>
          <a:prstGeom prst="rect">
            <a:avLst/>
          </a:prstGeom>
          <a:noFill/>
          <a:ln>
            <a:noFill/>
          </a:ln>
        </p:spPr>
      </p:sp>
      <p:sp>
        <p:nvSpPr>
          <p:cNvPr id="128" name="Google Shape;128;p34"/>
          <p:cNvSpPr>
            <a:spLocks noGrp="1"/>
          </p:cNvSpPr>
          <p:nvPr>
            <p:ph type="pic" idx="3"/>
          </p:nvPr>
        </p:nvSpPr>
        <p:spPr>
          <a:xfrm>
            <a:off x="6261609" y="0"/>
            <a:ext cx="3519311" cy="3007909"/>
          </a:xfrm>
          <a:prstGeom prst="rect">
            <a:avLst/>
          </a:prstGeom>
          <a:noFill/>
          <a:ln>
            <a:noFill/>
          </a:ln>
        </p:spPr>
      </p:sp>
      <p:sp>
        <p:nvSpPr>
          <p:cNvPr id="129" name="Google Shape;129;p34"/>
          <p:cNvSpPr/>
          <p:nvPr/>
        </p:nvSpPr>
        <p:spPr>
          <a:xfrm>
            <a:off x="10420569" y="1364732"/>
            <a:ext cx="947488" cy="92178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0" name="Google Shape;130;p34"/>
          <p:cNvSpPr/>
          <p:nvPr/>
        </p:nvSpPr>
        <p:spPr>
          <a:xfrm rot="-6040930" flipH="1">
            <a:off x="6034138" y="-673140"/>
            <a:ext cx="4021193" cy="402119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1" name="Google Shape;131;p34"/>
          <p:cNvSpPr txBox="1">
            <a:spLocks noGrp="1"/>
          </p:cNvSpPr>
          <p:nvPr>
            <p:ph type="title"/>
          </p:nvPr>
        </p:nvSpPr>
        <p:spPr>
          <a:xfrm>
            <a:off x="841248" y="365760"/>
            <a:ext cx="51206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Avenir"/>
                <a:ea typeface="Avenir"/>
                <a:cs typeface="Avenir"/>
                <a:sym typeface="Avenir"/>
              </a:defRPr>
            </a:lvl1pPr>
            <a:lvl2pPr marL="0" marR="0" lvl="1" indent="0" algn="r">
              <a:spcBef>
                <a:spcPts val="0"/>
              </a:spcBef>
              <a:buNone/>
              <a:defRPr sz="1200" b="0" i="0" u="none" strike="noStrike" cap="none">
                <a:solidFill>
                  <a:srgbClr val="888888"/>
                </a:solidFill>
                <a:latin typeface="Avenir"/>
                <a:ea typeface="Avenir"/>
                <a:cs typeface="Avenir"/>
                <a:sym typeface="Avenir"/>
              </a:defRPr>
            </a:lvl2pPr>
            <a:lvl3pPr marL="0" marR="0" lvl="2" indent="0" algn="r">
              <a:spcBef>
                <a:spcPts val="0"/>
              </a:spcBef>
              <a:buNone/>
              <a:defRPr sz="1200" b="0" i="0" u="none" strike="noStrike" cap="none">
                <a:solidFill>
                  <a:srgbClr val="888888"/>
                </a:solidFill>
                <a:latin typeface="Avenir"/>
                <a:ea typeface="Avenir"/>
                <a:cs typeface="Avenir"/>
                <a:sym typeface="Avenir"/>
              </a:defRPr>
            </a:lvl3pPr>
            <a:lvl4pPr marL="0" marR="0" lvl="3" indent="0" algn="r">
              <a:spcBef>
                <a:spcPts val="0"/>
              </a:spcBef>
              <a:buNone/>
              <a:defRPr sz="1200" b="0" i="0" u="none" strike="noStrike" cap="none">
                <a:solidFill>
                  <a:srgbClr val="888888"/>
                </a:solidFill>
                <a:latin typeface="Avenir"/>
                <a:ea typeface="Avenir"/>
                <a:cs typeface="Avenir"/>
                <a:sym typeface="Avenir"/>
              </a:defRPr>
            </a:lvl4pPr>
            <a:lvl5pPr marL="0" marR="0" lvl="4" indent="0" algn="r">
              <a:spcBef>
                <a:spcPts val="0"/>
              </a:spcBef>
              <a:buNone/>
              <a:defRPr sz="1200" b="0" i="0" u="none" strike="noStrike" cap="none">
                <a:solidFill>
                  <a:srgbClr val="888888"/>
                </a:solidFill>
                <a:latin typeface="Avenir"/>
                <a:ea typeface="Avenir"/>
                <a:cs typeface="Avenir"/>
                <a:sym typeface="Avenir"/>
              </a:defRPr>
            </a:lvl5pPr>
            <a:lvl6pPr marL="0" marR="0" lvl="5" indent="0" algn="r">
              <a:spcBef>
                <a:spcPts val="0"/>
              </a:spcBef>
              <a:buNone/>
              <a:defRPr sz="1200" b="0" i="0" u="none" strike="noStrike" cap="none">
                <a:solidFill>
                  <a:srgbClr val="888888"/>
                </a:solidFill>
                <a:latin typeface="Avenir"/>
                <a:ea typeface="Avenir"/>
                <a:cs typeface="Avenir"/>
                <a:sym typeface="Avenir"/>
              </a:defRPr>
            </a:lvl6pPr>
            <a:lvl7pPr marL="0" marR="0" lvl="6" indent="0" algn="r">
              <a:spcBef>
                <a:spcPts val="0"/>
              </a:spcBef>
              <a:buNone/>
              <a:defRPr sz="1200" b="0" i="0" u="none" strike="noStrike" cap="none">
                <a:solidFill>
                  <a:srgbClr val="888888"/>
                </a:solidFill>
                <a:latin typeface="Avenir"/>
                <a:ea typeface="Avenir"/>
                <a:cs typeface="Avenir"/>
                <a:sym typeface="Avenir"/>
              </a:defRPr>
            </a:lvl7pPr>
            <a:lvl8pPr marL="0" marR="0" lvl="7" indent="0" algn="r">
              <a:spcBef>
                <a:spcPts val="0"/>
              </a:spcBef>
              <a:buNone/>
              <a:defRPr sz="1200" b="0" i="0" u="none" strike="noStrike" cap="none">
                <a:solidFill>
                  <a:srgbClr val="888888"/>
                </a:solidFill>
                <a:latin typeface="Avenir"/>
                <a:ea typeface="Avenir"/>
                <a:cs typeface="Avenir"/>
                <a:sym typeface="Avenir"/>
              </a:defRPr>
            </a:lvl8pPr>
            <a:lvl9pPr marL="0" marR="0" lvl="8" indent="0" algn="r">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34"/>
          <p:cNvSpPr txBox="1">
            <a:spLocks noGrp="1"/>
          </p:cNvSpPr>
          <p:nvPr>
            <p:ph type="body" idx="1"/>
          </p:nvPr>
        </p:nvSpPr>
        <p:spPr>
          <a:xfrm>
            <a:off x="841248" y="1828800"/>
            <a:ext cx="5093208"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5340248" y="3356504"/>
            <a:ext cx="6458525" cy="99669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Twentieth Century"/>
              <a:buNone/>
            </a:pPr>
            <a:r>
              <a:rPr lang="en-US">
                <a:latin typeface="Times New Roman" panose="02020603050405020304" pitchFamily="18" charset="0"/>
                <a:cs typeface="Times New Roman" panose="02020603050405020304" pitchFamily="18" charset="0"/>
              </a:rPr>
              <a:t>Binary Search</a:t>
            </a:r>
            <a:endParaRPr>
              <a:latin typeface="Times New Roman" panose="02020603050405020304" pitchFamily="18" charset="0"/>
              <a:cs typeface="Times New Roman" panose="02020603050405020304" pitchFamily="18" charset="0"/>
            </a:endParaRPr>
          </a:p>
        </p:txBody>
      </p:sp>
      <p:sp>
        <p:nvSpPr>
          <p:cNvPr id="166" name="Google Shape;166;p1"/>
          <p:cNvSpPr txBox="1"/>
          <p:nvPr/>
        </p:nvSpPr>
        <p:spPr>
          <a:xfrm>
            <a:off x="1997605" y="226510"/>
            <a:ext cx="865163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265DB"/>
                </a:solidFill>
                <a:latin typeface="Times New Roman"/>
                <a:ea typeface="Times New Roman"/>
                <a:cs typeface="Times New Roman"/>
                <a:sym typeface="Times New Roman"/>
              </a:rPr>
              <a:t>Hung Yen Universtiy of Technology and Education</a:t>
            </a:r>
            <a:endParaRPr sz="2800" b="1" i="0" u="none" strike="noStrike" cap="none">
              <a:solidFill>
                <a:srgbClr val="1265DB"/>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a:solidFill>
                  <a:srgbClr val="1265DB"/>
                </a:solidFill>
                <a:latin typeface="Times New Roman"/>
                <a:ea typeface="Times New Roman"/>
                <a:cs typeface="Times New Roman"/>
                <a:sym typeface="Times New Roman"/>
              </a:rPr>
              <a:t>Faculty of Information and Technology</a:t>
            </a:r>
            <a:endParaRPr/>
          </a:p>
        </p:txBody>
      </p:sp>
      <p:pic>
        <p:nvPicPr>
          <p:cNvPr id="167" name="Google Shape;167;p1"/>
          <p:cNvPicPr preferRelativeResize="0"/>
          <p:nvPr/>
        </p:nvPicPr>
        <p:blipFill rotWithShape="1">
          <a:blip r:embed="rId3">
            <a:alphaModFix/>
          </a:blip>
          <a:srcRect/>
          <a:stretch/>
        </p:blipFill>
        <p:spPr>
          <a:xfrm>
            <a:off x="673631" y="0"/>
            <a:ext cx="1084831" cy="1084831"/>
          </a:xfrm>
          <a:prstGeom prst="rect">
            <a:avLst/>
          </a:prstGeom>
          <a:noFill/>
          <a:ln>
            <a:noFill/>
          </a:ln>
        </p:spPr>
      </p:pic>
      <p:sp>
        <p:nvSpPr>
          <p:cNvPr id="168" name="Google Shape;168;p1"/>
          <p:cNvSpPr txBox="1"/>
          <p:nvPr/>
        </p:nvSpPr>
        <p:spPr>
          <a:xfrm>
            <a:off x="5632679" y="2165720"/>
            <a:ext cx="605745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lt1"/>
                </a:solidFill>
                <a:latin typeface="Times New Roman"/>
                <a:ea typeface="Times New Roman"/>
                <a:cs typeface="Times New Roman"/>
                <a:sym typeface="Times New Roman"/>
              </a:rPr>
              <a:t>Devide and Conquer</a:t>
            </a:r>
            <a:endParaRPr/>
          </a:p>
        </p:txBody>
      </p:sp>
      <p:sp>
        <p:nvSpPr>
          <p:cNvPr id="3" name="Subtitle 2">
            <a:extLst>
              <a:ext uri="{FF2B5EF4-FFF2-40B4-BE49-F238E27FC236}">
                <a16:creationId xmlns:a16="http://schemas.microsoft.com/office/drawing/2014/main" id="{CC9AE276-7A00-5B28-9C64-AD00C16F7D3B}"/>
              </a:ext>
            </a:extLst>
          </p:cNvPr>
          <p:cNvSpPr>
            <a:spLocks noGrp="1"/>
          </p:cNvSpPr>
          <p:nvPr>
            <p:ph type="subTitle" idx="1"/>
          </p:nvPr>
        </p:nvSpPr>
        <p:spPr>
          <a:xfrm>
            <a:off x="4966460" y="5103529"/>
            <a:ext cx="6592824" cy="996696"/>
          </a:xfrm>
        </p:spPr>
        <p:txBody>
          <a:bodyPr>
            <a:noAutofit/>
          </a:bodyPr>
          <a:lstStyle/>
          <a:p>
            <a:r>
              <a:rPr lang="en-US" sz="3000"/>
              <a:t>Tun Do Thanh</a:t>
            </a:r>
          </a:p>
          <a:p>
            <a:r>
              <a:rPr lang="en-US" sz="3000"/>
              <a:t>Lee Min Thon</a:t>
            </a:r>
          </a:p>
          <a:p>
            <a:r>
              <a:rPr lang="en-US" sz="3000"/>
              <a:t>Nguyen Zan Wang</a:t>
            </a:r>
          </a:p>
          <a:p>
            <a:endParaRPr lang="en-US" sz="3000"/>
          </a:p>
        </p:txBody>
      </p:sp>
      <p:sp>
        <p:nvSpPr>
          <p:cNvPr id="4" name="TextBox 3">
            <a:extLst>
              <a:ext uri="{FF2B5EF4-FFF2-40B4-BE49-F238E27FC236}">
                <a16:creationId xmlns:a16="http://schemas.microsoft.com/office/drawing/2014/main" id="{B0843D00-AA09-36C1-8337-68DE36EDD7E6}"/>
              </a:ext>
            </a:extLst>
          </p:cNvPr>
          <p:cNvSpPr txBox="1"/>
          <p:nvPr/>
        </p:nvSpPr>
        <p:spPr>
          <a:xfrm>
            <a:off x="6590922" y="5546227"/>
            <a:ext cx="1850186" cy="553998"/>
          </a:xfrm>
          <a:prstGeom prst="rect">
            <a:avLst/>
          </a:prstGeom>
          <a:noFill/>
        </p:spPr>
        <p:txBody>
          <a:bodyPr wrap="none" rtlCol="0">
            <a:spAutoFit/>
          </a:bodyPr>
          <a:lstStyle/>
          <a:p>
            <a:r>
              <a:rPr lang="en-US" sz="3000">
                <a:solidFill>
                  <a:schemeClr val="bg1"/>
                </a:solidFill>
              </a:rPr>
              <a:t>Presenter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5" y="365124"/>
            <a:ext cx="7083523"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Visualization for worse case</a:t>
            </a:r>
            <a:endParaRPr>
              <a:solidFill>
                <a:srgbClr val="0070C0"/>
              </a:solidFill>
              <a:latin typeface="Times New Roman"/>
              <a:ea typeface="Times New Roman"/>
              <a:cs typeface="Times New Roman"/>
              <a:sym typeface="Times New Roman"/>
            </a:endParaRPr>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10</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9076506" y="-40245"/>
            <a:ext cx="3024554" cy="1905010"/>
          </a:xfrm>
          <a:prstGeom prst="rect">
            <a:avLst/>
          </a:prstGeom>
          <a:noFill/>
          <a:ln>
            <a:noFill/>
          </a:ln>
        </p:spPr>
      </p:pic>
      <p:pic>
        <p:nvPicPr>
          <p:cNvPr id="3" name="Picture 2">
            <a:extLst>
              <a:ext uri="{FF2B5EF4-FFF2-40B4-BE49-F238E27FC236}">
                <a16:creationId xmlns:a16="http://schemas.microsoft.com/office/drawing/2014/main" id="{ED71CCBB-3592-B69F-8558-1123934AD966}"/>
              </a:ext>
            </a:extLst>
          </p:cNvPr>
          <p:cNvPicPr>
            <a:picLocks noChangeAspect="1"/>
          </p:cNvPicPr>
          <p:nvPr/>
        </p:nvPicPr>
        <p:blipFill rotWithShape="1">
          <a:blip r:embed="rId4"/>
          <a:srcRect t="15290"/>
          <a:stretch/>
        </p:blipFill>
        <p:spPr>
          <a:xfrm>
            <a:off x="734244" y="1566249"/>
            <a:ext cx="6792001" cy="4246075"/>
          </a:xfrm>
          <a:prstGeom prst="rect">
            <a:avLst/>
          </a:prstGeom>
        </p:spPr>
      </p:pic>
    </p:spTree>
    <p:extLst>
      <p:ext uri="{BB962C8B-B14F-4D97-AF65-F5344CB8AC3E}">
        <p14:creationId xmlns:p14="http://schemas.microsoft.com/office/powerpoint/2010/main" val="21999682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Twentieth Century"/>
              <a:buNone/>
            </a:pPr>
            <a:r>
              <a:rPr lang="en-US">
                <a:solidFill>
                  <a:srgbClr val="FFFFFF"/>
                </a:solidFill>
              </a:rPr>
              <a:t>Content</a:t>
            </a:r>
            <a:endParaRPr/>
          </a:p>
        </p:txBody>
      </p:sp>
      <p:sp>
        <p:nvSpPr>
          <p:cNvPr id="174" name="Google Shape;174;p2"/>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a:t>What is Divide and Conquer?</a:t>
            </a:r>
            <a:endParaRPr/>
          </a:p>
          <a:p>
            <a:pPr marL="0" lvl="0" indent="0" algn="l" rtl="0">
              <a:lnSpc>
                <a:spcPct val="90000"/>
              </a:lnSpc>
              <a:spcBef>
                <a:spcPts val="1000"/>
              </a:spcBef>
              <a:spcAft>
                <a:spcPts val="0"/>
              </a:spcAft>
              <a:buClr>
                <a:schemeClr val="dk1"/>
              </a:buClr>
              <a:buSzPts val="2800"/>
              <a:buNone/>
            </a:pPr>
            <a:r>
              <a:rPr lang="en-US"/>
              <a:t>Binary Search</a:t>
            </a:r>
            <a:endParaRPr/>
          </a:p>
          <a:p>
            <a:pPr marL="0" lvl="0" indent="0" algn="l" rtl="0">
              <a:lnSpc>
                <a:spcPct val="90000"/>
              </a:lnSpc>
              <a:spcBef>
                <a:spcPts val="1000"/>
              </a:spcBef>
              <a:spcAft>
                <a:spcPts val="0"/>
              </a:spcAft>
              <a:buClr>
                <a:schemeClr val="dk1"/>
              </a:buClr>
              <a:buSzPts val="2800"/>
              <a:buNone/>
            </a:pPr>
            <a:r>
              <a:rPr lang="en-US"/>
              <a:t>Applicatoins and Comparisions</a:t>
            </a:r>
            <a:endParaRPr/>
          </a:p>
        </p:txBody>
      </p:sp>
      <p:sp>
        <p:nvSpPr>
          <p:cNvPr id="175" name="Google Shape;17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76" name="Google Shape;17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77" name="Google Shape;17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Devide and Conquer</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150197" y="1532551"/>
            <a:ext cx="6265750" cy="1325880"/>
          </a:xfrm>
          <a:prstGeom prst="rect">
            <a:avLst/>
          </a:prstGeom>
          <a:noFill/>
          <a:ln>
            <a:noFill/>
          </a:ln>
        </p:spPr>
        <p:txBody>
          <a:bodyPr spcFirstLastPara="1" wrap="square" lIns="91425" tIns="45700" rIns="91425" bIns="45700" anchor="t" anchorCtr="0">
            <a:normAutofit/>
          </a:bodyPr>
          <a:lstStyle/>
          <a:p>
            <a:pPr marL="457200" lvl="1" indent="0" algn="just">
              <a:lnSpc>
                <a:spcPct val="150000"/>
              </a:lnSpc>
              <a:spcBef>
                <a:spcPts val="0"/>
              </a:spcBef>
              <a:buNone/>
            </a:pPr>
            <a:r>
              <a:rPr lang="en-US" sz="1400">
                <a:latin typeface="Times New Roman" panose="02020603050405020304" pitchFamily="18" charset="0"/>
                <a:ea typeface="Times New Roman" panose="02020603050405020304" pitchFamily="18" charset="0"/>
                <a:cs typeface="Times New Roman" panose="02020603050405020304" pitchFamily="18" charset="0"/>
              </a:rPr>
              <a:t>Divide and conquer is a method applied to problems that can be solved by breaking down subproblems from solving these subproblems. Then the solutions of the sub-problems are aggregated into the solution of the problem</a:t>
            </a: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pic>
        <p:nvPicPr>
          <p:cNvPr id="5" name="Picture 4">
            <a:extLst>
              <a:ext uri="{FF2B5EF4-FFF2-40B4-BE49-F238E27FC236}">
                <a16:creationId xmlns:a16="http://schemas.microsoft.com/office/drawing/2014/main" id="{58CD1BA0-19D3-F7D1-485D-E5B5F0BF299A}"/>
              </a:ext>
            </a:extLst>
          </p:cNvPr>
          <p:cNvPicPr>
            <a:picLocks noChangeAspect="1"/>
          </p:cNvPicPr>
          <p:nvPr/>
        </p:nvPicPr>
        <p:blipFill>
          <a:blip r:embed="rId4"/>
          <a:stretch>
            <a:fillRect/>
          </a:stretch>
        </p:blipFill>
        <p:spPr>
          <a:xfrm>
            <a:off x="744454" y="2578741"/>
            <a:ext cx="5601482" cy="3315163"/>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Implementation steps</a:t>
            </a:r>
            <a:endParaRPr>
              <a:solidFill>
                <a:srgbClr val="0070C0"/>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539496" y="1542940"/>
            <a:ext cx="6265750" cy="4287491"/>
          </a:xfrm>
          <a:prstGeom prst="rect">
            <a:avLst/>
          </a:prstGeom>
          <a:noFill/>
          <a:ln>
            <a:noFill/>
          </a:ln>
        </p:spPr>
        <p:txBody>
          <a:bodyPr spcFirstLastPara="1" wrap="square" lIns="91425" tIns="45700" rIns="91425" bIns="45700" anchor="t" anchorCtr="0">
            <a:noAutofit/>
          </a:bodyPr>
          <a:lstStyle/>
          <a:p>
            <a:pPr marL="742950" lvl="1" indent="-285750" algn="just">
              <a:lnSpc>
                <a:spcPct val="150000"/>
              </a:lnSpc>
              <a:spcBef>
                <a:spcPts val="0"/>
              </a:spcBef>
              <a:buFont typeface="Wingdings" panose="05000000000000000000" pitchFamily="2" charset="2"/>
              <a:buChar char="ü"/>
            </a:pPr>
            <a:r>
              <a:rPr lang="en-US" sz="1800" b="1">
                <a:latin typeface="Times New Roman" panose="02020603050405020304" pitchFamily="18" charset="0"/>
                <a:ea typeface="Times New Roman" panose="02020603050405020304" pitchFamily="18" charset="0"/>
                <a:cs typeface="Times New Roman" panose="02020603050405020304" pitchFamily="18" charset="0"/>
              </a:rPr>
              <a:t>Step 1: Devide/Split</a:t>
            </a:r>
          </a:p>
          <a:p>
            <a:pPr marL="457200" lvl="1" indent="0" algn="just">
              <a:lnSpc>
                <a:spcPct val="150000"/>
              </a:lnSpc>
              <a:spcBef>
                <a:spcPts val="0"/>
              </a:spcBef>
              <a:buNone/>
            </a:pPr>
            <a:r>
              <a:rPr lang="en-US" sz="1800">
                <a:latin typeface="Times New Roman" panose="02020603050405020304" pitchFamily="18" charset="0"/>
                <a:ea typeface="Times New Roman" panose="02020603050405020304" pitchFamily="18" charset="0"/>
                <a:cs typeface="Times New Roman" panose="02020603050405020304" pitchFamily="18" charset="0"/>
              </a:rPr>
              <a:t>At this steep, the original problem will be devided into subproblems until ist can no longer be broken down. The type subproblems become a small step in solving the big problem</a:t>
            </a:r>
          </a:p>
          <a:p>
            <a:pPr marL="742950" lvl="1" indent="-285750" algn="just">
              <a:lnSpc>
                <a:spcPct val="150000"/>
              </a:lnSpc>
              <a:spcBef>
                <a:spcPts val="0"/>
              </a:spcBef>
              <a:buFont typeface="Wingdings" panose="05000000000000000000" pitchFamily="2" charset="2"/>
              <a:buChar char="ü"/>
            </a:pPr>
            <a:r>
              <a:rPr lang="en-US" sz="1800" b="1">
                <a:latin typeface="Times New Roman" panose="02020603050405020304" pitchFamily="18" charset="0"/>
                <a:ea typeface="Times New Roman" panose="02020603050405020304" pitchFamily="18" charset="0"/>
                <a:cs typeface="Times New Roman" panose="02020603050405020304" pitchFamily="18" charset="0"/>
              </a:rPr>
              <a:t>Step 2: Conquer/ Solve subproblems</a:t>
            </a:r>
          </a:p>
          <a:p>
            <a:pPr marL="457200" lvl="1" indent="0" algn="just">
              <a:lnSpc>
                <a:spcPct val="150000"/>
              </a:lnSpc>
              <a:spcBef>
                <a:spcPts val="0"/>
              </a:spcBef>
              <a:buNone/>
            </a:pPr>
            <a:r>
              <a:rPr lang="en-US" sz="1800">
                <a:latin typeface="Times New Roman" panose="02020603050405020304" pitchFamily="18" charset="0"/>
                <a:ea typeface="Times New Roman" panose="02020603050405020304" pitchFamily="18" charset="0"/>
                <a:cs typeface="Times New Roman" panose="02020603050405020304" pitchFamily="18" charset="0"/>
              </a:rPr>
              <a:t>Find a solution to a specific subproblem</a:t>
            </a:r>
          </a:p>
          <a:p>
            <a:pPr marL="742950" lvl="1" indent="-285750" algn="just">
              <a:lnSpc>
                <a:spcPct val="150000"/>
              </a:lnSpc>
              <a:spcBef>
                <a:spcPts val="0"/>
              </a:spcBef>
              <a:buFont typeface="Wingdings" panose="05000000000000000000" pitchFamily="2" charset="2"/>
              <a:buChar char="ü"/>
            </a:pPr>
            <a:r>
              <a:rPr lang="en-US" sz="1800" b="1">
                <a:latin typeface="Times New Roman" panose="02020603050405020304" pitchFamily="18" charset="0"/>
                <a:ea typeface="Times New Roman" panose="02020603050405020304" pitchFamily="18" charset="0"/>
                <a:cs typeface="Times New Roman" panose="02020603050405020304" pitchFamily="18" charset="0"/>
              </a:rPr>
              <a:t>Step 3: Combine the solutions to derive the solution</a:t>
            </a:r>
          </a:p>
          <a:p>
            <a:pPr marL="457200" lvl="1" indent="0" algn="just">
              <a:lnSpc>
                <a:spcPct val="150000"/>
              </a:lnSpc>
              <a:spcBef>
                <a:spcPts val="0"/>
              </a:spcBef>
              <a:buNone/>
            </a:pPr>
            <a:r>
              <a:rPr lang="en-US" sz="1800">
                <a:latin typeface="Times New Roman" panose="02020603050405020304" pitchFamily="18" charset="0"/>
                <a:ea typeface="Times New Roman" panose="02020603050405020304" pitchFamily="18" charset="0"/>
                <a:cs typeface="Times New Roman" panose="02020603050405020304" pitchFamily="18" charset="0"/>
              </a:rPr>
              <a:t>Once you’ve solved the small problem, requeat th steps and combine the solutions to deriv the desired result</a:t>
            </a:r>
          </a:p>
        </p:txBody>
      </p:sp>
      <p:sp>
        <p:nvSpPr>
          <p:cNvPr id="184" name="Google Shape;18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85" name="Google Shape;18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86" name="Google Shape;18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pic>
        <p:nvPicPr>
          <p:cNvPr id="188" name="Google Shape;188;p3"/>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Tree>
    <p:extLst>
      <p:ext uri="{BB962C8B-B14F-4D97-AF65-F5344CB8AC3E}">
        <p14:creationId xmlns:p14="http://schemas.microsoft.com/office/powerpoint/2010/main" val="30705469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197539"/>
            <a:ext cx="10684316"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Binary Search</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195464" y="1119791"/>
            <a:ext cx="7409448" cy="4788640"/>
          </a:xfrm>
          <a:prstGeom prst="rect">
            <a:avLst/>
          </a:prstGeom>
          <a:noFill/>
          <a:ln>
            <a:noFill/>
          </a:ln>
        </p:spPr>
        <p:txBody>
          <a:bodyPr spcFirstLastPara="1" wrap="square" lIns="91425" tIns="45700" rIns="91425" bIns="45700" anchor="t" anchorCtr="0">
            <a:normAutofit/>
          </a:bodyPr>
          <a:lstStyle/>
          <a:p>
            <a:pPr marL="0" marR="0" indent="360045">
              <a:lnSpc>
                <a:spcPct val="150000"/>
              </a:lnSpc>
              <a:spcBef>
                <a:spcPts val="60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Binary search is an algorithm used to find an element in a sorted list</a:t>
            </a:r>
          </a:p>
          <a:p>
            <a:pPr marL="0" marR="0" indent="360045">
              <a:lnSpc>
                <a:spcPct val="150000"/>
              </a:lnSpc>
              <a:spcBef>
                <a:spcPts val="600"/>
              </a:spcBef>
              <a:spcAft>
                <a:spcPts val="0"/>
              </a:spcAft>
            </a:pPr>
            <a:r>
              <a:rPr lang="en-US" sz="2000" b="0" i="0">
                <a:solidFill>
                  <a:srgbClr val="202122"/>
                </a:solidFill>
                <a:effectLst/>
                <a:latin typeface="Times New Roman" panose="02020603050405020304" pitchFamily="18" charset="0"/>
                <a:cs typeface="Times New Roman" panose="02020603050405020304" pitchFamily="18" charset="0"/>
              </a:rPr>
              <a:t>Binary search begins by comparing an element in the middle of the array with the target value. If the target value matches the element, its position in the array is returned. If the target value is less than the element, the search continues in the lower half of the array. If the target value is greater than the element, the search continues in the upper half of the array. By doing this, the algorithm eliminates the half in which the target value cannot lie in each iteration.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7604912" y="442575"/>
            <a:ext cx="3024554" cy="1905010"/>
          </a:xfrm>
          <a:prstGeom prst="rect">
            <a:avLst/>
          </a:prstGeom>
          <a:noFill/>
          <a:ln>
            <a:noFill/>
          </a:ln>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xfrm>
            <a:off x="539496" y="197539"/>
            <a:ext cx="10684316"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Procedure</a:t>
            </a:r>
            <a:endParaRPr>
              <a:solidFill>
                <a:srgbClr val="0070C0"/>
              </a:solidFill>
              <a:latin typeface="Times New Roman"/>
              <a:ea typeface="Times New Roman"/>
              <a:cs typeface="Times New Roman"/>
              <a:sym typeface="Times New Roman"/>
            </a:endParaRPr>
          </a:p>
        </p:txBody>
      </p:sp>
      <p:sp>
        <p:nvSpPr>
          <p:cNvPr id="194" name="Google Shape;194;p4"/>
          <p:cNvSpPr txBox="1">
            <a:spLocks noGrp="1"/>
          </p:cNvSpPr>
          <p:nvPr>
            <p:ph type="body" idx="1"/>
          </p:nvPr>
        </p:nvSpPr>
        <p:spPr>
          <a:xfrm>
            <a:off x="539495" y="1362635"/>
            <a:ext cx="10684316" cy="4788640"/>
          </a:xfrm>
          <a:prstGeom prst="rect">
            <a:avLst/>
          </a:prstGeom>
          <a:noFill/>
          <a:ln>
            <a:noFill/>
          </a:ln>
        </p:spPr>
        <p:txBody>
          <a:bodyPr spcFirstLastPara="1" wrap="square" lIns="91425" tIns="45700" rIns="91425" bIns="45700" anchor="t" anchorCtr="0">
            <a:normAutofit/>
          </a:bodyPr>
          <a:lstStyle/>
          <a:p>
            <a:pPr marL="0" marR="0" lvl="0" indent="0">
              <a:lnSpc>
                <a:spcPct val="150000"/>
              </a:lnSpc>
              <a:spcBef>
                <a:spcPts val="60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Given an array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of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elements with values or records </a:t>
            </a:r>
            <a:r>
              <a:rPr lang="en-US" sz="1800" b="1" i="1">
                <a:effectLst/>
                <a:latin typeface="Times New Roman" panose="02020603050405020304" pitchFamily="18" charset="0"/>
                <a:ea typeface="Times New Roman" panose="02020603050405020304" pitchFamily="18" charset="0"/>
                <a:cs typeface="Times New Roman" panose="02020603050405020304" pitchFamily="18" charset="0"/>
              </a:rPr>
              <a:t>A0,A1,A2,…,An-1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sorted such that </a:t>
            </a:r>
            <a:r>
              <a:rPr lang="en-US" sz="1800" b="1" i="1">
                <a:effectLst/>
                <a:latin typeface="Times New Roman" panose="02020603050405020304" pitchFamily="18" charset="0"/>
                <a:ea typeface="Times New Roman" panose="02020603050405020304" pitchFamily="18" charset="0"/>
                <a:cs typeface="Times New Roman" panose="02020603050405020304" pitchFamily="18" charset="0"/>
              </a:rPr>
              <a:t>A0&lt;=A1&lt;=A2&lt;=…&lt;=An-1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 target value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T</a:t>
            </a:r>
          </a:p>
          <a:p>
            <a:pPr marL="342900" marR="0" lvl="0" indent="-342900">
              <a:lnSpc>
                <a:spcPct val="150000"/>
              </a:lnSpc>
              <a:spcBef>
                <a:spcPts val="600"/>
              </a:spcBef>
              <a:spcAft>
                <a:spcPts val="0"/>
              </a:spcAf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Set L to 0 and R to n-1</a:t>
            </a:r>
          </a:p>
          <a:p>
            <a:pPr marL="342900" marR="0" lvl="0" indent="-342900">
              <a:lnSpc>
                <a:spcPct val="150000"/>
              </a:lnSpc>
              <a:spcBef>
                <a:spcPts val="600"/>
              </a:spcBef>
              <a:spcAft>
                <a:spcPts val="0"/>
              </a:spcAf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If L&gt;R</a:t>
            </a:r>
            <a:r>
              <a:rPr lang="en-US" sz="1800">
                <a:latin typeface="Times New Roman" panose="02020603050405020304" pitchFamily="18" charset="0"/>
                <a:ea typeface="Times New Roman" panose="02020603050405020304" pitchFamily="18" charset="0"/>
                <a:cs typeface="Times New Roman" panose="02020603050405020304" pitchFamily="18" charset="0"/>
              </a:rPr>
              <a:t>, the search terminates as unsuccessful</a:t>
            </a:r>
          </a:p>
          <a:p>
            <a:pPr marL="342900" marR="0" lvl="0" indent="-342900">
              <a:lnSpc>
                <a:spcPct val="150000"/>
              </a:lnSpc>
              <a:spcBef>
                <a:spcPts val="600"/>
              </a:spcBef>
              <a:spcAft>
                <a:spcPts val="0"/>
              </a:spcAf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Set m(the position of the middle element) to the floor of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(L+R)/2</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which is the greates inteegere les than or equal to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(L+R)/2</a:t>
            </a:r>
          </a:p>
          <a:p>
            <a:pPr marL="342900" marR="0" lvl="0" indent="-342900">
              <a:lnSpc>
                <a:spcPct val="150000"/>
              </a:lnSpc>
              <a:spcBef>
                <a:spcPts val="600"/>
              </a:spcBef>
              <a:spcAft>
                <a:spcPts val="0"/>
              </a:spcAf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If </a:t>
            </a:r>
            <a:r>
              <a:rPr lang="en-US" sz="1800" b="1" i="1">
                <a:effectLst/>
                <a:latin typeface="Times New Roman" panose="02020603050405020304" pitchFamily="18" charset="0"/>
                <a:ea typeface="Times New Roman" panose="02020603050405020304" pitchFamily="18" charset="0"/>
                <a:cs typeface="Times New Roman" panose="02020603050405020304" pitchFamily="18" charset="0"/>
              </a:rPr>
              <a:t>Am&lt;T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set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and go to step 2</a:t>
            </a:r>
          </a:p>
          <a:p>
            <a:pPr marL="342900" marR="0" lvl="0" indent="-342900">
              <a:lnSpc>
                <a:spcPct val="150000"/>
              </a:lnSpc>
              <a:spcBef>
                <a:spcPts val="600"/>
              </a:spcBef>
              <a:spcAft>
                <a:spcPts val="0"/>
              </a:spcAft>
              <a:buAutoNum type="arabicPeriod"/>
            </a:pPr>
            <a:r>
              <a:rPr lang="en-US" sz="1800">
                <a:latin typeface="Times New Roman" panose="02020603050405020304" pitchFamily="18" charset="0"/>
                <a:ea typeface="Times New Roman" panose="02020603050405020304" pitchFamily="18" charset="0"/>
                <a:cs typeface="Times New Roman" panose="02020603050405020304" pitchFamily="18" charset="0"/>
              </a:rPr>
              <a:t>If </a:t>
            </a:r>
            <a:r>
              <a:rPr lang="en-US" sz="1800" b="1" i="1">
                <a:latin typeface="Times New Roman" panose="02020603050405020304" pitchFamily="18" charset="0"/>
                <a:ea typeface="Times New Roman" panose="02020603050405020304" pitchFamily="18" charset="0"/>
                <a:cs typeface="Times New Roman" panose="02020603050405020304" pitchFamily="18" charset="0"/>
              </a:rPr>
              <a:t>Am&gt;T</a:t>
            </a:r>
            <a:r>
              <a:rPr lang="en-US" sz="1800">
                <a:latin typeface="Times New Roman" panose="02020603050405020304" pitchFamily="18" charset="0"/>
                <a:ea typeface="Times New Roman" panose="02020603050405020304" pitchFamily="18" charset="0"/>
                <a:cs typeface="Times New Roman" panose="02020603050405020304" pitchFamily="18" charset="0"/>
              </a:rPr>
              <a:t>, set </a:t>
            </a:r>
            <a:r>
              <a:rPr lang="en-US" sz="1800" b="1">
                <a:latin typeface="Times New Roman" panose="02020603050405020304" pitchFamily="18" charset="0"/>
                <a:ea typeface="Times New Roman" panose="02020603050405020304" pitchFamily="18" charset="0"/>
                <a:cs typeface="Times New Roman" panose="02020603050405020304" pitchFamily="18" charset="0"/>
              </a:rPr>
              <a:t>R</a:t>
            </a:r>
            <a:r>
              <a:rPr lang="en-US" sz="1800">
                <a:latin typeface="Times New Roman" panose="02020603050405020304" pitchFamily="18" charset="0"/>
                <a:ea typeface="Times New Roman" panose="02020603050405020304" pitchFamily="18" charset="0"/>
                <a:cs typeface="Times New Roman" panose="02020603050405020304" pitchFamily="18" charset="0"/>
              </a:rPr>
              <a:t> to </a:t>
            </a:r>
            <a:r>
              <a:rPr lang="en-US" sz="1800" b="1">
                <a:latin typeface="Times New Roman" panose="02020603050405020304" pitchFamily="18" charset="0"/>
                <a:ea typeface="Times New Roman" panose="02020603050405020304" pitchFamily="18" charset="0"/>
                <a:cs typeface="Times New Roman" panose="02020603050405020304" pitchFamily="18" charset="0"/>
              </a:rPr>
              <a:t>m-1</a:t>
            </a:r>
            <a:r>
              <a:rPr lang="en-US" sz="1800">
                <a:latin typeface="Times New Roman" panose="02020603050405020304" pitchFamily="18" charset="0"/>
                <a:ea typeface="Times New Roman" panose="02020603050405020304" pitchFamily="18" charset="0"/>
                <a:cs typeface="Times New Roman" panose="02020603050405020304" pitchFamily="18" charset="0"/>
              </a:rPr>
              <a:t> and go to step 2</a:t>
            </a:r>
          </a:p>
          <a:p>
            <a:pPr marL="342900" marR="0" lvl="0" indent="-342900">
              <a:lnSpc>
                <a:spcPct val="150000"/>
              </a:lnSpc>
              <a:spcBef>
                <a:spcPts val="600"/>
              </a:spcBef>
              <a:spcAft>
                <a:spcPts val="0"/>
              </a:spcAft>
              <a:buAutoNum type="arabicPeriod"/>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Now </a:t>
            </a:r>
            <a:r>
              <a:rPr lang="en-US" sz="1800" b="1" i="1">
                <a:effectLst/>
                <a:latin typeface="Times New Roman" panose="02020603050405020304" pitchFamily="18" charset="0"/>
                <a:ea typeface="Times New Roman" panose="02020603050405020304" pitchFamily="18" charset="0"/>
                <a:cs typeface="Times New Roman" panose="02020603050405020304" pitchFamily="18" charset="0"/>
              </a:rPr>
              <a:t>Am = 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search is done, return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a:t>
            </a:r>
          </a:p>
        </p:txBody>
      </p:sp>
      <p:sp>
        <p:nvSpPr>
          <p:cNvPr id="195" name="Google Shape;19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196" name="Google Shape;19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197" name="Google Shape;19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pic>
        <p:nvPicPr>
          <p:cNvPr id="199" name="Google Shape;199;p4"/>
          <p:cNvPicPr preferRelativeResize="0">
            <a:picLocks noGrp="1"/>
          </p:cNvPicPr>
          <p:nvPr>
            <p:ph type="pic" idx="2"/>
          </p:nvPr>
        </p:nvPicPr>
        <p:blipFill rotWithShape="1">
          <a:blip r:embed="rId3">
            <a:alphaModFix/>
          </a:blip>
          <a:srcRect l="-3897" t="-12531" r="-4080" b="-12827"/>
          <a:stretch/>
        </p:blipFill>
        <p:spPr>
          <a:xfrm>
            <a:off x="9167446" y="0"/>
            <a:ext cx="3024554" cy="1905010"/>
          </a:xfrm>
          <a:prstGeom prst="rect">
            <a:avLst/>
          </a:prstGeom>
          <a:noFill/>
          <a:ln>
            <a:noFill/>
          </a:ln>
        </p:spPr>
      </p:pic>
    </p:spTree>
    <p:extLst>
      <p:ext uri="{BB962C8B-B14F-4D97-AF65-F5344CB8AC3E}">
        <p14:creationId xmlns:p14="http://schemas.microsoft.com/office/powerpoint/2010/main" val="20396751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5" y="365124"/>
            <a:ext cx="6636367"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Perfomance</a:t>
            </a:r>
            <a:endParaRPr>
              <a:solidFill>
                <a:srgbClr val="0070C0"/>
              </a:solidFill>
              <a:latin typeface="Times New Roman"/>
              <a:ea typeface="Times New Roman"/>
              <a:cs typeface="Times New Roman"/>
              <a:sym typeface="Times New Roman"/>
            </a:endParaRPr>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6805246" y="949569"/>
            <a:ext cx="3024554" cy="1905010"/>
          </a:xfrm>
          <a:prstGeom prst="rect">
            <a:avLst/>
          </a:prstGeom>
          <a:noFill/>
          <a:ln>
            <a:noFill/>
          </a:ln>
        </p:spPr>
      </p:pic>
      <p:sp>
        <p:nvSpPr>
          <p:cNvPr id="4" name="TextBox 3">
            <a:extLst>
              <a:ext uri="{FF2B5EF4-FFF2-40B4-BE49-F238E27FC236}">
                <a16:creationId xmlns:a16="http://schemas.microsoft.com/office/drawing/2014/main" id="{45835158-56C9-F17E-C02F-E17095CDD82E}"/>
              </a:ext>
            </a:extLst>
          </p:cNvPr>
          <p:cNvSpPr txBox="1"/>
          <p:nvPr/>
        </p:nvSpPr>
        <p:spPr>
          <a:xfrm>
            <a:off x="642796" y="1530036"/>
            <a:ext cx="4490332" cy="1200329"/>
          </a:xfrm>
          <a:prstGeom prst="rect">
            <a:avLst/>
          </a:prstGeom>
          <a:noFill/>
        </p:spPr>
        <p:txBody>
          <a:bodyPr wrap="none" rtlCol="0">
            <a:spAutoFit/>
          </a:bodyPr>
          <a:lstStyle/>
          <a:p>
            <a:r>
              <a:rPr lang="en-US" sz="2400" b="1"/>
              <a:t>Best case </a:t>
            </a:r>
            <a:r>
              <a:rPr lang="en-US" sz="2400"/>
              <a:t>when x = arr[middle]</a:t>
            </a:r>
          </a:p>
          <a:p>
            <a:endParaRPr lang="en-US" sz="2400"/>
          </a:p>
          <a:p>
            <a:r>
              <a:rPr lang="en-US" sz="2400">
                <a:sym typeface="Wingdings" panose="05000000000000000000" pitchFamily="2" charset="2"/>
              </a:rPr>
              <a:t> </a:t>
            </a:r>
            <a:r>
              <a:rPr lang="en-US" sz="2400" b="1">
                <a:sym typeface="Wingdings" panose="05000000000000000000" pitchFamily="2" charset="2"/>
              </a:rPr>
              <a:t>T</a:t>
            </a:r>
            <a:r>
              <a:rPr lang="en-US" sz="2400">
                <a:sym typeface="Wingdings" panose="05000000000000000000" pitchFamily="2" charset="2"/>
              </a:rPr>
              <a:t>best(n) = O(1)</a:t>
            </a:r>
            <a:endParaRPr lang="en-US" sz="2400"/>
          </a:p>
        </p:txBody>
      </p:sp>
      <p:sp>
        <p:nvSpPr>
          <p:cNvPr id="5" name="TextBox 4">
            <a:extLst>
              <a:ext uri="{FF2B5EF4-FFF2-40B4-BE49-F238E27FC236}">
                <a16:creationId xmlns:a16="http://schemas.microsoft.com/office/drawing/2014/main" id="{898B2DBE-BA11-2163-B031-EC046C7533EA}"/>
              </a:ext>
            </a:extLst>
          </p:cNvPr>
          <p:cNvSpPr txBox="1"/>
          <p:nvPr/>
        </p:nvSpPr>
        <p:spPr>
          <a:xfrm>
            <a:off x="642796" y="3042331"/>
            <a:ext cx="5440913" cy="1938992"/>
          </a:xfrm>
          <a:prstGeom prst="rect">
            <a:avLst/>
          </a:prstGeom>
          <a:noFill/>
        </p:spPr>
        <p:txBody>
          <a:bodyPr wrap="none" rtlCol="0">
            <a:spAutoFit/>
          </a:bodyPr>
          <a:lstStyle/>
          <a:p>
            <a:r>
              <a:rPr lang="en-US" sz="2400" b="1"/>
              <a:t>Worse case</a:t>
            </a:r>
          </a:p>
          <a:p>
            <a:r>
              <a:rPr lang="en-US" sz="2400"/>
              <a:t>T(n) = 1 + T(n/2) with n&gt;=2 và T(1) = 0</a:t>
            </a:r>
          </a:p>
          <a:p>
            <a:pPr marL="342900" indent="-342900">
              <a:buFont typeface="Wingdings" panose="05000000000000000000" pitchFamily="2" charset="2"/>
              <a:buChar char="è"/>
            </a:pPr>
            <a:r>
              <a:rPr lang="pt-BR" sz="2400"/>
              <a:t>T(n) = 1.T(n/2)+1.n^0 </a:t>
            </a:r>
          </a:p>
          <a:p>
            <a:pPr marL="342900" indent="-342900">
              <a:buFont typeface="Wingdings" panose="05000000000000000000" pitchFamily="2" charset="2"/>
              <a:buChar char="è"/>
            </a:pPr>
            <a:endParaRPr lang="pt-BR" sz="2400"/>
          </a:p>
          <a:p>
            <a:pPr marL="342900" indent="-342900">
              <a:buFont typeface="Wingdings" panose="05000000000000000000" pitchFamily="2" charset="2"/>
              <a:buChar char="è"/>
            </a:pPr>
            <a:r>
              <a:rPr lang="pt-BR" sz="2400" b="1"/>
              <a:t>T(n) = O(lg(n))</a:t>
            </a:r>
            <a:endParaRPr lang="en-US" sz="2400" b="1"/>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5" y="365124"/>
            <a:ext cx="6636367"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Visualization for best case</a:t>
            </a:r>
            <a:endParaRPr>
              <a:solidFill>
                <a:srgbClr val="0070C0"/>
              </a:solidFill>
              <a:latin typeface="Times New Roman"/>
              <a:ea typeface="Times New Roman"/>
              <a:cs typeface="Times New Roman"/>
              <a:sym typeface="Times New Roman"/>
            </a:endParaRPr>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9076506" y="-40245"/>
            <a:ext cx="3024554" cy="1905010"/>
          </a:xfrm>
          <a:prstGeom prst="rect">
            <a:avLst/>
          </a:prstGeom>
          <a:noFill/>
          <a:ln>
            <a:noFill/>
          </a:ln>
        </p:spPr>
      </p:pic>
      <p:pic>
        <p:nvPicPr>
          <p:cNvPr id="3" name="Picture 2">
            <a:extLst>
              <a:ext uri="{FF2B5EF4-FFF2-40B4-BE49-F238E27FC236}">
                <a16:creationId xmlns:a16="http://schemas.microsoft.com/office/drawing/2014/main" id="{51E13B3B-CBF9-2591-C0C6-0B8156AB607A}"/>
              </a:ext>
            </a:extLst>
          </p:cNvPr>
          <p:cNvPicPr>
            <a:picLocks noChangeAspect="1"/>
          </p:cNvPicPr>
          <p:nvPr/>
        </p:nvPicPr>
        <p:blipFill rotWithShape="1">
          <a:blip r:embed="rId4"/>
          <a:srcRect t="17394"/>
          <a:stretch/>
        </p:blipFill>
        <p:spPr>
          <a:xfrm>
            <a:off x="718053" y="1471823"/>
            <a:ext cx="6802836" cy="4349555"/>
          </a:xfrm>
          <a:prstGeom prst="rect">
            <a:avLst/>
          </a:prstGeom>
        </p:spPr>
      </p:pic>
    </p:spTree>
    <p:extLst>
      <p:ext uri="{BB962C8B-B14F-4D97-AF65-F5344CB8AC3E}">
        <p14:creationId xmlns:p14="http://schemas.microsoft.com/office/powerpoint/2010/main" val="6198153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539495" y="365124"/>
            <a:ext cx="7083523"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Times New Roman"/>
              <a:buNone/>
            </a:pPr>
            <a:r>
              <a:rPr lang="en-US">
                <a:solidFill>
                  <a:srgbClr val="0070C0"/>
                </a:solidFill>
                <a:latin typeface="Times New Roman"/>
                <a:ea typeface="Times New Roman"/>
                <a:cs typeface="Times New Roman"/>
                <a:sym typeface="Times New Roman"/>
              </a:rPr>
              <a:t>Visualization for normal case</a:t>
            </a:r>
            <a:endParaRPr>
              <a:solidFill>
                <a:srgbClr val="0070C0"/>
              </a:solidFill>
              <a:latin typeface="Times New Roman"/>
              <a:ea typeface="Times New Roman"/>
              <a:cs typeface="Times New Roman"/>
              <a:sym typeface="Times New Roman"/>
            </a:endParaRPr>
          </a:p>
        </p:txBody>
      </p:sp>
      <p:sp>
        <p:nvSpPr>
          <p:cNvPr id="206" name="Google Shape;20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9/3/20XX</a:t>
            </a:r>
            <a:endParaRPr/>
          </a:p>
        </p:txBody>
      </p:sp>
      <p:sp>
        <p:nvSpPr>
          <p:cNvPr id="207" name="Google Shape;20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Presentation Title</a:t>
            </a:r>
            <a:endParaRPr/>
          </a:p>
        </p:txBody>
      </p:sp>
      <p:sp>
        <p:nvSpPr>
          <p:cNvPr id="208" name="Google Shape;20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9</a:t>
            </a:fld>
            <a:endParaRPr sz="1200" b="0" i="0" u="none" strike="noStrike" cap="none">
              <a:solidFill>
                <a:srgbClr val="888888"/>
              </a:solidFill>
              <a:latin typeface="Calibri"/>
              <a:ea typeface="Calibri"/>
              <a:cs typeface="Calibri"/>
              <a:sym typeface="Calibri"/>
            </a:endParaRPr>
          </a:p>
        </p:txBody>
      </p:sp>
      <p:pic>
        <p:nvPicPr>
          <p:cNvPr id="210" name="Google Shape;210;p5"/>
          <p:cNvPicPr preferRelativeResize="0">
            <a:picLocks noGrp="1"/>
          </p:cNvPicPr>
          <p:nvPr>
            <p:ph type="pic" idx="2"/>
          </p:nvPr>
        </p:nvPicPr>
        <p:blipFill rotWithShape="1">
          <a:blip r:embed="rId3">
            <a:alphaModFix/>
          </a:blip>
          <a:srcRect l="-3897" t="-12531" r="-4080" b="-12827"/>
          <a:stretch/>
        </p:blipFill>
        <p:spPr>
          <a:xfrm>
            <a:off x="9076506" y="-40245"/>
            <a:ext cx="3024554" cy="1905010"/>
          </a:xfrm>
          <a:prstGeom prst="rect">
            <a:avLst/>
          </a:prstGeom>
          <a:noFill/>
          <a:ln>
            <a:noFill/>
          </a:ln>
        </p:spPr>
      </p:pic>
      <p:pic>
        <p:nvPicPr>
          <p:cNvPr id="4" name="Picture 3">
            <a:extLst>
              <a:ext uri="{FF2B5EF4-FFF2-40B4-BE49-F238E27FC236}">
                <a16:creationId xmlns:a16="http://schemas.microsoft.com/office/drawing/2014/main" id="{5E092DD4-3C69-DE39-24B4-0FEEA8ED3300}"/>
              </a:ext>
            </a:extLst>
          </p:cNvPr>
          <p:cNvPicPr>
            <a:picLocks noChangeAspect="1"/>
          </p:cNvPicPr>
          <p:nvPr/>
        </p:nvPicPr>
        <p:blipFill rotWithShape="1">
          <a:blip r:embed="rId4"/>
          <a:srcRect t="15257"/>
          <a:stretch/>
        </p:blipFill>
        <p:spPr>
          <a:xfrm>
            <a:off x="723899" y="1580574"/>
            <a:ext cx="6760961" cy="4110274"/>
          </a:xfrm>
          <a:prstGeom prst="rect">
            <a:avLst/>
          </a:prstGeom>
        </p:spPr>
      </p:pic>
    </p:spTree>
    <p:extLst>
      <p:ext uri="{BB962C8B-B14F-4D97-AF65-F5344CB8AC3E}">
        <p14:creationId xmlns:p14="http://schemas.microsoft.com/office/powerpoint/2010/main" val="4157800128"/>
      </p:ext>
    </p:extLst>
  </p:cSld>
  <p:clrMapOvr>
    <a:masterClrMapping/>
  </p:clrMapOvr>
  <p:transition spd="slow">
    <p:wipe/>
  </p:transition>
</p:sld>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527</Words>
  <Application>Microsoft Office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vt:lpstr>
      <vt:lpstr>Calibri</vt:lpstr>
      <vt:lpstr>Times New Roman</vt:lpstr>
      <vt:lpstr>Twentieth Century</vt:lpstr>
      <vt:lpstr>Wingdings</vt:lpstr>
      <vt:lpstr>ShapesVTI</vt:lpstr>
      <vt:lpstr>Binary Search</vt:lpstr>
      <vt:lpstr>Content</vt:lpstr>
      <vt:lpstr>Devide and Conquer</vt:lpstr>
      <vt:lpstr>Implementation steps</vt:lpstr>
      <vt:lpstr>Binary Search</vt:lpstr>
      <vt:lpstr>Procedure</vt:lpstr>
      <vt:lpstr>Perfomance</vt:lpstr>
      <vt:lpstr>Visualization for best case</vt:lpstr>
      <vt:lpstr>Visualization for normal case</vt:lpstr>
      <vt:lpstr>Visualization for worse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LOVE</dc:title>
  <dc:creator>Tôn Đỗ</dc:creator>
  <cp:lastModifiedBy>Tôn Đỗ</cp:lastModifiedBy>
  <cp:revision>4</cp:revision>
  <dcterms:created xsi:type="dcterms:W3CDTF">2021-04-21T07:57:51Z</dcterms:created>
  <dcterms:modified xsi:type="dcterms:W3CDTF">2022-11-09T15:38:55Z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