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u0uaHeya9x2QpqudKMM5nNEV2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74" y="10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p:nvPr/>
        </p:nvSpPr>
        <p:spPr>
          <a:xfrm>
            <a:off x="4000500" y="1087403"/>
            <a:ext cx="8191500" cy="5770597"/>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cxnSp>
        <p:nvCxnSpPr>
          <p:cNvPr id="17" name="Google Shape;17;p22"/>
          <p:cNvCxnSpPr/>
          <p:nvPr/>
        </p:nvCxnSpPr>
        <p:spPr>
          <a:xfrm>
            <a:off x="406241"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8" name="Google Shape;18;p22"/>
          <p:cNvSpPr/>
          <p:nvPr/>
        </p:nvSpPr>
        <p:spPr>
          <a:xfrm>
            <a:off x="5292348"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9" name="Google Shape;19;p2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 name="Google Shape;20;p22"/>
          <p:cNvSpPr/>
          <p:nvPr/>
        </p:nvSpPr>
        <p:spPr>
          <a:xfrm>
            <a:off x="1569044" y="514898"/>
            <a:ext cx="2393351" cy="232842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 name="Google Shape;21;p22"/>
          <p:cNvSpPr/>
          <p:nvPr/>
        </p:nvSpPr>
        <p:spPr>
          <a:xfrm flipH="1">
            <a:off x="0"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2" name="Google Shape;22;p22"/>
          <p:cNvSpPr/>
          <p:nvPr/>
        </p:nvSpPr>
        <p:spPr>
          <a:xfrm rot="-5400000">
            <a:off x="1539683" y="4203427"/>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 name="Google Shape;23;p22"/>
          <p:cNvSpPr txBox="1">
            <a:spLocks noGrp="1"/>
          </p:cNvSpPr>
          <p:nvPr>
            <p:ph type="ctrTitle"/>
          </p:nvPr>
        </p:nvSpPr>
        <p:spPr>
          <a:xfrm>
            <a:off x="5093208" y="2743200"/>
            <a:ext cx="6592824" cy="238658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5093208" y="5221224"/>
            <a:ext cx="6592824" cy="996696"/>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slide with picture">
  <p:cSld name="Quote slide with picture">
    <p:bg>
      <p:bgPr>
        <a:solidFill>
          <a:schemeClr val="dk1"/>
        </a:solidFill>
        <a:effectLst/>
      </p:bgPr>
    </p:bg>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0" y="1"/>
            <a:ext cx="12192000" cy="6858000"/>
          </a:xfrm>
          <a:prstGeom prst="rect">
            <a:avLst/>
          </a:prstGeom>
          <a:noFill/>
          <a:ln>
            <a:noFill/>
          </a:ln>
        </p:spPr>
      </p:sp>
      <p:sp>
        <p:nvSpPr>
          <p:cNvPr id="99" name="Google Shape;99;p31"/>
          <p:cNvSpPr txBox="1">
            <a:spLocks noGrp="1"/>
          </p:cNvSpPr>
          <p:nvPr>
            <p:ph type="title"/>
          </p:nvPr>
        </p:nvSpPr>
        <p:spPr>
          <a:xfrm>
            <a:off x="3111500" y="370600"/>
            <a:ext cx="5923842" cy="5923842"/>
          </a:xfrm>
          <a:prstGeom prst="rect">
            <a:avLst/>
          </a:prstGeom>
          <a:solidFill>
            <a:schemeClr val="lt1">
              <a:alpha val="94901"/>
            </a:schemeClr>
          </a:solidFill>
          <a:ln>
            <a:noFill/>
          </a:ln>
        </p:spPr>
        <p:txBody>
          <a:bodyPr spcFirstLastPara="1" wrap="square" lIns="457200" tIns="45700" rIns="457200" bIns="2331700" anchor="b" anchorCtr="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1"/>
          <p:cNvSpPr txBox="1">
            <a:spLocks noGrp="1"/>
          </p:cNvSpPr>
          <p:nvPr>
            <p:ph type="body" idx="1"/>
          </p:nvPr>
        </p:nvSpPr>
        <p:spPr>
          <a:xfrm>
            <a:off x="3575304" y="4379976"/>
            <a:ext cx="5038344" cy="71323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venir"/>
                <a:ea typeface="Avenir"/>
                <a:cs typeface="Avenir"/>
                <a:sym typeface="Avenir"/>
              </a:defRPr>
            </a:lvl1pPr>
            <a:lvl2pPr marL="0" marR="0" lvl="1" indent="0" algn="r">
              <a:spcBef>
                <a:spcPts val="0"/>
              </a:spcBef>
              <a:buNone/>
              <a:defRPr sz="1200" b="0" i="0" u="none" strike="noStrike" cap="none">
                <a:solidFill>
                  <a:schemeClr val="lt1"/>
                </a:solidFill>
                <a:latin typeface="Avenir"/>
                <a:ea typeface="Avenir"/>
                <a:cs typeface="Avenir"/>
                <a:sym typeface="Avenir"/>
              </a:defRPr>
            </a:lvl2pPr>
            <a:lvl3pPr marL="0" marR="0" lvl="2" indent="0" algn="r">
              <a:spcBef>
                <a:spcPts val="0"/>
              </a:spcBef>
              <a:buNone/>
              <a:defRPr sz="1200" b="0" i="0" u="none" strike="noStrike" cap="none">
                <a:solidFill>
                  <a:schemeClr val="lt1"/>
                </a:solidFill>
                <a:latin typeface="Avenir"/>
                <a:ea typeface="Avenir"/>
                <a:cs typeface="Avenir"/>
                <a:sym typeface="Avenir"/>
              </a:defRPr>
            </a:lvl3pPr>
            <a:lvl4pPr marL="0" marR="0" lvl="3" indent="0" algn="r">
              <a:spcBef>
                <a:spcPts val="0"/>
              </a:spcBef>
              <a:buNone/>
              <a:defRPr sz="1200" b="0" i="0" u="none" strike="noStrike" cap="none">
                <a:solidFill>
                  <a:schemeClr val="lt1"/>
                </a:solidFill>
                <a:latin typeface="Avenir"/>
                <a:ea typeface="Avenir"/>
                <a:cs typeface="Avenir"/>
                <a:sym typeface="Avenir"/>
              </a:defRPr>
            </a:lvl4pPr>
            <a:lvl5pPr marL="0" marR="0" lvl="4" indent="0" algn="r">
              <a:spcBef>
                <a:spcPts val="0"/>
              </a:spcBef>
              <a:buNone/>
              <a:defRPr sz="1200" b="0" i="0" u="none" strike="noStrike" cap="none">
                <a:solidFill>
                  <a:schemeClr val="lt1"/>
                </a:solidFill>
                <a:latin typeface="Avenir"/>
                <a:ea typeface="Avenir"/>
                <a:cs typeface="Avenir"/>
                <a:sym typeface="Avenir"/>
              </a:defRPr>
            </a:lvl5pPr>
            <a:lvl6pPr marL="0" marR="0" lvl="5" indent="0" algn="r">
              <a:spcBef>
                <a:spcPts val="0"/>
              </a:spcBef>
              <a:buNone/>
              <a:defRPr sz="1200" b="0" i="0" u="none" strike="noStrike" cap="none">
                <a:solidFill>
                  <a:schemeClr val="lt1"/>
                </a:solidFill>
                <a:latin typeface="Avenir"/>
                <a:ea typeface="Avenir"/>
                <a:cs typeface="Avenir"/>
                <a:sym typeface="Avenir"/>
              </a:defRPr>
            </a:lvl6pPr>
            <a:lvl7pPr marL="0" marR="0" lvl="6" indent="0" algn="r">
              <a:spcBef>
                <a:spcPts val="0"/>
              </a:spcBef>
              <a:buNone/>
              <a:defRPr sz="1200" b="0" i="0" u="none" strike="noStrike" cap="none">
                <a:solidFill>
                  <a:schemeClr val="lt1"/>
                </a:solidFill>
                <a:latin typeface="Avenir"/>
                <a:ea typeface="Avenir"/>
                <a:cs typeface="Avenir"/>
                <a:sym typeface="Avenir"/>
              </a:defRPr>
            </a:lvl7pPr>
            <a:lvl8pPr marL="0" marR="0" lvl="7" indent="0" algn="r">
              <a:spcBef>
                <a:spcPts val="0"/>
              </a:spcBef>
              <a:buNone/>
              <a:defRPr sz="1200" b="0" i="0" u="none" strike="noStrike" cap="none">
                <a:solidFill>
                  <a:schemeClr val="lt1"/>
                </a:solidFill>
                <a:latin typeface="Avenir"/>
                <a:ea typeface="Avenir"/>
                <a:cs typeface="Avenir"/>
                <a:sym typeface="Avenir"/>
              </a:defRPr>
            </a:lvl8pPr>
            <a:lvl9pPr marL="0" marR="0" lvl="8" indent="0" algn="r">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3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2" name="Google Shape;112;p3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3 column">
  <p:cSld name="Comparison 3 column">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3"/>
          <p:cNvSpPr txBox="1">
            <a:spLocks noGrp="1"/>
          </p:cNvSpPr>
          <p:nvPr>
            <p:ph type="body" idx="1"/>
          </p:nvPr>
        </p:nvSpPr>
        <p:spPr>
          <a:xfrm>
            <a:off x="83978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3"/>
          <p:cNvSpPr txBox="1">
            <a:spLocks noGrp="1"/>
          </p:cNvSpPr>
          <p:nvPr>
            <p:ph type="body" idx="2"/>
          </p:nvPr>
        </p:nvSpPr>
        <p:spPr>
          <a:xfrm>
            <a:off x="83978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3"/>
          <p:cNvSpPr txBox="1">
            <a:spLocks noGrp="1"/>
          </p:cNvSpPr>
          <p:nvPr>
            <p:ph type="body" idx="3"/>
          </p:nvPr>
        </p:nvSpPr>
        <p:spPr>
          <a:xfrm>
            <a:off x="445312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33"/>
          <p:cNvSpPr txBox="1">
            <a:spLocks noGrp="1"/>
          </p:cNvSpPr>
          <p:nvPr>
            <p:ph type="body" idx="4"/>
          </p:nvPr>
        </p:nvSpPr>
        <p:spPr>
          <a:xfrm>
            <a:off x="445312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3"/>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3" name="Google Shape;123;p3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4" name="Google Shape;124;p33"/>
          <p:cNvSpPr txBox="1">
            <a:spLocks noGrp="1"/>
          </p:cNvSpPr>
          <p:nvPr>
            <p:ph type="body" idx="5"/>
          </p:nvPr>
        </p:nvSpPr>
        <p:spPr>
          <a:xfrm>
            <a:off x="806500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3"/>
          <p:cNvSpPr txBox="1">
            <a:spLocks noGrp="1"/>
          </p:cNvSpPr>
          <p:nvPr>
            <p:ph type="body" idx="6"/>
          </p:nvPr>
        </p:nvSpPr>
        <p:spPr>
          <a:xfrm>
            <a:off x="806500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with 2 medium pictures">
  <p:cSld name="Title and Content with 2 medium pictures">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7901259" y="2727729"/>
            <a:ext cx="4290740" cy="4130271"/>
          </a:xfrm>
          <a:prstGeom prst="rect">
            <a:avLst/>
          </a:prstGeom>
          <a:noFill/>
          <a:ln>
            <a:noFill/>
          </a:ln>
        </p:spPr>
      </p:sp>
      <p:sp>
        <p:nvSpPr>
          <p:cNvPr id="128" name="Google Shape;128;p34"/>
          <p:cNvSpPr>
            <a:spLocks noGrp="1"/>
          </p:cNvSpPr>
          <p:nvPr>
            <p:ph type="pic" idx="3"/>
          </p:nvPr>
        </p:nvSpPr>
        <p:spPr>
          <a:xfrm>
            <a:off x="6261609" y="0"/>
            <a:ext cx="3519311" cy="3007909"/>
          </a:xfrm>
          <a:prstGeom prst="rect">
            <a:avLst/>
          </a:prstGeom>
          <a:noFill/>
          <a:ln>
            <a:noFill/>
          </a:ln>
        </p:spPr>
      </p:sp>
      <p:sp>
        <p:nvSpPr>
          <p:cNvPr id="129" name="Google Shape;129;p34"/>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34"/>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1" name="Google Shape;131;p34"/>
          <p:cNvSpPr txBox="1">
            <a:spLocks noGrp="1"/>
          </p:cNvSpPr>
          <p:nvPr>
            <p:ph type="title"/>
          </p:nvPr>
        </p:nvSpPr>
        <p:spPr>
          <a:xfrm>
            <a:off x="841248" y="365760"/>
            <a:ext cx="51206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34"/>
          <p:cNvSpPr txBox="1">
            <a:spLocks noGrp="1"/>
          </p:cNvSpPr>
          <p:nvPr>
            <p:ph type="body" idx="1"/>
          </p:nvPr>
        </p:nvSpPr>
        <p:spPr>
          <a:xfrm>
            <a:off x="841248" y="1828800"/>
            <a:ext cx="5093208"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41" name="Google Shape;141;p3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3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0" name="Google Shape;150;p3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37"/>
          <p:cNvSpPr>
            <a:spLocks noGrp="1"/>
          </p:cNvSpPr>
          <p:nvPr>
            <p:ph type="pic" idx="2"/>
          </p:nvPr>
        </p:nvSpPr>
        <p:spPr>
          <a:xfrm>
            <a:off x="5183188" y="987425"/>
            <a:ext cx="6172200" cy="4873625"/>
          </a:xfrm>
          <a:prstGeom prst="rect">
            <a:avLst/>
          </a:prstGeom>
          <a:noFill/>
          <a:ln>
            <a:noFill/>
          </a:ln>
        </p:spPr>
      </p:sp>
      <p:sp>
        <p:nvSpPr>
          <p:cNvPr id="154" name="Google Shape;15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5" name="Google Shape;1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9" name="Google Shape;159;p3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25"/>
        <p:cNvGrpSpPr/>
        <p:nvPr/>
      </p:nvGrpSpPr>
      <p:grpSpPr>
        <a:xfrm>
          <a:off x="0" y="0"/>
          <a:ext cx="0" cy="0"/>
          <a:chOff x="0" y="0"/>
          <a:chExt cx="0" cy="0"/>
        </a:xfrm>
      </p:grpSpPr>
      <p:sp>
        <p:nvSpPr>
          <p:cNvPr id="26" name="Google Shape;26;p23"/>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23"/>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8" name="Google Shape;28;p23"/>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9" name="Google Shape;29;p23"/>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228600" algn="l">
              <a:lnSpc>
                <a:spcPct val="90000"/>
              </a:lnSpc>
              <a:spcBef>
                <a:spcPts val="500"/>
              </a:spcBef>
              <a:spcAft>
                <a:spcPts val="0"/>
              </a:spcAft>
              <a:buClr>
                <a:schemeClr val="dk1"/>
              </a:buClr>
              <a:buSzPts val="18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small pictures">
  <p:cSld name="Title and Content 2 small pictures">
    <p:spTree>
      <p:nvGrpSpPr>
        <p:cNvPr id="1" name="Shape 34"/>
        <p:cNvGrpSpPr/>
        <p:nvPr/>
      </p:nvGrpSpPr>
      <p:grpSpPr>
        <a:xfrm>
          <a:off x="0" y="0"/>
          <a:ext cx="0" cy="0"/>
          <a:chOff x="0" y="0"/>
          <a:chExt cx="0" cy="0"/>
        </a:xfrm>
      </p:grpSpPr>
      <p:sp>
        <p:nvSpPr>
          <p:cNvPr id="35" name="Google Shape;35;p24"/>
          <p:cNvSpPr>
            <a:spLocks noGrp="1"/>
          </p:cNvSpPr>
          <p:nvPr>
            <p:ph type="pic" idx="2"/>
          </p:nvPr>
        </p:nvSpPr>
        <p:spPr>
          <a:xfrm>
            <a:off x="7200479" y="1150210"/>
            <a:ext cx="2207046" cy="2204178"/>
          </a:xfrm>
          <a:prstGeom prst="rect">
            <a:avLst/>
          </a:prstGeom>
          <a:noFill/>
          <a:ln>
            <a:noFill/>
          </a:ln>
        </p:spPr>
      </p:sp>
      <p:sp>
        <p:nvSpPr>
          <p:cNvPr id="36" name="Google Shape;36;p24"/>
          <p:cNvSpPr>
            <a:spLocks noGrp="1"/>
          </p:cNvSpPr>
          <p:nvPr>
            <p:ph type="pic" idx="3"/>
          </p:nvPr>
        </p:nvSpPr>
        <p:spPr>
          <a:xfrm>
            <a:off x="8444632" y="2579683"/>
            <a:ext cx="3096807" cy="3096807"/>
          </a:xfrm>
          <a:prstGeom prst="rect">
            <a:avLst/>
          </a:prstGeom>
          <a:noFill/>
          <a:ln>
            <a:noFill/>
          </a:ln>
        </p:spPr>
      </p:sp>
      <p:sp>
        <p:nvSpPr>
          <p:cNvPr id="37" name="Google Shape;37;p24"/>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30200" algn="l">
              <a:lnSpc>
                <a:spcPct val="110000"/>
              </a:lnSpc>
              <a:spcBef>
                <a:spcPts val="500"/>
              </a:spcBef>
              <a:spcAft>
                <a:spcPts val="0"/>
              </a:spcAft>
              <a:buClr>
                <a:schemeClr val="dk1"/>
              </a:buClr>
              <a:buSzPts val="1600"/>
              <a:buChar char="•"/>
              <a:defRPr sz="1600"/>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4"/>
          <p:cNvSpPr/>
          <p:nvPr/>
        </p:nvSpPr>
        <p:spPr>
          <a:xfrm>
            <a:off x="10249620" y="1555068"/>
            <a:ext cx="819303" cy="7970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3" name="Google Shape;43;p24"/>
          <p:cNvSpPr/>
          <p:nvPr/>
        </p:nvSpPr>
        <p:spPr>
          <a:xfrm>
            <a:off x="7590089" y="4034393"/>
            <a:ext cx="876704" cy="876704"/>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2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0" name="Google Shape;50;p2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1" name="Google Shape;51;p25"/>
          <p:cNvSpPr txBox="1">
            <a:spLocks noGrp="1"/>
          </p:cNvSpPr>
          <p:nvPr>
            <p:ph type="body" idx="1"/>
          </p:nvPr>
        </p:nvSpPr>
        <p:spPr>
          <a:xfrm>
            <a:off x="838200" y="1911096"/>
            <a:ext cx="105156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52"/>
        <p:cNvGrpSpPr/>
        <p:nvPr/>
      </p:nvGrpSpPr>
      <p:grpSpPr>
        <a:xfrm>
          <a:off x="0" y="0"/>
          <a:ext cx="0" cy="0"/>
          <a:chOff x="0" y="0"/>
          <a:chExt cx="0" cy="0"/>
        </a:xfrm>
      </p:grpSpPr>
      <p:sp>
        <p:nvSpPr>
          <p:cNvPr id="53" name="Google Shape;53;p26"/>
          <p:cNvSpPr/>
          <p:nvPr/>
        </p:nvSpPr>
        <p:spPr>
          <a:xfrm>
            <a:off x="707393" y="847600"/>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4" name="Google Shape;54;p26"/>
          <p:cNvSpPr/>
          <p:nvPr/>
        </p:nvSpPr>
        <p:spPr>
          <a:xfrm flipH="1">
            <a:off x="530529" y="0"/>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5" name="Google Shape;55;p26"/>
          <p:cNvSpPr/>
          <p:nvPr/>
        </p:nvSpPr>
        <p:spPr>
          <a:xfrm flipH="1">
            <a:off x="3961511" y="-1"/>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6" name="Google Shape;56;p26"/>
          <p:cNvSpPr/>
          <p:nvPr/>
        </p:nvSpPr>
        <p:spPr>
          <a:xfrm flipH="1">
            <a:off x="0" y="2936831"/>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7" name="Google Shape;57;p26"/>
          <p:cNvSpPr/>
          <p:nvPr/>
        </p:nvSpPr>
        <p:spPr>
          <a:xfrm flipH="1">
            <a:off x="0" y="5835649"/>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8" name="Google Shape;58;p26"/>
          <p:cNvSpPr/>
          <p:nvPr/>
        </p:nvSpPr>
        <p:spPr>
          <a:xfrm flipH="1">
            <a:off x="340505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9" name="Google Shape;59;p26"/>
          <p:cNvSpPr/>
          <p:nvPr/>
        </p:nvSpPr>
        <p:spPr>
          <a:xfrm flipH="1">
            <a:off x="4132972" y="6258755"/>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0" name="Google Shape;60;p26"/>
          <p:cNvSpPr txBox="1">
            <a:spLocks noGrp="1"/>
          </p:cNvSpPr>
          <p:nvPr>
            <p:ph type="title"/>
          </p:nvPr>
        </p:nvSpPr>
        <p:spPr>
          <a:xfrm>
            <a:off x="1389888" y="1234440"/>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dt" idx="10"/>
          </p:nvPr>
        </p:nvSpPr>
        <p:spPr>
          <a:xfrm>
            <a:off x="1682496" y="6356350"/>
            <a:ext cx="1545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10506456" y="6356350"/>
            <a:ext cx="85039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26"/>
          <p:cNvSpPr txBox="1">
            <a:spLocks noGrp="1"/>
          </p:cNvSpPr>
          <p:nvPr>
            <p:ph type="body" idx="1"/>
          </p:nvPr>
        </p:nvSpPr>
        <p:spPr>
          <a:xfrm>
            <a:off x="6665976" y="2551176"/>
            <a:ext cx="4709160" cy="17556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
        <p:cNvGrpSpPr/>
        <p:nvPr/>
      </p:nvGrpSpPr>
      <p:grpSpPr>
        <a:xfrm>
          <a:off x="0" y="0"/>
          <a:ext cx="0" cy="0"/>
          <a:chOff x="0" y="0"/>
          <a:chExt cx="0" cy="0"/>
        </a:xfrm>
      </p:grpSpPr>
      <p:sp>
        <p:nvSpPr>
          <p:cNvPr id="66" name="Google Shape;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2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0" name="Google Shape;70;p2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1" name="Google Shape;7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2" name="Google Shape;82;p2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29"/>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9"/>
          <p:cNvSpPr/>
          <p:nvPr/>
        </p:nvSpPr>
        <p:spPr>
          <a:xfrm rot="-1577571" flipH="1">
            <a:off x="2494118"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6" name="Google Shape;86;p29"/>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7" name="Google Shape;87;p29"/>
          <p:cNvSpPr txBox="1">
            <a:spLocks noGrp="1"/>
          </p:cNvSpPr>
          <p:nvPr>
            <p:ph type="title"/>
          </p:nvPr>
        </p:nvSpPr>
        <p:spPr>
          <a:xfrm>
            <a:off x="3319272" y="1380744"/>
            <a:ext cx="5559552" cy="2514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9"/>
          <p:cNvSpPr txBox="1">
            <a:spLocks noGrp="1"/>
          </p:cNvSpPr>
          <p:nvPr>
            <p:ph type="body" idx="1"/>
          </p:nvPr>
        </p:nvSpPr>
        <p:spPr>
          <a:xfrm>
            <a:off x="3319272" y="4078224"/>
            <a:ext cx="5559552" cy="153619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539496"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0"/>
          <p:cNvSpPr txBox="1">
            <a:spLocks noGrp="1"/>
          </p:cNvSpPr>
          <p:nvPr>
            <p:ph type="body" idx="1"/>
          </p:nvPr>
        </p:nvSpPr>
        <p:spPr>
          <a:xfrm>
            <a:off x="1179576" y="1911096"/>
            <a:ext cx="98298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6" name="Google Shape;96;p30"/>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4548214" y="4083269"/>
            <a:ext cx="7643786" cy="99669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ts val="6000"/>
              <a:buFont typeface="Twentieth Century"/>
              <a:buNone/>
            </a:pPr>
            <a:r>
              <a:rPr lang="en-US">
                <a:solidFill>
                  <a:srgbClr val="FFFFFF"/>
                </a:solidFill>
                <a:latin typeface="Times New Roman" panose="02020603050405020304" pitchFamily="18" charset="0"/>
                <a:cs typeface="Times New Roman" panose="02020603050405020304" pitchFamily="18" charset="0"/>
              </a:rPr>
              <a:t>XÂY DỰNG WEBSITE BÁN ĐỒ CÔNG NGHỆ</a:t>
            </a:r>
            <a:endParaRPr>
              <a:latin typeface="Times New Roman" panose="02020603050405020304" pitchFamily="18" charset="0"/>
              <a:cs typeface="Times New Roman" panose="02020603050405020304" pitchFamily="18" charset="0"/>
            </a:endParaRPr>
          </a:p>
        </p:txBody>
      </p:sp>
      <p:sp>
        <p:nvSpPr>
          <p:cNvPr id="165" name="Google Shape;165;p1"/>
          <p:cNvSpPr txBox="1">
            <a:spLocks noGrp="1"/>
          </p:cNvSpPr>
          <p:nvPr>
            <p:ph type="subTitle" idx="1"/>
          </p:nvPr>
        </p:nvSpPr>
        <p:spPr>
          <a:xfrm>
            <a:off x="-1026239" y="5280003"/>
            <a:ext cx="6592824" cy="9966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Sinh viên thực hiện: </a:t>
            </a:r>
            <a:r>
              <a:rPr lang="en-US" sz="2000" b="1">
                <a:solidFill>
                  <a:schemeClr val="dk1"/>
                </a:solidFill>
                <a:latin typeface="Times New Roman"/>
                <a:ea typeface="Times New Roman"/>
                <a:cs typeface="Times New Roman"/>
                <a:sym typeface="Times New Roman"/>
              </a:rPr>
              <a:t>Đỗ Thành Tôn</a:t>
            </a:r>
            <a:endParaRPr/>
          </a:p>
          <a:p>
            <a:pPr marL="0" lvl="0" indent="0" algn="ctr" rtl="0">
              <a:lnSpc>
                <a:spcPct val="9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Giáo viên hướng dẫn: </a:t>
            </a:r>
            <a:r>
              <a:rPr lang="en-US" sz="2000" b="1">
                <a:solidFill>
                  <a:schemeClr val="dk1"/>
                </a:solidFill>
                <a:latin typeface="Times New Roman"/>
                <a:ea typeface="Times New Roman"/>
                <a:cs typeface="Times New Roman"/>
                <a:sym typeface="Times New Roman"/>
              </a:rPr>
              <a:t>Trần Đỗ Thu Hà</a:t>
            </a:r>
            <a:endParaRPr sz="2000" b="1">
              <a:solidFill>
                <a:schemeClr val="dk1"/>
              </a:solidFill>
              <a:latin typeface="Times New Roman"/>
              <a:ea typeface="Times New Roman"/>
              <a:cs typeface="Times New Roman"/>
              <a:sym typeface="Times New Roman"/>
            </a:endParaRPr>
          </a:p>
        </p:txBody>
      </p:sp>
      <p:sp>
        <p:nvSpPr>
          <p:cNvPr id="166" name="Google Shape;166;p1"/>
          <p:cNvSpPr txBox="1"/>
          <p:nvPr/>
        </p:nvSpPr>
        <p:spPr>
          <a:xfrm>
            <a:off x="2866738" y="298938"/>
            <a:ext cx="645852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Đại học Sư phạm Kỹ thuật Hưng Yên</a:t>
            </a:r>
            <a:endParaRPr sz="2800" b="1" i="0" u="none" strike="noStrike" cap="none">
              <a:solidFill>
                <a:srgbClr val="1265DB"/>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Khoa Công nghệ thông tin</a:t>
            </a:r>
            <a:endParaRPr/>
          </a:p>
        </p:txBody>
      </p:sp>
      <p:pic>
        <p:nvPicPr>
          <p:cNvPr id="167" name="Google Shape;167;p1"/>
          <p:cNvPicPr preferRelativeResize="0"/>
          <p:nvPr/>
        </p:nvPicPr>
        <p:blipFill rotWithShape="1">
          <a:blip r:embed="rId3">
            <a:alphaModFix/>
          </a:blip>
          <a:srcRect/>
          <a:stretch/>
        </p:blipFill>
        <p:spPr>
          <a:xfrm>
            <a:off x="673631" y="0"/>
            <a:ext cx="1084831" cy="1084831"/>
          </a:xfrm>
          <a:prstGeom prst="rect">
            <a:avLst/>
          </a:prstGeom>
          <a:noFill/>
          <a:ln>
            <a:noFill/>
          </a:ln>
        </p:spPr>
      </p:pic>
      <p:sp>
        <p:nvSpPr>
          <p:cNvPr id="168" name="Google Shape;168;p1"/>
          <p:cNvSpPr txBox="1"/>
          <p:nvPr/>
        </p:nvSpPr>
        <p:spPr>
          <a:xfrm>
            <a:off x="5900881" y="1740879"/>
            <a:ext cx="605745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lt1"/>
                </a:solidFill>
                <a:latin typeface="Times New Roman"/>
                <a:ea typeface="Times New Roman"/>
                <a:cs typeface="Times New Roman"/>
                <a:sym typeface="Times New Roman"/>
              </a:rPr>
              <a:t>BÁO CÁO </a:t>
            </a:r>
            <a:r>
              <a:rPr lang="en-US" sz="3600" b="1">
                <a:solidFill>
                  <a:schemeClr val="lt1"/>
                </a:solidFill>
                <a:latin typeface="Times New Roman"/>
                <a:ea typeface="Times New Roman"/>
                <a:cs typeface="Times New Roman"/>
                <a:sym typeface="Times New Roman"/>
              </a:rPr>
              <a:t>BÀI TẬP LỚN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title"/>
          </p:nvPr>
        </p:nvSpPr>
        <p:spPr>
          <a:xfrm>
            <a:off x="1389888" y="1234440"/>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Thiết kế hệ thống</a:t>
            </a:r>
            <a:endParaRPr>
              <a:latin typeface="Times New Roman"/>
              <a:ea typeface="Times New Roman"/>
              <a:cs typeface="Times New Roman"/>
              <a:sym typeface="Times New Roman"/>
            </a:endParaRPr>
          </a:p>
        </p:txBody>
      </p:sp>
      <p:sp>
        <p:nvSpPr>
          <p:cNvPr id="255" name="Google Shape;255;p10"/>
          <p:cNvSpPr txBox="1">
            <a:spLocks noGrp="1"/>
          </p:cNvSpPr>
          <p:nvPr>
            <p:ph type="dt" idx="10"/>
          </p:nvPr>
        </p:nvSpPr>
        <p:spPr>
          <a:xfrm>
            <a:off x="1682496" y="6356350"/>
            <a:ext cx="154533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56" name="Google Shape;256;p10"/>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Presentation Title</a:t>
            </a:r>
            <a:endParaRPr>
              <a:solidFill>
                <a:srgbClr val="888888"/>
              </a:solidFill>
            </a:endParaRPr>
          </a:p>
        </p:txBody>
      </p:sp>
      <p:sp>
        <p:nvSpPr>
          <p:cNvPr id="257" name="Google Shape;257;p10"/>
          <p:cNvSpPr txBox="1">
            <a:spLocks noGrp="1"/>
          </p:cNvSpPr>
          <p:nvPr>
            <p:ph type="sldNum" idx="12"/>
          </p:nvPr>
        </p:nvSpPr>
        <p:spPr>
          <a:xfrm>
            <a:off x="10506456" y="6356350"/>
            <a:ext cx="85039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10</a:t>
            </a:fld>
            <a:endParaRPr>
              <a:solidFill>
                <a:srgbClr val="888888"/>
              </a:solidFill>
            </a:endParaRPr>
          </a:p>
        </p:txBody>
      </p:sp>
      <p:sp>
        <p:nvSpPr>
          <p:cNvPr id="258" name="Google Shape;258;p10"/>
          <p:cNvSpPr txBox="1">
            <a:spLocks noGrp="1"/>
          </p:cNvSpPr>
          <p:nvPr>
            <p:ph type="body" idx="1"/>
          </p:nvPr>
        </p:nvSpPr>
        <p:spPr>
          <a:xfrm>
            <a:off x="7325399" y="1012522"/>
            <a:ext cx="3067109" cy="63163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Biểu đồ lớp tổng quát</a:t>
            </a:r>
            <a:endParaRPr>
              <a:solidFill>
                <a:srgbClr val="00B0F0"/>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8ADB52C6-2A32-4C1B-B142-2D0A44A1AA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3046" y="1603375"/>
            <a:ext cx="5480050" cy="4752975"/>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75" name="Google Shape;2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76" name="Google Shape;2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11</a:t>
            </a:fld>
            <a:endParaRPr>
              <a:solidFill>
                <a:srgbClr val="888888"/>
              </a:solidFill>
            </a:endParaRPr>
          </a:p>
        </p:txBody>
      </p:sp>
      <p:sp>
        <p:nvSpPr>
          <p:cNvPr id="277" name="Google Shape;2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khởi động, đăng ký, đăng nhập</a:t>
            </a:r>
            <a:endParaRPr>
              <a:solidFill>
                <a:srgbClr val="00B0F0"/>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B56A067C-15AC-49BB-9FBB-57C15DF83EB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668" y="1948204"/>
            <a:ext cx="2302820" cy="4408146"/>
          </a:xfrm>
          <a:prstGeom prst="rect">
            <a:avLst/>
          </a:prstGeom>
          <a:noFill/>
          <a:ln>
            <a:noFill/>
          </a:ln>
        </p:spPr>
      </p:pic>
      <p:pic>
        <p:nvPicPr>
          <p:cNvPr id="8" name="Picture 7">
            <a:extLst>
              <a:ext uri="{FF2B5EF4-FFF2-40B4-BE49-F238E27FC236}">
                <a16:creationId xmlns:a16="http://schemas.microsoft.com/office/drawing/2014/main" id="{B48B034F-99A4-4C27-B8E1-3AD100841B1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0590" y="1950638"/>
            <a:ext cx="2302820" cy="4405712"/>
          </a:xfrm>
          <a:prstGeom prst="rect">
            <a:avLst/>
          </a:prstGeom>
          <a:noFill/>
          <a:ln>
            <a:noFill/>
          </a:ln>
        </p:spPr>
      </p:pic>
      <p:pic>
        <p:nvPicPr>
          <p:cNvPr id="9" name="Picture 8">
            <a:extLst>
              <a:ext uri="{FF2B5EF4-FFF2-40B4-BE49-F238E27FC236}">
                <a16:creationId xmlns:a16="http://schemas.microsoft.com/office/drawing/2014/main" id="{59984937-A79B-48B6-8819-8F77CCD34EF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1906" y="1948204"/>
            <a:ext cx="2302820" cy="4408145"/>
          </a:xfrm>
          <a:prstGeom prst="rect">
            <a:avLst/>
          </a:prstGeom>
          <a:noFill/>
          <a:ln>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84" name="Google Shape;2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85" name="Google Shape;2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12</a:t>
            </a:fld>
            <a:endParaRPr>
              <a:solidFill>
                <a:srgbClr val="888888"/>
              </a:solidFill>
            </a:endParaRPr>
          </a:p>
        </p:txBody>
      </p:sp>
      <p:sp>
        <p:nvSpPr>
          <p:cNvPr id="286" name="Google Shape;28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cập nhật thông tin cá nhân</a:t>
            </a:r>
          </a:p>
        </p:txBody>
      </p:sp>
      <p:pic>
        <p:nvPicPr>
          <p:cNvPr id="7" name="Picture 6" descr="Screenshot 2021-12-04 141746">
            <a:extLst>
              <a:ext uri="{FF2B5EF4-FFF2-40B4-BE49-F238E27FC236}">
                <a16:creationId xmlns:a16="http://schemas.microsoft.com/office/drawing/2014/main" id="{A7C03987-02EB-469D-A0AD-CB1469F92A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9589" y="1528783"/>
            <a:ext cx="2131534" cy="4261517"/>
          </a:xfrm>
          <a:prstGeom prst="rect">
            <a:avLst/>
          </a:prstGeom>
          <a:noFill/>
          <a:ln>
            <a:noFill/>
          </a:ln>
        </p:spPr>
      </p:pic>
      <p:pic>
        <p:nvPicPr>
          <p:cNvPr id="8" name="Picture 7">
            <a:extLst>
              <a:ext uri="{FF2B5EF4-FFF2-40B4-BE49-F238E27FC236}">
                <a16:creationId xmlns:a16="http://schemas.microsoft.com/office/drawing/2014/main" id="{C1698765-D4F4-48E5-B34B-D37FE82017F0}"/>
              </a:ext>
            </a:extLst>
          </p:cNvPr>
          <p:cNvPicPr/>
          <p:nvPr/>
        </p:nvPicPr>
        <p:blipFill>
          <a:blip r:embed="rId4"/>
          <a:stretch>
            <a:fillRect/>
          </a:stretch>
        </p:blipFill>
        <p:spPr>
          <a:xfrm>
            <a:off x="4929072" y="1549899"/>
            <a:ext cx="2333855" cy="4240401"/>
          </a:xfrm>
          <a:prstGeom prst="rect">
            <a:avLst/>
          </a:prstGeom>
        </p:spPr>
      </p:pic>
      <p:pic>
        <p:nvPicPr>
          <p:cNvPr id="9" name="Picture 2" descr="Screenshot 2021-12-14 195527">
            <a:extLst>
              <a:ext uri="{FF2B5EF4-FFF2-40B4-BE49-F238E27FC236}">
                <a16:creationId xmlns:a16="http://schemas.microsoft.com/office/drawing/2014/main" id="{632B2634-E4C3-4A53-B08C-E0D2C36CD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8702" y="1549899"/>
            <a:ext cx="2217149" cy="424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93" name="Google Shape;29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94" name="Google Shape;29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13</a:t>
            </a:fld>
            <a:endParaRPr>
              <a:solidFill>
                <a:srgbClr val="888888"/>
              </a:solidFill>
            </a:endParaRPr>
          </a:p>
        </p:txBody>
      </p:sp>
      <p:sp>
        <p:nvSpPr>
          <p:cNvPr id="295" name="Google Shape;2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trang cá nhân</a:t>
            </a:r>
            <a:endParaRPr>
              <a:solidFill>
                <a:srgbClr val="00B0F0"/>
              </a:solidFill>
              <a:latin typeface="Times New Roman"/>
              <a:ea typeface="Times New Roman"/>
              <a:cs typeface="Times New Roman"/>
              <a:sym typeface="Times New Roman"/>
            </a:endParaRPr>
          </a:p>
        </p:txBody>
      </p:sp>
      <p:pic>
        <p:nvPicPr>
          <p:cNvPr id="8" name="Picture 7" descr="C:\Users\kien7\AppData\Local\Microsoft\Windows\INetCache\Content.Word\Screenshot 2021-12-04 141737.png">
            <a:extLst>
              <a:ext uri="{FF2B5EF4-FFF2-40B4-BE49-F238E27FC236}">
                <a16:creationId xmlns:a16="http://schemas.microsoft.com/office/drawing/2014/main" id="{C6D93ABF-49AC-4C94-B9E5-0712B65858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43567" y="1793289"/>
            <a:ext cx="1988073" cy="4060654"/>
          </a:xfrm>
          <a:prstGeom prst="rect">
            <a:avLst/>
          </a:prstGeom>
          <a:noFill/>
          <a:ln>
            <a:noFill/>
          </a:ln>
        </p:spPr>
      </p:pic>
      <p:pic>
        <p:nvPicPr>
          <p:cNvPr id="9" name="Picture 8" descr="C:\Users\kien7\AppData\Local\Microsoft\Windows\INetCache\Content.Word\Screenshot 2021-12-04 141742.png">
            <a:extLst>
              <a:ext uri="{FF2B5EF4-FFF2-40B4-BE49-F238E27FC236}">
                <a16:creationId xmlns:a16="http://schemas.microsoft.com/office/drawing/2014/main" id="{7C22E5A2-42B1-4EA2-8B78-34F357D254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22527" y="1793289"/>
            <a:ext cx="1988073" cy="4060654"/>
          </a:xfrm>
          <a:prstGeom prst="rect">
            <a:avLst/>
          </a:prstGeom>
          <a:noFill/>
          <a:ln>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03" name="Google Shape;30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04" name="Google Shape;30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14</a:t>
            </a:fld>
            <a:endParaRPr>
              <a:solidFill>
                <a:srgbClr val="888888"/>
              </a:solidFill>
            </a:endParaRPr>
          </a:p>
        </p:txBody>
      </p:sp>
      <p:sp>
        <p:nvSpPr>
          <p:cNvPr id="305" name="Google Shape;30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chính</a:t>
            </a:r>
            <a:endParaRPr/>
          </a:p>
        </p:txBody>
      </p:sp>
      <p:pic>
        <p:nvPicPr>
          <p:cNvPr id="7" name="Picture 6">
            <a:extLst>
              <a:ext uri="{FF2B5EF4-FFF2-40B4-BE49-F238E27FC236}">
                <a16:creationId xmlns:a16="http://schemas.microsoft.com/office/drawing/2014/main" id="{98A507C5-729A-415D-B9C8-7BC0129465A8}"/>
              </a:ext>
            </a:extLst>
          </p:cNvPr>
          <p:cNvPicPr/>
          <p:nvPr/>
        </p:nvPicPr>
        <p:blipFill>
          <a:blip r:embed="rId3"/>
          <a:stretch>
            <a:fillRect/>
          </a:stretch>
        </p:blipFill>
        <p:spPr>
          <a:xfrm>
            <a:off x="1719522" y="1252788"/>
            <a:ext cx="2319078" cy="4283771"/>
          </a:xfrm>
          <a:prstGeom prst="rect">
            <a:avLst/>
          </a:prstGeom>
        </p:spPr>
      </p:pic>
      <p:pic>
        <p:nvPicPr>
          <p:cNvPr id="8" name="Picture 2" descr="Screenshot 2021-12-04 141220">
            <a:extLst>
              <a:ext uri="{FF2B5EF4-FFF2-40B4-BE49-F238E27FC236}">
                <a16:creationId xmlns:a16="http://schemas.microsoft.com/office/drawing/2014/main" id="{99FBCAE8-747A-4537-AD7D-DA2C84B8E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931" y="1252788"/>
            <a:ext cx="2002070" cy="42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AA91DC4A-0B67-4C98-B9EA-6B7C1F689093}"/>
              </a:ext>
            </a:extLst>
          </p:cNvPr>
          <p:cNvPicPr/>
          <p:nvPr/>
        </p:nvPicPr>
        <p:blipFill>
          <a:blip r:embed="rId5"/>
          <a:stretch>
            <a:fillRect/>
          </a:stretch>
        </p:blipFill>
        <p:spPr>
          <a:xfrm>
            <a:off x="8153400" y="1252788"/>
            <a:ext cx="2096397" cy="4283771"/>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12" name="Google Shape;31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13" name="Google Shape;31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15</a:t>
            </a:fld>
            <a:endParaRPr>
              <a:solidFill>
                <a:srgbClr val="888888"/>
              </a:solidFill>
            </a:endParaRPr>
          </a:p>
        </p:txBody>
      </p:sp>
      <p:sp>
        <p:nvSpPr>
          <p:cNvPr id="314" name="Google Shape;31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tương hợp</a:t>
            </a:r>
            <a:endParaRPr/>
          </a:p>
        </p:txBody>
      </p:sp>
      <p:pic>
        <p:nvPicPr>
          <p:cNvPr id="9" name="Picture 8">
            <a:extLst>
              <a:ext uri="{FF2B5EF4-FFF2-40B4-BE49-F238E27FC236}">
                <a16:creationId xmlns:a16="http://schemas.microsoft.com/office/drawing/2014/main" id="{2CC8404A-D346-4357-8A81-4AA77FC03BB5}"/>
              </a:ext>
            </a:extLst>
          </p:cNvPr>
          <p:cNvPicPr/>
          <p:nvPr/>
        </p:nvPicPr>
        <p:blipFill>
          <a:blip r:embed="rId3"/>
          <a:stretch>
            <a:fillRect/>
          </a:stretch>
        </p:blipFill>
        <p:spPr>
          <a:xfrm>
            <a:off x="2928938" y="2031023"/>
            <a:ext cx="1931035" cy="3702685"/>
          </a:xfrm>
          <a:prstGeom prst="rect">
            <a:avLst/>
          </a:prstGeom>
        </p:spPr>
      </p:pic>
      <p:pic>
        <p:nvPicPr>
          <p:cNvPr id="10" name="Picture 9">
            <a:extLst>
              <a:ext uri="{FF2B5EF4-FFF2-40B4-BE49-F238E27FC236}">
                <a16:creationId xmlns:a16="http://schemas.microsoft.com/office/drawing/2014/main" id="{70DE95B8-72D6-45DB-9AA7-625B3C6134CF}"/>
              </a:ext>
            </a:extLst>
          </p:cNvPr>
          <p:cNvPicPr/>
          <p:nvPr/>
        </p:nvPicPr>
        <p:blipFill>
          <a:blip r:embed="rId4"/>
          <a:stretch>
            <a:fillRect/>
          </a:stretch>
        </p:blipFill>
        <p:spPr>
          <a:xfrm>
            <a:off x="7090061" y="2063090"/>
            <a:ext cx="2032635" cy="36385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21" name="Google Shape;3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22" name="Google Shape;3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16</a:t>
            </a:fld>
            <a:endParaRPr>
              <a:solidFill>
                <a:srgbClr val="888888"/>
              </a:solidFill>
            </a:endParaRPr>
          </a:p>
        </p:txBody>
      </p:sp>
      <p:sp>
        <p:nvSpPr>
          <p:cNvPr id="323" name="Google Shape;32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Giao diện trò chuyện</a:t>
            </a:r>
            <a:endParaRPr/>
          </a:p>
        </p:txBody>
      </p:sp>
      <p:pic>
        <p:nvPicPr>
          <p:cNvPr id="7" name="Picture 6" descr="C:\Users\kien7\AppData\Local\Microsoft\Windows\INetCache\Content.Word\Screenshot 2021-12-16 083158.png">
            <a:extLst>
              <a:ext uri="{FF2B5EF4-FFF2-40B4-BE49-F238E27FC236}">
                <a16:creationId xmlns:a16="http://schemas.microsoft.com/office/drawing/2014/main" id="{5FF583CC-F22B-4A14-A3DE-EC1AD4DE63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10861" y="2020628"/>
            <a:ext cx="1828800" cy="3495675"/>
          </a:xfrm>
          <a:prstGeom prst="rect">
            <a:avLst/>
          </a:prstGeom>
          <a:noFill/>
          <a:ln>
            <a:noFill/>
          </a:ln>
        </p:spPr>
      </p:pic>
      <p:pic>
        <p:nvPicPr>
          <p:cNvPr id="8" name="Picture 2" descr="Screenshot 2021-12-16 082827">
            <a:extLst>
              <a:ext uri="{FF2B5EF4-FFF2-40B4-BE49-F238E27FC236}">
                <a16:creationId xmlns:a16="http://schemas.microsoft.com/office/drawing/2014/main" id="{5E81E70E-C974-4032-8EA0-8ACAB2C95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039" y="2024597"/>
            <a:ext cx="1666875"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2D35480-955C-4304-8D36-EC0B565C97A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43117" y="2020628"/>
            <a:ext cx="1581150" cy="3425190"/>
          </a:xfrm>
          <a:prstGeom prst="rect">
            <a:avLst/>
          </a:prstGeom>
          <a:noFill/>
          <a:ln>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KẾT LUẬN</a:t>
            </a:r>
            <a:endParaRPr/>
          </a:p>
        </p:txBody>
      </p:sp>
      <p:sp>
        <p:nvSpPr>
          <p:cNvPr id="339" name="Google Shape;339;p19"/>
          <p:cNvSpPr txBox="1">
            <a:spLocks noGrp="1"/>
          </p:cNvSpPr>
          <p:nvPr>
            <p:ph type="body" idx="1"/>
          </p:nvPr>
        </p:nvSpPr>
        <p:spPr>
          <a:xfrm>
            <a:off x="844675" y="1278732"/>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KẾT QUẢ ĐẠT ĐƯỢC</a:t>
            </a:r>
            <a:endParaRPr/>
          </a:p>
        </p:txBody>
      </p:sp>
      <p:sp>
        <p:nvSpPr>
          <p:cNvPr id="340" name="Google Shape;340;p19"/>
          <p:cNvSpPr txBox="1">
            <a:spLocks noGrp="1"/>
          </p:cNvSpPr>
          <p:nvPr>
            <p:ph type="body" idx="2"/>
          </p:nvPr>
        </p:nvSpPr>
        <p:spPr>
          <a:xfrm>
            <a:off x="937235" y="2259806"/>
            <a:ext cx="5157787" cy="3684588"/>
          </a:xfrm>
          <a:prstGeom prst="rect">
            <a:avLst/>
          </a:prstGeom>
          <a:noFill/>
          <a:ln>
            <a:noFill/>
          </a:ln>
        </p:spPr>
        <p:txBody>
          <a:bodyPr spcFirstLastPara="1" wrap="square" lIns="91425" tIns="45700" rIns="91425" bIns="45700" anchor="t" anchorCtr="0">
            <a:normAutofit/>
          </a:bodyPr>
          <a:lstStyle/>
          <a:p>
            <a:pPr marL="0" marR="0" indent="0" algn="just">
              <a:spcBef>
                <a:spcPts val="600"/>
              </a:spcBef>
              <a:spcAft>
                <a:spcPts val="0"/>
              </a:spcAft>
              <a:buNone/>
            </a:pPr>
            <a:r>
              <a:rPr lang="en-US" sz="1800">
                <a:solidFill>
                  <a:srgbClr val="000000"/>
                </a:solidFill>
                <a:effectLst/>
                <a:latin typeface="Times New Roman" panose="02020603050405020304" pitchFamily="18" charset="0"/>
                <a:ea typeface="Times New Roman" panose="02020603050405020304" pitchFamily="18" charset="0"/>
              </a:rPr>
              <a:t>Thực hiện được những công việc cơ bản trong lập trình Android như: sử dụng thành thạo các điều khiển, sử dụng tương đối các chức năng của Firebase.</a:t>
            </a:r>
            <a:endParaRPr lang="en-US" sz="1800">
              <a:effectLst/>
              <a:latin typeface="Times New Roman" panose="02020603050405020304" pitchFamily="18" charset="0"/>
              <a:ea typeface="Times New Roman" panose="02020603050405020304" pitchFamily="18" charset="0"/>
            </a:endParaRPr>
          </a:p>
          <a:p>
            <a:pPr marL="285750" marR="0" indent="-285750" algn="just">
              <a:spcBef>
                <a:spcPts val="6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rPr>
              <a:t>Thực hiện tương đối nghiệp vụ bài toán:</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ü"/>
            </a:pPr>
            <a:r>
              <a:rPr lang="en-US" sz="1800">
                <a:solidFill>
                  <a:srgbClr val="000000"/>
                </a:solidFill>
                <a:effectLst/>
                <a:latin typeface="Times New Roman" panose="02020603050405020304" pitchFamily="18" charset="0"/>
                <a:ea typeface="Times New Roman" panose="02020603050405020304" pitchFamily="18" charset="0"/>
              </a:rPr>
              <a:t>Quản lý User(thêm, sửa, xóa, tìm kiếm)</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ü"/>
            </a:pPr>
            <a:r>
              <a:rPr lang="en-US" sz="1800">
                <a:solidFill>
                  <a:srgbClr val="000000"/>
                </a:solidFill>
                <a:effectLst/>
                <a:latin typeface="Times New Roman" panose="02020603050405020304" pitchFamily="18" charset="0"/>
                <a:ea typeface="Times New Roman" panose="02020603050405020304" pitchFamily="18" charset="0"/>
              </a:rPr>
              <a:t>Quản lý tương hợp(thêm, xóa, tìm kiếm)</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ü"/>
            </a:pPr>
            <a:r>
              <a:rPr lang="en-US" sz="1800">
                <a:solidFill>
                  <a:srgbClr val="000000"/>
                </a:solidFill>
                <a:effectLst/>
                <a:latin typeface="Times New Roman" panose="02020603050405020304" pitchFamily="18" charset="0"/>
                <a:ea typeface="Times New Roman" panose="02020603050405020304" pitchFamily="18" charset="0"/>
              </a:rPr>
              <a:t>Nhắn tin, video call</a:t>
            </a:r>
            <a:endParaRPr lang="en-US" sz="1800">
              <a:effectLst/>
              <a:latin typeface="Times New Roman" panose="02020603050405020304" pitchFamily="18" charset="0"/>
              <a:ea typeface="Times New Roman" panose="02020603050405020304" pitchFamily="18" charset="0"/>
            </a:endParaRPr>
          </a:p>
          <a:p>
            <a:pPr marL="228600" lvl="0" indent="-76200" algn="l" rtl="0">
              <a:lnSpc>
                <a:spcPct val="90000"/>
              </a:lnSpc>
              <a:spcBef>
                <a:spcPts val="1000"/>
              </a:spcBef>
              <a:spcAft>
                <a:spcPts val="0"/>
              </a:spcAft>
              <a:buClr>
                <a:schemeClr val="dk1"/>
              </a:buClr>
              <a:buSzPts val="2400"/>
              <a:buNone/>
            </a:pPr>
            <a:endParaRPr/>
          </a:p>
        </p:txBody>
      </p:sp>
      <p:sp>
        <p:nvSpPr>
          <p:cNvPr id="341" name="Google Shape;341;p19"/>
          <p:cNvSpPr txBox="1">
            <a:spLocks noGrp="1"/>
          </p:cNvSpPr>
          <p:nvPr>
            <p:ph type="body" idx="3"/>
          </p:nvPr>
        </p:nvSpPr>
        <p:spPr>
          <a:xfrm>
            <a:off x="6189539" y="1278732"/>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HẠN CHẾ VÀ PHÁT TRIỂN</a:t>
            </a:r>
            <a:endParaRPr/>
          </a:p>
        </p:txBody>
      </p:sp>
      <p:sp>
        <p:nvSpPr>
          <p:cNvPr id="342" name="Google Shape;342;p19"/>
          <p:cNvSpPr txBox="1">
            <a:spLocks noGrp="1"/>
          </p:cNvSpPr>
          <p:nvPr>
            <p:ph type="body" idx="4"/>
          </p:nvPr>
        </p:nvSpPr>
        <p:spPr>
          <a:xfrm>
            <a:off x="6189539" y="2181225"/>
            <a:ext cx="5183188"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b="1">
                <a:latin typeface="Times New Roman"/>
                <a:ea typeface="Times New Roman"/>
                <a:cs typeface="Times New Roman"/>
                <a:sym typeface="Times New Roman"/>
              </a:rPr>
              <a:t>Hạn chế</a:t>
            </a:r>
            <a:endParaRPr b="1">
              <a:latin typeface="Times New Roman"/>
              <a:ea typeface="Times New Roman"/>
              <a:cs typeface="Times New Roman"/>
              <a:sym typeface="Times New Roman"/>
            </a:endParaRPr>
          </a:p>
          <a:p>
            <a:pPr marL="742950" lvl="1" indent="-285750" algn="just">
              <a:spcBef>
                <a:spcPts val="600"/>
              </a:spcBef>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rPr>
              <a:t>Giao diện vẫn còn chưa được đẹp mắt</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rPr>
              <a:t>Chưa tối ưu trên một số thiết bị</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rPr>
              <a:t>Đôi khi bị crash ứng dụng</a:t>
            </a:r>
            <a:endParaRPr lang="en-US" sz="1800">
              <a:effectLst/>
              <a:latin typeface="Times New Roman" panose="02020603050405020304" pitchFamily="18" charset="0"/>
              <a:ea typeface="Times New Roman" panose="02020603050405020304" pitchFamily="18" charset="0"/>
            </a:endParaRPr>
          </a:p>
          <a:p>
            <a:pPr marL="228600" lvl="0" indent="-228600" algn="l" rtl="0">
              <a:lnSpc>
                <a:spcPct val="90000"/>
              </a:lnSpc>
              <a:spcBef>
                <a:spcPts val="1000"/>
              </a:spcBef>
              <a:spcAft>
                <a:spcPts val="0"/>
              </a:spcAft>
              <a:buClr>
                <a:schemeClr val="dk1"/>
              </a:buClr>
              <a:buSzPts val="2400"/>
              <a:buChar char="•"/>
            </a:pPr>
            <a:r>
              <a:rPr lang="en-US" b="1">
                <a:latin typeface="Times New Roman"/>
                <a:ea typeface="Times New Roman"/>
                <a:cs typeface="Times New Roman"/>
                <a:sym typeface="Times New Roman"/>
              </a:rPr>
              <a:t>Hướng phát triển</a:t>
            </a:r>
            <a:endParaRPr b="1">
              <a:latin typeface="Times New Roman"/>
              <a:ea typeface="Times New Roman"/>
              <a:cs typeface="Times New Roman"/>
              <a:sym typeface="Times New Roman"/>
            </a:endParaRPr>
          </a:p>
          <a:p>
            <a:pPr marL="742950" lvl="1" indent="-285750" algn="just">
              <a:spcBef>
                <a:spcPts val="600"/>
              </a:spcBef>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rPr>
              <a:t>Xây dựng ứng dụng với các tính năng phong phú hơn</a:t>
            </a:r>
            <a:endParaRPr lang="en-US" sz="1800">
              <a:effectLst/>
              <a:latin typeface="Times New Roman" panose="02020603050405020304" pitchFamily="18" charset="0"/>
              <a:ea typeface="Times New Roman" panose="02020603050405020304" pitchFamily="18" charset="0"/>
            </a:endParaRPr>
          </a:p>
          <a:p>
            <a:pPr marL="742950" lvl="1" indent="-285750" algn="just">
              <a:spcBef>
                <a:spcPts val="600"/>
              </a:spcBef>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rPr>
              <a:t>Xây dựng server để request dữ liệu nhanh hơn</a:t>
            </a:r>
            <a:endParaRPr lang="en-US" sz="1800">
              <a:effectLst/>
              <a:latin typeface="Times New Roman" panose="02020603050405020304" pitchFamily="18" charset="0"/>
              <a:ea typeface="Times New Roman" panose="02020603050405020304" pitchFamily="18" charset="0"/>
            </a:endParaRPr>
          </a:p>
        </p:txBody>
      </p:sp>
      <p:sp>
        <p:nvSpPr>
          <p:cNvPr id="343" name="Google Shape;34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44" name="Google Shape;3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45" name="Google Shape;3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17</a:t>
            </a:fld>
            <a:endParaRPr>
              <a:solidFill>
                <a:srgbClr val="888888"/>
              </a:solidFill>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Lời cảm ơn</a:t>
            </a:r>
            <a:endParaRPr>
              <a:solidFill>
                <a:srgbClr val="00B0F0"/>
              </a:solidFill>
              <a:latin typeface="Times New Roman"/>
              <a:ea typeface="Times New Roman"/>
              <a:cs typeface="Times New Roman"/>
              <a:sym typeface="Times New Roman"/>
            </a:endParaRPr>
          </a:p>
        </p:txBody>
      </p:sp>
      <p:sp>
        <p:nvSpPr>
          <p:cNvPr id="351" name="Google Shape;3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52" name="Google Shape;3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53" name="Google Shape;3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18</a:t>
            </a:fld>
            <a:endParaRPr>
              <a:solidFill>
                <a:srgbClr val="888888"/>
              </a:solidFill>
            </a:endParaRPr>
          </a:p>
        </p:txBody>
      </p:sp>
      <p:sp>
        <p:nvSpPr>
          <p:cNvPr id="354" name="Google Shape;354;p20"/>
          <p:cNvSpPr txBox="1">
            <a:spLocks noGrp="1"/>
          </p:cNvSpPr>
          <p:nvPr>
            <p:ph type="body" idx="1"/>
          </p:nvPr>
        </p:nvSpPr>
        <p:spPr>
          <a:xfrm>
            <a:off x="838200" y="1911096"/>
            <a:ext cx="10515600" cy="385974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Xin cảm ơn các bạn và thầy cô đã dành thời gian nghe em trình bày</a:t>
            </a: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Thân ái =)))</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wentieth Century"/>
              <a:buNone/>
            </a:pPr>
            <a:r>
              <a:rPr lang="en-US">
                <a:solidFill>
                  <a:srgbClr val="FFFFFF"/>
                </a:solidFill>
              </a:rPr>
              <a:t>Nội dung báo cáo</a:t>
            </a:r>
            <a:endParaRPr/>
          </a:p>
        </p:txBody>
      </p:sp>
      <p:sp>
        <p:nvSpPr>
          <p:cNvPr id="174" name="Google Shape;174;p2"/>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a:t>Tổng quan về đề tài</a:t>
            </a:r>
            <a:endParaRPr/>
          </a:p>
          <a:p>
            <a:pPr marL="0" lvl="0" indent="0" algn="l" rtl="0">
              <a:lnSpc>
                <a:spcPct val="90000"/>
              </a:lnSpc>
              <a:spcBef>
                <a:spcPts val="1000"/>
              </a:spcBef>
              <a:spcAft>
                <a:spcPts val="0"/>
              </a:spcAft>
              <a:buClr>
                <a:schemeClr val="dk1"/>
              </a:buClr>
              <a:buSzPts val="2800"/>
              <a:buNone/>
            </a:pPr>
            <a:r>
              <a:rPr lang="en-US"/>
              <a:t>Cơ sở lý thuyết thực hiện</a:t>
            </a:r>
            <a:endParaRPr/>
          </a:p>
          <a:p>
            <a:pPr marL="0" lvl="0" indent="0" algn="l" rtl="0">
              <a:lnSpc>
                <a:spcPct val="90000"/>
              </a:lnSpc>
              <a:spcBef>
                <a:spcPts val="1000"/>
              </a:spcBef>
              <a:spcAft>
                <a:spcPts val="0"/>
              </a:spcAft>
              <a:buClr>
                <a:schemeClr val="dk1"/>
              </a:buClr>
              <a:buSzPts val="2800"/>
              <a:buNone/>
            </a:pPr>
            <a:r>
              <a:rPr lang="en-US"/>
              <a:t>Nội dung thực hiện</a:t>
            </a:r>
            <a:endParaRPr/>
          </a:p>
          <a:p>
            <a:pPr marL="0" lvl="0" indent="0" algn="l" rtl="0">
              <a:lnSpc>
                <a:spcPct val="90000"/>
              </a:lnSpc>
              <a:spcBef>
                <a:spcPts val="1000"/>
              </a:spcBef>
              <a:spcAft>
                <a:spcPts val="0"/>
              </a:spcAft>
              <a:buClr>
                <a:schemeClr val="dk1"/>
              </a:buClr>
              <a:buSzPts val="2800"/>
              <a:buNone/>
            </a:pPr>
            <a:r>
              <a:rPr lang="en-US"/>
              <a:t>Kết luận</a:t>
            </a:r>
            <a:endParaRPr/>
          </a:p>
        </p:txBody>
      </p:sp>
      <p:sp>
        <p:nvSpPr>
          <p:cNvPr id="175" name="Google Shape;17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76" name="Google Shape;17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77" name="Google Shape;17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Lý do chọn đề tài</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285750" indent="-285750"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Times New Roman" panose="02020603050405020304" pitchFamily="18" charset="0"/>
                <a:cs typeface="Times New Roman" panose="02020603050405020304" pitchFamily="18" charset="0"/>
              </a:rPr>
              <a:t>Giúp mọi người có thể </a:t>
            </a:r>
            <a:r>
              <a:rPr lang="de-DE"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hẹn hò với những người xung quanh</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v"/>
            </a:pPr>
            <a:r>
              <a:rPr lang="de-DE"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Trò truyện, video call để tìm hiểu đối phương</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v"/>
            </a:pPr>
            <a:r>
              <a:rPr lang="de-DE"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bạn xung quanh có chung sở thích</a:t>
            </a:r>
            <a:endParaRPr lang="en-US" sz="170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v"/>
            </a:pPr>
            <a:r>
              <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Cùng nhau xem video, nghe nhạc</a:t>
            </a:r>
            <a:endParaRPr sz="1700">
              <a:latin typeface="Times New Roman" panose="02020603050405020304" pitchFamily="18" charset="0"/>
              <a:cs typeface="Times New Roman" panose="02020603050405020304" pitchFamily="18" charset="0"/>
            </a:endParaRP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Mục tiêu của đề tài</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285750" marR="0" indent="-285750" algn="just">
              <a:lnSpc>
                <a:spcPct val="150000"/>
              </a:lnSpc>
              <a:spcBef>
                <a:spcPts val="0"/>
              </a:spcBef>
              <a:spcAft>
                <a:spcPts val="0"/>
              </a:spcAft>
              <a:buFont typeface="Wingdings" panose="05000000000000000000" pitchFamily="2" charset="2"/>
              <a:buChar char="ü"/>
            </a:pPr>
            <a:r>
              <a:rPr lang="de-DE" sz="1800">
                <a:effectLst/>
                <a:latin typeface="Times New Roman" panose="02020603050405020304" pitchFamily="18" charset="0"/>
                <a:ea typeface="Times New Roman" panose="02020603050405020304" pitchFamily="18" charset="0"/>
                <a:cs typeface="Times New Roman" panose="02020603050405020304" pitchFamily="18" charset="0"/>
              </a:rPr>
              <a:t>Xây dựng ứng dụng hẹn hò kết bạn MatchLove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rtl="0">
              <a:lnSpc>
                <a:spcPct val="110000"/>
              </a:lnSpc>
              <a:spcBef>
                <a:spcPts val="1000"/>
              </a:spcBef>
              <a:spcAft>
                <a:spcPts val="0"/>
              </a:spcAft>
              <a:buClr>
                <a:schemeClr val="dk1"/>
              </a:buClr>
              <a:buSzPts val="2400"/>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Phát triển, tối ưu game hoạt động ổn định</a:t>
            </a:r>
            <a:endParaRPr sz="1800">
              <a:latin typeface="Times New Roman" panose="02020603050405020304" pitchFamily="18" charset="0"/>
              <a:cs typeface="Times New Roman" panose="02020603050405020304" pitchFamily="18" charset="0"/>
            </a:endParaRP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Giới hạn và phạm vi</a:t>
            </a:r>
            <a:endParaRPr>
              <a:solidFill>
                <a:srgbClr val="0070C0"/>
              </a:solidFill>
              <a:latin typeface="Times New Roman"/>
              <a:ea typeface="Times New Roman"/>
              <a:cs typeface="Times New Roman"/>
              <a:sym typeface="Times New Roman"/>
            </a:endParaRPr>
          </a:p>
        </p:txBody>
      </p:sp>
      <p:sp>
        <p:nvSpPr>
          <p:cNvPr id="205" name="Google Shape;205;p5"/>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285750" marR="0" indent="-285750" algn="just">
              <a:lnSpc>
                <a:spcPct val="150000"/>
              </a:lnSpc>
              <a:spcBef>
                <a:spcPts val="0"/>
              </a:spcBef>
              <a:spcAft>
                <a:spcPts val="0"/>
              </a:spcAft>
              <a:buFont typeface="Wingdings" panose="05000000000000000000" pitchFamily="2" charset="2"/>
              <a:buChar char="ü"/>
            </a:pPr>
            <a:r>
              <a:rPr lang="de-DE" sz="1800" b="1">
                <a:effectLst/>
                <a:latin typeface="Times New Roman" panose="02020603050405020304" pitchFamily="18" charset="0"/>
                <a:ea typeface="Times New Roman" panose="02020603050405020304" pitchFamily="18" charset="0"/>
              </a:rPr>
              <a:t>Phát triển phần mềm gồm các chức năng:</a:t>
            </a:r>
            <a:endParaRPr lang="en-US" sz="1800" b="1">
              <a:effectLst/>
              <a:latin typeface="Times New Roman" panose="02020603050405020304" pitchFamily="18" charset="0"/>
              <a:ea typeface="Times New Roman" panose="02020603050405020304" pitchFamily="18"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Đăng ký tài khoản người dùng</a:t>
            </a:r>
            <a:endParaRPr lang="en-US" sz="1700">
              <a:effectLst/>
              <a:latin typeface="Times New Roman" panose="02020603050405020304" pitchFamily="18" charset="0"/>
              <a:ea typeface="Calibri" panose="020F0502020204030204" pitchFamily="34"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Đăng nhập</a:t>
            </a:r>
            <a:endParaRPr lang="en-US" sz="1700">
              <a:effectLst/>
              <a:latin typeface="Times New Roman" panose="02020603050405020304" pitchFamily="18" charset="0"/>
              <a:ea typeface="Calibri" panose="020F0502020204030204" pitchFamily="34"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Cập nhật thông tin người dùng</a:t>
            </a:r>
            <a:endParaRPr lang="en-US" sz="1700">
              <a:effectLst/>
              <a:latin typeface="Times New Roman" panose="02020603050405020304" pitchFamily="18" charset="0"/>
              <a:ea typeface="Calibri" panose="020F0502020204030204" pitchFamily="34"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Tìm kiếm người xung quanh</a:t>
            </a:r>
            <a:endParaRPr lang="en-US" sz="1700">
              <a:effectLst/>
              <a:latin typeface="Times New Roman" panose="02020603050405020304" pitchFamily="18" charset="0"/>
              <a:ea typeface="Calibri" panose="020F0502020204030204" pitchFamily="34"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Nhắn tin, video call, nghe nhạc, xem phim chung</a:t>
            </a:r>
            <a:endParaRPr lang="en-US" sz="1700">
              <a:effectLst/>
              <a:latin typeface="Times New Roman" panose="02020603050405020304" pitchFamily="18" charset="0"/>
              <a:ea typeface="Calibri" panose="020F0502020204030204" pitchFamily="34" charset="0"/>
            </a:endParaRPr>
          </a:p>
          <a:p>
            <a:pPr marL="1257300" lvl="2" algn="just">
              <a:lnSpc>
                <a:spcPct val="150000"/>
              </a:lnSpc>
              <a:spcBef>
                <a:spcPts val="0"/>
              </a:spcBef>
              <a:buFont typeface="Wingdings" panose="05000000000000000000" pitchFamily="2" charset="2"/>
              <a:buChar char="v"/>
            </a:pPr>
            <a:r>
              <a:rPr lang="de-DE" sz="1700">
                <a:effectLst/>
                <a:latin typeface="Times New Roman" panose="02020603050405020304" pitchFamily="18" charset="0"/>
                <a:ea typeface="Calibri" panose="020F0502020204030204" pitchFamily="34" charset="0"/>
              </a:rPr>
              <a:t>Đăng ảnh</a:t>
            </a:r>
            <a:endParaRPr lang="en-US" sz="1700">
              <a:effectLst/>
              <a:latin typeface="Times New Roman" panose="02020603050405020304" pitchFamily="18" charset="0"/>
              <a:ea typeface="Calibri" panose="020F0502020204030204" pitchFamily="34" charset="0"/>
            </a:endParaRPr>
          </a:p>
          <a:p>
            <a:pPr marL="285750" lvl="0" indent="-285750" rtl="0">
              <a:lnSpc>
                <a:spcPct val="110000"/>
              </a:lnSpc>
              <a:spcBef>
                <a:spcPts val="1000"/>
              </a:spcBef>
              <a:spcAft>
                <a:spcPts val="0"/>
              </a:spcAft>
              <a:buClr>
                <a:schemeClr val="dk1"/>
              </a:buClr>
              <a:buSzPts val="2400"/>
              <a:buFont typeface="Wingdings" panose="05000000000000000000" pitchFamily="2" charset="2"/>
              <a:buChar char="ü"/>
            </a:pPr>
            <a:r>
              <a:rPr lang="en-US" sz="1800" b="1"/>
              <a:t>Phạm vi sử dụng: Sử dụng online</a:t>
            </a:r>
            <a:endParaRPr sz="1800" b="1"/>
          </a:p>
          <a:p>
            <a:pPr marL="285750" lvl="0" indent="-285750" rtl="0">
              <a:lnSpc>
                <a:spcPct val="110000"/>
              </a:lnSpc>
              <a:spcBef>
                <a:spcPts val="1000"/>
              </a:spcBef>
              <a:spcAft>
                <a:spcPts val="0"/>
              </a:spcAft>
              <a:buClr>
                <a:schemeClr val="dk1"/>
              </a:buClr>
              <a:buSzPts val="2400"/>
              <a:buFont typeface="Wingdings" panose="05000000000000000000" pitchFamily="2" charset="2"/>
              <a:buChar char="ü"/>
            </a:pPr>
            <a:r>
              <a:rPr lang="en-US" sz="1800" b="1"/>
              <a:t>Đối tượng sử dụng: 16+</a:t>
            </a:r>
            <a:endParaRPr sz="1800" b="1"/>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
        <p:nvSpPr>
          <p:cNvPr id="3" name="Picture Placeholder 2">
            <a:extLst>
              <a:ext uri="{FF2B5EF4-FFF2-40B4-BE49-F238E27FC236}">
                <a16:creationId xmlns:a16="http://schemas.microsoft.com/office/drawing/2014/main" id="{D224A71C-457B-4153-AE21-71CA33341475}"/>
              </a:ext>
            </a:extLst>
          </p:cNvPr>
          <p:cNvSpPr>
            <a:spLocks noGrp="1"/>
          </p:cNvSpPr>
          <p:nvPr>
            <p:ph type="pic" idx="3"/>
          </p:nvPr>
        </p:nvSpPr>
        <p:spPr/>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6"/>
          <p:cNvPicPr preferRelativeResize="0">
            <a:picLocks noGrp="1"/>
          </p:cNvPicPr>
          <p:nvPr>
            <p:ph type="pic" idx="3"/>
          </p:nvPr>
        </p:nvPicPr>
        <p:blipFill rotWithShape="1">
          <a:blip r:embed="rId3">
            <a:alphaModFix/>
          </a:blip>
          <a:srcRect/>
          <a:stretch/>
        </p:blipFill>
        <p:spPr>
          <a:xfrm>
            <a:off x="8444632" y="2579683"/>
            <a:ext cx="3096807" cy="3096807"/>
          </a:xfrm>
          <a:prstGeom prst="rect">
            <a:avLst/>
          </a:prstGeom>
          <a:noFill/>
          <a:ln>
            <a:noFill/>
          </a:ln>
        </p:spPr>
      </p:pic>
      <p:sp>
        <p:nvSpPr>
          <p:cNvPr id="216" name="Google Shape;216;p6"/>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wentieth Century"/>
              <a:buNone/>
            </a:pPr>
            <a:r>
              <a:rPr lang="en-US">
                <a:solidFill>
                  <a:srgbClr val="0070C0"/>
                </a:solidFill>
              </a:rPr>
              <a:t>Tìm hiểu về Android</a:t>
            </a:r>
            <a:endParaRPr/>
          </a:p>
        </p:txBody>
      </p:sp>
      <p:sp>
        <p:nvSpPr>
          <p:cNvPr id="217" name="Google Shape;217;p6"/>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400"/>
              <a:buFont typeface="Avenir"/>
              <a:buChar char="-"/>
            </a:pPr>
            <a:r>
              <a:rPr lang="en-US"/>
              <a:t>Android là một hệ điều hành dựa trên nên tảng Linux được thiết kế dành cho các thiết bị di động có màn hình cảm ứng như điện thoại, máy tính bảng</a:t>
            </a:r>
            <a:endParaRPr/>
          </a:p>
          <a:p>
            <a:pPr marL="342900" lvl="0" indent="-342900" algn="l" rtl="0">
              <a:lnSpc>
                <a:spcPct val="110000"/>
              </a:lnSpc>
              <a:spcBef>
                <a:spcPts val="1000"/>
              </a:spcBef>
              <a:spcAft>
                <a:spcPts val="0"/>
              </a:spcAft>
              <a:buClr>
                <a:schemeClr val="dk1"/>
              </a:buClr>
              <a:buSzPts val="2400"/>
              <a:buFont typeface="Avenir"/>
              <a:buChar char="-"/>
            </a:pPr>
            <a:r>
              <a:rPr lang="en-US"/>
              <a:t>Android được lập trình bằng java hoặc Kotlin, IDE phổ biến là Android Studio </a:t>
            </a:r>
            <a:endParaRPr/>
          </a:p>
          <a:p>
            <a:pPr marL="342900" lvl="0" indent="-342900" algn="l" rtl="0">
              <a:lnSpc>
                <a:spcPct val="110000"/>
              </a:lnSpc>
              <a:spcBef>
                <a:spcPts val="1000"/>
              </a:spcBef>
              <a:spcAft>
                <a:spcPts val="0"/>
              </a:spcAft>
              <a:buClr>
                <a:schemeClr val="dk1"/>
              </a:buClr>
              <a:buSzPts val="2400"/>
              <a:buFont typeface="Avenir"/>
              <a:buChar char="-"/>
            </a:pPr>
            <a:r>
              <a:rPr lang="en-US"/>
              <a:t>Phiên bản Android mới nhất là Android 12</a:t>
            </a:r>
            <a:endParaRPr/>
          </a:p>
        </p:txBody>
      </p:sp>
      <p:sp>
        <p:nvSpPr>
          <p:cNvPr id="218" name="Google Shape;2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19" name="Google Shape;2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20" name="Google Shape;2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6</a:t>
            </a:fld>
            <a:endParaRPr>
              <a:solidFill>
                <a:srgbClr val="888888"/>
              </a:solidFill>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7"/>
          <p:cNvPicPr preferRelativeResize="0">
            <a:picLocks noGrp="1"/>
          </p:cNvPicPr>
          <p:nvPr>
            <p:ph type="pic" idx="2"/>
          </p:nvPr>
        </p:nvPicPr>
        <p:blipFill rotWithShape="1">
          <a:blip r:embed="rId3">
            <a:alphaModFix/>
          </a:blip>
          <a:srcRect t="72" b="71"/>
          <a:stretch/>
        </p:blipFill>
        <p:spPr>
          <a:xfrm>
            <a:off x="8317102" y="1985479"/>
            <a:ext cx="2207046" cy="2204178"/>
          </a:xfrm>
          <a:prstGeom prst="rect">
            <a:avLst/>
          </a:prstGeom>
          <a:noFill/>
          <a:ln>
            <a:noFill/>
          </a:ln>
        </p:spPr>
      </p:pic>
      <p:sp>
        <p:nvSpPr>
          <p:cNvPr id="226" name="Google Shape;226;p7"/>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000"/>
              <a:buFont typeface="Twentieth Century"/>
              <a:buNone/>
            </a:pPr>
            <a:r>
              <a:rPr lang="en-US" sz="4000">
                <a:solidFill>
                  <a:srgbClr val="0070C0"/>
                </a:solidFill>
              </a:rPr>
              <a:t>Tìm hiểu về Android Studio</a:t>
            </a:r>
            <a:endParaRPr/>
          </a:p>
        </p:txBody>
      </p:sp>
      <p:sp>
        <p:nvSpPr>
          <p:cNvPr id="227" name="Google Shape;227;p7"/>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400"/>
              <a:buFont typeface="Avenir"/>
              <a:buChar char="-"/>
            </a:pPr>
            <a:r>
              <a:rPr lang="en-US"/>
              <a:t>Là công cụ lập trình android phổ biến nhất do Google phát triển dựa vào IntelliJ Jetbrain</a:t>
            </a:r>
            <a:endParaRPr/>
          </a:p>
          <a:p>
            <a:pPr marL="342900" lvl="0" indent="-342900" algn="l" rtl="0">
              <a:lnSpc>
                <a:spcPct val="110000"/>
              </a:lnSpc>
              <a:spcBef>
                <a:spcPts val="1000"/>
              </a:spcBef>
              <a:spcAft>
                <a:spcPts val="0"/>
              </a:spcAft>
              <a:buClr>
                <a:schemeClr val="dk1"/>
              </a:buClr>
              <a:buSzPts val="2400"/>
              <a:buFont typeface="Avenir"/>
              <a:buChar char="-"/>
            </a:pPr>
            <a:r>
              <a:rPr lang="en-US"/>
              <a:t>Phiên bản hiện tại 4.1.3</a:t>
            </a:r>
            <a:endParaRPr/>
          </a:p>
          <a:p>
            <a:pPr marL="342900" lvl="0" indent="-342900" algn="l" rtl="0">
              <a:lnSpc>
                <a:spcPct val="110000"/>
              </a:lnSpc>
              <a:spcBef>
                <a:spcPts val="1000"/>
              </a:spcBef>
              <a:spcAft>
                <a:spcPts val="0"/>
              </a:spcAft>
              <a:buClr>
                <a:schemeClr val="dk1"/>
              </a:buClr>
              <a:buSzPts val="2400"/>
              <a:buFont typeface="Avenir"/>
              <a:buChar char="-"/>
            </a:pPr>
            <a:r>
              <a:rPr lang="en-US"/>
              <a:t>SDK mới nhất: 32</a:t>
            </a:r>
            <a:endParaRPr/>
          </a:p>
          <a:p>
            <a:pPr marL="342900" lvl="0" indent="-342900" algn="l" rtl="0">
              <a:lnSpc>
                <a:spcPct val="110000"/>
              </a:lnSpc>
              <a:spcBef>
                <a:spcPts val="1000"/>
              </a:spcBef>
              <a:spcAft>
                <a:spcPts val="0"/>
              </a:spcAft>
              <a:buClr>
                <a:schemeClr val="dk1"/>
              </a:buClr>
              <a:buSzPts val="2400"/>
              <a:buFont typeface="Avenir"/>
              <a:buChar char="-"/>
            </a:pPr>
            <a:r>
              <a:rPr lang="en-US"/>
              <a:t>Sử dụng 2 ngôn ngữ chính: Java và Kotlin</a:t>
            </a:r>
            <a:endParaRPr/>
          </a:p>
          <a:p>
            <a:pPr marL="342900" lvl="0" indent="-190500" algn="l" rtl="0">
              <a:lnSpc>
                <a:spcPct val="110000"/>
              </a:lnSpc>
              <a:spcBef>
                <a:spcPts val="1000"/>
              </a:spcBef>
              <a:spcAft>
                <a:spcPts val="0"/>
              </a:spcAft>
              <a:buClr>
                <a:schemeClr val="dk1"/>
              </a:buClr>
              <a:buSzPts val="2400"/>
              <a:buFont typeface="Avenir"/>
              <a:buNone/>
            </a:pPr>
            <a:endParaRPr/>
          </a:p>
        </p:txBody>
      </p:sp>
      <p:sp>
        <p:nvSpPr>
          <p:cNvPr id="228" name="Google Shape;22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29" name="Google Shape;22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30" name="Google Shape;23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7</a:t>
            </a:fld>
            <a:endParaRPr>
              <a:solidFill>
                <a:srgbClr val="888888"/>
              </a:solidFill>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Twentieth Century"/>
              <a:buNone/>
            </a:pPr>
            <a:r>
              <a:rPr lang="en-US">
                <a:solidFill>
                  <a:srgbClr val="0070C0"/>
                </a:solidFill>
              </a:rPr>
              <a:t>Nội dung thực hiện</a:t>
            </a:r>
            <a:endParaRPr>
              <a:solidFill>
                <a:srgbClr val="0070C0"/>
              </a:solidFill>
            </a:endParaRPr>
          </a:p>
        </p:txBody>
      </p:sp>
      <p:sp>
        <p:nvSpPr>
          <p:cNvPr id="236" name="Google Shape;2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37" name="Google Shape;2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238" name="Google Shape;2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8</a:t>
            </a:fld>
            <a:endParaRPr>
              <a:solidFill>
                <a:srgbClr val="888888"/>
              </a:solidFill>
            </a:endParaRPr>
          </a:p>
        </p:txBody>
      </p:sp>
      <p:sp>
        <p:nvSpPr>
          <p:cNvPr id="239" name="Google Shape;239;p8"/>
          <p:cNvSpPr txBox="1">
            <a:spLocks noGrp="1"/>
          </p:cNvSpPr>
          <p:nvPr>
            <p:ph type="body" idx="1"/>
          </p:nvPr>
        </p:nvSpPr>
        <p:spPr>
          <a:xfrm>
            <a:off x="838200" y="1911096"/>
            <a:ext cx="10515600" cy="385974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rgbClr val="FF0000"/>
              </a:buClr>
              <a:buSzPts val="2400"/>
              <a:buChar char="•"/>
            </a:pPr>
            <a:r>
              <a:rPr lang="en-US" b="1">
                <a:solidFill>
                  <a:srgbClr val="FF0000"/>
                </a:solidFill>
                <a:latin typeface="Times New Roman"/>
                <a:ea typeface="Times New Roman"/>
                <a:cs typeface="Times New Roman"/>
                <a:sym typeface="Times New Roman"/>
              </a:rPr>
              <a:t>Xác định yêu cầu hệ thống</a:t>
            </a:r>
            <a:endParaRPr b="1">
              <a:solidFill>
                <a:srgbClr val="FF0000"/>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b="1">
                <a:latin typeface="Times New Roman"/>
                <a:ea typeface="Times New Roman"/>
                <a:cs typeface="Times New Roman"/>
                <a:sym typeface="Times New Roman"/>
              </a:rPr>
              <a:t>Yêu cầu nghiệp vụ</a:t>
            </a:r>
            <a:endParaRPr b="1">
              <a:latin typeface="Times New Roman"/>
              <a:ea typeface="Times New Roman"/>
              <a:cs typeface="Times New Roman"/>
              <a:sym typeface="Times New Roman"/>
            </a:endParaRPr>
          </a:p>
          <a:p>
            <a:pPr marL="914400" lvl="2" indent="0" algn="l" rtl="0">
              <a:lnSpc>
                <a:spcPct val="90000"/>
              </a:lnSpc>
              <a:spcBef>
                <a:spcPts val="500"/>
              </a:spcBef>
              <a:spcAft>
                <a:spcPts val="0"/>
              </a:spcAft>
              <a:buClr>
                <a:schemeClr val="dk1"/>
              </a:buClr>
              <a:buSzPts val="2000"/>
              <a:buNone/>
            </a:pPr>
            <a:r>
              <a:rPr lang="en-US">
                <a:latin typeface="Times New Roman"/>
                <a:ea typeface="Times New Roman"/>
                <a:cs typeface="Times New Roman"/>
                <a:sym typeface="Times New Roman"/>
              </a:rPr>
              <a:t>Đối với người dung: là người sử dụng</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rgbClr val="FF0000"/>
              </a:buClr>
              <a:buSzPts val="2400"/>
              <a:buChar char="•"/>
            </a:pPr>
            <a:r>
              <a:rPr lang="en-US" b="1">
                <a:solidFill>
                  <a:srgbClr val="FF0000"/>
                </a:solidFill>
                <a:latin typeface="Times New Roman"/>
                <a:ea typeface="Times New Roman"/>
                <a:cs typeface="Times New Roman"/>
                <a:sym typeface="Times New Roman"/>
              </a:rPr>
              <a:t>Yêu cầu phi chức năng</a:t>
            </a:r>
            <a:endParaRPr b="1">
              <a:solidFill>
                <a:srgbClr val="FF0000"/>
              </a:solidFill>
              <a:latin typeface="Times New Roman"/>
              <a:ea typeface="Times New Roman"/>
              <a:cs typeface="Times New Roman"/>
              <a:sym typeface="Times New Roman"/>
            </a:endParaRPr>
          </a:p>
          <a:p>
            <a:pPr marL="1143000" lvl="2" indent="-228600" algn="l" rtl="0">
              <a:lnSpc>
                <a:spcPct val="90000"/>
              </a:lnSpc>
              <a:spcBef>
                <a:spcPts val="500"/>
              </a:spcBef>
              <a:spcAft>
                <a:spcPts val="0"/>
              </a:spcAft>
              <a:buClr>
                <a:schemeClr val="dk1"/>
              </a:buClr>
              <a:buSzPts val="2000"/>
              <a:buChar char="•"/>
            </a:pPr>
            <a:r>
              <a:rPr lang="en-US" b="1">
                <a:latin typeface="Times New Roman"/>
                <a:ea typeface="Times New Roman"/>
                <a:cs typeface="Times New Roman"/>
                <a:sym typeface="Times New Roman"/>
              </a:rPr>
              <a:t>Về giao diện</a:t>
            </a:r>
            <a:endParaRPr b="1">
              <a:latin typeface="Times New Roman"/>
              <a:ea typeface="Times New Roman"/>
              <a:cs typeface="Times New Roman"/>
              <a:sym typeface="Times New Roman"/>
            </a:endParaRPr>
          </a:p>
          <a:p>
            <a:pPr marL="1600200" lvl="3" indent="-228600" algn="l" rtl="0">
              <a:lnSpc>
                <a:spcPct val="90000"/>
              </a:lnSpc>
              <a:spcBef>
                <a:spcPts val="500"/>
              </a:spcBef>
              <a:spcAft>
                <a:spcPts val="0"/>
              </a:spcAft>
              <a:buClr>
                <a:schemeClr val="dk1"/>
              </a:buClr>
              <a:buSzPts val="1800"/>
              <a:buFont typeface="Times New Roman"/>
              <a:buChar char="-"/>
            </a:pPr>
            <a:r>
              <a:rPr lang="en-US" b="1">
                <a:latin typeface="Times New Roman"/>
                <a:ea typeface="Times New Roman"/>
                <a:cs typeface="Times New Roman"/>
                <a:sym typeface="Times New Roman"/>
              </a:rPr>
              <a:t>Giao diện đơn giản, dễ sử dụng</a:t>
            </a:r>
            <a:endParaRPr b="1">
              <a:latin typeface="Times New Roman"/>
              <a:ea typeface="Times New Roman"/>
              <a:cs typeface="Times New Roman"/>
              <a:sym typeface="Times New Roman"/>
            </a:endParaRPr>
          </a:p>
          <a:p>
            <a:pPr marL="1600200" lvl="3" indent="-228600" algn="l" rtl="0">
              <a:lnSpc>
                <a:spcPct val="90000"/>
              </a:lnSpc>
              <a:spcBef>
                <a:spcPts val="500"/>
              </a:spcBef>
              <a:spcAft>
                <a:spcPts val="0"/>
              </a:spcAft>
              <a:buClr>
                <a:schemeClr val="dk1"/>
              </a:buClr>
              <a:buSzPts val="1800"/>
              <a:buFont typeface="Times New Roman"/>
              <a:buChar char="-"/>
            </a:pPr>
            <a:r>
              <a:rPr lang="en-US" b="1">
                <a:latin typeface="Times New Roman"/>
                <a:ea typeface="Times New Roman"/>
                <a:cs typeface="Times New Roman"/>
                <a:sym typeface="Times New Roman"/>
              </a:rPr>
              <a:t>Menu trực quan</a:t>
            </a:r>
            <a:endParaRPr b="1">
              <a:latin typeface="Times New Roman"/>
              <a:ea typeface="Times New Roman"/>
              <a:cs typeface="Times New Roman"/>
              <a:sym typeface="Times New Roman"/>
            </a:endParaRPr>
          </a:p>
          <a:p>
            <a:pPr marL="1143000" lvl="2" indent="-228600" algn="l" rtl="0">
              <a:lnSpc>
                <a:spcPct val="90000"/>
              </a:lnSpc>
              <a:spcBef>
                <a:spcPts val="500"/>
              </a:spcBef>
              <a:spcAft>
                <a:spcPts val="0"/>
              </a:spcAft>
              <a:buClr>
                <a:schemeClr val="dk1"/>
              </a:buClr>
              <a:buSzPts val="2000"/>
              <a:buChar char="•"/>
            </a:pPr>
            <a:r>
              <a:rPr lang="en-US" b="1">
                <a:latin typeface="Times New Roman"/>
                <a:ea typeface="Times New Roman"/>
                <a:cs typeface="Times New Roman"/>
                <a:sym typeface="Times New Roman"/>
              </a:rPr>
              <a:t>Về tương thích</a:t>
            </a:r>
            <a:endParaRPr b="1">
              <a:latin typeface="Times New Roman"/>
              <a:ea typeface="Times New Roman"/>
              <a:cs typeface="Times New Roman"/>
              <a:sym typeface="Times New Roman"/>
            </a:endParaRPr>
          </a:p>
          <a:p>
            <a:pPr marL="1371600" lvl="3" indent="0" algn="l" rtl="0">
              <a:lnSpc>
                <a:spcPct val="90000"/>
              </a:lnSpc>
              <a:spcBef>
                <a:spcPts val="500"/>
              </a:spcBef>
              <a:spcAft>
                <a:spcPts val="0"/>
              </a:spcAft>
              <a:buClr>
                <a:schemeClr val="dk1"/>
              </a:buClr>
              <a:buSzPts val="1800"/>
              <a:buNone/>
            </a:pPr>
            <a:r>
              <a:rPr lang="en-US" b="1">
                <a:latin typeface="Times New Roman"/>
                <a:ea typeface="Times New Roman"/>
                <a:cs typeface="Times New Roman"/>
                <a:sym typeface="Times New Roman"/>
              </a:rPr>
              <a:t>-  Tương thích với hầu hết các thiết bị từ Android 5.0 trở lên</a:t>
            </a:r>
            <a:endParaRPr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b="1">
              <a:solidFill>
                <a:srgbClr val="FF0000"/>
              </a:solidFill>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9"/>
          <p:cNvSpPr txBox="1">
            <a:spLocks noGrp="1"/>
          </p:cNvSpPr>
          <p:nvPr>
            <p:ph type="title"/>
          </p:nvPr>
        </p:nvSpPr>
        <p:spPr>
          <a:xfrm>
            <a:off x="1389888" y="1234440"/>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US">
                <a:latin typeface="Times New Roman"/>
                <a:ea typeface="Times New Roman"/>
                <a:cs typeface="Times New Roman"/>
                <a:sym typeface="Times New Roman"/>
              </a:rPr>
              <a:t>Thiết kế hệ thống</a:t>
            </a:r>
            <a:endParaRPr>
              <a:latin typeface="Times New Roman"/>
              <a:ea typeface="Times New Roman"/>
              <a:cs typeface="Times New Roman"/>
              <a:sym typeface="Times New Roman"/>
            </a:endParaRPr>
          </a:p>
        </p:txBody>
      </p:sp>
      <p:sp>
        <p:nvSpPr>
          <p:cNvPr id="245" name="Google Shape;245;p9"/>
          <p:cNvSpPr txBox="1">
            <a:spLocks noGrp="1"/>
          </p:cNvSpPr>
          <p:nvPr>
            <p:ph type="dt" idx="10"/>
          </p:nvPr>
        </p:nvSpPr>
        <p:spPr>
          <a:xfrm>
            <a:off x="1682496" y="6356350"/>
            <a:ext cx="154533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246" name="Google Shape;246;p9"/>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Presentation Title</a:t>
            </a:r>
            <a:endParaRPr>
              <a:solidFill>
                <a:srgbClr val="888888"/>
              </a:solidFill>
            </a:endParaRPr>
          </a:p>
        </p:txBody>
      </p:sp>
      <p:sp>
        <p:nvSpPr>
          <p:cNvPr id="247" name="Google Shape;247;p9"/>
          <p:cNvSpPr txBox="1">
            <a:spLocks noGrp="1"/>
          </p:cNvSpPr>
          <p:nvPr>
            <p:ph type="sldNum" idx="12"/>
          </p:nvPr>
        </p:nvSpPr>
        <p:spPr>
          <a:xfrm>
            <a:off x="10506456" y="6356350"/>
            <a:ext cx="85039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9</a:t>
            </a:fld>
            <a:endParaRPr>
              <a:solidFill>
                <a:srgbClr val="888888"/>
              </a:solidFill>
            </a:endParaRPr>
          </a:p>
        </p:txBody>
      </p:sp>
      <p:sp>
        <p:nvSpPr>
          <p:cNvPr id="248" name="Google Shape;248;p9"/>
          <p:cNvSpPr txBox="1">
            <a:spLocks noGrp="1"/>
          </p:cNvSpPr>
          <p:nvPr>
            <p:ph type="body" idx="1"/>
          </p:nvPr>
        </p:nvSpPr>
        <p:spPr>
          <a:xfrm>
            <a:off x="6602808" y="213677"/>
            <a:ext cx="3840480" cy="365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B0F0"/>
              </a:buClr>
              <a:buSzPct val="100000"/>
              <a:buNone/>
            </a:pPr>
            <a:r>
              <a:rPr lang="en-US">
                <a:solidFill>
                  <a:srgbClr val="00B0F0"/>
                </a:solidFill>
                <a:latin typeface="Times New Roman"/>
                <a:ea typeface="Times New Roman"/>
                <a:cs typeface="Times New Roman"/>
                <a:sym typeface="Times New Roman"/>
              </a:rPr>
              <a:t>Biểu đồ usecase tổng quát</a:t>
            </a:r>
            <a:endParaRPr>
              <a:solidFill>
                <a:srgbClr val="00B0F0"/>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7FDF5969-CF61-4923-9D27-8BF231F373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4703" y="617378"/>
            <a:ext cx="5732145" cy="5700395"/>
          </a:xfrm>
          <a:prstGeom prst="rect">
            <a:avLst/>
          </a:prstGeom>
          <a:noFill/>
          <a:ln>
            <a:noFill/>
          </a:ln>
        </p:spPr>
      </p:pic>
    </p:spTree>
  </p:cSld>
  <p:clrMapOvr>
    <a:masterClrMapping/>
  </p:clrMapOvr>
  <p:transition spd="slow">
    <p:wipe/>
  </p:transition>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623</Words>
  <Application>Microsoft Office PowerPoint</Application>
  <PresentationFormat>Widescreen</PresentationFormat>
  <Paragraphs>128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vt:lpstr>
      <vt:lpstr>Calibri</vt:lpstr>
      <vt:lpstr>Times New Roman</vt:lpstr>
      <vt:lpstr>Twentieth Century</vt:lpstr>
      <vt:lpstr>Wingdings</vt:lpstr>
      <vt:lpstr>ShapesVTI</vt:lpstr>
      <vt:lpstr>XÂY DỰNG WEBSITE BÁN ĐỒ CÔNG NGHỆ</vt:lpstr>
      <vt:lpstr>Nội dung báo cáo</vt:lpstr>
      <vt:lpstr>Lý do chọn đề tài</vt:lpstr>
      <vt:lpstr>Mục tiêu của đề tài</vt:lpstr>
      <vt:lpstr>Giới hạn và phạm vi</vt:lpstr>
      <vt:lpstr>Tìm hiểu về Android</vt:lpstr>
      <vt:lpstr>Tìm hiểu về Android Studio</vt:lpstr>
      <vt:lpstr>Nội dung thực hiện</vt:lpstr>
      <vt:lpstr>Thiết kế hệ thống</vt:lpstr>
      <vt:lpstr>Thiết kế hệ thống</vt:lpstr>
      <vt:lpstr>Giao diện khởi động, đăng ký, đăng nhập</vt:lpstr>
      <vt:lpstr>Giao diện cập nhật thông tin cá nhân</vt:lpstr>
      <vt:lpstr>Giao diện trang cá nhân</vt:lpstr>
      <vt:lpstr>Giao diện chính</vt:lpstr>
      <vt:lpstr>Giao diện tương hợp</vt:lpstr>
      <vt:lpstr>Giao diện trò chuyện</vt:lpstr>
      <vt:lpstr>KẾT LUẬN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LOVE</dc:title>
  <dc:creator>Tôn Đỗ</dc:creator>
  <cp:lastModifiedBy>Tôn Đỗ</cp:lastModifiedBy>
  <cp:revision>2</cp:revision>
  <dcterms:created xsi:type="dcterms:W3CDTF">2021-04-21T07:57:51Z</dcterms:created>
  <dcterms:modified xsi:type="dcterms:W3CDTF">2022-01-16T13:55:53Z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