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6" r:id="rId5"/>
    <p:sldId id="263" r:id="rId6"/>
    <p:sldId id="264" r:id="rId7"/>
    <p:sldId id="259" r:id="rId8"/>
    <p:sldId id="274" r:id="rId9"/>
    <p:sldId id="265" r:id="rId10"/>
    <p:sldId id="275" r:id="rId11"/>
    <p:sldId id="276" r:id="rId12"/>
    <p:sldId id="282" r:id="rId13"/>
    <p:sldId id="288" r:id="rId14"/>
    <p:sldId id="290" r:id="rId15"/>
    <p:sldId id="267" r:id="rId16"/>
    <p:sldId id="277" r:id="rId17"/>
    <p:sldId id="291" r:id="rId18"/>
    <p:sldId id="266" r:id="rId19"/>
    <p:sldId id="279" r:id="rId20"/>
    <p:sldId id="293" r:id="rId21"/>
    <p:sldId id="294" r:id="rId22"/>
    <p:sldId id="295" r:id="rId23"/>
    <p:sldId id="296" r:id="rId24"/>
    <p:sldId id="268" r:id="rId25"/>
    <p:sldId id="281" r:id="rId26"/>
    <p:sldId id="258" r:id="rId27"/>
    <p:sldId id="260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2996E08-6D99-7B79-DE8C-D9B8B3B5E5F6}" v="3" dt="2025-10-20T06:23:31.38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234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5/10/relationships/revisionInfo" Target="revisionInfo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microsoft.com/office/2016/11/relationships/changesInfo" Target="changesInfos/changesInfo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ableStyles" Target="tableStyle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ê Xuân Nam" userId="S::106220226@sv1.dut.udn.vn::8784bee4-480d-4412-910c-893e04af5d12" providerId="AD" clId="Web-{92996E08-6D99-7B79-DE8C-D9B8B3B5E5F6}"/>
    <pc:docChg chg="modSld">
      <pc:chgData name="Lê Xuân Nam" userId="S::106220226@sv1.dut.udn.vn::8784bee4-480d-4412-910c-893e04af5d12" providerId="AD" clId="Web-{92996E08-6D99-7B79-DE8C-D9B8B3B5E5F6}" dt="2025-10-20T06:23:31.381" v="2" actId="20577"/>
      <pc:docMkLst>
        <pc:docMk/>
      </pc:docMkLst>
      <pc:sldChg chg="modSp">
        <pc:chgData name="Lê Xuân Nam" userId="S::106220226@sv1.dut.udn.vn::8784bee4-480d-4412-910c-893e04af5d12" providerId="AD" clId="Web-{92996E08-6D99-7B79-DE8C-D9B8B3B5E5F6}" dt="2025-10-20T06:23:31.381" v="2" actId="20577"/>
        <pc:sldMkLst>
          <pc:docMk/>
          <pc:sldMk cId="2808251279" sldId="256"/>
        </pc:sldMkLst>
        <pc:spChg chg="mod">
          <ac:chgData name="Lê Xuân Nam" userId="S::106220226@sv1.dut.udn.vn::8784bee4-480d-4412-910c-893e04af5d12" providerId="AD" clId="Web-{92996E08-6D99-7B79-DE8C-D9B8B3B5E5F6}" dt="2025-10-20T06:23:31.381" v="2" actId="20577"/>
          <ac:spMkLst>
            <pc:docMk/>
            <pc:sldMk cId="2808251279" sldId="256"/>
            <ac:spMk id="4" creationId="{77BC51A4-5B59-8A33-71E9-028C13C8ACA9}"/>
          </ac:spMkLst>
        </pc:spChg>
        <pc:spChg chg="mod">
          <ac:chgData name="Lê Xuân Nam" userId="S::106220226@sv1.dut.udn.vn::8784bee4-480d-4412-910c-893e04af5d12" providerId="AD" clId="Web-{92996E08-6D99-7B79-DE8C-D9B8B3B5E5F6}" dt="2025-10-20T06:22:08.316" v="0" actId="1076"/>
          <ac:spMkLst>
            <pc:docMk/>
            <pc:sldMk cId="2808251279" sldId="256"/>
            <ac:spMk id="6" creationId="{DB66A4CF-53EE-DE34-3FAB-9024EB0BF4C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F7DED-0943-2F4E-2671-2DB13036239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F016A2D-1B0A-CE37-3608-35CF9ED3D2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91A168-A285-F311-DBD4-D212B001F1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93A97E-4798-305A-067E-9F6E54DDCE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088654-852F-6A51-FBFE-5531B106FC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56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B3FCEF-7184-0ECD-1682-3086DFD550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8FB38B-2414-5494-747A-AF056FA10C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658218-E951-50EC-94FB-CFA123106F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C85CF-74ED-81A1-8CF1-001D7733B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29F248-CFDF-2FA7-B618-3FE2C9EC6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174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4AD946-F509-E4F1-9F4D-DCEEC9CA7C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87480E-5E55-E4C0-D3D7-DAFDBF41D2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5E4C7D-8058-7795-C6EF-046F187A1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D29146-34B4-AB84-A61A-88864E7C5C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ED08B-9865-A8F8-9CF5-F230CCBA55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03837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E502D7-1ABB-43F4-7E9B-153A754828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304040-B668-7366-8C3D-3007DC2AA2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A5977E-F0F4-86F8-0B7F-C30A1A8F08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B091EE6-9841-9DC7-039C-5B84BBC28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3540C-BB99-1C27-4443-5F36BDE07E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479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CAD60E-8FD2-E923-9695-61D67E76F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3F5F6D-350B-8206-B6C4-1B488FD6CB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A1DA4-ECD9-1E67-4591-6E1834720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4F473-228C-2DD1-1C69-092F21AC94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7CE7C-3F6A-2F9C-885B-E6B964952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68181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31B619-62D8-602E-A370-E4F43394E4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04FD9A-8612-1037-ABE3-1FD22674E05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30D6EA-B271-B3B4-EC8C-188D2896A8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0AB33EB-DA20-2D30-5F89-621889DEE8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F0D028-07B1-DF58-22FA-224C3C1827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F1817D-3F84-BB14-8316-9AC7F7204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7873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0DB631-572B-CCCE-016F-167F0F23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9AE52-D13D-5BF7-97B4-5F8AFFDE29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AEFD8E6-9165-16E3-BDFC-4134D97C07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2D8AFD-B401-9365-F94F-E63963D1A2A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9E8418-F2EC-3EFC-68AD-9496BB132C3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C939ED8-DCA9-4019-C3FA-9CD415CAAA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97D58CA-9565-5936-8752-57658AAC1A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90C4A19-E41C-7596-22B7-6FB55D2724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94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FFD7A-784F-60A1-4509-F6BACE8BF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5A1ED5-8D43-E627-EC34-094ECA1082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A0F0ECB-BEF1-66AD-D346-EEA53DFDB0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208420F-226D-F5A9-9BE3-87FDDBEE58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4963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4F031C0-5349-5F05-638E-28ED50B81B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A0BC3E-8E1E-7DDD-85D6-3A04795626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0443A2-2E5A-5DBF-A74D-EECBBE5299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8314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8AC975-06AA-A29E-2654-EFBF9E0BD7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9CC749-0F0C-CBB8-94FA-400E5BF48D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E208B-84E1-0BBE-991B-37E3CB34F5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5BF5DA9-DD61-F5AB-FB9D-E2AD708A4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9E9A9-2C4A-7084-FFCC-BC4E6FD19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9351B1-C645-BC7E-BE66-8AA08401EC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27998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DE1AE7-6C0C-B427-3400-033C3DABA0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2E86E8-A1F1-33C3-CA13-CAAD0AAFE16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34642E1-3BD1-A67B-422B-063C1E1D46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852560-3193-6F5E-465D-CDA693160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61C943-7483-8BD7-A157-48273A4E59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A6A95E-A947-F33F-3263-38D1C43D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387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E3D113-D187-B07B-4C30-EE7AD219ED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D3100F-CF65-F5AB-73D3-016D023933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28DA1F-2F54-66D8-6F34-C3A346CE35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BBA540-BA88-46CF-AF59-1B801C036B8B}" type="datetimeFigureOut">
              <a:rPr lang="en-US" smtClean="0"/>
              <a:t>10/27/2025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15630D-0539-7CF9-1EBB-6DDA666F5A7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013A8AA-1B9C-6811-09C1-7DA01E7240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7D2274F-6FC7-4813-A9A2-F717F7E47D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41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docs.flutter.dev/cookbook/networking/fetch-data" TargetMode="External"/><Relationship Id="rId2" Type="http://schemas.openxmlformats.org/officeDocument/2006/relationships/hyperlink" Target="https://dart.dev/libraries/async/async-await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www.youtube.com/watch?v=3kaGC_DrUnw" TargetMode="External"/><Relationship Id="rId4" Type="http://schemas.openxmlformats.org/officeDocument/2006/relationships/hyperlink" Target="https://dart.dev/language/async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68053F25-8F5D-47E5-4402-C4983D6C5155}"/>
              </a:ext>
            </a:extLst>
          </p:cNvPr>
          <p:cNvSpPr/>
          <p:nvPr/>
        </p:nvSpPr>
        <p:spPr>
          <a:xfrm>
            <a:off x="0" y="2463282"/>
            <a:ext cx="12192000" cy="1400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E4A9112-BE2C-E557-2EAD-5DFB8E4B24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2703" y="2463282"/>
            <a:ext cx="10051878" cy="1082352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Future </a:t>
            </a:r>
            <a:r>
              <a:rPr lang="en-US" b="1" dirty="0" err="1">
                <a:solidFill>
                  <a:schemeClr val="bg1"/>
                </a:solidFill>
              </a:rPr>
              <a:t>và</a:t>
            </a:r>
            <a:r>
              <a:rPr lang="en-US" b="1" dirty="0">
                <a:solidFill>
                  <a:schemeClr val="bg1"/>
                </a:solidFill>
              </a:rPr>
              <a:t> Async/Await </a:t>
            </a:r>
            <a:r>
              <a:rPr lang="en-US" b="1" dirty="0" err="1">
                <a:solidFill>
                  <a:schemeClr val="bg1"/>
                </a:solidFill>
              </a:rPr>
              <a:t>trong</a:t>
            </a:r>
            <a:r>
              <a:rPr lang="en-US" b="1" dirty="0">
                <a:solidFill>
                  <a:schemeClr val="bg1"/>
                </a:solidFill>
              </a:rPr>
              <a:t> Flutter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746323E-9F1D-1C09-1C62-4C0F2F32C8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51714" y="4357390"/>
            <a:ext cx="5116286" cy="891326"/>
          </a:xfrm>
        </p:spPr>
        <p:txBody>
          <a:bodyPr/>
          <a:lstStyle/>
          <a:p>
            <a:pPr algn="just"/>
            <a:r>
              <a:rPr lang="en-US" dirty="0"/>
              <a:t>SVTH: 	1. </a:t>
            </a:r>
            <a:r>
              <a:rPr lang="vi-VN" dirty="0"/>
              <a:t>Trần Anh Toàn</a:t>
            </a:r>
            <a:endParaRPr lang="en-US" dirty="0"/>
          </a:p>
          <a:p>
            <a:pPr algn="just"/>
            <a:r>
              <a:rPr lang="en-US" dirty="0"/>
              <a:t>	2. </a:t>
            </a:r>
            <a:r>
              <a:rPr lang="vi-VN" dirty="0"/>
              <a:t>Lê Thanh Trà</a:t>
            </a:r>
            <a:endParaRPr lang="en-US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77BC51A4-5B59-8A33-71E9-028C13C8ACA9}"/>
              </a:ext>
            </a:extLst>
          </p:cNvPr>
          <p:cNvSpPr txBox="1">
            <a:spLocks/>
          </p:cNvSpPr>
          <p:nvPr/>
        </p:nvSpPr>
        <p:spPr>
          <a:xfrm>
            <a:off x="1524000" y="1376267"/>
            <a:ext cx="5116286" cy="44786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b="1" dirty="0"/>
              <a:t>Báo </a:t>
            </a:r>
            <a:r>
              <a:rPr lang="en-US" b="1" dirty="0" err="1"/>
              <a:t>cáo</a:t>
            </a:r>
            <a:r>
              <a:rPr lang="en-US" b="1" dirty="0"/>
              <a:t> </a:t>
            </a:r>
            <a:r>
              <a:rPr lang="en-US" b="1" dirty="0" err="1"/>
              <a:t>Tuần</a:t>
            </a:r>
            <a:endParaRPr lang="en-US" b="1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4DE3DDE-A8CA-A162-D7B9-7CF8B2DD13B5}"/>
              </a:ext>
            </a:extLst>
          </p:cNvPr>
          <p:cNvSpPr txBox="1">
            <a:spLocks/>
          </p:cNvSpPr>
          <p:nvPr/>
        </p:nvSpPr>
        <p:spPr>
          <a:xfrm>
            <a:off x="2111828" y="1867441"/>
            <a:ext cx="5116286" cy="44786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sz="2800" b="1" dirty="0"/>
              <a:t>Môn: </a:t>
            </a:r>
            <a:r>
              <a:rPr lang="en-US" sz="2800" dirty="0" err="1"/>
              <a:t>Lập</a:t>
            </a:r>
            <a:r>
              <a:rPr lang="en-US" sz="2800" dirty="0"/>
              <a:t> </a:t>
            </a:r>
            <a:r>
              <a:rPr lang="en-US" sz="2800" dirty="0" err="1"/>
              <a:t>trình</a:t>
            </a:r>
            <a:r>
              <a:rPr lang="en-US" sz="2800" dirty="0"/>
              <a:t> </a:t>
            </a:r>
            <a:r>
              <a:rPr lang="en-US" sz="2800" dirty="0" err="1"/>
              <a:t>Đa</a:t>
            </a:r>
            <a:r>
              <a:rPr lang="en-US" sz="2800" dirty="0"/>
              <a:t> </a:t>
            </a:r>
            <a:r>
              <a:rPr lang="en-US" sz="2800" dirty="0" err="1"/>
              <a:t>nền</a:t>
            </a:r>
            <a:r>
              <a:rPr lang="en-US" sz="2800" dirty="0"/>
              <a:t> </a:t>
            </a:r>
            <a:r>
              <a:rPr lang="en-US" sz="2800" dirty="0" err="1"/>
              <a:t>tảng</a:t>
            </a:r>
            <a:endParaRPr lang="en-US" sz="2800" dirty="0"/>
          </a:p>
        </p:txBody>
      </p:sp>
      <p:sp>
        <p:nvSpPr>
          <p:cNvPr id="6" name="Subtitle 2">
            <a:extLst>
              <a:ext uri="{FF2B5EF4-FFF2-40B4-BE49-F238E27FC236}">
                <a16:creationId xmlns:a16="http://schemas.microsoft.com/office/drawing/2014/main" id="{DB66A4CF-53EE-DE34-3FAB-9024EB0BF4C4}"/>
              </a:ext>
            </a:extLst>
          </p:cNvPr>
          <p:cNvSpPr txBox="1">
            <a:spLocks/>
          </p:cNvSpPr>
          <p:nvPr/>
        </p:nvSpPr>
        <p:spPr>
          <a:xfrm>
            <a:off x="3669242" y="390572"/>
            <a:ext cx="5116286" cy="71845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b="1"/>
              <a:t>TRƯỜNG ĐẠI HỌC BÁCH KHOA</a:t>
            </a:r>
          </a:p>
          <a:p>
            <a:r>
              <a:rPr lang="en-US" sz="2000" b="1"/>
              <a:t>KHOA ĐIỆN TỬ - VIỄN THÔNG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2F936180-4B93-7126-3B30-A55A320EE230}"/>
              </a:ext>
            </a:extLst>
          </p:cNvPr>
          <p:cNvSpPr txBox="1">
            <a:spLocks/>
          </p:cNvSpPr>
          <p:nvPr/>
        </p:nvSpPr>
        <p:spPr>
          <a:xfrm>
            <a:off x="3862871" y="6078889"/>
            <a:ext cx="5116286" cy="4478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 err="1"/>
              <a:t>Đà</a:t>
            </a:r>
            <a:r>
              <a:rPr lang="en-US" dirty="0"/>
              <a:t> </a:t>
            </a:r>
            <a:r>
              <a:rPr lang="en-US" dirty="0" err="1"/>
              <a:t>Nẵng</a:t>
            </a:r>
            <a:r>
              <a:rPr lang="en-US" dirty="0"/>
              <a:t>, </a:t>
            </a:r>
            <a:r>
              <a:rPr lang="vi-VN" dirty="0"/>
              <a:t>2025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2512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854B6A-552B-AF5F-C4E5-295C64BF50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18DF8960-2BEE-6D5C-282A-2616A34FA12C}"/>
              </a:ext>
            </a:extLst>
          </p:cNvPr>
          <p:cNvSpPr/>
          <p:nvPr/>
        </p:nvSpPr>
        <p:spPr>
          <a:xfrm>
            <a:off x="0" y="1"/>
            <a:ext cx="12191999" cy="806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4DD091A-D467-B8AA-F5E5-3D04C79EE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384" y="0"/>
            <a:ext cx="4943476" cy="806451"/>
          </a:xfrm>
        </p:spPr>
        <p:txBody>
          <a:bodyPr/>
          <a:lstStyle/>
          <a:p>
            <a:r>
              <a:rPr lang="vi-V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 FutureBuilder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87A62F9-7343-373C-ACE3-2B6FCDD060AF}"/>
              </a:ext>
            </a:extLst>
          </p:cNvPr>
          <p:cNvSpPr txBox="1"/>
          <p:nvPr/>
        </p:nvSpPr>
        <p:spPr>
          <a:xfrm>
            <a:off x="3582761" y="6353533"/>
            <a:ext cx="473310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FutureBuilder với trạng thái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hasError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0BC23236-454A-5FDC-F351-4B754F5026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49870" y="860921"/>
            <a:ext cx="3104515" cy="538861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54F0911-3C1F-ED78-B185-2A3BF3F66E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236" y="266154"/>
            <a:ext cx="5503575" cy="6087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770654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462BF7-83A5-03EC-5C4E-8D77ADECD1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92CEDEE1-03D9-5BF1-0ACB-6223AF1C74A3}"/>
              </a:ext>
            </a:extLst>
          </p:cNvPr>
          <p:cNvSpPr/>
          <p:nvPr/>
        </p:nvSpPr>
        <p:spPr>
          <a:xfrm>
            <a:off x="0" y="1"/>
            <a:ext cx="12191999" cy="806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DAECB772-F5A7-C005-43DD-9386385A68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384" y="0"/>
            <a:ext cx="4943476" cy="806451"/>
          </a:xfrm>
        </p:spPr>
        <p:txBody>
          <a:bodyPr/>
          <a:lstStyle/>
          <a:p>
            <a:r>
              <a:rPr lang="vi-V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 FutureBuilder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8378EB5-F4C8-BCB1-0C0B-8FA66A871641}"/>
              </a:ext>
            </a:extLst>
          </p:cNvPr>
          <p:cNvSpPr txBox="1"/>
          <p:nvPr/>
        </p:nvSpPr>
        <p:spPr>
          <a:xfrm>
            <a:off x="3589954" y="6356707"/>
            <a:ext cx="471872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FutureBuilder với trạng thái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hasData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E182CD3-E29E-AB2B-8CDA-125D8F814E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53528" y="843142"/>
            <a:ext cx="3172332" cy="547369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7A9F2D2-3858-4FA8-FF3C-BFCFA72507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3717" y="246737"/>
            <a:ext cx="5314950" cy="61099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041599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940068-739F-0A9B-D035-028DF4EF6F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2A521-D91A-913C-FABB-18BDB16B8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BF6D7D-08F7-7A05-1F5F-65D9CFAD50B0}"/>
              </a:ext>
            </a:extLst>
          </p:cNvPr>
          <p:cNvSpPr txBox="1"/>
          <p:nvPr/>
        </p:nvSpPr>
        <p:spPr>
          <a:xfrm>
            <a:off x="1412222" y="1517082"/>
            <a:ext cx="103828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Future, async/await concepts</a:t>
            </a:r>
          </a:p>
          <a:p>
            <a:pPr marL="342900" indent="-342900"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FutureBuilder widget</a:t>
            </a:r>
          </a:p>
          <a:p>
            <a:pPr marL="342900" indent="-342900">
              <a:buAutoNum type="arabicPeriod"/>
            </a:pP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sz="3600" b="1" dirty="0"/>
              <a:t> </a:t>
            </a:r>
            <a:r>
              <a:rPr lang="vi-VN" sz="3600" b="1" dirty="0"/>
              <a:t>Error handling với try-catch</a:t>
            </a:r>
          </a:p>
          <a:p>
            <a:pPr marL="342900" indent="-342900"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Combine mutiple Futures với Future.wait()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vi-VN" sz="3600" dirty="0"/>
          </a:p>
          <a:p>
            <a:pPr marL="342900" indent="-342900">
              <a:buAutoNum type="arabicPeriod"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Tổng kết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8C72A95F-4EB1-54B5-BACC-263E7FE62758}"/>
              </a:ext>
            </a:extLst>
          </p:cNvPr>
          <p:cNvSpPr/>
          <p:nvPr/>
        </p:nvSpPr>
        <p:spPr>
          <a:xfrm>
            <a:off x="0" y="0"/>
            <a:ext cx="12192000" cy="1400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DD47CFF-688B-D18F-8615-973D1DC2EB2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Nội</a:t>
            </a:r>
            <a:r>
              <a:rPr lang="en-US" b="1" dirty="0">
                <a:solidFill>
                  <a:schemeClr val="bg1"/>
                </a:solidFill>
              </a:rPr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11599342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E2EDD6-55DF-431A-EE3D-5ED9136F23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2A2A70-9641-F9D6-A6E6-52EC6FB2F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Error handling với try-catch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FDAA3-47CD-A37D-AE6B-3018F39EFD9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21033"/>
            <a:ext cx="11353800" cy="1984292"/>
          </a:xfrm>
        </p:spPr>
        <p:txBody>
          <a:bodyPr>
            <a:noAutofit/>
          </a:bodyPr>
          <a:lstStyle/>
          <a:p>
            <a:r>
              <a:rPr lang="vi-VN" sz="3000" dirty="0"/>
              <a:t>Khi làm việc với bất đồng bộ, có thể xảy ra các lỗi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( 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như mất mạng, dữ liệu sai định dạng</a:t>
            </a:r>
            <a:r>
              <a:rPr lang="en-US" sz="3000" dirty="0">
                <a:latin typeface="Arial" panose="020B0604020202020204" pitchFamily="34" charset="0"/>
                <a:cs typeface="Arial" panose="020B0604020202020204" pitchFamily="34" charset="0"/>
              </a:rPr>
              <a:t>, timeout,…</a:t>
            </a:r>
            <a:r>
              <a:rPr lang="vi-VN" sz="3000" dirty="0">
                <a:latin typeface="Arial" panose="020B0604020202020204" pitchFamily="34" charset="0"/>
                <a:cs typeface="Arial" panose="020B0604020202020204" pitchFamily="34" charset="0"/>
              </a:rPr>
              <a:t>).</a:t>
            </a:r>
          </a:p>
          <a:p>
            <a:endParaRPr lang="vi-VN" sz="3000" dirty="0"/>
          </a:p>
          <a:p>
            <a:r>
              <a:rPr lang="vi-VN" sz="3000" dirty="0"/>
              <a:t>Dart cung cấp try - catch - finally để xử lý lỗi một cách an toàn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F6DB72C-4E99-CD6C-0431-77957DDA3628}"/>
              </a:ext>
            </a:extLst>
          </p:cNvPr>
          <p:cNvSpPr/>
          <p:nvPr/>
        </p:nvSpPr>
        <p:spPr>
          <a:xfrm>
            <a:off x="0" y="18373"/>
            <a:ext cx="12192000" cy="1400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1805CC4-6333-4594-6BCB-E26686ECE432}"/>
              </a:ext>
            </a:extLst>
          </p:cNvPr>
          <p:cNvSpPr txBox="1">
            <a:spLocks/>
          </p:cNvSpPr>
          <p:nvPr/>
        </p:nvSpPr>
        <p:spPr>
          <a:xfrm>
            <a:off x="838200" y="3834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b="1" dirty="0">
                <a:solidFill>
                  <a:schemeClr val="bg1"/>
                </a:solidFill>
                <a:latin typeface="Calibri Light (Headings)"/>
                <a:ea typeface="Calibri Light" panose="020F0302020204030204" pitchFamily="34" charset="0"/>
                <a:cs typeface="Calibri Light" panose="020F0302020204030204" pitchFamily="34" charset="0"/>
              </a:rPr>
              <a:t>Error handling với try-catch </a:t>
            </a:r>
            <a:endParaRPr lang="en-US" b="1" dirty="0">
              <a:solidFill>
                <a:schemeClr val="bg1"/>
              </a:solidFill>
              <a:latin typeface="Calibri Light (Headings)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69213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2A9C09-50E9-17F7-5879-5D06DACA8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C4C58FE7-B076-D9F2-7409-6DF0F9417C3A}"/>
              </a:ext>
            </a:extLst>
          </p:cNvPr>
          <p:cNvSpPr/>
          <p:nvPr/>
        </p:nvSpPr>
        <p:spPr>
          <a:xfrm>
            <a:off x="0" y="1"/>
            <a:ext cx="12191999" cy="806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FB10B9F-9AED-53E3-14AE-094710493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29472" y="54917"/>
            <a:ext cx="7639683" cy="806451"/>
          </a:xfrm>
        </p:spPr>
        <p:txBody>
          <a:bodyPr>
            <a:normAutofit fontScale="90000"/>
          </a:bodyPr>
          <a:lstStyle/>
          <a:p>
            <a:r>
              <a:rPr lang="vi-V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 FutureBuilder</a:t>
            </a:r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Error Handling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D54DAED-996A-DD23-7A0E-90716B612DD1}"/>
              </a:ext>
            </a:extLst>
          </p:cNvPr>
          <p:cNvSpPr txBox="1"/>
          <p:nvPr/>
        </p:nvSpPr>
        <p:spPr>
          <a:xfrm>
            <a:off x="3328007" y="6304000"/>
            <a:ext cx="553598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Sử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dụng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try-catch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xử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lí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lỗi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trong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4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fetchAll</a:t>
            </a:r>
            <a:r>
              <a:rPr lang="en-US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9ED7F10-2B75-F2B0-3423-40E3931A80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9182" y="806451"/>
            <a:ext cx="5208418" cy="538203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9C9A7D5-029C-470E-3CAD-F6070925E9F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74579" y="916284"/>
            <a:ext cx="3224330" cy="51566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1387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B75AC9-005C-CC4A-0469-95815C5E9F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1691B-D551-AA28-D5D8-CD2901B987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9F39082-76CB-9514-E331-030E616E230F}"/>
              </a:ext>
            </a:extLst>
          </p:cNvPr>
          <p:cNvSpPr txBox="1"/>
          <p:nvPr/>
        </p:nvSpPr>
        <p:spPr>
          <a:xfrm>
            <a:off x="1412222" y="1517082"/>
            <a:ext cx="103828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Future, async/await concepts</a:t>
            </a:r>
          </a:p>
          <a:p>
            <a:pPr marL="342900" indent="-342900"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FutureBuilder widget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FontTx/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Error handling với try-catch</a:t>
            </a:r>
          </a:p>
          <a:p>
            <a:pPr marL="342900" indent="-342900">
              <a:buAutoNum type="arabicPeriod"/>
            </a:pPr>
            <a:endParaRPr lang="vi-VN" sz="3600" dirty="0"/>
          </a:p>
          <a:p>
            <a:pPr marL="342900" indent="-342900">
              <a:buFontTx/>
              <a:buAutoNum type="arabicPeriod"/>
            </a:pPr>
            <a:r>
              <a:rPr lang="vi-VN" sz="3600" b="1" dirty="0"/>
              <a:t>Combine mutiple Futures với Future.wait()</a:t>
            </a:r>
            <a:endParaRPr lang="en-US" sz="3600" b="1" dirty="0"/>
          </a:p>
          <a:p>
            <a:pPr marL="342900" indent="-342900">
              <a:buFontTx/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Tổng kết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FBD949B6-962B-31E3-C2E1-F9E942A8F46F}"/>
              </a:ext>
            </a:extLst>
          </p:cNvPr>
          <p:cNvSpPr/>
          <p:nvPr/>
        </p:nvSpPr>
        <p:spPr>
          <a:xfrm>
            <a:off x="0" y="0"/>
            <a:ext cx="12192000" cy="1400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6FAC413-DD91-AB30-771A-7BE4A47C612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Nội dung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38751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97D9083-5446-9DA6-CACA-1837DFC9C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DC97C-935E-A1B0-D594-69AFA660DD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Future.wait()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1E38AF-10B7-C789-CA65-AD984152F3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353800" cy="4469480"/>
          </a:xfrm>
        </p:spPr>
        <p:txBody>
          <a:bodyPr>
            <a:noAutofit/>
          </a:bodyPr>
          <a:lstStyle/>
          <a:p>
            <a:r>
              <a:rPr lang="vi-VN" sz="3000" dirty="0"/>
              <a:t>Là một phương thức cho phép chạy song song nhiều Future</a:t>
            </a:r>
          </a:p>
          <a:p>
            <a:endParaRPr lang="vi-VN" sz="3000" dirty="0"/>
          </a:p>
          <a:p>
            <a:r>
              <a:rPr lang="vi-VN" sz="3000" dirty="0"/>
              <a:t>Chỉ trả về khi tất cả đã hoàn thành</a:t>
            </a:r>
          </a:p>
          <a:p>
            <a:endParaRPr lang="vi-VN" sz="3000" dirty="0"/>
          </a:p>
          <a:p>
            <a:r>
              <a:rPr lang="vi-VN" sz="3000" dirty="0"/>
              <a:t>Giúp tiết kiệm thời gian so với chờ từng Future một</a:t>
            </a:r>
          </a:p>
          <a:p>
            <a:endParaRPr lang="vi-VN" sz="3000" dirty="0"/>
          </a:p>
          <a:p>
            <a:r>
              <a:rPr lang="vi-VN" sz="3000" dirty="0"/>
              <a:t>Nhược điểm: Nếu một Future trong đó thất bại thì toàn bộ Future.wait sẽ thất bại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A0809C3-AD75-1F96-E858-6254C20A80E5}"/>
              </a:ext>
            </a:extLst>
          </p:cNvPr>
          <p:cNvSpPr/>
          <p:nvPr/>
        </p:nvSpPr>
        <p:spPr>
          <a:xfrm>
            <a:off x="0" y="0"/>
            <a:ext cx="12192000" cy="1400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63473C7-533E-F09D-0D8E-BD84FA2B83F4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Future.wait</a:t>
            </a:r>
            <a:r>
              <a:rPr lang="en-US" b="1" dirty="0">
                <a:solidFill>
                  <a:schemeClr val="bg1"/>
                </a:solidFill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34362110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320FE6-FA12-6C87-6FFF-3796382399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DB2C931-A385-7A76-2D6E-DE0AEF08769F}"/>
              </a:ext>
            </a:extLst>
          </p:cNvPr>
          <p:cNvSpPr/>
          <p:nvPr/>
        </p:nvSpPr>
        <p:spPr>
          <a:xfrm>
            <a:off x="0" y="1"/>
            <a:ext cx="12191999" cy="806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26A802E-DDD3-BC6E-CA00-40F243AEFF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95421" y="18473"/>
            <a:ext cx="5696355" cy="80645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 Multiple Future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9B6AA-9ADE-6A98-72FF-6E4FCBD0289C}"/>
              </a:ext>
            </a:extLst>
          </p:cNvPr>
          <p:cNvSpPr txBox="1"/>
          <p:nvPr/>
        </p:nvSpPr>
        <p:spPr>
          <a:xfrm>
            <a:off x="207102" y="6352061"/>
            <a:ext cx="6160655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Future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riêng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fetch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từng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khác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nhau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" name="AutoShape 4">
            <a:extLst>
              <a:ext uri="{FF2B5EF4-FFF2-40B4-BE49-F238E27FC236}">
                <a16:creationId xmlns:a16="http://schemas.microsoft.com/office/drawing/2014/main" id="{88C24D15-593D-BB38-35D3-BFFCC699F952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6E42F97-E2A8-8D35-F67D-1588ED9F35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84703" y="1022506"/>
            <a:ext cx="5158740" cy="532955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AF6788B7-87E8-2162-59F4-27395ADC1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28932"/>
            <a:ext cx="6574861" cy="6223129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8B6B4E-E520-ADBD-A557-B1B77A81E0CD}"/>
              </a:ext>
            </a:extLst>
          </p:cNvPr>
          <p:cNvSpPr txBox="1"/>
          <p:nvPr/>
        </p:nvSpPr>
        <p:spPr>
          <a:xfrm>
            <a:off x="6595421" y="6352060"/>
            <a:ext cx="5337303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Tạo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một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Future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để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combine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tất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cả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dữ</a:t>
            </a:r>
            <a:r>
              <a:rPr lang="en-US" sz="22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22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liệu</a:t>
            </a:r>
            <a:endParaRPr lang="en-US" sz="22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99500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48B99-ED9C-0358-AFA4-7D6C4C2A78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56C43281-B50A-E55C-1489-FB6C1AC1B7C0}"/>
              </a:ext>
            </a:extLst>
          </p:cNvPr>
          <p:cNvSpPr/>
          <p:nvPr/>
        </p:nvSpPr>
        <p:spPr>
          <a:xfrm>
            <a:off x="0" y="1"/>
            <a:ext cx="12191999" cy="806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033AC450-487E-3FE1-2E72-CE12288A48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473"/>
            <a:ext cx="12191999" cy="80645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 Multiple Future</a:t>
            </a:r>
          </a:p>
        </p:txBody>
      </p:sp>
      <p:sp>
        <p:nvSpPr>
          <p:cNvPr id="21" name="AutoShape 4">
            <a:extLst>
              <a:ext uri="{FF2B5EF4-FFF2-40B4-BE49-F238E27FC236}">
                <a16:creationId xmlns:a16="http://schemas.microsoft.com/office/drawing/2014/main" id="{5F61E612-D038-67B5-566A-5326DBC1004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CC0EB8C-0B78-455D-912D-DFEF4B6C60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2505" y="1016000"/>
            <a:ext cx="6668577" cy="5657371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E7277F-9F35-AEFE-81F5-F86A07ABA7E0}"/>
              </a:ext>
            </a:extLst>
          </p:cNvPr>
          <p:cNvSpPr txBox="1"/>
          <p:nvPr/>
        </p:nvSpPr>
        <p:spPr>
          <a:xfrm>
            <a:off x="7042484" y="2611904"/>
            <a:ext cx="4957011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 initState để khởi tạo việc fetch dữ liệu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và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có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thể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cập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nhật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data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sau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mỗi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3s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bằng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cách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dùng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US" sz="3000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Timer.periodic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().</a:t>
            </a:r>
          </a:p>
        </p:txBody>
      </p:sp>
    </p:spTree>
    <p:extLst>
      <p:ext uri="{BB962C8B-B14F-4D97-AF65-F5344CB8AC3E}">
        <p14:creationId xmlns:p14="http://schemas.microsoft.com/office/powerpoint/2010/main" val="22123403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73923E-F8AC-BE11-2F20-8C6B801A06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AA293DB8-554C-32AF-C045-11676E93FFF9}"/>
              </a:ext>
            </a:extLst>
          </p:cNvPr>
          <p:cNvSpPr/>
          <p:nvPr/>
        </p:nvSpPr>
        <p:spPr>
          <a:xfrm>
            <a:off x="0" y="1"/>
            <a:ext cx="12191999" cy="806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FADA00D8-BBE4-BD09-3DE2-B50E606A6E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473"/>
            <a:ext cx="12191999" cy="80645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 Multiple Future</a:t>
            </a:r>
          </a:p>
        </p:txBody>
      </p:sp>
      <p:sp>
        <p:nvSpPr>
          <p:cNvPr id="21" name="AutoShape 4">
            <a:extLst>
              <a:ext uri="{FF2B5EF4-FFF2-40B4-BE49-F238E27FC236}">
                <a16:creationId xmlns:a16="http://schemas.microsoft.com/office/drawing/2014/main" id="{5643E5C1-744D-7858-BE18-A154E2C7E9DC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" name="Picture 1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E2F4F31A-352B-8595-38FD-AD28464601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9509" y="806452"/>
            <a:ext cx="5341691" cy="605154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DE4272D-8ECA-F4CA-B5E1-62543BA2E774}"/>
              </a:ext>
            </a:extLst>
          </p:cNvPr>
          <p:cNvSpPr txBox="1"/>
          <p:nvPr/>
        </p:nvSpPr>
        <p:spPr>
          <a:xfrm>
            <a:off x="6095999" y="2233381"/>
            <a:ext cx="569572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Đặt futureData từ initState và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</a:t>
            </a:r>
            <a:r>
              <a:rPr lang="vi-VN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trong FutureBuilder để cập nhật dữ liệu</a:t>
            </a:r>
            <a:r>
              <a:rPr lang="en-US" sz="3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358109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039E75-167F-73B2-6099-8E065DA90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F4EEC2BB-DCDB-F5CA-52FC-03467ED90F08}"/>
              </a:ext>
            </a:extLst>
          </p:cNvPr>
          <p:cNvSpPr/>
          <p:nvPr/>
        </p:nvSpPr>
        <p:spPr>
          <a:xfrm>
            <a:off x="0" y="0"/>
            <a:ext cx="12192000" cy="1400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5B8E80-C9AC-3D97-5F1D-BC38E7ECEA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Nội</a:t>
            </a:r>
            <a:r>
              <a:rPr lang="en-US" b="1" dirty="0">
                <a:solidFill>
                  <a:schemeClr val="bg1"/>
                </a:solidFill>
              </a:rPr>
              <a:t> 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49037E6-554C-D53F-8E79-715F2BB45053}"/>
              </a:ext>
            </a:extLst>
          </p:cNvPr>
          <p:cNvSpPr txBox="1"/>
          <p:nvPr/>
        </p:nvSpPr>
        <p:spPr>
          <a:xfrm>
            <a:off x="1412222" y="1517082"/>
            <a:ext cx="103828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/>
              <a:t> </a:t>
            </a:r>
            <a:r>
              <a:rPr lang="vi-VN" sz="3600" dirty="0"/>
              <a:t>Future, async/await concepts</a:t>
            </a:r>
          </a:p>
          <a:p>
            <a:pPr marL="342900" indent="-342900">
              <a:buAutoNum type="arabicPeriod"/>
            </a:pPr>
            <a:endParaRPr lang="vi-VN" sz="3600" dirty="0"/>
          </a:p>
          <a:p>
            <a:pPr marL="342900" indent="-342900">
              <a:buAutoNum type="arabicPeriod"/>
            </a:pPr>
            <a:r>
              <a:rPr lang="en-US" sz="3600" dirty="0"/>
              <a:t> </a:t>
            </a:r>
            <a:r>
              <a:rPr lang="vi-VN" sz="3600" dirty="0"/>
              <a:t>FutureBuilder widget</a:t>
            </a:r>
          </a:p>
          <a:p>
            <a:pPr marL="342900" indent="-342900">
              <a:buAutoNum type="arabicPeriod"/>
            </a:pPr>
            <a:endParaRPr lang="vi-VN" sz="3600" dirty="0"/>
          </a:p>
          <a:p>
            <a:pPr marL="342900" indent="-342900">
              <a:buFontTx/>
              <a:buAutoNum type="arabicPeriod"/>
            </a:pPr>
            <a:r>
              <a:rPr lang="en-US" sz="3600" dirty="0"/>
              <a:t> </a:t>
            </a:r>
            <a:r>
              <a:rPr lang="vi-VN" sz="3600" dirty="0"/>
              <a:t>Error handling với try-catch</a:t>
            </a:r>
          </a:p>
          <a:p>
            <a:pPr marL="342900" indent="-342900">
              <a:buFontTx/>
              <a:buAutoNum type="arabicPeriod"/>
            </a:pPr>
            <a:endParaRPr lang="vi-VN" sz="3600" dirty="0"/>
          </a:p>
          <a:p>
            <a:pPr marL="342900" indent="-342900">
              <a:buAutoNum type="arabicPeriod"/>
            </a:pPr>
            <a:r>
              <a:rPr lang="vi-VN" sz="3600" dirty="0"/>
              <a:t>Combine mutiple Futures với Future.wait()</a:t>
            </a:r>
          </a:p>
          <a:p>
            <a:pPr marL="342900" indent="-342900">
              <a:buFontTx/>
              <a:buAutoNum type="arabicPeriod"/>
            </a:pPr>
            <a:endParaRPr lang="vi-VN" sz="3600" dirty="0"/>
          </a:p>
          <a:p>
            <a:pPr marL="342900" indent="-342900">
              <a:buAutoNum type="arabicPeriod"/>
            </a:pPr>
            <a:r>
              <a:rPr lang="en-US" sz="3600" dirty="0"/>
              <a:t> </a:t>
            </a:r>
            <a:r>
              <a:rPr lang="vi-VN" sz="3600" dirty="0"/>
              <a:t>Tổng kết</a:t>
            </a:r>
          </a:p>
        </p:txBody>
      </p:sp>
    </p:spTree>
    <p:extLst>
      <p:ext uri="{BB962C8B-B14F-4D97-AF65-F5344CB8AC3E}">
        <p14:creationId xmlns:p14="http://schemas.microsoft.com/office/powerpoint/2010/main" val="22488375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9F8D62-BF8E-802A-BC76-485BF6EC0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0A74006-516C-7D59-49EF-72F3B83F8A8D}"/>
              </a:ext>
            </a:extLst>
          </p:cNvPr>
          <p:cNvSpPr/>
          <p:nvPr/>
        </p:nvSpPr>
        <p:spPr>
          <a:xfrm>
            <a:off x="0" y="1"/>
            <a:ext cx="12191999" cy="806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B553D888-790A-A923-5985-3F2104D2E6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" y="18473"/>
            <a:ext cx="12191999" cy="806451"/>
          </a:xfrm>
        </p:spPr>
        <p:txBody>
          <a:bodyPr>
            <a:normAutofit/>
          </a:bodyPr>
          <a:lstStyle/>
          <a:p>
            <a:pPr algn="ctr"/>
            <a:r>
              <a:rPr lang="en-US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 Multiple Future</a:t>
            </a:r>
          </a:p>
        </p:txBody>
      </p:sp>
      <p:sp>
        <p:nvSpPr>
          <p:cNvPr id="21" name="AutoShape 4">
            <a:extLst>
              <a:ext uri="{FF2B5EF4-FFF2-40B4-BE49-F238E27FC236}">
                <a16:creationId xmlns:a16="http://schemas.microsoft.com/office/drawing/2014/main" id="{4A7E965E-3423-7A84-039F-D268104332C1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690603C-8028-F5F9-29AC-8798DFEFCB4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85" y="823272"/>
            <a:ext cx="3649343" cy="58918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E9196E7-6575-0EF7-961C-B03C2BF46D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7512" y="823272"/>
            <a:ext cx="3392177" cy="589185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50BB684-A366-DFA9-45F8-34D8D3BE72F0}"/>
              </a:ext>
            </a:extLst>
          </p:cNvPr>
          <p:cNvSpPr txBox="1"/>
          <p:nvPr/>
        </p:nvSpPr>
        <p:spPr>
          <a:xfrm>
            <a:off x="7782002" y="2307104"/>
            <a:ext cx="4227684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vi-V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Kết quả của </a:t>
            </a:r>
            <a:r>
              <a:rPr lang="vi-VN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combine multiple Futures</a:t>
            </a:r>
            <a:r>
              <a:rPr lang="vi-V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dùng </a:t>
            </a:r>
            <a:r>
              <a:rPr lang="vi-VN" sz="30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Future.wait()</a:t>
            </a:r>
            <a:r>
              <a:rPr lang="en-US" sz="3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vi-V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khi </a:t>
            </a:r>
            <a:r>
              <a:rPr lang="vi-VN" sz="3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hasError</a:t>
            </a:r>
            <a:r>
              <a:rPr lang="vi-V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và </a:t>
            </a:r>
            <a:r>
              <a:rPr lang="vi-VN" sz="3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hasData</a:t>
            </a:r>
            <a:r>
              <a:rPr lang="en-US" sz="3000" b="1" i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  <a:endParaRPr lang="en-US" sz="3000" b="1" i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763881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FFA5ACA-CA39-86CA-C521-CD3675CB7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3CAD92-0467-75F2-F813-ADA5DD6429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A296BF0-5CD1-355B-94F6-72272B600B43}"/>
              </a:ext>
            </a:extLst>
          </p:cNvPr>
          <p:cNvSpPr txBox="1"/>
          <p:nvPr/>
        </p:nvSpPr>
        <p:spPr>
          <a:xfrm>
            <a:off x="1412222" y="1517082"/>
            <a:ext cx="103828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Future, async/await concepts</a:t>
            </a:r>
          </a:p>
          <a:p>
            <a:pPr marL="342900" indent="-342900"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FutureBuilder widget</a:t>
            </a:r>
          </a:p>
          <a:p>
            <a:pPr marL="342900" indent="-342900"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Error handling với try-catch</a:t>
            </a:r>
          </a:p>
          <a:p>
            <a:pPr marL="342900" indent="-342900"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Combine mutiple Futures với Future.wait()</a:t>
            </a:r>
          </a:p>
          <a:p>
            <a:pPr marL="342900" indent="-342900">
              <a:buAutoNum type="arabicPeriod"/>
            </a:pPr>
            <a:endParaRPr lang="vi-VN" sz="3600" dirty="0"/>
          </a:p>
          <a:p>
            <a:pPr marL="342900" indent="-342900">
              <a:buAutoNum type="arabicPeriod"/>
            </a:pPr>
            <a:r>
              <a:rPr lang="vi-VN" sz="3600" b="1" dirty="0"/>
              <a:t>Tổng kết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FE28131-D5D7-A132-7436-97671745113E}"/>
              </a:ext>
            </a:extLst>
          </p:cNvPr>
          <p:cNvSpPr/>
          <p:nvPr/>
        </p:nvSpPr>
        <p:spPr>
          <a:xfrm>
            <a:off x="0" y="0"/>
            <a:ext cx="12192000" cy="1400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AE96B20-EC9D-520E-8D33-E9230F8B1E5A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Nội dung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752801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5A9E1A-305B-D089-BC99-F266415647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321A6-BDDC-5EC6-0DED-9C56DE311F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Tổng kết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F283C-8F7F-39F8-7E02-B0774AFE0F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920663" cy="4469480"/>
          </a:xfrm>
        </p:spPr>
        <p:txBody>
          <a:bodyPr>
            <a:noAutofit/>
          </a:bodyPr>
          <a:lstStyle/>
          <a:p>
            <a:pPr algn="just"/>
            <a:r>
              <a:rPr lang="vi-VN" sz="3000" b="1" dirty="0"/>
              <a:t>Future, async/await: </a:t>
            </a:r>
            <a:r>
              <a:rPr lang="vi-VN" sz="3000" dirty="0"/>
              <a:t>công cụ của lập trình bất đồng bộ nâng cao trải nghiệm của người dùng</a:t>
            </a:r>
          </a:p>
          <a:p>
            <a:pPr algn="just"/>
            <a:r>
              <a:rPr lang="vi-VN" sz="3000" b="1" dirty="0"/>
              <a:t>FutureBuilder: </a:t>
            </a:r>
            <a:r>
              <a:rPr lang="vi-VN" sz="3000" dirty="0"/>
              <a:t>widget quan trọng trong việc kết hợp dữ liệu bất đồng bộ và UI</a:t>
            </a:r>
          </a:p>
          <a:p>
            <a:pPr algn="just"/>
            <a:r>
              <a:rPr lang="vi-VN" sz="3000" b="1" dirty="0"/>
              <a:t>Error handling với try-catch: </a:t>
            </a:r>
            <a:r>
              <a:rPr lang="vi-VN" sz="3000" dirty="0"/>
              <a:t>cách để xử lý lỗi an toàn giúp tiện lợi hơn trong quá trình phát triển</a:t>
            </a:r>
          </a:p>
          <a:p>
            <a:pPr algn="just"/>
            <a:r>
              <a:rPr lang="vi-VN" sz="3000" b="1" dirty="0"/>
              <a:t>Combine multiple Futures với Future.wait(): </a:t>
            </a:r>
            <a:r>
              <a:rPr lang="vi-VN" sz="3000" dirty="0"/>
              <a:t>giúp chạy song song được nhiều Future và tiết kiệm thời gian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6557391-38C5-250A-A740-C45A6856B562}"/>
              </a:ext>
            </a:extLst>
          </p:cNvPr>
          <p:cNvSpPr/>
          <p:nvPr/>
        </p:nvSpPr>
        <p:spPr>
          <a:xfrm>
            <a:off x="0" y="18373"/>
            <a:ext cx="12192000" cy="1400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120BC4CA-E8A1-3C4E-FE78-C799B38305D2}"/>
              </a:ext>
            </a:extLst>
          </p:cNvPr>
          <p:cNvSpPr txBox="1">
            <a:spLocks/>
          </p:cNvSpPr>
          <p:nvPr/>
        </p:nvSpPr>
        <p:spPr>
          <a:xfrm>
            <a:off x="838200" y="383498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vi-VN" b="1" dirty="0">
                <a:solidFill>
                  <a:schemeClr val="bg1"/>
                </a:solidFill>
                <a:latin typeface="Calibri Light (Headings)"/>
                <a:ea typeface="Calibri Light" panose="020F0302020204030204" pitchFamily="34" charset="0"/>
                <a:cs typeface="Calibri Light" panose="020F0302020204030204" pitchFamily="34" charset="0"/>
              </a:rPr>
              <a:t>Tổng kết</a:t>
            </a:r>
            <a:endParaRPr lang="en-US" b="1" dirty="0">
              <a:solidFill>
                <a:schemeClr val="bg1"/>
              </a:solidFill>
              <a:latin typeface="Calibri Light (Headings)"/>
              <a:ea typeface="Calibri Light" panose="020F0302020204030204" pitchFamily="34" charset="0"/>
              <a:cs typeface="Calibri Light" panose="020F03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86060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75400CB-4D1B-EEBF-F3BA-54A97735A99E}"/>
              </a:ext>
            </a:extLst>
          </p:cNvPr>
          <p:cNvSpPr/>
          <p:nvPr/>
        </p:nvSpPr>
        <p:spPr>
          <a:xfrm>
            <a:off x="0" y="18373"/>
            <a:ext cx="12192000" cy="1400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9D40935-A182-3238-61CF-7B34B597E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Phân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công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việc</a:t>
            </a:r>
            <a:endParaRPr lang="en-US" b="1" dirty="0">
              <a:solidFill>
                <a:schemeClr val="bg1"/>
              </a:solidFill>
            </a:endParaRP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EDCB72E-0085-C31A-2D8A-D4096AF718A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3040585"/>
              </p:ext>
            </p:extLst>
          </p:nvPr>
        </p:nvGraphicFramePr>
        <p:xfrm>
          <a:off x="838200" y="3253208"/>
          <a:ext cx="10515600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48004">
                  <a:extLst>
                    <a:ext uri="{9D8B030D-6E8A-4147-A177-3AD203B41FA5}">
                      <a16:colId xmlns:a16="http://schemas.microsoft.com/office/drawing/2014/main" val="2572418428"/>
                    </a:ext>
                  </a:extLst>
                </a:gridCol>
                <a:gridCol w="2239347">
                  <a:extLst>
                    <a:ext uri="{9D8B030D-6E8A-4147-A177-3AD203B41FA5}">
                      <a16:colId xmlns:a16="http://schemas.microsoft.com/office/drawing/2014/main" val="3198274142"/>
                    </a:ext>
                  </a:extLst>
                </a:gridCol>
                <a:gridCol w="4899349">
                  <a:extLst>
                    <a:ext uri="{9D8B030D-6E8A-4147-A177-3AD203B41FA5}">
                      <a16:colId xmlns:a16="http://schemas.microsoft.com/office/drawing/2014/main" val="85483364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719887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HỌ VÀ TÊN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NỘI DUNG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/>
                        <a:t>TỶ LỆ ĐÓNG GÓP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1666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Trần</a:t>
                      </a:r>
                      <a:r>
                        <a:rPr lang="en-US" dirty="0"/>
                        <a:t> Anh </a:t>
                      </a:r>
                      <a:r>
                        <a:rPr lang="en-US" dirty="0" err="1"/>
                        <a:t>Toàn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hiểu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soạn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Future, async/await,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code app demo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FutureBuilder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widget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7955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Lê Thanh Trà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Tìm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hiểu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soạn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nội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dung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phần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error handling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try-catch,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và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code app demo combine multiple Futures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với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US" sz="1800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Future.wait</a:t>
                      </a:r>
                      <a:r>
                        <a:rPr lang="en-US" sz="18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()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50%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622517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901934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E2740E-A69D-FEB0-AE0D-D0FCE9C37ED6}"/>
              </a:ext>
            </a:extLst>
          </p:cNvPr>
          <p:cNvSpPr/>
          <p:nvPr/>
        </p:nvSpPr>
        <p:spPr>
          <a:xfrm>
            <a:off x="0" y="18373"/>
            <a:ext cx="12192000" cy="1400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DCDACE4-D3BC-D14F-6F10-4B5559D06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Tài </a:t>
            </a:r>
            <a:r>
              <a:rPr lang="en-US" b="1" dirty="0" err="1">
                <a:solidFill>
                  <a:schemeClr val="bg1"/>
                </a:solidFill>
              </a:rPr>
              <a:t>liệu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tham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en-US" b="1" dirty="0" err="1">
                <a:solidFill>
                  <a:schemeClr val="bg1"/>
                </a:solidFill>
              </a:rPr>
              <a:t>khảo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45EC67-D094-49BF-AA1D-C1437B7DA5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1032958" cy="4351338"/>
          </a:xfrm>
        </p:spPr>
        <p:txBody>
          <a:bodyPr>
            <a:normAutofit/>
          </a:bodyPr>
          <a:lstStyle/>
          <a:p>
            <a:pPr marL="0" indent="0" fontAlgn="base">
              <a:buNone/>
            </a:pPr>
            <a:r>
              <a:rPr lang="vi-VN" sz="3000" dirty="0">
                <a:latin typeface="Arial (Body)"/>
              </a:rPr>
              <a:t>[1]. TS. Nguyễn Duy Nhật Viễn, “Slide bài giảng môn Lập trình Đa Nền Tảng”</a:t>
            </a:r>
            <a:endParaRPr lang="en-US" sz="3000" dirty="0">
              <a:latin typeface="Arial (Body)"/>
            </a:endParaRPr>
          </a:p>
          <a:p>
            <a:pPr marL="0" indent="0" fontAlgn="base">
              <a:buNone/>
            </a:pPr>
            <a:r>
              <a:rPr lang="vi-VN" sz="3000" dirty="0">
                <a:latin typeface="Arial (Body)"/>
              </a:rPr>
              <a:t>[2]. Dart Dev, </a:t>
            </a:r>
            <a:r>
              <a:rPr lang="vi-VN" sz="3000" u="sng" dirty="0">
                <a:latin typeface="Arial (Body)"/>
                <a:hlinkClick r:id="rId2"/>
              </a:rPr>
              <a:t>https://dart.dev/libraries/async/async-await</a:t>
            </a:r>
            <a:r>
              <a:rPr lang="vi-VN" sz="3000" dirty="0">
                <a:latin typeface="Arial (Body)"/>
              </a:rPr>
              <a:t>, 2025</a:t>
            </a:r>
            <a:endParaRPr lang="en-US" sz="3000" dirty="0">
              <a:latin typeface="Arial (Body)"/>
            </a:endParaRPr>
          </a:p>
          <a:p>
            <a:pPr marL="0" indent="0" fontAlgn="base">
              <a:buNone/>
            </a:pPr>
            <a:r>
              <a:rPr lang="en-US" sz="3000" dirty="0">
                <a:latin typeface="Arial (Body)"/>
              </a:rPr>
              <a:t>[3]. Flutter</a:t>
            </a:r>
            <a:r>
              <a:rPr lang="vi-VN" sz="3000" dirty="0">
                <a:latin typeface="Arial (Body)"/>
              </a:rPr>
              <a:t> Docs, “</a:t>
            </a:r>
            <a:r>
              <a:rPr lang="en-US" sz="3000" u="sng" dirty="0">
                <a:latin typeface="Arial (Body)"/>
                <a:hlinkClick r:id="rId3"/>
              </a:rPr>
              <a:t>http://docs.flutter.dev/cookbook/networking/fetch-data</a:t>
            </a:r>
            <a:r>
              <a:rPr lang="vi-VN" sz="3000" dirty="0">
                <a:latin typeface="Arial (Body)"/>
              </a:rPr>
              <a:t>”, 2025</a:t>
            </a:r>
            <a:endParaRPr lang="en-US" sz="3000" dirty="0">
              <a:latin typeface="Arial (Body)"/>
            </a:endParaRPr>
          </a:p>
          <a:p>
            <a:pPr marL="0" indent="0" fontAlgn="base">
              <a:buNone/>
            </a:pPr>
            <a:r>
              <a:rPr lang="vi-VN" sz="3000" dirty="0">
                <a:latin typeface="Arial (Body)"/>
              </a:rPr>
              <a:t>[4]. Dart Dev “</a:t>
            </a:r>
            <a:r>
              <a:rPr lang="vi-VN" sz="3000" u="sng" dirty="0">
                <a:latin typeface="Arial (Body)"/>
                <a:hlinkClick r:id="rId4"/>
              </a:rPr>
              <a:t>https://dart.dev/language/async</a:t>
            </a:r>
            <a:r>
              <a:rPr lang="vi-VN" sz="3000" dirty="0">
                <a:latin typeface="Arial (Body)"/>
              </a:rPr>
              <a:t>”, 2025</a:t>
            </a:r>
            <a:endParaRPr lang="en-US" sz="3000" dirty="0">
              <a:latin typeface="Arial (Body)"/>
            </a:endParaRPr>
          </a:p>
          <a:p>
            <a:pPr marL="0" indent="0">
              <a:buNone/>
            </a:pPr>
            <a:r>
              <a:rPr lang="vi-VN" sz="3000" dirty="0">
                <a:latin typeface="Arial (Body)"/>
              </a:rPr>
              <a:t>[5]. Flutter Mapp, “</a:t>
            </a:r>
            <a:r>
              <a:rPr lang="vi-VN" sz="3000" u="sng" dirty="0">
                <a:latin typeface="Arial (Body)"/>
                <a:hlinkClick r:id="rId5"/>
              </a:rPr>
              <a:t>https://www.youtube.com/watch?v=3kaGC_DrUnw</a:t>
            </a:r>
            <a:r>
              <a:rPr lang="vi-VN" sz="3000" dirty="0">
                <a:latin typeface="Arial (Body)"/>
              </a:rPr>
              <a:t>”, 2025</a:t>
            </a:r>
            <a:endParaRPr lang="en-US" sz="3000" dirty="0">
              <a:latin typeface="Arial (Body)"/>
            </a:endParaRPr>
          </a:p>
          <a:p>
            <a:pPr marL="0" indent="0">
              <a:buNone/>
            </a:pPr>
            <a:endParaRPr lang="en-US" sz="3000" dirty="0">
              <a:latin typeface="Arial (Body)"/>
            </a:endParaRPr>
          </a:p>
        </p:txBody>
      </p:sp>
    </p:spTree>
    <p:extLst>
      <p:ext uri="{BB962C8B-B14F-4D97-AF65-F5344CB8AC3E}">
        <p14:creationId xmlns:p14="http://schemas.microsoft.com/office/powerpoint/2010/main" val="15657127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46BC60-5F10-54BF-8D19-C1A10C08E6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60C898C-8920-E520-E12D-3483DDEC1BB2}"/>
              </a:ext>
            </a:extLst>
          </p:cNvPr>
          <p:cNvSpPr txBox="1"/>
          <p:nvPr/>
        </p:nvSpPr>
        <p:spPr>
          <a:xfrm>
            <a:off x="1412222" y="1517082"/>
            <a:ext cx="103828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b="1" dirty="0"/>
              <a:t> </a:t>
            </a:r>
            <a:r>
              <a:rPr lang="vi-VN" sz="3600" b="1" dirty="0"/>
              <a:t>Future, async/await concepts</a:t>
            </a:r>
          </a:p>
          <a:p>
            <a:pPr marL="342900" indent="-342900">
              <a:buAutoNum type="arabicPeriod"/>
            </a:pPr>
            <a:endParaRPr lang="vi-VN" sz="3600" dirty="0"/>
          </a:p>
          <a:p>
            <a:pPr marL="342900" indent="-342900">
              <a:buAutoNum type="arabicPeriod"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FutureBuilder widget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Error handling với try-catch</a:t>
            </a:r>
          </a:p>
          <a:p>
            <a:pPr marL="342900" indent="-342900"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Combine mutiple Futures với Future.wait()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Tổng kết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E521EC-183C-66B5-562D-E553D90D3E21}"/>
              </a:ext>
            </a:extLst>
          </p:cNvPr>
          <p:cNvSpPr/>
          <p:nvPr/>
        </p:nvSpPr>
        <p:spPr>
          <a:xfrm>
            <a:off x="0" y="0"/>
            <a:ext cx="12192000" cy="1400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966013D5-450B-9FA6-D00B-2E6B5D0466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b="1" dirty="0" err="1">
                <a:solidFill>
                  <a:schemeClr val="bg1"/>
                </a:solidFill>
              </a:rPr>
              <a:t>Nội</a:t>
            </a:r>
            <a:r>
              <a:rPr lang="en-US" b="1" dirty="0">
                <a:solidFill>
                  <a:schemeClr val="bg1"/>
                </a:solidFill>
              </a:rPr>
              <a:t> dung</a:t>
            </a:r>
          </a:p>
        </p:txBody>
      </p:sp>
    </p:spTree>
    <p:extLst>
      <p:ext uri="{BB962C8B-B14F-4D97-AF65-F5344CB8AC3E}">
        <p14:creationId xmlns:p14="http://schemas.microsoft.com/office/powerpoint/2010/main" val="32712415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A9BBC-3E10-D0D5-139D-7420ACE026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F607791-8943-D3F4-B75F-D1180A76B4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601996"/>
          </a:xfrm>
        </p:spPr>
        <p:txBody>
          <a:bodyPr>
            <a:noAutofit/>
          </a:bodyPr>
          <a:lstStyle/>
          <a:p>
            <a:pPr algn="just"/>
            <a:r>
              <a:rPr lang="vi-VN" sz="3000" dirty="0"/>
              <a:t>Một đối tượng trong Dart đại diện cho một giá trị trong tương lai</a:t>
            </a:r>
          </a:p>
          <a:p>
            <a:pPr algn="just"/>
            <a:endParaRPr lang="vi-VN" sz="3000" dirty="0"/>
          </a:p>
          <a:p>
            <a:pPr algn="just"/>
            <a:r>
              <a:rPr lang="vi-VN" sz="3000" dirty="0"/>
              <a:t>Thường được sử dụng với các tác vụ bất đồng bộ (gọi API, ...)</a:t>
            </a:r>
          </a:p>
          <a:p>
            <a:pPr marL="0" indent="0" algn="just">
              <a:buNone/>
            </a:pPr>
            <a:endParaRPr lang="vi-VN" sz="3000" dirty="0"/>
          </a:p>
          <a:p>
            <a:pPr algn="just"/>
            <a:r>
              <a:rPr lang="vi-VN" sz="3000" dirty="0"/>
              <a:t>Giúp ứng dụng không bị treo hoặc đơ</a:t>
            </a:r>
            <a:endParaRPr lang="en-US" sz="3000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C4D88C8-171E-66FC-BB0A-AF9C0B917E6D}"/>
              </a:ext>
            </a:extLst>
          </p:cNvPr>
          <p:cNvSpPr/>
          <p:nvPr/>
        </p:nvSpPr>
        <p:spPr>
          <a:xfrm>
            <a:off x="0" y="0"/>
            <a:ext cx="12192000" cy="1400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00056266-06DA-5CBB-BD14-D062FDE287AB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Future</a:t>
            </a:r>
          </a:p>
        </p:txBody>
      </p:sp>
    </p:spTree>
    <p:extLst>
      <p:ext uri="{BB962C8B-B14F-4D97-AF65-F5344CB8AC3E}">
        <p14:creationId xmlns:p14="http://schemas.microsoft.com/office/powerpoint/2010/main" val="10409251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AA06F9-44F8-0005-F0CA-FF8CCDFB0A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081CD-06AE-543B-999D-63F16DBA8D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async/await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340189-5268-841D-D555-4CAB44EB79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49708"/>
            <a:ext cx="10278979" cy="4667250"/>
          </a:xfrm>
        </p:spPr>
        <p:txBody>
          <a:bodyPr>
            <a:noAutofit/>
          </a:bodyPr>
          <a:lstStyle/>
          <a:p>
            <a:r>
              <a:rPr lang="vi-VN" sz="3000" dirty="0"/>
              <a:t>async: đánh dấu một hàm là bất đồng bộ, trả về một Future</a:t>
            </a:r>
          </a:p>
          <a:p>
            <a:r>
              <a:rPr lang="vi-VN" sz="3000" dirty="0"/>
              <a:t>await: dùng để đợi kết của của một Future</a:t>
            </a:r>
          </a:p>
          <a:p>
            <a:pPr marL="0" indent="0">
              <a:buNone/>
            </a:pPr>
            <a:endParaRPr lang="vi-VN" sz="30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66EBCE4-FDCB-EE88-868A-1E32BDAC8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079" y="3161438"/>
            <a:ext cx="10535100" cy="3261914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B70294C1-3DAA-6B8E-0DDE-86FB061A86CC}"/>
              </a:ext>
            </a:extLst>
          </p:cNvPr>
          <p:cNvSpPr/>
          <p:nvPr/>
        </p:nvSpPr>
        <p:spPr>
          <a:xfrm>
            <a:off x="0" y="0"/>
            <a:ext cx="12192000" cy="1400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CCD3D8A9-80A0-26E7-10E0-FE80FFEE31D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async/await</a:t>
            </a:r>
          </a:p>
        </p:txBody>
      </p:sp>
    </p:spTree>
    <p:extLst>
      <p:ext uri="{BB962C8B-B14F-4D97-AF65-F5344CB8AC3E}">
        <p14:creationId xmlns:p14="http://schemas.microsoft.com/office/powerpoint/2010/main" val="1742722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E31F9-1B0E-16CE-40CE-7378070ACC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E93406-BCB5-E353-6248-937D6A8D6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err="1"/>
              <a:t>Nội</a:t>
            </a:r>
            <a:r>
              <a:rPr lang="en-US" b="1" dirty="0"/>
              <a:t> dung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F86164-BB69-F7E6-77C8-B01A463CCDDA}"/>
              </a:ext>
            </a:extLst>
          </p:cNvPr>
          <p:cNvSpPr txBox="1"/>
          <p:nvPr/>
        </p:nvSpPr>
        <p:spPr>
          <a:xfrm>
            <a:off x="1412222" y="1517082"/>
            <a:ext cx="10382865" cy="50783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Future, async/await concepts</a:t>
            </a:r>
          </a:p>
          <a:p>
            <a:pPr marL="342900" indent="-342900">
              <a:buAutoNum type="arabicPeriod"/>
            </a:pPr>
            <a:endParaRPr lang="vi-VN" sz="3600" dirty="0"/>
          </a:p>
          <a:p>
            <a:pPr marL="342900" indent="-342900">
              <a:buAutoNum type="arabicPeriod"/>
            </a:pPr>
            <a:r>
              <a:rPr lang="en-US" sz="3600" b="1" dirty="0"/>
              <a:t> </a:t>
            </a:r>
            <a:r>
              <a:rPr lang="vi-VN" sz="3600" b="1" dirty="0"/>
              <a:t>FutureBuilder widget</a:t>
            </a:r>
          </a:p>
          <a:p>
            <a:pPr marL="342900" indent="-342900">
              <a:buAutoNum type="arabicPeriod"/>
            </a:pPr>
            <a:endParaRPr lang="en-US" sz="3600" dirty="0"/>
          </a:p>
          <a:p>
            <a:pPr marL="342900" indent="-342900">
              <a:buFontTx/>
              <a:buAutoNum type="arabicPeriod"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Error handling với try-catch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vi-VN" sz="3600" dirty="0"/>
          </a:p>
          <a:p>
            <a:pPr marL="342900" indent="-342900">
              <a:buFontTx/>
              <a:buAutoNum type="arabicPeriod"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Combine mutiple Futures với Future.wait()</a:t>
            </a:r>
            <a:endParaRPr lang="en-US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FontTx/>
              <a:buAutoNum type="arabicPeriod"/>
            </a:pPr>
            <a:endParaRPr lang="vi-VN" sz="3600" dirty="0">
              <a:solidFill>
                <a:schemeClr val="bg2">
                  <a:lumMod val="75000"/>
                </a:schemeClr>
              </a:solidFill>
            </a:endParaRPr>
          </a:p>
          <a:p>
            <a:pPr marL="342900" indent="-342900">
              <a:buAutoNum type="arabicPeriod"/>
            </a:pPr>
            <a:r>
              <a:rPr lang="en-US" sz="3600" dirty="0">
                <a:solidFill>
                  <a:schemeClr val="bg2">
                    <a:lumMod val="75000"/>
                  </a:schemeClr>
                </a:solidFill>
              </a:rPr>
              <a:t> </a:t>
            </a:r>
            <a:r>
              <a:rPr lang="vi-VN" sz="3600" dirty="0">
                <a:solidFill>
                  <a:schemeClr val="bg2">
                    <a:lumMod val="75000"/>
                  </a:schemeClr>
                </a:solidFill>
              </a:rPr>
              <a:t>Tổng kết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3F6A951-A599-538F-53DB-5D0DA6D678E4}"/>
              </a:ext>
            </a:extLst>
          </p:cNvPr>
          <p:cNvSpPr/>
          <p:nvPr/>
        </p:nvSpPr>
        <p:spPr>
          <a:xfrm>
            <a:off x="0" y="0"/>
            <a:ext cx="12192000" cy="1400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41F1AD3-AB88-7144-16DC-7291A14E88DD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>
                <a:solidFill>
                  <a:schemeClr val="bg1"/>
                </a:solidFill>
              </a:rPr>
              <a:t>Nội dung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22442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026D63-E62F-0E07-CFDF-44834C7868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738960-85BF-29E4-892C-7D2DFD6EB4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FutureBuilder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676D6C-2583-2858-5084-3EFF32D3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1353800" cy="2601996"/>
          </a:xfrm>
        </p:spPr>
        <p:txBody>
          <a:bodyPr>
            <a:noAutofit/>
          </a:bodyPr>
          <a:lstStyle/>
          <a:p>
            <a:r>
              <a:rPr lang="vi-VN" sz="3000" dirty="0"/>
              <a:t>Một widget đặc biệt giúp kết hợp dữ liệu bất đồng bộ với UI</a:t>
            </a:r>
          </a:p>
          <a:p>
            <a:endParaRPr lang="vi-VN" sz="3000" dirty="0"/>
          </a:p>
          <a:p>
            <a:r>
              <a:rPr lang="vi-VN" sz="3000" dirty="0"/>
              <a:t>Tự động rebuild khi trạng thái Future thay đổi</a:t>
            </a:r>
          </a:p>
          <a:p>
            <a:endParaRPr lang="vi-VN" sz="3000" dirty="0"/>
          </a:p>
          <a:p>
            <a:r>
              <a:rPr lang="vi-VN" sz="3000" dirty="0"/>
              <a:t>Giúp xử lý các trạng thái UI một cách dễ dàng</a:t>
            </a:r>
          </a:p>
          <a:p>
            <a:endParaRPr lang="vi-VN" sz="3000" dirty="0"/>
          </a:p>
          <a:p>
            <a:r>
              <a:rPr lang="vi-VN" sz="3000" dirty="0"/>
              <a:t>Cung cấp một đối tượng AsyncSnapshot để xử lý các trạng thái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F31B0A-D97A-FCF8-46E8-CA5F1EA9E909}"/>
              </a:ext>
            </a:extLst>
          </p:cNvPr>
          <p:cNvSpPr/>
          <p:nvPr/>
        </p:nvSpPr>
        <p:spPr>
          <a:xfrm>
            <a:off x="0" y="0"/>
            <a:ext cx="12192000" cy="1400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872807A-EA49-B5F6-6E4D-9E9A772DB5D2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err="1">
                <a:solidFill>
                  <a:schemeClr val="bg1"/>
                </a:solidFill>
              </a:rPr>
              <a:t>FutureBuilder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5510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F42466-BB58-C230-4399-CFCC850877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04A31-558E-3C37-42EF-3634711FB8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vi-VN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 FutureBuilder</a:t>
            </a:r>
            <a:endParaRPr lang="en-US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2A2F8DDC-28A0-8C0A-24D7-21710D8862D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503882" y="1315452"/>
            <a:ext cx="9184235" cy="4844717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2A5D56C-6E5B-53CB-C76B-98A132A48636}"/>
              </a:ext>
            </a:extLst>
          </p:cNvPr>
          <p:cNvSpPr txBox="1"/>
          <p:nvPr/>
        </p:nvSpPr>
        <p:spPr>
          <a:xfrm>
            <a:off x="3214420" y="6215876"/>
            <a:ext cx="5763158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30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 để lấy toàn bộ data trong 4s</a:t>
            </a:r>
            <a:endParaRPr lang="en-US" sz="30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320568D-F294-1BB9-99E4-7A3C401ED147}"/>
              </a:ext>
            </a:extLst>
          </p:cNvPr>
          <p:cNvSpPr/>
          <p:nvPr/>
        </p:nvSpPr>
        <p:spPr>
          <a:xfrm>
            <a:off x="0" y="0"/>
            <a:ext cx="12192000" cy="140079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B64A32CC-322E-F6EE-2053-CD0F8C0167C7}"/>
              </a:ext>
            </a:extLst>
          </p:cNvPr>
          <p:cNvSpPr txBox="1">
            <a:spLocks/>
          </p:cNvSpPr>
          <p:nvPr/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>
                <a:solidFill>
                  <a:schemeClr val="bg1"/>
                </a:solidFill>
              </a:rPr>
              <a:t>Demo </a:t>
            </a:r>
            <a:r>
              <a:rPr lang="en-US" b="1" dirty="0" err="1">
                <a:solidFill>
                  <a:schemeClr val="bg1"/>
                </a:solidFill>
              </a:rPr>
              <a:t>FutureBuilder</a:t>
            </a:r>
            <a:endParaRPr lang="en-US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862709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8110D7-EDE7-CFB1-FEC7-4B59A80145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C84BF6A-BAAA-26B0-3675-4195EF2E3B4D}"/>
              </a:ext>
            </a:extLst>
          </p:cNvPr>
          <p:cNvSpPr/>
          <p:nvPr/>
        </p:nvSpPr>
        <p:spPr>
          <a:xfrm>
            <a:off x="0" y="1"/>
            <a:ext cx="12191999" cy="80645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1077ED85-2475-3BFA-6165-CB1AE55278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2384" y="0"/>
            <a:ext cx="4943476" cy="806451"/>
          </a:xfrm>
        </p:spPr>
        <p:txBody>
          <a:bodyPr/>
          <a:lstStyle/>
          <a:p>
            <a:r>
              <a:rPr lang="vi-VN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Demo FutureBuilder</a:t>
            </a:r>
            <a:endParaRPr lang="en-US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5D56AEE1-A2F5-506F-7E4F-0968600F54FF}"/>
              </a:ext>
            </a:extLst>
          </p:cNvPr>
          <p:cNvSpPr txBox="1"/>
          <p:nvPr/>
        </p:nvSpPr>
        <p:spPr>
          <a:xfrm>
            <a:off x="3654198" y="6352062"/>
            <a:ext cx="45902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vi-VN" sz="24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FutureBuilder với trạng thái waiting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ABCB178A-E3C1-75F3-EFD4-7C11F4E8AAC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4959" y="868223"/>
            <a:ext cx="3101340" cy="5374005"/>
          </a:xfrm>
          <a:prstGeom prst="rect">
            <a:avLst/>
          </a:prstGeom>
        </p:spPr>
      </p:pic>
      <p:sp>
        <p:nvSpPr>
          <p:cNvPr id="21" name="AutoShape 4">
            <a:extLst>
              <a:ext uri="{FF2B5EF4-FFF2-40B4-BE49-F238E27FC236}">
                <a16:creationId xmlns:a16="http://schemas.microsoft.com/office/drawing/2014/main" id="{A6AA1DA2-5585-EA7F-2A84-6234CB17C2C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AD641AC3-9DFB-3EEE-5566-82686DC599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814" y="233219"/>
            <a:ext cx="5532022" cy="61188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36991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0F6614CC20C2341913E41528EE4FF97" ma:contentTypeVersion="10" ma:contentTypeDescription="Create a new document." ma:contentTypeScope="" ma:versionID="b40676470cc045035f9d286f2cd3f26e">
  <xsd:schema xmlns:xsd="http://www.w3.org/2001/XMLSchema" xmlns:xs="http://www.w3.org/2001/XMLSchema" xmlns:p="http://schemas.microsoft.com/office/2006/metadata/properties" xmlns:ns2="8fc2d97c-f157-4d5f-a344-1f9c94e44560" xmlns:ns3="42f2206f-91ae-4741-9813-edbb31cf99af" targetNamespace="http://schemas.microsoft.com/office/2006/metadata/properties" ma:root="true" ma:fieldsID="0cffd56ac440fb7554c278387cc366f1" ns2:_="" ns3:_="">
    <xsd:import namespace="8fc2d97c-f157-4d5f-a344-1f9c94e44560"/>
    <xsd:import namespace="42f2206f-91ae-4741-9813-edbb31cf99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fc2d97c-f157-4d5f-a344-1f9c94e4456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bee44079-f624-4777-a56c-7b7b0d20bf7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f2206f-91ae-4741-9813-edbb31cf99af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884c5937-dea3-45c3-a6d9-fb7a5347a09c}" ma:internalName="TaxCatchAll" ma:showField="CatchAllData" ma:web="42f2206f-91ae-4741-9813-edbb31cf99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fc2d97c-f157-4d5f-a344-1f9c94e44560">
      <Terms xmlns="http://schemas.microsoft.com/office/infopath/2007/PartnerControls"/>
    </lcf76f155ced4ddcb4097134ff3c332f>
    <TaxCatchAll xmlns="42f2206f-91ae-4741-9813-edbb31cf99af" xsi:nil="true"/>
  </documentManagement>
</p:properties>
</file>

<file path=customXml/itemProps1.xml><?xml version="1.0" encoding="utf-8"?>
<ds:datastoreItem xmlns:ds="http://schemas.openxmlformats.org/officeDocument/2006/customXml" ds:itemID="{92A2C832-DD47-4715-8E73-A0AEFF9B6D2F}">
  <ds:schemaRefs>
    <ds:schemaRef ds:uri="42f2206f-91ae-4741-9813-edbb31cf99af"/>
    <ds:schemaRef ds:uri="8fc2d97c-f157-4d5f-a344-1f9c94e44560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5161603D-3AA2-455F-8950-90C18DB3825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A96E9B-63D3-4AA0-AD5B-21734BD577A3}">
  <ds:schemaRefs>
    <ds:schemaRef ds:uri="42f2206f-91ae-4741-9813-edbb31cf99af"/>
    <ds:schemaRef ds:uri="8fc2d97c-f157-4d5f-a344-1f9c94e44560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909</TotalTime>
  <Words>838</Words>
  <Application>Microsoft Office PowerPoint</Application>
  <PresentationFormat>Widescreen</PresentationFormat>
  <Paragraphs>151</Paragraphs>
  <Slides>24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Arial (Body)</vt:lpstr>
      <vt:lpstr>Calibri</vt:lpstr>
      <vt:lpstr>Calibri Light</vt:lpstr>
      <vt:lpstr>Calibri Light (Headings)</vt:lpstr>
      <vt:lpstr>Office Theme</vt:lpstr>
      <vt:lpstr>Future và Async/Await trong Flutter</vt:lpstr>
      <vt:lpstr>Nội dung</vt:lpstr>
      <vt:lpstr>Nội dung</vt:lpstr>
      <vt:lpstr>Future</vt:lpstr>
      <vt:lpstr>async/await</vt:lpstr>
      <vt:lpstr>Nội dung</vt:lpstr>
      <vt:lpstr>FutureBuilder</vt:lpstr>
      <vt:lpstr>Demo FutureBuilder</vt:lpstr>
      <vt:lpstr>Demo FutureBuilder</vt:lpstr>
      <vt:lpstr>Demo FutureBuilder</vt:lpstr>
      <vt:lpstr>Demo FutureBuilder</vt:lpstr>
      <vt:lpstr>Nội dung</vt:lpstr>
      <vt:lpstr>Error handling với try-catch</vt:lpstr>
      <vt:lpstr>Demo FutureBuilder Error Handling</vt:lpstr>
      <vt:lpstr>Nội dung</vt:lpstr>
      <vt:lpstr>Future.wait()</vt:lpstr>
      <vt:lpstr>Combine Multiple Future</vt:lpstr>
      <vt:lpstr>Combine Multiple Future</vt:lpstr>
      <vt:lpstr>Combine Multiple Future</vt:lpstr>
      <vt:lpstr>Combine Multiple Future</vt:lpstr>
      <vt:lpstr>Nội dung</vt:lpstr>
      <vt:lpstr>Tổng kết</vt:lpstr>
      <vt:lpstr>Phân công công việc</vt:lpstr>
      <vt:lpstr>Tài liệu tham khảo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&lt;&lt;Tên chủ đề&gt;&gt;</dc:title>
  <dc:creator>ndnvien@dut.udn.vn</dc:creator>
  <cp:lastModifiedBy>Lê Thanh Trà - 22KTMT2</cp:lastModifiedBy>
  <cp:revision>68</cp:revision>
  <dcterms:created xsi:type="dcterms:W3CDTF">2023-10-18T00:10:58Z</dcterms:created>
  <dcterms:modified xsi:type="dcterms:W3CDTF">2025-10-27T03:01:52Z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0x01010070F6614CC20C2341913E41528EE4FF97</vt:lpwstr>
  </property>
  <property fmtid="{D5CDD505-2E9C-101B-9397-08002B2CF9AE}" pid="3" name="MediaServiceImageTags">
    <vt:lpwstr/>
  </property>
</Properties>
</file>