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59" r:id="rId8"/>
    <p:sldId id="274" r:id="rId9"/>
    <p:sldId id="265" r:id="rId10"/>
    <p:sldId id="275" r:id="rId11"/>
    <p:sldId id="276" r:id="rId12"/>
    <p:sldId id="282" r:id="rId13"/>
    <p:sldId id="284" r:id="rId14"/>
    <p:sldId id="283" r:id="rId15"/>
    <p:sldId id="266" r:id="rId16"/>
    <p:sldId id="279" r:id="rId17"/>
    <p:sldId id="280" r:id="rId18"/>
    <p:sldId id="285" r:id="rId19"/>
    <p:sldId id="286" r:id="rId20"/>
    <p:sldId id="287" r:id="rId21"/>
    <p:sldId id="267" r:id="rId22"/>
    <p:sldId id="277" r:id="rId23"/>
    <p:sldId id="278" r:id="rId24"/>
    <p:sldId id="268" r:id="rId25"/>
    <p:sldId id="281" r:id="rId26"/>
    <p:sldId id="258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96E08-6D99-7B79-DE8C-D9B8B3B5E5F6}" v="3" dt="2025-10-20T06:23:31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Xuân Nam" userId="S::106220226@sv1.dut.udn.vn::8784bee4-480d-4412-910c-893e04af5d12" providerId="AD" clId="Web-{92996E08-6D99-7B79-DE8C-D9B8B3B5E5F6}"/>
    <pc:docChg chg="modSld">
      <pc:chgData name="Lê Xuân Nam" userId="S::106220226@sv1.dut.udn.vn::8784bee4-480d-4412-910c-893e04af5d12" providerId="AD" clId="Web-{92996E08-6D99-7B79-DE8C-D9B8B3B5E5F6}" dt="2025-10-20T06:23:31.381" v="2" actId="20577"/>
      <pc:docMkLst>
        <pc:docMk/>
      </pc:docMkLst>
      <pc:sldChg chg="modSp">
        <pc:chgData name="Lê Xuân Nam" userId="S::106220226@sv1.dut.udn.vn::8784bee4-480d-4412-910c-893e04af5d12" providerId="AD" clId="Web-{92996E08-6D99-7B79-DE8C-D9B8B3B5E5F6}" dt="2025-10-20T06:23:31.381" v="2" actId="20577"/>
        <pc:sldMkLst>
          <pc:docMk/>
          <pc:sldMk cId="2808251279" sldId="256"/>
        </pc:sldMkLst>
        <pc:spChg chg="mod">
          <ac:chgData name="Lê Xuân Nam" userId="S::106220226@sv1.dut.udn.vn::8784bee4-480d-4412-910c-893e04af5d12" providerId="AD" clId="Web-{92996E08-6D99-7B79-DE8C-D9B8B3B5E5F6}" dt="2025-10-20T06:23:31.381" v="2" actId="20577"/>
          <ac:spMkLst>
            <pc:docMk/>
            <pc:sldMk cId="2808251279" sldId="256"/>
            <ac:spMk id="4" creationId="{77BC51A4-5B59-8A33-71E9-028C13C8ACA9}"/>
          </ac:spMkLst>
        </pc:spChg>
        <pc:spChg chg="mod">
          <ac:chgData name="Lê Xuân Nam" userId="S::106220226@sv1.dut.udn.vn::8784bee4-480d-4412-910c-893e04af5d12" providerId="AD" clId="Web-{92996E08-6D99-7B79-DE8C-D9B8B3B5E5F6}" dt="2025-10-20T06:22:08.316" v="0" actId="1076"/>
          <ac:spMkLst>
            <pc:docMk/>
            <pc:sldMk cId="2808251279" sldId="256"/>
            <ac:spMk id="6" creationId="{DB66A4CF-53EE-DE34-3FAB-9024EB0BF4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7DED-0943-2F4E-2671-2DB13036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16A2D-1B0A-CE37-3608-35CF9ED3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A168-A285-F311-DBD4-D212B001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A97E-4798-305A-067E-9F6E54DD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8654-852F-6A51-FBFE-5531B106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FCEF-7184-0ECD-1682-3086DFD5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FB38B-2414-5494-747A-AF056FA10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218-E951-50EC-94FB-CFA12310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5CF-74ED-81A1-8CF1-001D7733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F248-CFDF-2FA7-B618-3FE2C9E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D946-F509-E4F1-9F4D-DCEEC9CA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7480E-5E55-E4C0-D3D7-DAFDBF41D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4C7D-8058-7795-C6EF-046F187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9146-34B4-AB84-A61A-88864E7C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D08B-9865-A8F8-9CF5-F230CCBA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02D7-1ABB-43F4-7E9B-153A7548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4040-B668-7366-8C3D-3007DC2A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977E-F0F4-86F8-0B7F-C30A1A8F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1EE6-9841-9DC7-039C-5B84BBC2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540C-BB99-1C27-4443-5F36BDE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60E-8FD2-E923-9695-61D67E76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5F6D-350B-8206-B6C4-1B488FD6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1DA4-ECD9-1E67-4591-6E183472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F473-228C-2DD1-1C69-092F21AC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CE7C-3F6A-2F9C-885B-E6B9649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B619-62D8-602E-A370-E4F43394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FD9A-8612-1037-ABE3-1FD22674E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D6EA-B271-B3B4-EC8C-188D2896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B33EB-DA20-2D30-5F89-621889D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D028-07B1-DF58-22FA-224C3C1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817D-3F84-BB14-8316-9AC7F72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B631-572B-CCCE-016F-167F0F23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AE52-D13D-5BF7-97B4-5F8AFFDE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FD8E6-9165-16E3-BDFC-4134D97C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D8AFD-B401-9365-F94F-E63963D1A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E8418-F2EC-3EFC-68AD-9496BB132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39ED8-DCA9-4019-C3FA-9CD415CA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D58CA-9565-5936-8752-57658AAC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C4A19-E41C-7596-22B7-6FB55D27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FD7A-784F-60A1-4509-F6BACE8B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A1ED5-8D43-E627-EC34-094ECA10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F0ECB-BEF1-66AD-D346-EEA53DFD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8420F-226D-F5A9-9BE3-87FDDBEE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6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031C0-5349-5F05-638E-28ED50B8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0BC3E-8E1E-7DDD-85D6-3A04795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43A2-2E5A-5DBF-A74D-EECBBE52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C975-06AA-A29E-2654-EFBF9E0B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749-0F0C-CBB8-94FA-400E5BF4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E208B-84E1-0BBE-991B-37E3CB34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F5DA9-DD61-F5AB-FB9D-E2AD708A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E9A9-2C4A-7084-FFCC-BC4E6FD1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351B1-C645-BC7E-BE66-8AA08401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1AE7-6C0C-B427-3400-033C3DAB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E86E8-A1F1-33C3-CA13-CAAD0AAF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42E1-3BD1-A67B-422B-063C1E1D4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52560-3193-6F5E-465D-CDA69316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C943-7483-8BD7-A157-48273A4E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A95E-A947-F33F-3263-38D1C43D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3D113-D187-B07B-4C30-EE7AD219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100F-CF65-F5AB-73D3-016D0239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DA1F-2F54-66D8-6F34-C3A346CE3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A540-BA88-46CF-AF59-1B801C036B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630D-0539-7CF9-1EBB-6DDA666F5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A8AA-1B9C-6811-09C1-7DA01E72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flutter.dev/cookbook/networking/fetch-data" TargetMode="External"/><Relationship Id="rId2" Type="http://schemas.openxmlformats.org/officeDocument/2006/relationships/hyperlink" Target="https://dart.dev/libraries/async/async-awa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3kaGC_DrUnw" TargetMode="External"/><Relationship Id="rId4" Type="http://schemas.openxmlformats.org/officeDocument/2006/relationships/hyperlink" Target="https://dart.dev/language/asyn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9112-BE2C-E557-2EAD-5DFB8E4B2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3" y="2463282"/>
            <a:ext cx="10051878" cy="10823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Future </a:t>
            </a:r>
            <a:r>
              <a:rPr lang="en-US" b="1" dirty="0" err="1"/>
              <a:t>và</a:t>
            </a:r>
            <a:r>
              <a:rPr lang="en-US" b="1" dirty="0"/>
              <a:t> Async/Await </a:t>
            </a:r>
            <a:r>
              <a:rPr lang="en-US" b="1" dirty="0" err="1"/>
              <a:t>trong</a:t>
            </a:r>
            <a:r>
              <a:rPr lang="en-US" b="1" dirty="0"/>
              <a:t> Flutter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6323E-9F1D-1C09-1C62-4C0F2F32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1714" y="4357390"/>
            <a:ext cx="5116286" cy="891326"/>
          </a:xfrm>
        </p:spPr>
        <p:txBody>
          <a:bodyPr/>
          <a:lstStyle/>
          <a:p>
            <a:pPr algn="just"/>
            <a:r>
              <a:rPr lang="en-US" dirty="0"/>
              <a:t>SVTH: 	1. </a:t>
            </a:r>
            <a:r>
              <a:rPr lang="vi-VN" dirty="0"/>
              <a:t>Trần Anh Toàn</a:t>
            </a:r>
            <a:endParaRPr lang="en-US" dirty="0"/>
          </a:p>
          <a:p>
            <a:pPr algn="just"/>
            <a:r>
              <a:rPr lang="en-US" dirty="0"/>
              <a:t>	2. </a:t>
            </a:r>
            <a:r>
              <a:rPr lang="vi-VN" dirty="0"/>
              <a:t>Lê Thanh Trà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BC51A4-5B59-8A33-71E9-028C13C8ACA9}"/>
              </a:ext>
            </a:extLst>
          </p:cNvPr>
          <p:cNvSpPr txBox="1">
            <a:spLocks/>
          </p:cNvSpPr>
          <p:nvPr/>
        </p:nvSpPr>
        <p:spPr>
          <a:xfrm>
            <a:off x="1524000" y="1376267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Báo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4DE3DDE-A8CA-A162-D7B9-7CF8B2DD13B5}"/>
              </a:ext>
            </a:extLst>
          </p:cNvPr>
          <p:cNvSpPr txBox="1">
            <a:spLocks/>
          </p:cNvSpPr>
          <p:nvPr/>
        </p:nvSpPr>
        <p:spPr>
          <a:xfrm>
            <a:off x="2111828" y="1959427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Môn: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66A4CF-53EE-DE34-3FAB-9024EB0BF4C4}"/>
              </a:ext>
            </a:extLst>
          </p:cNvPr>
          <p:cNvSpPr txBox="1">
            <a:spLocks/>
          </p:cNvSpPr>
          <p:nvPr/>
        </p:nvSpPr>
        <p:spPr>
          <a:xfrm>
            <a:off x="3669242" y="390572"/>
            <a:ext cx="5116286" cy="71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TRƯỜNG ĐẠI HỌC BÁCH KHOA</a:t>
            </a:r>
          </a:p>
          <a:p>
            <a:r>
              <a:rPr lang="en-US" sz="2000" b="1"/>
              <a:t>KHOA ĐIỆN TỬ - VIỄN THÔNG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F936180-4B93-7126-3B30-A55A320EE230}"/>
              </a:ext>
            </a:extLst>
          </p:cNvPr>
          <p:cNvSpPr txBox="1">
            <a:spLocks/>
          </p:cNvSpPr>
          <p:nvPr/>
        </p:nvSpPr>
        <p:spPr>
          <a:xfrm>
            <a:off x="3862871" y="6078889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/>
              <a:t>Nẵng</a:t>
            </a:r>
            <a:r>
              <a:rPr lang="en-US" dirty="0"/>
              <a:t>, </a:t>
            </a:r>
            <a:r>
              <a:rPr lang="vi-VN" dirty="0"/>
              <a:t>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5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6E306-D3FC-A4B9-8C40-1B8D3E834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064D-13A5-BAD3-F5E3-6C0AA1F4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FutureBuilder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10191-4CB3-B39B-A409-8A0722F6A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938" y="1466099"/>
            <a:ext cx="9092124" cy="4356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087BD-0E69-7533-3452-78BE95A2EE69}"/>
              </a:ext>
            </a:extLst>
          </p:cNvPr>
          <p:cNvSpPr txBox="1"/>
          <p:nvPr/>
        </p:nvSpPr>
        <p:spPr>
          <a:xfrm>
            <a:off x="3048000" y="5938877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trạng thái waiting và hasError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4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CD986-D2E6-1A8D-EDC8-24BEBC72D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F1EC-FE54-B3F7-39D7-635CD5F3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FutureBuilder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475AC-444F-1DEC-7ABE-4AA6F7198987}"/>
              </a:ext>
            </a:extLst>
          </p:cNvPr>
          <p:cNvSpPr txBox="1"/>
          <p:nvPr/>
        </p:nvSpPr>
        <p:spPr>
          <a:xfrm>
            <a:off x="6208295" y="5938877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FutureBuilder với trạng thái hasData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DD699E-8FD9-2F7F-7C58-C6C5A183F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83" y="1690688"/>
            <a:ext cx="3665538" cy="3734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5F1E95-C0DD-F6DF-9C91-709EC803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293975"/>
            <a:ext cx="5370096" cy="55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75AC9-005C-CC4A-0469-95815C5E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691B-D551-AA28-D5D8-CD2901B9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9082-76CB-9514-E331-030E616E230F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FutureBuilder widget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FontTx/>
              <a:buAutoNum type="arabicPeriod"/>
            </a:pPr>
            <a:r>
              <a:rPr lang="vi-VN" sz="3600" dirty="0"/>
              <a:t>Combine mutiple Futures với Future.wait()</a:t>
            </a:r>
          </a:p>
          <a:p>
            <a:pPr marL="342900" indent="-342900">
              <a:buFontTx/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195387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D9083-5446-9DA6-CACA-1837DFC9C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C97C-935E-A1B0-D594-69AFA66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Future.wait()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38AF-10B7-C789-CA65-AD984152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469480"/>
          </a:xfrm>
        </p:spPr>
        <p:txBody>
          <a:bodyPr>
            <a:noAutofit/>
          </a:bodyPr>
          <a:lstStyle/>
          <a:p>
            <a:r>
              <a:rPr lang="vi-VN" sz="3000" dirty="0"/>
              <a:t>Là một phương thức cho phép chạy song song nhiều Future</a:t>
            </a:r>
          </a:p>
          <a:p>
            <a:endParaRPr lang="vi-VN" sz="3000" dirty="0"/>
          </a:p>
          <a:p>
            <a:r>
              <a:rPr lang="vi-VN" sz="3000" dirty="0"/>
              <a:t>Chỉ trả về khi tất cả đã hoàn thành</a:t>
            </a:r>
          </a:p>
          <a:p>
            <a:endParaRPr lang="vi-VN" sz="3000" dirty="0"/>
          </a:p>
          <a:p>
            <a:r>
              <a:rPr lang="vi-VN" sz="3000" dirty="0"/>
              <a:t>Giúp tiết kiệm thời gian so với chờ từng Future một</a:t>
            </a:r>
          </a:p>
          <a:p>
            <a:endParaRPr lang="vi-VN" sz="3000" dirty="0"/>
          </a:p>
          <a:p>
            <a:r>
              <a:rPr lang="vi-VN" sz="3000" dirty="0"/>
              <a:t>Nhược điểm: Nếu một Future trong đó thất bại thì toàn bộ Future.wait sẽ thất bại</a:t>
            </a:r>
          </a:p>
        </p:txBody>
      </p:sp>
    </p:spTree>
    <p:extLst>
      <p:ext uri="{BB962C8B-B14F-4D97-AF65-F5344CB8AC3E}">
        <p14:creationId xmlns:p14="http://schemas.microsoft.com/office/powerpoint/2010/main" val="343621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C68EC-5E75-B6C0-01C9-40FFBE87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21A9-55CC-6F24-1D63-B6E1C857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Combine multiple Futures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6A529B-A6B3-7A1B-A6B1-F0F17585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77545"/>
            <a:ext cx="5851359" cy="5362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90A5E-7D08-BD33-413D-8FA8C5F5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65" y="1477546"/>
            <a:ext cx="4519635" cy="4632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9F165F-13E6-6144-7619-38FE5B691D85}"/>
              </a:ext>
            </a:extLst>
          </p:cNvPr>
          <p:cNvSpPr txBox="1"/>
          <p:nvPr/>
        </p:nvSpPr>
        <p:spPr>
          <a:xfrm>
            <a:off x="7347284" y="6292820"/>
            <a:ext cx="7636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các dữ liệu riêng lẻ từ các Future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9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4FD6-366A-E749-A9A1-652B4081C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0CFC-FB72-8470-733A-3512E1DE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Combine multiple Futures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AD13F-282F-343A-AC6D-39DB8CC63C41}"/>
              </a:ext>
            </a:extLst>
          </p:cNvPr>
          <p:cNvSpPr txBox="1"/>
          <p:nvPr/>
        </p:nvSpPr>
        <p:spPr>
          <a:xfrm>
            <a:off x="7042484" y="3028890"/>
            <a:ext cx="49570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 initState để khởi tạo việc fetch dữ liệu và vẽ biểu đồ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69566-4BE2-659B-DB93-6131C25C6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6378"/>
            <a:ext cx="5694353" cy="45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8A740-184A-84C7-F055-E2F32E8FA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E536-EA53-F007-53E8-93E7B3DB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Combine multiple Futures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6B746-FD71-45C3-0653-E71D146D7C48}"/>
              </a:ext>
            </a:extLst>
          </p:cNvPr>
          <p:cNvSpPr txBox="1"/>
          <p:nvPr/>
        </p:nvSpPr>
        <p:spPr>
          <a:xfrm>
            <a:off x="6657473" y="2571052"/>
            <a:ext cx="52136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 futureData từ initState và trong FutureBuilder để cập nhật dữ liệu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9B82C2-64C0-1E16-99CD-489A7622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8109"/>
            <a:ext cx="4856747" cy="55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81C9E-0EC5-CA1E-029D-E77FFC4C0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4DF8-0C70-FCC5-E8CE-DE34FCCD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Combine multiple Futures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60826-0CCC-5927-06C1-19E01B32A52F}"/>
              </a:ext>
            </a:extLst>
          </p:cNvPr>
          <p:cNvSpPr txBox="1"/>
          <p:nvPr/>
        </p:nvSpPr>
        <p:spPr>
          <a:xfrm>
            <a:off x="8995968" y="3152001"/>
            <a:ext cx="16042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D30973-8B70-90E7-B470-935BDF63C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600" y="1409125"/>
            <a:ext cx="6477358" cy="52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40068-739F-0A9B-D035-028DF4EF6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A521-D91A-913C-FABB-18BDB16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6D7D-08F7-7A05-1F5F-65D9CFAD50B0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FutureBuilder widget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Combine mutiple Futures với Future.wait()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/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115993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2EDD6-55DF-431A-EE3D-5ED9136F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2A70-9641-F9D6-A6E6-52EC6FB2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handling với try-catch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DAA3-47CD-A37D-AE6B-3018F39E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1033"/>
            <a:ext cx="11353800" cy="1815933"/>
          </a:xfrm>
        </p:spPr>
        <p:txBody>
          <a:bodyPr>
            <a:noAutofit/>
          </a:bodyPr>
          <a:lstStyle/>
          <a:p>
            <a:r>
              <a:rPr lang="vi-VN" sz="3000" dirty="0"/>
              <a:t>Khi làm việc với bất đồng bộ, có thể xảy ra các lỗi</a:t>
            </a:r>
          </a:p>
          <a:p>
            <a:endParaRPr lang="vi-VN" sz="3000" dirty="0"/>
          </a:p>
          <a:p>
            <a:r>
              <a:rPr lang="vi-VN" sz="3000" dirty="0"/>
              <a:t>Dart cung cấp try - catch - finally để xử lý lỗi một cách an toàn</a:t>
            </a:r>
          </a:p>
        </p:txBody>
      </p:sp>
    </p:spTree>
    <p:extLst>
      <p:ext uri="{BB962C8B-B14F-4D97-AF65-F5344CB8AC3E}">
        <p14:creationId xmlns:p14="http://schemas.microsoft.com/office/powerpoint/2010/main" val="54345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39E75-167F-73B2-6099-8E065DA9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8E80-C9AC-3D97-5F1D-BC38E7EC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037E6-554C-D53F-8E79-715F2BB45053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3600" dirty="0"/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/>
              <a:t>FutureBuilder widget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/>
              <a:t>Combine mutiple Futures với Future.wait()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FontTx/>
              <a:buAutoNum type="arabicPeriod"/>
            </a:pPr>
            <a:r>
              <a:rPr lang="vi-VN" sz="3600" dirty="0"/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/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2248837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42A88-49EF-7001-D18E-A688C380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AEAF-9CC9-A476-3E67-134B4A89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Error handling với try-catch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2386E2-AF67-3420-5C42-D0BD6CE7A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673" y="1333751"/>
            <a:ext cx="7850653" cy="4819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59009-E6F8-886F-EDA5-1EAA285A6A3B}"/>
              </a:ext>
            </a:extLst>
          </p:cNvPr>
          <p:cNvSpPr txBox="1"/>
          <p:nvPr/>
        </p:nvSpPr>
        <p:spPr>
          <a:xfrm>
            <a:off x="1596188" y="6215876"/>
            <a:ext cx="89996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 dụng try-catch để error handling trong hàm fetchAll()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4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5ACA-CA39-86CA-C521-CD3675CB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D92-0467-75F2-F813-ADA5DD64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96BF0-5CD1-355B-94F6-72272B600B43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FutureBuilder widget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Combine mutiple Futures với Future.wait()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/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221752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A9E1A-305B-D089-BC99-F26641564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21A6-BDDC-5EC6-0DED-9C56DE31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 kết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283C-8F7F-39F8-7E02-B0774AFE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0663" cy="4469480"/>
          </a:xfrm>
        </p:spPr>
        <p:txBody>
          <a:bodyPr>
            <a:noAutofit/>
          </a:bodyPr>
          <a:lstStyle/>
          <a:p>
            <a:pPr algn="just"/>
            <a:r>
              <a:rPr lang="vi-VN" sz="3000" b="1" dirty="0"/>
              <a:t>Future, async/await: </a:t>
            </a:r>
            <a:r>
              <a:rPr lang="vi-VN" sz="3000" dirty="0"/>
              <a:t>công cụ của lập trình bất đồng bộ nâng cao trải nghiệm của người dùng</a:t>
            </a:r>
          </a:p>
          <a:p>
            <a:pPr algn="just"/>
            <a:r>
              <a:rPr lang="vi-VN" sz="3000" b="1" dirty="0"/>
              <a:t>FutureBuilder: </a:t>
            </a:r>
            <a:r>
              <a:rPr lang="vi-VN" sz="3000" dirty="0"/>
              <a:t>widget quan trọng trong việc kết hợp dữ liệu bất đồng bộ và UI</a:t>
            </a:r>
          </a:p>
          <a:p>
            <a:pPr algn="just"/>
            <a:r>
              <a:rPr lang="vi-VN" sz="3000" b="1" dirty="0"/>
              <a:t>Error handling với try-catch: </a:t>
            </a:r>
            <a:r>
              <a:rPr lang="vi-VN" sz="3000" dirty="0"/>
              <a:t>cách để xử lý lỗi an toàn giúp tiện lợi hơn trong quá trình phát triển</a:t>
            </a:r>
          </a:p>
          <a:p>
            <a:pPr algn="just"/>
            <a:r>
              <a:rPr lang="vi-VN" sz="3000" b="1" dirty="0"/>
              <a:t>Combine multiple Futures với Future.wait(): </a:t>
            </a:r>
            <a:r>
              <a:rPr lang="vi-VN" sz="3000" dirty="0"/>
              <a:t>giúp chạy song song được nhiều Future và tiết kiệm thời gian</a:t>
            </a:r>
          </a:p>
        </p:txBody>
      </p:sp>
    </p:spTree>
    <p:extLst>
      <p:ext uri="{BB962C8B-B14F-4D97-AF65-F5344CB8AC3E}">
        <p14:creationId xmlns:p14="http://schemas.microsoft.com/office/powerpoint/2010/main" val="3048606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935-A182-3238-61CF-7B34B597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DCB72E-0085-C31A-2D8A-D4096AF71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60611"/>
              </p:ext>
            </p:extLst>
          </p:nvPr>
        </p:nvGraphicFramePr>
        <p:xfrm>
          <a:off x="838200" y="325320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04">
                  <a:extLst>
                    <a:ext uri="{9D8B030D-6E8A-4147-A177-3AD203B41FA5}">
                      <a16:colId xmlns:a16="http://schemas.microsoft.com/office/drawing/2014/main" val="2572418428"/>
                    </a:ext>
                  </a:extLst>
                </a:gridCol>
                <a:gridCol w="2239347">
                  <a:extLst>
                    <a:ext uri="{9D8B030D-6E8A-4147-A177-3AD203B41FA5}">
                      <a16:colId xmlns:a16="http://schemas.microsoft.com/office/drawing/2014/main" val="3198274142"/>
                    </a:ext>
                  </a:extLst>
                </a:gridCol>
                <a:gridCol w="4899349">
                  <a:extLst>
                    <a:ext uri="{9D8B030D-6E8A-4147-A177-3AD203B41FA5}">
                      <a16:colId xmlns:a16="http://schemas.microsoft.com/office/drawing/2014/main" val="8548336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198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NỘI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TỶ LỆ ĐÓNG GÓP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Văn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5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1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01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ACE4-D3BC-D14F-6F10-4B5559D0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Tài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khảo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EC67-D094-49BF-AA1D-C1437B7DA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32958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vi-VN" sz="3000" dirty="0">
                <a:latin typeface="Arial (Body)"/>
              </a:rPr>
              <a:t>[1]. TS. Nguyễn Duy Nhật Viễn, “Slide bài giảng môn Lập trình Đa Nền Tảng”</a:t>
            </a:r>
            <a:endParaRPr lang="en-US" sz="3000" dirty="0">
              <a:latin typeface="Arial (Body)"/>
            </a:endParaRPr>
          </a:p>
          <a:p>
            <a:pPr marL="0" indent="0" fontAlgn="base">
              <a:buNone/>
            </a:pPr>
            <a:r>
              <a:rPr lang="vi-VN" sz="3000" dirty="0">
                <a:latin typeface="Arial (Body)"/>
              </a:rPr>
              <a:t>[2]. Dart Dev, </a:t>
            </a:r>
            <a:r>
              <a:rPr lang="vi-VN" sz="3000" u="sng" dirty="0">
                <a:latin typeface="Arial (Body)"/>
                <a:hlinkClick r:id="rId2"/>
              </a:rPr>
              <a:t>https://dart.dev/libraries/async/async-await</a:t>
            </a:r>
            <a:r>
              <a:rPr lang="vi-VN" sz="3000" dirty="0">
                <a:latin typeface="Arial (Body)"/>
              </a:rPr>
              <a:t>, 2025</a:t>
            </a:r>
            <a:endParaRPr lang="en-US" sz="3000" dirty="0">
              <a:latin typeface="Arial (Body)"/>
            </a:endParaRPr>
          </a:p>
          <a:p>
            <a:pPr marL="0" indent="0" fontAlgn="base">
              <a:buNone/>
            </a:pPr>
            <a:r>
              <a:rPr lang="en-US" sz="3000" dirty="0">
                <a:latin typeface="Arial (Body)"/>
              </a:rPr>
              <a:t>[3]. Flutter</a:t>
            </a:r>
            <a:r>
              <a:rPr lang="vi-VN" sz="3000" dirty="0">
                <a:latin typeface="Arial (Body)"/>
              </a:rPr>
              <a:t> Docs, “</a:t>
            </a:r>
            <a:r>
              <a:rPr lang="en-US" sz="3000" u="sng" dirty="0">
                <a:latin typeface="Arial (Body)"/>
                <a:hlinkClick r:id="rId3"/>
              </a:rPr>
              <a:t>http://docs.flutter.dev/cookbook/networking/fetch-data</a:t>
            </a:r>
            <a:r>
              <a:rPr lang="vi-VN" sz="3000" dirty="0">
                <a:latin typeface="Arial (Body)"/>
              </a:rPr>
              <a:t>”, 2025</a:t>
            </a:r>
            <a:endParaRPr lang="en-US" sz="3000" dirty="0">
              <a:latin typeface="Arial (Body)"/>
            </a:endParaRPr>
          </a:p>
          <a:p>
            <a:pPr marL="0" indent="0" fontAlgn="base">
              <a:buNone/>
            </a:pPr>
            <a:r>
              <a:rPr lang="vi-VN" sz="3000" dirty="0">
                <a:latin typeface="Arial (Body)"/>
              </a:rPr>
              <a:t>[4]. Dart Dev “</a:t>
            </a:r>
            <a:r>
              <a:rPr lang="vi-VN" sz="3000" u="sng" dirty="0">
                <a:latin typeface="Arial (Body)"/>
                <a:hlinkClick r:id="rId4"/>
              </a:rPr>
              <a:t>https://dart.dev/language/async</a:t>
            </a:r>
            <a:r>
              <a:rPr lang="vi-VN" sz="3000" dirty="0">
                <a:latin typeface="Arial (Body)"/>
              </a:rPr>
              <a:t>”, 2025</a:t>
            </a:r>
            <a:endParaRPr lang="en-US" sz="3000" dirty="0">
              <a:latin typeface="Arial (Body)"/>
            </a:endParaRPr>
          </a:p>
          <a:p>
            <a:pPr marL="0" indent="0">
              <a:buNone/>
            </a:pPr>
            <a:r>
              <a:rPr lang="vi-VN" sz="3000" dirty="0">
                <a:latin typeface="Arial (Body)"/>
              </a:rPr>
              <a:t>[5]. Flutter Mapp, “</a:t>
            </a:r>
            <a:r>
              <a:rPr lang="vi-VN" sz="3000" u="sng" dirty="0">
                <a:latin typeface="Arial (Body)"/>
                <a:hlinkClick r:id="rId5"/>
              </a:rPr>
              <a:t>https://www.youtube.com/watch?v=3kaGC_DrUnw</a:t>
            </a:r>
            <a:r>
              <a:rPr lang="vi-VN" sz="3000" dirty="0">
                <a:latin typeface="Arial (Body)"/>
              </a:rPr>
              <a:t>”, 2025</a:t>
            </a:r>
            <a:endParaRPr lang="en-US" sz="3000" dirty="0">
              <a:latin typeface="Arial (Body)"/>
            </a:endParaRPr>
          </a:p>
          <a:p>
            <a:pPr marL="0" indent="0">
              <a:buNone/>
            </a:pPr>
            <a:endParaRPr lang="en-US" sz="30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657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6BC60-5F10-54BF-8D19-C1A10C08E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3099-54D0-13A9-BA6B-876F2E8E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C898C-8920-E520-E12D-3483DDEC1BB2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3600" dirty="0"/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FutureBuilder widget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Combine mutiple Futures với Future.wait()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327124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601996"/>
          </a:xfrm>
        </p:spPr>
        <p:txBody>
          <a:bodyPr>
            <a:noAutofit/>
          </a:bodyPr>
          <a:lstStyle/>
          <a:p>
            <a:r>
              <a:rPr lang="vi-VN" sz="3000" dirty="0"/>
              <a:t>Một đối tượng trong Dart đại diện cho một giá trị trong tương lai</a:t>
            </a:r>
          </a:p>
          <a:p>
            <a:endParaRPr lang="vi-VN" sz="3000" dirty="0"/>
          </a:p>
          <a:p>
            <a:r>
              <a:rPr lang="vi-VN" sz="3000" dirty="0"/>
              <a:t>Thường được sử dụng với các tác vụ bất đồng bộ (gọi API, ...)</a:t>
            </a:r>
          </a:p>
          <a:p>
            <a:pPr marL="0" indent="0">
              <a:buNone/>
            </a:pPr>
            <a:endParaRPr lang="vi-VN" sz="3000" dirty="0"/>
          </a:p>
          <a:p>
            <a:r>
              <a:rPr lang="vi-VN" sz="3000" dirty="0"/>
              <a:t>Giúp ứng dụng không bị treo hoặc đơ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409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A06F9-44F8-0005-F0CA-FF8CCDFB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81CD-06AE-543B-999D-63F16DBA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async/await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0189-5268-841D-D555-4CAB44EB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708"/>
            <a:ext cx="10278979" cy="4667250"/>
          </a:xfrm>
        </p:spPr>
        <p:txBody>
          <a:bodyPr>
            <a:noAutofit/>
          </a:bodyPr>
          <a:lstStyle/>
          <a:p>
            <a:r>
              <a:rPr lang="vi-VN" sz="3000" dirty="0"/>
              <a:t>async: đánh dấu một hàm là bất đồng bộ, trả về một Future</a:t>
            </a:r>
          </a:p>
          <a:p>
            <a:r>
              <a:rPr lang="vi-VN" sz="3000" dirty="0"/>
              <a:t>await: dùng để đợi kết của của một Future</a:t>
            </a:r>
          </a:p>
          <a:p>
            <a:pPr marL="0" indent="0">
              <a:buNone/>
            </a:pPr>
            <a:endParaRPr lang="vi-VN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EBCE4-FDCB-EE88-868A-1E32BDAC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9" y="3161438"/>
            <a:ext cx="10535100" cy="32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E31F9-1B0E-16CE-40CE-7378070AC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3406-BCB5-E353-6248-937D6A8D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86164-BB69-F7E6-77C8-B01A463CCDDA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/>
              <a:t>FutureBuilder widget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FontTx/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Combine mutiple Futures với Future.wait()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202224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26D63-E62F-0E07-CFDF-44834C78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8960-85BF-29E4-892C-7D2DFD6E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FutureBuilder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6D6C-2583-2858-5084-3EFF32D3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601996"/>
          </a:xfrm>
        </p:spPr>
        <p:txBody>
          <a:bodyPr>
            <a:noAutofit/>
          </a:bodyPr>
          <a:lstStyle/>
          <a:p>
            <a:r>
              <a:rPr lang="vi-VN" sz="3000" dirty="0"/>
              <a:t>Một widget đặc biệt giúp kết hợp dữ liệu bất đồng bộ với UI</a:t>
            </a:r>
          </a:p>
          <a:p>
            <a:endParaRPr lang="vi-VN" sz="3000" dirty="0"/>
          </a:p>
          <a:p>
            <a:r>
              <a:rPr lang="vi-VN" sz="3000" dirty="0"/>
              <a:t>Tự động rebuild khi trạng thái Future thay đổi</a:t>
            </a:r>
          </a:p>
          <a:p>
            <a:endParaRPr lang="vi-VN" sz="3000" dirty="0"/>
          </a:p>
          <a:p>
            <a:r>
              <a:rPr lang="vi-VN" sz="3000" dirty="0"/>
              <a:t>Giúp xử lý các trạng thái UI một cách dễ dàng</a:t>
            </a:r>
          </a:p>
          <a:p>
            <a:endParaRPr lang="vi-VN" sz="3000" dirty="0"/>
          </a:p>
          <a:p>
            <a:r>
              <a:rPr lang="vi-VN" sz="3000" dirty="0"/>
              <a:t>Cung cấp một đối tượng AsyncSnapshot để xử lý các trạng thái</a:t>
            </a:r>
          </a:p>
        </p:txBody>
      </p:sp>
    </p:spTree>
    <p:extLst>
      <p:ext uri="{BB962C8B-B14F-4D97-AF65-F5344CB8AC3E}">
        <p14:creationId xmlns:p14="http://schemas.microsoft.com/office/powerpoint/2010/main" val="63551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2466-BB58-C230-4399-CFCC85087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4A31-558E-3C37-42EF-3634711F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FutureBuilder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A2F8DDC-28A0-8C0A-24D7-21710D886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882" y="1315452"/>
            <a:ext cx="9184235" cy="4844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A5D56C-6E5B-53CB-C76B-98A132A48636}"/>
              </a:ext>
            </a:extLst>
          </p:cNvPr>
          <p:cNvSpPr txBox="1"/>
          <p:nvPr/>
        </p:nvSpPr>
        <p:spPr>
          <a:xfrm>
            <a:off x="3214420" y="6215876"/>
            <a:ext cx="57631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để lấy toàn bộ data trong 4s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7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110D7-EDE7-CFB1-FEC7-4B59A8014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CBCA-B95A-B810-1CAA-57B85ACD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FutureBuilder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CB10D4-1DE7-23D1-FBA5-3D22CF1E0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2913"/>
            <a:ext cx="5451851" cy="2814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234010-2E1B-3837-9FF0-BBA5E43B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51" y="1690688"/>
            <a:ext cx="5514659" cy="3298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56AEE1-A2F5-506F-7E4F-0968600F54FF}"/>
              </a:ext>
            </a:extLst>
          </p:cNvPr>
          <p:cNvSpPr txBox="1"/>
          <p:nvPr/>
        </p:nvSpPr>
        <p:spPr>
          <a:xfrm>
            <a:off x="2423904" y="5672974"/>
            <a:ext cx="7732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FutureBuilder với trạng thái waiting và hasError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6614CC20C2341913E41528EE4FF97" ma:contentTypeVersion="10" ma:contentTypeDescription="Create a new document." ma:contentTypeScope="" ma:versionID="b40676470cc045035f9d286f2cd3f26e">
  <xsd:schema xmlns:xsd="http://www.w3.org/2001/XMLSchema" xmlns:xs="http://www.w3.org/2001/XMLSchema" xmlns:p="http://schemas.microsoft.com/office/2006/metadata/properties" xmlns:ns2="8fc2d97c-f157-4d5f-a344-1f9c94e44560" xmlns:ns3="42f2206f-91ae-4741-9813-edbb31cf99af" targetNamespace="http://schemas.microsoft.com/office/2006/metadata/properties" ma:root="true" ma:fieldsID="0cffd56ac440fb7554c278387cc366f1" ns2:_="" ns3:_="">
    <xsd:import namespace="8fc2d97c-f157-4d5f-a344-1f9c94e44560"/>
    <xsd:import namespace="42f2206f-91ae-4741-9813-edbb31cf99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2d97c-f157-4d5f-a344-1f9c94e44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ee44079-f624-4777-a56c-7b7b0d20b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2206f-91ae-4741-9813-edbb31cf99a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c5937-dea3-45c3-a6d9-fb7a5347a09c}" ma:internalName="TaxCatchAll" ma:showField="CatchAllData" ma:web="42f2206f-91ae-4741-9813-edbb31cf99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c2d97c-f157-4d5f-a344-1f9c94e44560">
      <Terms xmlns="http://schemas.microsoft.com/office/infopath/2007/PartnerControls"/>
    </lcf76f155ced4ddcb4097134ff3c332f>
    <TaxCatchAll xmlns="42f2206f-91ae-4741-9813-edbb31cf99af" xsi:nil="true"/>
  </documentManagement>
</p:properties>
</file>

<file path=customXml/itemProps1.xml><?xml version="1.0" encoding="utf-8"?>
<ds:datastoreItem xmlns:ds="http://schemas.openxmlformats.org/officeDocument/2006/customXml" ds:itemID="{5161603D-3AA2-455F-8950-90C18DB382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2C832-DD47-4715-8E73-A0AEFF9B6D2F}">
  <ds:schemaRefs>
    <ds:schemaRef ds:uri="42f2206f-91ae-4741-9813-edbb31cf99af"/>
    <ds:schemaRef ds:uri="8fc2d97c-f157-4d5f-a344-1f9c94e445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A96E9B-63D3-4AA0-AD5B-21734BD577A3}">
  <ds:schemaRefs>
    <ds:schemaRef ds:uri="42f2206f-91ae-4741-9813-edbb31cf99af"/>
    <ds:schemaRef ds:uri="8fc2d97c-f157-4d5f-a344-1f9c94e44560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707</Words>
  <Application>Microsoft Office PowerPoint</Application>
  <PresentationFormat>Widescreen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(Body)</vt:lpstr>
      <vt:lpstr>Arial</vt:lpstr>
      <vt:lpstr>Calibri</vt:lpstr>
      <vt:lpstr>Calibri Light</vt:lpstr>
      <vt:lpstr>Office Theme</vt:lpstr>
      <vt:lpstr>Future và Async/Await trong Flutter</vt:lpstr>
      <vt:lpstr>Nội dung</vt:lpstr>
      <vt:lpstr>Nội dung</vt:lpstr>
      <vt:lpstr>Future</vt:lpstr>
      <vt:lpstr>async/await</vt:lpstr>
      <vt:lpstr>Nội dung</vt:lpstr>
      <vt:lpstr>FutureBuilder</vt:lpstr>
      <vt:lpstr>Demo FutureBuilder</vt:lpstr>
      <vt:lpstr>Demo FutureBuilder</vt:lpstr>
      <vt:lpstr>Demo FutureBuilder</vt:lpstr>
      <vt:lpstr>Demo FutureBuilder</vt:lpstr>
      <vt:lpstr>Nội dung</vt:lpstr>
      <vt:lpstr>Future.wait()</vt:lpstr>
      <vt:lpstr>Demo Combine multiple Futures</vt:lpstr>
      <vt:lpstr>Demo Combine multiple Futures</vt:lpstr>
      <vt:lpstr>Demo Combine multiple Futures</vt:lpstr>
      <vt:lpstr>Demo Combine multiple Futures</vt:lpstr>
      <vt:lpstr>Nội dung</vt:lpstr>
      <vt:lpstr>Error handling với try-catch</vt:lpstr>
      <vt:lpstr>Demo Error handling với try-catch</vt:lpstr>
      <vt:lpstr>Nội dung</vt:lpstr>
      <vt:lpstr>Tổng kết</vt:lpstr>
      <vt:lpstr>Phân công công việc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&lt;&lt;Tên chủ đề&gt;&gt;</dc:title>
  <dc:creator>ndnvien@dut.udn.vn</dc:creator>
  <cp:lastModifiedBy>Trần Anh Toàn</cp:lastModifiedBy>
  <cp:revision>28</cp:revision>
  <dcterms:created xsi:type="dcterms:W3CDTF">2023-10-18T00:10:58Z</dcterms:created>
  <dcterms:modified xsi:type="dcterms:W3CDTF">2025-10-26T13:04:13Z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0x01010070F6614CC20C2341913E41528EE4FF97</vt:lpwstr>
  </property>
  <property fmtid="{D5CDD505-2E9C-101B-9397-08002B2CF9AE}" pid="3" name="MediaServiceImageTags">
    <vt:lpwstr/>
  </property>
</Properties>
</file>