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3"/>
  </p:sldMasterIdLst>
  <p:notesMasterIdLst>
    <p:notesMasterId r:id="rId26"/>
  </p:notesMasterIdLst>
  <p:sldIdLst>
    <p:sldId id="256" r:id="rId4"/>
    <p:sldId id="484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2" r:id="rId13"/>
    <p:sldId id="266" r:id="rId14"/>
    <p:sldId id="267" r:id="rId15"/>
    <p:sldId id="273" r:id="rId16"/>
    <p:sldId id="268" r:id="rId17"/>
    <p:sldId id="275" r:id="rId18"/>
    <p:sldId id="276" r:id="rId19"/>
    <p:sldId id="277" r:id="rId20"/>
    <p:sldId id="278" r:id="rId21"/>
    <p:sldId id="269" r:id="rId22"/>
    <p:sldId id="270" r:id="rId23"/>
    <p:sldId id="271" r:id="rId24"/>
    <p:sldId id="272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9"/>
    <p:restoredTop sz="93469"/>
  </p:normalViewPr>
  <p:slideViewPr>
    <p:cSldViewPr>
      <p:cViewPr varScale="1">
        <p:scale>
          <a:sx n="115" d="100"/>
          <a:sy n="115" d="100"/>
        </p:scale>
        <p:origin x="16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B653880-5B39-450C-BF37-EACF724653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E7EC7D-5147-44E9-ADE6-58481DC10A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7471B70-4ACB-4EFB-A59C-7A0107CE1B9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8F07BD8-0F18-4568-9649-9C32D151B1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A0E189F-41A2-4FB3-9055-5F9172FABB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AAF2C60-AB68-4F84-9C5B-DE7BF8393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FF1319DA-6AF5-4BC3-A6AD-78B6BC1645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4EF288E-6ED6-4ABB-808E-068964FFB14E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C60453B-18C1-4626-96E3-491E68387C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6824A4F-802D-4707-95CB-D9249B29C920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DB7995AC-4CE5-4528-A09C-CCFDD59C3721}"/>
                </a:ext>
              </a:extLst>
            </p:cNvPr>
            <p:cNvSpPr>
              <a:spLocks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8956 w 4917"/>
                <a:gd name="T3" fmla="*/ 0 h 1000"/>
                <a:gd name="T4" fmla="*/ 9972 w 4917"/>
                <a:gd name="T5" fmla="*/ 1015 h 1000"/>
                <a:gd name="T6" fmla="*/ 8958 w 4917"/>
                <a:gd name="T7" fmla="*/ 2029 h 1000"/>
                <a:gd name="T8" fmla="*/ 0 w 4917"/>
                <a:gd name="T9" fmla="*/ 20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514D6C00-2071-4544-811A-7F3C7591C72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8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8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C9F8101-7D51-439C-A4EE-31D89A2544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3C0251A-5325-4EC0-93F3-7D7555C602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89B36ED-9D1F-4F32-AD30-A68855B9E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03674E-C67D-4A15-9FE5-861E397E7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80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6AD961D-2D44-4290-9901-8B5E3AF353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2FCE28D-03AB-4100-ADE2-E21EA5C3B8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D17ACF1-52E1-4D76-A2DB-375917D2A4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CD2FB-A153-4030-B197-389F7480E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90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527F42C-6C7D-4AF6-944D-4790BBEC11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C0318CC-BBA4-4F1E-AC86-2F74EFBB5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53392AC-F710-42C1-B754-F120E4D7D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0C4C7-D86D-4840-9B81-5A1746FDC4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08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A7E62A9-D3D5-4642-AFD4-7059FD170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0677B46-4A55-45DA-A63D-37B704F097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A323BD1-127D-4D80-A1A1-4B94E2B8DC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79159-AD45-49E5-AF4A-1A50DA0A2E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94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FB12FFF-2A49-455B-A750-1EF5DB7188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390B04B-98F0-4D7A-A936-2A47E770DD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9ABF86E-DBB0-4290-A7E1-E16BEF642A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D5AFF-2BF6-468D-9B74-1EE254C5C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70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F1FB988-4276-4CCB-8587-18613A0DFA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D5FF81F-7466-4C49-950E-C69DD9AEC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43031A2-61E8-4492-BA63-6D61DCE8F6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7E3F2-E9F0-43E1-B0A2-0145D2C329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98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6ED1F69-638C-489C-946B-BD5F67BD5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C159208-5D2B-47CD-9936-3DC7D7F25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A09E166-D486-4E05-8441-8013CACA91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7CE04-5C94-4BE3-B57C-0EFE6C2E58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90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30FF84B-5618-48D9-AF69-7154790F0A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1A33B5F-3A02-4C78-B8DD-38B21A2616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FE09ACE-7861-4FE4-B3F3-8809D6A76D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20C3-2D66-4758-BA2A-073FE630EF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90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98E8A74D-4A25-4383-8122-9F1A2344A0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C500EB0-0876-405C-A26E-66F91CF7A9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D176E02-1E71-4721-A745-264297EB3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2BB3B-4EE0-44BF-ABF6-13D7168A8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58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4475A33-CCBE-4ACB-955A-B312EB608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DA965E0-903C-4DE6-AF42-35F6FE6450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3ADDBF1-4177-46DE-9FA1-AE932C936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9B2A5-2880-490D-A4FE-65127626D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86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9643809-AD9A-4033-8431-EFEE19E95C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068F57C-9BE3-411A-8509-3E2C1E8BC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67256AA-B46C-482C-84BD-0770606D44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5EBDD-BCCA-4BAB-8005-28CA42ED38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84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>
            <a:extLst>
              <a:ext uri="{FF2B5EF4-FFF2-40B4-BE49-F238E27FC236}">
                <a16:creationId xmlns:a16="http://schemas.microsoft.com/office/drawing/2014/main" id="{1D8D3442-03D7-4F26-A30E-EE4C569AB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305800" cy="6172200"/>
          </a:xfrm>
          <a:prstGeom prst="roundRect">
            <a:avLst>
              <a:gd name="adj" fmla="val 1372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643970FF-D559-40D5-9995-223E9D945629}"/>
              </a:ext>
            </a:extLst>
          </p:cNvPr>
          <p:cNvSpPr>
            <a:spLocks/>
          </p:cNvSpPr>
          <p:nvPr/>
        </p:nvSpPr>
        <p:spPr bwMode="blackWhite">
          <a:xfrm>
            <a:off x="0" y="152400"/>
            <a:ext cx="8534400" cy="838200"/>
          </a:xfrm>
          <a:custGeom>
            <a:avLst/>
            <a:gdLst>
              <a:gd name="T0" fmla="*/ 0 w 10182"/>
              <a:gd name="T1" fmla="*/ 0 h 1000"/>
              <a:gd name="T2" fmla="*/ 2147483646 w 10182"/>
              <a:gd name="T3" fmla="*/ 0 h 1000"/>
              <a:gd name="T4" fmla="*/ 2147483646 w 10182"/>
              <a:gd name="T5" fmla="*/ 2147483646 h 1000"/>
              <a:gd name="T6" fmla="*/ 2147483646 w 10182"/>
              <a:gd name="T7" fmla="*/ 2147483646 h 1000"/>
              <a:gd name="T8" fmla="*/ 0 w 10182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82"/>
              <a:gd name="T16" fmla="*/ 0 h 1000"/>
              <a:gd name="T17" fmla="*/ 5091 w 10182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82" h="1000">
                <a:moveTo>
                  <a:pt x="0" y="0"/>
                </a:moveTo>
                <a:lnTo>
                  <a:pt x="9681" y="0"/>
                </a:lnTo>
                <a:cubicBezTo>
                  <a:pt x="9958" y="0"/>
                  <a:pt x="10182" y="223"/>
                  <a:pt x="10182" y="500"/>
                </a:cubicBezTo>
                <a:cubicBezTo>
                  <a:pt x="10182" y="776"/>
                  <a:pt x="9958" y="999"/>
                  <a:pt x="9682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8785A579-5D6C-471B-88DE-B0DDFEE7A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0B1E0ADA-A309-4C8A-B742-CC9F57BA5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1E34A269-AEA9-4A9F-BD29-CD5746BE8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7E30284B-C733-4E42-9247-7F224677C6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940B4094-0D99-4FFE-9953-3986F8E6319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6" name="Rectangle 10">
            <a:extLst>
              <a:ext uri="{FF2B5EF4-FFF2-40B4-BE49-F238E27FC236}">
                <a16:creationId xmlns:a16="http://schemas.microsoft.com/office/drawing/2014/main" id="{15C9A858-3AB3-4D38-B4AD-70E7C15FBF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604020202020204" pitchFamily="34" charset="0"/>
              </a:defRPr>
            </a:lvl1pPr>
          </a:lstStyle>
          <a:p>
            <a:pPr>
              <a:defRPr/>
            </a:pPr>
            <a:fld id="{43624379-ED5D-4C9D-A6B7-E77F68234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ungdt@soict.hust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emo-partition3.pp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CE5D4A0F-A70E-47A6-814D-94B83F115E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Advanced Topics in Sorting</a:t>
            </a:r>
            <a:endParaRPr lang="en-US" altLang="en-US"/>
          </a:p>
        </p:txBody>
      </p:sp>
      <p:sp>
        <p:nvSpPr>
          <p:cNvPr id="14338" name="Rectangle 9">
            <a:extLst>
              <a:ext uri="{FF2B5EF4-FFF2-40B4-BE49-F238E27FC236}">
                <a16:creationId xmlns:a16="http://schemas.microsoft.com/office/drawing/2014/main" id="{FEF66E4C-969C-4F5B-9839-0F8F1B1E3A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Instructor: Thanh-Chung Dao (</a:t>
            </a:r>
            <a:r>
              <a:rPr lang="en-US" altLang="en-US">
                <a:hlinkClick r:id="rId2"/>
              </a:rPr>
              <a:t>chungdt@soict.hust.edu.vn</a:t>
            </a:r>
            <a:r>
              <a:rPr lang="en-US" altLang="en-US"/>
              <a:t>)</a:t>
            </a:r>
          </a:p>
          <a:p>
            <a:r>
              <a:rPr lang="en-US" altLang="en-US"/>
              <a:t>Slides by Dr. Ta Tuan Anh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F9E866E4-D780-4F60-954A-65918FE94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3-Way Partitioning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4242DE9E-0191-41D0-ABA9-BC223C4E0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3-way partitioning. Partition elements into 3 parts:</a:t>
            </a:r>
          </a:p>
          <a:p>
            <a:pPr eaLnBrk="1" hangingPunct="1"/>
            <a:r>
              <a:rPr lang="en-US" altLang="en-US"/>
              <a:t>Elements between i and j equal to partition element v.</a:t>
            </a:r>
          </a:p>
          <a:p>
            <a:pPr eaLnBrk="1" hangingPunct="1"/>
            <a:r>
              <a:rPr lang="en-US" altLang="en-US"/>
              <a:t>No larger elements to left of i.</a:t>
            </a:r>
          </a:p>
          <a:p>
            <a:pPr eaLnBrk="1" hangingPunct="1"/>
            <a:r>
              <a:rPr lang="en-US" altLang="en-US"/>
              <a:t>No smaller elements to right of j.</a:t>
            </a:r>
          </a:p>
          <a:p>
            <a:pPr eaLnBrk="1" hangingPunct="1"/>
            <a:endParaRPr lang="en-US" altLang="en-US"/>
          </a:p>
        </p:txBody>
      </p:sp>
      <p:pic>
        <p:nvPicPr>
          <p:cNvPr id="23555" name="Picture 5">
            <a:extLst>
              <a:ext uri="{FF2B5EF4-FFF2-40B4-BE49-F238E27FC236}">
                <a16:creationId xmlns:a16="http://schemas.microsoft.com/office/drawing/2014/main" id="{D44A7EEF-C404-49CE-9A71-EBEA7408F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4191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B33A4E6-215A-40A7-A050-742EACAB8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solution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8E016968-2159-4EED-8D5E-20793B17B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44958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3-way partitioning (Bentley-McIlroy): Partition elements into 4 parts:</a:t>
            </a:r>
          </a:p>
          <a:p>
            <a:pPr eaLnBrk="1" hangingPunct="1"/>
            <a:r>
              <a:rPr lang="en-US" altLang="en-US" sz="2400"/>
              <a:t>no larger elements to left of i</a:t>
            </a:r>
          </a:p>
          <a:p>
            <a:pPr eaLnBrk="1" hangingPunct="1"/>
            <a:r>
              <a:rPr lang="en-US" altLang="en-US" sz="2400"/>
              <a:t>no smaller elements to right of j</a:t>
            </a:r>
          </a:p>
          <a:p>
            <a:pPr eaLnBrk="1" hangingPunct="1"/>
            <a:r>
              <a:rPr lang="en-US" altLang="en-US" sz="2400"/>
              <a:t>equal elements to left of p</a:t>
            </a:r>
          </a:p>
          <a:p>
            <a:pPr eaLnBrk="1" hangingPunct="1"/>
            <a:r>
              <a:rPr lang="en-US" altLang="en-US" sz="2400"/>
              <a:t>equal elements to right of q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Afterwards, swap equal keys into center.</a:t>
            </a:r>
          </a:p>
          <a:p>
            <a:pPr eaLnBrk="1" hangingPunct="1"/>
            <a:endParaRPr lang="en-US" altLang="en-US" sz="2400"/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1BDE8CB9-B8A7-403E-9FFF-1B822171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581400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DE0B5F9-605D-4E3E-88BC-A50AD93AF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Code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FC6E02BB-E857-4D0B-8FE5-BE8741FCF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void sort(int a[], int l, int r)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if (r &lt;= l) 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int i = l-1, j =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int p = l-1, q =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while(1)	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while (a[++i] &lt; a[r]));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while (a[r] &lt; a[--j])) if (j == l)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if (i &gt;= j)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exch(a, i, j);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if (a[i]==a[r]) exch(a, ++p, 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if (a[j]==a[r]) exch(a, --q, j);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exch(a, i, 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j = i - 1;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i = i + 1;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for (int k = l ; k &lt;= p; k++) exch(a, k, j--);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for (int k = r-1; k &gt;= q; k--) exch(a, k, i++);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sort(a, l, j);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sort(a, i, 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87F1AE8-DB4A-4E5D-86FD-DCB620989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Demo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24F6115-CD07-4F70-A33D-2E6A356D8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hlinkClick r:id="rId2" action="ppaction://hlinkpres?slideindex=1&amp;slidetitle="/>
              </a:rPr>
              <a:t>demo-partition3.ppt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2A6440A6-A1AE-49F9-8EF7-3F42D6F71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Quiz 1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0FBC6F50-2885-480D-8A48-157DF7F5A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two quick sort algorithms</a:t>
            </a:r>
          </a:p>
          <a:p>
            <a:pPr lvl="1" eaLnBrk="1" hangingPunct="1"/>
            <a:r>
              <a:rPr lang="en-US" altLang="en-US"/>
              <a:t>2-way partitioning</a:t>
            </a:r>
          </a:p>
          <a:p>
            <a:pPr lvl="1" eaLnBrk="1" hangingPunct="1"/>
            <a:r>
              <a:rPr lang="en-US" altLang="en-US"/>
              <a:t>3-way partitioning</a:t>
            </a:r>
          </a:p>
          <a:p>
            <a:pPr eaLnBrk="1" hangingPunct="1"/>
            <a:r>
              <a:rPr lang="en-US" altLang="en-US"/>
              <a:t>Create two identical arrays of 10 millions randomized numbers having value from 1 to 10.</a:t>
            </a:r>
          </a:p>
          <a:p>
            <a:pPr eaLnBrk="1" hangingPunct="1"/>
            <a:r>
              <a:rPr lang="en-US" altLang="en-US"/>
              <a:t>Compare the time for sorting the numbers using each algorithm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7A0CF594-D564-4876-BED0-EB8F459D6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Instructions (1)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592D687C-9C52-47A3-9D9C-1BB3C875E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 function to create new data stored in a dynamic memory. The array’s size is passed as a parameter.</a:t>
            </a:r>
          </a:p>
          <a:p>
            <a:pPr lvl="1" eaLnBrk="1" hangingPunct="1"/>
            <a:r>
              <a:rPr lang="en-US" altLang="en-US"/>
              <a:t>int * createArray(int size);</a:t>
            </a:r>
          </a:p>
          <a:p>
            <a:pPr eaLnBrk="1" hangingPunct="1"/>
            <a:r>
              <a:rPr lang="en-US" altLang="en-US"/>
              <a:t>Call rand() function to generate a random number in the range 0 to RAND_MAX </a:t>
            </a:r>
          </a:p>
          <a:p>
            <a:pPr lvl="1" eaLnBrk="1" hangingPunct="1"/>
            <a:r>
              <a:rPr lang="en-US" altLang="en-US"/>
              <a:t>#include &lt;stdlib.h&gt;</a:t>
            </a:r>
          </a:p>
          <a:p>
            <a:pPr lvl="1" eaLnBrk="1" hangingPunct="1"/>
            <a:r>
              <a:rPr lang="en-US" altLang="en-US"/>
              <a:t>i = rand(); </a:t>
            </a:r>
          </a:p>
          <a:p>
            <a:pPr eaLnBrk="1" hangingPunct="1"/>
            <a:r>
              <a:rPr lang="en-US" altLang="en-US"/>
              <a:t>Write a function to help duplicating data from an existing array.</a:t>
            </a:r>
          </a:p>
          <a:p>
            <a:pPr lvl="1" eaLnBrk="1" hangingPunct="1"/>
            <a:r>
              <a:rPr lang="en-US" altLang="en-US"/>
              <a:t>int * dumpArray(int *p, int size);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AF2D2360-E575-4A0D-9C45-9B8D620B7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Instructions (2)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2B3F0651-101B-43B0-AF33-0BC4E1D80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 memcpy() function to copy data from an array to another array.</a:t>
            </a:r>
          </a:p>
          <a:p>
            <a:pPr lvl="1" eaLnBrk="1" hangingPunct="1"/>
            <a:r>
              <a:rPr lang="en-US" altLang="en-US"/>
              <a:t>memcpy(void* dest, void* src, size_t size);</a:t>
            </a:r>
          </a:p>
          <a:p>
            <a:pPr eaLnBrk="1" hangingPunct="1"/>
            <a:r>
              <a:rPr lang="en-US" altLang="en-US"/>
              <a:t>Write 2 sorting algorithms in 2 functions:</a:t>
            </a:r>
          </a:p>
          <a:p>
            <a:pPr lvl="1" eaLnBrk="1" hangingPunct="1"/>
            <a:r>
              <a:rPr lang="en-US" altLang="en-US"/>
              <a:t>void sort2way(int a[], int l, int r);</a:t>
            </a:r>
          </a:p>
          <a:p>
            <a:pPr lvl="1" eaLnBrk="1" hangingPunct="1"/>
            <a:r>
              <a:rPr lang="en-US" altLang="en-US"/>
              <a:t>void sort3way(int a[], int l, int r);</a:t>
            </a:r>
          </a:p>
          <a:p>
            <a:pPr eaLnBrk="1" hangingPunct="1"/>
            <a:r>
              <a:rPr lang="en-US" altLang="en-US"/>
              <a:t>Write a main() function where we can firstly verify the correctness of the sorting functions on a small data and then check their performance on a huge volume data.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0B238C2-5E7E-4F67-98C4-21A86DCC6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Instructions (3)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80F47148-37E3-4561-A34E-4BC0C3B04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#define SMALL_NUMBER 20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#define HUGE_NUMBER 10000000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main()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int* a1, a2;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a1 = createArray(SMALL_NUMBER);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a2 = dumpArray(a1, SMALL_NUMBER);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sort2way(a1, 0, SMALL_NUMBER-1);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/* print data in a1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sort2way(a2, 0, SMALL_NUMBER-1);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/* print data in a2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free (a1);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free (a2);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a1 = createArray(HUGE_NUMBER);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a2 = dumpArray(a1, HUGE_NUMBER);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/* compare the time to execute sorting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}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0F03B91D-6541-489C-995F-EBB9A0E00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Instructions (4)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683080CF-567F-418D-897E-22E9B8452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How to check the performance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#include &lt;time.h&gt;</a:t>
            </a:r>
            <a:br>
              <a:rPr lang="en-US" altLang="en-US" sz="2400"/>
            </a:br>
            <a:r>
              <a:rPr lang="en-US" altLang="en-US" sz="2400"/>
              <a:t>#include &lt;stdio.h&gt;</a:t>
            </a:r>
            <a:br>
              <a:rPr lang="en-US" altLang="en-US" sz="2400"/>
            </a:br>
            <a:r>
              <a:rPr lang="en-US" altLang="en-US" sz="2400"/>
              <a:t>time_t start,end;</a:t>
            </a:r>
            <a:br>
              <a:rPr lang="en-US" altLang="en-US" sz="2400"/>
            </a:br>
            <a:r>
              <a:rPr lang="en-US" altLang="en-US" sz="2400"/>
              <a:t>volatile long unsigned t;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start = time(NULL);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/* your algorithm to check the performance */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end = time(NULL);</a:t>
            </a:r>
            <a:br>
              <a:rPr lang="en-US" altLang="en-US" sz="2400"/>
            </a:br>
            <a:r>
              <a:rPr lang="en-US" altLang="en-US" sz="2400"/>
              <a:t>  </a:t>
            </a:r>
            <a:br>
              <a:rPr lang="en-US" altLang="en-US" sz="2400"/>
            </a:br>
            <a:r>
              <a:rPr lang="en-US" altLang="en-US" sz="2400"/>
              <a:t>printf(“Run in %f seconds.\n", difftime(end, start));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F66CA0C-44DB-4AE7-B57D-C05482608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Generalized sorting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38E1E98F-3034-4E95-BAA4-FDA4812B3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In C we can use the qsort function for sorting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qsort(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void *buf,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size_t num,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size_t size,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int (*compare)(void const *, void  const *)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qsort() function sorts </a:t>
            </a:r>
            <a:r>
              <a:rPr lang="en-US" altLang="en-US" sz="2000" i="1"/>
              <a:t>buf</a:t>
            </a:r>
            <a:r>
              <a:rPr lang="en-US" altLang="en-US" sz="2000"/>
              <a:t> (which contains </a:t>
            </a:r>
            <a:r>
              <a:rPr lang="en-US" altLang="en-US" sz="2000" i="1"/>
              <a:t>num</a:t>
            </a:r>
            <a:r>
              <a:rPr lang="en-US" altLang="en-US" sz="2000"/>
              <a:t> items, each of size </a:t>
            </a:r>
            <a:r>
              <a:rPr lang="en-US" altLang="en-US" sz="2000" i="1"/>
              <a:t>size</a:t>
            </a:r>
            <a:r>
              <a:rPr lang="en-US" altLang="en-US" sz="200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 i="1"/>
              <a:t>compare</a:t>
            </a:r>
            <a:r>
              <a:rPr lang="en-US" altLang="en-US" sz="2000"/>
              <a:t> function is used to compare the items in </a:t>
            </a:r>
            <a:r>
              <a:rPr lang="en-US" altLang="en-US" sz="2000" i="1"/>
              <a:t>buf</a:t>
            </a:r>
            <a:r>
              <a:rPr lang="en-US" altLang="en-US" sz="2000"/>
              <a:t>. </a:t>
            </a:r>
            <a:r>
              <a:rPr lang="en-US" altLang="en-US" sz="2000" i="1"/>
              <a:t>compare</a:t>
            </a:r>
            <a:r>
              <a:rPr lang="en-US" altLang="en-US" sz="2000"/>
              <a:t> should return negative if the first argument is less than the second, zero if they are equal, and positive if the first argument is greater than the second.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1765306-8F0E-460A-A95B-AB0505E1F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Assessment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5507C5D3-DF41-4861-A92A-9C6B512AF4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10% attendance</a:t>
            </a:r>
          </a:p>
          <a:p>
            <a:r>
              <a:rPr lang="en-US" altLang="en-US"/>
              <a:t>40% project</a:t>
            </a:r>
          </a:p>
          <a:p>
            <a:r>
              <a:rPr lang="en-US" altLang="en-US"/>
              <a:t>50% final exam</a:t>
            </a:r>
          </a:p>
          <a:p>
            <a:r>
              <a:rPr lang="en-US" altLang="en-US"/>
              <a:t>Class slide: on Microsoft Teams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BD4E4370-1974-456B-8BDD-A8450D9F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E21C50-AC38-4FEC-86FC-78C9CB7E006B}" type="slidenum">
              <a:rPr lang="en-US" altLang="en-US" sz="14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37FF5251-535F-490D-9162-C1BF9B778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54A58755-B90D-4A2A-B935-96E36D6BB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int_compare(void const* x, void const *y)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int m,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m = *((int*)x);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n = *((int*)y);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if ( m == n ) return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return m &gt; n ? 1: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int a[20],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/* input an array of numbers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/* call qsort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qsort(a, n, sizeof(int), int_compare);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2D9DD476-598F-45A9-A418-2A592C32F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Brief on function pointer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E26B8331-3DC7-48B2-B9E5-EAC80FAB8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Declare a pointer to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(*pf) (int);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Declare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f(int);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Assign a function to a function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pf = &amp;f;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Call a function via pointer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ans = pf(5); // which are equivalent with ans = f(5)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the qsort() function, </a:t>
            </a:r>
            <a:r>
              <a:rPr lang="en-US" altLang="en-US" i="1"/>
              <a:t>compare</a:t>
            </a:r>
            <a:r>
              <a:rPr lang="en-US" altLang="en-US"/>
              <a:t> is a function pointer to reference to a compare the items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2E26898-46F8-4528-B002-2640A2E40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Quiz 2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99789874-4844-4F74-AB46-71B346F22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use qsort() to sort an array in ascendant or descendant order?</a:t>
            </a:r>
          </a:p>
          <a:p>
            <a:pPr eaLnBrk="1" hangingPunct="1"/>
            <a:r>
              <a:rPr lang="en-US" altLang="en-US"/>
              <a:t>Rewrite the program in Quiz 1 to compare the performance of your algorithm with the one of qsort()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1F34E6E-C93F-4618-A01A-0336DCFE1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 applications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EDFCF85F-F428-4B96-835E-ACF565BB3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Sorting algorithms are essential in a broad variety of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Organize an MP3 library.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Display Google PageRank results.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List RSS news items in reverse chronological order.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Find the median.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Find the closest pair.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Binary search in a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Identify statistical outliers.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Find duplicates in a mailing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Data compression.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Computer graphics.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Computational biology.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Supply chain management.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Load balancing on a parallel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. .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19CD649-AA44-46CA-AE0F-8671CF34B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 algorithms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EC734721-C2E6-47FB-84F8-78F99B438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Many sorting algorithms to choose from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hlink"/>
                </a:solidFill>
              </a:rPr>
              <a:t>Internal sorts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Insertion sort, selection sort, bubblesort, shaker sort.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Quicksort, mergesort, heapsort, samplesort, shellsort.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Solitaire sort, red-black sort, splaysort, Dobosiewicz sort, psort,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hlink"/>
                </a:solidFill>
              </a:rPr>
              <a:t>External sorts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 Poly-phase mergesort, cascade-merge, oscillating sort.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hlink"/>
                </a:solidFill>
              </a:rPr>
              <a:t>Radix sorts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Distribution, MSD, LSD.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3-way radix quicksort.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hlink"/>
                </a:solidFill>
              </a:rPr>
              <a:t>Parallel sorts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Bitonic sort, Batcher even-odd sort.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Smooth sort, cube sort, column sort.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GPUsort.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7C1CC0FA-B92C-468A-8B50-E43FBC440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Which algorithm to use?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6E57336A-8273-4555-945D-AE38C91CD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Applications have diverse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Stable?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Multiple keys?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Deterministic?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Keys all distinct?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Multiple key types?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Linked list or arrays?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Large or small records?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Is your file randomly ordered?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Need guaranteed performance?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Cannot cover all combinations of attributes.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30F0539-BC54-4FED-ADF9-F22B14426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 1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AE4008D-732F-4AA1-A747-EE01A2D75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Problem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Sort a huge randomly-ordered file of small records.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Example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Process transaction records for a phone company.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Which sorting method to use?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Quicksort: </a:t>
            </a:r>
            <a:r>
              <a:rPr lang="en-US" altLang="en-US" sz="2400"/>
              <a:t>YES, it's designed for this problem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Insertion sort: </a:t>
            </a:r>
            <a:r>
              <a:rPr lang="en-US" altLang="en-US" sz="2400"/>
              <a:t>No, quadratic time for randomly-ordered files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Selection sort: </a:t>
            </a:r>
            <a:r>
              <a:rPr lang="en-US" altLang="en-US" sz="2400"/>
              <a:t>No, always takes quadratic time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81870D33-FDEA-404D-B980-9695E8C0D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 2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6A05163D-F3B5-4E61-B6FC-0454DB8A5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Problem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Sort a huge file that is already almost in order.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Example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Re-sort a huge database after a few changes.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Which sorting method to use?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Quicksort: </a:t>
            </a:r>
            <a:r>
              <a:rPr lang="en-US" altLang="en-US" sz="2400"/>
              <a:t>probably no, insertion simpler and faster</a:t>
            </a:r>
            <a:endParaRPr lang="en-US" altLang="en-US" sz="200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Insertion sort: </a:t>
            </a:r>
            <a:r>
              <a:rPr lang="en-US" altLang="en-US" sz="2400"/>
              <a:t>YES, linear time for most definitions of "in order"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Selection sort: </a:t>
            </a:r>
            <a:r>
              <a:rPr lang="en-US" altLang="en-US" sz="2400"/>
              <a:t>No, always takes quadratic time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7100A98-ECC4-4FEB-8638-513AF4697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 3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BFFB734D-49EE-4CB2-B75F-279096251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Problem: sort a file of huge records with tiny keys.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Ex: reorganizing your MP3 files.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Which sorting method to use?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Mergesort: probably no, selection sort simpler and faster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Insertion sort: no, too many exchanges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Selection sort: YES, linear time under reasonable assumptions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E2B443EC-5C10-4E3E-9BF8-7D13A836F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Duplicate keys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B6C008F1-612C-4D33-8C55-ED4FBE265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92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Often, purpose of sort is to bring records with duplicate keys together.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Sort population by 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Finding collinear points.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Remove duplicates from mailing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Sort job applicants by college attended.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Typical characteristics of such applications.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Huge file.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Small number of key values.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Mergesort with duplicate keys: always ~ N lg N compares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Quicksort with duplicate keys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algorithm goes quadratic unless partitioning stops on equal keys!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1990s Unix user found this problem in qsort()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4" ma:contentTypeDescription="Create a new document." ma:contentTypeScope="" ma:versionID="170546f30c239b86c6523ea2b84b7268">
  <xsd:schema xmlns:xsd="http://www.w3.org/2001/XMLSchema" xmlns:xs="http://www.w3.org/2001/XMLSchema" xmlns:p="http://schemas.microsoft.com/office/2006/metadata/properties" xmlns:ns2="7b943c93-b938-48de-825e-fb1653b6f1c7" targetNamespace="http://schemas.microsoft.com/office/2006/metadata/properties" ma:root="true" ma:fieldsID="6e32fb89e853253165558a0af8fdade1" ns2:_="">
    <xsd:import namespace="7b943c93-b938-48de-825e-fb1653b6f1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D3590A-59C4-4D17-96D0-28A8A51989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943c93-b938-48de-825e-fb1653b6f1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D60B40-D2F5-4E32-B12E-25192793B0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1117</TotalTime>
  <Words>1597</Words>
  <Application>Microsoft Office PowerPoint</Application>
  <PresentationFormat>On-screen Show (4:3)</PresentationFormat>
  <Paragraphs>213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Radial</vt:lpstr>
      <vt:lpstr>Advanced Topics in Sorting</vt:lpstr>
      <vt:lpstr>Assessment</vt:lpstr>
      <vt:lpstr>Sorting applications</vt:lpstr>
      <vt:lpstr>Sorting algorithms</vt:lpstr>
      <vt:lpstr>Which algorithm to use?</vt:lpstr>
      <vt:lpstr>Case study 1</vt:lpstr>
      <vt:lpstr>Case study 2</vt:lpstr>
      <vt:lpstr>Case study 3</vt:lpstr>
      <vt:lpstr>Duplicate keys</vt:lpstr>
      <vt:lpstr>3-Way Partitioning</vt:lpstr>
      <vt:lpstr>Implementation solution</vt:lpstr>
      <vt:lpstr>Code</vt:lpstr>
      <vt:lpstr>Demo</vt:lpstr>
      <vt:lpstr>Quiz 1</vt:lpstr>
      <vt:lpstr>Instructions (1)</vt:lpstr>
      <vt:lpstr>Instructions (2)</vt:lpstr>
      <vt:lpstr>Instructions (3)</vt:lpstr>
      <vt:lpstr>Instructions (4)</vt:lpstr>
      <vt:lpstr>Generalized sorting</vt:lpstr>
      <vt:lpstr>Example</vt:lpstr>
      <vt:lpstr>Brief on function pointer</vt:lpstr>
      <vt:lpstr>Quiz 2</vt:lpstr>
    </vt:vector>
  </TitlesOfParts>
  <Company>526 Duong Buoi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Nguyên lí lập trình máy tính</dc:title>
  <dc:creator>HAVT</dc:creator>
  <cp:lastModifiedBy>Dao Thanh Chung</cp:lastModifiedBy>
  <cp:revision>96</cp:revision>
  <dcterms:created xsi:type="dcterms:W3CDTF">2005-08-13T04:29:07Z</dcterms:created>
  <dcterms:modified xsi:type="dcterms:W3CDTF">2021-10-06T08:55:23Z</dcterms:modified>
</cp:coreProperties>
</file>