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</p:sldMasterIdLst>
  <p:notesMasterIdLst>
    <p:notesMasterId r:id="rId22"/>
  </p:notesMasterIdLst>
  <p:sldIdLst>
    <p:sldId id="256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74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7"/>
    <p:restoredTop sz="93333"/>
  </p:normalViewPr>
  <p:slideViewPr>
    <p:cSldViewPr>
      <p:cViewPr varScale="1">
        <p:scale>
          <a:sx n="63" d="100"/>
          <a:sy n="63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1F312D-7E3A-9345-9C7E-7F29E3D290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B0CD0A0-4C53-9543-8BD1-EB790E9CD3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0A44F8A-FF93-4EE5-A2AE-6C52E24F2FB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9FBE839-6F09-4945-8E22-B9A3D2C338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053CC48-8A64-DD46-B15B-5BE99000D0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20C4F46-CD88-FC43-AF5C-13F05A707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4D575DAE-CA3C-4321-B836-391435F9FD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6802B6C-7EA8-4DF7-96A4-3491CA302383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D8A7F7A8-8782-48D9-A4BD-483C5E6BE9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2E5C7CE-03E4-4C6C-955D-0249384A41C4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6815A9E-0680-4F92-86BA-F11EB2B5A947}"/>
                </a:ext>
              </a:extLst>
            </p:cNvPr>
            <p:cNvSpPr>
              <a:spLocks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087 w 4917"/>
                <a:gd name="T3" fmla="*/ 0 h 1000"/>
                <a:gd name="T4" fmla="*/ 5664 w 4917"/>
                <a:gd name="T5" fmla="*/ 576 h 1000"/>
                <a:gd name="T6" fmla="*/ 5088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70EF5AF-CCF6-492F-9AC3-6332F1FA953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F245AB5-AED9-43E7-B2D2-8DE564B93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4E8695D-18A3-4AD9-AE8B-D30DADD2B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2830117-759D-4C7B-A546-BE88F600F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72AB114E-4E0F-46C3-ACE1-B542609B73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27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F49D15F-39D6-4032-9883-71CC6F0B1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852B37-F7FD-4574-9390-D2E8B0DD2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4E7104D-333B-4417-B8FB-1D595B6B1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1FF51-8C46-4369-97CE-AA230C448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4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92D567D-3368-4D73-B2D4-AFC92661E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F26A1D3-6C49-4B73-AD98-3FCF799EE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9067D8-E7BF-464D-AA1E-F058CDAE8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82A02-B2DE-4252-82E0-752EDDAC0D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5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608E5FA-4483-4513-8F31-15F3A33E3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96814FE-9619-4443-886A-08F334281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DE2FDD1-9101-44AB-A442-485C76DF87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9C76-07CD-42FE-BDE1-39AE24990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61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526DA4F-CFA9-48D7-92EE-88563B8FB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5FC3975-9998-46EC-804E-B2CA6B635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A5B47C1-0473-4CB1-B181-CCB141CDE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07072-592A-467B-9833-7A56E6AFC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82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560C1B9-06F8-4332-B5FB-97BA31C0C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7E2EC0A-DCD4-4A2E-9D33-658E88A797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6D23061-7679-493C-90F1-07A04978E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B318F-04D8-488B-AFDA-515E221BA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34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EB520C6-F3FF-4729-BFFC-E9720C10E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701F09A-E8C6-4481-BDA5-D49609CC18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6330B8E-F6F0-4311-BF79-71A70D1AC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317BF-FCE4-4978-94BC-3A8E6BF3B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04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5C9237F-BE71-4869-BA78-8E60F7A1EB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2EBD356-7CE6-4588-AFB2-86F775002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847C839-263D-4F3B-B057-11DAF2A29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DC08D-0E55-4A2F-AF8E-5EE1E3C7E9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76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46EF407-C412-43BD-82BD-CDBACF6A2D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D900DBF-5A40-46EA-AE0C-9E61C3C800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744D490-C3FF-49C4-9132-46144A527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5F0D-4909-4F57-A852-4CC7766A4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51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5239662-8470-4A74-96B1-29D4F91B9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3576FE-B98F-4807-A97D-1EC35B654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EB81B0E-CE7D-4187-9855-B51A17ACD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252C8-05E9-4B00-BB32-8390E6ED3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72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5413201-0A62-4F11-9EC0-BE36D7C4E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FED47D9-4390-42E8-B9F7-246BA88F6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3F6D6A4-C4C5-4357-9A80-7CBA11CD2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3F17F-18BD-429F-A2AA-8F6C22D717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2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5ACE76FF-3F80-BC46-A518-390F318E4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17220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2A9958F5-D868-4C5B-93D8-435152F9C939}"/>
              </a:ext>
            </a:extLst>
          </p:cNvPr>
          <p:cNvSpPr>
            <a:spLocks/>
          </p:cNvSpPr>
          <p:nvPr/>
        </p:nvSpPr>
        <p:spPr bwMode="blackWhite">
          <a:xfrm>
            <a:off x="0" y="152400"/>
            <a:ext cx="8534400" cy="838200"/>
          </a:xfrm>
          <a:custGeom>
            <a:avLst/>
            <a:gdLst>
              <a:gd name="T0" fmla="*/ 0 w 10182"/>
              <a:gd name="T1" fmla="*/ 0 h 1000"/>
              <a:gd name="T2" fmla="*/ 8114469 w 10182"/>
              <a:gd name="T3" fmla="*/ 0 h 1000"/>
              <a:gd name="T4" fmla="*/ 8534400 w 10182"/>
              <a:gd name="T5" fmla="*/ 419100 h 1000"/>
              <a:gd name="T6" fmla="*/ 8115307 w 10182"/>
              <a:gd name="T7" fmla="*/ 838200 h 1000"/>
              <a:gd name="T8" fmla="*/ 0 w 10182"/>
              <a:gd name="T9" fmla="*/ 8382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82"/>
              <a:gd name="T16" fmla="*/ 0 h 1000"/>
              <a:gd name="T17" fmla="*/ 5091 w 10182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82" h="1000">
                <a:moveTo>
                  <a:pt x="0" y="0"/>
                </a:moveTo>
                <a:lnTo>
                  <a:pt x="9681" y="0"/>
                </a:lnTo>
                <a:cubicBezTo>
                  <a:pt x="9958" y="0"/>
                  <a:pt x="10182" y="223"/>
                  <a:pt x="10182" y="500"/>
                </a:cubicBezTo>
                <a:cubicBezTo>
                  <a:pt x="10182" y="776"/>
                  <a:pt x="9958" y="999"/>
                  <a:pt x="9682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1C25C01F-B916-4794-B2FA-E46574984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DC096743-EB6A-4F8F-AE49-7BE62B163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D0C3A21A-8CAE-419B-9FBE-67D555E3A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2954F541-48D7-8B40-9355-7A07076FAA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8EDB1470-A2A3-5344-A4B2-4F2DA21A7E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54BFF2FF-A5AE-1B47-A353-4DDC0C95DF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20C5FA3E-ED40-4D87-B2AE-E612861DE3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ungdt@soict.hus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E76994D6-1144-48C6-9502-5567BCD915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Generic programming</a:t>
            </a:r>
            <a:endParaRPr lang="en-US" altLang="en-US"/>
          </a:p>
        </p:txBody>
      </p:sp>
      <p:sp>
        <p:nvSpPr>
          <p:cNvPr id="14338" name="Rectangle 9">
            <a:extLst>
              <a:ext uri="{FF2B5EF4-FFF2-40B4-BE49-F238E27FC236}">
                <a16:creationId xmlns:a16="http://schemas.microsoft.com/office/drawing/2014/main" id="{9D0AE7A3-7EEB-4EBB-BD1E-52860BAC9D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Instructor: Thanh-Chung Dao (</a:t>
            </a:r>
            <a:r>
              <a:rPr lang="en-US" altLang="en-US">
                <a:hlinkClick r:id="rId2"/>
              </a:rPr>
              <a:t>chungdt@soict.hust.edu.vn</a:t>
            </a:r>
            <a:r>
              <a:rPr lang="en-US" altLang="en-US"/>
              <a:t>)</a:t>
            </a:r>
          </a:p>
          <a:p>
            <a:r>
              <a:rPr lang="en-US" altLang="en-US"/>
              <a:t>Slides by Dr. Ta Tuan Anh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C7B87E18-9122-45D8-8D75-046097DC5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E44771C-7336-4758-AE5F-B1753FF8B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void sort(void* a, int size, int l, int 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       int (*compare)(void*, void*))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if (r &lt;= l)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int i = l-1, j =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int p = l-1, q =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while(1)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while (compare((char*)a+(++i)*size, (char*)a+r*size) &lt; 0 );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while (compare((char*)a+r*size, (char*)a+(--j)*size) &lt; 0 )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if (j == l)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(i &gt;= j)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exch(a, size, i,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(compare((char*)a+i*size, (char*)a+r*size)==0)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   exch(a, size, ++p, 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(compare((char*)a+j*size, (char*)a+r*size)==0)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   exch(a, size, --q,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exch(a, size, i, 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j = i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 = i + 1;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for (int k = l ; k &lt;= p; k++) exch(a, size, k, j--);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for (int k = r-1; k &gt;= q; k--) exch(a, size, k, i++);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sort(a, size, l, j,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sort(a, size, i, r,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9B0E9EC-B576-476D-8238-21F129CC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data type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3179446-E811-4A3B-A69B-BAF1A206F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we can create a generic data container where the data item can be either integer, float, char and event a records.</a:t>
            </a:r>
          </a:p>
          <a:p>
            <a:pPr eaLnBrk="1" hangingPunct="1"/>
            <a:r>
              <a:rPr lang="en-US" altLang="en-US"/>
              <a:t>Generic data type should be useful to develop a generic ADT in C such as linked list, binary tree, etc.</a:t>
            </a:r>
          </a:p>
          <a:p>
            <a:pPr eaLnBrk="1" hangingPunct="1"/>
            <a:r>
              <a:rPr lang="en-US" altLang="en-US"/>
              <a:t>Union can be an interesting way to implement a generic data type.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C7A1417F-E353-4F71-BCD3-3DAD0065D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Jval (libfdr lib)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1E5D0B47-F4A7-4BAC-9B2B-C42FD9FD1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typedef union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int i;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long 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float f;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double d;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void *v;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char *s;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char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} Jval;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Jval can be used to store different kinds of data as the following: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Jval a,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a.i = 5;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b.f = 3.14;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6634B2D-C5EB-42CF-BEF1-D57B97648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 functions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0D4FC92-A546-4819-9712-6F836BFD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simply the usage of Jval, some data constructor functions are created</a:t>
            </a:r>
          </a:p>
          <a:p>
            <a:pPr lvl="1" eaLnBrk="1" hangingPunct="1"/>
            <a:r>
              <a:rPr lang="en-US" altLang="en-US"/>
              <a:t>Jval new_jval_i(int);</a:t>
            </a:r>
          </a:p>
          <a:p>
            <a:pPr lvl="1" eaLnBrk="1" hangingPunct="1"/>
            <a:r>
              <a:rPr lang="en-US" altLang="en-US"/>
              <a:t>Jval new_jval_f(float);</a:t>
            </a:r>
          </a:p>
          <a:p>
            <a:pPr lvl="1" eaLnBrk="1" hangingPunct="1"/>
            <a:r>
              <a:rPr lang="en-US" altLang="en-US"/>
              <a:t>Jval new_jval_d(double);</a:t>
            </a:r>
          </a:p>
          <a:p>
            <a:pPr lvl="1" eaLnBrk="1" hangingPunct="1"/>
            <a:r>
              <a:rPr lang="en-US" altLang="en-US"/>
              <a:t>Jval new_jval_s(char *); </a:t>
            </a:r>
          </a:p>
          <a:p>
            <a:pPr eaLnBrk="1" hangingPunct="1"/>
            <a:r>
              <a:rPr lang="en-US" altLang="en-US" sz="240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Jval a,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 = new_jval_i(5);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b = new_jval_f(3.14);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99D86A52-81BA-42BA-854D-88DD5E92D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functions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6CE2A62-EE19-4E22-9D9E-B89367D51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read value from a generic, access functions can be used for specific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jval_i(Jval);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float jval_f(Jval);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double jval_d(Jval);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char* jval_s(Jval);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Jval a,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 = new_jval_i(5);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b = new_jval_float(3.14);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printf(“%d”, jval_i(a));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printf(“%f”, jval_f(a));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72ED12D-6D66-4505-895A-3AA2E5C3C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E4FF643E-8C47-481C-B078-0FB345E6E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new_jval_i(int i) { Jval j; j.i = i;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new_jval_l(long l) { Jval j; j.l = l;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new_jval_f(float f) { Jval j; j.f = f;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new_jval_d(double d) { Jval j; j.d = d;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new_jval_v(void *v) { Jval j; j.v = v;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jval_i(Jval j) { return j.i;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long jval_l(Jval j) { return j.l;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float jval_f(Jval j) { return j.f;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double jval_d(Jval j) { return j.d;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*jval_v(Jval j) { return j.v; }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F0C5AF0-74B7-4957-AC0A-8CFFD566A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Quiz 2 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63883DE-CF72-450C-8CF0-AF4F62994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Rewrite the generic sorting and searching functions using Jval to represent the generic data container as the following</a:t>
            </a:r>
          </a:p>
          <a:p>
            <a:pPr lvl="1" eaLnBrk="1" hangingPunct="1"/>
            <a:r>
              <a:rPr lang="en-US" altLang="en-US"/>
              <a:t>void sort_gen ( Jval a[], int l, int r, int (*compare)(Jval*, Jval*) );</a:t>
            </a:r>
          </a:p>
          <a:p>
            <a:pPr lvl="1" eaLnBrk="1" hangingPunct="1"/>
            <a:r>
              <a:rPr lang="en-US" altLang="en-US"/>
              <a:t>int search_gen ( Jval a[], int l, int r, Jval item, int (*compare)(Jval*, Jval*) 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623AA5A-E048-4E34-BCF0-B64BAD72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4132572-F159-4222-9F89-492A2E457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After creating the generic sorting and searching functions, you can create functions to manipulate a specific data as the following.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compare_i(Jval* a, Jval* b);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void sort_i (Jval a[], int l, int r);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search_i (Jval a[], int l, int r, int 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Jval* create_array_i (int n);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95EC4B99-7623-435F-A49C-F3C607710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214FAE4-CA7A-4BEA-9C50-C0972BC01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compare_i(Jval* a, Jval* b)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 jval_i(*a)==jval_i(*b) )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 jval_i(*a) &lt; jval_i(*b) )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 return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sort_i (Jval a[], int l, int r)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sort_gen(a, l, r, compare_i);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search_i (Jval a[], int l, int r, int x)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search_gen(a, l, r, new_jval_i(x), compare_i);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Jval* create_array_i (int 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Jval * array = (Jval *) malloc(sizeof(Jval)*n);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for (i=0; i&lt;n; i++) array[i] = new_jval_i( rand() 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array;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A71A0F7-29C7-4449-A397-519FC0D5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D13092D-0596-4B72-81BF-4E382AF85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Generic programming is about generalizing software components so that they can be easily reused in a wide variety of situations.</a:t>
            </a:r>
          </a:p>
          <a:p>
            <a:pPr eaLnBrk="1" hangingPunct="1"/>
            <a:r>
              <a:rPr lang="en-US" altLang="en-US" sz="2400"/>
              <a:t>As a simple example of generic programming, the memcpy() function of the C standard library is a generic function to copy data from a container to another.</a:t>
            </a:r>
          </a:p>
          <a:p>
            <a:pPr lvl="1" eaLnBrk="1" hangingPunct="1"/>
            <a:r>
              <a:rPr lang="en-US" altLang="en-US" sz="2000"/>
              <a:t>void* memcpy(void* region1, const void* region2, size_t n);</a:t>
            </a:r>
          </a:p>
          <a:p>
            <a:pPr eaLnBrk="1" hangingPunct="1"/>
            <a:r>
              <a:rPr lang="en-US" altLang="en-US" sz="2400"/>
              <a:t>The memcpy() function is already generalized to some extent by the use of void* so that the function can be used to copy arrays of different kinds of data.</a:t>
            </a:r>
          </a:p>
          <a:p>
            <a:pPr eaLnBrk="1" hangingPunct="1"/>
            <a:r>
              <a:rPr lang="en-US" altLang="en-US" sz="2400"/>
              <a:t>Generally, to copy data we need to know only the address and the size of the container to copy.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92FB7C6-B14E-4CCE-B149-73CF867AF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memcpy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CAD8E1B-A092-4ACF-A46C-7DE906DA2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implementation of memcpy() might look like the following:</a:t>
            </a:r>
            <a:br>
              <a:rPr lang="en-US" altLang="en-US"/>
            </a:br>
            <a:r>
              <a:rPr lang="en-US" altLang="en-US" sz="1800" b="1">
                <a:latin typeface="Courier New" panose="02070309020205020404" pitchFamily="49" charset="0"/>
              </a:rPr>
              <a:t>void* memcpy(void* region1,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const void* region2,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size_t n)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const char* first = (const char*) region2;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const char* last = ((const char*) region2) + n;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char* result = (char*) region1;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 (first != last) *result++ = *first++;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return result;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Note: pointer constant (PC) vs constant pointer (CP)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PC:doesn't allow change the address. int* constant p=&amp;x;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CP:doesn't allow change the value. constant int* p;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97A3F8A-AB96-40CC-B740-477F5ABD9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functions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001F301-06CB-4FA0-91FC-5343956B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 generic function, data should be passed in a generic way (by address and size).</a:t>
            </a:r>
          </a:p>
          <a:p>
            <a:pPr eaLnBrk="1" hangingPunct="1"/>
            <a:r>
              <a:rPr lang="en-US" altLang="en-US"/>
              <a:t>If the algorithm demands a specific function to manipulate data (e.g.., compare two values), such a function should be passed using a function pointer.</a:t>
            </a:r>
          </a:p>
          <a:p>
            <a:pPr eaLnBrk="1" hangingPunct="1"/>
            <a:r>
              <a:rPr lang="en-US" altLang="en-US"/>
              <a:t>Example: A generic search function on an array.</a:t>
            </a:r>
          </a:p>
          <a:p>
            <a:pPr lvl="1" eaLnBrk="1" hangingPunct="1"/>
            <a:r>
              <a:rPr lang="en-US" altLang="en-US"/>
              <a:t>How to pass data to this function ?</a:t>
            </a:r>
          </a:p>
          <a:p>
            <a:pPr lvl="1" eaLnBrk="1" hangingPunct="1"/>
            <a:r>
              <a:rPr lang="en-US" altLang="en-US"/>
              <a:t>How the algorithm can detect if two data items in the array is equal or not ?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5AB3913A-A21F-4C57-A298-085DA35B8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(1)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82BAE717-610C-46C2-9D81-A93EB37B7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generic data array should be passed as the following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void * buf: the address of the buffer containing the array’s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size: the size of a data item in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total: the total number of data items in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search algorithm need also a function to compare the data items in the array for searching. A data item passed to such a function via its address. Use a function pointer to represent a generic comparison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(*compare) (void * item1, void * item2)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91124D5F-619D-43EC-B79D-0C27A2E6F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(2)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01A81274-335E-4861-90B2-A075880B7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// return -1 if not found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search(  void* buf,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int size,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int l, int 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void * item,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int (*compare)(void*, void*))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i, res;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(r &lt; l)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 = (l + 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res = compare(item, (char*)buf+(size*i)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(res==0)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 if (res &lt;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search(buf, size, l, i-1, item,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search(buf, size, i+1, r, item,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124EAE4-E1D3-48FE-AE41-2635D6124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use ?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483311D-F050-4D7E-BF55-1A60693EC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int_compare(void const* x, void const *y)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m, 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 = *((int*)x);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 = *((int*)y);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(m == n)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m&gt;n?1:-1;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a[100], i, res;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n = 100, item = 5;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for (i=0; i&lt;n; i++) </a:t>
            </a:r>
            <a:r>
              <a:rPr lang="en-US" altLang="en-US" sz="2000" b="1">
                <a:latin typeface="Courier New" panose="02070309020205020404" pitchFamily="49" charset="0"/>
              </a:rPr>
              <a:t>a[i] = rand();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qsort(a, n, sizeof(int), int_compare);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res = search (a,sizeof(int),0,n-1,&amp;item,int_compare);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E364E9B5-EDE5-45E7-A5C8-48B934646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Quiz 1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4BA3F44-250F-4270-937B-89ECCF3FE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 yourself a generic sort function based on the algorithm given in lesson 1.</a:t>
            </a:r>
          </a:p>
          <a:p>
            <a:pPr eaLnBrk="1" hangingPunct="1"/>
            <a:r>
              <a:rPr lang="en-US" altLang="en-US"/>
              <a:t>Rewrite your programs in lesson 1 using the generic sort function.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A947E44-C861-4ED0-813B-205731FAE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1419C6B-9A1F-4C4C-8488-3CBEB8F09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order to exchange two items in the array, we need to develop a generic exchange function as the following</a:t>
            </a:r>
          </a:p>
          <a:p>
            <a:pPr lvl="1" eaLnBrk="1" hangingPunct="1"/>
            <a:r>
              <a:rPr lang="en-US" altLang="en-US"/>
              <a:t>void exch (void * buf, int size, int i, int j);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4" ma:contentTypeDescription="Create a new document." ma:contentTypeScope="" ma:versionID="170546f30c239b86c6523ea2b84b7268">
  <xsd:schema xmlns:xsd="http://www.w3.org/2001/XMLSchema" xmlns:xs="http://www.w3.org/2001/XMLSchema" xmlns:p="http://schemas.microsoft.com/office/2006/metadata/properties" xmlns:ns2="7b943c93-b938-48de-825e-fb1653b6f1c7" targetNamespace="http://schemas.microsoft.com/office/2006/metadata/properties" ma:root="true" ma:fieldsID="6e32fb89e853253165558a0af8fdade1" ns2:_="">
    <xsd:import namespace="7b943c93-b938-48de-825e-fb1653b6f1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64779A-D23F-490F-A5D4-E6410963FF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DEDAB-C401-4FAE-A3E0-6E09062A5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43c93-b938-48de-825e-fb1653b6f1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1511</TotalTime>
  <Words>1145</Words>
  <Application>Microsoft Office PowerPoint</Application>
  <PresentationFormat>On-screen Show (4:3)</PresentationFormat>
  <Paragraphs>181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Radial</vt:lpstr>
      <vt:lpstr>Generic programming</vt:lpstr>
      <vt:lpstr>Introduction</vt:lpstr>
      <vt:lpstr>memcpy</vt:lpstr>
      <vt:lpstr>Generic functions</vt:lpstr>
      <vt:lpstr>Implementation (1)</vt:lpstr>
      <vt:lpstr>Implementation (2)</vt:lpstr>
      <vt:lpstr>How to use ?</vt:lpstr>
      <vt:lpstr>Quiz 1</vt:lpstr>
      <vt:lpstr>Instruction</vt:lpstr>
      <vt:lpstr>Solution</vt:lpstr>
      <vt:lpstr>Generic data type</vt:lpstr>
      <vt:lpstr>Jval (libfdr lib)</vt:lpstr>
      <vt:lpstr>Constructor functions</vt:lpstr>
      <vt:lpstr>Access functions</vt:lpstr>
      <vt:lpstr>Implementation</vt:lpstr>
      <vt:lpstr>Quiz 2 </vt:lpstr>
      <vt:lpstr>Instruction</vt:lpstr>
      <vt:lpstr>Solution</vt:lpstr>
    </vt:vector>
  </TitlesOfParts>
  <Company>526 Duong Buoi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lí lập trình máy tính</dc:title>
  <dc:creator>HAVT</dc:creator>
  <cp:lastModifiedBy>Dao Thanh Chung</cp:lastModifiedBy>
  <cp:revision>101</cp:revision>
  <dcterms:created xsi:type="dcterms:W3CDTF">2005-08-13T04:29:07Z</dcterms:created>
  <dcterms:modified xsi:type="dcterms:W3CDTF">2021-10-07T01:45:04Z</dcterms:modified>
</cp:coreProperties>
</file>