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8"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90" r:id="rId23"/>
    <p:sldId id="291" r:id="rId24"/>
    <p:sldId id="292" r:id="rId25"/>
    <p:sldId id="293" r:id="rId26"/>
    <p:sldId id="294" r:id="rId27"/>
    <p:sldId id="302" r:id="rId28"/>
    <p:sldId id="303" r:id="rId29"/>
    <p:sldId id="304" r:id="rId30"/>
    <p:sldId id="305" r:id="rId31"/>
    <p:sldId id="295" r:id="rId32"/>
    <p:sldId id="296" r:id="rId33"/>
    <p:sldId id="297" r:id="rId34"/>
    <p:sldId id="298" r:id="rId35"/>
    <p:sldId id="299" r:id="rId36"/>
    <p:sldId id="300" r:id="rId37"/>
    <p:sldId id="301" r:id="rId38"/>
    <p:sldId id="30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DC29D5-A73B-4F6A-B994-AEA70989BD98}" type="datetimeFigureOut">
              <a:rPr lang="en-US" smtClean="0"/>
              <a:t>6/8/2020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341D3-F3F5-4082-AE66-3D1FC118FE13}" type="slidenum">
              <a:rPr lang="en-US" smtClean="0"/>
              <a:t>‹#›</a:t>
            </a:fld>
            <a:endParaRPr lang="en-US"/>
          </a:p>
        </p:txBody>
      </p:sp>
    </p:spTree>
    <p:extLst>
      <p:ext uri="{BB962C8B-B14F-4D97-AF65-F5344CB8AC3E}">
        <p14:creationId xmlns:p14="http://schemas.microsoft.com/office/powerpoint/2010/main" val="349071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F341D3-F3F5-4082-AE66-3D1FC118FE13}" type="slidenum">
              <a:rPr lang="en-US" smtClean="0"/>
              <a:t>37</a:t>
            </a:fld>
            <a:endParaRPr lang="en-US"/>
          </a:p>
        </p:txBody>
      </p:sp>
    </p:spTree>
    <p:extLst>
      <p:ext uri="{BB962C8B-B14F-4D97-AF65-F5344CB8AC3E}">
        <p14:creationId xmlns:p14="http://schemas.microsoft.com/office/powerpoint/2010/main" val="1621390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7F97A94-3B9A-4A28-BC8F-854D2C06E17C}" type="datetimeFigureOut">
              <a:rPr lang="en-US" smtClean="0"/>
              <a:t>6/8/2020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C7F222B-797B-488C-8C25-36DDEC25165C}" type="slidenum">
              <a:rPr lang="en-US" smtClean="0"/>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92046"/>
            <a:ext cx="1050956" cy="10509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F97A94-3B9A-4A28-BC8F-854D2C06E17C}"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F222B-797B-488C-8C25-36DDEC2516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F97A94-3B9A-4A28-BC8F-854D2C06E17C}"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F222B-797B-488C-8C25-36DDEC2516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F97A94-3B9A-4A28-BC8F-854D2C06E17C}"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F222B-797B-488C-8C25-36DDEC25165C}"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92046"/>
            <a:ext cx="1050956" cy="10509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F97A94-3B9A-4A28-BC8F-854D2C06E17C}"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F222B-797B-488C-8C25-36DDEC25165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F97A94-3B9A-4A28-BC8F-854D2C06E17C}"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F222B-797B-488C-8C25-36DDEC2516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7F97A94-3B9A-4A28-BC8F-854D2C06E17C}"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F222B-797B-488C-8C25-36DDEC2516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F97A94-3B9A-4A28-BC8F-854D2C06E17C}" type="datetimeFigureOut">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F222B-797B-488C-8C25-36DDEC2516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97A94-3B9A-4A28-BC8F-854D2C06E17C}" type="datetimeFigureOut">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F222B-797B-488C-8C25-36DDEC2516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F97A94-3B9A-4A28-BC8F-854D2C06E17C}"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F222B-797B-488C-8C25-36DDEC25165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F97A94-3B9A-4A28-BC8F-854D2C06E17C}"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C7F222B-797B-488C-8C25-36DDEC25165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7F97A94-3B9A-4A28-BC8F-854D2C06E17C}" type="datetimeFigureOut">
              <a:rPr lang="en-US" smtClean="0"/>
              <a:t>6/8/2020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C7F222B-797B-488C-8C25-36DDEC25165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Chương 1. Tổng quan về các mô hình cơ sở dữ liệu </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9879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 dụ</a:t>
            </a:r>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62100"/>
            <a:ext cx="6372225"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2270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Ưu, nhược điểm</a:t>
            </a:r>
            <a:endParaRPr lang="en-US"/>
          </a:p>
        </p:txBody>
      </p:sp>
      <p:sp>
        <p:nvSpPr>
          <p:cNvPr id="3" name="Content Placeholder 2"/>
          <p:cNvSpPr>
            <a:spLocks noGrp="1"/>
          </p:cNvSpPr>
          <p:nvPr>
            <p:ph idx="1"/>
          </p:nvPr>
        </p:nvSpPr>
        <p:spPr/>
        <p:txBody>
          <a:bodyPr/>
          <a:lstStyle/>
          <a:p>
            <a:r>
              <a:rPr lang="vi-VN">
                <a:latin typeface="Constantia" panose="02030602050306030303" pitchFamily="18" charset="0"/>
              </a:rPr>
              <a:t>Ưu </a:t>
            </a:r>
            <a:r>
              <a:rPr lang="vi-VN" smtClean="0">
                <a:latin typeface="Constantia" panose="02030602050306030303" pitchFamily="18" charset="0"/>
              </a:rPr>
              <a:t>điểm</a:t>
            </a:r>
            <a:endParaRPr lang="en-US">
              <a:latin typeface="Constantia" panose="02030602050306030303" pitchFamily="18" charset="0"/>
            </a:endParaRPr>
          </a:p>
          <a:p>
            <a:pPr lvl="1"/>
            <a:r>
              <a:rPr lang="vi-VN" smtClean="0">
                <a:latin typeface="Constantia" panose="02030602050306030303" pitchFamily="18" charset="0"/>
              </a:rPr>
              <a:t>Đơn giản</a:t>
            </a:r>
            <a:endParaRPr lang="en-US">
              <a:latin typeface="Constantia" panose="02030602050306030303" pitchFamily="18" charset="0"/>
            </a:endParaRPr>
          </a:p>
          <a:p>
            <a:pPr lvl="1"/>
            <a:r>
              <a:rPr lang="vi-VN" smtClean="0">
                <a:latin typeface="Constantia" panose="02030602050306030303" pitchFamily="18" charset="0"/>
              </a:rPr>
              <a:t>Có </a:t>
            </a:r>
            <a:r>
              <a:rPr lang="vi-VN">
                <a:latin typeface="Constantia" panose="02030602050306030303" pitchFamily="18" charset="0"/>
              </a:rPr>
              <a:t>thể biểu diễn các ngữ nghĩa đa dạng với kiểu bản</a:t>
            </a:r>
            <a:br>
              <a:rPr lang="vi-VN">
                <a:latin typeface="Constantia" panose="02030602050306030303" pitchFamily="18" charset="0"/>
              </a:rPr>
            </a:br>
            <a:r>
              <a:rPr lang="vi-VN">
                <a:latin typeface="Constantia" panose="02030602050306030303" pitchFamily="18" charset="0"/>
              </a:rPr>
              <a:t>ghi và kiểu móc </a:t>
            </a:r>
            <a:r>
              <a:rPr lang="vi-VN" smtClean="0">
                <a:latin typeface="Constantia" panose="02030602050306030303" pitchFamily="18" charset="0"/>
              </a:rPr>
              <a:t>nối</a:t>
            </a:r>
            <a:endParaRPr lang="en-US">
              <a:latin typeface="Constantia" panose="02030602050306030303" pitchFamily="18" charset="0"/>
            </a:endParaRPr>
          </a:p>
          <a:p>
            <a:pPr lvl="1"/>
            <a:r>
              <a:rPr lang="vi-VN" smtClean="0">
                <a:latin typeface="Constantia" panose="02030602050306030303" pitchFamily="18" charset="0"/>
              </a:rPr>
              <a:t>Truy </a:t>
            </a:r>
            <a:r>
              <a:rPr lang="vi-VN">
                <a:latin typeface="Constantia" panose="02030602050306030303" pitchFamily="18" charset="0"/>
              </a:rPr>
              <a:t>vấn thông qua phép duyệt đồ thị (</a:t>
            </a:r>
            <a:r>
              <a:rPr lang="vi-VN" i="1" smtClean="0">
                <a:latin typeface="Constantia" panose="02030602050306030303" pitchFamily="18" charset="0"/>
              </a:rPr>
              <a:t>navigation</a:t>
            </a:r>
            <a:r>
              <a:rPr lang="vi-VN" smtClean="0">
                <a:latin typeface="Constantia" panose="02030602050306030303" pitchFamily="18" charset="0"/>
              </a:rPr>
              <a:t>)</a:t>
            </a:r>
            <a:endParaRPr lang="en-US">
              <a:latin typeface="Constantia" panose="02030602050306030303" pitchFamily="18" charset="0"/>
            </a:endParaRPr>
          </a:p>
          <a:p>
            <a:r>
              <a:rPr lang="vi-VN" smtClean="0">
                <a:latin typeface="Constantia" panose="02030602050306030303" pitchFamily="18" charset="0"/>
              </a:rPr>
              <a:t>Nhược điểm</a:t>
            </a:r>
            <a:endParaRPr lang="en-US">
              <a:latin typeface="Constantia" panose="02030602050306030303" pitchFamily="18" charset="0"/>
            </a:endParaRPr>
          </a:p>
          <a:p>
            <a:pPr lvl="1"/>
            <a:r>
              <a:rPr lang="vi-VN" smtClean="0">
                <a:latin typeface="Constantia" panose="02030602050306030303" pitchFamily="18" charset="0"/>
              </a:rPr>
              <a:t>Số </a:t>
            </a:r>
            <a:r>
              <a:rPr lang="vi-VN">
                <a:latin typeface="Constantia" panose="02030602050306030303" pitchFamily="18" charset="0"/>
              </a:rPr>
              <a:t>lượng các con trỏ </a:t>
            </a:r>
            <a:r>
              <a:rPr lang="vi-VN" smtClean="0">
                <a:latin typeface="Constantia" panose="02030602050306030303" pitchFamily="18" charset="0"/>
              </a:rPr>
              <a:t>lớn</a:t>
            </a:r>
            <a:endParaRPr lang="en-US">
              <a:latin typeface="Constantia" panose="02030602050306030303" pitchFamily="18" charset="0"/>
            </a:endParaRPr>
          </a:p>
          <a:p>
            <a:pPr lvl="1"/>
            <a:r>
              <a:rPr lang="vi-VN" smtClean="0">
                <a:latin typeface="Constantia" panose="02030602050306030303" pitchFamily="18" charset="0"/>
              </a:rPr>
              <a:t>Hạn </a:t>
            </a:r>
            <a:r>
              <a:rPr lang="vi-VN">
                <a:latin typeface="Constantia" panose="02030602050306030303" pitchFamily="18" charset="0"/>
              </a:rPr>
              <a:t>chế trong biểu diễn ngữ nghĩa của các móc nối</a:t>
            </a:r>
            <a:br>
              <a:rPr lang="vi-VN">
                <a:latin typeface="Constantia" panose="02030602050306030303" pitchFamily="18" charset="0"/>
              </a:rPr>
            </a:br>
            <a:r>
              <a:rPr lang="vi-VN">
                <a:latin typeface="Constantia" panose="02030602050306030303" pitchFamily="18" charset="0"/>
              </a:rPr>
              <a:t>giữa các bản ghi </a:t>
            </a:r>
            <a:endParaRPr lang="en-US">
              <a:latin typeface="Constantia" panose="02030602050306030303" pitchFamily="18" charset="0"/>
            </a:endParaRPr>
          </a:p>
        </p:txBody>
      </p:sp>
    </p:spTree>
    <p:extLst>
      <p:ext uri="{BB962C8B-B14F-4D97-AF65-F5344CB8AC3E}">
        <p14:creationId xmlns:p14="http://schemas.microsoft.com/office/powerpoint/2010/main" val="2363895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Mô hình dữ liệu quan hệ</a:t>
            </a:r>
            <a:br>
              <a:rPr lang="en-US"/>
            </a:br>
            <a:r>
              <a:rPr lang="en-US"/>
              <a:t>(</a:t>
            </a:r>
            <a:r>
              <a:rPr lang="en-US" i="1"/>
              <a:t>Relational data model</a:t>
            </a:r>
            <a:r>
              <a:rPr lang="en-US"/>
              <a:t>) </a:t>
            </a:r>
          </a:p>
        </p:txBody>
      </p:sp>
      <p:sp>
        <p:nvSpPr>
          <p:cNvPr id="3" name="Content Placeholder 2"/>
          <p:cNvSpPr>
            <a:spLocks noGrp="1"/>
          </p:cNvSpPr>
          <p:nvPr>
            <p:ph idx="1"/>
          </p:nvPr>
        </p:nvSpPr>
        <p:spPr/>
        <p:txBody>
          <a:bodyPr>
            <a:normAutofit fontScale="92500" lnSpcReduction="10000"/>
          </a:bodyPr>
          <a:lstStyle/>
          <a:p>
            <a:r>
              <a:rPr lang="en-US">
                <a:latin typeface="Constantia" panose="02030602050306030303" pitchFamily="18" charset="0"/>
              </a:rPr>
              <a:t>R</a:t>
            </a:r>
            <a:r>
              <a:rPr lang="vi-VN" smtClean="0">
                <a:latin typeface="Constantia" panose="02030602050306030303" pitchFamily="18" charset="0"/>
              </a:rPr>
              <a:t>a đời</a:t>
            </a:r>
            <a:r>
              <a:rPr lang="en-US" smtClean="0">
                <a:latin typeface="Constantia" panose="02030602050306030303" pitchFamily="18" charset="0"/>
              </a:rPr>
              <a:t> </a:t>
            </a:r>
            <a:r>
              <a:rPr lang="vi-VN" smtClean="0">
                <a:latin typeface="Constantia" panose="02030602050306030303" pitchFamily="18" charset="0"/>
              </a:rPr>
              <a:t>vào </a:t>
            </a:r>
            <a:r>
              <a:rPr lang="vi-VN">
                <a:latin typeface="Constantia" panose="02030602050306030303" pitchFamily="18" charset="0"/>
              </a:rPr>
              <a:t>năm </a:t>
            </a:r>
            <a:r>
              <a:rPr lang="vi-VN" smtClean="0">
                <a:latin typeface="Constantia" panose="02030602050306030303" pitchFamily="18" charset="0"/>
              </a:rPr>
              <a:t>1970</a:t>
            </a:r>
            <a:r>
              <a:rPr lang="en-US" smtClean="0">
                <a:latin typeface="Constantia" panose="02030602050306030303" pitchFamily="18" charset="0"/>
              </a:rPr>
              <a:t> </a:t>
            </a:r>
            <a:r>
              <a:rPr lang="vi-VN" smtClean="0">
                <a:latin typeface="Constantia" panose="02030602050306030303" pitchFamily="18" charset="0"/>
              </a:rPr>
              <a:t>[</a:t>
            </a:r>
            <a:r>
              <a:rPr lang="vi-VN">
                <a:latin typeface="Constantia" panose="02030602050306030303" pitchFamily="18" charset="0"/>
              </a:rPr>
              <a:t>Codd, </a:t>
            </a:r>
            <a:r>
              <a:rPr lang="vi-VN" smtClean="0">
                <a:latin typeface="Constantia" panose="02030602050306030303" pitchFamily="18" charset="0"/>
              </a:rPr>
              <a:t>1970]</a:t>
            </a:r>
            <a:endParaRPr lang="en-US">
              <a:latin typeface="Constantia" panose="02030602050306030303" pitchFamily="18" charset="0"/>
            </a:endParaRPr>
          </a:p>
          <a:p>
            <a:r>
              <a:rPr lang="vi-VN" smtClean="0">
                <a:latin typeface="Constantia" panose="02030602050306030303" pitchFamily="18" charset="0"/>
              </a:rPr>
              <a:t>Biểu </a:t>
            </a:r>
            <a:r>
              <a:rPr lang="vi-VN">
                <a:latin typeface="Constantia" panose="02030602050306030303" pitchFamily="18" charset="0"/>
              </a:rPr>
              <a:t>diễn: dưới dạng </a:t>
            </a:r>
            <a:r>
              <a:rPr lang="vi-VN" smtClean="0">
                <a:latin typeface="Constantia" panose="02030602050306030303" pitchFamily="18" charset="0"/>
              </a:rPr>
              <a:t>bảng</a:t>
            </a:r>
            <a:endParaRPr lang="en-US">
              <a:latin typeface="Constantia" panose="02030602050306030303" pitchFamily="18" charset="0"/>
            </a:endParaRPr>
          </a:p>
          <a:p>
            <a:r>
              <a:rPr lang="vi-VN" smtClean="0">
                <a:latin typeface="Constantia" panose="02030602050306030303" pitchFamily="18" charset="0"/>
              </a:rPr>
              <a:t>Các </a:t>
            </a:r>
            <a:r>
              <a:rPr lang="vi-VN">
                <a:latin typeface="Constantia" panose="02030602050306030303" pitchFamily="18" charset="0"/>
              </a:rPr>
              <a:t>khái niệm cơ </a:t>
            </a:r>
            <a:r>
              <a:rPr lang="vi-VN" smtClean="0">
                <a:latin typeface="Constantia" panose="02030602050306030303" pitchFamily="18" charset="0"/>
              </a:rPr>
              <a:t>bản</a:t>
            </a:r>
            <a:endParaRPr lang="en-US">
              <a:latin typeface="Constantia" panose="02030602050306030303" pitchFamily="18" charset="0"/>
            </a:endParaRPr>
          </a:p>
          <a:p>
            <a:pPr lvl="1"/>
            <a:r>
              <a:rPr lang="vi-VN" smtClean="0">
                <a:latin typeface="Constantia" panose="02030602050306030303" pitchFamily="18" charset="0"/>
              </a:rPr>
              <a:t>Thuộc </a:t>
            </a:r>
            <a:r>
              <a:rPr lang="vi-VN">
                <a:latin typeface="Constantia" panose="02030602050306030303" pitchFamily="18" charset="0"/>
              </a:rPr>
              <a:t>tính: một tính chất riêng biệt của một đối </a:t>
            </a:r>
            <a:r>
              <a:rPr lang="vi-VN" smtClean="0">
                <a:latin typeface="Constantia" panose="02030602050306030303" pitchFamily="18" charset="0"/>
              </a:rPr>
              <a:t>tượng</a:t>
            </a:r>
            <a:endParaRPr lang="en-US">
              <a:latin typeface="Constantia" panose="02030602050306030303" pitchFamily="18" charset="0"/>
            </a:endParaRPr>
          </a:p>
          <a:p>
            <a:pPr lvl="2"/>
            <a:r>
              <a:rPr lang="vi-VN" smtClean="0">
                <a:latin typeface="Constantia" panose="02030602050306030303" pitchFamily="18" charset="0"/>
              </a:rPr>
              <a:t>Tên</a:t>
            </a:r>
            <a:endParaRPr lang="en-US">
              <a:latin typeface="Constantia" panose="02030602050306030303" pitchFamily="18" charset="0"/>
            </a:endParaRPr>
          </a:p>
          <a:p>
            <a:pPr lvl="2"/>
            <a:r>
              <a:rPr lang="vi-VN" smtClean="0">
                <a:latin typeface="Constantia" panose="02030602050306030303" pitchFamily="18" charset="0"/>
              </a:rPr>
              <a:t>Kiểu</a:t>
            </a:r>
            <a:r>
              <a:rPr lang="vi-VN">
                <a:latin typeface="Constantia" panose="02030602050306030303" pitchFamily="18" charset="0"/>
              </a:rPr>
              <a:t>, miền giá </a:t>
            </a:r>
            <a:r>
              <a:rPr lang="vi-VN" smtClean="0">
                <a:latin typeface="Constantia" panose="02030602050306030303" pitchFamily="18" charset="0"/>
              </a:rPr>
              <a:t>trị</a:t>
            </a:r>
            <a:endParaRPr lang="en-US">
              <a:latin typeface="Constantia" panose="02030602050306030303" pitchFamily="18" charset="0"/>
            </a:endParaRPr>
          </a:p>
          <a:p>
            <a:pPr lvl="1"/>
            <a:r>
              <a:rPr lang="vi-VN" smtClean="0">
                <a:latin typeface="Constantia" panose="02030602050306030303" pitchFamily="18" charset="0"/>
              </a:rPr>
              <a:t>Quan </a:t>
            </a:r>
            <a:r>
              <a:rPr lang="vi-VN">
                <a:latin typeface="Constantia" panose="02030602050306030303" pitchFamily="18" charset="0"/>
              </a:rPr>
              <a:t>hệ: được định nghĩa trên một tập các thuộc </a:t>
            </a:r>
            <a:r>
              <a:rPr lang="vi-VN" smtClean="0">
                <a:latin typeface="Constantia" panose="02030602050306030303" pitchFamily="18" charset="0"/>
              </a:rPr>
              <a:t>tính</a:t>
            </a:r>
            <a:endParaRPr lang="en-US">
              <a:latin typeface="Constantia" panose="02030602050306030303" pitchFamily="18" charset="0"/>
            </a:endParaRPr>
          </a:p>
          <a:p>
            <a:pPr lvl="1"/>
            <a:r>
              <a:rPr lang="vi-VN" smtClean="0">
                <a:latin typeface="Constantia" panose="02030602050306030303" pitchFamily="18" charset="0"/>
              </a:rPr>
              <a:t>Bộ </a:t>
            </a:r>
            <a:r>
              <a:rPr lang="vi-VN">
                <a:latin typeface="Constantia" panose="02030602050306030303" pitchFamily="18" charset="0"/>
              </a:rPr>
              <a:t>giá trị: các thông tin của một đối tượng thuộc quan</a:t>
            </a:r>
            <a:br>
              <a:rPr lang="vi-VN">
                <a:latin typeface="Constantia" panose="02030602050306030303" pitchFamily="18" charset="0"/>
              </a:rPr>
            </a:br>
            <a:r>
              <a:rPr lang="vi-VN" smtClean="0">
                <a:latin typeface="Constantia" panose="02030602050306030303" pitchFamily="18" charset="0"/>
              </a:rPr>
              <a:t>hệ</a:t>
            </a:r>
            <a:endParaRPr lang="en-US">
              <a:latin typeface="Constantia" panose="02030602050306030303" pitchFamily="18" charset="0"/>
            </a:endParaRPr>
          </a:p>
          <a:p>
            <a:pPr lvl="1"/>
            <a:r>
              <a:rPr lang="vi-VN" smtClean="0">
                <a:latin typeface="Constantia" panose="02030602050306030303" pitchFamily="18" charset="0"/>
              </a:rPr>
              <a:t>Khoá</a:t>
            </a:r>
            <a:endParaRPr lang="en-US">
              <a:latin typeface="Constantia" panose="02030602050306030303" pitchFamily="18" charset="0"/>
            </a:endParaRPr>
          </a:p>
          <a:p>
            <a:pPr lvl="1"/>
            <a:r>
              <a:rPr lang="vi-VN" smtClean="0">
                <a:latin typeface="Constantia" panose="02030602050306030303" pitchFamily="18" charset="0"/>
              </a:rPr>
              <a:t>Các </a:t>
            </a:r>
            <a:r>
              <a:rPr lang="vi-VN">
                <a:latin typeface="Constantia" panose="02030602050306030303" pitchFamily="18" charset="0"/>
              </a:rPr>
              <a:t>phép toán: hợp, giao, tích đề-các, lựa chọn,</a:t>
            </a:r>
            <a:br>
              <a:rPr lang="vi-VN">
                <a:latin typeface="Constantia" panose="02030602050306030303" pitchFamily="18" charset="0"/>
              </a:rPr>
            </a:br>
            <a:r>
              <a:rPr lang="vi-VN">
                <a:latin typeface="Constantia" panose="02030602050306030303" pitchFamily="18" charset="0"/>
              </a:rPr>
              <a:t>chiếu, kết nối, ... </a:t>
            </a:r>
            <a:endParaRPr lang="en-US">
              <a:latin typeface="Constantia" panose="02030602050306030303" pitchFamily="18" charset="0"/>
            </a:endParaRPr>
          </a:p>
        </p:txBody>
      </p:sp>
    </p:spTree>
    <p:extLst>
      <p:ext uri="{BB962C8B-B14F-4D97-AF65-F5344CB8AC3E}">
        <p14:creationId xmlns:p14="http://schemas.microsoft.com/office/powerpoint/2010/main" val="2381336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 dụ</a:t>
            </a:r>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225" y="762000"/>
            <a:ext cx="6911975" cy="585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8691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Ưu, nhược điểm</a:t>
            </a:r>
            <a:endParaRPr lang="en-US"/>
          </a:p>
        </p:txBody>
      </p:sp>
      <p:sp>
        <p:nvSpPr>
          <p:cNvPr id="3" name="Content Placeholder 2"/>
          <p:cNvSpPr>
            <a:spLocks noGrp="1"/>
          </p:cNvSpPr>
          <p:nvPr>
            <p:ph idx="1"/>
          </p:nvPr>
        </p:nvSpPr>
        <p:spPr/>
        <p:txBody>
          <a:bodyPr/>
          <a:lstStyle/>
          <a:p>
            <a:r>
              <a:rPr lang="vi-VN">
                <a:latin typeface="Constantia" panose="02030602050306030303" pitchFamily="18" charset="0"/>
              </a:rPr>
              <a:t>Ưu </a:t>
            </a:r>
            <a:r>
              <a:rPr lang="vi-VN" smtClean="0">
                <a:latin typeface="Constantia" panose="02030602050306030303" pitchFamily="18" charset="0"/>
              </a:rPr>
              <a:t>điểm</a:t>
            </a:r>
            <a:endParaRPr lang="en-US">
              <a:latin typeface="Constantia" panose="02030602050306030303" pitchFamily="18" charset="0"/>
            </a:endParaRPr>
          </a:p>
          <a:p>
            <a:pPr lvl="1"/>
            <a:r>
              <a:rPr lang="vi-VN" smtClean="0">
                <a:latin typeface="Constantia" panose="02030602050306030303" pitchFamily="18" charset="0"/>
              </a:rPr>
              <a:t>Dựa </a:t>
            </a:r>
            <a:r>
              <a:rPr lang="vi-VN">
                <a:latin typeface="Constantia" panose="02030602050306030303" pitchFamily="18" charset="0"/>
              </a:rPr>
              <a:t>trên lý thuyết tập </a:t>
            </a:r>
            <a:r>
              <a:rPr lang="vi-VN" smtClean="0">
                <a:latin typeface="Constantia" panose="02030602050306030303" pitchFamily="18" charset="0"/>
              </a:rPr>
              <a:t>hợp</a:t>
            </a:r>
            <a:endParaRPr lang="en-US">
              <a:latin typeface="Constantia" panose="02030602050306030303" pitchFamily="18" charset="0"/>
            </a:endParaRPr>
          </a:p>
          <a:p>
            <a:pPr lvl="1"/>
            <a:r>
              <a:rPr lang="vi-VN" smtClean="0">
                <a:latin typeface="Constantia" panose="02030602050306030303" pitchFamily="18" charset="0"/>
              </a:rPr>
              <a:t>Khả </a:t>
            </a:r>
            <a:r>
              <a:rPr lang="vi-VN">
                <a:latin typeface="Constantia" panose="02030602050306030303" pitchFamily="18" charset="0"/>
              </a:rPr>
              <a:t>năng tối ưu hoá các xử lý phong </a:t>
            </a:r>
            <a:r>
              <a:rPr lang="vi-VN" smtClean="0">
                <a:latin typeface="Constantia" panose="02030602050306030303" pitchFamily="18" charset="0"/>
              </a:rPr>
              <a:t>phú</a:t>
            </a:r>
            <a:endParaRPr lang="en-US">
              <a:latin typeface="Constantia" panose="02030602050306030303" pitchFamily="18" charset="0"/>
            </a:endParaRPr>
          </a:p>
          <a:p>
            <a:r>
              <a:rPr lang="vi-VN" smtClean="0">
                <a:latin typeface="Constantia" panose="02030602050306030303" pitchFamily="18" charset="0"/>
              </a:rPr>
              <a:t>Nhược điểm</a:t>
            </a:r>
            <a:endParaRPr lang="en-US">
              <a:latin typeface="Constantia" panose="02030602050306030303" pitchFamily="18" charset="0"/>
            </a:endParaRPr>
          </a:p>
          <a:p>
            <a:pPr lvl="1"/>
            <a:r>
              <a:rPr lang="vi-VN" smtClean="0">
                <a:latin typeface="Constantia" panose="02030602050306030303" pitchFamily="18" charset="0"/>
              </a:rPr>
              <a:t>Hạn </a:t>
            </a:r>
            <a:r>
              <a:rPr lang="vi-VN">
                <a:latin typeface="Constantia" panose="02030602050306030303" pitchFamily="18" charset="0"/>
              </a:rPr>
              <a:t>chế trong biểu diễn ngữ </a:t>
            </a:r>
            <a:r>
              <a:rPr lang="vi-VN" smtClean="0">
                <a:latin typeface="Constantia" panose="02030602050306030303" pitchFamily="18" charset="0"/>
              </a:rPr>
              <a:t>nghĩa</a:t>
            </a:r>
            <a:endParaRPr lang="en-US">
              <a:latin typeface="Constantia" panose="02030602050306030303" pitchFamily="18" charset="0"/>
            </a:endParaRPr>
          </a:p>
          <a:p>
            <a:pPr lvl="1"/>
            <a:r>
              <a:rPr lang="vi-VN" smtClean="0">
                <a:latin typeface="Constantia" panose="02030602050306030303" pitchFamily="18" charset="0"/>
              </a:rPr>
              <a:t>Cấu </a:t>
            </a:r>
            <a:r>
              <a:rPr lang="vi-VN">
                <a:latin typeface="Constantia" panose="02030602050306030303" pitchFamily="18" charset="0"/>
              </a:rPr>
              <a:t>trúc dữ liệu không linh hoạt </a:t>
            </a:r>
            <a:br>
              <a:rPr lang="vi-VN">
                <a:latin typeface="Constantia" panose="02030602050306030303" pitchFamily="18" charset="0"/>
              </a:rPr>
            </a:br>
            <a:endParaRPr lang="en-US">
              <a:latin typeface="Constantia" panose="02030602050306030303" pitchFamily="18" charset="0"/>
            </a:endParaRPr>
          </a:p>
        </p:txBody>
      </p:sp>
    </p:spTree>
    <p:extLst>
      <p:ext uri="{BB962C8B-B14F-4D97-AF65-F5344CB8AC3E}">
        <p14:creationId xmlns:p14="http://schemas.microsoft.com/office/powerpoint/2010/main" val="2698068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Mô hình dữ liệu thực thể - liên kết</a:t>
            </a:r>
            <a:br>
              <a:rPr lang="en-US"/>
            </a:br>
            <a:r>
              <a:rPr lang="en-US"/>
              <a:t>(</a:t>
            </a:r>
            <a:r>
              <a:rPr lang="en-US" i="1" smtClean="0"/>
              <a:t>Entity-Relationship </a:t>
            </a:r>
            <a:r>
              <a:rPr lang="en-US" i="1"/>
              <a:t>data model</a:t>
            </a:r>
            <a:r>
              <a:rPr lang="en-US"/>
              <a:t>) </a:t>
            </a:r>
          </a:p>
        </p:txBody>
      </p:sp>
      <p:sp>
        <p:nvSpPr>
          <p:cNvPr id="3" name="Content Placeholder 2"/>
          <p:cNvSpPr>
            <a:spLocks noGrp="1"/>
          </p:cNvSpPr>
          <p:nvPr>
            <p:ph idx="1"/>
          </p:nvPr>
        </p:nvSpPr>
        <p:spPr/>
        <p:txBody>
          <a:bodyPr>
            <a:normAutofit fontScale="92500" lnSpcReduction="10000"/>
          </a:bodyPr>
          <a:lstStyle/>
          <a:p>
            <a:r>
              <a:rPr lang="vi-VN" smtClean="0">
                <a:latin typeface="Constantia" panose="02030602050306030303" pitchFamily="18" charset="0"/>
              </a:rPr>
              <a:t>Xuất </a:t>
            </a:r>
            <a:r>
              <a:rPr lang="vi-VN">
                <a:latin typeface="Constantia" panose="02030602050306030303" pitchFamily="18" charset="0"/>
              </a:rPr>
              <a:t>phát từ nhu cầu mô hình hoá ngữ nghĩa dữ liệu và</a:t>
            </a:r>
            <a:br>
              <a:rPr lang="vi-VN">
                <a:latin typeface="Constantia" panose="02030602050306030303" pitchFamily="18" charset="0"/>
              </a:rPr>
            </a:br>
            <a:r>
              <a:rPr lang="vi-VN">
                <a:latin typeface="Constantia" panose="02030602050306030303" pitchFamily="18" charset="0"/>
              </a:rPr>
              <a:t>phát triển phần </a:t>
            </a:r>
            <a:r>
              <a:rPr lang="vi-VN" smtClean="0">
                <a:latin typeface="Constantia" panose="02030602050306030303" pitchFamily="18" charset="0"/>
              </a:rPr>
              <a:t>mềm</a:t>
            </a:r>
            <a:r>
              <a:rPr lang="en-US">
                <a:latin typeface="Constantia" panose="02030602050306030303" pitchFamily="18" charset="0"/>
              </a:rPr>
              <a:t> </a:t>
            </a:r>
            <a:endParaRPr lang="en-US" smtClean="0">
              <a:latin typeface="Constantia" panose="02030602050306030303" pitchFamily="18" charset="0"/>
            </a:endParaRPr>
          </a:p>
          <a:p>
            <a:r>
              <a:rPr lang="en-US">
                <a:latin typeface="Constantia" panose="02030602050306030303" pitchFamily="18" charset="0"/>
              </a:rPr>
              <a:t>Đ</a:t>
            </a:r>
            <a:r>
              <a:rPr lang="vi-VN" smtClean="0">
                <a:latin typeface="Constantia" panose="02030602050306030303" pitchFamily="18" charset="0"/>
              </a:rPr>
              <a:t>ề </a:t>
            </a:r>
            <a:r>
              <a:rPr lang="vi-VN">
                <a:latin typeface="Constantia" panose="02030602050306030303" pitchFamily="18" charset="0"/>
              </a:rPr>
              <a:t>xuất 1975 [Chen, 1976] [Chen, </a:t>
            </a:r>
            <a:r>
              <a:rPr lang="vi-VN" smtClean="0">
                <a:latin typeface="Constantia" panose="02030602050306030303" pitchFamily="18" charset="0"/>
              </a:rPr>
              <a:t>2002]</a:t>
            </a:r>
            <a:endParaRPr lang="en-US">
              <a:latin typeface="Constantia" panose="02030602050306030303" pitchFamily="18" charset="0"/>
            </a:endParaRPr>
          </a:p>
          <a:p>
            <a:r>
              <a:rPr lang="vi-VN" smtClean="0">
                <a:latin typeface="Constantia" panose="02030602050306030303" pitchFamily="18" charset="0"/>
              </a:rPr>
              <a:t>Biểu </a:t>
            </a:r>
            <a:r>
              <a:rPr lang="vi-VN">
                <a:latin typeface="Constantia" panose="02030602050306030303" pitchFamily="18" charset="0"/>
              </a:rPr>
              <a:t>diễn: bằng sơ đồ thực thể - liên </a:t>
            </a:r>
            <a:r>
              <a:rPr lang="vi-VN" smtClean="0">
                <a:latin typeface="Constantia" panose="02030602050306030303" pitchFamily="18" charset="0"/>
              </a:rPr>
              <a:t>kết</a:t>
            </a:r>
            <a:endParaRPr lang="en-US">
              <a:latin typeface="Constantia" panose="02030602050306030303" pitchFamily="18" charset="0"/>
            </a:endParaRPr>
          </a:p>
          <a:p>
            <a:r>
              <a:rPr lang="vi-VN" smtClean="0">
                <a:latin typeface="Constantia" panose="02030602050306030303" pitchFamily="18" charset="0"/>
              </a:rPr>
              <a:t>Các </a:t>
            </a:r>
            <a:r>
              <a:rPr lang="vi-VN">
                <a:latin typeface="Constantia" panose="02030602050306030303" pitchFamily="18" charset="0"/>
              </a:rPr>
              <a:t>khái niệm cơ </a:t>
            </a:r>
            <a:r>
              <a:rPr lang="vi-VN" smtClean="0">
                <a:latin typeface="Constantia" panose="02030602050306030303" pitchFamily="18" charset="0"/>
              </a:rPr>
              <a:t>bản</a:t>
            </a:r>
            <a:endParaRPr lang="en-US">
              <a:latin typeface="Constantia" panose="02030602050306030303" pitchFamily="18" charset="0"/>
            </a:endParaRPr>
          </a:p>
          <a:p>
            <a:pPr lvl="1"/>
            <a:r>
              <a:rPr lang="vi-VN" smtClean="0">
                <a:latin typeface="Constantia" panose="02030602050306030303" pitchFamily="18" charset="0"/>
              </a:rPr>
              <a:t>Thực </a:t>
            </a:r>
            <a:r>
              <a:rPr lang="vi-VN">
                <a:latin typeface="Constantia" panose="02030602050306030303" pitchFamily="18" charset="0"/>
              </a:rPr>
              <a:t>thể: một đối tượng trong thế giới </a:t>
            </a:r>
            <a:r>
              <a:rPr lang="vi-VN" smtClean="0">
                <a:latin typeface="Constantia" panose="02030602050306030303" pitchFamily="18" charset="0"/>
              </a:rPr>
              <a:t>thực</a:t>
            </a:r>
            <a:endParaRPr lang="en-US">
              <a:latin typeface="Constantia" panose="02030602050306030303" pitchFamily="18" charset="0"/>
            </a:endParaRPr>
          </a:p>
          <a:p>
            <a:pPr lvl="1"/>
            <a:r>
              <a:rPr lang="vi-VN" smtClean="0">
                <a:latin typeface="Constantia" panose="02030602050306030303" pitchFamily="18" charset="0"/>
              </a:rPr>
              <a:t>Thuộc </a:t>
            </a:r>
            <a:r>
              <a:rPr lang="vi-VN">
                <a:latin typeface="Constantia" panose="02030602050306030303" pitchFamily="18" charset="0"/>
              </a:rPr>
              <a:t>tính: một đặc tính của một tập thực </a:t>
            </a:r>
            <a:r>
              <a:rPr lang="vi-VN" smtClean="0">
                <a:latin typeface="Constantia" panose="02030602050306030303" pitchFamily="18" charset="0"/>
              </a:rPr>
              <a:t>thể</a:t>
            </a:r>
            <a:endParaRPr lang="en-US">
              <a:latin typeface="Constantia" panose="02030602050306030303" pitchFamily="18" charset="0"/>
            </a:endParaRPr>
          </a:p>
          <a:p>
            <a:pPr lvl="1"/>
            <a:r>
              <a:rPr lang="vi-VN" smtClean="0">
                <a:latin typeface="Constantia" panose="02030602050306030303" pitchFamily="18" charset="0"/>
              </a:rPr>
              <a:t>Khoá:xác </a:t>
            </a:r>
            <a:r>
              <a:rPr lang="vi-VN">
                <a:latin typeface="Constantia" panose="02030602050306030303" pitchFamily="18" charset="0"/>
              </a:rPr>
              <a:t>định sự duy nhất của 1 thực </a:t>
            </a:r>
            <a:r>
              <a:rPr lang="vi-VN" smtClean="0">
                <a:latin typeface="Constantia" panose="02030602050306030303" pitchFamily="18" charset="0"/>
              </a:rPr>
              <a:t>thể</a:t>
            </a:r>
            <a:endParaRPr lang="en-US">
              <a:latin typeface="Constantia" panose="02030602050306030303" pitchFamily="18" charset="0"/>
            </a:endParaRPr>
          </a:p>
          <a:p>
            <a:pPr lvl="1"/>
            <a:r>
              <a:rPr lang="vi-VN" smtClean="0">
                <a:latin typeface="Constantia" panose="02030602050306030303" pitchFamily="18" charset="0"/>
              </a:rPr>
              <a:t>Liên </a:t>
            </a:r>
            <a:r>
              <a:rPr lang="vi-VN">
                <a:latin typeface="Constantia" panose="02030602050306030303" pitchFamily="18" charset="0"/>
              </a:rPr>
              <a:t>kết: mối liên hệ có nghĩa giữa nhiều thực </a:t>
            </a:r>
            <a:r>
              <a:rPr lang="vi-VN" smtClean="0">
                <a:latin typeface="Constantia" panose="02030602050306030303" pitchFamily="18" charset="0"/>
              </a:rPr>
              <a:t>thể</a:t>
            </a:r>
            <a:endParaRPr lang="en-US">
              <a:latin typeface="Constantia" panose="02030602050306030303" pitchFamily="18" charset="0"/>
            </a:endParaRPr>
          </a:p>
          <a:p>
            <a:pPr lvl="2"/>
            <a:r>
              <a:rPr lang="vi-VN" smtClean="0">
                <a:latin typeface="Constantia" panose="02030602050306030303" pitchFamily="18" charset="0"/>
              </a:rPr>
              <a:t>Mỗi </a:t>
            </a:r>
            <a:r>
              <a:rPr lang="vi-VN">
                <a:latin typeface="Constantia" panose="02030602050306030303" pitchFamily="18" charset="0"/>
              </a:rPr>
              <a:t>liên kết có thể có các thuộc </a:t>
            </a:r>
            <a:r>
              <a:rPr lang="vi-VN" smtClean="0">
                <a:latin typeface="Constantia" panose="02030602050306030303" pitchFamily="18" charset="0"/>
              </a:rPr>
              <a:t>tính</a:t>
            </a:r>
            <a:endParaRPr lang="en-US">
              <a:latin typeface="Constantia" panose="02030602050306030303" pitchFamily="18" charset="0"/>
            </a:endParaRPr>
          </a:p>
          <a:p>
            <a:pPr lvl="2"/>
            <a:r>
              <a:rPr lang="vi-VN" smtClean="0">
                <a:latin typeface="Constantia" panose="02030602050306030303" pitchFamily="18" charset="0"/>
              </a:rPr>
              <a:t>1-1</a:t>
            </a:r>
            <a:r>
              <a:rPr lang="vi-VN">
                <a:latin typeface="Constantia" panose="02030602050306030303" pitchFamily="18" charset="0"/>
              </a:rPr>
              <a:t>, 1-n, n-m, đệ quy </a:t>
            </a:r>
            <a:endParaRPr lang="en-US">
              <a:latin typeface="Constantia" panose="02030602050306030303" pitchFamily="18" charset="0"/>
            </a:endParaRPr>
          </a:p>
        </p:txBody>
      </p:sp>
    </p:spTree>
    <p:extLst>
      <p:ext uri="{BB962C8B-B14F-4D97-AF65-F5344CB8AC3E}">
        <p14:creationId xmlns:p14="http://schemas.microsoft.com/office/powerpoint/2010/main" val="716164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 dụ</a:t>
            </a:r>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30" y="1905000"/>
            <a:ext cx="803287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021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Ưu, nhược điểm</a:t>
            </a:r>
            <a:endParaRPr lang="en-US"/>
          </a:p>
        </p:txBody>
      </p:sp>
      <p:sp>
        <p:nvSpPr>
          <p:cNvPr id="3" name="Content Placeholder 2"/>
          <p:cNvSpPr>
            <a:spLocks noGrp="1"/>
          </p:cNvSpPr>
          <p:nvPr>
            <p:ph idx="1"/>
          </p:nvPr>
        </p:nvSpPr>
        <p:spPr/>
        <p:txBody>
          <a:bodyPr/>
          <a:lstStyle/>
          <a:p>
            <a:r>
              <a:rPr lang="vi-VN">
                <a:latin typeface="Constantia" panose="02030602050306030303" pitchFamily="18" charset="0"/>
              </a:rPr>
              <a:t>Ưu </a:t>
            </a:r>
            <a:r>
              <a:rPr lang="vi-VN" smtClean="0">
                <a:latin typeface="Constantia" panose="02030602050306030303" pitchFamily="18" charset="0"/>
              </a:rPr>
              <a:t>điểm</a:t>
            </a:r>
            <a:endParaRPr lang="en-US">
              <a:latin typeface="Constantia" panose="02030602050306030303" pitchFamily="18" charset="0"/>
            </a:endParaRPr>
          </a:p>
          <a:p>
            <a:pPr lvl="1"/>
            <a:r>
              <a:rPr lang="en-US" smtClean="0">
                <a:latin typeface="Constantia" panose="02030602050306030303" pitchFamily="18" charset="0"/>
              </a:rPr>
              <a:t>D</a:t>
            </a:r>
            <a:r>
              <a:rPr lang="vi-VN" smtClean="0">
                <a:latin typeface="Constantia" panose="02030602050306030303" pitchFamily="18" charset="0"/>
              </a:rPr>
              <a:t>ễ </a:t>
            </a:r>
            <a:r>
              <a:rPr lang="vi-VN">
                <a:latin typeface="Constantia" panose="02030602050306030303" pitchFamily="18" charset="0"/>
              </a:rPr>
              <a:t>dàng biểu diễn cái mà con người nhận thức từ thế</a:t>
            </a:r>
            <a:br>
              <a:rPr lang="vi-VN">
                <a:latin typeface="Constantia" panose="02030602050306030303" pitchFamily="18" charset="0"/>
              </a:rPr>
            </a:br>
            <a:r>
              <a:rPr lang="vi-VN">
                <a:latin typeface="Constantia" panose="02030602050306030303" pitchFamily="18" charset="0"/>
              </a:rPr>
              <a:t>giới </a:t>
            </a:r>
            <a:r>
              <a:rPr lang="vi-VN" smtClean="0">
                <a:latin typeface="Constantia" panose="02030602050306030303" pitchFamily="18" charset="0"/>
              </a:rPr>
              <a:t>thực</a:t>
            </a:r>
            <a:endParaRPr lang="en-US">
              <a:latin typeface="Constantia" panose="02030602050306030303" pitchFamily="18" charset="0"/>
            </a:endParaRPr>
          </a:p>
          <a:p>
            <a:pPr lvl="1"/>
            <a:r>
              <a:rPr lang="vi-VN" smtClean="0">
                <a:latin typeface="Constantia" panose="02030602050306030303" pitchFamily="18" charset="0"/>
              </a:rPr>
              <a:t>Biểu </a:t>
            </a:r>
            <a:r>
              <a:rPr lang="vi-VN">
                <a:latin typeface="Constantia" panose="02030602050306030303" pitchFamily="18" charset="0"/>
              </a:rPr>
              <a:t>diễn ngữ nghĩa phong phú của các thực thể và</a:t>
            </a:r>
            <a:br>
              <a:rPr lang="vi-VN">
                <a:latin typeface="Constantia" panose="02030602050306030303" pitchFamily="18" charset="0"/>
              </a:rPr>
            </a:br>
            <a:r>
              <a:rPr lang="vi-VN">
                <a:latin typeface="Constantia" panose="02030602050306030303" pitchFamily="18" charset="0"/>
              </a:rPr>
              <a:t>quan hệ giữa các thực </a:t>
            </a:r>
            <a:r>
              <a:rPr lang="vi-VN" smtClean="0">
                <a:latin typeface="Constantia" panose="02030602050306030303" pitchFamily="18" charset="0"/>
              </a:rPr>
              <a:t>thể</a:t>
            </a:r>
            <a:endParaRPr lang="en-US">
              <a:latin typeface="Constantia" panose="02030602050306030303" pitchFamily="18" charset="0"/>
            </a:endParaRPr>
          </a:p>
          <a:p>
            <a:r>
              <a:rPr lang="vi-VN" smtClean="0">
                <a:latin typeface="Constantia" panose="02030602050306030303" pitchFamily="18" charset="0"/>
              </a:rPr>
              <a:t>Nhược điểm</a:t>
            </a:r>
            <a:endParaRPr lang="en-US">
              <a:latin typeface="Constantia" panose="02030602050306030303" pitchFamily="18" charset="0"/>
            </a:endParaRPr>
          </a:p>
          <a:p>
            <a:pPr lvl="1"/>
            <a:r>
              <a:rPr lang="vi-VN" smtClean="0">
                <a:latin typeface="Constantia" panose="02030602050306030303" pitchFamily="18" charset="0"/>
              </a:rPr>
              <a:t>Không </a:t>
            </a:r>
            <a:r>
              <a:rPr lang="vi-VN">
                <a:latin typeface="Constantia" panose="02030602050306030303" pitchFamily="18" charset="0"/>
              </a:rPr>
              <a:t>dễ dàng ánh xạ vào những cấu trúc lưu trữ</a:t>
            </a:r>
            <a:br>
              <a:rPr lang="vi-VN">
                <a:latin typeface="Constantia" panose="02030602050306030303" pitchFamily="18" charset="0"/>
              </a:rPr>
            </a:br>
            <a:r>
              <a:rPr lang="vi-VN">
                <a:latin typeface="Constantia" panose="02030602050306030303" pitchFamily="18" charset="0"/>
              </a:rPr>
              <a:t>trên máy tính </a:t>
            </a:r>
            <a:endParaRPr lang="en-US">
              <a:latin typeface="Constantia" panose="02030602050306030303" pitchFamily="18" charset="0"/>
            </a:endParaRPr>
          </a:p>
        </p:txBody>
      </p:sp>
    </p:spTree>
    <p:extLst>
      <p:ext uri="{BB962C8B-B14F-4D97-AF65-F5344CB8AC3E}">
        <p14:creationId xmlns:p14="http://schemas.microsoft.com/office/powerpoint/2010/main" val="2402218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13688"/>
          </a:xfrm>
        </p:spPr>
        <p:txBody>
          <a:bodyPr>
            <a:noAutofit/>
          </a:bodyPr>
          <a:lstStyle/>
          <a:p>
            <a:r>
              <a:rPr lang="vi-VN" sz="6000" baseline="-25000"/>
              <a:t>Mô hình dữ liệu hướng đối tượng</a:t>
            </a:r>
            <a:br>
              <a:rPr lang="vi-VN" sz="6000" baseline="-25000"/>
            </a:br>
            <a:r>
              <a:rPr lang="vi-VN" sz="6000" baseline="-25000"/>
              <a:t>(</a:t>
            </a:r>
            <a:r>
              <a:rPr lang="vi-VN" sz="6000" i="1" baseline="-25000"/>
              <a:t>Object-oriented data model</a:t>
            </a:r>
            <a:r>
              <a:rPr lang="vi-VN" sz="6000" i="1" baseline="-25000" smtClean="0"/>
              <a:t>)</a:t>
            </a:r>
            <a:endParaRPr lang="en-US" sz="6000" baseline="-25000"/>
          </a:p>
        </p:txBody>
      </p:sp>
      <p:sp>
        <p:nvSpPr>
          <p:cNvPr id="3" name="Content Placeholder 2"/>
          <p:cNvSpPr>
            <a:spLocks noGrp="1"/>
          </p:cNvSpPr>
          <p:nvPr>
            <p:ph idx="1"/>
          </p:nvPr>
        </p:nvSpPr>
        <p:spPr/>
        <p:txBody>
          <a:bodyPr>
            <a:normAutofit fontScale="92500"/>
          </a:bodyPr>
          <a:lstStyle/>
          <a:p>
            <a:r>
              <a:rPr lang="en-US" smtClean="0">
                <a:latin typeface="Constantia" panose="02030602050306030303" pitchFamily="18" charset="0"/>
              </a:rPr>
              <a:t>R</a:t>
            </a:r>
            <a:r>
              <a:rPr lang="vi-VN" smtClean="0">
                <a:latin typeface="Constantia" panose="02030602050306030303" pitchFamily="18" charset="0"/>
              </a:rPr>
              <a:t>a đời</a:t>
            </a:r>
            <a:r>
              <a:rPr lang="en-US">
                <a:latin typeface="Constantia" panose="02030602050306030303" pitchFamily="18" charset="0"/>
              </a:rPr>
              <a:t> </a:t>
            </a:r>
            <a:r>
              <a:rPr lang="en-US" smtClean="0">
                <a:latin typeface="Constantia" panose="02030602050306030303" pitchFamily="18" charset="0"/>
              </a:rPr>
              <a:t>k</a:t>
            </a:r>
            <a:r>
              <a:rPr lang="vi-VN" smtClean="0">
                <a:latin typeface="Constantia" panose="02030602050306030303" pitchFamily="18" charset="0"/>
              </a:rPr>
              <a:t>hoảng </a:t>
            </a:r>
            <a:r>
              <a:rPr lang="vi-VN">
                <a:latin typeface="Constantia" panose="02030602050306030303" pitchFamily="18" charset="0"/>
              </a:rPr>
              <a:t>đầu những năm </a:t>
            </a:r>
            <a:r>
              <a:rPr lang="vi-VN" smtClean="0">
                <a:latin typeface="Constantia" panose="02030602050306030303" pitchFamily="18" charset="0"/>
              </a:rPr>
              <a:t>90</a:t>
            </a:r>
            <a:endParaRPr lang="en-US">
              <a:latin typeface="Constantia" panose="02030602050306030303" pitchFamily="18" charset="0"/>
            </a:endParaRPr>
          </a:p>
          <a:p>
            <a:r>
              <a:rPr lang="vi-VN" smtClean="0">
                <a:latin typeface="Constantia" panose="02030602050306030303" pitchFamily="18" charset="0"/>
              </a:rPr>
              <a:t>Biễu </a:t>
            </a:r>
            <a:r>
              <a:rPr lang="vi-VN">
                <a:latin typeface="Constantia" panose="02030602050306030303" pitchFamily="18" charset="0"/>
              </a:rPr>
              <a:t>diễn: sơ đồ </a:t>
            </a:r>
            <a:r>
              <a:rPr lang="vi-VN" smtClean="0">
                <a:latin typeface="Constantia" panose="02030602050306030303" pitchFamily="18" charset="0"/>
              </a:rPr>
              <a:t>lớp</a:t>
            </a:r>
            <a:endParaRPr lang="en-US">
              <a:latin typeface="Constantia" panose="02030602050306030303" pitchFamily="18" charset="0"/>
            </a:endParaRPr>
          </a:p>
          <a:p>
            <a:r>
              <a:rPr lang="vi-VN" smtClean="0">
                <a:latin typeface="Constantia" panose="02030602050306030303" pitchFamily="18" charset="0"/>
              </a:rPr>
              <a:t>Các </a:t>
            </a:r>
            <a:r>
              <a:rPr lang="vi-VN">
                <a:latin typeface="Constantia" panose="02030602050306030303" pitchFamily="18" charset="0"/>
              </a:rPr>
              <a:t>khái niệm cơ </a:t>
            </a:r>
            <a:r>
              <a:rPr lang="vi-VN" smtClean="0">
                <a:latin typeface="Constantia" panose="02030602050306030303" pitchFamily="18" charset="0"/>
              </a:rPr>
              <a:t>bản</a:t>
            </a:r>
            <a:endParaRPr lang="en-US">
              <a:latin typeface="Constantia" panose="02030602050306030303" pitchFamily="18" charset="0"/>
            </a:endParaRPr>
          </a:p>
          <a:p>
            <a:pPr lvl="1"/>
            <a:r>
              <a:rPr lang="vi-VN" smtClean="0">
                <a:latin typeface="Constantia" panose="02030602050306030303" pitchFamily="18" charset="0"/>
              </a:rPr>
              <a:t>Đối </a:t>
            </a:r>
            <a:r>
              <a:rPr lang="vi-VN">
                <a:latin typeface="Constantia" panose="02030602050306030303" pitchFamily="18" charset="0"/>
              </a:rPr>
              <a:t>tượng: một đối tượng trong thế giới thực, được xác</a:t>
            </a:r>
            <a:br>
              <a:rPr lang="vi-VN">
                <a:latin typeface="Constantia" panose="02030602050306030303" pitchFamily="18" charset="0"/>
              </a:rPr>
            </a:br>
            <a:r>
              <a:rPr lang="vi-VN">
                <a:latin typeface="Constantia" panose="02030602050306030303" pitchFamily="18" charset="0"/>
              </a:rPr>
              <a:t>định bởi một định danh duy </a:t>
            </a:r>
            <a:r>
              <a:rPr lang="vi-VN" smtClean="0">
                <a:latin typeface="Constantia" panose="02030602050306030303" pitchFamily="18" charset="0"/>
              </a:rPr>
              <a:t>nhất</a:t>
            </a:r>
            <a:endParaRPr lang="en-US">
              <a:latin typeface="Constantia" panose="02030602050306030303" pitchFamily="18" charset="0"/>
            </a:endParaRPr>
          </a:p>
          <a:p>
            <a:pPr lvl="1"/>
            <a:r>
              <a:rPr lang="vi-VN" smtClean="0">
                <a:latin typeface="Constantia" panose="02030602050306030303" pitchFamily="18" charset="0"/>
              </a:rPr>
              <a:t>Thuộc </a:t>
            </a:r>
            <a:r>
              <a:rPr lang="vi-VN">
                <a:latin typeface="Constantia" panose="02030602050306030303" pitchFamily="18" charset="0"/>
              </a:rPr>
              <a:t>tính: biểu diễn một đặc tính của đối </a:t>
            </a:r>
            <a:r>
              <a:rPr lang="vi-VN" smtClean="0">
                <a:latin typeface="Constantia" panose="02030602050306030303" pitchFamily="18" charset="0"/>
              </a:rPr>
              <a:t>tượng,</a:t>
            </a:r>
            <a:endParaRPr lang="en-US">
              <a:latin typeface="Constantia" panose="02030602050306030303" pitchFamily="18" charset="0"/>
            </a:endParaRPr>
          </a:p>
          <a:p>
            <a:pPr lvl="1"/>
            <a:r>
              <a:rPr lang="vi-VN" smtClean="0">
                <a:latin typeface="Constantia" panose="02030602050306030303" pitchFamily="18" charset="0"/>
              </a:rPr>
              <a:t>Phương </a:t>
            </a:r>
            <a:r>
              <a:rPr lang="vi-VN">
                <a:latin typeface="Constantia" panose="02030602050306030303" pitchFamily="18" charset="0"/>
              </a:rPr>
              <a:t>thức : thao tác được thực hiện trên đối </a:t>
            </a:r>
            <a:r>
              <a:rPr lang="vi-VN" smtClean="0">
                <a:latin typeface="Constantia" panose="02030602050306030303" pitchFamily="18" charset="0"/>
              </a:rPr>
              <a:t>tượng.</a:t>
            </a:r>
            <a:endParaRPr lang="en-US">
              <a:latin typeface="Constantia" panose="02030602050306030303" pitchFamily="18" charset="0"/>
            </a:endParaRPr>
          </a:p>
          <a:p>
            <a:pPr lvl="2"/>
            <a:r>
              <a:rPr lang="vi-VN" smtClean="0">
                <a:latin typeface="Constantia" panose="02030602050306030303" pitchFamily="18" charset="0"/>
              </a:rPr>
              <a:t>Tất </a:t>
            </a:r>
            <a:r>
              <a:rPr lang="vi-VN">
                <a:latin typeface="Constantia" panose="02030602050306030303" pitchFamily="18" charset="0"/>
              </a:rPr>
              <a:t>cả các truy nhập vào thuộc tính của đối tượng đều phải</a:t>
            </a:r>
            <a:br>
              <a:rPr lang="vi-VN">
                <a:latin typeface="Constantia" panose="02030602050306030303" pitchFamily="18" charset="0"/>
              </a:rPr>
            </a:br>
            <a:r>
              <a:rPr lang="vi-VN">
                <a:latin typeface="Constantia" panose="02030602050306030303" pitchFamily="18" charset="0"/>
              </a:rPr>
              <a:t>được thực hiện thông qua các phương thức </a:t>
            </a:r>
            <a:r>
              <a:rPr lang="vi-VN" smtClean="0">
                <a:latin typeface="Constantia" panose="02030602050306030303" pitchFamily="18" charset="0"/>
              </a:rPr>
              <a:t>này.</a:t>
            </a:r>
            <a:endParaRPr lang="en-US">
              <a:latin typeface="Constantia" panose="02030602050306030303" pitchFamily="18" charset="0"/>
            </a:endParaRPr>
          </a:p>
          <a:p>
            <a:pPr lvl="1"/>
            <a:r>
              <a:rPr lang="vi-VN" smtClean="0">
                <a:latin typeface="Constantia" panose="02030602050306030303" pitchFamily="18" charset="0"/>
              </a:rPr>
              <a:t>Lớp</a:t>
            </a:r>
            <a:r>
              <a:rPr lang="vi-VN">
                <a:latin typeface="Constantia" panose="02030602050306030303" pitchFamily="18" charset="0"/>
              </a:rPr>
              <a:t>: một cách thức để khai báo một tập các đối tượng có</a:t>
            </a:r>
            <a:br>
              <a:rPr lang="vi-VN">
                <a:latin typeface="Constantia" panose="02030602050306030303" pitchFamily="18" charset="0"/>
              </a:rPr>
            </a:br>
            <a:r>
              <a:rPr lang="vi-VN">
                <a:latin typeface="Constantia" panose="02030602050306030303" pitchFamily="18" charset="0"/>
              </a:rPr>
              <a:t>chung một tập thuộc tính và phương thức </a:t>
            </a:r>
            <a:endParaRPr lang="en-US">
              <a:latin typeface="Constantia" panose="02030602050306030303" pitchFamily="18" charset="0"/>
            </a:endParaRPr>
          </a:p>
        </p:txBody>
      </p:sp>
    </p:spTree>
    <p:extLst>
      <p:ext uri="{BB962C8B-B14F-4D97-AF65-F5344CB8AC3E}">
        <p14:creationId xmlns:p14="http://schemas.microsoft.com/office/powerpoint/2010/main" val="4126677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 dụ</a:t>
            </a:r>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38275"/>
            <a:ext cx="5257800"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1676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Nội dung</a:t>
            </a:r>
            <a:endParaRPr lang="en-US"/>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mtClean="0"/>
              <a:t>Bức tranh chung</a:t>
            </a:r>
          </a:p>
          <a:p>
            <a:pPr marL="514350" indent="-514350">
              <a:buFont typeface="+mj-lt"/>
              <a:buAutoNum type="arabicPeriod"/>
            </a:pPr>
            <a:r>
              <a:rPr lang="en-US" smtClean="0"/>
              <a:t>Mô hình cây</a:t>
            </a:r>
          </a:p>
          <a:p>
            <a:pPr marL="514350" indent="-514350">
              <a:buFont typeface="+mj-lt"/>
              <a:buAutoNum type="arabicPeriod"/>
            </a:pPr>
            <a:r>
              <a:rPr lang="en-US" smtClean="0"/>
              <a:t>Mô hình mạng</a:t>
            </a:r>
          </a:p>
          <a:p>
            <a:pPr marL="514350" indent="-514350">
              <a:buFont typeface="+mj-lt"/>
              <a:buAutoNum type="arabicPeriod"/>
            </a:pPr>
            <a:r>
              <a:rPr lang="en-US" smtClean="0"/>
              <a:t>Mô hình quan hệ</a:t>
            </a:r>
          </a:p>
          <a:p>
            <a:pPr marL="514350" indent="-514350">
              <a:buFont typeface="+mj-lt"/>
              <a:buAutoNum type="arabicPeriod"/>
            </a:pPr>
            <a:r>
              <a:rPr lang="en-US" smtClean="0"/>
              <a:t>Mô hình quan hệ thực thể</a:t>
            </a:r>
          </a:p>
          <a:p>
            <a:pPr marL="514350" indent="-514350">
              <a:buFont typeface="+mj-lt"/>
              <a:buAutoNum type="arabicPeriod"/>
            </a:pPr>
            <a:r>
              <a:rPr lang="en-US" smtClean="0"/>
              <a:t>Mô hình hướng đối tượng</a:t>
            </a:r>
          </a:p>
          <a:p>
            <a:pPr marL="514350" indent="-514350">
              <a:buFont typeface="+mj-lt"/>
              <a:buAutoNum type="arabicPeriod"/>
            </a:pPr>
            <a:r>
              <a:rPr lang="en-US" smtClean="0"/>
              <a:t>Mô hình bán cấu trúc</a:t>
            </a:r>
          </a:p>
          <a:p>
            <a:pPr marL="514350" indent="-514350">
              <a:buFont typeface="+mj-lt"/>
              <a:buAutoNum type="arabicPeriod"/>
            </a:pPr>
            <a:r>
              <a:rPr lang="en-US" smtClean="0"/>
              <a:t>Thành tựu của mô hình quan hệ</a:t>
            </a:r>
          </a:p>
          <a:p>
            <a:pPr marL="514350" indent="-514350">
              <a:buFont typeface="+mj-lt"/>
              <a:buAutoNum type="arabicPeriod"/>
            </a:pPr>
            <a:r>
              <a:rPr lang="en-US" smtClean="0"/>
              <a:t>Tính chất ACID</a:t>
            </a:r>
          </a:p>
          <a:p>
            <a:pPr marL="514350" indent="-514350">
              <a:buFont typeface="+mj-lt"/>
              <a:buAutoNum type="arabicPeriod"/>
            </a:pPr>
            <a:r>
              <a:rPr lang="en-US" smtClean="0"/>
              <a:t>Cơ sở dữ liệu phân tán </a:t>
            </a:r>
            <a:endParaRPr lang="en-US"/>
          </a:p>
        </p:txBody>
      </p:sp>
    </p:spTree>
    <p:extLst>
      <p:ext uri="{BB962C8B-B14F-4D97-AF65-F5344CB8AC3E}">
        <p14:creationId xmlns:p14="http://schemas.microsoft.com/office/powerpoint/2010/main" val="509231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Ưu, nhược điểm</a:t>
            </a:r>
            <a:endParaRPr lang="en-US"/>
          </a:p>
        </p:txBody>
      </p:sp>
      <p:sp>
        <p:nvSpPr>
          <p:cNvPr id="3" name="Content Placeholder 2"/>
          <p:cNvSpPr>
            <a:spLocks noGrp="1"/>
          </p:cNvSpPr>
          <p:nvPr>
            <p:ph idx="1"/>
          </p:nvPr>
        </p:nvSpPr>
        <p:spPr/>
        <p:txBody>
          <a:bodyPr/>
          <a:lstStyle/>
          <a:p>
            <a:r>
              <a:rPr lang="vi-VN">
                <a:latin typeface="Constantia" panose="02030602050306030303" pitchFamily="18" charset="0"/>
              </a:rPr>
              <a:t>Ưu </a:t>
            </a:r>
            <a:r>
              <a:rPr lang="vi-VN" smtClean="0">
                <a:latin typeface="Constantia" panose="02030602050306030303" pitchFamily="18" charset="0"/>
              </a:rPr>
              <a:t>điểm</a:t>
            </a:r>
            <a:endParaRPr lang="en-US">
              <a:latin typeface="Constantia" panose="02030602050306030303" pitchFamily="18" charset="0"/>
            </a:endParaRPr>
          </a:p>
          <a:p>
            <a:pPr lvl="1"/>
            <a:r>
              <a:rPr lang="vi-VN" smtClean="0">
                <a:latin typeface="Constantia" panose="02030602050306030303" pitchFamily="18" charset="0"/>
              </a:rPr>
              <a:t>Cho </a:t>
            </a:r>
            <a:r>
              <a:rPr lang="vi-VN">
                <a:latin typeface="Constantia" panose="02030602050306030303" pitchFamily="18" charset="0"/>
              </a:rPr>
              <a:t>phép định nghĩa kiểu đối tượng phức </a:t>
            </a:r>
            <a:r>
              <a:rPr lang="vi-VN" smtClean="0">
                <a:latin typeface="Constantia" panose="02030602050306030303" pitchFamily="18" charset="0"/>
              </a:rPr>
              <a:t>tạp</a:t>
            </a:r>
            <a:endParaRPr lang="en-US">
              <a:latin typeface="Constantia" panose="02030602050306030303" pitchFamily="18" charset="0"/>
            </a:endParaRPr>
          </a:p>
          <a:p>
            <a:pPr lvl="1"/>
            <a:r>
              <a:rPr lang="vi-VN" smtClean="0">
                <a:latin typeface="Constantia" panose="02030602050306030303" pitchFamily="18" charset="0"/>
              </a:rPr>
              <a:t>Tính </a:t>
            </a:r>
            <a:r>
              <a:rPr lang="vi-VN">
                <a:latin typeface="Constantia" panose="02030602050306030303" pitchFamily="18" charset="0"/>
              </a:rPr>
              <a:t>chất: bao đóng (</a:t>
            </a:r>
            <a:r>
              <a:rPr lang="vi-VN" i="1">
                <a:latin typeface="Constantia" panose="02030602050306030303" pitchFamily="18" charset="0"/>
              </a:rPr>
              <a:t>encapsulation</a:t>
            </a:r>
            <a:r>
              <a:rPr lang="vi-VN">
                <a:latin typeface="Constantia" panose="02030602050306030303" pitchFamily="18" charset="0"/>
              </a:rPr>
              <a:t>), kế thừa</a:t>
            </a:r>
            <a:br>
              <a:rPr lang="vi-VN">
                <a:latin typeface="Constantia" panose="02030602050306030303" pitchFamily="18" charset="0"/>
              </a:rPr>
            </a:br>
            <a:r>
              <a:rPr lang="vi-VN">
                <a:latin typeface="Constantia" panose="02030602050306030303" pitchFamily="18" charset="0"/>
              </a:rPr>
              <a:t>(</a:t>
            </a:r>
            <a:r>
              <a:rPr lang="vi-VN" i="1">
                <a:latin typeface="Constantia" panose="02030602050306030303" pitchFamily="18" charset="0"/>
              </a:rPr>
              <a:t>heritage</a:t>
            </a:r>
            <a:r>
              <a:rPr lang="vi-VN">
                <a:latin typeface="Constantia" panose="02030602050306030303" pitchFamily="18" charset="0"/>
              </a:rPr>
              <a:t>), đa hình (</a:t>
            </a:r>
            <a:r>
              <a:rPr lang="vi-VN" i="1" smtClean="0">
                <a:latin typeface="Constantia" panose="02030602050306030303" pitchFamily="18" charset="0"/>
              </a:rPr>
              <a:t>polymorphism</a:t>
            </a:r>
            <a:r>
              <a:rPr lang="vi-VN" smtClean="0">
                <a:latin typeface="Constantia" panose="02030602050306030303" pitchFamily="18" charset="0"/>
              </a:rPr>
              <a:t>)</a:t>
            </a:r>
            <a:endParaRPr lang="en-US">
              <a:latin typeface="Constantia" panose="02030602050306030303" pitchFamily="18" charset="0"/>
            </a:endParaRPr>
          </a:p>
          <a:p>
            <a:r>
              <a:rPr lang="vi-VN" smtClean="0">
                <a:latin typeface="Constantia" panose="02030602050306030303" pitchFamily="18" charset="0"/>
              </a:rPr>
              <a:t>Nhược điểm</a:t>
            </a:r>
            <a:endParaRPr lang="en-US">
              <a:latin typeface="Constantia" panose="02030602050306030303" pitchFamily="18" charset="0"/>
            </a:endParaRPr>
          </a:p>
          <a:p>
            <a:pPr lvl="1"/>
            <a:r>
              <a:rPr lang="vi-VN" smtClean="0">
                <a:latin typeface="Constantia" panose="02030602050306030303" pitchFamily="18" charset="0"/>
              </a:rPr>
              <a:t>Cấu </a:t>
            </a:r>
            <a:r>
              <a:rPr lang="vi-VN">
                <a:latin typeface="Constantia" panose="02030602050306030303" pitchFamily="18" charset="0"/>
              </a:rPr>
              <a:t>trúc lưu trữ phức tạp và có thể sử dụng nhiều</a:t>
            </a:r>
            <a:br>
              <a:rPr lang="vi-VN">
                <a:latin typeface="Constantia" panose="02030602050306030303" pitchFamily="18" charset="0"/>
              </a:rPr>
            </a:br>
            <a:r>
              <a:rPr lang="vi-VN">
                <a:latin typeface="Constantia" panose="02030602050306030303" pitchFamily="18" charset="0"/>
              </a:rPr>
              <a:t>con </a:t>
            </a:r>
            <a:r>
              <a:rPr lang="vi-VN" smtClean="0">
                <a:latin typeface="Constantia" panose="02030602050306030303" pitchFamily="18" charset="0"/>
              </a:rPr>
              <a:t>trỏ</a:t>
            </a:r>
            <a:endParaRPr lang="en-US">
              <a:latin typeface="Constantia" panose="02030602050306030303" pitchFamily="18" charset="0"/>
            </a:endParaRPr>
          </a:p>
          <a:p>
            <a:pPr lvl="1"/>
            <a:r>
              <a:rPr lang="vi-VN" smtClean="0">
                <a:latin typeface="Constantia" panose="02030602050306030303" pitchFamily="18" charset="0"/>
              </a:rPr>
              <a:t>Khả </a:t>
            </a:r>
            <a:r>
              <a:rPr lang="vi-VN">
                <a:latin typeface="Constantia" panose="02030602050306030303" pitchFamily="18" charset="0"/>
              </a:rPr>
              <a:t>năng tối ưu hoá các xử lý bị hạn chế trong nhiều</a:t>
            </a:r>
            <a:br>
              <a:rPr lang="vi-VN">
                <a:latin typeface="Constantia" panose="02030602050306030303" pitchFamily="18" charset="0"/>
              </a:rPr>
            </a:br>
            <a:r>
              <a:rPr lang="vi-VN">
                <a:latin typeface="Constantia" panose="02030602050306030303" pitchFamily="18" charset="0"/>
              </a:rPr>
              <a:t>trường hợp </a:t>
            </a:r>
            <a:endParaRPr lang="en-US">
              <a:latin typeface="Constantia" panose="02030602050306030303" pitchFamily="18" charset="0"/>
            </a:endParaRPr>
          </a:p>
        </p:txBody>
      </p:sp>
    </p:spTree>
    <p:extLst>
      <p:ext uri="{BB962C8B-B14F-4D97-AF65-F5344CB8AC3E}">
        <p14:creationId xmlns:p14="http://schemas.microsoft.com/office/powerpoint/2010/main" val="2136095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Dữ liệu mô hình bán cấu trúc</a:t>
            </a:r>
            <a:br>
              <a:rPr lang="en-US" smtClean="0"/>
            </a:br>
            <a:r>
              <a:rPr lang="en-US" smtClean="0"/>
              <a:t>Semi-structured model</a:t>
            </a:r>
            <a:endParaRPr lang="en-US"/>
          </a:p>
        </p:txBody>
      </p:sp>
      <p:sp>
        <p:nvSpPr>
          <p:cNvPr id="3" name="Content Placeholder 2"/>
          <p:cNvSpPr>
            <a:spLocks noGrp="1"/>
          </p:cNvSpPr>
          <p:nvPr>
            <p:ph idx="1"/>
          </p:nvPr>
        </p:nvSpPr>
        <p:spPr/>
        <p:txBody>
          <a:bodyPr/>
          <a:lstStyle/>
          <a:p>
            <a:r>
              <a:rPr lang="en-US" smtClean="0"/>
              <a:t>Ra đời vào những năm 97.</a:t>
            </a:r>
          </a:p>
          <a:p>
            <a:r>
              <a:rPr lang="en-US" smtClean="0"/>
              <a:t>Có cấu trúc không chặt như mô hình quan hệ</a:t>
            </a:r>
          </a:p>
          <a:p>
            <a:r>
              <a:rPr lang="en-US" smtClean="0"/>
              <a:t>Dùng để trao đổi thông tin trên internet</a:t>
            </a:r>
          </a:p>
          <a:p>
            <a:r>
              <a:rPr lang="en-US" smtClean="0"/>
              <a:t>Mô hình gồm:</a:t>
            </a:r>
          </a:p>
          <a:p>
            <a:pPr lvl="1"/>
            <a:r>
              <a:rPr lang="en-US" smtClean="0"/>
              <a:t>Các đối tượng</a:t>
            </a:r>
          </a:p>
          <a:p>
            <a:pPr lvl="1"/>
            <a:r>
              <a:rPr lang="en-US" smtClean="0"/>
              <a:t>Các liên kết giữa các đối tượng</a:t>
            </a:r>
            <a:endParaRPr lang="en-US"/>
          </a:p>
        </p:txBody>
      </p:sp>
    </p:spTree>
    <p:extLst>
      <p:ext uri="{BB962C8B-B14F-4D97-AF65-F5344CB8AC3E}">
        <p14:creationId xmlns:p14="http://schemas.microsoft.com/office/powerpoint/2010/main" val="4139818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 dụ</a:t>
            </a:r>
            <a:endParaRPr lang="en-US"/>
          </a:p>
        </p:txBody>
      </p:sp>
      <p:sp>
        <p:nvSpPr>
          <p:cNvPr id="3" name="Content Placeholder 2"/>
          <p:cNvSpPr>
            <a:spLocks noGrp="1"/>
          </p:cNvSpPr>
          <p:nvPr>
            <p:ph idx="1"/>
          </p:nvPr>
        </p:nvSpPr>
        <p:spPr/>
        <p:txBody>
          <a:bodyPr/>
          <a:lstStyle/>
          <a:p>
            <a:endParaRPr lang="en-US"/>
          </a:p>
        </p:txBody>
      </p:sp>
      <p:sp>
        <p:nvSpPr>
          <p:cNvPr id="4" name="Text Box 6"/>
          <p:cNvSpPr txBox="1">
            <a:spLocks noChangeArrowheads="1"/>
          </p:cNvSpPr>
          <p:nvPr/>
        </p:nvSpPr>
        <p:spPr bwMode="auto">
          <a:xfrm>
            <a:off x="533400" y="35052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Arial" charset="0"/>
              </a:rPr>
              <a:t>{</a:t>
            </a:r>
            <a:r>
              <a:rPr lang="en-US">
                <a:solidFill>
                  <a:srgbClr val="3399FF"/>
                </a:solidFill>
                <a:latin typeface="Arial" charset="0"/>
              </a:rPr>
              <a:t>name</a:t>
            </a:r>
            <a:r>
              <a:rPr lang="en-US">
                <a:latin typeface="Arial" charset="0"/>
              </a:rPr>
              <a:t>: </a:t>
            </a:r>
            <a:r>
              <a:rPr lang="ja-JP" altLang="en-US">
                <a:latin typeface="Arial"/>
              </a:rPr>
              <a:t>“</a:t>
            </a:r>
            <a:r>
              <a:rPr lang="en-US">
                <a:latin typeface="Arial" charset="0"/>
              </a:rPr>
              <a:t>Alan</a:t>
            </a:r>
            <a:r>
              <a:rPr lang="ja-JP" altLang="en-US">
                <a:latin typeface="Arial"/>
              </a:rPr>
              <a:t>”</a:t>
            </a:r>
            <a:r>
              <a:rPr lang="en-US">
                <a:latin typeface="Arial" charset="0"/>
              </a:rPr>
              <a:t>,   </a:t>
            </a:r>
            <a:r>
              <a:rPr lang="en-US">
                <a:solidFill>
                  <a:srgbClr val="3399FF"/>
                </a:solidFill>
                <a:latin typeface="Arial" charset="0"/>
              </a:rPr>
              <a:t>tel</a:t>
            </a:r>
            <a:r>
              <a:rPr lang="en-US">
                <a:latin typeface="Arial" charset="0"/>
              </a:rPr>
              <a:t>: 2157786,   </a:t>
            </a:r>
            <a:r>
              <a:rPr lang="en-US">
                <a:solidFill>
                  <a:srgbClr val="3399FF"/>
                </a:solidFill>
                <a:latin typeface="Arial" charset="0"/>
              </a:rPr>
              <a:t>email</a:t>
            </a:r>
            <a:r>
              <a:rPr lang="en-US">
                <a:latin typeface="Arial" charset="0"/>
              </a:rPr>
              <a:t>: </a:t>
            </a:r>
            <a:r>
              <a:rPr lang="ja-JP" altLang="en-US">
                <a:latin typeface="Arial"/>
              </a:rPr>
              <a:t>“</a:t>
            </a:r>
            <a:r>
              <a:rPr lang="en-US">
                <a:latin typeface="Arial" charset="0"/>
              </a:rPr>
              <a:t>agg@abc.com</a:t>
            </a:r>
            <a:r>
              <a:rPr lang="ja-JP" altLang="en-US">
                <a:latin typeface="Arial"/>
              </a:rPr>
              <a:t>”</a:t>
            </a:r>
            <a:r>
              <a:rPr lang="en-US">
                <a:latin typeface="Arial" charset="0"/>
              </a:rPr>
              <a:t> }</a:t>
            </a:r>
          </a:p>
        </p:txBody>
      </p:sp>
      <p:sp>
        <p:nvSpPr>
          <p:cNvPr id="5" name="Line 7"/>
          <p:cNvSpPr>
            <a:spLocks noChangeShapeType="1"/>
          </p:cNvSpPr>
          <p:nvPr/>
        </p:nvSpPr>
        <p:spPr bwMode="auto">
          <a:xfrm flipH="1" flipV="1">
            <a:off x="963611" y="4038600"/>
            <a:ext cx="2209800" cy="1143000"/>
          </a:xfrm>
          <a:prstGeom prst="line">
            <a:avLst/>
          </a:prstGeom>
          <a:noFill/>
          <a:ln w="28575">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 name="Line 8"/>
          <p:cNvSpPr>
            <a:spLocks noChangeShapeType="1"/>
          </p:cNvSpPr>
          <p:nvPr/>
        </p:nvSpPr>
        <p:spPr bwMode="auto">
          <a:xfrm flipV="1">
            <a:off x="3203847" y="3886200"/>
            <a:ext cx="1447800" cy="1295400"/>
          </a:xfrm>
          <a:prstGeom prst="line">
            <a:avLst/>
          </a:prstGeom>
          <a:noFill/>
          <a:ln w="28575">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 name="Line 9"/>
          <p:cNvSpPr>
            <a:spLocks noChangeShapeType="1"/>
          </p:cNvSpPr>
          <p:nvPr/>
        </p:nvSpPr>
        <p:spPr bwMode="auto">
          <a:xfrm flipH="1" flipV="1">
            <a:off x="2594247" y="3962400"/>
            <a:ext cx="609600" cy="1219200"/>
          </a:xfrm>
          <a:prstGeom prst="line">
            <a:avLst/>
          </a:prstGeom>
          <a:noFill/>
          <a:ln w="28575">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Text Box 10"/>
          <p:cNvSpPr txBox="1">
            <a:spLocks noChangeArrowheads="1"/>
          </p:cNvSpPr>
          <p:nvPr/>
        </p:nvSpPr>
        <p:spPr bwMode="auto">
          <a:xfrm>
            <a:off x="2899047" y="5257800"/>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t>labels</a:t>
            </a:r>
          </a:p>
        </p:txBody>
      </p:sp>
      <p:sp>
        <p:nvSpPr>
          <p:cNvPr id="9" name="Line 11"/>
          <p:cNvSpPr>
            <a:spLocks noChangeShapeType="1"/>
          </p:cNvSpPr>
          <p:nvPr/>
        </p:nvSpPr>
        <p:spPr bwMode="auto">
          <a:xfrm flipH="1">
            <a:off x="1832247" y="2743200"/>
            <a:ext cx="1371600" cy="8382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12"/>
          <p:cNvSpPr>
            <a:spLocks noChangeShapeType="1"/>
          </p:cNvSpPr>
          <p:nvPr/>
        </p:nvSpPr>
        <p:spPr bwMode="auto">
          <a:xfrm>
            <a:off x="3203847" y="2701326"/>
            <a:ext cx="228600" cy="762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13"/>
          <p:cNvSpPr>
            <a:spLocks noChangeShapeType="1"/>
          </p:cNvSpPr>
          <p:nvPr/>
        </p:nvSpPr>
        <p:spPr bwMode="auto">
          <a:xfrm>
            <a:off x="3203847" y="2743200"/>
            <a:ext cx="2667000" cy="762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 Box 14"/>
          <p:cNvSpPr txBox="1">
            <a:spLocks noChangeArrowheads="1"/>
          </p:cNvSpPr>
          <p:nvPr/>
        </p:nvSpPr>
        <p:spPr bwMode="auto">
          <a:xfrm>
            <a:off x="2899047" y="22860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t>data</a:t>
            </a:r>
          </a:p>
        </p:txBody>
      </p:sp>
    </p:spTree>
    <p:extLst>
      <p:ext uri="{BB962C8B-B14F-4D97-AF65-F5344CB8AC3E}">
        <p14:creationId xmlns:p14="http://schemas.microsoft.com/office/powerpoint/2010/main" val="1032372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Đặc trưng của dữ liệu bán cấu trúc</a:t>
            </a:r>
            <a:endParaRPr lang="en-US"/>
          </a:p>
        </p:txBody>
      </p:sp>
      <p:sp>
        <p:nvSpPr>
          <p:cNvPr id="3" name="Content Placeholder 2"/>
          <p:cNvSpPr>
            <a:spLocks noGrp="1"/>
          </p:cNvSpPr>
          <p:nvPr>
            <p:ph idx="1"/>
          </p:nvPr>
        </p:nvSpPr>
        <p:spPr/>
        <p:txBody>
          <a:bodyPr>
            <a:normAutofit fontScale="92500" lnSpcReduction="10000"/>
          </a:bodyPr>
          <a:lstStyle/>
          <a:p>
            <a:r>
              <a:rPr lang="en-US" b="1"/>
              <a:t>Tính bất quy tắc</a:t>
            </a:r>
            <a:r>
              <a:rPr lang="en-US"/>
              <a:t>: </a:t>
            </a:r>
          </a:p>
          <a:p>
            <a:pPr lvl="1"/>
            <a:r>
              <a:rPr lang="en-US"/>
              <a:t>Dữ liệu không tuân theo định dạng nào. </a:t>
            </a:r>
          </a:p>
          <a:p>
            <a:r>
              <a:rPr lang="en-US" b="1"/>
              <a:t>Tính ngầm:</a:t>
            </a:r>
            <a:endParaRPr lang="en-US"/>
          </a:p>
          <a:p>
            <a:pPr lvl="1"/>
            <a:r>
              <a:rPr lang="en-US"/>
              <a:t>Cấu trúc của DLBCT tồn tại nhưng dưới dạng ngầm. Phải phân tích mới có thể thu được cấu trúc của nó. </a:t>
            </a:r>
          </a:p>
          <a:p>
            <a:r>
              <a:rPr lang="en-US" b="1"/>
              <a:t>Tính không hoàn chỉnh</a:t>
            </a:r>
            <a:r>
              <a:rPr lang="en-US"/>
              <a:t>: </a:t>
            </a:r>
          </a:p>
          <a:p>
            <a:pPr lvl="1"/>
            <a:r>
              <a:rPr lang="en-US"/>
              <a:t>Dữ liệu có thể thiếu hoặc có cấu trúc không hoàn chỉnh. </a:t>
            </a:r>
          </a:p>
          <a:p>
            <a:pPr lvl="1"/>
            <a:r>
              <a:rPr lang="en-US"/>
              <a:t>Trong DLBCT, dữ liệu tồn tại trước khái niệm lược đồ.</a:t>
            </a:r>
          </a:p>
          <a:p>
            <a:pPr lvl="1"/>
            <a:r>
              <a:rPr lang="en-US"/>
              <a:t>Lược đồ của DLBCT có thể lớn hơn kích thước dữ liệu. </a:t>
            </a:r>
          </a:p>
          <a:p>
            <a:pPr lvl="1"/>
            <a:r>
              <a:rPr lang="en-US"/>
              <a:t>Lược đồ rất linh động, có thể được cập nhật một cách dễ dàng. </a:t>
            </a:r>
          </a:p>
        </p:txBody>
      </p:sp>
    </p:spTree>
    <p:extLst>
      <p:ext uri="{BB962C8B-B14F-4D97-AF65-F5344CB8AC3E}">
        <p14:creationId xmlns:p14="http://schemas.microsoft.com/office/powerpoint/2010/main" val="2409624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 một CSDL bán cấu trúc</a:t>
            </a:r>
            <a:endParaRPr lang="en-US"/>
          </a:p>
        </p:txBody>
      </p:sp>
      <p:sp>
        <p:nvSpPr>
          <p:cNvPr id="3" name="Content Placeholder 2"/>
          <p:cNvSpPr>
            <a:spLocks noGrp="1"/>
          </p:cNvSpPr>
          <p:nvPr>
            <p:ph idx="1"/>
          </p:nvPr>
        </p:nvSpPr>
        <p:spPr/>
        <p:txBody>
          <a:bodyPr/>
          <a:lstStyle/>
          <a:p>
            <a:r>
              <a:rPr lang="en-US"/>
              <a:t>XML (Extensible Markup Language) ngôn ngữ đánh dấu mở rộng.</a:t>
            </a:r>
          </a:p>
          <a:p>
            <a:r>
              <a:rPr lang="en-US"/>
              <a:t>Được sử dụng như một chuẩn trao đổi dữ liệu thông dụng hiện nay.</a:t>
            </a:r>
          </a:p>
          <a:p>
            <a:r>
              <a:rPr lang="en-US"/>
              <a:t>Dữ liệu được biểu diễn theo mô hình bán cấu trúc.</a:t>
            </a:r>
          </a:p>
          <a:p>
            <a:endParaRPr lang="en-US"/>
          </a:p>
        </p:txBody>
      </p:sp>
    </p:spTree>
    <p:extLst>
      <p:ext uri="{BB962C8B-B14F-4D97-AF65-F5344CB8AC3E}">
        <p14:creationId xmlns:p14="http://schemas.microsoft.com/office/powerpoint/2010/main" val="3507855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 dụ</a:t>
            </a:r>
            <a:endParaRPr lang="en-US"/>
          </a:p>
        </p:txBody>
      </p:sp>
      <p:sp>
        <p:nvSpPr>
          <p:cNvPr id="3" name="Content Placeholder 2"/>
          <p:cNvSpPr>
            <a:spLocks noGrp="1"/>
          </p:cNvSpPr>
          <p:nvPr>
            <p:ph idx="1"/>
          </p:nvPr>
        </p:nvSpPr>
        <p:spPr/>
        <p:txBody>
          <a:bodyPr/>
          <a:lstStyle/>
          <a:p>
            <a:pPr marL="0" indent="0">
              <a:buNone/>
            </a:pPr>
            <a:r>
              <a:rPr lang="en-US"/>
              <a:t>&lt;dblp&gt;</a:t>
            </a:r>
          </a:p>
          <a:p>
            <a:pPr marL="0" indent="0">
              <a:buNone/>
            </a:pPr>
            <a:r>
              <a:rPr lang="en-US"/>
              <a:t>&lt;article mdate="2002-01-03" key="persons/Codd71a"&gt;</a:t>
            </a:r>
          </a:p>
          <a:p>
            <a:pPr marL="0" indent="0">
              <a:buNone/>
            </a:pPr>
            <a:r>
              <a:rPr lang="en-US"/>
              <a:t>    &lt;author&gt;E. F. Codd&lt;/author&gt;</a:t>
            </a:r>
          </a:p>
          <a:p>
            <a:pPr marL="0" indent="0">
              <a:buNone/>
            </a:pPr>
            <a:r>
              <a:rPr lang="en-US"/>
              <a:t>    &lt;title&gt;Further Normalization of the Data Base Relational Model.&lt;/title&gt;</a:t>
            </a:r>
          </a:p>
          <a:p>
            <a:pPr marL="0" indent="0">
              <a:buNone/>
            </a:pPr>
            <a:r>
              <a:rPr lang="en-US"/>
              <a:t>    &lt;year&gt;1971&lt;/year&gt;</a:t>
            </a:r>
          </a:p>
          <a:p>
            <a:pPr marL="0" indent="0">
              <a:buNone/>
            </a:pPr>
            <a:r>
              <a:rPr lang="en-US"/>
              <a:t>&lt;/article&gt;</a:t>
            </a:r>
          </a:p>
          <a:p>
            <a:pPr marL="0" indent="0">
              <a:buNone/>
            </a:pPr>
            <a:r>
              <a:rPr lang="en-US"/>
              <a:t>…</a:t>
            </a:r>
          </a:p>
          <a:p>
            <a:pPr marL="0" indent="0">
              <a:buNone/>
            </a:pPr>
            <a:r>
              <a:rPr lang="en-US"/>
              <a:t>&lt;/dblp&gt; </a:t>
            </a:r>
          </a:p>
        </p:txBody>
      </p:sp>
    </p:spTree>
    <p:extLst>
      <p:ext uri="{BB962C8B-B14F-4D97-AF65-F5344CB8AC3E}">
        <p14:creationId xmlns:p14="http://schemas.microsoft.com/office/powerpoint/2010/main" val="39361404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Ưu, nhược điểm</a:t>
            </a:r>
            <a:endParaRPr lang="en-US"/>
          </a:p>
        </p:txBody>
      </p:sp>
      <p:sp>
        <p:nvSpPr>
          <p:cNvPr id="3" name="Content Placeholder 2"/>
          <p:cNvSpPr>
            <a:spLocks noGrp="1"/>
          </p:cNvSpPr>
          <p:nvPr>
            <p:ph idx="1"/>
          </p:nvPr>
        </p:nvSpPr>
        <p:spPr/>
        <p:txBody>
          <a:bodyPr/>
          <a:lstStyle/>
          <a:p>
            <a:r>
              <a:rPr lang="en-US" smtClean="0"/>
              <a:t>Ưu điểm</a:t>
            </a:r>
          </a:p>
          <a:p>
            <a:pPr lvl="1"/>
            <a:r>
              <a:rPr lang="en-US" smtClean="0"/>
              <a:t>Dễ dàng trong việc lưu trữ dữ liệu</a:t>
            </a:r>
          </a:p>
          <a:p>
            <a:pPr lvl="1"/>
            <a:r>
              <a:rPr lang="en-US" smtClean="0"/>
              <a:t>Phù hợp với nhiều dạng thức dữ liệu yêu cầu mềm dẻo nhưng vẫn đảm bảo ý nghĩa</a:t>
            </a:r>
          </a:p>
          <a:p>
            <a:pPr lvl="1"/>
            <a:r>
              <a:rPr lang="en-US" smtClean="0"/>
              <a:t>Được sử dụng rộng rãi trong các chuẩn trao đổi dữ liệu</a:t>
            </a:r>
          </a:p>
          <a:p>
            <a:r>
              <a:rPr lang="en-US" smtClean="0"/>
              <a:t>Hạn chế</a:t>
            </a:r>
          </a:p>
          <a:p>
            <a:pPr lvl="1"/>
            <a:r>
              <a:rPr lang="en-US" smtClean="0"/>
              <a:t>Sự không nhất quán về cấu trúc</a:t>
            </a:r>
          </a:p>
          <a:p>
            <a:pPr lvl="1"/>
            <a:r>
              <a:rPr lang="en-US" smtClean="0"/>
              <a:t>Việc truy vấn khó khăn do không có cấu trúc</a:t>
            </a:r>
          </a:p>
          <a:p>
            <a:pPr lvl="1"/>
            <a:r>
              <a:rPr lang="en-US" smtClean="0"/>
              <a:t>Việc lưu trữ tốn kém hơn do lưu thêm cấu trúc</a:t>
            </a:r>
            <a:endParaRPr lang="en-US"/>
          </a:p>
        </p:txBody>
      </p:sp>
    </p:spTree>
    <p:extLst>
      <p:ext uri="{BB962C8B-B14F-4D97-AF65-F5344CB8AC3E}">
        <p14:creationId xmlns:p14="http://schemas.microsoft.com/office/powerpoint/2010/main" val="3918874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Thành tựu của mô hình quan hệ</a:t>
            </a:r>
            <a:endParaRPr lang="en-US"/>
          </a:p>
        </p:txBody>
      </p:sp>
      <p:sp>
        <p:nvSpPr>
          <p:cNvPr id="3" name="Content Placeholder 2"/>
          <p:cNvSpPr>
            <a:spLocks noGrp="1"/>
          </p:cNvSpPr>
          <p:nvPr>
            <p:ph idx="1"/>
          </p:nvPr>
        </p:nvSpPr>
        <p:spPr/>
        <p:txBody>
          <a:bodyPr/>
          <a:lstStyle/>
          <a:p>
            <a:r>
              <a:rPr lang="en-US" smtClean="0"/>
              <a:t>Thành tự lý thuyết:</a:t>
            </a:r>
          </a:p>
          <a:p>
            <a:pPr lvl="1"/>
            <a:r>
              <a:rPr lang="en-US" smtClean="0"/>
              <a:t>Mô hình dữ liệu</a:t>
            </a:r>
          </a:p>
          <a:p>
            <a:pPr lvl="1"/>
            <a:r>
              <a:rPr lang="en-US" smtClean="0"/>
              <a:t>Thiết kế</a:t>
            </a:r>
          </a:p>
          <a:p>
            <a:pPr lvl="2"/>
            <a:r>
              <a:rPr lang="en-US" smtClean="0"/>
              <a:t>Phụ thuộc hàm</a:t>
            </a:r>
          </a:p>
          <a:p>
            <a:pPr lvl="2"/>
            <a:r>
              <a:rPr lang="en-US" smtClean="0"/>
              <a:t>Khóa, bao đóng</a:t>
            </a:r>
          </a:p>
          <a:p>
            <a:pPr lvl="2"/>
            <a:r>
              <a:rPr lang="en-US" smtClean="0"/>
              <a:t>Các dạng chuẩn: 1NF, 2NF, 3NF, BCNF</a:t>
            </a:r>
          </a:p>
          <a:p>
            <a:pPr lvl="1"/>
            <a:r>
              <a:rPr lang="en-US" smtClean="0"/>
              <a:t>Chuẩn hóa</a:t>
            </a:r>
          </a:p>
          <a:p>
            <a:pPr lvl="2"/>
            <a:r>
              <a:rPr lang="en-US" smtClean="0"/>
              <a:t>Phân tách lược đồ thành các lược đồ con thỏa các dạng chuẩn</a:t>
            </a:r>
          </a:p>
        </p:txBody>
      </p:sp>
    </p:spTree>
    <p:extLst>
      <p:ext uri="{BB962C8B-B14F-4D97-AF65-F5344CB8AC3E}">
        <p14:creationId xmlns:p14="http://schemas.microsoft.com/office/powerpoint/2010/main" val="3221756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Thành tựu của mô hình quan hệ</a:t>
            </a:r>
            <a:endParaRPr lang="en-US"/>
          </a:p>
        </p:txBody>
      </p:sp>
      <p:sp>
        <p:nvSpPr>
          <p:cNvPr id="3" name="Content Placeholder 2"/>
          <p:cNvSpPr>
            <a:spLocks noGrp="1"/>
          </p:cNvSpPr>
          <p:nvPr>
            <p:ph idx="1"/>
          </p:nvPr>
        </p:nvSpPr>
        <p:spPr/>
        <p:txBody>
          <a:bodyPr>
            <a:normAutofit lnSpcReduction="10000"/>
          </a:bodyPr>
          <a:lstStyle/>
          <a:p>
            <a:pPr marL="548640" lvl="2" indent="-274320">
              <a:buClr>
                <a:schemeClr val="accent3"/>
              </a:buClr>
              <a:buSzPct val="95000"/>
            </a:pPr>
            <a:r>
              <a:rPr lang="en-US"/>
              <a:t>Xử lý tương tranh</a:t>
            </a:r>
          </a:p>
          <a:p>
            <a:pPr lvl="1"/>
            <a:r>
              <a:rPr lang="en-US" smtClean="0"/>
              <a:t>Quản lý giao dịch</a:t>
            </a:r>
          </a:p>
          <a:p>
            <a:pPr lvl="1"/>
            <a:r>
              <a:rPr lang="en-US" smtClean="0"/>
              <a:t>Tối ưu hóa truy vấn</a:t>
            </a:r>
          </a:p>
          <a:p>
            <a:pPr lvl="1"/>
            <a:r>
              <a:rPr lang="en-US" smtClean="0"/>
              <a:t>Phân tán dữ liệu</a:t>
            </a:r>
          </a:p>
          <a:p>
            <a:r>
              <a:rPr lang="en-US" smtClean="0"/>
              <a:t>Thành tựu về ứng dụng:</a:t>
            </a:r>
          </a:p>
          <a:p>
            <a:pPr lvl="1"/>
            <a:r>
              <a:rPr lang="en-US" smtClean="0"/>
              <a:t>Nhiều HQTCSDL ra đời dựa trên mô hình quan hệ</a:t>
            </a:r>
          </a:p>
          <a:p>
            <a:pPr lvl="1"/>
            <a:r>
              <a:rPr lang="en-US" smtClean="0"/>
              <a:t>Nhiều ứng dụng dựa trên mô hình quan hệ</a:t>
            </a:r>
          </a:p>
          <a:p>
            <a:r>
              <a:rPr lang="en-US" smtClean="0"/>
              <a:t>Thành tựu về chuẩn chung:</a:t>
            </a:r>
          </a:p>
          <a:p>
            <a:pPr lvl="1"/>
            <a:r>
              <a:rPr lang="en-US" smtClean="0"/>
              <a:t>Ngôn ngữ SQL (Structured Query Language)</a:t>
            </a:r>
          </a:p>
          <a:p>
            <a:pPr lvl="1"/>
            <a:r>
              <a:rPr lang="en-US" smtClean="0"/>
              <a:t>Mới nhất SQL:2016</a:t>
            </a:r>
            <a:endParaRPr lang="en-US"/>
          </a:p>
        </p:txBody>
      </p:sp>
    </p:spTree>
    <p:extLst>
      <p:ext uri="{BB962C8B-B14F-4D97-AF65-F5344CB8AC3E}">
        <p14:creationId xmlns:p14="http://schemas.microsoft.com/office/powerpoint/2010/main" val="4026085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Tính chất ACID của CSDL</a:t>
            </a:r>
            <a:endParaRPr lang="en-US"/>
          </a:p>
        </p:txBody>
      </p:sp>
      <p:sp>
        <p:nvSpPr>
          <p:cNvPr id="3" name="Content Placeholder 2"/>
          <p:cNvSpPr>
            <a:spLocks noGrp="1"/>
          </p:cNvSpPr>
          <p:nvPr>
            <p:ph idx="1"/>
          </p:nvPr>
        </p:nvSpPr>
        <p:spPr/>
        <p:txBody>
          <a:bodyPr>
            <a:normAutofit/>
          </a:bodyPr>
          <a:lstStyle/>
          <a:p>
            <a:r>
              <a:rPr lang="vi-VN" b="1" smtClean="0">
                <a:latin typeface="Constantia" panose="02030602050306030303" pitchFamily="18" charset="0"/>
              </a:rPr>
              <a:t>Atomicity </a:t>
            </a:r>
            <a:r>
              <a:rPr lang="en-US" b="1" smtClean="0">
                <a:latin typeface="Constantia" panose="02030602050306030303" pitchFamily="18" charset="0"/>
              </a:rPr>
              <a:t>(nguyên tố): </a:t>
            </a:r>
            <a:r>
              <a:rPr lang="vi-VN" smtClean="0">
                <a:latin typeface="Constantia" panose="02030602050306030303" pitchFamily="18" charset="0"/>
              </a:rPr>
              <a:t>Tính </a:t>
            </a:r>
            <a:r>
              <a:rPr lang="vi-VN">
                <a:latin typeface="Constantia" panose="02030602050306030303" pitchFamily="18" charset="0"/>
              </a:rPr>
              <a:t>chất này đảm bảo rằng khi một giao dịch liên quan đến hai hay nhiều xử lý, hoặc là tất cả các xử lý được thực hiện hoặc không có xử lý được thực hiện</a:t>
            </a:r>
            <a:r>
              <a:rPr lang="vi-VN" smtClean="0">
                <a:latin typeface="Constantia" panose="02030602050306030303" pitchFamily="18" charset="0"/>
              </a:rPr>
              <a:t>.</a:t>
            </a:r>
            <a:endParaRPr lang="en-US" smtClean="0">
              <a:latin typeface="Constantia" panose="02030602050306030303" pitchFamily="18" charset="0"/>
            </a:endParaRPr>
          </a:p>
          <a:p>
            <a:r>
              <a:rPr lang="vi-VN" b="1" smtClean="0">
                <a:latin typeface="Constantia" panose="02030602050306030303" pitchFamily="18" charset="0"/>
              </a:rPr>
              <a:t>Consistency</a:t>
            </a:r>
            <a:r>
              <a:rPr lang="en-US" b="1" smtClean="0">
                <a:latin typeface="Constantia" panose="02030602050306030303" pitchFamily="18" charset="0"/>
              </a:rPr>
              <a:t> (nhất quán):</a:t>
            </a:r>
            <a:r>
              <a:rPr lang="vi-VN">
                <a:latin typeface="Constantia" panose="02030602050306030303" pitchFamily="18" charset="0"/>
              </a:rPr>
              <a:t> đảm bảo rằng một giao dịch không bao giờ được thông qua cơ sở dữ liệu của bạn trong tình trạng dở </a:t>
            </a:r>
            <a:r>
              <a:rPr lang="vi-VN" smtClean="0">
                <a:latin typeface="Constantia" panose="02030602050306030303" pitchFamily="18" charset="0"/>
              </a:rPr>
              <a:t>dang</a:t>
            </a:r>
            <a:r>
              <a:rPr lang="en-US" smtClean="0">
                <a:latin typeface="Constantia" panose="02030602050306030303" pitchFamily="18" charset="0"/>
              </a:rPr>
              <a:t> tạo ra dữ liệu mâu thuẫn</a:t>
            </a:r>
            <a:r>
              <a:rPr lang="vi-VN" smtClean="0">
                <a:latin typeface="Constantia" panose="02030602050306030303" pitchFamily="18" charset="0"/>
              </a:rPr>
              <a:t>. </a:t>
            </a:r>
            <a:endParaRPr lang="en-US" smtClean="0">
              <a:latin typeface="Constantia" panose="02030602050306030303" pitchFamily="18" charset="0"/>
            </a:endParaRPr>
          </a:p>
        </p:txBody>
      </p:sp>
    </p:spTree>
    <p:extLst>
      <p:ext uri="{BB962C8B-B14F-4D97-AF65-F5344CB8AC3E}">
        <p14:creationId xmlns:p14="http://schemas.microsoft.com/office/powerpoint/2010/main" val="37882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Bức tranh chung</a:t>
            </a:r>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3977"/>
            <a:ext cx="8001000" cy="4725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03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Tính chất ACID</a:t>
            </a:r>
            <a:endParaRPr lang="en-US"/>
          </a:p>
        </p:txBody>
      </p:sp>
      <p:sp>
        <p:nvSpPr>
          <p:cNvPr id="3" name="Content Placeholder 2"/>
          <p:cNvSpPr>
            <a:spLocks noGrp="1"/>
          </p:cNvSpPr>
          <p:nvPr>
            <p:ph idx="1"/>
          </p:nvPr>
        </p:nvSpPr>
        <p:spPr/>
        <p:txBody>
          <a:bodyPr/>
          <a:lstStyle/>
          <a:p>
            <a:r>
              <a:rPr lang="vi-VN" b="1">
                <a:latin typeface="Constantia" panose="02030602050306030303" pitchFamily="18" charset="0"/>
              </a:rPr>
              <a:t>Isolation </a:t>
            </a:r>
            <a:r>
              <a:rPr lang="en-US" b="1">
                <a:latin typeface="Constantia" panose="02030602050306030303" pitchFamily="18" charset="0"/>
              </a:rPr>
              <a:t>(cô lập): </a:t>
            </a:r>
            <a:r>
              <a:rPr lang="vi-VN">
                <a:latin typeface="Constantia" panose="02030602050306030303" pitchFamily="18" charset="0"/>
              </a:rPr>
              <a:t>Tính chất này đảm bảo rằng hai hoặc nhiều giao dịch không bao giờ được trộn lẫn với nhau, tạo ra dữ liệu không chính xác và không phù hợp.</a:t>
            </a:r>
            <a:endParaRPr lang="en-US">
              <a:latin typeface="Constantia" panose="02030602050306030303" pitchFamily="18" charset="0"/>
            </a:endParaRPr>
          </a:p>
          <a:p>
            <a:r>
              <a:rPr lang="vi-VN" b="1">
                <a:latin typeface="Constantia" panose="02030602050306030303" pitchFamily="18" charset="0"/>
              </a:rPr>
              <a:t>Durability</a:t>
            </a:r>
            <a:r>
              <a:rPr lang="vi-VN">
                <a:latin typeface="Constantia" panose="02030602050306030303" pitchFamily="18" charset="0"/>
              </a:rPr>
              <a:t> </a:t>
            </a:r>
            <a:r>
              <a:rPr lang="en-US" b="1">
                <a:latin typeface="Constantia" panose="02030602050306030303" pitchFamily="18" charset="0"/>
              </a:rPr>
              <a:t>(bền vững):</a:t>
            </a:r>
            <a:r>
              <a:rPr lang="en-US">
                <a:latin typeface="Constantia" panose="02030602050306030303" pitchFamily="18" charset="0"/>
              </a:rPr>
              <a:t> </a:t>
            </a:r>
            <a:r>
              <a:rPr lang="vi-VN">
                <a:latin typeface="Constantia" panose="02030602050306030303" pitchFamily="18" charset="0"/>
              </a:rPr>
              <a:t>Tính chất này đảm bảo rằng trong trường hợp thất bại hay dịch vụ khởi động lại các dữ liệu có sẵn trong  trước khi gặp lỗi.</a:t>
            </a:r>
          </a:p>
          <a:p>
            <a:endParaRPr lang="en-US">
              <a:latin typeface="Constantia" panose="02030602050306030303" pitchFamily="18" charset="0"/>
            </a:endParaRPr>
          </a:p>
        </p:txBody>
      </p:sp>
    </p:spTree>
    <p:extLst>
      <p:ext uri="{BB962C8B-B14F-4D97-AF65-F5344CB8AC3E}">
        <p14:creationId xmlns:p14="http://schemas.microsoft.com/office/powerpoint/2010/main" val="32388497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Cơ sở dữ liệu phân tán</a:t>
            </a:r>
            <a:br>
              <a:rPr lang="en-US" smtClean="0"/>
            </a:br>
            <a:r>
              <a:rPr lang="en-US" smtClean="0"/>
              <a:t>Distributed database</a:t>
            </a:r>
            <a:endParaRPr lang="en-US"/>
          </a:p>
        </p:txBody>
      </p:sp>
      <p:sp>
        <p:nvSpPr>
          <p:cNvPr id="3" name="Content Placeholder 2"/>
          <p:cNvSpPr>
            <a:spLocks noGrp="1"/>
          </p:cNvSpPr>
          <p:nvPr>
            <p:ph idx="1"/>
          </p:nvPr>
        </p:nvSpPr>
        <p:spPr/>
        <p:txBody>
          <a:bodyPr/>
          <a:lstStyle/>
          <a:p>
            <a:r>
              <a:rPr lang="en-US"/>
              <a:t>CSDL phân tán là một tập hợp nhiều CSDL có liên quan logic và được phân bố trên một mạng máy tính</a:t>
            </a:r>
          </a:p>
          <a:p>
            <a:endParaRPr lang="en-US"/>
          </a:p>
          <a:p>
            <a:endParaRPr lang="en-US"/>
          </a:p>
        </p:txBody>
      </p:sp>
      <p:grpSp>
        <p:nvGrpSpPr>
          <p:cNvPr id="4" name="Group 1"/>
          <p:cNvGrpSpPr>
            <a:grpSpLocks/>
          </p:cNvGrpSpPr>
          <p:nvPr/>
        </p:nvGrpSpPr>
        <p:grpSpPr bwMode="auto">
          <a:xfrm>
            <a:off x="914400" y="2903493"/>
            <a:ext cx="7191980" cy="3344907"/>
            <a:chOff x="2016" y="12156"/>
            <a:chExt cx="8415" cy="4320"/>
          </a:xfrm>
        </p:grpSpPr>
        <p:sp>
          <p:nvSpPr>
            <p:cNvPr id="5" name="AutoShape 2"/>
            <p:cNvSpPr>
              <a:spLocks noChangeArrowheads="1"/>
            </p:cNvSpPr>
            <p:nvPr/>
          </p:nvSpPr>
          <p:spPr bwMode="auto">
            <a:xfrm>
              <a:off x="9792" y="15264"/>
              <a:ext cx="639" cy="576"/>
            </a:xfrm>
            <a:prstGeom prst="can">
              <a:avLst>
                <a:gd name="adj" fmla="val 50000"/>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grpSp>
          <p:nvGrpSpPr>
            <p:cNvPr id="6" name="Group 3"/>
            <p:cNvGrpSpPr>
              <a:grpSpLocks/>
            </p:cNvGrpSpPr>
            <p:nvPr/>
          </p:nvGrpSpPr>
          <p:grpSpPr bwMode="auto">
            <a:xfrm>
              <a:off x="2016" y="12156"/>
              <a:ext cx="7706" cy="4320"/>
              <a:chOff x="2016" y="8155"/>
              <a:chExt cx="7706" cy="4320"/>
            </a:xfrm>
          </p:grpSpPr>
          <p:sp>
            <p:nvSpPr>
              <p:cNvPr id="7" name="Oval 4"/>
              <p:cNvSpPr>
                <a:spLocks noChangeArrowheads="1"/>
              </p:cNvSpPr>
              <p:nvPr/>
            </p:nvSpPr>
            <p:spPr bwMode="auto">
              <a:xfrm>
                <a:off x="4119" y="9307"/>
                <a:ext cx="3349" cy="1584"/>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8" name="Text Box 5"/>
              <p:cNvSpPr txBox="1">
                <a:spLocks noChangeArrowheads="1"/>
              </p:cNvSpPr>
              <p:nvPr/>
            </p:nvSpPr>
            <p:spPr bwMode="auto">
              <a:xfrm>
                <a:off x="5380" y="8155"/>
                <a:ext cx="1256" cy="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0000"/>
                    </a:solidFill>
                    <a:effectLst/>
                    <a:latin typeface="Times New Roman" charset="0"/>
                    <a:ea typeface="ÇlÇr ñæí©" charset="0"/>
                  </a:rPr>
                  <a:t>Trạm 1</a:t>
                </a:r>
                <a:endParaRPr kumimoji="0" lang="en-US" sz="2400" b="1" i="0" u="none" strike="noStrike" cap="none" normalizeH="0" baseline="0">
                  <a:ln>
                    <a:noFill/>
                  </a:ln>
                  <a:solidFill>
                    <a:srgbClr val="FF0000"/>
                  </a:solidFill>
                  <a:effectLst/>
                </a:endParaRPr>
              </a:p>
            </p:txBody>
          </p:sp>
          <p:sp>
            <p:nvSpPr>
              <p:cNvPr id="9" name="Text Box 6"/>
              <p:cNvSpPr txBox="1">
                <a:spLocks noChangeArrowheads="1"/>
              </p:cNvSpPr>
              <p:nvPr/>
            </p:nvSpPr>
            <p:spPr bwMode="auto">
              <a:xfrm>
                <a:off x="8324" y="8875"/>
                <a:ext cx="1255" cy="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0000"/>
                    </a:solidFill>
                    <a:effectLst/>
                    <a:latin typeface="Times New Roman" charset="0"/>
                    <a:ea typeface="ÇlÇr ñæí©" charset="0"/>
                  </a:rPr>
                  <a:t>Trạm 2</a:t>
                </a:r>
                <a:endParaRPr kumimoji="0" lang="en-US" sz="2400" b="1" i="0" u="none" strike="noStrike" cap="none" normalizeH="0" baseline="0">
                  <a:ln>
                    <a:noFill/>
                  </a:ln>
                  <a:solidFill>
                    <a:srgbClr val="FF0000"/>
                  </a:solidFill>
                  <a:effectLst/>
                </a:endParaRPr>
              </a:p>
            </p:txBody>
          </p:sp>
          <p:sp>
            <p:nvSpPr>
              <p:cNvPr id="10" name="Text Box 7"/>
              <p:cNvSpPr txBox="1">
                <a:spLocks noChangeArrowheads="1"/>
              </p:cNvSpPr>
              <p:nvPr/>
            </p:nvSpPr>
            <p:spPr bwMode="auto">
              <a:xfrm>
                <a:off x="7483" y="11467"/>
                <a:ext cx="1255" cy="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0000"/>
                    </a:solidFill>
                    <a:effectLst/>
                    <a:latin typeface="Times New Roman" charset="0"/>
                    <a:ea typeface="ÇlÇr ñæí©" charset="0"/>
                  </a:rPr>
                  <a:t>Trạm 3</a:t>
                </a:r>
                <a:endParaRPr kumimoji="0" lang="en-US" sz="2400" b="1" i="0" u="none" strike="noStrike" cap="none" normalizeH="0" baseline="0">
                  <a:ln>
                    <a:noFill/>
                  </a:ln>
                  <a:solidFill>
                    <a:srgbClr val="FF0000"/>
                  </a:solidFill>
                  <a:effectLst/>
                </a:endParaRPr>
              </a:p>
            </p:txBody>
          </p:sp>
          <p:sp>
            <p:nvSpPr>
              <p:cNvPr id="11" name="Text Box 8"/>
              <p:cNvSpPr txBox="1">
                <a:spLocks noChangeArrowheads="1"/>
              </p:cNvSpPr>
              <p:nvPr/>
            </p:nvSpPr>
            <p:spPr bwMode="auto">
              <a:xfrm>
                <a:off x="3418" y="11467"/>
                <a:ext cx="1255" cy="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0000"/>
                    </a:solidFill>
                    <a:effectLst/>
                    <a:latin typeface="Times New Roman" charset="0"/>
                    <a:ea typeface="ÇlÇr ñæí©" charset="0"/>
                  </a:rPr>
                  <a:t>Trạm 4</a:t>
                </a:r>
                <a:endParaRPr kumimoji="0" lang="en-US" sz="2400" b="1" i="0" u="none" strike="noStrike" cap="none" normalizeH="0" baseline="0">
                  <a:ln>
                    <a:noFill/>
                  </a:ln>
                  <a:solidFill>
                    <a:srgbClr val="FF0000"/>
                  </a:solidFill>
                  <a:effectLst/>
                </a:endParaRPr>
              </a:p>
            </p:txBody>
          </p:sp>
          <p:sp>
            <p:nvSpPr>
              <p:cNvPr id="12" name="Text Box 9"/>
              <p:cNvSpPr txBox="1">
                <a:spLocks noChangeArrowheads="1"/>
              </p:cNvSpPr>
              <p:nvPr/>
            </p:nvSpPr>
            <p:spPr bwMode="auto">
              <a:xfrm>
                <a:off x="2717" y="8731"/>
                <a:ext cx="1255" cy="4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0000"/>
                    </a:solidFill>
                    <a:effectLst/>
                    <a:latin typeface="Times New Roman" charset="0"/>
                    <a:ea typeface="ÇlÇr ñæí©" charset="0"/>
                  </a:rPr>
                  <a:t>Trạm 5</a:t>
                </a:r>
                <a:endParaRPr kumimoji="0" lang="en-US" sz="2400" b="1" i="0" u="none" strike="noStrike" cap="none" normalizeH="0" baseline="0">
                  <a:ln>
                    <a:noFill/>
                  </a:ln>
                  <a:solidFill>
                    <a:srgbClr val="FF0000"/>
                  </a:solidFill>
                  <a:effectLst/>
                </a:endParaRPr>
              </a:p>
            </p:txBody>
          </p:sp>
          <p:sp>
            <p:nvSpPr>
              <p:cNvPr id="13" name="AutoShape 10"/>
              <p:cNvSpPr>
                <a:spLocks noChangeArrowheads="1"/>
              </p:cNvSpPr>
              <p:nvPr/>
            </p:nvSpPr>
            <p:spPr bwMode="auto">
              <a:xfrm>
                <a:off x="2016" y="9595"/>
                <a:ext cx="558" cy="720"/>
              </a:xfrm>
              <a:prstGeom prst="can">
                <a:avLst>
                  <a:gd name="adj" fmla="val 32258"/>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14" name="AutoShape 11"/>
              <p:cNvSpPr>
                <a:spLocks noChangeArrowheads="1"/>
              </p:cNvSpPr>
              <p:nvPr/>
            </p:nvSpPr>
            <p:spPr bwMode="auto">
              <a:xfrm>
                <a:off x="2016" y="11179"/>
                <a:ext cx="558" cy="720"/>
              </a:xfrm>
              <a:prstGeom prst="can">
                <a:avLst>
                  <a:gd name="adj" fmla="val 32258"/>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15" name="AutoShape 12"/>
              <p:cNvSpPr>
                <a:spLocks noChangeArrowheads="1"/>
              </p:cNvSpPr>
              <p:nvPr/>
            </p:nvSpPr>
            <p:spPr bwMode="auto">
              <a:xfrm>
                <a:off x="8744" y="9739"/>
                <a:ext cx="558" cy="576"/>
              </a:xfrm>
              <a:prstGeom prst="can">
                <a:avLst>
                  <a:gd name="adj" fmla="val 25806"/>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16" name="Text Box 13"/>
              <p:cNvSpPr txBox="1">
                <a:spLocks noChangeArrowheads="1"/>
              </p:cNvSpPr>
              <p:nvPr/>
            </p:nvSpPr>
            <p:spPr bwMode="auto">
              <a:xfrm>
                <a:off x="4679" y="9814"/>
                <a:ext cx="2521" cy="57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0000"/>
                    </a:solidFill>
                    <a:effectLst/>
                    <a:latin typeface="Times New Roman" charset="0"/>
                    <a:ea typeface="ÇlÇr ñæí©" charset="0"/>
                  </a:rPr>
                  <a:t>Mạng truyền dữ liệu</a:t>
                </a:r>
                <a:endParaRPr kumimoji="0" lang="en-US" sz="2400" b="1" i="0" u="none" strike="noStrike" cap="none" normalizeH="0" baseline="0">
                  <a:ln>
                    <a:noFill/>
                  </a:ln>
                  <a:solidFill>
                    <a:srgbClr val="FF0000"/>
                  </a:solidFill>
                  <a:effectLst/>
                </a:endParaRPr>
              </a:p>
            </p:txBody>
          </p:sp>
          <p:sp>
            <p:nvSpPr>
              <p:cNvPr id="17" name="Line 14"/>
              <p:cNvSpPr>
                <a:spLocks noChangeShapeType="1"/>
              </p:cNvSpPr>
              <p:nvPr/>
            </p:nvSpPr>
            <p:spPr bwMode="auto">
              <a:xfrm>
                <a:off x="5941" y="8587"/>
                <a:ext cx="1" cy="7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18" name="Line 15"/>
              <p:cNvSpPr>
                <a:spLocks noChangeShapeType="1"/>
              </p:cNvSpPr>
              <p:nvPr/>
            </p:nvSpPr>
            <p:spPr bwMode="auto">
              <a:xfrm flipH="1">
                <a:off x="7343" y="9019"/>
                <a:ext cx="977" cy="7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19" name="Line 16"/>
              <p:cNvSpPr>
                <a:spLocks noChangeShapeType="1"/>
              </p:cNvSpPr>
              <p:nvPr/>
            </p:nvSpPr>
            <p:spPr bwMode="auto">
              <a:xfrm>
                <a:off x="7202" y="10603"/>
                <a:ext cx="978" cy="86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20" name="Line 17"/>
              <p:cNvSpPr>
                <a:spLocks noChangeShapeType="1"/>
              </p:cNvSpPr>
              <p:nvPr/>
            </p:nvSpPr>
            <p:spPr bwMode="auto">
              <a:xfrm flipV="1">
                <a:off x="3978" y="10747"/>
                <a:ext cx="698" cy="7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21" name="Line 18"/>
              <p:cNvSpPr>
                <a:spLocks noChangeShapeType="1"/>
              </p:cNvSpPr>
              <p:nvPr/>
            </p:nvSpPr>
            <p:spPr bwMode="auto">
              <a:xfrm>
                <a:off x="3698" y="9163"/>
                <a:ext cx="698"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22" name="Oval 19"/>
              <p:cNvSpPr>
                <a:spLocks noChangeArrowheads="1"/>
              </p:cNvSpPr>
              <p:nvPr/>
            </p:nvSpPr>
            <p:spPr bwMode="auto">
              <a:xfrm>
                <a:off x="5868" y="9307"/>
                <a:ext cx="143" cy="144"/>
              </a:xfrm>
              <a:prstGeom prst="ellipse">
                <a:avLst/>
              </a:prstGeom>
              <a:solidFill>
                <a:srgbClr val="333333"/>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23" name="Oval 20"/>
              <p:cNvSpPr>
                <a:spLocks noChangeArrowheads="1"/>
              </p:cNvSpPr>
              <p:nvPr/>
            </p:nvSpPr>
            <p:spPr bwMode="auto">
              <a:xfrm>
                <a:off x="7202" y="9733"/>
                <a:ext cx="143" cy="144"/>
              </a:xfrm>
              <a:prstGeom prst="ellipse">
                <a:avLst/>
              </a:prstGeom>
              <a:solidFill>
                <a:srgbClr val="333333"/>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24" name="Oval 21"/>
              <p:cNvSpPr>
                <a:spLocks noChangeArrowheads="1"/>
              </p:cNvSpPr>
              <p:nvPr/>
            </p:nvSpPr>
            <p:spPr bwMode="auto">
              <a:xfrm>
                <a:off x="7062" y="10459"/>
                <a:ext cx="143" cy="144"/>
              </a:xfrm>
              <a:prstGeom prst="ellipse">
                <a:avLst/>
              </a:prstGeom>
              <a:solidFill>
                <a:srgbClr val="333333"/>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25" name="Oval 22"/>
              <p:cNvSpPr>
                <a:spLocks noChangeArrowheads="1"/>
              </p:cNvSpPr>
              <p:nvPr/>
            </p:nvSpPr>
            <p:spPr bwMode="auto">
              <a:xfrm>
                <a:off x="4679" y="10603"/>
                <a:ext cx="143" cy="144"/>
              </a:xfrm>
              <a:prstGeom prst="ellipse">
                <a:avLst/>
              </a:prstGeom>
              <a:solidFill>
                <a:srgbClr val="333333"/>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26" name="Oval 23"/>
              <p:cNvSpPr>
                <a:spLocks noChangeArrowheads="1"/>
              </p:cNvSpPr>
              <p:nvPr/>
            </p:nvSpPr>
            <p:spPr bwMode="auto">
              <a:xfrm>
                <a:off x="4355" y="9694"/>
                <a:ext cx="143" cy="144"/>
              </a:xfrm>
              <a:prstGeom prst="ellipse">
                <a:avLst/>
              </a:prstGeom>
              <a:solidFill>
                <a:srgbClr val="333333"/>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27" name="Line 24"/>
              <p:cNvSpPr>
                <a:spLocks noChangeShapeType="1"/>
              </p:cNvSpPr>
              <p:nvPr/>
            </p:nvSpPr>
            <p:spPr bwMode="auto">
              <a:xfrm flipV="1">
                <a:off x="2296" y="9163"/>
                <a:ext cx="419" cy="4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28" name="Line 25"/>
              <p:cNvSpPr>
                <a:spLocks noChangeShapeType="1"/>
              </p:cNvSpPr>
              <p:nvPr/>
            </p:nvSpPr>
            <p:spPr bwMode="auto">
              <a:xfrm>
                <a:off x="2577" y="11611"/>
                <a:ext cx="837"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29" name="Line 26"/>
              <p:cNvSpPr>
                <a:spLocks noChangeShapeType="1"/>
              </p:cNvSpPr>
              <p:nvPr/>
            </p:nvSpPr>
            <p:spPr bwMode="auto">
              <a:xfrm>
                <a:off x="8884" y="9307"/>
                <a:ext cx="140" cy="4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30" name="Line 27"/>
              <p:cNvSpPr>
                <a:spLocks noChangeShapeType="1"/>
              </p:cNvSpPr>
              <p:nvPr/>
            </p:nvSpPr>
            <p:spPr bwMode="auto">
              <a:xfrm>
                <a:off x="8744" y="11611"/>
                <a:ext cx="97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algn="ctr"/>
                <a:endParaRPr lang="en-US" b="1">
                  <a:solidFill>
                    <a:srgbClr val="FF0000"/>
                  </a:solidFill>
                </a:endParaRPr>
              </a:p>
            </p:txBody>
          </p:sp>
          <p:sp>
            <p:nvSpPr>
              <p:cNvPr id="31" name="Text Box 28"/>
              <p:cNvSpPr txBox="1">
                <a:spLocks noChangeArrowheads="1"/>
              </p:cNvSpPr>
              <p:nvPr/>
            </p:nvSpPr>
            <p:spPr bwMode="auto">
              <a:xfrm>
                <a:off x="3698" y="12043"/>
                <a:ext cx="3768" cy="4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FF0000"/>
                    </a:solidFill>
                    <a:effectLst/>
                    <a:latin typeface="Cambria" charset="0"/>
                    <a:ea typeface="ÇlÇr ñæí©" charset="0"/>
                  </a:rPr>
                  <a:t>Môi</a:t>
                </a:r>
                <a:r>
                  <a:rPr kumimoji="0" lang="en-US" sz="1200" b="1" i="0" u="none" strike="noStrike" cap="none" normalizeH="0" baseline="0" dirty="0" smtClean="0">
                    <a:ln>
                      <a:noFill/>
                    </a:ln>
                    <a:solidFill>
                      <a:srgbClr val="FF0000"/>
                    </a:solidFill>
                    <a:effectLst/>
                    <a:latin typeface="Cambria" charset="0"/>
                    <a:ea typeface="ÇlÇr ñæí©" charset="0"/>
                  </a:rPr>
                  <a:t> </a:t>
                </a:r>
                <a:r>
                  <a:rPr kumimoji="0" lang="en-US" sz="1200" b="1" i="0" u="none" strike="noStrike" cap="none" normalizeH="0" baseline="0" dirty="0" err="1">
                    <a:ln>
                      <a:noFill/>
                    </a:ln>
                    <a:solidFill>
                      <a:srgbClr val="FF0000"/>
                    </a:solidFill>
                    <a:effectLst/>
                    <a:latin typeface="Cambria" charset="0"/>
                    <a:ea typeface="ÇlÇr ñæí©" charset="0"/>
                  </a:rPr>
                  <a:t>trư</a:t>
                </a:r>
                <a:r>
                  <a:rPr kumimoji="0" lang="en-US" sz="1200" b="1" i="0" u="none" strike="noStrike" cap="none" normalizeH="0" baseline="0" dirty="0" err="1">
                    <a:ln>
                      <a:noFill/>
                    </a:ln>
                    <a:solidFill>
                      <a:srgbClr val="FF0000"/>
                    </a:solidFill>
                    <a:effectLst/>
                    <a:latin typeface="Times New Roman" charset="0"/>
                    <a:ea typeface="ÇlÇr ñæí©" charset="0"/>
                  </a:rPr>
                  <a:t>ờng</a:t>
                </a:r>
                <a:r>
                  <a:rPr kumimoji="0" lang="en-US" sz="1200" b="1" i="0" u="none" strike="noStrike" cap="none" normalizeH="0" baseline="0" dirty="0">
                    <a:ln>
                      <a:noFill/>
                    </a:ln>
                    <a:solidFill>
                      <a:srgbClr val="FF0000"/>
                    </a:solidFill>
                    <a:effectLst/>
                    <a:latin typeface="Times New Roman" charset="0"/>
                    <a:ea typeface="ÇlÇr ñæí©" charset="0"/>
                  </a:rPr>
                  <a:t> </a:t>
                </a:r>
                <a:r>
                  <a:rPr kumimoji="0" lang="en-US" sz="1200" b="1" i="0" u="none" strike="noStrike" cap="none" normalizeH="0" baseline="0" dirty="0" err="1">
                    <a:ln>
                      <a:noFill/>
                    </a:ln>
                    <a:solidFill>
                      <a:srgbClr val="FF0000"/>
                    </a:solidFill>
                    <a:effectLst/>
                    <a:latin typeface="Times New Roman" charset="0"/>
                    <a:ea typeface="ÇlÇr ñæí©" charset="0"/>
                  </a:rPr>
                  <a:t>hệ</a:t>
                </a:r>
                <a:r>
                  <a:rPr kumimoji="0" lang="en-US" sz="1200" b="1" i="0" u="none" strike="noStrike" cap="none" normalizeH="0" baseline="0" dirty="0">
                    <a:ln>
                      <a:noFill/>
                    </a:ln>
                    <a:solidFill>
                      <a:srgbClr val="FF0000"/>
                    </a:solidFill>
                    <a:effectLst/>
                    <a:latin typeface="Times New Roman" charset="0"/>
                    <a:ea typeface="ÇlÇr ñæí©" charset="0"/>
                  </a:rPr>
                  <a:t> CSDL </a:t>
                </a:r>
                <a:r>
                  <a:rPr kumimoji="0" lang="en-US" sz="1200" b="1" i="0" u="none" strike="noStrike" cap="none" normalizeH="0" baseline="0" dirty="0" err="1">
                    <a:ln>
                      <a:noFill/>
                    </a:ln>
                    <a:solidFill>
                      <a:srgbClr val="FF0000"/>
                    </a:solidFill>
                    <a:effectLst/>
                    <a:latin typeface="Times New Roman" charset="0"/>
                    <a:ea typeface="ÇlÇr ñæí©" charset="0"/>
                  </a:rPr>
                  <a:t>phân</a:t>
                </a:r>
                <a:r>
                  <a:rPr kumimoji="0" lang="en-US" sz="1200" b="1" i="0" u="none" strike="noStrike" cap="none" normalizeH="0" baseline="0" dirty="0">
                    <a:ln>
                      <a:noFill/>
                    </a:ln>
                    <a:solidFill>
                      <a:srgbClr val="FF0000"/>
                    </a:solidFill>
                    <a:effectLst/>
                    <a:latin typeface="Times New Roman" charset="0"/>
                    <a:ea typeface="ÇlÇr ñæí©" charset="0"/>
                  </a:rPr>
                  <a:t> </a:t>
                </a:r>
                <a:r>
                  <a:rPr kumimoji="0" lang="en-US" sz="1200" b="1" i="0" u="none" strike="noStrike" cap="none" normalizeH="0" baseline="0" dirty="0" err="1">
                    <a:ln>
                      <a:noFill/>
                    </a:ln>
                    <a:solidFill>
                      <a:srgbClr val="FF0000"/>
                    </a:solidFill>
                    <a:effectLst/>
                    <a:latin typeface="Times New Roman" charset="0"/>
                    <a:ea typeface="ÇlÇr ñæí©" charset="0"/>
                  </a:rPr>
                  <a:t>tán</a:t>
                </a:r>
                <a:endParaRPr kumimoji="0" lang="en-US" sz="2400" b="1" i="0" u="none" strike="noStrike" cap="none" normalizeH="0" baseline="0" dirty="0">
                  <a:ln>
                    <a:noFill/>
                  </a:ln>
                  <a:solidFill>
                    <a:srgbClr val="FF0000"/>
                  </a:solidFill>
                  <a:effectLst/>
                </a:endParaRPr>
              </a:p>
            </p:txBody>
          </p:sp>
        </p:grpSp>
      </p:grpSp>
    </p:spTree>
    <p:extLst>
      <p:ext uri="{BB962C8B-B14F-4D97-AF65-F5344CB8AC3E}">
        <p14:creationId xmlns:p14="http://schemas.microsoft.com/office/powerpoint/2010/main" val="366012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Đặc trưng của CSDL PT</a:t>
            </a:r>
            <a:endParaRPr lang="en-US"/>
          </a:p>
        </p:txBody>
      </p:sp>
      <p:sp>
        <p:nvSpPr>
          <p:cNvPr id="3" name="Content Placeholder 2"/>
          <p:cNvSpPr>
            <a:spLocks noGrp="1"/>
          </p:cNvSpPr>
          <p:nvPr>
            <p:ph idx="1"/>
          </p:nvPr>
        </p:nvSpPr>
        <p:spPr/>
        <p:txBody>
          <a:bodyPr/>
          <a:lstStyle/>
          <a:p>
            <a:r>
              <a:rPr lang="en-US"/>
              <a:t>Tính trong suốt</a:t>
            </a:r>
          </a:p>
          <a:p>
            <a:pPr lvl="1"/>
            <a:r>
              <a:rPr lang="en-US"/>
              <a:t>Trong suốt vị trí</a:t>
            </a:r>
          </a:p>
          <a:p>
            <a:pPr lvl="1"/>
            <a:r>
              <a:rPr lang="en-US"/>
              <a:t>Trong suốt trong việc sử dụng</a:t>
            </a:r>
          </a:p>
          <a:p>
            <a:pPr lvl="1"/>
            <a:r>
              <a:rPr lang="en-US"/>
              <a:t>Trong suốt trong sự phân chia</a:t>
            </a:r>
          </a:p>
          <a:p>
            <a:pPr lvl="1"/>
            <a:r>
              <a:rPr lang="en-US"/>
              <a:t>Trong suốt trong sự trùng lặp</a:t>
            </a:r>
          </a:p>
          <a:p>
            <a:r>
              <a:rPr lang="en-US"/>
              <a:t>Tính tin cậy và nhất quán</a:t>
            </a:r>
          </a:p>
          <a:p>
            <a:pPr lvl="1"/>
            <a:r>
              <a:rPr lang="en-US"/>
              <a:t>Dữ liệu được lặp lại nhưng luôn nhất </a:t>
            </a:r>
            <a:r>
              <a:rPr lang="en-US" smtClean="0"/>
              <a:t>quán</a:t>
            </a:r>
            <a:endParaRPr lang="en-US"/>
          </a:p>
        </p:txBody>
      </p:sp>
    </p:spTree>
    <p:extLst>
      <p:ext uri="{BB962C8B-B14F-4D97-AF65-F5344CB8AC3E}">
        <p14:creationId xmlns:p14="http://schemas.microsoft.com/office/powerpoint/2010/main" val="454091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Kiến trúc</a:t>
            </a:r>
            <a:endParaRPr lang="en-US"/>
          </a:p>
        </p:txBody>
      </p:sp>
      <p:sp>
        <p:nvSpPr>
          <p:cNvPr id="3" name="Content Placeholder 2"/>
          <p:cNvSpPr>
            <a:spLocks noGrp="1"/>
          </p:cNvSpPr>
          <p:nvPr>
            <p:ph idx="1"/>
          </p:nvPr>
        </p:nvSpPr>
        <p:spPr>
          <a:xfrm>
            <a:off x="533400" y="1935480"/>
            <a:ext cx="8229600" cy="4389120"/>
          </a:xfrm>
        </p:spPr>
        <p:txBody>
          <a:bodyPr/>
          <a:lstStyle/>
          <a:p>
            <a:endParaRPr lang="en-US"/>
          </a:p>
        </p:txBody>
      </p:sp>
      <p:grpSp>
        <p:nvGrpSpPr>
          <p:cNvPr id="4" name="Group 1"/>
          <p:cNvGrpSpPr>
            <a:grpSpLocks/>
          </p:cNvGrpSpPr>
          <p:nvPr/>
        </p:nvGrpSpPr>
        <p:grpSpPr bwMode="auto">
          <a:xfrm>
            <a:off x="742590" y="1524000"/>
            <a:ext cx="7883517" cy="4386171"/>
            <a:chOff x="1728" y="6912"/>
            <a:chExt cx="8928" cy="5328"/>
          </a:xfrm>
        </p:grpSpPr>
        <p:sp>
          <p:nvSpPr>
            <p:cNvPr id="5" name="Rectangle 2"/>
            <p:cNvSpPr>
              <a:spLocks noChangeArrowheads="1"/>
            </p:cNvSpPr>
            <p:nvPr/>
          </p:nvSpPr>
          <p:spPr bwMode="auto">
            <a:xfrm>
              <a:off x="5732" y="6912"/>
              <a:ext cx="2080" cy="38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sz="1600" b="1" i="0" u="none" strike="noStrike" cap="none" normalizeH="0" baseline="0" noProof="1">
                  <a:ln>
                    <a:noFill/>
                  </a:ln>
                  <a:effectLst/>
                  <a:latin typeface="Cambria" charset="0"/>
                  <a:ea typeface="ÇlÇr ñæí©" charset="0"/>
                </a:rPr>
                <a:t>Sơ đ</a:t>
              </a:r>
              <a:r>
                <a:rPr kumimoji="0" lang="en-US" sz="1600" b="1" i="0" u="none" strike="noStrike" cap="none" normalizeH="0" baseline="0">
                  <a:ln>
                    <a:noFill/>
                  </a:ln>
                  <a:effectLst/>
                  <a:latin typeface="Times New Roman" charset="0"/>
                  <a:ea typeface="ÇlÇr ñæí©" charset="0"/>
                </a:rPr>
                <a:t>ồ</a:t>
              </a:r>
              <a:r>
                <a:rPr kumimoji="0" sz="1600" b="1" i="0" u="none" strike="noStrike" cap="none" normalizeH="0" baseline="0" noProof="1">
                  <a:ln>
                    <a:noFill/>
                  </a:ln>
                  <a:effectLst/>
                  <a:latin typeface="Times New Roman" charset="0"/>
                  <a:ea typeface="ÇlÇr ñæí©" charset="0"/>
                </a:rPr>
                <a:t> t</a:t>
              </a:r>
              <a:r>
                <a:rPr kumimoji="0" lang="en-US" sz="1600" b="1" i="0" u="none" strike="noStrike" cap="none" normalizeH="0" baseline="0">
                  <a:ln>
                    <a:noFill/>
                  </a:ln>
                  <a:effectLst/>
                  <a:latin typeface="Times New Roman" charset="0"/>
                  <a:ea typeface="ÇlÇr ñæí©" charset="0"/>
                </a:rPr>
                <a:t>ổ</a:t>
              </a:r>
              <a:r>
                <a:rPr kumimoji="0" sz="1600" b="1" i="0" u="none" strike="noStrike" cap="none" normalizeH="0" baseline="0" noProof="1">
                  <a:ln>
                    <a:noFill/>
                  </a:ln>
                  <a:effectLst/>
                  <a:latin typeface="Times New Roman" charset="0"/>
                  <a:ea typeface="ÇlÇr ñæí©" charset="0"/>
                </a:rPr>
                <a:t>ng th</a:t>
              </a:r>
              <a:r>
                <a:rPr kumimoji="0" lang="en-US" sz="1600" b="1" i="0" u="none" strike="noStrike" cap="none" normalizeH="0" baseline="0">
                  <a:ln>
                    <a:noFill/>
                  </a:ln>
                  <a:effectLst/>
                  <a:latin typeface="Times New Roman" charset="0"/>
                  <a:ea typeface="ÇlÇr ñæí©" charset="0"/>
                </a:rPr>
                <a:t>ể</a:t>
              </a:r>
              <a:endParaRPr kumimoji="0" lang="en-US" sz="1600" b="1" i="0" u="none" strike="noStrike" cap="none" normalizeH="0" baseline="0">
                <a:ln>
                  <a:noFill/>
                </a:ln>
                <a:effectLst/>
                <a:latin typeface="Arial" charset="0"/>
                <a:ea typeface="ＭＳ Ｐゴシック" charset="0"/>
              </a:endParaRPr>
            </a:p>
          </p:txBody>
        </p:sp>
        <p:sp>
          <p:nvSpPr>
            <p:cNvPr id="6" name="Rectangle 3"/>
            <p:cNvSpPr>
              <a:spLocks noChangeArrowheads="1"/>
            </p:cNvSpPr>
            <p:nvPr/>
          </p:nvSpPr>
          <p:spPr bwMode="auto">
            <a:xfrm>
              <a:off x="5688" y="7720"/>
              <a:ext cx="2060" cy="38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sz="1600" b="1" i="0" u="none" strike="noStrike" cap="none" normalizeH="0" baseline="0" noProof="1">
                  <a:ln>
                    <a:noFill/>
                  </a:ln>
                  <a:effectLst/>
                  <a:latin typeface="Cambria" charset="0"/>
                  <a:ea typeface="ÇlÇr ñæí©" charset="0"/>
                </a:rPr>
                <a:t>Sơ đ</a:t>
              </a:r>
              <a:r>
                <a:rPr kumimoji="0" lang="en-US" sz="1600" b="1" i="0" u="none" strike="noStrike" cap="none" normalizeH="0" baseline="0">
                  <a:ln>
                    <a:noFill/>
                  </a:ln>
                  <a:effectLst/>
                  <a:latin typeface="Times New Roman" charset="0"/>
                  <a:ea typeface="ÇlÇr ñæí©" charset="0"/>
                </a:rPr>
                <a:t>ồ</a:t>
              </a:r>
              <a:r>
                <a:rPr kumimoji="0" sz="1600" b="1" i="0" u="none" strike="noStrike" cap="none" normalizeH="0" baseline="0" noProof="1">
                  <a:ln>
                    <a:noFill/>
                  </a:ln>
                  <a:effectLst/>
                  <a:latin typeface="Times New Roman" charset="0"/>
                  <a:ea typeface="ÇlÇr ñæí©" charset="0"/>
                </a:rPr>
                <a:t> phân đo</a:t>
              </a:r>
              <a:r>
                <a:rPr kumimoji="0" lang="en-US" sz="1600" b="1" i="0" u="none" strike="noStrike" cap="none" normalizeH="0" baseline="0">
                  <a:ln>
                    <a:noFill/>
                  </a:ln>
                  <a:effectLst/>
                  <a:latin typeface="Times New Roman" charset="0"/>
                  <a:ea typeface="ÇlÇr ñæí©" charset="0"/>
                </a:rPr>
                <a:t>ạ</a:t>
              </a:r>
              <a:r>
                <a:rPr kumimoji="0" sz="1600" b="1" i="0" u="none" strike="noStrike" cap="none" normalizeH="0" baseline="0" noProof="1">
                  <a:ln>
                    <a:noFill/>
                  </a:ln>
                  <a:effectLst/>
                  <a:latin typeface="Times New Roman" charset="0"/>
                  <a:ea typeface="ÇlÇr ñæí©" charset="0"/>
                </a:rPr>
                <a:t>n</a:t>
              </a:r>
              <a:endParaRPr kumimoji="0" lang="en-US" sz="1600" b="1" i="0" u="none" strike="noStrike" cap="none" normalizeH="0" baseline="0">
                <a:ln>
                  <a:noFill/>
                </a:ln>
                <a:effectLst/>
                <a:latin typeface="Arial" charset="0"/>
                <a:ea typeface="ＭＳ Ｐゴシック" charset="0"/>
              </a:endParaRPr>
            </a:p>
          </p:txBody>
        </p:sp>
        <p:sp>
          <p:nvSpPr>
            <p:cNvPr id="7" name="Rectangle 4"/>
            <p:cNvSpPr>
              <a:spLocks noChangeArrowheads="1"/>
            </p:cNvSpPr>
            <p:nvPr/>
          </p:nvSpPr>
          <p:spPr bwMode="auto">
            <a:xfrm>
              <a:off x="5688" y="8415"/>
              <a:ext cx="2060" cy="38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sz="1600" b="1" i="0" u="none" strike="noStrike" cap="none" normalizeH="0" baseline="0" noProof="1">
                  <a:ln>
                    <a:noFill/>
                  </a:ln>
                  <a:effectLst/>
                  <a:latin typeface="Cambria" charset="0"/>
                  <a:ea typeface="ÇlÇr ñæí©" charset="0"/>
                </a:rPr>
                <a:t>Sơ đ</a:t>
              </a:r>
              <a:r>
                <a:rPr kumimoji="0" lang="en-US" sz="1600" b="1" i="0" u="none" strike="noStrike" cap="none" normalizeH="0" baseline="0">
                  <a:ln>
                    <a:noFill/>
                  </a:ln>
                  <a:effectLst/>
                  <a:latin typeface="Times New Roman" charset="0"/>
                  <a:ea typeface="ÇlÇr ñæí©" charset="0"/>
                </a:rPr>
                <a:t>ồ</a:t>
              </a:r>
              <a:r>
                <a:rPr kumimoji="0" sz="1600" b="1" i="0" u="none" strike="noStrike" cap="none" normalizeH="0" baseline="0" noProof="1">
                  <a:ln>
                    <a:noFill/>
                  </a:ln>
                  <a:effectLst/>
                  <a:latin typeface="Times New Roman" charset="0"/>
                  <a:ea typeface="ÇlÇr ñæí©" charset="0"/>
                </a:rPr>
                <a:t> đ</a:t>
              </a:r>
              <a:r>
                <a:rPr kumimoji="0" lang="en-US" sz="1600" b="1" i="0" u="none" strike="noStrike" cap="none" normalizeH="0" baseline="0">
                  <a:ln>
                    <a:noFill/>
                  </a:ln>
                  <a:effectLst/>
                  <a:latin typeface="Times New Roman" charset="0"/>
                  <a:ea typeface="ÇlÇr ñæí©" charset="0"/>
                </a:rPr>
                <a:t>ị</a:t>
              </a:r>
              <a:r>
                <a:rPr kumimoji="0" sz="1600" b="1" i="0" u="none" strike="noStrike" cap="none" normalizeH="0" baseline="0" noProof="1">
                  <a:ln>
                    <a:noFill/>
                  </a:ln>
                  <a:effectLst/>
                  <a:latin typeface="Times New Roman" charset="0"/>
                  <a:ea typeface="ÇlÇr ñæí©" charset="0"/>
                </a:rPr>
                <a:t>nh v</a:t>
              </a:r>
              <a:r>
                <a:rPr kumimoji="0" lang="en-US" sz="1600" b="1" i="0" u="none" strike="noStrike" cap="none" normalizeH="0" baseline="0">
                  <a:ln>
                    <a:noFill/>
                  </a:ln>
                  <a:effectLst/>
                  <a:latin typeface="Times New Roman" charset="0"/>
                  <a:ea typeface="ÇlÇr ñæí©" charset="0"/>
                </a:rPr>
                <a:t>ị</a:t>
              </a:r>
              <a:endParaRPr kumimoji="0" lang="en-US" sz="1600" b="1" i="0" u="none" strike="noStrike" cap="none" normalizeH="0" baseline="0">
                <a:ln>
                  <a:noFill/>
                </a:ln>
                <a:effectLst/>
                <a:latin typeface="Arial" charset="0"/>
                <a:ea typeface="ＭＳ Ｐゴシック" charset="0"/>
              </a:endParaRPr>
            </a:p>
          </p:txBody>
        </p:sp>
        <p:sp>
          <p:nvSpPr>
            <p:cNvPr id="8" name="Rectangle 5"/>
            <p:cNvSpPr>
              <a:spLocks noChangeArrowheads="1"/>
            </p:cNvSpPr>
            <p:nvPr/>
          </p:nvSpPr>
          <p:spPr bwMode="auto">
            <a:xfrm>
              <a:off x="5371" y="9458"/>
              <a:ext cx="2938" cy="52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sz="1600" b="1" i="0" u="none" strike="noStrike" cap="none" normalizeH="0" baseline="0" noProof="1">
                  <a:ln>
                    <a:noFill/>
                  </a:ln>
                  <a:effectLst/>
                  <a:latin typeface="Cambria" charset="0"/>
                  <a:ea typeface="ÇlÇr ñæí©" charset="0"/>
                </a:rPr>
                <a:t>Sơ đ</a:t>
              </a:r>
              <a:r>
                <a:rPr kumimoji="0" lang="en-US" sz="1600" b="1" i="0" u="none" strike="noStrike" cap="none" normalizeH="0" baseline="0">
                  <a:ln>
                    <a:noFill/>
                  </a:ln>
                  <a:effectLst/>
                  <a:latin typeface="Times New Roman" charset="0"/>
                  <a:ea typeface="ÇlÇr ñæí©" charset="0"/>
                </a:rPr>
                <a:t>ồ</a:t>
              </a:r>
              <a:r>
                <a:rPr kumimoji="0" sz="1600" b="1" i="0" u="none" strike="noStrike" cap="none" normalizeH="0" baseline="0" noProof="1">
                  <a:ln>
                    <a:noFill/>
                  </a:ln>
                  <a:effectLst/>
                  <a:latin typeface="Times New Roman" charset="0"/>
                  <a:ea typeface="ÇlÇr ñæí©" charset="0"/>
                </a:rPr>
                <a:t> ánh x</a:t>
              </a:r>
              <a:r>
                <a:rPr kumimoji="0" lang="en-US" sz="1600" b="1" i="0" u="none" strike="noStrike" cap="none" normalizeH="0" baseline="0">
                  <a:ln>
                    <a:noFill/>
                  </a:ln>
                  <a:effectLst/>
                  <a:latin typeface="Times New Roman" charset="0"/>
                  <a:ea typeface="ÇlÇr ñæí©" charset="0"/>
                </a:rPr>
                <a:t>ạ</a:t>
              </a:r>
              <a:r>
                <a:rPr kumimoji="0" sz="1600" b="1" i="0" u="none" strike="noStrike" cap="none" normalizeH="0" baseline="0" noProof="1">
                  <a:ln>
                    <a:noFill/>
                  </a:ln>
                  <a:effectLst/>
                  <a:latin typeface="Times New Roman" charset="0"/>
                  <a:ea typeface="ÇlÇr ñæí©" charset="0"/>
                </a:rPr>
                <a:t> đ</a:t>
              </a:r>
              <a:r>
                <a:rPr kumimoji="0" lang="en-US" sz="1600" b="1" i="0" u="none" strike="noStrike" cap="none" normalizeH="0" baseline="0">
                  <a:ln>
                    <a:noFill/>
                  </a:ln>
                  <a:effectLst/>
                  <a:latin typeface="Times New Roman" charset="0"/>
                  <a:ea typeface="ÇlÇr ñæí©" charset="0"/>
                </a:rPr>
                <a:t>ị</a:t>
              </a:r>
              <a:r>
                <a:rPr kumimoji="0" sz="1600" b="1" i="0" u="none" strike="noStrike" cap="none" normalizeH="0" baseline="0" noProof="1">
                  <a:ln>
                    <a:noFill/>
                  </a:ln>
                  <a:effectLst/>
                  <a:latin typeface="Cambria" charset="0"/>
                  <a:ea typeface="ÇlÇr ñæí©" charset="0"/>
                </a:rPr>
                <a:t>a phương 2</a:t>
              </a:r>
              <a:endParaRPr kumimoji="0" lang="en-US" sz="1600" b="1" i="0" u="none" strike="noStrike" cap="none" normalizeH="0" baseline="0">
                <a:ln>
                  <a:noFill/>
                </a:ln>
                <a:effectLst/>
                <a:latin typeface="Arial" charset="0"/>
                <a:ea typeface="ＭＳ Ｐゴシック" charset="0"/>
              </a:endParaRPr>
            </a:p>
          </p:txBody>
        </p:sp>
        <p:sp>
          <p:nvSpPr>
            <p:cNvPr id="9" name="Rectangle 6"/>
            <p:cNvSpPr>
              <a:spLocks noChangeArrowheads="1"/>
            </p:cNvSpPr>
            <p:nvPr/>
          </p:nvSpPr>
          <p:spPr bwMode="auto">
            <a:xfrm>
              <a:off x="1886" y="9458"/>
              <a:ext cx="2915" cy="48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sz="1600" b="1" i="0" u="none" strike="noStrike" cap="none" normalizeH="0" baseline="0" noProof="1">
                  <a:ln>
                    <a:noFill/>
                  </a:ln>
                  <a:effectLst/>
                  <a:latin typeface="Cambria" charset="0"/>
                  <a:ea typeface="ÇlÇr ñæí©" charset="0"/>
                </a:rPr>
                <a:t>Sơ đ</a:t>
              </a:r>
              <a:r>
                <a:rPr kumimoji="0" lang="en-US" sz="1600" b="1" i="0" u="none" strike="noStrike" cap="none" normalizeH="0" baseline="0">
                  <a:ln>
                    <a:noFill/>
                  </a:ln>
                  <a:effectLst/>
                  <a:latin typeface="Times New Roman" charset="0"/>
                  <a:ea typeface="ÇlÇr ñæí©" charset="0"/>
                </a:rPr>
                <a:t>ồ</a:t>
              </a:r>
              <a:r>
                <a:rPr kumimoji="0" sz="1600" b="1" i="0" u="none" strike="noStrike" cap="none" normalizeH="0" baseline="0" noProof="1">
                  <a:ln>
                    <a:noFill/>
                  </a:ln>
                  <a:effectLst/>
                  <a:latin typeface="Times New Roman" charset="0"/>
                  <a:ea typeface="ÇlÇr ñæí©" charset="0"/>
                </a:rPr>
                <a:t> ánh x</a:t>
              </a:r>
              <a:r>
                <a:rPr kumimoji="0" lang="en-US" sz="1600" b="1" i="0" u="none" strike="noStrike" cap="none" normalizeH="0" baseline="0">
                  <a:ln>
                    <a:noFill/>
                  </a:ln>
                  <a:effectLst/>
                  <a:latin typeface="Times New Roman" charset="0"/>
                  <a:ea typeface="ÇlÇr ñæí©" charset="0"/>
                </a:rPr>
                <a:t>ạ</a:t>
              </a:r>
              <a:r>
                <a:rPr kumimoji="0" sz="1600" b="1" i="0" u="none" strike="noStrike" cap="none" normalizeH="0" baseline="0" noProof="1">
                  <a:ln>
                    <a:noFill/>
                  </a:ln>
                  <a:effectLst/>
                  <a:latin typeface="Times New Roman" charset="0"/>
                  <a:ea typeface="ÇlÇr ñæí©" charset="0"/>
                </a:rPr>
                <a:t> đ</a:t>
              </a:r>
              <a:r>
                <a:rPr kumimoji="0" lang="en-US" sz="1600" b="1" i="0" u="none" strike="noStrike" cap="none" normalizeH="0" baseline="0">
                  <a:ln>
                    <a:noFill/>
                  </a:ln>
                  <a:effectLst/>
                  <a:latin typeface="Times New Roman" charset="0"/>
                  <a:ea typeface="ÇlÇr ñæí©" charset="0"/>
                </a:rPr>
                <a:t>ị</a:t>
              </a:r>
              <a:r>
                <a:rPr kumimoji="0" sz="1600" b="1" i="0" u="none" strike="noStrike" cap="none" normalizeH="0" baseline="0" noProof="1">
                  <a:ln>
                    <a:noFill/>
                  </a:ln>
                  <a:effectLst/>
                  <a:latin typeface="Cambria" charset="0"/>
                  <a:ea typeface="ÇlÇr ñæí©" charset="0"/>
                </a:rPr>
                <a:t>a phương 1</a:t>
              </a:r>
              <a:endParaRPr kumimoji="0" lang="en-US" sz="1600" b="1" i="0" u="none" strike="noStrike" cap="none" normalizeH="0" baseline="0">
                <a:ln>
                  <a:noFill/>
                </a:ln>
                <a:effectLst/>
                <a:latin typeface="Arial" charset="0"/>
                <a:ea typeface="ＭＳ Ｐゴシック" charset="0"/>
              </a:endParaRPr>
            </a:p>
          </p:txBody>
        </p:sp>
        <p:sp>
          <p:nvSpPr>
            <p:cNvPr id="10" name="Rectangle 7"/>
            <p:cNvSpPr>
              <a:spLocks noChangeArrowheads="1"/>
            </p:cNvSpPr>
            <p:nvPr/>
          </p:nvSpPr>
          <p:spPr bwMode="auto">
            <a:xfrm>
              <a:off x="2203" y="10327"/>
              <a:ext cx="2384" cy="5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sz="1600" b="1" i="0" u="none" strike="noStrike" cap="none" normalizeH="0" baseline="0" noProof="1">
                  <a:ln>
                    <a:noFill/>
                  </a:ln>
                  <a:effectLst/>
                  <a:latin typeface="Times New Roman" charset="0"/>
                  <a:ea typeface="ÇlÇr ñæí©" charset="0"/>
                </a:rPr>
                <a:t>DBMS c</a:t>
              </a:r>
              <a:r>
                <a:rPr kumimoji="0" lang="en-US" sz="1600" b="1" i="0" u="none" strike="noStrike" cap="none" normalizeH="0" baseline="0">
                  <a:ln>
                    <a:noFill/>
                  </a:ln>
                  <a:effectLst/>
                  <a:latin typeface="Times New Roman" charset="0"/>
                  <a:ea typeface="ÇlÇr ñæí©" charset="0"/>
                </a:rPr>
                <a:t>ủ</a:t>
              </a:r>
              <a:r>
                <a:rPr kumimoji="0" sz="1600" b="1" i="0" u="none" strike="noStrike" cap="none" normalizeH="0" baseline="0" noProof="1">
                  <a:ln>
                    <a:noFill/>
                  </a:ln>
                  <a:effectLst/>
                  <a:latin typeface="Times New Roman" charset="0"/>
                  <a:ea typeface="ÇlÇr ñæí©" charset="0"/>
                </a:rPr>
                <a:t>a v</a:t>
              </a:r>
              <a:r>
                <a:rPr kumimoji="0" lang="en-US" sz="1600" b="1" i="0" u="none" strike="noStrike" cap="none" normalizeH="0" baseline="0">
                  <a:ln>
                    <a:noFill/>
                  </a:ln>
                  <a:effectLst/>
                  <a:latin typeface="Times New Roman" charset="0"/>
                  <a:ea typeface="ÇlÇr ñæí©" charset="0"/>
                </a:rPr>
                <a:t>ị</a:t>
              </a:r>
              <a:r>
                <a:rPr kumimoji="0" sz="1600" b="1" i="0" u="none" strike="noStrike" cap="none" normalizeH="0" baseline="0" noProof="1">
                  <a:ln>
                    <a:noFill/>
                  </a:ln>
                  <a:effectLst/>
                  <a:latin typeface="Times New Roman" charset="0"/>
                  <a:ea typeface="ÇlÇr ñæí©" charset="0"/>
                </a:rPr>
                <a:t> trí 1</a:t>
              </a:r>
              <a:endParaRPr kumimoji="0" lang="en-US" sz="1600" b="1" i="0" u="none" strike="noStrike" cap="none" normalizeH="0" baseline="0">
                <a:ln>
                  <a:noFill/>
                </a:ln>
                <a:effectLst/>
                <a:latin typeface="Arial" charset="0"/>
                <a:ea typeface="ＭＳ Ｐゴシック" charset="0"/>
              </a:endParaRPr>
            </a:p>
          </p:txBody>
        </p:sp>
        <p:sp>
          <p:nvSpPr>
            <p:cNvPr id="11" name="Rectangle 8"/>
            <p:cNvSpPr>
              <a:spLocks noChangeArrowheads="1"/>
            </p:cNvSpPr>
            <p:nvPr/>
          </p:nvSpPr>
          <p:spPr bwMode="auto">
            <a:xfrm>
              <a:off x="1728" y="11196"/>
              <a:ext cx="3183" cy="52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sz="1600" b="1" i="0" u="none" strike="noStrike" cap="none" normalizeH="0" baseline="0" noProof="1">
                  <a:ln>
                    <a:noFill/>
                  </a:ln>
                  <a:effectLst/>
                  <a:latin typeface="Times New Roman" charset="0"/>
                  <a:ea typeface="ÇlÇr ñæí©" charset="0"/>
                </a:rPr>
                <a:t>CSDL đ</a:t>
              </a:r>
              <a:r>
                <a:rPr kumimoji="0" lang="en-US" sz="1600" b="1" i="0" u="none" strike="noStrike" cap="none" normalizeH="0" baseline="0">
                  <a:ln>
                    <a:noFill/>
                  </a:ln>
                  <a:effectLst/>
                  <a:latin typeface="Times New Roman" charset="0"/>
                  <a:ea typeface="ÇlÇr ñæí©" charset="0"/>
                </a:rPr>
                <a:t>ị</a:t>
              </a:r>
              <a:r>
                <a:rPr kumimoji="0" sz="1600" b="1" i="0" u="none" strike="noStrike" cap="none" normalizeH="0" baseline="0" noProof="1">
                  <a:ln>
                    <a:noFill/>
                  </a:ln>
                  <a:effectLst/>
                  <a:latin typeface="Cambria" charset="0"/>
                  <a:ea typeface="ÇlÇr ñæí©" charset="0"/>
                </a:rPr>
                <a:t>a phương t</a:t>
              </a:r>
              <a:r>
                <a:rPr kumimoji="0" lang="en-US" sz="1600" b="1" i="0" u="none" strike="noStrike" cap="none" normalizeH="0" baseline="0">
                  <a:ln>
                    <a:noFill/>
                  </a:ln>
                  <a:effectLst/>
                  <a:latin typeface="Times New Roman" charset="0"/>
                  <a:ea typeface="ÇlÇr ñæí©" charset="0"/>
                </a:rPr>
                <a:t>ạ</a:t>
              </a:r>
              <a:r>
                <a:rPr kumimoji="0" sz="1600" b="1" i="0" u="none" strike="noStrike" cap="none" normalizeH="0" baseline="0" noProof="1">
                  <a:ln>
                    <a:noFill/>
                  </a:ln>
                  <a:effectLst/>
                  <a:latin typeface="Times New Roman" charset="0"/>
                  <a:ea typeface="ÇlÇr ñæí©" charset="0"/>
                </a:rPr>
                <a:t>i v</a:t>
              </a:r>
              <a:r>
                <a:rPr kumimoji="0" lang="en-US" sz="1600" b="1" i="0" u="none" strike="noStrike" cap="none" normalizeH="0" baseline="0">
                  <a:ln>
                    <a:noFill/>
                  </a:ln>
                  <a:effectLst/>
                  <a:latin typeface="Times New Roman" charset="0"/>
                  <a:ea typeface="ÇlÇr ñæí©" charset="0"/>
                </a:rPr>
                <a:t>ị</a:t>
              </a:r>
              <a:r>
                <a:rPr kumimoji="0" sz="1600" b="1" i="0" u="none" strike="noStrike" cap="none" normalizeH="0" baseline="0" noProof="1">
                  <a:ln>
                    <a:noFill/>
                  </a:ln>
                  <a:effectLst/>
                  <a:latin typeface="Times New Roman" charset="0"/>
                  <a:ea typeface="ÇlÇr ñæí©" charset="0"/>
                </a:rPr>
                <a:t> trí 1</a:t>
              </a:r>
              <a:endParaRPr kumimoji="0" lang="en-US" sz="1600" b="1" i="0" u="none" strike="noStrike" cap="none" normalizeH="0" baseline="0">
                <a:ln>
                  <a:noFill/>
                </a:ln>
                <a:effectLst/>
                <a:latin typeface="Arial" charset="0"/>
                <a:ea typeface="ＭＳ Ｐゴシック" charset="0"/>
              </a:endParaRPr>
            </a:p>
          </p:txBody>
        </p:sp>
        <p:sp>
          <p:nvSpPr>
            <p:cNvPr id="12" name="Line 9"/>
            <p:cNvSpPr>
              <a:spLocks noChangeShapeType="1"/>
            </p:cNvSpPr>
            <p:nvPr/>
          </p:nvSpPr>
          <p:spPr bwMode="auto">
            <a:xfrm>
              <a:off x="6796" y="7372"/>
              <a:ext cx="2" cy="348"/>
            </a:xfrm>
            <a:prstGeom prst="line">
              <a:avLst/>
            </a:prstGeom>
            <a:noFill/>
            <a:ln w="1206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endParaRPr lang="en-US" sz="1600" b="1"/>
            </a:p>
          </p:txBody>
        </p:sp>
        <p:sp>
          <p:nvSpPr>
            <p:cNvPr id="13" name="Line 10"/>
            <p:cNvSpPr>
              <a:spLocks noChangeShapeType="1"/>
            </p:cNvSpPr>
            <p:nvPr/>
          </p:nvSpPr>
          <p:spPr bwMode="auto">
            <a:xfrm>
              <a:off x="6796" y="8067"/>
              <a:ext cx="2" cy="349"/>
            </a:xfrm>
            <a:prstGeom prst="line">
              <a:avLst/>
            </a:prstGeom>
            <a:noFill/>
            <a:ln w="1206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endParaRPr lang="en-US" sz="1600" b="1"/>
            </a:p>
          </p:txBody>
        </p:sp>
        <p:sp>
          <p:nvSpPr>
            <p:cNvPr id="14" name="Line 11"/>
            <p:cNvSpPr>
              <a:spLocks noChangeShapeType="1"/>
            </p:cNvSpPr>
            <p:nvPr/>
          </p:nvSpPr>
          <p:spPr bwMode="auto">
            <a:xfrm>
              <a:off x="6796" y="8763"/>
              <a:ext cx="2" cy="348"/>
            </a:xfrm>
            <a:prstGeom prst="line">
              <a:avLst/>
            </a:prstGeom>
            <a:noFill/>
            <a:ln w="1206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endParaRPr lang="en-US" sz="1600" b="1"/>
            </a:p>
          </p:txBody>
        </p:sp>
        <p:sp>
          <p:nvSpPr>
            <p:cNvPr id="15" name="Line 12"/>
            <p:cNvSpPr>
              <a:spLocks noChangeShapeType="1"/>
            </p:cNvSpPr>
            <p:nvPr/>
          </p:nvSpPr>
          <p:spPr bwMode="auto">
            <a:xfrm>
              <a:off x="3312" y="9110"/>
              <a:ext cx="1" cy="345"/>
            </a:xfrm>
            <a:prstGeom prst="line">
              <a:avLst/>
            </a:prstGeom>
            <a:noFill/>
            <a:ln w="1206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endParaRPr lang="en-US" sz="1600" b="1"/>
            </a:p>
          </p:txBody>
        </p:sp>
        <p:sp>
          <p:nvSpPr>
            <p:cNvPr id="16" name="Line 13"/>
            <p:cNvSpPr>
              <a:spLocks noChangeShapeType="1"/>
            </p:cNvSpPr>
            <p:nvPr/>
          </p:nvSpPr>
          <p:spPr bwMode="auto">
            <a:xfrm>
              <a:off x="3312" y="9979"/>
              <a:ext cx="1" cy="349"/>
            </a:xfrm>
            <a:prstGeom prst="line">
              <a:avLst/>
            </a:prstGeom>
            <a:noFill/>
            <a:ln w="1206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endParaRPr lang="en-US" sz="1600" b="1"/>
            </a:p>
          </p:txBody>
        </p:sp>
        <p:sp>
          <p:nvSpPr>
            <p:cNvPr id="17" name="Rectangle 14"/>
            <p:cNvSpPr>
              <a:spLocks noChangeArrowheads="1"/>
            </p:cNvSpPr>
            <p:nvPr/>
          </p:nvSpPr>
          <p:spPr bwMode="auto">
            <a:xfrm>
              <a:off x="8697" y="9458"/>
              <a:ext cx="1959" cy="5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sz="1600" b="1" i="0" u="none" strike="noStrike" cap="none" normalizeH="0" baseline="0" noProof="1">
                  <a:ln>
                    <a:noFill/>
                  </a:ln>
                  <a:effectLst/>
                  <a:latin typeface="Times New Roman" charset="0"/>
                  <a:ea typeface="ÇlÇr ñæí©" charset="0"/>
                </a:rPr>
                <a:t>Các v</a:t>
              </a:r>
              <a:r>
                <a:rPr kumimoji="0" lang="en-US" sz="1600" b="1" i="0" u="none" strike="noStrike" cap="none" normalizeH="0" baseline="0">
                  <a:ln>
                    <a:noFill/>
                  </a:ln>
                  <a:effectLst/>
                  <a:latin typeface="Times New Roman" charset="0"/>
                  <a:ea typeface="ÇlÇr ñæí©" charset="0"/>
                </a:rPr>
                <a:t>ị</a:t>
              </a:r>
              <a:r>
                <a:rPr kumimoji="0" sz="1600" b="1" i="0" u="none" strike="noStrike" cap="none" normalizeH="0" baseline="0" noProof="1">
                  <a:ln>
                    <a:noFill/>
                  </a:ln>
                  <a:effectLst/>
                  <a:latin typeface="Times New Roman" charset="0"/>
                  <a:ea typeface="ÇlÇr ñæí©" charset="0"/>
                </a:rPr>
                <a:t> trí khác…</a:t>
              </a:r>
              <a:endParaRPr kumimoji="0" lang="en-US" sz="1600" b="1" i="0" u="none" strike="noStrike" cap="none" normalizeH="0" baseline="0">
                <a:ln>
                  <a:noFill/>
                </a:ln>
                <a:effectLst/>
                <a:latin typeface="Arial" charset="0"/>
                <a:ea typeface="ＭＳ Ｐゴシック" charset="0"/>
              </a:endParaRPr>
            </a:p>
          </p:txBody>
        </p:sp>
        <p:sp>
          <p:nvSpPr>
            <p:cNvPr id="18" name="Rectangle 15"/>
            <p:cNvSpPr>
              <a:spLocks noChangeArrowheads="1"/>
            </p:cNvSpPr>
            <p:nvPr/>
          </p:nvSpPr>
          <p:spPr bwMode="auto">
            <a:xfrm>
              <a:off x="5688" y="10327"/>
              <a:ext cx="2383" cy="5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sz="1600" b="1" i="0" u="none" strike="noStrike" cap="none" normalizeH="0" baseline="0" noProof="1">
                  <a:ln>
                    <a:noFill/>
                  </a:ln>
                  <a:effectLst/>
                  <a:latin typeface="Times New Roman" charset="0"/>
                  <a:ea typeface="ÇlÇr ñæí©" charset="0"/>
                </a:rPr>
                <a:t>DBMS c</a:t>
              </a:r>
              <a:r>
                <a:rPr kumimoji="0" lang="en-US" sz="1600" b="1" i="0" u="none" strike="noStrike" cap="none" normalizeH="0" baseline="0">
                  <a:ln>
                    <a:noFill/>
                  </a:ln>
                  <a:effectLst/>
                  <a:latin typeface="Times New Roman" charset="0"/>
                  <a:ea typeface="ÇlÇr ñæí©" charset="0"/>
                </a:rPr>
                <a:t>ủ</a:t>
              </a:r>
              <a:r>
                <a:rPr kumimoji="0" sz="1600" b="1" i="0" u="none" strike="noStrike" cap="none" normalizeH="0" baseline="0" noProof="1">
                  <a:ln>
                    <a:noFill/>
                  </a:ln>
                  <a:effectLst/>
                  <a:latin typeface="Times New Roman" charset="0"/>
                  <a:ea typeface="ÇlÇr ñæí©" charset="0"/>
                </a:rPr>
                <a:t>a v</a:t>
              </a:r>
              <a:r>
                <a:rPr kumimoji="0" lang="en-US" sz="1600" b="1" i="0" u="none" strike="noStrike" cap="none" normalizeH="0" baseline="0">
                  <a:ln>
                    <a:noFill/>
                  </a:ln>
                  <a:effectLst/>
                  <a:latin typeface="Times New Roman" charset="0"/>
                  <a:ea typeface="ÇlÇr ñæí©" charset="0"/>
                </a:rPr>
                <a:t>ị</a:t>
              </a:r>
              <a:r>
                <a:rPr kumimoji="0" sz="1600" b="1" i="0" u="none" strike="noStrike" cap="none" normalizeH="0" baseline="0" noProof="1">
                  <a:ln>
                    <a:noFill/>
                  </a:ln>
                  <a:effectLst/>
                  <a:latin typeface="Times New Roman" charset="0"/>
                  <a:ea typeface="ÇlÇr ñæí©" charset="0"/>
                </a:rPr>
                <a:t> trí 2</a:t>
              </a:r>
              <a:endParaRPr kumimoji="0" lang="en-US" sz="1600" b="1" i="0" u="none" strike="noStrike" cap="none" normalizeH="0" baseline="0">
                <a:ln>
                  <a:noFill/>
                </a:ln>
                <a:effectLst/>
                <a:latin typeface="Arial" charset="0"/>
                <a:ea typeface="ＭＳ Ｐゴシック" charset="0"/>
              </a:endParaRPr>
            </a:p>
          </p:txBody>
        </p:sp>
        <p:sp>
          <p:nvSpPr>
            <p:cNvPr id="19" name="Line 16"/>
            <p:cNvSpPr>
              <a:spLocks noChangeShapeType="1"/>
            </p:cNvSpPr>
            <p:nvPr/>
          </p:nvSpPr>
          <p:spPr bwMode="auto">
            <a:xfrm>
              <a:off x="3312" y="10848"/>
              <a:ext cx="1" cy="349"/>
            </a:xfrm>
            <a:prstGeom prst="line">
              <a:avLst/>
            </a:prstGeom>
            <a:noFill/>
            <a:ln w="9525">
              <a:solidFill>
                <a:srgbClr val="000000"/>
              </a:solidFill>
              <a:round/>
              <a:headEnd type="none"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endParaRPr lang="en-US" sz="1600" b="1"/>
            </a:p>
          </p:txBody>
        </p:sp>
        <p:sp>
          <p:nvSpPr>
            <p:cNvPr id="20" name="Rectangle 17"/>
            <p:cNvSpPr>
              <a:spLocks noChangeArrowheads="1"/>
            </p:cNvSpPr>
            <p:nvPr/>
          </p:nvSpPr>
          <p:spPr bwMode="auto">
            <a:xfrm>
              <a:off x="5213" y="11170"/>
              <a:ext cx="3183" cy="52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sz="1600" b="1" i="0" u="none" strike="noStrike" cap="none" normalizeH="0" baseline="0" noProof="1">
                  <a:ln>
                    <a:noFill/>
                  </a:ln>
                  <a:effectLst/>
                  <a:ea typeface="ÇlÇr ñæí©" charset="0"/>
                </a:rPr>
                <a:t>CSDL đ</a:t>
              </a:r>
              <a:r>
                <a:rPr kumimoji="0" lang="en-US" sz="1600" b="1" i="0" u="none" strike="noStrike" cap="none" normalizeH="0" baseline="0">
                  <a:ln>
                    <a:noFill/>
                  </a:ln>
                  <a:effectLst/>
                  <a:ea typeface="ÇlÇr ñæí©" charset="0"/>
                </a:rPr>
                <a:t>ị</a:t>
              </a:r>
              <a:r>
                <a:rPr kumimoji="0" sz="1600" b="1" i="0" u="none" strike="noStrike" cap="none" normalizeH="0" baseline="0" noProof="1">
                  <a:ln>
                    <a:noFill/>
                  </a:ln>
                  <a:effectLst/>
                  <a:ea typeface="ÇlÇr ñæí©" charset="0"/>
                </a:rPr>
                <a:t>a phương t</a:t>
              </a:r>
              <a:r>
                <a:rPr kumimoji="0" lang="en-US" sz="1600" b="1" i="0" u="none" strike="noStrike" cap="none" normalizeH="0" baseline="0">
                  <a:ln>
                    <a:noFill/>
                  </a:ln>
                  <a:effectLst/>
                  <a:ea typeface="ÇlÇr ñæí©" charset="0"/>
                </a:rPr>
                <a:t>ạ</a:t>
              </a:r>
              <a:r>
                <a:rPr kumimoji="0" sz="1600" b="1" i="0" u="none" strike="noStrike" cap="none" normalizeH="0" baseline="0" noProof="1">
                  <a:ln>
                    <a:noFill/>
                  </a:ln>
                  <a:effectLst/>
                  <a:ea typeface="ÇlÇr ñæí©" charset="0"/>
                </a:rPr>
                <a:t>i v</a:t>
              </a:r>
              <a:r>
                <a:rPr kumimoji="0" lang="en-US" sz="1600" b="1" i="0" u="none" strike="noStrike" cap="none" normalizeH="0" baseline="0">
                  <a:ln>
                    <a:noFill/>
                  </a:ln>
                  <a:effectLst/>
                  <a:ea typeface="ÇlÇr ñæí©" charset="0"/>
                </a:rPr>
                <a:t>ị</a:t>
              </a:r>
              <a:r>
                <a:rPr kumimoji="0" sz="1600" b="1" i="0" u="none" strike="noStrike" cap="none" normalizeH="0" baseline="0" noProof="1">
                  <a:ln>
                    <a:noFill/>
                  </a:ln>
                  <a:effectLst/>
                  <a:ea typeface="ÇlÇr ñæí©" charset="0"/>
                </a:rPr>
                <a:t> trí 2</a:t>
              </a:r>
              <a:endParaRPr kumimoji="0" lang="en-US" sz="1600" b="1" i="0" u="none" strike="noStrike" cap="none" normalizeH="0" baseline="0">
                <a:ln>
                  <a:noFill/>
                </a:ln>
                <a:effectLst/>
                <a:ea typeface="ＭＳ Ｐゴシック" charset="0"/>
              </a:endParaRPr>
            </a:p>
          </p:txBody>
        </p:sp>
        <p:sp>
          <p:nvSpPr>
            <p:cNvPr id="21" name="Line 18"/>
            <p:cNvSpPr>
              <a:spLocks noChangeShapeType="1"/>
            </p:cNvSpPr>
            <p:nvPr/>
          </p:nvSpPr>
          <p:spPr bwMode="auto">
            <a:xfrm>
              <a:off x="6796" y="10848"/>
              <a:ext cx="2" cy="349"/>
            </a:xfrm>
            <a:prstGeom prst="line">
              <a:avLst/>
            </a:prstGeom>
            <a:noFill/>
            <a:ln w="9525">
              <a:solidFill>
                <a:srgbClr val="000000"/>
              </a:solidFill>
              <a:round/>
              <a:headEnd type="none"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endParaRPr lang="en-US" sz="1600" b="1"/>
            </a:p>
          </p:txBody>
        </p:sp>
        <p:sp>
          <p:nvSpPr>
            <p:cNvPr id="22" name="Line 19"/>
            <p:cNvSpPr>
              <a:spLocks noChangeShapeType="1"/>
            </p:cNvSpPr>
            <p:nvPr/>
          </p:nvSpPr>
          <p:spPr bwMode="auto">
            <a:xfrm>
              <a:off x="6796" y="9979"/>
              <a:ext cx="2" cy="349"/>
            </a:xfrm>
            <a:prstGeom prst="line">
              <a:avLst/>
            </a:prstGeom>
            <a:noFill/>
            <a:ln w="1206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endParaRPr lang="en-US" sz="1600" b="1"/>
            </a:p>
          </p:txBody>
        </p:sp>
        <p:sp>
          <p:nvSpPr>
            <p:cNvPr id="23" name="Line 20"/>
            <p:cNvSpPr>
              <a:spLocks noChangeShapeType="1"/>
            </p:cNvSpPr>
            <p:nvPr/>
          </p:nvSpPr>
          <p:spPr bwMode="auto">
            <a:xfrm>
              <a:off x="6796" y="9110"/>
              <a:ext cx="2" cy="345"/>
            </a:xfrm>
            <a:prstGeom prst="line">
              <a:avLst/>
            </a:prstGeom>
            <a:noFill/>
            <a:ln w="1206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endParaRPr lang="en-US" sz="1600" b="1"/>
            </a:p>
          </p:txBody>
        </p:sp>
        <p:sp>
          <p:nvSpPr>
            <p:cNvPr id="24" name="Line 21"/>
            <p:cNvSpPr>
              <a:spLocks noChangeShapeType="1"/>
            </p:cNvSpPr>
            <p:nvPr/>
          </p:nvSpPr>
          <p:spPr bwMode="auto">
            <a:xfrm>
              <a:off x="9806" y="9110"/>
              <a:ext cx="1" cy="349"/>
            </a:xfrm>
            <a:prstGeom prst="line">
              <a:avLst/>
            </a:prstGeom>
            <a:noFill/>
            <a:ln w="9525">
              <a:solidFill>
                <a:srgbClr val="000000"/>
              </a:solidFill>
              <a:round/>
              <a:headEnd type="none"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endParaRPr lang="en-US" sz="1600" b="1"/>
            </a:p>
          </p:txBody>
        </p:sp>
        <p:sp>
          <p:nvSpPr>
            <p:cNvPr id="25" name="Line 22"/>
            <p:cNvSpPr>
              <a:spLocks noChangeShapeType="1"/>
            </p:cNvSpPr>
            <p:nvPr/>
          </p:nvSpPr>
          <p:spPr bwMode="auto">
            <a:xfrm>
              <a:off x="3312" y="9110"/>
              <a:ext cx="6495" cy="1"/>
            </a:xfrm>
            <a:prstGeom prst="line">
              <a:avLst/>
            </a:prstGeom>
            <a:noFill/>
            <a:ln w="9525">
              <a:solidFill>
                <a:srgbClr val="000000"/>
              </a:solidFill>
              <a:round/>
              <a:headEnd type="none"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endParaRPr lang="en-US" sz="1600" b="1"/>
            </a:p>
          </p:txBody>
        </p:sp>
        <p:sp>
          <p:nvSpPr>
            <p:cNvPr id="26" name="Rectangle 23"/>
            <p:cNvSpPr>
              <a:spLocks noChangeArrowheads="1"/>
            </p:cNvSpPr>
            <p:nvPr/>
          </p:nvSpPr>
          <p:spPr bwMode="auto">
            <a:xfrm>
              <a:off x="3456" y="11891"/>
              <a:ext cx="5573" cy="349"/>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12700" tIns="12700" rIns="12700" bIns="127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charset="0"/>
                  <a:ea typeface="ÇlÇr ñæí©" charset="0"/>
                </a:rPr>
                <a:t> </a:t>
              </a:r>
              <a:r>
                <a:rPr kumimoji="0" lang="en-US" sz="1600" b="1" i="0" u="none" strike="noStrike" cap="none" normalizeH="0" baseline="0" dirty="0" err="1">
                  <a:ln>
                    <a:noFill/>
                  </a:ln>
                  <a:effectLst/>
                  <a:latin typeface="Times New Roman" charset="0"/>
                  <a:ea typeface="ÇlÇr ñæí©" charset="0"/>
                </a:rPr>
                <a:t>Kiế</a:t>
              </a:r>
              <a:r>
                <a:rPr kumimoji="0" lang="en-US" sz="1600" b="1" i="0" u="none" strike="noStrike" cap="none" normalizeH="0" baseline="0" dirty="0" err="1">
                  <a:ln>
                    <a:noFill/>
                  </a:ln>
                  <a:effectLst/>
                  <a:latin typeface="Cambria" charset="0"/>
                  <a:ea typeface="ÇlÇr ñæí©" charset="0"/>
                </a:rPr>
                <a:t>n</a:t>
              </a:r>
              <a:r>
                <a:rPr kumimoji="0" lang="en-US" sz="1600" b="1" i="0" u="none" strike="noStrike" cap="none" normalizeH="0" baseline="0" dirty="0">
                  <a:ln>
                    <a:noFill/>
                  </a:ln>
                  <a:effectLst/>
                  <a:latin typeface="Cambria" charset="0"/>
                  <a:ea typeface="ÇlÇr ñæí©" charset="0"/>
                </a:rPr>
                <a:t> </a:t>
              </a:r>
              <a:r>
                <a:rPr kumimoji="0" lang="en-US" sz="1600" b="1" i="0" u="none" strike="noStrike" cap="none" normalizeH="0" baseline="0" dirty="0" err="1">
                  <a:ln>
                    <a:noFill/>
                  </a:ln>
                  <a:effectLst/>
                  <a:latin typeface="Cambria" charset="0"/>
                  <a:ea typeface="ÇlÇr ñæí©" charset="0"/>
                </a:rPr>
                <a:t>trúc</a:t>
              </a:r>
              <a:r>
                <a:rPr kumimoji="0" lang="en-US" sz="1600" b="1" i="0" u="none" strike="noStrike" cap="none" normalizeH="0" baseline="0" dirty="0">
                  <a:ln>
                    <a:noFill/>
                  </a:ln>
                  <a:effectLst/>
                  <a:latin typeface="Cambria" charset="0"/>
                  <a:ea typeface="ÇlÇr ñæí©" charset="0"/>
                </a:rPr>
                <a:t> </a:t>
              </a:r>
              <a:r>
                <a:rPr kumimoji="0" lang="en-US" sz="1600" b="1" i="0" u="none" strike="noStrike" cap="none" normalizeH="0" baseline="0" dirty="0" err="1">
                  <a:ln>
                    <a:noFill/>
                  </a:ln>
                  <a:effectLst/>
                  <a:latin typeface="Cambria" charset="0"/>
                  <a:ea typeface="ÇlÇr ñæí©" charset="0"/>
                </a:rPr>
                <a:t>cơ</a:t>
              </a:r>
              <a:r>
                <a:rPr kumimoji="0" lang="en-US" sz="1600" b="1" i="0" u="none" strike="noStrike" cap="none" normalizeH="0" baseline="0" dirty="0">
                  <a:ln>
                    <a:noFill/>
                  </a:ln>
                  <a:effectLst/>
                  <a:latin typeface="Cambria" charset="0"/>
                  <a:ea typeface="ÇlÇr ñæí©" charset="0"/>
                </a:rPr>
                <a:t> </a:t>
              </a:r>
              <a:r>
                <a:rPr kumimoji="0" lang="en-US" sz="1600" b="1" i="0" u="none" strike="noStrike" cap="none" normalizeH="0" baseline="0" dirty="0" err="1">
                  <a:ln>
                    <a:noFill/>
                  </a:ln>
                  <a:effectLst/>
                  <a:latin typeface="Cambria" charset="0"/>
                  <a:ea typeface="ÇlÇr ñæí©" charset="0"/>
                </a:rPr>
                <a:t>b</a:t>
              </a:r>
              <a:r>
                <a:rPr kumimoji="0" lang="en-US" sz="1600" b="1" i="0" u="none" strike="noStrike" cap="none" normalizeH="0" baseline="0" dirty="0" err="1">
                  <a:ln>
                    <a:noFill/>
                  </a:ln>
                  <a:effectLst/>
                  <a:latin typeface="Times New Roman" charset="0"/>
                  <a:ea typeface="ÇlÇr ñæí©" charset="0"/>
                </a:rPr>
                <a:t>ản</a:t>
              </a:r>
              <a:r>
                <a:rPr kumimoji="0" lang="en-US" sz="1600" b="1" i="0" u="none" strike="noStrike" cap="none" normalizeH="0" baseline="0" dirty="0">
                  <a:ln>
                    <a:noFill/>
                  </a:ln>
                  <a:effectLst/>
                  <a:latin typeface="Times New Roman" charset="0"/>
                  <a:ea typeface="ÇlÇr ñæí©" charset="0"/>
                </a:rPr>
                <a:t> </a:t>
              </a:r>
              <a:r>
                <a:rPr kumimoji="0" lang="en-US" sz="1600" b="1" i="0" u="none" strike="noStrike" cap="none" normalizeH="0" baseline="0" dirty="0" err="1">
                  <a:ln>
                    <a:noFill/>
                  </a:ln>
                  <a:effectLst/>
                  <a:latin typeface="Times New Roman" charset="0"/>
                  <a:ea typeface="ÇlÇr ñæí©" charset="0"/>
                </a:rPr>
                <a:t>của</a:t>
              </a:r>
              <a:r>
                <a:rPr kumimoji="0" lang="en-US" sz="1600" b="1" i="0" u="none" strike="noStrike" cap="none" normalizeH="0" baseline="0" dirty="0">
                  <a:ln>
                    <a:noFill/>
                  </a:ln>
                  <a:effectLst/>
                  <a:latin typeface="Times New Roman" charset="0"/>
                  <a:ea typeface="ÇlÇr ñæí©" charset="0"/>
                </a:rPr>
                <a:t> CSDL </a:t>
              </a:r>
              <a:r>
                <a:rPr kumimoji="0" lang="en-US" sz="1600" b="1" i="0" u="none" strike="noStrike" cap="none" normalizeH="0" baseline="0" dirty="0" err="1">
                  <a:ln>
                    <a:noFill/>
                  </a:ln>
                  <a:effectLst/>
                  <a:latin typeface="Times New Roman" charset="0"/>
                  <a:ea typeface="ÇlÇr ñæí©" charset="0"/>
                </a:rPr>
                <a:t>phân</a:t>
              </a:r>
              <a:r>
                <a:rPr kumimoji="0" lang="en-US" sz="1600" b="1" i="0" u="none" strike="noStrike" cap="none" normalizeH="0" baseline="0" dirty="0">
                  <a:ln>
                    <a:noFill/>
                  </a:ln>
                  <a:effectLst/>
                  <a:latin typeface="Times New Roman" charset="0"/>
                  <a:ea typeface="ÇlÇr ñæí©" charset="0"/>
                </a:rPr>
                <a:t> </a:t>
              </a:r>
              <a:r>
                <a:rPr kumimoji="0" lang="en-US" sz="1600" b="1" i="0" u="none" strike="noStrike" cap="none" normalizeH="0" baseline="0" dirty="0" err="1">
                  <a:ln>
                    <a:noFill/>
                  </a:ln>
                  <a:effectLst/>
                  <a:latin typeface="Times New Roman" charset="0"/>
                  <a:ea typeface="ÇlÇr ñæí©" charset="0"/>
                </a:rPr>
                <a:t>tán</a:t>
              </a:r>
              <a:endParaRPr kumimoji="0" lang="en-US" sz="1600" b="1" i="0" u="none" strike="noStrike" cap="none" normalizeH="0" baseline="0" dirty="0">
                <a:ln>
                  <a:noFill/>
                </a:ln>
                <a:effectLst/>
                <a:latin typeface="Arial" charset="0"/>
                <a:ea typeface="ＭＳ Ｐゴシック" charset="0"/>
              </a:endParaRPr>
            </a:p>
          </p:txBody>
        </p:sp>
      </p:grpSp>
    </p:spTree>
    <p:extLst>
      <p:ext uri="{BB962C8B-B14F-4D97-AF65-F5344CB8AC3E}">
        <p14:creationId xmlns:p14="http://schemas.microsoft.com/office/powerpoint/2010/main" val="4206730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mảnh</a:t>
            </a:r>
            <a:endParaRPr lang="en-US"/>
          </a:p>
        </p:txBody>
      </p:sp>
      <p:sp>
        <p:nvSpPr>
          <p:cNvPr id="3" name="Content Placeholder 2"/>
          <p:cNvSpPr>
            <a:spLocks noGrp="1"/>
          </p:cNvSpPr>
          <p:nvPr>
            <p:ph idx="1"/>
          </p:nvPr>
        </p:nvSpPr>
        <p:spPr/>
        <p:txBody>
          <a:bodyPr/>
          <a:lstStyle/>
          <a:p>
            <a:endParaRPr lang="en-US"/>
          </a:p>
        </p:txBody>
      </p:sp>
      <p:pic>
        <p:nvPicPr>
          <p:cNvPr id="4" name="Content Placeholder 3" descr="Screen Shot 2014-01-10 at 10.50.31 PM.png"/>
          <p:cNvPicPr>
            <a:picLocks noChangeAspect="1"/>
          </p:cNvPicPr>
          <p:nvPr/>
        </p:nvPicPr>
        <p:blipFill>
          <a:blip r:embed="rId2" cstate="email">
            <a:extLst>
              <a:ext uri="{28A0092B-C50C-407E-A947-70E740481C1C}">
                <a14:useLocalDpi xmlns:a14="http://schemas.microsoft.com/office/drawing/2010/main" val="0"/>
              </a:ext>
            </a:extLst>
          </a:blip>
          <a:srcRect t="4501" b="4501"/>
          <a:stretch>
            <a:fillRect/>
          </a:stretch>
        </p:blipFill>
        <p:spPr>
          <a:xfrm>
            <a:off x="900112" y="2133601"/>
            <a:ext cx="7345363" cy="3931920"/>
          </a:xfrm>
          <a:prstGeom prst="rect">
            <a:avLst/>
          </a:prstGeom>
        </p:spPr>
      </p:pic>
    </p:spTree>
    <p:extLst>
      <p:ext uri="{BB962C8B-B14F-4D97-AF65-F5344CB8AC3E}">
        <p14:creationId xmlns:p14="http://schemas.microsoft.com/office/powerpoint/2010/main" val="1689245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HQT CSDLPT</a:t>
            </a:r>
            <a:endParaRPr lang="en-US"/>
          </a:p>
        </p:txBody>
      </p:sp>
      <p:sp>
        <p:nvSpPr>
          <p:cNvPr id="3" name="Content Placeholder 2"/>
          <p:cNvSpPr>
            <a:spLocks noGrp="1"/>
          </p:cNvSpPr>
          <p:nvPr>
            <p:ph idx="1"/>
          </p:nvPr>
        </p:nvSpPr>
        <p:spPr/>
        <p:txBody>
          <a:bodyPr/>
          <a:lstStyle/>
          <a:p>
            <a:endParaRPr lang="en-US"/>
          </a:p>
        </p:txBody>
      </p:sp>
      <p:pic>
        <p:nvPicPr>
          <p:cNvPr id="4" name="Content Placeholder 3" descr="Screen Shot 2014-01-10 at 10.53.18 PM.png"/>
          <p:cNvPicPr>
            <a:picLocks noChangeAspect="1"/>
          </p:cNvPicPr>
          <p:nvPr/>
        </p:nvPicPr>
        <p:blipFill>
          <a:blip r:embed="rId2" cstate="email">
            <a:extLst>
              <a:ext uri="{28A0092B-C50C-407E-A947-70E740481C1C}">
                <a14:useLocalDpi xmlns:a14="http://schemas.microsoft.com/office/drawing/2010/main" val="0"/>
              </a:ext>
            </a:extLst>
          </a:blip>
          <a:srcRect t="6593" b="6593"/>
          <a:stretch>
            <a:fillRect/>
          </a:stretch>
        </p:blipFill>
        <p:spPr>
          <a:xfrm>
            <a:off x="877230" y="2209800"/>
            <a:ext cx="7345363" cy="3931920"/>
          </a:xfrm>
          <a:prstGeom prst="rect">
            <a:avLst/>
          </a:prstGeom>
        </p:spPr>
      </p:pic>
    </p:spTree>
    <p:extLst>
      <p:ext uri="{BB962C8B-B14F-4D97-AF65-F5344CB8AC3E}">
        <p14:creationId xmlns:p14="http://schemas.microsoft.com/office/powerpoint/2010/main" val="3204609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Ưu, nhược điểm</a:t>
            </a:r>
            <a:endParaRPr lang="en-US"/>
          </a:p>
        </p:txBody>
      </p:sp>
      <p:sp>
        <p:nvSpPr>
          <p:cNvPr id="3" name="Content Placeholder 2"/>
          <p:cNvSpPr>
            <a:spLocks noGrp="1"/>
          </p:cNvSpPr>
          <p:nvPr>
            <p:ph idx="1"/>
          </p:nvPr>
        </p:nvSpPr>
        <p:spPr/>
        <p:txBody>
          <a:bodyPr/>
          <a:lstStyle/>
          <a:p>
            <a:r>
              <a:rPr lang="en-US" smtClean="0"/>
              <a:t>Ưu điểm</a:t>
            </a:r>
          </a:p>
          <a:p>
            <a:pPr lvl="1"/>
            <a:r>
              <a:rPr lang="en-US" smtClean="0"/>
              <a:t>Mô hình tổ chức phù hợp nhu cầu thực tế</a:t>
            </a:r>
          </a:p>
          <a:p>
            <a:pPr lvl="1"/>
            <a:r>
              <a:rPr lang="en-US" smtClean="0"/>
              <a:t>Giảm tải cho các hệ thống CSDL tập trung</a:t>
            </a:r>
          </a:p>
          <a:p>
            <a:r>
              <a:rPr lang="en-US" smtClean="0"/>
              <a:t>Nhược điểm</a:t>
            </a:r>
          </a:p>
          <a:p>
            <a:pPr lvl="1"/>
            <a:r>
              <a:rPr lang="en-US" smtClean="0"/>
              <a:t>Khó khăn trong thiết kế: phân mảnh, định vị.</a:t>
            </a:r>
          </a:p>
          <a:p>
            <a:pPr lvl="1"/>
            <a:r>
              <a:rPr lang="en-US" smtClean="0"/>
              <a:t>Việc quản lý khó khăn do duy trì quan hệ</a:t>
            </a:r>
          </a:p>
          <a:p>
            <a:pPr lvl="1"/>
            <a:r>
              <a:rPr lang="en-US" smtClean="0"/>
              <a:t>Chưa có một HQTCSDLPT thực sự</a:t>
            </a:r>
            <a:endParaRPr lang="en-US"/>
          </a:p>
        </p:txBody>
      </p:sp>
    </p:spTree>
    <p:extLst>
      <p:ext uri="{BB962C8B-B14F-4D97-AF65-F5344CB8AC3E}">
        <p14:creationId xmlns:p14="http://schemas.microsoft.com/office/powerpoint/2010/main" val="20250342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Tóm lại</a:t>
            </a:r>
            <a:endParaRPr lang="en-US"/>
          </a:p>
        </p:txBody>
      </p:sp>
      <p:sp>
        <p:nvSpPr>
          <p:cNvPr id="3" name="Content Placeholder 2"/>
          <p:cNvSpPr>
            <a:spLocks noGrp="1"/>
          </p:cNvSpPr>
          <p:nvPr>
            <p:ph idx="1"/>
          </p:nvPr>
        </p:nvSpPr>
        <p:spPr/>
        <p:txBody>
          <a:bodyPr/>
          <a:lstStyle/>
          <a:p>
            <a:r>
              <a:rPr lang="en-US" smtClean="0"/>
              <a:t>CSDL mô hình Quan hệ phù hợp cho những dữ liệu ràng buộc chặt chẽ, nhất quán, đầy đủ, có cấu trúc chặt.</a:t>
            </a:r>
          </a:p>
          <a:p>
            <a:r>
              <a:rPr lang="en-US" smtClean="0"/>
              <a:t>Mô hình Thực thể-Liên kết phù hợp cho việc mô tả thế giới thực và thiết kế.</a:t>
            </a:r>
          </a:p>
          <a:p>
            <a:r>
              <a:rPr lang="en-US" smtClean="0"/>
              <a:t>Mô hình hướng đối tượng phù hợp cho những dữ liệu phức tạp, đệ quy.</a:t>
            </a:r>
          </a:p>
          <a:p>
            <a:r>
              <a:rPr lang="en-US" smtClean="0"/>
              <a:t>Mô hình bán cấu trúc phù hợp dữ liệu có cấu trúc không chặt. Thường dùng cho trao đổi dữ liệu.</a:t>
            </a:r>
            <a:endParaRPr lang="en-US"/>
          </a:p>
        </p:txBody>
      </p:sp>
    </p:spTree>
    <p:extLst>
      <p:ext uri="{BB962C8B-B14F-4D97-AF65-F5344CB8AC3E}">
        <p14:creationId xmlns:p14="http://schemas.microsoft.com/office/powerpoint/2010/main" val="3546690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hỏi</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t>Các HQTCSDL hiện nay đã đáp ứng được nhu cầu lưu trữ, xử lý dữ liệu chưa?</a:t>
            </a:r>
          </a:p>
          <a:p>
            <a:pPr marL="514350" indent="-514350">
              <a:buFont typeface="+mj-lt"/>
              <a:buAutoNum type="arabicPeriod"/>
            </a:pPr>
            <a:r>
              <a:rPr lang="en-US" smtClean="0"/>
              <a:t>Nhu cầu lưu trữ, xử lý dữ liệu hiện nay như thế nào?</a:t>
            </a:r>
            <a:endParaRPr lang="en-US"/>
          </a:p>
        </p:txBody>
      </p:sp>
    </p:spTree>
    <p:extLst>
      <p:ext uri="{BB962C8B-B14F-4D97-AF65-F5344CB8AC3E}">
        <p14:creationId xmlns:p14="http://schemas.microsoft.com/office/powerpoint/2010/main" val="213326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hình dữ liệu</a:t>
            </a:r>
            <a:endParaRPr lang="en-US"/>
          </a:p>
        </p:txBody>
      </p:sp>
      <p:sp>
        <p:nvSpPr>
          <p:cNvPr id="3" name="Content Placeholder 2"/>
          <p:cNvSpPr>
            <a:spLocks noGrp="1"/>
          </p:cNvSpPr>
          <p:nvPr>
            <p:ph idx="1"/>
          </p:nvPr>
        </p:nvSpPr>
        <p:spPr/>
        <p:txBody>
          <a:bodyPr>
            <a:normAutofit/>
          </a:bodyPr>
          <a:lstStyle/>
          <a:p>
            <a:pPr marL="0" indent="0" algn="ctr">
              <a:buNone/>
            </a:pPr>
            <a:r>
              <a:rPr lang="en-US" sz="2800" b="1" i="1"/>
              <a:t>“A data model is a plan for building a database”</a:t>
            </a:r>
            <a:endParaRPr lang="en-US" b="1" i="1"/>
          </a:p>
          <a:p>
            <a:endParaRPr lang="en-US"/>
          </a:p>
          <a:p>
            <a:endParaRPr lang="en-US" smtClean="0"/>
          </a:p>
          <a:p>
            <a:endParaRPr lang="en-US" smtClean="0"/>
          </a:p>
          <a:p>
            <a:endParaRPr lang="en-US"/>
          </a:p>
          <a:p>
            <a:endParaRPr lang="en-US" smtClean="0"/>
          </a:p>
          <a:p>
            <a:pPr marL="0" indent="0">
              <a:buNone/>
            </a:pPr>
            <a:endParaRPr lang="en-US"/>
          </a:p>
          <a:p>
            <a:endParaRPr lang="en-US" smtClean="0"/>
          </a:p>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514600"/>
            <a:ext cx="5257800" cy="4035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4580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hình dữ liệu</a:t>
            </a:r>
            <a:endParaRPr lang="en-US"/>
          </a:p>
        </p:txBody>
      </p:sp>
      <p:sp>
        <p:nvSpPr>
          <p:cNvPr id="3" name="Content Placeholder 2"/>
          <p:cNvSpPr>
            <a:spLocks noGrp="1"/>
          </p:cNvSpPr>
          <p:nvPr>
            <p:ph idx="1"/>
          </p:nvPr>
        </p:nvSpPr>
        <p:spPr/>
        <p:txBody>
          <a:bodyPr/>
          <a:lstStyle/>
          <a:p>
            <a:r>
              <a:rPr lang="vi-VN">
                <a:latin typeface="Constantia" panose="02030602050306030303" pitchFamily="18" charset="0"/>
              </a:rPr>
              <a:t>Mô hình dữ liệu gồm [Codd, 1980]</a:t>
            </a:r>
            <a:endParaRPr lang="en-US">
              <a:latin typeface="Constantia" panose="02030602050306030303" pitchFamily="18" charset="0"/>
            </a:endParaRPr>
          </a:p>
          <a:p>
            <a:pPr lvl="1"/>
            <a:r>
              <a:rPr lang="vi-VN">
                <a:latin typeface="Constantia" panose="02030602050306030303" pitchFamily="18" charset="0"/>
              </a:rPr>
              <a:t>Một tập hợp các cấu trúc của dữ liệu</a:t>
            </a:r>
            <a:endParaRPr lang="en-US">
              <a:latin typeface="Constantia" panose="02030602050306030303" pitchFamily="18" charset="0"/>
            </a:endParaRPr>
          </a:p>
          <a:p>
            <a:pPr lvl="1"/>
            <a:r>
              <a:rPr lang="vi-VN">
                <a:latin typeface="Constantia" panose="02030602050306030303" pitchFamily="18" charset="0"/>
              </a:rPr>
              <a:t>Một tập các phép toán để thao tác với các dữ liệu</a:t>
            </a:r>
            <a:endParaRPr lang="en-US">
              <a:latin typeface="Constantia" panose="02030602050306030303" pitchFamily="18" charset="0"/>
            </a:endParaRPr>
          </a:p>
          <a:p>
            <a:pPr lvl="1"/>
            <a:r>
              <a:rPr lang="vi-VN">
                <a:latin typeface="Constantia" panose="02030602050306030303" pitchFamily="18" charset="0"/>
              </a:rPr>
              <a:t>Một tập các ràng buộc về dữ liệu </a:t>
            </a:r>
            <a:r>
              <a:rPr lang="vi-VN"/>
              <a:t/>
            </a:r>
            <a:br>
              <a:rPr lang="vi-VN"/>
            </a:br>
            <a:endParaRPr lang="en-US"/>
          </a:p>
        </p:txBody>
      </p:sp>
    </p:spTree>
    <p:extLst>
      <p:ext uri="{BB962C8B-B14F-4D97-AF65-F5344CB8AC3E}">
        <p14:creationId xmlns:p14="http://schemas.microsoft.com/office/powerpoint/2010/main" val="2460106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Mô hình dữ liệu phân cấp</a:t>
            </a:r>
            <a:br>
              <a:rPr lang="en-US"/>
            </a:br>
            <a:r>
              <a:rPr lang="en-US"/>
              <a:t>(</a:t>
            </a:r>
            <a:r>
              <a:rPr lang="en-US" i="1"/>
              <a:t>Hierarchical data model</a:t>
            </a:r>
            <a:r>
              <a:rPr lang="en-US"/>
              <a:t>) </a:t>
            </a:r>
          </a:p>
        </p:txBody>
      </p:sp>
      <p:sp>
        <p:nvSpPr>
          <p:cNvPr id="3" name="Content Placeholder 2"/>
          <p:cNvSpPr>
            <a:spLocks noGrp="1"/>
          </p:cNvSpPr>
          <p:nvPr>
            <p:ph idx="1"/>
          </p:nvPr>
        </p:nvSpPr>
        <p:spPr>
          <a:xfrm>
            <a:off x="457200" y="1981200"/>
            <a:ext cx="8229600" cy="4389120"/>
          </a:xfrm>
        </p:spPr>
        <p:txBody>
          <a:bodyPr>
            <a:normAutofit lnSpcReduction="10000"/>
          </a:bodyPr>
          <a:lstStyle/>
          <a:p>
            <a:r>
              <a:rPr lang="en-US" smtClean="0">
                <a:latin typeface="Constantia" panose="02030602050306030303" pitchFamily="18" charset="0"/>
              </a:rPr>
              <a:t>R</a:t>
            </a:r>
            <a:r>
              <a:rPr lang="vi-VN" smtClean="0">
                <a:latin typeface="Constantia" panose="02030602050306030303" pitchFamily="18" charset="0"/>
              </a:rPr>
              <a:t>a đời</a:t>
            </a:r>
            <a:r>
              <a:rPr lang="en-US">
                <a:latin typeface="Constantia" panose="02030602050306030303" pitchFamily="18" charset="0"/>
              </a:rPr>
              <a:t> </a:t>
            </a:r>
            <a:r>
              <a:rPr lang="en-US" smtClean="0">
                <a:latin typeface="Constantia" panose="02030602050306030303" pitchFamily="18" charset="0"/>
              </a:rPr>
              <a:t>những năm</a:t>
            </a:r>
            <a:r>
              <a:rPr lang="vi-VN" smtClean="0">
                <a:latin typeface="Constantia" panose="02030602050306030303" pitchFamily="18" charset="0"/>
              </a:rPr>
              <a:t> 60</a:t>
            </a:r>
            <a:r>
              <a:rPr lang="en-US" smtClean="0">
                <a:latin typeface="Constantia" panose="02030602050306030303" pitchFamily="18" charset="0"/>
              </a:rPr>
              <a:t>-65</a:t>
            </a:r>
            <a:endParaRPr lang="en-US">
              <a:latin typeface="Constantia" panose="02030602050306030303" pitchFamily="18" charset="0"/>
            </a:endParaRPr>
          </a:p>
          <a:p>
            <a:r>
              <a:rPr lang="vi-VN" smtClean="0">
                <a:latin typeface="Constantia" panose="02030602050306030303" pitchFamily="18" charset="0"/>
              </a:rPr>
              <a:t>Biểu </a:t>
            </a:r>
            <a:r>
              <a:rPr lang="vi-VN">
                <a:latin typeface="Constantia" panose="02030602050306030303" pitchFamily="18" charset="0"/>
              </a:rPr>
              <a:t>diễn: bằng </a:t>
            </a:r>
            <a:r>
              <a:rPr lang="en-US" smtClean="0">
                <a:latin typeface="Constantia" panose="02030602050306030303" pitchFamily="18" charset="0"/>
              </a:rPr>
              <a:t>mô hình </a:t>
            </a:r>
            <a:r>
              <a:rPr lang="vi-VN" smtClean="0">
                <a:latin typeface="Constantia" panose="02030602050306030303" pitchFamily="18" charset="0"/>
              </a:rPr>
              <a:t>cây</a:t>
            </a:r>
            <a:endParaRPr lang="en-US">
              <a:latin typeface="Constantia" panose="02030602050306030303" pitchFamily="18" charset="0"/>
            </a:endParaRPr>
          </a:p>
          <a:p>
            <a:pPr lvl="1"/>
            <a:r>
              <a:rPr lang="vi-VN" smtClean="0">
                <a:latin typeface="Constantia" panose="02030602050306030303" pitchFamily="18" charset="0"/>
              </a:rPr>
              <a:t>Quan </a:t>
            </a:r>
            <a:r>
              <a:rPr lang="vi-VN">
                <a:latin typeface="Constantia" panose="02030602050306030303" pitchFamily="18" charset="0"/>
              </a:rPr>
              <a:t>hệ </a:t>
            </a:r>
            <a:r>
              <a:rPr lang="vi-VN" smtClean="0">
                <a:latin typeface="Constantia" panose="02030602050306030303" pitchFamily="18" charset="0"/>
              </a:rPr>
              <a:t>cha/con</a:t>
            </a:r>
            <a:endParaRPr lang="en-US">
              <a:latin typeface="Constantia" panose="02030602050306030303" pitchFamily="18" charset="0"/>
            </a:endParaRPr>
          </a:p>
          <a:p>
            <a:pPr lvl="1"/>
            <a:r>
              <a:rPr lang="vi-VN" smtClean="0">
                <a:latin typeface="Constantia" panose="02030602050306030303" pitchFamily="18" charset="0"/>
              </a:rPr>
              <a:t>Mỗi </a:t>
            </a:r>
            <a:r>
              <a:rPr lang="vi-VN">
                <a:latin typeface="Constantia" panose="02030602050306030303" pitchFamily="18" charset="0"/>
              </a:rPr>
              <a:t>nút có một cha duy </a:t>
            </a:r>
            <a:r>
              <a:rPr lang="vi-VN" smtClean="0">
                <a:latin typeface="Constantia" panose="02030602050306030303" pitchFamily="18" charset="0"/>
              </a:rPr>
              <a:t>nhất</a:t>
            </a:r>
            <a:endParaRPr lang="en-US">
              <a:latin typeface="Constantia" panose="02030602050306030303" pitchFamily="18" charset="0"/>
            </a:endParaRPr>
          </a:p>
          <a:p>
            <a:pPr lvl="1"/>
            <a:r>
              <a:rPr lang="vi-VN" smtClean="0">
                <a:latin typeface="Constantia" panose="02030602050306030303" pitchFamily="18" charset="0"/>
              </a:rPr>
              <a:t>1 </a:t>
            </a:r>
            <a:r>
              <a:rPr lang="vi-VN">
                <a:latin typeface="Constantia" panose="02030602050306030303" pitchFamily="18" charset="0"/>
              </a:rPr>
              <a:t>CSDL = tập các </a:t>
            </a:r>
            <a:r>
              <a:rPr lang="vi-VN" smtClean="0">
                <a:latin typeface="Constantia" panose="02030602050306030303" pitchFamily="18" charset="0"/>
              </a:rPr>
              <a:t>cây</a:t>
            </a:r>
            <a:endParaRPr lang="en-US">
              <a:latin typeface="Constantia" panose="02030602050306030303" pitchFamily="18" charset="0"/>
            </a:endParaRPr>
          </a:p>
          <a:p>
            <a:r>
              <a:rPr lang="vi-VN" smtClean="0">
                <a:latin typeface="Constantia" panose="02030602050306030303" pitchFamily="18" charset="0"/>
              </a:rPr>
              <a:t>Các </a:t>
            </a:r>
            <a:r>
              <a:rPr lang="vi-VN">
                <a:latin typeface="Constantia" panose="02030602050306030303" pitchFamily="18" charset="0"/>
              </a:rPr>
              <a:t>khái niệm cơ </a:t>
            </a:r>
            <a:r>
              <a:rPr lang="vi-VN" smtClean="0">
                <a:latin typeface="Constantia" panose="02030602050306030303" pitchFamily="18" charset="0"/>
              </a:rPr>
              <a:t>bản</a:t>
            </a:r>
            <a:endParaRPr lang="en-US">
              <a:latin typeface="Constantia" panose="02030602050306030303" pitchFamily="18" charset="0"/>
            </a:endParaRPr>
          </a:p>
          <a:p>
            <a:pPr lvl="1"/>
            <a:r>
              <a:rPr lang="vi-VN" smtClean="0">
                <a:latin typeface="Constantia" panose="02030602050306030303" pitchFamily="18" charset="0"/>
              </a:rPr>
              <a:t>Bản ghi</a:t>
            </a:r>
            <a:endParaRPr lang="en-US">
              <a:latin typeface="Constantia" panose="02030602050306030303" pitchFamily="18" charset="0"/>
            </a:endParaRPr>
          </a:p>
          <a:p>
            <a:pPr lvl="1"/>
            <a:r>
              <a:rPr lang="vi-VN" smtClean="0">
                <a:latin typeface="Constantia" panose="02030602050306030303" pitchFamily="18" charset="0"/>
              </a:rPr>
              <a:t>Móc nối</a:t>
            </a:r>
            <a:endParaRPr lang="en-US">
              <a:latin typeface="Constantia" panose="02030602050306030303" pitchFamily="18" charset="0"/>
            </a:endParaRPr>
          </a:p>
          <a:p>
            <a:pPr lvl="1"/>
            <a:r>
              <a:rPr lang="vi-VN" smtClean="0">
                <a:latin typeface="Constantia" panose="02030602050306030303" pitchFamily="18" charset="0"/>
              </a:rPr>
              <a:t>Các </a:t>
            </a:r>
            <a:r>
              <a:rPr lang="vi-VN">
                <a:latin typeface="Constantia" panose="02030602050306030303" pitchFamily="18" charset="0"/>
              </a:rPr>
              <a:t>phép toán: GET, GET UNIQUE, GET NEXT, GET</a:t>
            </a:r>
            <a:br>
              <a:rPr lang="vi-VN">
                <a:latin typeface="Constantia" panose="02030602050306030303" pitchFamily="18" charset="0"/>
              </a:rPr>
            </a:br>
            <a:r>
              <a:rPr lang="vi-VN">
                <a:latin typeface="Constantia" panose="02030602050306030303" pitchFamily="18" charset="0"/>
              </a:rPr>
              <a:t>NEXT WITHIN PARENT, .. </a:t>
            </a:r>
            <a:endParaRPr lang="en-US">
              <a:latin typeface="Constantia" panose="02030602050306030303" pitchFamily="18" charset="0"/>
            </a:endParaRPr>
          </a:p>
        </p:txBody>
      </p:sp>
    </p:spTree>
    <p:extLst>
      <p:ext uri="{BB962C8B-B14F-4D97-AF65-F5344CB8AC3E}">
        <p14:creationId xmlns:p14="http://schemas.microsoft.com/office/powerpoint/2010/main" val="331570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 dụ</a:t>
            </a:r>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883268"/>
            <a:ext cx="7648575" cy="4746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8140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Ưu, nhược điểm</a:t>
            </a:r>
            <a:endParaRPr lang="en-US"/>
          </a:p>
        </p:txBody>
      </p:sp>
      <p:sp>
        <p:nvSpPr>
          <p:cNvPr id="3" name="Content Placeholder 2"/>
          <p:cNvSpPr>
            <a:spLocks noGrp="1"/>
          </p:cNvSpPr>
          <p:nvPr>
            <p:ph idx="1"/>
          </p:nvPr>
        </p:nvSpPr>
        <p:spPr/>
        <p:txBody>
          <a:bodyPr>
            <a:normAutofit lnSpcReduction="10000"/>
          </a:bodyPr>
          <a:lstStyle/>
          <a:p>
            <a:r>
              <a:rPr lang="vi-VN">
                <a:latin typeface="Constantia" panose="02030602050306030303" pitchFamily="18" charset="0"/>
              </a:rPr>
              <a:t>Ưu </a:t>
            </a:r>
            <a:r>
              <a:rPr lang="vi-VN" smtClean="0">
                <a:latin typeface="Constantia" panose="02030602050306030303" pitchFamily="18" charset="0"/>
              </a:rPr>
              <a:t>điểm</a:t>
            </a:r>
            <a:endParaRPr lang="en-US">
              <a:latin typeface="Constantia" panose="02030602050306030303" pitchFamily="18" charset="0"/>
            </a:endParaRPr>
          </a:p>
          <a:p>
            <a:pPr lvl="1"/>
            <a:r>
              <a:rPr lang="vi-VN" smtClean="0">
                <a:latin typeface="Constantia" panose="02030602050306030303" pitchFamily="18" charset="0"/>
              </a:rPr>
              <a:t>Dễ </a:t>
            </a:r>
            <a:r>
              <a:rPr lang="vi-VN">
                <a:latin typeface="Constantia" panose="02030602050306030303" pitchFamily="18" charset="0"/>
              </a:rPr>
              <a:t>xây dựng và thao </a:t>
            </a:r>
            <a:r>
              <a:rPr lang="vi-VN" smtClean="0">
                <a:latin typeface="Constantia" panose="02030602050306030303" pitchFamily="18" charset="0"/>
              </a:rPr>
              <a:t>tác</a:t>
            </a:r>
            <a:endParaRPr lang="en-US">
              <a:latin typeface="Constantia" panose="02030602050306030303" pitchFamily="18" charset="0"/>
            </a:endParaRPr>
          </a:p>
          <a:p>
            <a:pPr lvl="1"/>
            <a:r>
              <a:rPr lang="vi-VN" smtClean="0">
                <a:latin typeface="Constantia" panose="02030602050306030303" pitchFamily="18" charset="0"/>
              </a:rPr>
              <a:t>Tương </a:t>
            </a:r>
            <a:r>
              <a:rPr lang="vi-VN">
                <a:latin typeface="Constantia" panose="02030602050306030303" pitchFamily="18" charset="0"/>
              </a:rPr>
              <a:t>thích với các lĩnh vực tổ chức phân cấp (vd:</a:t>
            </a:r>
            <a:br>
              <a:rPr lang="vi-VN">
                <a:latin typeface="Constantia" panose="02030602050306030303" pitchFamily="18" charset="0"/>
              </a:rPr>
            </a:br>
            <a:r>
              <a:rPr lang="vi-VN">
                <a:latin typeface="Constantia" panose="02030602050306030303" pitchFamily="18" charset="0"/>
              </a:rPr>
              <a:t>tổ chức nhân sự trong các đơn vị, </a:t>
            </a:r>
            <a:r>
              <a:rPr lang="vi-VN" smtClean="0">
                <a:latin typeface="Constantia" panose="02030602050306030303" pitchFamily="18" charset="0"/>
              </a:rPr>
              <a:t>...)</a:t>
            </a:r>
            <a:endParaRPr lang="en-US">
              <a:latin typeface="Constantia" panose="02030602050306030303" pitchFamily="18" charset="0"/>
            </a:endParaRPr>
          </a:p>
          <a:p>
            <a:pPr lvl="1"/>
            <a:r>
              <a:rPr lang="vi-VN" smtClean="0">
                <a:latin typeface="Constantia" panose="02030602050306030303" pitchFamily="18" charset="0"/>
              </a:rPr>
              <a:t>Ngôn </a:t>
            </a:r>
            <a:r>
              <a:rPr lang="vi-VN">
                <a:latin typeface="Constantia" panose="02030602050306030303" pitchFamily="18" charset="0"/>
              </a:rPr>
              <a:t>ngữ thao tác đơn giản (duyệt </a:t>
            </a:r>
            <a:r>
              <a:rPr lang="vi-VN" smtClean="0">
                <a:latin typeface="Constantia" panose="02030602050306030303" pitchFamily="18" charset="0"/>
              </a:rPr>
              <a:t>cây)</a:t>
            </a:r>
            <a:endParaRPr lang="en-US">
              <a:latin typeface="Constantia" panose="02030602050306030303" pitchFamily="18" charset="0"/>
            </a:endParaRPr>
          </a:p>
          <a:p>
            <a:r>
              <a:rPr lang="vi-VN" smtClean="0">
                <a:latin typeface="Constantia" panose="02030602050306030303" pitchFamily="18" charset="0"/>
              </a:rPr>
              <a:t>Nhược điểm</a:t>
            </a:r>
            <a:endParaRPr lang="en-US">
              <a:latin typeface="Constantia" panose="02030602050306030303" pitchFamily="18" charset="0"/>
            </a:endParaRPr>
          </a:p>
          <a:p>
            <a:pPr lvl="1"/>
            <a:r>
              <a:rPr lang="vi-VN" smtClean="0">
                <a:latin typeface="Constantia" panose="02030602050306030303" pitchFamily="18" charset="0"/>
              </a:rPr>
              <a:t>Sự </a:t>
            </a:r>
            <a:r>
              <a:rPr lang="vi-VN">
                <a:latin typeface="Constantia" panose="02030602050306030303" pitchFamily="18" charset="0"/>
              </a:rPr>
              <a:t>lặp lại của các kiểu bản ghi → dư thừa dữ liệu và</a:t>
            </a:r>
            <a:br>
              <a:rPr lang="vi-VN">
                <a:latin typeface="Constantia" panose="02030602050306030303" pitchFamily="18" charset="0"/>
              </a:rPr>
            </a:br>
            <a:r>
              <a:rPr lang="vi-VN">
                <a:latin typeface="Constantia" panose="02030602050306030303" pitchFamily="18" charset="0"/>
              </a:rPr>
              <a:t>dữ liệu không nhất </a:t>
            </a:r>
            <a:r>
              <a:rPr lang="vi-VN" smtClean="0">
                <a:latin typeface="Constantia" panose="02030602050306030303" pitchFamily="18" charset="0"/>
              </a:rPr>
              <a:t>quán</a:t>
            </a:r>
            <a:endParaRPr lang="en-US">
              <a:latin typeface="Constantia" panose="02030602050306030303" pitchFamily="18" charset="0"/>
            </a:endParaRPr>
          </a:p>
          <a:p>
            <a:pPr lvl="1"/>
            <a:r>
              <a:rPr lang="vi-VN" smtClean="0">
                <a:latin typeface="Constantia" panose="02030602050306030303" pitchFamily="18" charset="0"/>
              </a:rPr>
              <a:t>Giải </a:t>
            </a:r>
            <a:r>
              <a:rPr lang="vi-VN">
                <a:latin typeface="Constantia" panose="02030602050306030303" pitchFamily="18" charset="0"/>
              </a:rPr>
              <a:t>pháp: bản ghi </a:t>
            </a:r>
            <a:r>
              <a:rPr lang="vi-VN" smtClean="0">
                <a:latin typeface="Constantia" panose="02030602050306030303" pitchFamily="18" charset="0"/>
              </a:rPr>
              <a:t>ảo</a:t>
            </a:r>
            <a:endParaRPr lang="en-US">
              <a:latin typeface="Constantia" panose="02030602050306030303" pitchFamily="18" charset="0"/>
            </a:endParaRPr>
          </a:p>
          <a:p>
            <a:pPr lvl="1"/>
            <a:r>
              <a:rPr lang="vi-VN" smtClean="0">
                <a:latin typeface="Constantia" panose="02030602050306030303" pitchFamily="18" charset="0"/>
              </a:rPr>
              <a:t>Hạn </a:t>
            </a:r>
            <a:r>
              <a:rPr lang="vi-VN">
                <a:latin typeface="Constantia" panose="02030602050306030303" pitchFamily="18" charset="0"/>
              </a:rPr>
              <a:t>chế trong biểu diễn ngữ nghĩa của các móc nối</a:t>
            </a:r>
            <a:br>
              <a:rPr lang="vi-VN">
                <a:latin typeface="Constantia" panose="02030602050306030303" pitchFamily="18" charset="0"/>
              </a:rPr>
            </a:br>
            <a:r>
              <a:rPr lang="vi-VN">
                <a:latin typeface="Constantia" panose="02030602050306030303" pitchFamily="18" charset="0"/>
              </a:rPr>
              <a:t>giữa các bản ghi (chỉ cho phép quan hệ 1-n) </a:t>
            </a:r>
            <a:endParaRPr lang="en-US">
              <a:latin typeface="Constantia" panose="02030602050306030303" pitchFamily="18" charset="0"/>
            </a:endParaRPr>
          </a:p>
        </p:txBody>
      </p:sp>
    </p:spTree>
    <p:extLst>
      <p:ext uri="{BB962C8B-B14F-4D97-AF65-F5344CB8AC3E}">
        <p14:creationId xmlns:p14="http://schemas.microsoft.com/office/powerpoint/2010/main" val="1210258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Mô hình dữ liệu mạng</a:t>
            </a:r>
            <a:br>
              <a:rPr lang="en-US"/>
            </a:br>
            <a:r>
              <a:rPr lang="en-US"/>
              <a:t>(</a:t>
            </a:r>
            <a:r>
              <a:rPr lang="en-US" i="1"/>
              <a:t>Network data model</a:t>
            </a:r>
            <a:r>
              <a:rPr lang="en-US"/>
              <a:t>) </a:t>
            </a:r>
          </a:p>
        </p:txBody>
      </p:sp>
      <p:sp>
        <p:nvSpPr>
          <p:cNvPr id="3" name="Content Placeholder 2"/>
          <p:cNvSpPr>
            <a:spLocks noGrp="1"/>
          </p:cNvSpPr>
          <p:nvPr>
            <p:ph idx="1"/>
          </p:nvPr>
        </p:nvSpPr>
        <p:spPr/>
        <p:txBody>
          <a:bodyPr>
            <a:normAutofit fontScale="77500" lnSpcReduction="20000"/>
          </a:bodyPr>
          <a:lstStyle/>
          <a:p>
            <a:r>
              <a:rPr lang="en-US">
                <a:latin typeface="Constantia" panose="02030602050306030303" pitchFamily="18" charset="0"/>
              </a:rPr>
              <a:t>R</a:t>
            </a:r>
            <a:r>
              <a:rPr lang="vi-VN" smtClean="0">
                <a:latin typeface="Constantia" panose="02030602050306030303" pitchFamily="18" charset="0"/>
              </a:rPr>
              <a:t>a đời</a:t>
            </a:r>
            <a:r>
              <a:rPr lang="en-US" smtClean="0">
                <a:latin typeface="Constantia" panose="02030602050306030303" pitchFamily="18" charset="0"/>
              </a:rPr>
              <a:t>: được </a:t>
            </a:r>
            <a:r>
              <a:rPr lang="vi-VN" smtClean="0">
                <a:latin typeface="Constantia" panose="02030602050306030303" pitchFamily="18" charset="0"/>
              </a:rPr>
              <a:t>sử </a:t>
            </a:r>
            <a:r>
              <a:rPr lang="vi-VN">
                <a:latin typeface="Constantia" panose="02030602050306030303" pitchFamily="18" charset="0"/>
              </a:rPr>
              <a:t>dụng phổ biến từ những năm 60, </a:t>
            </a:r>
            <a:r>
              <a:rPr lang="vi-VN" smtClean="0">
                <a:latin typeface="Constantia" panose="02030602050306030303" pitchFamily="18" charset="0"/>
              </a:rPr>
              <a:t>định nghĩa</a:t>
            </a:r>
            <a:r>
              <a:rPr lang="en-US" smtClean="0">
                <a:latin typeface="Constantia" panose="02030602050306030303" pitchFamily="18" charset="0"/>
              </a:rPr>
              <a:t> </a:t>
            </a:r>
            <a:r>
              <a:rPr lang="vi-VN" smtClean="0">
                <a:latin typeface="Constantia" panose="02030602050306030303" pitchFamily="18" charset="0"/>
              </a:rPr>
              <a:t>lại </a:t>
            </a:r>
            <a:r>
              <a:rPr lang="vi-VN">
                <a:latin typeface="Constantia" panose="02030602050306030303" pitchFamily="18" charset="0"/>
              </a:rPr>
              <a:t>vào năm </a:t>
            </a:r>
            <a:r>
              <a:rPr lang="vi-VN" smtClean="0">
                <a:latin typeface="Constantia" panose="02030602050306030303" pitchFamily="18" charset="0"/>
              </a:rPr>
              <a:t>1971</a:t>
            </a:r>
            <a:r>
              <a:rPr lang="en-US" smtClean="0">
                <a:latin typeface="Constantia" panose="02030602050306030303" pitchFamily="18" charset="0"/>
              </a:rPr>
              <a:t>.</a:t>
            </a:r>
            <a:endParaRPr lang="en-US">
              <a:latin typeface="Constantia" panose="02030602050306030303" pitchFamily="18" charset="0"/>
            </a:endParaRPr>
          </a:p>
          <a:p>
            <a:r>
              <a:rPr lang="vi-VN" smtClean="0">
                <a:latin typeface="Constantia" panose="02030602050306030303" pitchFamily="18" charset="0"/>
              </a:rPr>
              <a:t>Biểu </a:t>
            </a:r>
            <a:r>
              <a:rPr lang="vi-VN">
                <a:latin typeface="Constantia" panose="02030602050306030303" pitchFamily="18" charset="0"/>
              </a:rPr>
              <a:t>diễn: bằng đồ thị có </a:t>
            </a:r>
            <a:r>
              <a:rPr lang="vi-VN" smtClean="0">
                <a:latin typeface="Constantia" panose="02030602050306030303" pitchFamily="18" charset="0"/>
              </a:rPr>
              <a:t>hướng</a:t>
            </a:r>
            <a:endParaRPr lang="en-US">
              <a:latin typeface="Constantia" panose="02030602050306030303" pitchFamily="18" charset="0"/>
            </a:endParaRPr>
          </a:p>
          <a:p>
            <a:r>
              <a:rPr lang="vi-VN" smtClean="0">
                <a:latin typeface="Constantia" panose="02030602050306030303" pitchFamily="18" charset="0"/>
              </a:rPr>
              <a:t>Các </a:t>
            </a:r>
            <a:r>
              <a:rPr lang="vi-VN">
                <a:latin typeface="Constantia" panose="02030602050306030303" pitchFamily="18" charset="0"/>
              </a:rPr>
              <a:t>khái niệm cơ </a:t>
            </a:r>
            <a:r>
              <a:rPr lang="vi-VN" smtClean="0">
                <a:latin typeface="Constantia" panose="02030602050306030303" pitchFamily="18" charset="0"/>
              </a:rPr>
              <a:t>bản</a:t>
            </a:r>
            <a:endParaRPr lang="en-US">
              <a:latin typeface="Constantia" panose="02030602050306030303" pitchFamily="18" charset="0"/>
            </a:endParaRPr>
          </a:p>
          <a:p>
            <a:pPr lvl="1"/>
            <a:r>
              <a:rPr lang="vi-VN" smtClean="0">
                <a:latin typeface="Constantia" panose="02030602050306030303" pitchFamily="18" charset="0"/>
              </a:rPr>
              <a:t>Tập </a:t>
            </a:r>
            <a:r>
              <a:rPr lang="vi-VN">
                <a:latin typeface="Constantia" panose="02030602050306030303" pitchFamily="18" charset="0"/>
              </a:rPr>
              <a:t>bản ghi (</a:t>
            </a:r>
            <a:r>
              <a:rPr lang="vi-VN" i="1" smtClean="0">
                <a:latin typeface="Constantia" panose="02030602050306030303" pitchFamily="18" charset="0"/>
              </a:rPr>
              <a:t>record</a:t>
            </a:r>
            <a:r>
              <a:rPr lang="vi-VN" smtClean="0">
                <a:latin typeface="Constantia" panose="02030602050306030303" pitchFamily="18" charset="0"/>
              </a:rPr>
              <a:t>)</a:t>
            </a:r>
            <a:endParaRPr lang="en-US">
              <a:latin typeface="Constantia" panose="02030602050306030303" pitchFamily="18" charset="0"/>
            </a:endParaRPr>
          </a:p>
          <a:p>
            <a:pPr lvl="1"/>
            <a:r>
              <a:rPr lang="vi-VN" smtClean="0">
                <a:latin typeface="Constantia" panose="02030602050306030303" pitchFamily="18" charset="0"/>
              </a:rPr>
              <a:t>Kiểu </a:t>
            </a:r>
            <a:r>
              <a:rPr lang="vi-VN">
                <a:latin typeface="Constantia" panose="02030602050306030303" pitchFamily="18" charset="0"/>
              </a:rPr>
              <a:t>bản ghi (</a:t>
            </a:r>
            <a:r>
              <a:rPr lang="vi-VN" i="1">
                <a:latin typeface="Constantia" panose="02030602050306030303" pitchFamily="18" charset="0"/>
              </a:rPr>
              <a:t>record </a:t>
            </a:r>
            <a:r>
              <a:rPr lang="vi-VN" i="1" smtClean="0">
                <a:latin typeface="Constantia" panose="02030602050306030303" pitchFamily="18" charset="0"/>
              </a:rPr>
              <a:t>type</a:t>
            </a:r>
            <a:r>
              <a:rPr lang="vi-VN" smtClean="0">
                <a:latin typeface="Constantia" panose="02030602050306030303" pitchFamily="18" charset="0"/>
              </a:rPr>
              <a:t>)</a:t>
            </a:r>
            <a:endParaRPr lang="en-US">
              <a:latin typeface="Constantia" panose="02030602050306030303" pitchFamily="18" charset="0"/>
            </a:endParaRPr>
          </a:p>
          <a:p>
            <a:pPr lvl="1"/>
            <a:r>
              <a:rPr lang="vi-VN" smtClean="0">
                <a:latin typeface="Constantia" panose="02030602050306030303" pitchFamily="18" charset="0"/>
              </a:rPr>
              <a:t>Các </a:t>
            </a:r>
            <a:r>
              <a:rPr lang="vi-VN">
                <a:latin typeface="Constantia" panose="02030602050306030303" pitchFamily="18" charset="0"/>
              </a:rPr>
              <a:t>trường (</a:t>
            </a:r>
            <a:r>
              <a:rPr lang="vi-VN" i="1" smtClean="0">
                <a:latin typeface="Constantia" panose="02030602050306030303" pitchFamily="18" charset="0"/>
              </a:rPr>
              <a:t>field</a:t>
            </a:r>
            <a:r>
              <a:rPr lang="vi-VN" smtClean="0">
                <a:latin typeface="Constantia" panose="02030602050306030303" pitchFamily="18" charset="0"/>
              </a:rPr>
              <a:t>)</a:t>
            </a:r>
            <a:endParaRPr lang="en-US">
              <a:latin typeface="Constantia" panose="02030602050306030303" pitchFamily="18" charset="0"/>
            </a:endParaRPr>
          </a:p>
          <a:p>
            <a:pPr lvl="1"/>
            <a:r>
              <a:rPr lang="vi-VN" smtClean="0">
                <a:latin typeface="Constantia" panose="02030602050306030303" pitchFamily="18" charset="0"/>
              </a:rPr>
              <a:t>Móc </a:t>
            </a:r>
            <a:r>
              <a:rPr lang="vi-VN">
                <a:latin typeface="Constantia" panose="02030602050306030303" pitchFamily="18" charset="0"/>
              </a:rPr>
              <a:t>nối (</a:t>
            </a:r>
            <a:r>
              <a:rPr lang="vi-VN" i="1" smtClean="0">
                <a:latin typeface="Constantia" panose="02030602050306030303" pitchFamily="18" charset="0"/>
              </a:rPr>
              <a:t>link</a:t>
            </a:r>
            <a:r>
              <a:rPr lang="vi-VN" smtClean="0">
                <a:latin typeface="Constantia" panose="02030602050306030303" pitchFamily="18" charset="0"/>
              </a:rPr>
              <a:t>)</a:t>
            </a:r>
            <a:endParaRPr lang="en-US">
              <a:latin typeface="Constantia" panose="02030602050306030303" pitchFamily="18" charset="0"/>
            </a:endParaRPr>
          </a:p>
          <a:p>
            <a:pPr lvl="2"/>
            <a:r>
              <a:rPr lang="vi-VN" smtClean="0">
                <a:latin typeface="Constantia" panose="02030602050306030303" pitchFamily="18" charset="0"/>
              </a:rPr>
              <a:t>Tên </a:t>
            </a:r>
            <a:r>
              <a:rPr lang="vi-VN">
                <a:latin typeface="Constantia" panose="02030602050306030303" pitchFamily="18" charset="0"/>
              </a:rPr>
              <a:t>của móc </a:t>
            </a:r>
            <a:r>
              <a:rPr lang="vi-VN" smtClean="0">
                <a:latin typeface="Constantia" panose="02030602050306030303" pitchFamily="18" charset="0"/>
              </a:rPr>
              <a:t>nối</a:t>
            </a:r>
            <a:endParaRPr lang="en-US">
              <a:latin typeface="Constantia" panose="02030602050306030303" pitchFamily="18" charset="0"/>
            </a:endParaRPr>
          </a:p>
          <a:p>
            <a:pPr lvl="2"/>
            <a:r>
              <a:rPr lang="vi-VN" smtClean="0">
                <a:latin typeface="Constantia" panose="02030602050306030303" pitchFamily="18" charset="0"/>
              </a:rPr>
              <a:t>chủ </a:t>
            </a:r>
            <a:r>
              <a:rPr lang="vi-VN">
                <a:latin typeface="Constantia" panose="02030602050306030303" pitchFamily="18" charset="0"/>
              </a:rPr>
              <a:t>(</a:t>
            </a:r>
            <a:r>
              <a:rPr lang="vi-VN" i="1">
                <a:latin typeface="Constantia" panose="02030602050306030303" pitchFamily="18" charset="0"/>
              </a:rPr>
              <a:t>owner</a:t>
            </a:r>
            <a:r>
              <a:rPr lang="vi-VN">
                <a:latin typeface="Constantia" panose="02030602050306030303" pitchFamily="18" charset="0"/>
              </a:rPr>
              <a:t>) – thành viên (</a:t>
            </a:r>
            <a:r>
              <a:rPr lang="vi-VN" i="1">
                <a:latin typeface="Constantia" panose="02030602050306030303" pitchFamily="18" charset="0"/>
              </a:rPr>
              <a:t>member</a:t>
            </a:r>
            <a:r>
              <a:rPr lang="vi-VN">
                <a:latin typeface="Constantia" panose="02030602050306030303" pitchFamily="18" charset="0"/>
              </a:rPr>
              <a:t>): theo hướng của</a:t>
            </a:r>
            <a:br>
              <a:rPr lang="vi-VN">
                <a:latin typeface="Constantia" panose="02030602050306030303" pitchFamily="18" charset="0"/>
              </a:rPr>
            </a:br>
            <a:r>
              <a:rPr lang="vi-VN">
                <a:latin typeface="Constantia" panose="02030602050306030303" pitchFamily="18" charset="0"/>
              </a:rPr>
              <a:t>móc </a:t>
            </a:r>
            <a:r>
              <a:rPr lang="vi-VN" smtClean="0">
                <a:latin typeface="Constantia" panose="02030602050306030303" pitchFamily="18" charset="0"/>
              </a:rPr>
              <a:t>nối</a:t>
            </a:r>
            <a:endParaRPr lang="en-US">
              <a:latin typeface="Constantia" panose="02030602050306030303" pitchFamily="18" charset="0"/>
            </a:endParaRPr>
          </a:p>
          <a:p>
            <a:pPr lvl="1"/>
            <a:r>
              <a:rPr lang="vi-VN" smtClean="0">
                <a:latin typeface="Constantia" panose="02030602050306030303" pitchFamily="18" charset="0"/>
              </a:rPr>
              <a:t>Kiểu </a:t>
            </a:r>
            <a:r>
              <a:rPr lang="vi-VN">
                <a:latin typeface="Constantia" panose="02030602050306030303" pitchFamily="18" charset="0"/>
              </a:rPr>
              <a:t>móc nối: 1-1, 1-n, đệ </a:t>
            </a:r>
            <a:r>
              <a:rPr lang="vi-VN" smtClean="0">
                <a:latin typeface="Constantia" panose="02030602050306030303" pitchFamily="18" charset="0"/>
              </a:rPr>
              <a:t>quy</a:t>
            </a:r>
            <a:endParaRPr lang="en-US">
              <a:latin typeface="Constantia" panose="02030602050306030303" pitchFamily="18" charset="0"/>
            </a:endParaRPr>
          </a:p>
          <a:p>
            <a:r>
              <a:rPr lang="vi-VN" smtClean="0">
                <a:latin typeface="Constantia" panose="02030602050306030303" pitchFamily="18" charset="0"/>
              </a:rPr>
              <a:t>Các </a:t>
            </a:r>
            <a:r>
              <a:rPr lang="vi-VN">
                <a:latin typeface="Constantia" panose="02030602050306030303" pitchFamily="18" charset="0"/>
              </a:rPr>
              <a:t>phép </a:t>
            </a:r>
            <a:r>
              <a:rPr lang="vi-VN" smtClean="0">
                <a:latin typeface="Constantia" panose="02030602050306030303" pitchFamily="18" charset="0"/>
              </a:rPr>
              <a:t>toán</a:t>
            </a:r>
            <a:endParaRPr lang="en-US">
              <a:latin typeface="Constantia" panose="02030602050306030303" pitchFamily="18" charset="0"/>
            </a:endParaRPr>
          </a:p>
          <a:p>
            <a:pPr lvl="1"/>
            <a:r>
              <a:rPr lang="vi-VN" smtClean="0">
                <a:latin typeface="Constantia" panose="02030602050306030303" pitchFamily="18" charset="0"/>
              </a:rPr>
              <a:t>Duyệt</a:t>
            </a:r>
            <a:r>
              <a:rPr lang="vi-VN">
                <a:latin typeface="Constantia" panose="02030602050306030303" pitchFamily="18" charset="0"/>
              </a:rPr>
              <a:t>: FIND, FIND member, FIND owner, FIND </a:t>
            </a:r>
            <a:r>
              <a:rPr lang="vi-VN" smtClean="0">
                <a:latin typeface="Constantia" panose="02030602050306030303" pitchFamily="18" charset="0"/>
              </a:rPr>
              <a:t>NEXT</a:t>
            </a:r>
            <a:endParaRPr lang="en-US">
              <a:latin typeface="Constantia" panose="02030602050306030303" pitchFamily="18" charset="0"/>
            </a:endParaRPr>
          </a:p>
          <a:p>
            <a:pPr lvl="1"/>
            <a:r>
              <a:rPr lang="vi-VN" smtClean="0">
                <a:latin typeface="Constantia" panose="02030602050306030303" pitchFamily="18" charset="0"/>
              </a:rPr>
              <a:t>Thủ </a:t>
            </a:r>
            <a:r>
              <a:rPr lang="vi-VN">
                <a:latin typeface="Constantia" panose="02030602050306030303" pitchFamily="18" charset="0"/>
              </a:rPr>
              <a:t>tục: GET </a:t>
            </a:r>
            <a:endParaRPr lang="en-US">
              <a:latin typeface="Constantia" panose="02030602050306030303" pitchFamily="18" charset="0"/>
            </a:endParaRPr>
          </a:p>
        </p:txBody>
      </p:sp>
    </p:spTree>
    <p:extLst>
      <p:ext uri="{BB962C8B-B14F-4D97-AF65-F5344CB8AC3E}">
        <p14:creationId xmlns:p14="http://schemas.microsoft.com/office/powerpoint/2010/main" val="2993710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pITQNU">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TempITQNU</Template>
  <TotalTime>845</TotalTime>
  <Words>1388</Words>
  <Application>Microsoft Office PowerPoint</Application>
  <PresentationFormat>On-screen Show (4:3)</PresentationFormat>
  <Paragraphs>240</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TempITQNU</vt:lpstr>
      <vt:lpstr>Chương 1. Tổng quan về các mô hình cơ sở dữ liệu </vt:lpstr>
      <vt:lpstr>Nội dung</vt:lpstr>
      <vt:lpstr>Bức tranh chung</vt:lpstr>
      <vt:lpstr>Mô hình dữ liệu</vt:lpstr>
      <vt:lpstr>Mô hình dữ liệu</vt:lpstr>
      <vt:lpstr>Mô hình dữ liệu phân cấp (Hierarchical data model) </vt:lpstr>
      <vt:lpstr>Ví dụ</vt:lpstr>
      <vt:lpstr>Ưu, nhược điểm</vt:lpstr>
      <vt:lpstr>Mô hình dữ liệu mạng (Network data model) </vt:lpstr>
      <vt:lpstr>Ví dụ</vt:lpstr>
      <vt:lpstr>Ưu, nhược điểm</vt:lpstr>
      <vt:lpstr>Mô hình dữ liệu quan hệ (Relational data model) </vt:lpstr>
      <vt:lpstr>Ví dụ</vt:lpstr>
      <vt:lpstr>Ưu, nhược điểm</vt:lpstr>
      <vt:lpstr>Mô hình dữ liệu thực thể - liên kết (Entity-Relationship data model) </vt:lpstr>
      <vt:lpstr>Ví dụ</vt:lpstr>
      <vt:lpstr>Ưu, nhược điểm</vt:lpstr>
      <vt:lpstr>Mô hình dữ liệu hướng đối tượng (Object-oriented data model)</vt:lpstr>
      <vt:lpstr>Ví dụ</vt:lpstr>
      <vt:lpstr>Ưu, nhược điểm</vt:lpstr>
      <vt:lpstr>Dữ liệu mô hình bán cấu trúc Semi-structured model</vt:lpstr>
      <vt:lpstr>Ví dụ</vt:lpstr>
      <vt:lpstr>Đặc trưng của dữ liệu bán cấu trúc</vt:lpstr>
      <vt:lpstr>XML – một CSDL bán cấu trúc</vt:lpstr>
      <vt:lpstr>Ví dụ</vt:lpstr>
      <vt:lpstr>Ưu, nhược điểm</vt:lpstr>
      <vt:lpstr>Thành tựu của mô hình quan hệ</vt:lpstr>
      <vt:lpstr>Thành tựu của mô hình quan hệ</vt:lpstr>
      <vt:lpstr>Tính chất ACID của CSDL</vt:lpstr>
      <vt:lpstr>Tính chất ACID</vt:lpstr>
      <vt:lpstr>Cơ sở dữ liệu phân tán Distributed database</vt:lpstr>
      <vt:lpstr>Đặc trưng của CSDL PT</vt:lpstr>
      <vt:lpstr>Kiến trúc</vt:lpstr>
      <vt:lpstr>Phân mảnh</vt:lpstr>
      <vt:lpstr>HQT CSDLPT</vt:lpstr>
      <vt:lpstr>Ưu, nhược điểm</vt:lpstr>
      <vt:lpstr>Tóm lại</vt:lpstr>
      <vt:lpstr>Câu hỏi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Tổng quan về các mô hình cơ sở dữ liệu</dc:title>
  <dc:creator>ASUSPC</dc:creator>
  <cp:lastModifiedBy>ASUSPC</cp:lastModifiedBy>
  <cp:revision>53</cp:revision>
  <dcterms:created xsi:type="dcterms:W3CDTF">2019-11-22T02:20:03Z</dcterms:created>
  <dcterms:modified xsi:type="dcterms:W3CDTF">2020-06-08T02:54:14Z</dcterms:modified>
</cp:coreProperties>
</file>