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AD8B-2359-0943-9F50-123791E44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3F4BE-2446-2341-B7E3-DBA6C10C8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8D0D-79F4-FD49-BD7C-4411F712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conditions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AE03-2C19-BA46-AFD7-DBA5A977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Gp</a:t>
            </a:r>
            <a:r>
              <a:rPr lang="en-US" dirty="0"/>
              <a:t> is the data frame for example</a:t>
            </a:r>
          </a:p>
          <a:p>
            <a:r>
              <a:rPr lang="en-US" dirty="0" err="1"/>
              <a:t>Gp</a:t>
            </a:r>
            <a:r>
              <a:rPr lang="en-US" dirty="0"/>
              <a:t>[(</a:t>
            </a:r>
            <a:r>
              <a:rPr lang="en-US" dirty="0" err="1"/>
              <a:t>gp.Year</a:t>
            </a:r>
            <a:r>
              <a:rPr lang="en-US" dirty="0"/>
              <a:t>==2016) &amp; (</a:t>
            </a:r>
            <a:r>
              <a:rPr lang="en-US" dirty="0" err="1"/>
              <a:t>gp.fertility</a:t>
            </a:r>
            <a:r>
              <a:rPr lang="en-US" dirty="0"/>
              <a:t> &gt;= 2) &amp; (</a:t>
            </a:r>
            <a:r>
              <a:rPr lang="en-US" dirty="0" err="1"/>
              <a:t>gp.population</a:t>
            </a:r>
            <a:r>
              <a:rPr lang="en-US" dirty="0"/>
              <a:t> &gt;= 2) ].plot()</a:t>
            </a:r>
          </a:p>
          <a:p>
            <a:r>
              <a:rPr lang="en-US" dirty="0" err="1"/>
              <a:t>Gp</a:t>
            </a:r>
            <a:r>
              <a:rPr lang="en-US" dirty="0"/>
              <a:t>[(</a:t>
            </a:r>
            <a:r>
              <a:rPr lang="en-US" dirty="0" err="1"/>
              <a:t>gp.Year</a:t>
            </a:r>
            <a:r>
              <a:rPr lang="en-US" dirty="0"/>
              <a:t>==2016) &amp; (</a:t>
            </a:r>
            <a:r>
              <a:rPr lang="en-US" dirty="0" err="1"/>
              <a:t>gp.fertility</a:t>
            </a:r>
            <a:r>
              <a:rPr lang="en-US" dirty="0"/>
              <a:t> &gt;= 2) &amp; (</a:t>
            </a:r>
            <a:r>
              <a:rPr lang="en-US" dirty="0" err="1"/>
              <a:t>gp.population</a:t>
            </a:r>
            <a:r>
              <a:rPr lang="en-US" dirty="0"/>
              <a:t> &gt;= 2) ]  (just saves this filter)</a:t>
            </a:r>
          </a:p>
          <a:p>
            <a:r>
              <a:rPr lang="en-US" dirty="0"/>
              <a:t>Plot.(kind = ‘bar’, ‘</a:t>
            </a:r>
            <a:r>
              <a:rPr lang="en-US" dirty="0" err="1"/>
              <a:t>line’,’histogram’,x</a:t>
            </a:r>
            <a:r>
              <a:rPr lang="en-US" dirty="0"/>
              <a:t>=    ‘Year’, y= ‘population’ )  (plotting)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7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CF14-AEF6-0249-8C15-9CE12B8B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INDEX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D3F6-D8C5-D740-B918-5B3D2068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﻿stocks=</a:t>
            </a:r>
            <a:r>
              <a:rPr lang="en-US" dirty="0" err="1"/>
              <a:t>stocks.reset_index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Reset brings every thing to normal and remove the date from the index</a:t>
            </a:r>
          </a:p>
          <a:p>
            <a:r>
              <a:rPr lang="en-US" dirty="0"/>
              <a:t>stocks</a:t>
            </a:r>
          </a:p>
          <a:p>
            <a:r>
              <a:rPr lang="en-US" dirty="0"/>
              <a:t>Out[337]: </a:t>
            </a:r>
          </a:p>
          <a:p>
            <a:r>
              <a:rPr lang="en-US" dirty="0"/>
              <a:t>           Date        AAPL         IBM        CSCO        MSFT</a:t>
            </a:r>
          </a:p>
          <a:p>
            <a:r>
              <a:rPr lang="en-US" dirty="0"/>
              <a:t>0    2000-01-03  111.937502  116.000000  108.062500  116.562500</a:t>
            </a:r>
          </a:p>
          <a:p>
            <a:r>
              <a:rPr lang="en-US" dirty="0"/>
              <a:t>1    2000-01-04  102.500003  112.062500  102.000000  112.625000</a:t>
            </a:r>
          </a:p>
        </p:txBody>
      </p:sp>
    </p:spTree>
    <p:extLst>
      <p:ext uri="{BB962C8B-B14F-4D97-AF65-F5344CB8AC3E}">
        <p14:creationId xmlns:p14="http://schemas.microsoft.com/office/powerpoint/2010/main" val="541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5F9-B8D2-3243-BC22-77CDB899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index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04CE-490F-E449-83AB-489C5794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﻿stocks=</a:t>
            </a:r>
            <a:r>
              <a:rPr lang="en-US" dirty="0" err="1"/>
              <a:t>stocks.set_index</a:t>
            </a:r>
            <a:r>
              <a:rPr lang="en-US" dirty="0"/>
              <a:t>('Date’)</a:t>
            </a:r>
          </a:p>
          <a:p>
            <a:r>
              <a:rPr lang="en-US" dirty="0">
                <a:solidFill>
                  <a:srgbClr val="FF0000"/>
                </a:solidFill>
              </a:rPr>
              <a:t>Set the date column to be an index  so you can subset with date</a:t>
            </a:r>
          </a:p>
          <a:p>
            <a:r>
              <a:rPr lang="en-US" dirty="0"/>
              <a:t>                  AAPL         IBM        CSCO        MSFT</a:t>
            </a:r>
          </a:p>
          <a:p>
            <a:r>
              <a:rPr lang="en-US" dirty="0"/>
              <a:t>Date                                                      </a:t>
            </a:r>
          </a:p>
          <a:p>
            <a:r>
              <a:rPr lang="en-US" dirty="0"/>
              <a:t>2000-01-03  111.937502  116.000000  108.062500  116.562500</a:t>
            </a:r>
          </a:p>
          <a:p>
            <a:r>
              <a:rPr lang="en-US" dirty="0"/>
              <a:t>2000-01-04  102.500003  112.062500  102.000000  112.625000</a:t>
            </a:r>
          </a:p>
          <a:p>
            <a:r>
              <a:rPr lang="en-US" dirty="0"/>
              <a:t>2000-01-05  103.999997  116.000000  101.687500  113.812500</a:t>
            </a:r>
          </a:p>
          <a:p>
            <a:r>
              <a:rPr lang="en-US" dirty="0"/>
              <a:t>2000-01-06   94.999998  114.000000  100.000000  110.000000</a:t>
            </a:r>
          </a:p>
          <a:p>
            <a:r>
              <a:rPr lang="en-US" dirty="0"/>
              <a:t>2000-01-07   99.500001  113.500000  105.875000  111.437500</a:t>
            </a:r>
          </a:p>
          <a:p>
            <a:r>
              <a:rPr lang="en-US" dirty="0"/>
              <a:t>               ...         ...         ...         ...</a:t>
            </a:r>
          </a:p>
        </p:txBody>
      </p:sp>
    </p:spTree>
    <p:extLst>
      <p:ext uri="{BB962C8B-B14F-4D97-AF65-F5344CB8AC3E}">
        <p14:creationId xmlns:p14="http://schemas.microsoft.com/office/powerpoint/2010/main" val="70950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3FC0-493F-C343-92D4-A48BCB18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filtering by 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0576-0A8D-434D-A739-1B0037F9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Stocks[‘2012’]</a:t>
            </a:r>
          </a:p>
          <a:p>
            <a:r>
              <a:rPr lang="en-US" dirty="0"/>
              <a:t>Stocks[‘2004’ :’2008’]</a:t>
            </a:r>
          </a:p>
          <a:p>
            <a:r>
              <a:rPr lang="en-US" dirty="0"/>
              <a:t>Stocks[‘2004-Aug-13’: [‘2010-Aug-13’]</a:t>
            </a:r>
          </a:p>
        </p:txBody>
      </p:sp>
    </p:spTree>
    <p:extLst>
      <p:ext uri="{BB962C8B-B14F-4D97-AF65-F5344CB8AC3E}">
        <p14:creationId xmlns:p14="http://schemas.microsoft.com/office/powerpoint/2010/main" val="163525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D4F-3D26-FA44-8116-01E7379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come with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395E-06A4-F346-A1A0-90FC742D24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# How many rows the dataset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data['item'].count()</a:t>
            </a:r>
          </a:p>
          <a:p>
            <a:pPr fontAlgn="base"/>
            <a:r>
              <a:rPr lang="en-US" dirty="0"/>
              <a:t>Out[38]: 830</a:t>
            </a:r>
          </a:p>
          <a:p>
            <a:pPr fontAlgn="base"/>
            <a:r>
              <a:rPr lang="en-US" dirty="0"/>
              <a:t># What was the longest phone call / data entry?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data['duration'].max()</a:t>
            </a:r>
          </a:p>
          <a:p>
            <a:pPr fontAlgn="base"/>
            <a:r>
              <a:rPr lang="en-US" dirty="0"/>
              <a:t>Out[39]: 10528.0</a:t>
            </a:r>
          </a:p>
          <a:p>
            <a:pPr fontAlgn="base"/>
            <a:r>
              <a:rPr lang="en-US" dirty="0"/>
              <a:t># How many seconds of phone calls are recorded in total?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data['duration'][data['item'] == 'call'].sum()</a:t>
            </a:r>
          </a:p>
          <a:p>
            <a:pPr fontAlgn="base"/>
            <a:r>
              <a:rPr lang="en-US" dirty="0"/>
              <a:t>Out[40]: 92321.0</a:t>
            </a:r>
          </a:p>
          <a:p>
            <a:pPr fontAlgn="base"/>
            <a:r>
              <a:rPr lang="en-US" dirty="0"/>
              <a:t># How many entries are there for each month?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B08F4-F861-864D-B5FE-46F65E8B81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data['month'].</a:t>
            </a:r>
            <a:r>
              <a:rPr lang="en-US" dirty="0" err="1">
                <a:solidFill>
                  <a:srgbClr val="FF0000"/>
                </a:solidFill>
              </a:rPr>
              <a:t>value_counts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fontAlgn="base"/>
            <a:r>
              <a:rPr lang="en-US" dirty="0"/>
              <a:t>Out[41]: </a:t>
            </a:r>
          </a:p>
          <a:p>
            <a:pPr fontAlgn="base"/>
            <a:r>
              <a:rPr lang="en-US" dirty="0"/>
              <a:t>2014-11 230</a:t>
            </a:r>
          </a:p>
          <a:p>
            <a:pPr fontAlgn="base"/>
            <a:r>
              <a:rPr lang="en-US" dirty="0"/>
              <a:t># Number of non-null unique network entries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data['network'].</a:t>
            </a:r>
            <a:r>
              <a:rPr lang="en-US" dirty="0" err="1">
                <a:solidFill>
                  <a:srgbClr val="FF0000"/>
                </a:solidFill>
              </a:rPr>
              <a:t>nunique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fontAlgn="base"/>
            <a:r>
              <a:rPr lang="en-US" dirty="0"/>
              <a:t>Out[42]: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4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5AB0-ED58-DE46-957E-9F518E11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we can use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24628F-1146-3B42-B439-1935CA69740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5106895"/>
              </p:ext>
            </p:extLst>
          </p:nvPr>
        </p:nvGraphicFramePr>
        <p:xfrm>
          <a:off x="1322173" y="1904488"/>
          <a:ext cx="4773828" cy="3487404"/>
        </p:xfrm>
        <a:graphic>
          <a:graphicData uri="http://schemas.openxmlformats.org/drawingml/2006/table">
            <a:tbl>
              <a:tblPr/>
              <a:tblGrid>
                <a:gridCol w="2386914">
                  <a:extLst>
                    <a:ext uri="{9D8B030D-6E8A-4147-A177-3AD203B41FA5}">
                      <a16:colId xmlns:a16="http://schemas.microsoft.com/office/drawing/2014/main" val="378809840"/>
                    </a:ext>
                  </a:extLst>
                </a:gridCol>
                <a:gridCol w="2386914">
                  <a:extLst>
                    <a:ext uri="{9D8B030D-6E8A-4147-A177-3AD203B41FA5}">
                      <a16:colId xmlns:a16="http://schemas.microsoft.com/office/drawing/2014/main" val="1093591361"/>
                    </a:ext>
                  </a:extLst>
                </a:gridCol>
              </a:tblGrid>
              <a:tr h="300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count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B02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2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2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8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Number of non-null observations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E02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2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23715"/>
                  </a:ext>
                </a:extLst>
              </a:tr>
              <a:tr h="1828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sum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708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9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5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6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Sum of values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309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9E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6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91017"/>
                  </a:ext>
                </a:extLst>
              </a:tr>
              <a:tr h="1828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mean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906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6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61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5D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Mean of values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706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6F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43077"/>
                  </a:ext>
                </a:extLst>
              </a:tr>
              <a:tr h="1828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mad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105D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5D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Mean absolute deviation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3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605540"/>
                  </a:ext>
                </a:extLst>
              </a:tr>
              <a:tr h="300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median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3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BC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Arithmetic median of values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0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A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066161"/>
                  </a:ext>
                </a:extLst>
              </a:tr>
              <a:tr h="1828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min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F0BC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BC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E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Minimum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007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6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C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185241"/>
                  </a:ext>
                </a:extLst>
              </a:tr>
              <a:tr h="1828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max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70CE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C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E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52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Maximum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F0C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C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C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D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280458"/>
                  </a:ext>
                </a:extLst>
              </a:tr>
              <a:tr h="1828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mode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6052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D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2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E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Mode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A0D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D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D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4257"/>
                  </a:ext>
                </a:extLst>
              </a:tr>
              <a:tr h="1828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abs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40E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E3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E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Absolute Value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C0C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A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13515"/>
                  </a:ext>
                </a:extLst>
              </a:tr>
              <a:tr h="1828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prod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00E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A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E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Product of values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10A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AC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7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8116"/>
                  </a:ext>
                </a:extLst>
              </a:tr>
              <a:tr h="300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std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003C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C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2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Unbiased standard deviation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F027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27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7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265184"/>
                  </a:ext>
                </a:extLst>
              </a:tr>
              <a:tr h="1828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var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D02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2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7B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Unbiased variance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402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B3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77050"/>
                  </a:ext>
                </a:extLst>
              </a:tr>
              <a:tr h="300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sem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107B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3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B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Unbiased standard error of the mean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F0B3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3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B3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6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01698"/>
                  </a:ext>
                </a:extLst>
              </a:tr>
              <a:tr h="300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skew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C0C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6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3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F2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Unbiased skewness (3rd moment)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906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6D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012103"/>
                  </a:ext>
                </a:extLst>
              </a:tr>
              <a:tr h="3003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</a:rPr>
                        <a:t>kurt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70F2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F2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F2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dirty="0">
                          <a:effectLst/>
                        </a:rPr>
                        <a:t>Unbiased kurtosis (4th moment)</a:t>
                      </a:r>
                    </a:p>
                  </a:txBody>
                  <a:tcPr marL="32652" marR="32652" marT="32652" marB="32652" anchor="ctr">
                    <a:lnL w="12700" cap="flat" cmpd="sng" algn="ctr">
                      <a:solidFill>
                        <a:srgbClr val="30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401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AD4EA8-BA0C-DF4F-90E7-A200DA2F9A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4740987"/>
              </p:ext>
            </p:extLst>
          </p:nvPr>
        </p:nvGraphicFramePr>
        <p:xfrm>
          <a:off x="6413500" y="2174789"/>
          <a:ext cx="4645024" cy="3039761"/>
        </p:xfrm>
        <a:graphic>
          <a:graphicData uri="http://schemas.openxmlformats.org/drawingml/2006/table">
            <a:tbl>
              <a:tblPr/>
              <a:tblGrid>
                <a:gridCol w="2322512">
                  <a:extLst>
                    <a:ext uri="{9D8B030D-6E8A-4147-A177-3AD203B41FA5}">
                      <a16:colId xmlns:a16="http://schemas.microsoft.com/office/drawing/2014/main" val="1320610012"/>
                    </a:ext>
                  </a:extLst>
                </a:gridCol>
                <a:gridCol w="2322512">
                  <a:extLst>
                    <a:ext uri="{9D8B030D-6E8A-4147-A177-3AD203B41FA5}">
                      <a16:colId xmlns:a16="http://schemas.microsoft.com/office/drawing/2014/main" val="1184832582"/>
                    </a:ext>
                  </a:extLst>
                </a:gridCol>
              </a:tblGrid>
              <a:tr h="8849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quantile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60D8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D8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BD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Sample quantile (value at %)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405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5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1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56143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cumsum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B0BD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1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BD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8D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Cumulative sum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6061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1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1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35133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cumprod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E08D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8D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C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Cumulative product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303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3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C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B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4885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cummax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50C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B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4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Cumulative maximum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D0CB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CB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B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9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688481"/>
                  </a:ext>
                </a:extLst>
              </a:tr>
              <a:tr h="5386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>
                          <a:effectLst/>
                        </a:rPr>
                        <a:t>cummin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F0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9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700" dirty="0">
                          <a:effectLst/>
                        </a:rPr>
                        <a:t>Cumulative minimum</a:t>
                      </a:r>
                    </a:p>
                  </a:txBody>
                  <a:tcPr marL="73978" marR="73978" marT="73978" marB="73978" anchor="ctr">
                    <a:lnL w="12700" cap="flat" cmpd="sng" algn="ctr">
                      <a:solidFill>
                        <a:srgbClr val="509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9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9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93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0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F59B-811C-0748-B2EF-21E3E9EA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4775-F21B-AC47-BF02-DEA5F341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# Group the data frame by month and item and extract a number of stats from each group</a:t>
            </a:r>
          </a:p>
          <a:p>
            <a:pPr fontAlgn="base"/>
            <a:r>
              <a:rPr lang="en-US" dirty="0" err="1"/>
              <a:t>data.groupby</a:t>
            </a:r>
            <a:r>
              <a:rPr lang="en-US" dirty="0"/>
              <a:t>(</a:t>
            </a:r>
          </a:p>
          <a:p>
            <a:pPr fontAlgn="base"/>
            <a:r>
              <a:rPr lang="en-US" dirty="0"/>
              <a:t>['month', 'item']</a:t>
            </a:r>
          </a:p>
          <a:p>
            <a:pPr fontAlgn="base"/>
            <a:r>
              <a:rPr lang="en-US" dirty="0"/>
              <a:t>).</a:t>
            </a:r>
            <a:r>
              <a:rPr lang="en-US" dirty="0" err="1"/>
              <a:t>agg</a:t>
            </a:r>
            <a:r>
              <a:rPr lang="en-US" dirty="0"/>
              <a:t>(</a:t>
            </a:r>
          </a:p>
          <a:p>
            <a:pPr fontAlgn="base"/>
            <a:r>
              <a:rPr lang="en-US" dirty="0"/>
              <a:t>'duration': [min, max, sum],</a:t>
            </a:r>
          </a:p>
          <a:p>
            <a:pPr fontAlgn="base"/>
            <a:r>
              <a:rPr lang="en-US" dirty="0"/>
              <a:t>'</a:t>
            </a:r>
            <a:r>
              <a:rPr lang="en-US" dirty="0" err="1"/>
              <a:t>network_type</a:t>
            </a:r>
            <a:r>
              <a:rPr lang="en-US" dirty="0"/>
              <a:t>': "count",</a:t>
            </a:r>
          </a:p>
          <a:p>
            <a:pPr fontAlgn="base"/>
            <a:r>
              <a:rPr lang="en-US" dirty="0"/>
              <a:t>'date': [min, 'first', '</a:t>
            </a:r>
            <a:r>
              <a:rPr lang="en-US" dirty="0" err="1"/>
              <a:t>nunique</a:t>
            </a:r>
            <a:r>
              <a:rPr lang="en-US" dirty="0"/>
              <a:t>']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)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C2037-390E-FF46-BB69-09D373C3B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Indexing</a:t>
            </a:r>
          </a:p>
          <a:p>
            <a:endParaRPr lang="en-US" dirty="0"/>
          </a:p>
          <a:p>
            <a:r>
              <a:rPr lang="en-US" dirty="0" err="1"/>
              <a:t>Gp.loc</a:t>
            </a:r>
            <a:r>
              <a:rPr lang="en-US" dirty="0"/>
              <a:t>[(level o row </a:t>
            </a:r>
            <a:r>
              <a:rPr lang="en-US" dirty="0" err="1"/>
              <a:t>index,level</a:t>
            </a:r>
            <a:r>
              <a:rPr lang="en-US" dirty="0"/>
              <a:t> 1 row index),(level 0 column </a:t>
            </a:r>
            <a:r>
              <a:rPr lang="en-US" dirty="0" err="1"/>
              <a:t>index,level</a:t>
            </a:r>
            <a:r>
              <a:rPr lang="en-US" dirty="0"/>
              <a:t> 1 column index)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904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516</Words>
  <Application>Microsoft Macintosh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Summary 2</vt:lpstr>
      <vt:lpstr>Multiple conditions filtering</vt:lpstr>
      <vt:lpstr>resetting INDEX COLUMN</vt:lpstr>
      <vt:lpstr>Setting index column</vt:lpstr>
      <vt:lpstr>Index filtering by date </vt:lpstr>
      <vt:lpstr>Functions that come with group by</vt:lpstr>
      <vt:lpstr>Functions we can use </vt:lpstr>
      <vt:lpstr>Aggregators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dno day2</dc:title>
  <dc:creator>haytham omar</dc:creator>
  <cp:lastModifiedBy>haytham omar</cp:lastModifiedBy>
  <cp:revision>6</cp:revision>
  <dcterms:created xsi:type="dcterms:W3CDTF">2019-10-30T12:22:44Z</dcterms:created>
  <dcterms:modified xsi:type="dcterms:W3CDTF">2020-09-04T15:17:15Z</dcterms:modified>
</cp:coreProperties>
</file>