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0" r:id="rId18"/>
    <p:sldId id="273" r:id="rId19"/>
    <p:sldId id="274" r:id="rId20"/>
  </p:sldIdLst>
  <p:sldSz cx="9144000" cy="5143500" type="screen16x9"/>
  <p:notesSz cx="6858000" cy="9144000"/>
  <p:embeddedFontLs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Barlow SemiBold" panose="020B0604020202020204" charset="0"/>
      <p:regular r:id="rId26"/>
      <p:bold r:id="rId27"/>
      <p:italic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Barlow Medium" panose="020B0604020202020204" charset="0"/>
      <p:regular r:id="rId42"/>
      <p:bold r:id="rId43"/>
      <p:italic r:id="rId44"/>
      <p:boldItalic r:id="rId45"/>
    </p:embeddedFont>
    <p:embeddedFont>
      <p:font typeface="Raleway Thin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a38850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a38850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56a3885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56a3885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56a38850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56a38850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70cf3309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70cf3309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70cf3309d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70cf3309d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70cf3309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70cf3309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70cf3309d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70cf3309d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70cf3309d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70cf3309d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70cf3309d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70cf3309d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0cf330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0cf330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56a3885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56a3885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56a3885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56a3885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56a38850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56a38850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56a38850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56a38850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56a38850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56a38850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56a388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56a388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14075" y="1852500"/>
            <a:ext cx="4862400" cy="143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GV:TS. Nguyễn Hà Giang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340425" y="353975"/>
            <a:ext cx="5239500" cy="7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/>
              <a:t>Memory Concepts</a:t>
            </a:r>
            <a:endParaRPr sz="3100"/>
          </a:p>
        </p:txBody>
      </p:sp>
      <p:sp>
        <p:nvSpPr>
          <p:cNvPr id="404" name="Google Shape;404;p21"/>
          <p:cNvSpPr txBox="1">
            <a:spLocks noGrp="1"/>
          </p:cNvSpPr>
          <p:nvPr>
            <p:ph type="body" idx="1"/>
          </p:nvPr>
        </p:nvSpPr>
        <p:spPr>
          <a:xfrm>
            <a:off x="457200" y="1132175"/>
            <a:ext cx="4464300" cy="26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After the program of Fig. 2.7 obtains values for number1 and number2, it adds the values and places the total into variable sum.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After sum has been calculated, memory appears as shown in Fig. 2.10.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These values were used, but not destroyed, as the computer performed the calculation.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06" name="Google Shape;4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50" y="1132175"/>
            <a:ext cx="4085200" cy="2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457200" y="420600"/>
            <a:ext cx="66771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/>
              <a:t>Arithmetic</a:t>
            </a:r>
            <a:endParaRPr sz="3100"/>
          </a:p>
        </p:txBody>
      </p:sp>
      <p:sp>
        <p:nvSpPr>
          <p:cNvPr id="412" name="Google Shape;412;p22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2799000" cy="252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Most programs perform arithmetic calculations. 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The arithmetic operators are summarized in Fig. 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Note the use of various special symbols not used in algebra. 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body" idx="2"/>
          </p:nvPr>
        </p:nvSpPr>
        <p:spPr>
          <a:xfrm>
            <a:off x="476100" y="3648550"/>
            <a:ext cx="8191800" cy="115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The asterisk indicates multiplication, and the percent sign is the remainder operator, which we’ll discuss shortly. 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Fig 2.11 are binary operators, because each operates on two operands.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4" name="Google Shape;414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15" name="Google Shape;4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00" y="1125000"/>
            <a:ext cx="5516400" cy="221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>
            <a:spLocks noGrp="1"/>
          </p:cNvSpPr>
          <p:nvPr>
            <p:ph type="title"/>
          </p:nvPr>
        </p:nvSpPr>
        <p:spPr>
          <a:xfrm>
            <a:off x="383125" y="383600"/>
            <a:ext cx="8265900" cy="6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 dirty="0"/>
              <a:t>Decision Making: Equality  and relational operators </a:t>
            </a:r>
            <a:endParaRPr sz="5700" dirty="0"/>
          </a:p>
        </p:txBody>
      </p:sp>
      <p:sp>
        <p:nvSpPr>
          <p:cNvPr id="421" name="Google Shape;421;p23"/>
          <p:cNvSpPr txBox="1">
            <a:spLocks noGrp="1"/>
          </p:cNvSpPr>
          <p:nvPr>
            <p:ph type="body" idx="1"/>
          </p:nvPr>
        </p:nvSpPr>
        <p:spPr>
          <a:xfrm>
            <a:off x="457200" y="1036100"/>
            <a:ext cx="81918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A condition is an expression that can be true or false. This section introduces Java’s if selection statement, which allows a program to make a decision based on a condition’s value. 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If the condition is false, the body does not execute. 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Both equality operators have the same level of precedence, which is lower than that of the relational operators.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The relational operators all have the same level of precedence and also associate from left to right.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457225" y="68425"/>
            <a:ext cx="6973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B: Java Swing </a:t>
            </a:r>
            <a:r>
              <a:rPr lang="en" sz="3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3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24"/>
          <p:cNvSpPr txBox="1">
            <a:spLocks noGrp="1"/>
          </p:cNvSpPr>
          <p:nvPr>
            <p:ph type="body" idx="1"/>
          </p:nvPr>
        </p:nvSpPr>
        <p:spPr>
          <a:xfrm>
            <a:off x="457225" y="4492225"/>
            <a:ext cx="3968400" cy="61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Login Interface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9" name="Google Shape;429;p24"/>
          <p:cNvSpPr txBox="1">
            <a:spLocks noGrp="1"/>
          </p:cNvSpPr>
          <p:nvPr>
            <p:ph type="body" idx="2"/>
          </p:nvPr>
        </p:nvSpPr>
        <p:spPr>
          <a:xfrm>
            <a:off x="4578000" y="4218708"/>
            <a:ext cx="3651600" cy="192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The game's main interface: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430" name="Google Shape;430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31" name="Google Shape;4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8425"/>
            <a:ext cx="3968400" cy="3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000" y="1151125"/>
            <a:ext cx="3651600" cy="3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title"/>
          </p:nvPr>
        </p:nvSpPr>
        <p:spPr>
          <a:xfrm>
            <a:off x="457200" y="436650"/>
            <a:ext cx="56409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Game puzzle:</a:t>
            </a:r>
            <a:endParaRPr sz="3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body" idx="1"/>
          </p:nvPr>
        </p:nvSpPr>
        <p:spPr>
          <a:xfrm>
            <a:off x="45720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Mission of game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70" name="Google Shape;470;p28"/>
          <p:cNvSpPr txBox="1">
            <a:spLocks noGrp="1"/>
          </p:cNvSpPr>
          <p:nvPr>
            <p:ph type="body" idx="2"/>
          </p:nvPr>
        </p:nvSpPr>
        <p:spPr>
          <a:xfrm>
            <a:off x="459295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Interface game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71" name="Google Shape;4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4063"/>
            <a:ext cx="3309900" cy="2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50" y="1444113"/>
            <a:ext cx="3309900" cy="2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title"/>
          </p:nvPr>
        </p:nvSpPr>
        <p:spPr>
          <a:xfrm>
            <a:off x="457200" y="406675"/>
            <a:ext cx="5640900" cy="7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Game guess the number:</a:t>
            </a:r>
            <a:endParaRPr sz="3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body" idx="1"/>
          </p:nvPr>
        </p:nvSpPr>
        <p:spPr>
          <a:xfrm>
            <a:off x="45720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Mission of game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39" name="Google Shape;439;p25"/>
          <p:cNvSpPr txBox="1">
            <a:spLocks noGrp="1"/>
          </p:cNvSpPr>
          <p:nvPr>
            <p:ph type="body" idx="2"/>
          </p:nvPr>
        </p:nvSpPr>
        <p:spPr>
          <a:xfrm>
            <a:off x="459295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Interface game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0" name="Google Shape;440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41" name="Google Shape;4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4075"/>
            <a:ext cx="3309901" cy="2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50" y="1444075"/>
            <a:ext cx="3309900" cy="2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58" name="Google Shape;458;p27"/>
          <p:cNvSpPr txBox="1">
            <a:spLocks noGrp="1"/>
          </p:cNvSpPr>
          <p:nvPr>
            <p:ph type="title"/>
          </p:nvPr>
        </p:nvSpPr>
        <p:spPr>
          <a:xfrm>
            <a:off x="457200" y="392250"/>
            <a:ext cx="56409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Game pokemon:</a:t>
            </a:r>
            <a:endParaRPr sz="3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 txBox="1">
            <a:spLocks noGrp="1"/>
          </p:cNvSpPr>
          <p:nvPr>
            <p:ph type="body" idx="1"/>
          </p:nvPr>
        </p:nvSpPr>
        <p:spPr>
          <a:xfrm>
            <a:off x="45720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Mission of game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body" idx="2"/>
          </p:nvPr>
        </p:nvSpPr>
        <p:spPr>
          <a:xfrm>
            <a:off x="459295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Interface game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61" name="Google Shape;4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0" y="1444063"/>
            <a:ext cx="3309900" cy="2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575" y="1444075"/>
            <a:ext cx="3233600" cy="2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title"/>
          </p:nvPr>
        </p:nvSpPr>
        <p:spPr>
          <a:xfrm>
            <a:off x="457200" y="377450"/>
            <a:ext cx="56409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Game snake of prey:</a:t>
            </a:r>
            <a:endParaRPr sz="3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body" idx="1"/>
          </p:nvPr>
        </p:nvSpPr>
        <p:spPr>
          <a:xfrm>
            <a:off x="45720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Mission of game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body" idx="2"/>
          </p:nvPr>
        </p:nvSpPr>
        <p:spPr>
          <a:xfrm>
            <a:off x="4592950" y="4270350"/>
            <a:ext cx="26826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Interface game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51" name="Google Shape;4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4075"/>
            <a:ext cx="3309900" cy="2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875" y="1444075"/>
            <a:ext cx="3309900" cy="2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>
            <a:spLocks noGrp="1"/>
          </p:cNvSpPr>
          <p:nvPr>
            <p:ph type="title"/>
          </p:nvPr>
        </p:nvSpPr>
        <p:spPr>
          <a:xfrm>
            <a:off x="457200" y="324375"/>
            <a:ext cx="5640900" cy="10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Associated with Table:</a:t>
            </a:r>
            <a:endParaRPr sz="31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79" name="Google Shape;4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2675"/>
            <a:ext cx="4671500" cy="30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85" name="Google Shape;485;p3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486" name="Google Shape;486;p30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3" name="Google Shape;543;p3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544" name="Google Shape;544;p3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545" name="Google Shape;545;p3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48" name="Google Shape;548;p3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549" name="Google Shape;549;p3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3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1" name="Google Shape;551;p3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3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3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3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3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3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3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3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3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3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3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3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3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3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3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3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3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3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3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3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3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3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3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3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3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3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3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3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3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3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3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3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3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3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3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3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3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3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3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3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3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3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3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3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5" name="Google Shape;615;p3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616" name="Google Shape;616;p3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617" name="Google Shape;617;p3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3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3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2" name="Google Shape;622;p3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25" name="Google Shape;625;p30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30"/>
          <p:cNvSpPr txBox="1">
            <a:spLocks noGrp="1"/>
          </p:cNvSpPr>
          <p:nvPr>
            <p:ph type="ctrTitle" idx="4294967295"/>
          </p:nvPr>
        </p:nvSpPr>
        <p:spPr>
          <a:xfrm>
            <a:off x="730200" y="603750"/>
            <a:ext cx="3569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 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FOR 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LISTEN!</a:t>
            </a:r>
            <a:endParaRPr sz="50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subTitle" idx="4294967295"/>
          </p:nvPr>
        </p:nvSpPr>
        <p:spPr>
          <a:xfrm>
            <a:off x="730200" y="2628525"/>
            <a:ext cx="3569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40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ctrTitle" idx="4294967295"/>
          </p:nvPr>
        </p:nvSpPr>
        <p:spPr>
          <a:xfrm>
            <a:off x="2074650" y="377425"/>
            <a:ext cx="4994700" cy="120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</a:t>
            </a:r>
            <a:r>
              <a:rPr lang="en" dirty="0"/>
              <a:t>6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3"/>
          <p:cNvSpPr txBox="1"/>
          <p:nvPr/>
        </p:nvSpPr>
        <p:spPr>
          <a:xfrm>
            <a:off x="2417550" y="1186500"/>
            <a:ext cx="4308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Nguyễn Trà Thanh Trí (</a:t>
            </a:r>
            <a:r>
              <a:rPr lang="en" sz="2400">
                <a:solidFill>
                  <a:srgbClr val="FF00FF"/>
                </a:solidFill>
                <a:latin typeface="Barlow Medium"/>
                <a:ea typeface="Barlow Medium"/>
                <a:cs typeface="Barlow Medium"/>
                <a:sym typeface="Barlow Medium"/>
              </a:rPr>
              <a:t>C</a:t>
            </a: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)</a:t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Trần Thị Thanh Trang</a:t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Nguyễn Vinh Hiển</a:t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Trần Thanh Linh</a:t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457200" y="398400"/>
            <a:ext cx="74394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A: The Theory section</a:t>
            </a:r>
            <a:endParaRPr sz="2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body" idx="1"/>
          </p:nvPr>
        </p:nvSpPr>
        <p:spPr>
          <a:xfrm>
            <a:off x="457200" y="1481100"/>
            <a:ext cx="8191800" cy="31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 CHAPTER </a:t>
            </a:r>
            <a:r>
              <a:rPr lang="en" dirty="0" smtClean="0">
                <a:latin typeface="Barlow SemiBold"/>
                <a:ea typeface="Barlow SemiBold"/>
                <a:cs typeface="Barlow SemiBold"/>
                <a:sym typeface="Barlow SemiBold"/>
              </a:rPr>
              <a:t>2. </a:t>
            </a:r>
            <a:r>
              <a:rPr lang="en-US" dirty="0"/>
              <a:t>Introduction to Java Applications</a:t>
            </a:r>
            <a:r>
              <a:rPr lang="en" dirty="0" smtClean="0"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Introduction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Your first program in Java: Printing a Line of text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Modifying your first java program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Displaying text with printf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Another Application: Adding integers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Memory Concepts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Arithmetic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Bold"/>
              <a:buAutoNum type="arabicPeriod"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Decision Making: Equality  and relational operators 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>
            <a:spLocks noGrp="1"/>
          </p:cNvSpPr>
          <p:nvPr>
            <p:ph type="title"/>
          </p:nvPr>
        </p:nvSpPr>
        <p:spPr>
          <a:xfrm>
            <a:off x="427575" y="605600"/>
            <a:ext cx="76245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8" name="Google Shape;358;p15"/>
          <p:cNvSpPr txBox="1">
            <a:spLocks noGrp="1"/>
          </p:cNvSpPr>
          <p:nvPr>
            <p:ph type="body" idx="1"/>
          </p:nvPr>
        </p:nvSpPr>
        <p:spPr>
          <a:xfrm>
            <a:off x="427575" y="1688300"/>
            <a:ext cx="7624500" cy="2715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chapter introduces Java application programming.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then present a program that obtains two numbers from a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user, calculates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their sum and displays the result.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AutoNum type="arabicPeriod"/>
            </a:pPr>
            <a:endParaRPr lang="en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AutoNum type="arabicPeriod"/>
            </a:pP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 example demonstrates how to make decisions.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>
            <a:spLocks noGrp="1"/>
          </p:cNvSpPr>
          <p:nvPr>
            <p:ph type="title"/>
          </p:nvPr>
        </p:nvSpPr>
        <p:spPr>
          <a:xfrm>
            <a:off x="457200" y="333025"/>
            <a:ext cx="85344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 dirty="0"/>
              <a:t>Your first program in Java: Printing a Line of text</a:t>
            </a:r>
            <a:endParaRPr sz="2900" dirty="0"/>
          </a:p>
        </p:txBody>
      </p:sp>
      <p:sp>
        <p:nvSpPr>
          <p:cNvPr id="365" name="Google Shape;365;p16"/>
          <p:cNvSpPr txBox="1">
            <a:spLocks noGrp="1"/>
          </p:cNvSpPr>
          <p:nvPr>
            <p:ph type="body" idx="1"/>
          </p:nvPr>
        </p:nvSpPr>
        <p:spPr>
          <a:xfrm>
            <a:off x="457200" y="1302525"/>
            <a:ext cx="3820500" cy="34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latin typeface="Barlow Medium"/>
                <a:ea typeface="Barlow Medium"/>
                <a:cs typeface="Barlow Medium"/>
                <a:sym typeface="Barlow Medium"/>
              </a:rPr>
              <a:t>A Java application is a computer program that executes when you use the java command to launch the Java Virtual Machine. </a:t>
            </a:r>
            <a:endParaRPr sz="19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latin typeface="Barlow Medium"/>
                <a:ea typeface="Barlow Medium"/>
                <a:cs typeface="Barlow Medium"/>
                <a:sym typeface="Barlow Medium"/>
              </a:rPr>
              <a:t>Later in this section we’ll discuss how to compile and run a Java application. </a:t>
            </a:r>
            <a:endParaRPr sz="19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latin typeface="Barlow Medium"/>
                <a:ea typeface="Barlow Medium"/>
                <a:cs typeface="Barlow Medium"/>
                <a:sym typeface="Barlow Medium"/>
              </a:rPr>
              <a:t>Figure 2.1 shows the program followed by a box that displays its output.</a:t>
            </a:r>
            <a:endParaRPr sz="19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67" name="Google Shape;3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100" y="1401688"/>
            <a:ext cx="4561499" cy="321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>
            <a:spLocks noGrp="1"/>
          </p:cNvSpPr>
          <p:nvPr>
            <p:ph type="title"/>
          </p:nvPr>
        </p:nvSpPr>
        <p:spPr>
          <a:xfrm>
            <a:off x="476100" y="310825"/>
            <a:ext cx="8191800" cy="8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 dirty="0"/>
              <a:t>Modifying your first java program</a:t>
            </a:r>
            <a:endParaRPr sz="6100" dirty="0"/>
          </a:p>
        </p:txBody>
      </p:sp>
      <p:sp>
        <p:nvSpPr>
          <p:cNvPr id="373" name="Google Shape;373;p17"/>
          <p:cNvSpPr txBox="1">
            <a:spLocks noGrp="1"/>
          </p:cNvSpPr>
          <p:nvPr>
            <p:ph type="body" idx="1"/>
          </p:nvPr>
        </p:nvSpPr>
        <p:spPr>
          <a:xfrm>
            <a:off x="531225" y="1155450"/>
            <a:ext cx="33672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Class Welcome2, shown in Fig. 2.3, uses two statements to produce the output shown in Fig. 2.1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The program is similar to Fig. 2.1, so we discuss only the changes here.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Line 4 begins the Welcome2 class declaration.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Lines 9–10 of method main display one line of text.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75" name="Google Shape;3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225" y="1232250"/>
            <a:ext cx="4851874" cy="2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 txBox="1">
            <a:spLocks noGrp="1"/>
          </p:cNvSpPr>
          <p:nvPr>
            <p:ph type="title"/>
          </p:nvPr>
        </p:nvSpPr>
        <p:spPr>
          <a:xfrm>
            <a:off x="411900" y="346575"/>
            <a:ext cx="8320200" cy="7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 dirty="0"/>
              <a:t>Displaying text with printf</a:t>
            </a: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8"/>
          <p:cNvSpPr txBox="1">
            <a:spLocks noGrp="1"/>
          </p:cNvSpPr>
          <p:nvPr>
            <p:ph type="body" idx="1"/>
          </p:nvPr>
        </p:nvSpPr>
        <p:spPr>
          <a:xfrm>
            <a:off x="411900" y="1232250"/>
            <a:ext cx="3303300" cy="365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The System.out.printf method displays formatted data.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Lines 9–10 call method System.out.printf to display the program’s output. 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When a method requires multiple arguments, they’re placed in a comma-separated list.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83" name="Google Shape;3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0" y="1232250"/>
            <a:ext cx="5124000" cy="30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457200" y="405800"/>
            <a:ext cx="7232100" cy="6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/>
              <a:t>Another Application: Adding integers</a:t>
            </a:r>
            <a:endParaRPr sz="6000" dirty="0"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457200" y="1369125"/>
            <a:ext cx="7232100" cy="31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Our next application reads two integers typed by a user at the keyboard, computes their sum and displays it.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This program must keep track of the numbers supplied by the user for the calculation later in the program.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Programs remember numbers and other data in the computer’s memory and access that data through program elements called variables.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The program of Fig. 2.7 demonstrates these concepts. In the sample output, we use bold text to identify the user’s input 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769675" y="325625"/>
            <a:ext cx="7415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97" name="Google Shape;3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625"/>
            <a:ext cx="4554450" cy="36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450" y="325625"/>
            <a:ext cx="4554450" cy="36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652</Words>
  <Application>Microsoft Office PowerPoint</Application>
  <PresentationFormat>On-screen Show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Barlow Light</vt:lpstr>
      <vt:lpstr>Barlow SemiBold</vt:lpstr>
      <vt:lpstr>Barlow</vt:lpstr>
      <vt:lpstr>Raleway</vt:lpstr>
      <vt:lpstr>Calibri</vt:lpstr>
      <vt:lpstr>Barlow Medium</vt:lpstr>
      <vt:lpstr>Raleway Thin</vt:lpstr>
      <vt:lpstr>Gaoler template</vt:lpstr>
      <vt:lpstr>Java Technology GV:TS. Nguyễn Hà Giang</vt:lpstr>
      <vt:lpstr>Group 6  </vt:lpstr>
      <vt:lpstr>Part A: The Theory section </vt:lpstr>
      <vt:lpstr>Introduction</vt:lpstr>
      <vt:lpstr>Your first program in Java: Printing a Line of text</vt:lpstr>
      <vt:lpstr>Modifying your first java program</vt:lpstr>
      <vt:lpstr>Displaying text with printf </vt:lpstr>
      <vt:lpstr>Another Application: Adding integers</vt:lpstr>
      <vt:lpstr>PowerPoint Presentation</vt:lpstr>
      <vt:lpstr>Memory Concepts</vt:lpstr>
      <vt:lpstr>Arithmetic</vt:lpstr>
      <vt:lpstr>Decision Making: Equality  and relational operators </vt:lpstr>
      <vt:lpstr>Part B: Java Swing Application </vt:lpstr>
      <vt:lpstr>Game puzzle: </vt:lpstr>
      <vt:lpstr>Game guess the number: </vt:lpstr>
      <vt:lpstr>Game pokemon: </vt:lpstr>
      <vt:lpstr>Game snake of prey: </vt:lpstr>
      <vt:lpstr>Associated with Table: </vt:lpstr>
      <vt:lpstr>THANKS  FOR  LISTEN!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Technology GV:TS. Nguyễn Hà Giang</dc:title>
  <cp:lastModifiedBy>Changchangkute</cp:lastModifiedBy>
  <cp:revision>6</cp:revision>
  <dcterms:modified xsi:type="dcterms:W3CDTF">2021-01-19T06:44:21Z</dcterms:modified>
</cp:coreProperties>
</file>