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83" r:id="rId1"/>
  </p:sldMasterIdLst>
  <p:notesMasterIdLst>
    <p:notesMasterId r:id="rId22"/>
  </p:notesMasterIdLst>
  <p:handoutMasterIdLst>
    <p:handoutMasterId r:id="rId23"/>
  </p:handoutMasterIdLst>
  <p:sldIdLst>
    <p:sldId id="285" r:id="rId2"/>
    <p:sldId id="301" r:id="rId3"/>
    <p:sldId id="298" r:id="rId4"/>
    <p:sldId id="305" r:id="rId5"/>
    <p:sldId id="306" r:id="rId6"/>
    <p:sldId id="307" r:id="rId7"/>
    <p:sldId id="308" r:id="rId8"/>
    <p:sldId id="286" r:id="rId9"/>
    <p:sldId id="302" r:id="rId10"/>
    <p:sldId id="303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309" r:id="rId20"/>
    <p:sldId id="296" r:id="rId2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0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FF0000"/>
    <a:srgbClr val="0000CC"/>
    <a:srgbClr val="339933"/>
    <a:srgbClr val="000066"/>
    <a:srgbClr val="6666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2434" autoAdjust="0"/>
  </p:normalViewPr>
  <p:slideViewPr>
    <p:cSldViewPr>
      <p:cViewPr>
        <p:scale>
          <a:sx n="70" d="100"/>
          <a:sy n="70" d="100"/>
        </p:scale>
        <p:origin x="-108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632BFCA1-7074-BE49-9C26-1E5CA6845EA1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</a:defRPr>
            </a:lvl1pPr>
          </a:lstStyle>
          <a:p>
            <a:endParaRPr lang="en-US" dirty="0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</a:defRPr>
            </a:lvl1pPr>
          </a:lstStyle>
          <a:p>
            <a:fld id="{426AC9EA-110C-D44B-81A3-E5165EEE361B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-109" charset="0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Prepared by Thân</a:t>
            </a:r>
            <a:r>
              <a:rPr lang="en-US" baseline="0" dirty="0" smtClean="0">
                <a:latin typeface="Times New Roman" pitchFamily="-110" charset="0"/>
              </a:rPr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>
            <a:alphaModFix amt="70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ndows8downloads.com/win8-masm-64.html" TargetMode="External"/><Relationship Id="rId2" Type="http://schemas.openxmlformats.org/officeDocument/2006/relationships/hyperlink" Target="http://www.masm32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4429132"/>
            <a:ext cx="8553480" cy="1804728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/>
              <a:t>Introduction to </a:t>
            </a:r>
            <a:br>
              <a:rPr lang="en-GB" sz="3600" dirty="0" smtClean="0"/>
            </a:br>
            <a:r>
              <a:rPr lang="en-GB" sz="3600" dirty="0"/>
              <a:t>Computer </a:t>
            </a:r>
            <a:r>
              <a:rPr lang="en-GB" sz="3600" dirty="0" smtClean="0"/>
              <a:t>Organization and Architecture (COA)</a:t>
            </a:r>
            <a:br>
              <a:rPr lang="en-GB" sz="3600" dirty="0" smtClean="0"/>
            </a:br>
            <a:r>
              <a:rPr lang="en-GB" sz="3600" dirty="0" smtClean="0"/>
              <a:t>Instructor: </a:t>
            </a:r>
            <a:r>
              <a:rPr lang="en-GB" sz="3600" dirty="0" err="1" smtClean="0"/>
              <a:t>Thân</a:t>
            </a:r>
            <a:r>
              <a:rPr lang="en-GB" sz="3600" dirty="0" smtClean="0"/>
              <a:t> </a:t>
            </a:r>
            <a:r>
              <a:rPr lang="en-GB" sz="3600" dirty="0" err="1" smtClean="0"/>
              <a:t>Văn</a:t>
            </a:r>
            <a:r>
              <a:rPr lang="en-GB" sz="3600" dirty="0" smtClean="0"/>
              <a:t> </a:t>
            </a:r>
            <a:r>
              <a:rPr lang="en-GB" sz="3600" smtClean="0"/>
              <a:t>Sử</a:t>
            </a:r>
            <a:endParaRPr lang="en-GB" sz="36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0032" y="476672"/>
            <a:ext cx="3816424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Giảng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Thân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Văn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Sử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Chúc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 </a:t>
            </a:r>
            <a:r>
              <a:rPr lang="en-US" dirty="0" err="1" smtClean="0">
                <a:solidFill>
                  <a:schemeClr val="bg1"/>
                </a:solidFill>
              </a:rPr>
              <a:t>sinh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một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năm</a:t>
            </a:r>
            <a:r>
              <a:rPr lang="en-US" dirty="0" smtClean="0">
                <a:solidFill>
                  <a:schemeClr val="bg1"/>
                </a:solidFill>
              </a:rPr>
              <a:t> an </a:t>
            </a:r>
            <a:r>
              <a:rPr lang="en-US" dirty="0" err="1" smtClean="0">
                <a:solidFill>
                  <a:schemeClr val="bg1"/>
                </a:solidFill>
              </a:rPr>
              <a:t>vui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tập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kết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quả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tốt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Learning Outcomes (CLOs)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9551" y="2348880"/>
          <a:ext cx="8208912" cy="3633236"/>
        </p:xfrm>
        <a:graphic>
          <a:graphicData uri="http://schemas.openxmlformats.org/drawingml/2006/table">
            <a:tbl>
              <a:tblPr/>
              <a:tblGrid>
                <a:gridCol w="1265227"/>
                <a:gridCol w="6943685"/>
              </a:tblGrid>
              <a:tr h="380023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FFFFFF"/>
                        </a:solidFill>
                        <a:latin typeface="Roboto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CLO 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9" marR="6819" marT="6819" marB="68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99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dirty="0" smtClean="0">
                        <a:solidFill>
                          <a:srgbClr val="FFFFFF"/>
                        </a:solidFill>
                        <a:latin typeface="Roboto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smtClean="0">
                          <a:solidFill>
                            <a:srgbClr val="FFFFFF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CLO </a:t>
                      </a:r>
                      <a:r>
                        <a:rPr lang="en-US" sz="2400" b="1" dirty="0">
                          <a:solidFill>
                            <a:srgbClr val="FFFFFF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Details</a:t>
                      </a:r>
                      <a:endParaRPr lang="en-US" sz="2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19" marR="6819" marT="6819" marB="68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994A"/>
                    </a:solidFill>
                  </a:tcPr>
                </a:tc>
              </a:tr>
              <a:tr h="534867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Roboto"/>
                          <a:ea typeface="Times New Roman"/>
                          <a:cs typeface="Times New Roman"/>
                        </a:rPr>
                        <a:t>CLO6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Roboto"/>
                          <a:ea typeface="Times New Roman"/>
                          <a:cs typeface="Times New Roman"/>
                        </a:rPr>
                        <a:t>Be able to apply Boolean algebra and digital logic to design and interpret complex digital circuits;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7278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Roboto"/>
                          <a:ea typeface="Times New Roman"/>
                          <a:cs typeface="Times New Roman"/>
                        </a:rPr>
                        <a:t>CLO7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Roboto"/>
                          <a:ea typeface="Times New Roman"/>
                          <a:cs typeface="Times New Roman"/>
                        </a:rPr>
                        <a:t>Present various types of addressing modes common in instruction sets, an essential characteristics of machine instructions, types of operands supported by typical machine instruction sets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8651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Roboto"/>
                          <a:ea typeface="Times New Roman"/>
                          <a:cs typeface="Times New Roman"/>
                        </a:rPr>
                        <a:t>CLO8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Roboto"/>
                          <a:ea typeface="Times New Roman"/>
                          <a:cs typeface="Times New Roman"/>
                        </a:rPr>
                        <a:t>Explain processor structure and function in details, the operations of Reduced Instruction Set Computers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1602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Roboto"/>
                          <a:ea typeface="Times New Roman"/>
                          <a:cs typeface="Times New Roman"/>
                        </a:rPr>
                        <a:t>CLO9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Roboto"/>
                          <a:ea typeface="Times New Roman"/>
                          <a:cs typeface="Times New Roman"/>
                        </a:rPr>
                        <a:t>Investigate, evaluate and communicate general trends in computing technologies such as Instruction-Level Parallelism and Superscalar Processors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428736"/>
            <a:ext cx="8645526" cy="4697427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Book: William Stallings, 2012, Computer Organization and Architecture: Design for Performance,  9th Edition, Prentice Hall.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Tool:  MASM32 SDK version 11(masm32v11r.zip), MASM64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Free Download Link: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2"/>
              </a:rPr>
              <a:t>http://www.masm32.com/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3"/>
              </a:rPr>
              <a:t>https://www.microsoft.com/en-us/download/details.aspx?id=12654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hlinkClick r:id="rId3"/>
              </a:rPr>
              <a:t>http://www.windows8downloads.com/win8-masm-64.html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tx1"/>
                </a:solidFill>
              </a:rPr>
              <a:t>MASM 64( Important):</a:t>
            </a:r>
            <a:r>
              <a:rPr lang="en-US" sz="1800" dirty="0" smtClean="0">
                <a:solidFill>
                  <a:schemeClr val="tx1"/>
                </a:solidFill>
              </a:rPr>
              <a:t> Make sure you have Visual C++ 2005 Express Edition installed on your computer. This is a prerequisite for the installation of this package. It will not install otherwise.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Description: 16 chapters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428736"/>
            <a:ext cx="7556313" cy="4697427"/>
          </a:xfrm>
        </p:spPr>
        <p:txBody>
          <a:bodyPr>
            <a:no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Chapter 1: Introduction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Chapter 2: Computer Evolution and Performance"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Chapter 3: A Top-Level View of Computer Function and Interconnection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Memories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4: Cache Memory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5: Internal Memory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Chapter 6: External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785927"/>
            <a:ext cx="7556313" cy="38576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Chapter 7: Input/Output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8: Operating System Support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Chapter 11:  Digital Logic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Instruction Set of CPU</a:t>
            </a:r>
          </a:p>
          <a:p>
            <a:pPr lvl="1"/>
            <a:r>
              <a:rPr lang="en-US" sz="2200" b="1" dirty="0" smtClean="0">
                <a:solidFill>
                  <a:schemeClr val="tx1"/>
                </a:solidFill>
              </a:rPr>
              <a:t>Chapter 12</a:t>
            </a:r>
            <a:r>
              <a:rPr lang="en-US" sz="2200" dirty="0" smtClean="0">
                <a:solidFill>
                  <a:schemeClr val="tx1"/>
                </a:solidFill>
              </a:rPr>
              <a:t>: Instruction Sets: Characteristics and Functions</a:t>
            </a:r>
          </a:p>
          <a:p>
            <a:pPr lvl="1"/>
            <a:r>
              <a:rPr lang="en-US" sz="2200" b="1" dirty="0" smtClean="0">
                <a:solidFill>
                  <a:schemeClr val="tx1"/>
                </a:solidFill>
              </a:rPr>
              <a:t>Chapter 13</a:t>
            </a:r>
            <a:r>
              <a:rPr lang="en-US" sz="2200" dirty="0" smtClean="0">
                <a:solidFill>
                  <a:schemeClr val="tx1"/>
                </a:solidFill>
              </a:rPr>
              <a:t>: Instruction Sets: Addressing Modes and Formats,  Assembly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tx1"/>
                </a:solidFill>
              </a:rPr>
              <a:t>CPUs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14: Processor Structure and Function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15: Reduced Instruction Set Computers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16: Instruction-Level Parallelism and Superscalar Processors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17: Parallel Processing </a:t>
            </a: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Chapter 18: Multicore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See it’s syllabus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56313" cy="5214974"/>
          </a:xfrm>
        </p:spPr>
        <p:txBody>
          <a:bodyPr>
            <a:noAutofit/>
          </a:bodyPr>
          <a:lstStyle/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to conduct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Prepare contents of the next session at home 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Following lessons in classrooms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Completing chapter assessment in time and Quizzes (via CMS)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Class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Interchange by FU-HCM CMS, Forum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Discussing actively in your teams and in classrooms</a:t>
            </a:r>
          </a:p>
          <a:p>
            <a:pPr lvl="1" algn="just"/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Free to question and answer</a:t>
            </a:r>
          </a:p>
          <a:p>
            <a:pPr algn="just"/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Others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Off phone/ No game, no chat in class</a:t>
            </a:r>
          </a:p>
          <a:p>
            <a:pPr lvl="1" algn="just">
              <a:lnSpc>
                <a:spcPct val="120000"/>
              </a:lnSpc>
            </a:pPr>
            <a:r>
              <a:rPr lang="en-US" sz="2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Use laptops under teacher’s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Evaluation Strategy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357298"/>
            <a:ext cx="7573988" cy="4768865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Must attend more than 80% of contact hours</a:t>
            </a:r>
            <a:b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(if not, not allow to take exam).</a:t>
            </a:r>
          </a:p>
          <a:p>
            <a:pPr algn="just"/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Evaluating – Refer to it’s syllabus for more details</a:t>
            </a:r>
          </a:p>
          <a:p>
            <a:pPr marL="0" indent="0">
              <a:buNone/>
            </a:pPr>
            <a:r>
              <a:rPr lang="en-US" dirty="0" smtClean="0"/>
              <a:t>1) </a:t>
            </a:r>
            <a:r>
              <a:rPr lang="en-US" b="1" dirty="0" smtClean="0"/>
              <a:t>On-going assessment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	- 4 Exercises: 30% (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lời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	- 02 Assignment: (2 Assembly programs) 30%</a:t>
            </a:r>
            <a:br>
              <a:rPr lang="en-US" dirty="0" smtClean="0"/>
            </a:br>
            <a:r>
              <a:rPr lang="en-US" dirty="0" smtClean="0"/>
              <a:t>2) </a:t>
            </a:r>
            <a:r>
              <a:rPr lang="en-US" b="1" dirty="0" smtClean="0"/>
              <a:t>Final exam:</a:t>
            </a:r>
            <a:r>
              <a:rPr lang="en-US" dirty="0" smtClean="0"/>
              <a:t> 40%</a:t>
            </a:r>
            <a:br>
              <a:rPr lang="en-US" dirty="0" smtClean="0"/>
            </a:br>
            <a:r>
              <a:rPr lang="en-US" dirty="0" smtClean="0"/>
              <a:t>3) </a:t>
            </a:r>
            <a:r>
              <a:rPr lang="en-US" b="1" dirty="0" smtClean="0"/>
              <a:t>Final result:</a:t>
            </a:r>
            <a:r>
              <a:rPr lang="en-US" dirty="0" smtClean="0"/>
              <a:t> 100%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Completion Criteria:</a:t>
            </a:r>
            <a:br>
              <a:rPr lang="en-US" b="1" dirty="0" smtClean="0"/>
            </a:br>
            <a:r>
              <a:rPr lang="en-US" b="1" dirty="0" smtClean="0"/>
              <a:t>	</a:t>
            </a:r>
            <a:r>
              <a:rPr lang="en-US" dirty="0" smtClean="0"/>
              <a:t>1) Every on-going assessment component &gt;0</a:t>
            </a:r>
            <a:br>
              <a:rPr lang="en-US" dirty="0" smtClean="0"/>
            </a:br>
            <a:r>
              <a:rPr lang="en-US" dirty="0" smtClean="0"/>
              <a:t>	2) Final Exam Score &gt;=4 &amp; Final Result &gt;=5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16632"/>
            <a:ext cx="7556313" cy="568642"/>
          </a:xfrm>
        </p:spPr>
        <p:txBody>
          <a:bodyPr/>
          <a:lstStyle/>
          <a:p>
            <a:r>
              <a:rPr lang="en-US" dirty="0" err="1" smtClean="0"/>
              <a:t>Cách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692696"/>
            <a:ext cx="7556313" cy="847566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Slide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đủ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tin.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khó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hiểu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đã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giải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thích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NOTE </a:t>
            </a:r>
            <a:r>
              <a:rPr lang="en-US" sz="24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của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11560" y="1772816"/>
            <a:ext cx="1800200" cy="830997"/>
          </a:xfrm>
          <a:prstGeom prst="rect">
            <a:avLst/>
          </a:prstGeom>
          <a:solidFill>
            <a:srgbClr val="3399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Chuẩn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bài</a:t>
            </a:r>
            <a:r>
              <a:rPr lang="en-US" dirty="0" smtClean="0">
                <a:solidFill>
                  <a:schemeClr val="bg1"/>
                </a:solidFill>
              </a:rPr>
              <a:t> ở </a:t>
            </a:r>
            <a:r>
              <a:rPr lang="en-US" dirty="0" err="1" smtClean="0">
                <a:solidFill>
                  <a:schemeClr val="bg1"/>
                </a:solidFill>
              </a:rPr>
              <a:t>nhà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2708920"/>
            <a:ext cx="1800200" cy="2677656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Hoạt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động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lờp</a:t>
            </a:r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99792" y="1772816"/>
            <a:ext cx="5544616" cy="830997"/>
          </a:xfrm>
          <a:prstGeom prst="rect">
            <a:avLst/>
          </a:prstGeom>
          <a:solidFill>
            <a:srgbClr val="33993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SV </a:t>
            </a:r>
            <a:r>
              <a:rPr lang="en-US" dirty="0" err="1" smtClean="0">
                <a:solidFill>
                  <a:schemeClr val="bg1"/>
                </a:solidFill>
              </a:rPr>
              <a:t>đọc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ở </a:t>
            </a:r>
            <a:r>
              <a:rPr lang="en-US" dirty="0" err="1" smtClean="0">
                <a:solidFill>
                  <a:schemeClr val="bg1"/>
                </a:solidFill>
              </a:rPr>
              <a:t>nhà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trước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hỏi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để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sẵn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trong</a:t>
            </a:r>
            <a:r>
              <a:rPr lang="en-US" dirty="0" smtClean="0">
                <a:solidFill>
                  <a:schemeClr val="bg1"/>
                </a:solidFill>
              </a:rPr>
              <a:t> slide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699792" y="2708920"/>
            <a:ext cx="5544616" cy="2677656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pPr marL="177800" indent="-177800"/>
            <a:r>
              <a:rPr lang="en-US" dirty="0" smtClean="0">
                <a:solidFill>
                  <a:schemeClr val="bg1"/>
                </a:solidFill>
              </a:rPr>
              <a:t>-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danh</a:t>
            </a:r>
            <a:endParaRPr lang="en-US" dirty="0" smtClean="0">
              <a:solidFill>
                <a:schemeClr val="bg1"/>
              </a:solidFill>
            </a:endParaRPr>
          </a:p>
          <a:p>
            <a:pPr marL="177800" indent="-1778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Ghi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đánh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giá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công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chuẩn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SV.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này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góp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vào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thành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phần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điểm</a:t>
            </a:r>
            <a:r>
              <a:rPr lang="en-US" dirty="0" smtClean="0">
                <a:solidFill>
                  <a:schemeClr val="bg1"/>
                </a:solidFill>
              </a:rPr>
              <a:t> exercises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môn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77800" indent="-1778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Giảng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làm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rõ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kiến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thức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của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77800" indent="-1778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Giảng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trả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lời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các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câu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hỏi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marL="177800" indent="-177800"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Giảng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viên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giới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thiệu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bài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học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sau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07704" y="5746616"/>
            <a:ext cx="6948264" cy="707886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sz="2000" dirty="0" err="1" smtClean="0">
                <a:solidFill>
                  <a:schemeClr val="bg1"/>
                </a:solidFill>
              </a:rPr>
              <a:t>Chỉ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dùng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vở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để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trả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lời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các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câu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hỏi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của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bài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học</a:t>
            </a:r>
            <a:r>
              <a:rPr lang="en-US" sz="2000" dirty="0" smtClean="0">
                <a:solidFill>
                  <a:schemeClr val="bg1"/>
                </a:solidFill>
              </a:rPr>
              <a:t>.</a:t>
            </a:r>
          </a:p>
          <a:p>
            <a:pPr marL="457200" indent="-457200">
              <a:buAutoNum type="arabicParenBoth"/>
            </a:pPr>
            <a:r>
              <a:rPr lang="en-US" sz="2000" dirty="0" err="1" smtClean="0">
                <a:solidFill>
                  <a:schemeClr val="bg1"/>
                </a:solidFill>
              </a:rPr>
              <a:t>Có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kiểm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tra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vở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khi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chấm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điểm</a:t>
            </a:r>
            <a:r>
              <a:rPr lang="en-US" sz="2000" dirty="0" smtClean="0">
                <a:solidFill>
                  <a:schemeClr val="bg1"/>
                </a:solidFill>
              </a:rPr>
              <a:t>. </a:t>
            </a:r>
            <a:r>
              <a:rPr lang="en-US" sz="2000" dirty="0" err="1" smtClean="0">
                <a:solidFill>
                  <a:schemeClr val="bg1"/>
                </a:solidFill>
              </a:rPr>
              <a:t>Không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có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vở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sẽ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nhận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điểm</a:t>
            </a:r>
            <a:r>
              <a:rPr lang="en-US" sz="2000" dirty="0" smtClean="0">
                <a:solidFill>
                  <a:schemeClr val="bg1"/>
                </a:solidFill>
              </a:rPr>
              <a:t> 0.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60" y="5746616"/>
            <a:ext cx="1215752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Quy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định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16632"/>
            <a:ext cx="7556313" cy="568642"/>
          </a:xfrm>
        </p:spPr>
        <p:txBody>
          <a:bodyPr/>
          <a:lstStyle/>
          <a:p>
            <a:r>
              <a:rPr lang="en-US" dirty="0" err="1" smtClean="0">
                <a:latin typeface="Arial" pitchFamily="34" charset="0"/>
                <a:cs typeface="Arial" pitchFamily="34" charset="0"/>
              </a:rPr>
              <a:t>Quy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ước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hoạt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động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của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err="1" smtClean="0">
                <a:latin typeface="Arial" pitchFamily="34" charset="0"/>
                <a:cs typeface="Arial" pitchFamily="34" charset="0"/>
              </a:rPr>
              <a:t>lớp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7556313" cy="5328592"/>
          </a:xfrm>
        </p:spPr>
        <p:txBody>
          <a:bodyPr>
            <a:noAutofit/>
          </a:bodyPr>
          <a:lstStyle/>
          <a:p>
            <a:pPr algn="just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15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phút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tiết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bắt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/>
            <a:r>
              <a:rPr lang="en-US" sz="28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8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8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en-US" sz="28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tập</a:t>
            </a:r>
            <a:r>
              <a:rPr lang="en-US" sz="28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endParaRPr lang="en-US" sz="2800" b="1" dirty="0" smtClean="0">
              <a:solidFill>
                <a:srgbClr val="3399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vi-VN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Đư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ợ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tiến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hành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sau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danh</a:t>
            </a:r>
            <a:endParaRPr lang="en-US" sz="2400" b="1" dirty="0" smtClean="0">
              <a:solidFill>
                <a:srgbClr val="339933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SV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đi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trễ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sẽ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ghi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err="1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điểm</a:t>
            </a:r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/>
            <a:r>
              <a:rPr lang="en-US" sz="2400" b="1" dirty="0" smtClean="0">
                <a:solidFill>
                  <a:srgbClr val="339933"/>
                </a:solidFill>
                <a:latin typeface="Times New Roman" pitchFamily="18" charset="0"/>
                <a:cs typeface="Times New Roman" pitchFamily="18" charset="0"/>
              </a:rPr>
              <a:t>SV KHÔNG MANG VỞ: KHÔNG GHI ĐIỂM</a:t>
            </a:r>
          </a:p>
          <a:p>
            <a:pPr algn="just"/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tin: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Mọi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tin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bố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lớp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nên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không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mà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hãy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bạn</a:t>
            </a:r>
            <a:r>
              <a:rPr lang="en-US" sz="2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Quản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lý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lịch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r>
              <a:rPr lang="en-US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KHÔNG XIN GIẢNG VIÊN DỜI DEADLINE VÌ SẼ KHÔNG ĐƯỢC CHẤP NHẬN</a:t>
            </a:r>
          </a:p>
          <a:p>
            <a:pPr algn="just"/>
            <a:endParaRPr lang="en-US" sz="28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2571744"/>
          <a:ext cx="8858248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562"/>
                <a:gridCol w="2214562"/>
                <a:gridCol w="2214562"/>
                <a:gridCol w="2214562"/>
              </a:tblGrid>
              <a:tr h="1000132"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 smtClean="0"/>
                        <a:t>Semester 1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Introduction</a:t>
                      </a:r>
                      <a:r>
                        <a:rPr lang="en-US" sz="2000" b="1" baseline="0" dirty="0" smtClean="0"/>
                        <a:t> to Computing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rgbClr val="FF0000"/>
                          </a:solidFill>
                        </a:rPr>
                        <a:t>Computer Organization and Architecture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Programming Fundamentals using C</a:t>
                      </a:r>
                      <a:endParaRPr lang="en-US" sz="2000" b="1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23528" y="1700808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The position of this course: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Enjoy the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981200"/>
            <a:ext cx="7556313" cy="2805121"/>
          </a:xfrm>
        </p:spPr>
        <p:txBody>
          <a:bodyPr>
            <a:normAutofit/>
          </a:bodyPr>
          <a:lstStyle/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enthusiastic about the material because it is interesting, useful and an important part of your training as an IT engineer. 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will do our best but we need your help. </a:t>
            </a:r>
          </a:p>
          <a:p>
            <a:pPr algn="just">
              <a:lnSpc>
                <a:spcPct val="80000"/>
              </a:lnSpc>
            </a:pP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So let’s all have fun together with COA!!!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88640"/>
            <a:ext cx="7556313" cy="784666"/>
          </a:xfrm>
        </p:spPr>
        <p:txBody>
          <a:bodyPr/>
          <a:lstStyle/>
          <a:p>
            <a:r>
              <a:rPr lang="en-US" dirty="0" smtClean="0"/>
              <a:t>Explore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196752"/>
            <a:ext cx="7241878" cy="532859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Click the Computer item in the Start Menu</a:t>
            </a:r>
          </a:p>
          <a:p>
            <a:r>
              <a:rPr lang="en-US" dirty="0" smtClean="0"/>
              <a:t>Right click the Computer item in the Start Menu</a:t>
            </a:r>
          </a:p>
          <a:p>
            <a:r>
              <a:rPr lang="en-US" dirty="0" smtClean="0"/>
              <a:t>Choose Properties</a:t>
            </a:r>
          </a:p>
          <a:p>
            <a:r>
              <a:rPr lang="en-US" dirty="0" smtClean="0"/>
              <a:t>You can see information about the CPU, Ram capacity, OS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Choose the item to view computer’s hardware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5277" y="3140968"/>
            <a:ext cx="631507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1979712" y="4509120"/>
            <a:ext cx="288032" cy="15121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96336" y="4653136"/>
            <a:ext cx="1224136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 cores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88640"/>
            <a:ext cx="7556313" cy="640650"/>
          </a:xfrm>
        </p:spPr>
        <p:txBody>
          <a:bodyPr/>
          <a:lstStyle/>
          <a:p>
            <a:r>
              <a:rPr lang="en-US" dirty="0" smtClean="0"/>
              <a:t>Explore Your Computer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536" y="2132856"/>
            <a:ext cx="3933825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6016" y="1196752"/>
            <a:ext cx="3067050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" name="Straight Arrow Connector 12"/>
          <p:cNvCxnSpPr/>
          <p:nvPr/>
        </p:nvCxnSpPr>
        <p:spPr>
          <a:xfrm>
            <a:off x="1763688" y="2636912"/>
            <a:ext cx="1080120" cy="72008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355976" y="3140968"/>
            <a:ext cx="360040" cy="0"/>
          </a:xfrm>
          <a:prstGeom prst="straightConnector1">
            <a:avLst/>
          </a:prstGeom>
          <a:ln>
            <a:solidFill>
              <a:srgbClr val="0000CC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884368" y="4509120"/>
            <a:ext cx="1152128" cy="830997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4 threads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60648"/>
            <a:ext cx="7556313" cy="712658"/>
          </a:xfrm>
        </p:spPr>
        <p:txBody>
          <a:bodyPr/>
          <a:lstStyle/>
          <a:p>
            <a:r>
              <a:rPr lang="en-US" dirty="0" smtClean="0"/>
              <a:t>Explore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5"/>
            <a:ext cx="3456384" cy="4248471"/>
          </a:xfrm>
        </p:spPr>
        <p:txBody>
          <a:bodyPr>
            <a:normAutofit/>
          </a:bodyPr>
          <a:lstStyle/>
          <a:p>
            <a:r>
              <a:rPr lang="vi-VN" dirty="0" smtClean="0"/>
              <a:t>Bước 1: Nhấn tổ hợp phím Ctrl + Shift + ESC để mở Task Manager.</a:t>
            </a:r>
            <a:endParaRPr lang="en-US" dirty="0" smtClean="0"/>
          </a:p>
          <a:p>
            <a:r>
              <a:rPr lang="vi-VN" dirty="0" smtClean="0"/>
              <a:t>Bước 2: Sau khi xuất hiện hộp hội thoại -&gt; Chọn tab Performance. </a:t>
            </a:r>
            <a:endParaRPr lang="en-US" dirty="0" smtClean="0"/>
          </a:p>
          <a:p>
            <a:r>
              <a:rPr lang="vi-VN" dirty="0" smtClean="0"/>
              <a:t>Bước 3: Chọn mục CPU và bạn sẽ thấy các thông tin về CPU (số nhân, số luồng</a:t>
            </a:r>
            <a:r>
              <a:rPr lang="en-US" dirty="0" smtClean="0"/>
              <a:t> </a:t>
            </a:r>
            <a:r>
              <a:rPr lang="en-US" dirty="0" err="1" smtClean="0"/>
              <a:t>đang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thi</a:t>
            </a:r>
            <a:r>
              <a:rPr lang="vi-VN" dirty="0" smtClean="0"/>
              <a:t>, tốc độ, cấu hình, ...)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79912" y="1124744"/>
            <a:ext cx="5286375" cy="499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60648"/>
            <a:ext cx="7556313" cy="712658"/>
          </a:xfrm>
        </p:spPr>
        <p:txBody>
          <a:bodyPr/>
          <a:lstStyle/>
          <a:p>
            <a:r>
              <a:rPr lang="en-US" dirty="0" smtClean="0"/>
              <a:t>Explore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5"/>
            <a:ext cx="7776864" cy="792087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</a:t>
            </a:r>
            <a:r>
              <a:rPr lang="en-US" b="1" u="sng" dirty="0" smtClean="0"/>
              <a:t>tab Applications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do </a:t>
            </a:r>
            <a:r>
              <a:rPr lang="en-US" dirty="0" err="1" smtClean="0"/>
              <a:t>chính</a:t>
            </a:r>
            <a:r>
              <a:rPr lang="en-US" dirty="0" smtClean="0"/>
              <a:t> </a:t>
            </a:r>
            <a:r>
              <a:rPr lang="en-US" dirty="0" err="1" smtClean="0"/>
              <a:t>bạn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44" y="1700808"/>
            <a:ext cx="3819525" cy="423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79512" y="1700808"/>
            <a:ext cx="3456384" cy="42484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Chọn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 Processes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để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xem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tiến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trình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chạy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tự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động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khởi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động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máy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Chọn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 Services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để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xem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code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thư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viện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đang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hành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Chọn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 Networking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để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xem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thông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tin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trạng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thái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mạng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Chọn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tab Users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để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xem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các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người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dùng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hiện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hành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483768" y="1412776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60648"/>
            <a:ext cx="7556313" cy="712658"/>
          </a:xfrm>
        </p:spPr>
        <p:txBody>
          <a:bodyPr/>
          <a:lstStyle/>
          <a:p>
            <a:r>
              <a:rPr lang="en-US" dirty="0" smtClean="0"/>
              <a:t>Explore Your Computer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04865"/>
            <a:ext cx="3456384" cy="4248471"/>
          </a:xfrm>
        </p:spPr>
        <p:txBody>
          <a:bodyPr>
            <a:normAutofit lnSpcReduction="10000"/>
          </a:bodyPr>
          <a:lstStyle/>
          <a:p>
            <a:r>
              <a:rPr lang="vi-VN" dirty="0" smtClean="0"/>
              <a:t>Bước 1: Nhấn tổ hợp phím Windows + R để mở hộp thoại RUN.</a:t>
            </a:r>
          </a:p>
          <a:p>
            <a:r>
              <a:rPr lang="vi-VN" dirty="0" smtClean="0"/>
              <a:t>Bước 2: Tại hộp thoại RUN bạn nhập "dxdiag" và nhấn OK, sau đó bạn nhấn Yes khi có thông báo hiển thị.</a:t>
            </a:r>
          </a:p>
          <a:p>
            <a:r>
              <a:rPr lang="vi-VN" dirty="0" smtClean="0"/>
              <a:t>Bước 3: Tại cửa sổ DirectX Diagnostic Tool, bạn chuyển sang tab Display để xem các thông số card màn hình.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3528" y="980728"/>
            <a:ext cx="36724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 smtClean="0">
                <a:solidFill>
                  <a:srgbClr val="0000CC"/>
                </a:solidFill>
              </a:rPr>
              <a:t>Xem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b="1" dirty="0" err="1" smtClean="0">
                <a:solidFill>
                  <a:srgbClr val="0000CC"/>
                </a:solidFill>
              </a:rPr>
              <a:t>thông</a:t>
            </a:r>
            <a:r>
              <a:rPr lang="en-US" sz="2000" b="1" dirty="0" smtClean="0">
                <a:solidFill>
                  <a:srgbClr val="0000CC"/>
                </a:solidFill>
              </a:rPr>
              <a:t> tin: </a:t>
            </a:r>
            <a:r>
              <a:rPr lang="en-US" sz="2000" b="1" dirty="0" err="1" smtClean="0">
                <a:solidFill>
                  <a:srgbClr val="0000CC"/>
                </a:solidFill>
              </a:rPr>
              <a:t>Dòng</a:t>
            </a:r>
            <a:r>
              <a:rPr lang="en-US" sz="2000" b="1" dirty="0" smtClean="0">
                <a:solidFill>
                  <a:srgbClr val="0000CC"/>
                </a:solidFill>
              </a:rPr>
              <a:t> </a:t>
            </a:r>
            <a:r>
              <a:rPr lang="en-US" sz="2000" b="1" dirty="0" err="1" smtClean="0">
                <a:solidFill>
                  <a:srgbClr val="0000CC"/>
                </a:solidFill>
              </a:rPr>
              <a:t>máy</a:t>
            </a:r>
            <a:r>
              <a:rPr lang="en-US" sz="2000" b="1" dirty="0" smtClean="0">
                <a:solidFill>
                  <a:srgbClr val="0000CC"/>
                </a:solidFill>
              </a:rPr>
              <a:t>, CPU, Ram, OS, Display, Keyboard, Monitor</a:t>
            </a:r>
            <a:endParaRPr lang="en-US" sz="2000" b="1" dirty="0">
              <a:solidFill>
                <a:srgbClr val="0000CC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960" y="836712"/>
            <a:ext cx="3952875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95936" y="2996952"/>
            <a:ext cx="4896544" cy="351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should COA be studied?</a:t>
            </a:r>
            <a:br>
              <a:rPr lang="en-US" dirty="0" smtClean="0"/>
            </a:br>
            <a:r>
              <a:rPr lang="en-US" dirty="0" smtClean="0"/>
              <a:t>Course 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2380381"/>
            <a:ext cx="8105974" cy="320885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</a:rPr>
              <a:t>Important questions should be answered: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computers organized?  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computers made?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are combinational circuits made?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may we understand the way computers work?</a:t>
            </a:r>
          </a:p>
          <a:p>
            <a:pPr lvl="1"/>
            <a:r>
              <a:rPr lang="en-US" sz="2400" dirty="0" smtClean="0">
                <a:solidFill>
                  <a:schemeClr val="tx1"/>
                </a:solidFill>
              </a:rPr>
              <a:t>How can computers allow many programs running concurrently?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30" y="484094"/>
            <a:ext cx="8645526" cy="1116106"/>
          </a:xfrm>
        </p:spPr>
        <p:txBody>
          <a:bodyPr/>
          <a:lstStyle/>
          <a:p>
            <a:r>
              <a:rPr lang="en-US" dirty="0" smtClean="0"/>
              <a:t>Course Learning Outcomes (CLOs)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51520" y="1988841"/>
          <a:ext cx="8639944" cy="4337003"/>
        </p:xfrm>
        <a:graphic>
          <a:graphicData uri="http://schemas.openxmlformats.org/drawingml/2006/table">
            <a:tbl>
              <a:tblPr/>
              <a:tblGrid>
                <a:gridCol w="936104"/>
                <a:gridCol w="7703840"/>
              </a:tblGrid>
              <a:tr h="395659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FFFFFF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CLO</a:t>
                      </a:r>
                    </a:p>
                  </a:txBody>
                  <a:tcPr marL="6819" marR="6819" marT="6819" marB="68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994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FFFFFF"/>
                          </a:solidFill>
                          <a:latin typeface="Roboto"/>
                          <a:ea typeface="Times New Roman"/>
                          <a:cs typeface="Times New Roman"/>
                        </a:rPr>
                        <a:t>CLO Details</a:t>
                      </a:r>
                      <a:endParaRPr lang="en-US" sz="2400" b="1" kern="1200" dirty="0">
                        <a:solidFill>
                          <a:srgbClr val="FFFFFF"/>
                        </a:solidFill>
                        <a:latin typeface="Roboto"/>
                        <a:ea typeface="Times New Roman"/>
                        <a:cs typeface="Times New Roman"/>
                      </a:endParaRPr>
                    </a:p>
                  </a:txBody>
                  <a:tcPr marL="6819" marR="6819" marT="6819" marB="6819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EE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994A"/>
                    </a:solidFill>
                  </a:tcPr>
                </a:tc>
              </a:tr>
              <a:tr h="473036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Roboto"/>
                          <a:ea typeface="Times New Roman"/>
                          <a:cs typeface="Times New Roman"/>
                        </a:rPr>
                        <a:t>CLO1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Roboto"/>
                          <a:ea typeface="Times New Roman"/>
                          <a:cs typeface="Times New Roman"/>
                        </a:rPr>
                        <a:t>Explain the general functions and structure of a digital computer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91390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Roboto"/>
                          <a:ea typeface="Times New Roman"/>
                          <a:cs typeface="Times New Roman"/>
                        </a:rPr>
                        <a:t>CLO2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Roboto"/>
                          <a:ea typeface="Times New Roman"/>
                          <a:cs typeface="Times New Roman"/>
                        </a:rPr>
                        <a:t>Present an overview of the evolution of computer technology from early digital computers to the latest microprocessors.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4687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Roboto"/>
                          <a:ea typeface="Times New Roman"/>
                          <a:cs typeface="Times New Roman"/>
                        </a:rPr>
                        <a:t>CLO3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Roboto"/>
                          <a:ea typeface="Times New Roman"/>
                          <a:cs typeface="Times New Roman"/>
                        </a:rPr>
                        <a:t>Understand the key performance issues that relate to computer design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7544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Roboto"/>
                          <a:ea typeface="Times New Roman"/>
                          <a:cs typeface="Times New Roman"/>
                        </a:rPr>
                        <a:t>CLO4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Roboto"/>
                          <a:ea typeface="Times New Roman"/>
                          <a:cs typeface="Times New Roman"/>
                        </a:rPr>
                        <a:t>Describe in detail the essential elements of computer </a:t>
                      </a:r>
                      <a:r>
                        <a:rPr lang="en-US" sz="2000" dirty="0" smtClean="0">
                          <a:latin typeface="Roboto"/>
                          <a:ea typeface="Times New Roman"/>
                          <a:cs typeface="Times New Roman"/>
                        </a:rPr>
                        <a:t>organization </a:t>
                      </a:r>
                      <a:r>
                        <a:rPr lang="en-US" sz="2000" dirty="0">
                          <a:latin typeface="Roboto"/>
                          <a:ea typeface="Times New Roman"/>
                          <a:cs typeface="Times New Roman"/>
                        </a:rPr>
                        <a:t>including internal bus, memory, </a:t>
                      </a:r>
                      <a:r>
                        <a:rPr lang="en-US" sz="2000" dirty="0" err="1">
                          <a:latin typeface="Roboto"/>
                          <a:ea typeface="Times New Roman"/>
                          <a:cs typeface="Times New Roman"/>
                        </a:rPr>
                        <a:t>Input/Output</a:t>
                      </a:r>
                      <a:r>
                        <a:rPr lang="en-US" sz="2000" dirty="0">
                          <a:latin typeface="Roboto"/>
                          <a:ea typeface="Times New Roman"/>
                          <a:cs typeface="Times New Roman"/>
                        </a:rPr>
                        <a:t> ( I/O) </a:t>
                      </a:r>
                      <a:r>
                        <a:rPr lang="en-US" sz="2000" dirty="0" smtClean="0">
                          <a:latin typeface="Roboto"/>
                          <a:ea typeface="Times New Roman"/>
                          <a:cs typeface="Times New Roman"/>
                        </a:rPr>
                        <a:t>organizations </a:t>
                      </a:r>
                      <a:r>
                        <a:rPr lang="en-US" sz="2000" dirty="0">
                          <a:latin typeface="Roboto"/>
                          <a:ea typeface="Times New Roman"/>
                          <a:cs typeface="Times New Roman"/>
                        </a:rPr>
                        <a:t>and interfacing standards and discuss how these elements function;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4687"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Roboto"/>
                          <a:ea typeface="Times New Roman"/>
                          <a:cs typeface="Times New Roman"/>
                        </a:rPr>
                        <a:t>CLO5</a:t>
                      </a:r>
                      <a:endParaRPr lang="en-US" sz="18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Roboto"/>
                          <a:ea typeface="Times New Roman"/>
                          <a:cs typeface="Times New Roman"/>
                        </a:rPr>
                        <a:t>Summarize, at a top level, the key functions of an operating system (OS).</a:t>
                      </a:r>
                      <a:endParaRPr lang="en-US" sz="18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9525" marR="9525" marT="9525" marB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8116</TotalTime>
  <Words>1060</Words>
  <Application>Microsoft Office PowerPoint</Application>
  <PresentationFormat>On-screen Show (4:3)</PresentationFormat>
  <Paragraphs>170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Advantage</vt:lpstr>
      <vt:lpstr>Introduction to  Computer Organization and Architecture (COA) Instructor: Thân Văn Sử</vt:lpstr>
      <vt:lpstr>CONTEXT</vt:lpstr>
      <vt:lpstr>Explore Your Computer</vt:lpstr>
      <vt:lpstr>Explore Your Computer</vt:lpstr>
      <vt:lpstr>Explore Your Computer</vt:lpstr>
      <vt:lpstr>Explore Your Computer</vt:lpstr>
      <vt:lpstr>Explore Your Computer</vt:lpstr>
      <vt:lpstr>Why should COA be studied? Course Objectives </vt:lpstr>
      <vt:lpstr>Course Learning Outcomes (CLOs)</vt:lpstr>
      <vt:lpstr>Course Learning Outcomes (CLOs)</vt:lpstr>
      <vt:lpstr>Course Resource</vt:lpstr>
      <vt:lpstr>Course Description: 16 chapters</vt:lpstr>
      <vt:lpstr>Course Description</vt:lpstr>
      <vt:lpstr>Course Description</vt:lpstr>
      <vt:lpstr>Course plan</vt:lpstr>
      <vt:lpstr>Course Rules</vt:lpstr>
      <vt:lpstr>Evaluation Strategy</vt:lpstr>
      <vt:lpstr>Cách học?</vt:lpstr>
      <vt:lpstr>Quy ước hoạt động của lớp</vt:lpstr>
      <vt:lpstr>Enjoy the Course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Intrduction</dc:title>
  <dc:creator>Adrian J Pullin</dc:creator>
  <cp:lastModifiedBy>Azure</cp:lastModifiedBy>
  <cp:revision>181</cp:revision>
  <dcterms:created xsi:type="dcterms:W3CDTF">2012-06-10T02:41:24Z</dcterms:created>
  <dcterms:modified xsi:type="dcterms:W3CDTF">2024-05-06T00:17:38Z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2</vt:i4>
  </property>
  <property fmtid="{D5CDD505-2E9C-101B-9397-08002B2CF9AE}" pid="6" name="ScreenUsage">
    <vt:i4>1</vt:i4>
  </property>
  <property fmtid="{D5CDD505-2E9C-101B-9397-08002B2CF9AE}" pid="7" name="MailAddress">
    <vt:lpwstr>a.j.pullin@newi.ac.uk</vt:lpwstr>
  </property>
  <property fmtid="{D5CDD505-2E9C-101B-9397-08002B2CF9AE}" pid="8" name="HomePage">
    <vt:lpwstr>http://www.newi.ac.uk/pullina/default.htm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3</vt:i4>
  </property>
  <property fmtid="{D5CDD505-2E9C-101B-9397-08002B2CF9AE}" pid="21" name="OutputDir">
    <vt:lpwstr>H:\Data\Networks\Notes\HTML</vt:lpwstr>
  </property>
</Properties>
</file>