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1" r:id="rId4"/>
    <p:sldId id="307" r:id="rId5"/>
    <p:sldId id="306" r:id="rId6"/>
    <p:sldId id="257" r:id="rId7"/>
    <p:sldId id="276" r:id="rId8"/>
    <p:sldId id="259" r:id="rId9"/>
    <p:sldId id="261" r:id="rId10"/>
    <p:sldId id="305" r:id="rId11"/>
    <p:sldId id="262" r:id="rId12"/>
    <p:sldId id="263" r:id="rId13"/>
    <p:sldId id="264" r:id="rId14"/>
    <p:sldId id="265" r:id="rId15"/>
    <p:sldId id="277" r:id="rId16"/>
    <p:sldId id="278" r:id="rId17"/>
    <p:sldId id="279" r:id="rId18"/>
    <p:sldId id="280" r:id="rId19"/>
    <p:sldId id="270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FF0000"/>
    <a:srgbClr val="66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2434" autoAdjust="0"/>
  </p:normalViewPr>
  <p:slideViewPr>
    <p:cSldViewPr>
      <p:cViewPr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1.xml"/><Relationship Id="rId6" Type="http://schemas.openxmlformats.org/officeDocument/2006/relationships/slide" Target="slides/slide20.xml"/><Relationship Id="rId5" Type="http://schemas.openxmlformats.org/officeDocument/2006/relationships/slide" Target="slides/slide19.xml"/><Relationship Id="rId4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rgbClr val="002060"/>
              </a:solidFill>
            </a:rPr>
            <a:t>Attributes</a:t>
          </a:r>
          <a:r>
            <a:rPr lang="en-US" sz="1800" b="1" dirty="0" smtClean="0">
              <a:solidFill>
                <a:srgbClr val="0070C0"/>
              </a:solidFill>
            </a:rPr>
            <a:t> </a:t>
          </a:r>
          <a:r>
            <a:rPr lang="en-US" sz="1800" dirty="0" smtClean="0"/>
            <a:t>of a system visible to the programmer</a:t>
          </a:r>
          <a:endParaRPr lang="en-US" sz="1800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 smtClean="0"/>
            <a:t>Have a direct impact</a:t>
          </a:r>
          <a:r>
            <a:rPr lang="en-US" sz="1400" dirty="0" smtClean="0"/>
            <a:t>(affect)</a:t>
          </a:r>
          <a:r>
            <a:rPr lang="en-US" sz="1800" dirty="0" smtClean="0"/>
            <a:t> on the logical execution of a program</a:t>
          </a:r>
          <a:endParaRPr lang="en-US" sz="1800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 smtClean="0"/>
            <a:t> </a:t>
          </a:r>
          <a:r>
            <a:rPr lang="en-US" sz="1800" b="1" u="sng" dirty="0" smtClean="0">
              <a:solidFill>
                <a:srgbClr val="002060"/>
              </a:solidFill>
            </a:rPr>
            <a:t>Instruction set</a:t>
          </a:r>
          <a:r>
            <a:rPr lang="en-US" sz="1800" dirty="0" smtClean="0"/>
            <a:t>, number of bits used to represent various data types,   I/O mechanisms, techniques for addressing memory</a:t>
          </a:r>
          <a:endParaRPr lang="en-US" sz="1800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marL="109538" indent="0" rtl="0"/>
          <a:r>
            <a:rPr lang="en-US" sz="1800" dirty="0" smtClean="0"/>
            <a:t>The </a:t>
          </a:r>
          <a:r>
            <a:rPr lang="en-US" sz="1800" b="1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dirty="0" smtClean="0"/>
            <a:t>that realize the architectural specifications</a:t>
          </a:r>
          <a:endParaRPr lang="en-US" sz="1800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marL="0" indent="0" rtl="0">
            <a:tabLst/>
          </a:pPr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rgbClr val="FF0000"/>
              </a:solidFill>
            </a:rPr>
            <a:t>Hardware details </a:t>
          </a:r>
          <a:r>
            <a:rPr lang="en-US" sz="1800" dirty="0" smtClean="0"/>
            <a:t>transparent to the programmer, control signals, interfaces between the computer and peripherals, memory technology used</a:t>
          </a:r>
          <a:endParaRPr lang="en-US" sz="1800" dirty="0"/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09538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</a:t>
          </a:r>
          <a:r>
            <a:rPr lang="en-US" sz="1800" b="1" kern="1200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 smtClean="0"/>
            <a:t>that realize the architectural specifications</a:t>
          </a:r>
          <a:endParaRPr lang="en-US" sz="1800" kern="1200" dirty="0"/>
        </a:p>
      </dsp:txBody>
      <dsp:txXfrm>
        <a:off x="6162251" y="3338190"/>
        <a:ext cx="2379235" cy="1866671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0000"/>
              </a:solidFill>
            </a:rPr>
            <a:t>Hardware details </a:t>
          </a:r>
          <a:r>
            <a:rPr lang="en-US" sz="1800" kern="1200" dirty="0" smtClean="0"/>
            <a:t>transparent to the programmer, control signals, interfaces between the computer and peripherals, memory technology used</a:t>
          </a:r>
          <a:endParaRPr lang="en-US" sz="1800" kern="1200" dirty="0"/>
        </a:p>
      </dsp:txBody>
      <dsp:txXfrm>
        <a:off x="0" y="3147844"/>
        <a:ext cx="2967272" cy="2121156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b="1" u="sng" kern="1200" dirty="0" smtClean="0">
              <a:solidFill>
                <a:srgbClr val="002060"/>
              </a:solidFill>
            </a:rPr>
            <a:t>Instruction set</a:t>
          </a:r>
          <a:r>
            <a:rPr lang="en-US" sz="1800" kern="1200" dirty="0" smtClean="0"/>
            <a:t>, number of bits used to represent various data types,   I/O mechanisms, techniques for addressing memory</a:t>
          </a:r>
          <a:endParaRPr lang="en-US" sz="1800" kern="1200" dirty="0"/>
        </a:p>
      </dsp:txBody>
      <dsp:txXfrm>
        <a:off x="6443107" y="-73577"/>
        <a:ext cx="2251341" cy="1529858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u="sng" kern="1200" dirty="0" smtClean="0">
              <a:solidFill>
                <a:srgbClr val="002060"/>
              </a:solidFill>
            </a:rPr>
            <a:t>Attributes</a:t>
          </a:r>
          <a:r>
            <a:rPr lang="en-US" sz="1800" b="1" kern="1200" dirty="0" smtClean="0">
              <a:solidFill>
                <a:srgbClr val="0070C0"/>
              </a:solidFill>
            </a:rPr>
            <a:t> </a:t>
          </a:r>
          <a:r>
            <a:rPr lang="en-US" sz="1800" kern="1200" dirty="0" smtClean="0"/>
            <a:t>of a system visible to the programmer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Have a direct impact</a:t>
          </a:r>
          <a:r>
            <a:rPr lang="en-US" sz="1400" kern="1200" dirty="0" smtClean="0"/>
            <a:t>(affect)</a:t>
          </a:r>
          <a:r>
            <a:rPr lang="en-US" sz="1800" kern="1200" dirty="0" smtClean="0"/>
            <a:t> on the logical execution of a program</a:t>
          </a:r>
          <a:endParaRPr lang="en-US" sz="1800" kern="1200" dirty="0"/>
        </a:p>
      </dsp:txBody>
      <dsp:txXfrm>
        <a:off x="0" y="20435"/>
        <a:ext cx="2428494" cy="1517008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78979" y="373979"/>
        <a:ext cx="2092299" cy="209229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4467921" y="373979"/>
        <a:ext cx="2092299" cy="209229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467921" y="2562921"/>
        <a:ext cx="2092299" cy="209229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tabLst/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2278979" y="2562921"/>
        <a:ext cx="2092299" cy="209229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Modified by Thân</a:t>
            </a:r>
            <a:r>
              <a:rPr lang="en-GB" baseline="0" dirty="0" smtClean="0"/>
              <a:t> Văn Sử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William Stallings, Computer </a:t>
            </a:r>
            <a:r>
              <a:rPr lang="en-GB" dirty="0"/>
              <a:t>Organization </a:t>
            </a:r>
            <a:r>
              <a:rPr lang="en-GB" dirty="0" smtClean="0"/>
              <a:t> and  Architecture. 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Functions: A </a:t>
            </a:r>
            <a:r>
              <a:rPr lang="vi-VN" dirty="0" smtClean="0"/>
              <a:t>Demonstration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9512" y="1973322"/>
          <a:ext cx="6336704" cy="433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681"/>
                <a:gridCol w="3802023"/>
              </a:tblGrid>
              <a:tr h="481646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 pseudo-code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 in hardware</a:t>
                      </a:r>
                      <a:endParaRPr lang="en-US" dirty="0"/>
                    </a:p>
                  </a:txBody>
                  <a:tcPr/>
                </a:tc>
              </a:tr>
              <a:tr h="1543906">
                <a:tc>
                  <a:txBody>
                    <a:bodyPr/>
                    <a:lstStyle/>
                    <a:p>
                      <a:r>
                        <a:rPr lang="en-US" dirty="0" smtClean="0"/>
                        <a:t>Read an integer from keyboard</a:t>
                      </a:r>
                      <a:r>
                        <a:rPr lang="en-US" baseline="0" dirty="0" smtClean="0"/>
                        <a:t> and save the value to the variable X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Control function is caried out to get a value from keyboard (moving data funtion) then</a:t>
                      </a:r>
                      <a:r>
                        <a:rPr lang="vi-VN" baseline="0" dirty="0" smtClean="0"/>
                        <a:t> save it to a memory block, named as X ( storing data function)  </a:t>
                      </a:r>
                      <a:r>
                        <a:rPr lang="vi-VN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1187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an integer from keyboard</a:t>
                      </a:r>
                      <a:r>
                        <a:rPr lang="en-US" baseline="0" dirty="0" smtClean="0"/>
                        <a:t> and save the value to the variable Y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481646">
                <a:tc>
                  <a:txBody>
                    <a:bodyPr/>
                    <a:lstStyle/>
                    <a:p>
                      <a:r>
                        <a:rPr lang="en-US" dirty="0" smtClean="0"/>
                        <a:t>Z</a:t>
                      </a:r>
                      <a:r>
                        <a:rPr lang="vi-VN" dirty="0" smtClean="0"/>
                        <a:t>= X +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  <a:tr h="481646">
                <a:tc>
                  <a:txBody>
                    <a:bodyPr/>
                    <a:lstStyle/>
                    <a:p>
                      <a:r>
                        <a:rPr lang="vi-VN" dirty="0" smtClean="0"/>
                        <a:t>Output</a:t>
                      </a:r>
                      <a:r>
                        <a:rPr lang="vi-VN" baseline="0" dirty="0" smtClean="0"/>
                        <a:t> Z to monitor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....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21" y="2060848"/>
            <a:ext cx="25050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reeform 10"/>
          <p:cNvSpPr/>
          <p:nvPr/>
        </p:nvSpPr>
        <p:spPr>
          <a:xfrm>
            <a:off x="7096836" y="2483893"/>
            <a:ext cx="557283" cy="2483892"/>
          </a:xfrm>
          <a:custGeom>
            <a:avLst/>
            <a:gdLst>
              <a:gd name="connsiteX0" fmla="*/ 477671 w 557283"/>
              <a:gd name="connsiteY0" fmla="*/ 0 h 2483892"/>
              <a:gd name="connsiteX1" fmla="*/ 477671 w 557283"/>
              <a:gd name="connsiteY1" fmla="*/ 1419367 h 2483892"/>
              <a:gd name="connsiteX2" fmla="*/ 0 w 557283"/>
              <a:gd name="connsiteY2" fmla="*/ 2483892 h 248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283" h="2483892">
                <a:moveTo>
                  <a:pt x="477671" y="0"/>
                </a:moveTo>
                <a:cubicBezTo>
                  <a:pt x="517477" y="502692"/>
                  <a:pt x="557283" y="1005385"/>
                  <a:pt x="477671" y="1419367"/>
                </a:cubicBezTo>
                <a:cubicBezTo>
                  <a:pt x="398059" y="1833349"/>
                  <a:pt x="199029" y="2158620"/>
                  <a:pt x="0" y="2483892"/>
                </a:cubicBezTo>
              </a:path>
            </a:pathLst>
          </a:cu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19666" y="4599296"/>
            <a:ext cx="1426191" cy="750626"/>
          </a:xfrm>
          <a:custGeom>
            <a:avLst/>
            <a:gdLst>
              <a:gd name="connsiteX0" fmla="*/ 136477 w 1426191"/>
              <a:gd name="connsiteY0" fmla="*/ 750626 h 750626"/>
              <a:gd name="connsiteX1" fmla="*/ 559558 w 1426191"/>
              <a:gd name="connsiteY1" fmla="*/ 286603 h 750626"/>
              <a:gd name="connsiteX2" fmla="*/ 941695 w 1426191"/>
              <a:gd name="connsiteY2" fmla="*/ 682388 h 750626"/>
              <a:gd name="connsiteX3" fmla="*/ 1214650 w 1426191"/>
              <a:gd name="connsiteY3" fmla="*/ 668740 h 750626"/>
              <a:gd name="connsiteX4" fmla="*/ 1323833 w 1426191"/>
              <a:gd name="connsiteY4" fmla="*/ 382137 h 750626"/>
              <a:gd name="connsiteX5" fmla="*/ 600501 w 1426191"/>
              <a:gd name="connsiteY5" fmla="*/ 27295 h 750626"/>
              <a:gd name="connsiteX6" fmla="*/ 0 w 1426191"/>
              <a:gd name="connsiteY6" fmla="*/ 545910 h 750626"/>
              <a:gd name="connsiteX7" fmla="*/ 0 w 1426191"/>
              <a:gd name="connsiteY7" fmla="*/ 545910 h 75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6191" h="750626">
                <a:moveTo>
                  <a:pt x="136477" y="750626"/>
                </a:moveTo>
                <a:cubicBezTo>
                  <a:pt x="280916" y="524301"/>
                  <a:pt x="425355" y="297976"/>
                  <a:pt x="559558" y="286603"/>
                </a:cubicBezTo>
                <a:cubicBezTo>
                  <a:pt x="693761" y="275230"/>
                  <a:pt x="832513" y="618698"/>
                  <a:pt x="941695" y="682388"/>
                </a:cubicBezTo>
                <a:cubicBezTo>
                  <a:pt x="1050877" y="746078"/>
                  <a:pt x="1150960" y="718782"/>
                  <a:pt x="1214650" y="668740"/>
                </a:cubicBezTo>
                <a:cubicBezTo>
                  <a:pt x="1278340" y="618698"/>
                  <a:pt x="1426191" y="489044"/>
                  <a:pt x="1323833" y="382137"/>
                </a:cubicBezTo>
                <a:cubicBezTo>
                  <a:pt x="1221475" y="275230"/>
                  <a:pt x="821140" y="0"/>
                  <a:pt x="600501" y="27295"/>
                </a:cubicBezTo>
                <a:cubicBezTo>
                  <a:pt x="379862" y="54590"/>
                  <a:pt x="0" y="545910"/>
                  <a:pt x="0" y="545910"/>
                </a:cubicBezTo>
                <a:lnTo>
                  <a:pt x="0" y="545910"/>
                </a:lnTo>
              </a:path>
            </a:pathLst>
          </a:custGeom>
          <a:ln>
            <a:solidFill>
              <a:srgbClr val="00B05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397087" y="2511188"/>
            <a:ext cx="994011" cy="2975212"/>
          </a:xfrm>
          <a:custGeom>
            <a:avLst/>
            <a:gdLst>
              <a:gd name="connsiteX0" fmla="*/ 0 w 994011"/>
              <a:gd name="connsiteY0" fmla="*/ 2975212 h 2975212"/>
              <a:gd name="connsiteX1" fmla="*/ 887104 w 994011"/>
              <a:gd name="connsiteY1" fmla="*/ 1883391 h 2975212"/>
              <a:gd name="connsiteX2" fmla="*/ 641444 w 994011"/>
              <a:gd name="connsiteY2" fmla="*/ 1473958 h 2975212"/>
              <a:gd name="connsiteX3" fmla="*/ 723331 w 994011"/>
              <a:gd name="connsiteY3" fmla="*/ 0 h 29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011" h="2975212">
                <a:moveTo>
                  <a:pt x="0" y="2975212"/>
                </a:moveTo>
                <a:cubicBezTo>
                  <a:pt x="390098" y="2554406"/>
                  <a:pt x="780197" y="2133600"/>
                  <a:pt x="887104" y="1883391"/>
                </a:cubicBezTo>
                <a:cubicBezTo>
                  <a:pt x="994011" y="1633182"/>
                  <a:pt x="668739" y="1787856"/>
                  <a:pt x="641444" y="1473958"/>
                </a:cubicBezTo>
                <a:cubicBezTo>
                  <a:pt x="614149" y="1160060"/>
                  <a:pt x="668740" y="580030"/>
                  <a:pt x="723331" y="0"/>
                </a:cubicBezTo>
              </a:path>
            </a:pathLst>
          </a:custGeom>
          <a:ln>
            <a:solidFill>
              <a:srgbClr val="0000CC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1" idx="1"/>
          </p:cNvCxnSpPr>
          <p:nvPr/>
        </p:nvCxnSpPr>
        <p:spPr>
          <a:xfrm flipV="1">
            <a:off x="6228184" y="3903260"/>
            <a:ext cx="1346323" cy="297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36096" y="4221088"/>
            <a:ext cx="1944216" cy="576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44008" y="4941168"/>
            <a:ext cx="2736304" cy="64807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3" idx="0"/>
          </p:cNvCxnSpPr>
          <p:nvPr/>
        </p:nvCxnSpPr>
        <p:spPr>
          <a:xfrm flipV="1">
            <a:off x="4499992" y="5486400"/>
            <a:ext cx="2897095" cy="678904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a)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5728" y="26064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FF0000"/>
                </a:solidFill>
              </a:rPr>
              <a:t>Read by yourself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External</a:t>
            </a:r>
          </a:p>
          <a:p>
            <a:r>
              <a:rPr kumimoji="1" lang="en-US" dirty="0" smtClean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Why data from an external device can not move to storage automatically?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572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FF0000"/>
                </a:solidFill>
              </a:rPr>
              <a:t>Read by yourself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889" smtClean="0"/>
              <a:t>               </a:t>
            </a:r>
            <a:r>
              <a:rPr lang="en-GB" sz="2889" dirty="0" smtClean="0"/>
              <a:t>(</a:t>
            </a:r>
            <a:r>
              <a:rPr lang="en-GB" sz="2889" dirty="0"/>
              <a:t>c)</a:t>
            </a: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Open the Calculator to compute some numeric operations. Give your explanation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95728" y="26064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FF0000"/>
                </a:solidFill>
              </a:rPr>
              <a:t>Read by yourself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5728" y="26064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>
                <a:solidFill>
                  <a:srgbClr val="FF0000"/>
                </a:solidFill>
              </a:rPr>
              <a:t>Read by yourself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="" xmlns:mv="urn:schemas-microsoft-com:mac:vml" xmlns:ma="http://schemas.microsoft.com/office/mac/drawingml/2008/main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1+2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Try to verify</a:t>
            </a:r>
            <a:endParaRPr lang="en-US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36096" y="5085184"/>
            <a:ext cx="3707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Bus</a:t>
            </a:r>
            <a:r>
              <a:rPr lang="en-US" sz="2000" dirty="0" smtClean="0"/>
              <a:t>: Lines connect components. They supply ways to transfer data between components </a:t>
            </a: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 smtClean="0">
                <a:solidFill>
                  <a:schemeClr val="tx1"/>
                </a:solidFill>
              </a:rPr>
              <a:t>CPU</a:t>
            </a:r>
            <a:r>
              <a:rPr lang="en-US" sz="2400" dirty="0" smtClean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Main Memory</a:t>
            </a:r>
            <a:r>
              <a:rPr lang="en-US" sz="2400" dirty="0" smtClean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I/O</a:t>
            </a:r>
            <a:r>
              <a:rPr lang="en-US" sz="2400" dirty="0" smtClean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System Interconnection</a:t>
            </a:r>
            <a:r>
              <a:rPr lang="en-US" sz="2400" dirty="0" smtClean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28" y="1124744"/>
          <a:ext cx="7488832" cy="720080"/>
        </p:xfrm>
        <a:graphic>
          <a:graphicData uri="http://schemas.openxmlformats.org/drawingml/2006/table">
            <a:tbl>
              <a:tblPr/>
              <a:tblGrid>
                <a:gridCol w="811386"/>
                <a:gridCol w="6677446"/>
              </a:tblGrid>
              <a:tr h="72008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CLO1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Explain the general functions and structure of a digital computer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of interest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for courses that use the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rrata </a:t>
            </a:r>
            <a:r>
              <a:rPr lang="en-US" sz="2000" dirty="0">
                <a:solidFill>
                  <a:schemeClr val="tx1"/>
                </a:solidFill>
              </a:rPr>
              <a:t>list for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nformation </a:t>
            </a:r>
            <a:r>
              <a:rPr lang="en-US" sz="2000" dirty="0">
                <a:solidFill>
                  <a:schemeClr val="tx1"/>
                </a:solidFill>
              </a:rPr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 Definitions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1.2- Structure and functions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528" y="1124744"/>
          <a:ext cx="7488832" cy="720080"/>
        </p:xfrm>
        <a:graphic>
          <a:graphicData uri="http://schemas.openxmlformats.org/drawingml/2006/table">
            <a:tbl>
              <a:tblPr/>
              <a:tblGrid>
                <a:gridCol w="811386"/>
                <a:gridCol w="6677446"/>
              </a:tblGrid>
              <a:tr h="72008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CLO1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Explain the general functions and structure of a digital computer</a:t>
                      </a:r>
                      <a:endParaRPr lang="en-US" sz="18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0648"/>
            <a:ext cx="7556313" cy="568642"/>
          </a:xfrm>
        </p:spPr>
        <p:txBody>
          <a:bodyPr/>
          <a:lstStyle/>
          <a:p>
            <a:r>
              <a:rPr lang="en-US" dirty="0" smtClean="0"/>
              <a:t>10 Questions must be answered: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052737"/>
          <a:ext cx="7704856" cy="5118649"/>
        </p:xfrm>
        <a:graphic>
          <a:graphicData uri="http://schemas.openxmlformats.org/drawingml/2006/table">
            <a:tbl>
              <a:tblPr/>
              <a:tblGrid>
                <a:gridCol w="648072"/>
                <a:gridCol w="7056784"/>
              </a:tblGrid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Calibri"/>
                          <a:cs typeface="Times New Roman"/>
                        </a:rPr>
                        <a:t>No.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Calibri"/>
                          <a:cs typeface="Times New Roman"/>
                        </a:rPr>
                        <a:t>Question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What is a system? Explain and give three examples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A family is a hierarchical system. Give your opinion on this statement.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What is a module? Explain and give three examples.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To get mass production, modularity must be applied. Give your opinion on this statement.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With respect to hardware view, what matters are concerned? List them and give simple explanations.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11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With respect to software view, what matters are concerned? List them and give simple explanations.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What are the most basic functions of a </a:t>
                      </a:r>
                      <a:r>
                        <a:rPr lang="en-US" sz="1800" smtClean="0">
                          <a:latin typeface="Times New Roman"/>
                          <a:ea typeface="Calibri"/>
                          <a:cs typeface="Times New Roman"/>
                        </a:rPr>
                        <a:t>computer?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List them and give simple explanations.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With respect to computer structure, list it’s components.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With respect to CPU, list it’s components.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5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Times New Roman"/>
                        </a:rPr>
                        <a:t>With respect to CPU’s control unit, list it’s components.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556313" cy="51125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System</a:t>
            </a:r>
            <a:r>
              <a:rPr lang="en-US" dirty="0" smtClean="0">
                <a:solidFill>
                  <a:schemeClr val="tx1"/>
                </a:solidFill>
              </a:rPr>
              <a:t>: an assemblage of related parts in which there exists an operating mechanism.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Hierarchical system</a:t>
            </a:r>
            <a:r>
              <a:rPr lang="en-US" dirty="0" smtClean="0">
                <a:solidFill>
                  <a:schemeClr val="tx1"/>
                </a:solidFill>
              </a:rPr>
              <a:t>: a system in which each part have a level but without a like or equal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System structure</a:t>
            </a:r>
            <a:r>
              <a:rPr lang="en-US" dirty="0" smtClean="0">
                <a:solidFill>
                  <a:schemeClr val="tx1"/>
                </a:solidFill>
              </a:rPr>
              <a:t>: A set of related parts in which each part has it’s own attributes (</a:t>
            </a:r>
            <a:r>
              <a:rPr lang="en-US" dirty="0" err="1" smtClean="0">
                <a:solidFill>
                  <a:schemeClr val="tx1"/>
                </a:solidFill>
              </a:rPr>
              <a:t>tính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chất</a:t>
            </a:r>
            <a:r>
              <a:rPr lang="en-US" dirty="0" smtClean="0">
                <a:solidFill>
                  <a:schemeClr val="tx1"/>
                </a:solidFill>
              </a:rPr>
              <a:t>) and functions (</a:t>
            </a:r>
            <a:r>
              <a:rPr lang="en-US" dirty="0" err="1" smtClean="0">
                <a:solidFill>
                  <a:schemeClr val="tx1"/>
                </a:solidFill>
              </a:rPr>
              <a:t>làm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gì</a:t>
            </a:r>
            <a:r>
              <a:rPr lang="en-US" dirty="0" smtClean="0">
                <a:solidFill>
                  <a:schemeClr val="tx1"/>
                </a:solidFill>
              </a:rPr>
              <a:t>).  In structural view, the way to make it and the way to connect them are not concerned.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Consumer view/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sơ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đồ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thành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phần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System organization</a:t>
            </a:r>
            <a:r>
              <a:rPr lang="en-US" dirty="0" smtClean="0">
                <a:solidFill>
                  <a:schemeClr val="tx1"/>
                </a:solidFill>
              </a:rPr>
              <a:t>: A set of related and specific parts.  In organizational view, the way to make each part and the way to connect it to others must be explicit.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 producer view/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cấu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tạo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Module</a:t>
            </a:r>
            <a:r>
              <a:rPr lang="en-US" dirty="0" smtClean="0">
                <a:solidFill>
                  <a:schemeClr val="tx1"/>
                </a:solidFill>
              </a:rPr>
              <a:t> is a specific discrete thing/named code/circuit which has it’s own function to use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component/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linh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kiện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Modularity</a:t>
            </a:r>
            <a:r>
              <a:rPr lang="en-US" dirty="0" smtClean="0">
                <a:solidFill>
                  <a:schemeClr val="tx1"/>
                </a:solidFill>
              </a:rPr>
              <a:t> is the degree to which system's components may be separated and recombined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 Industrial production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/>
          </a:bodyPr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07904" y="2348880"/>
            <a:ext cx="172534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Software view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5896" y="5157192"/>
            <a:ext cx="186801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Hardware view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 smtClean="0">
                <a:solidFill>
                  <a:schemeClr val="tx1"/>
                </a:solidFill>
              </a:rPr>
              <a:t>without </a:t>
            </a:r>
            <a:r>
              <a:rPr lang="en-GB" dirty="0" smtClean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 smtClean="0">
                <a:solidFill>
                  <a:schemeClr val="tx1"/>
                </a:solidFill>
              </a:rPr>
              <a:t>product line</a:t>
            </a:r>
          </a:p>
          <a:p>
            <a:r>
              <a:rPr lang="en-GB" smtClean="0">
                <a:solidFill>
                  <a:schemeClr val="tx1"/>
                </a:solidFill>
              </a:rPr>
              <a:t>More details: </a:t>
            </a:r>
            <a:r>
              <a:rPr lang="en-US" smtClean="0">
                <a:hlinkClick r:id="rId3"/>
              </a:rPr>
              <a:t>https://en.wikipedia.org/wiki/IBM_System/370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way in which components relate to each other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>
            <a:normAutofit/>
          </a:bodyPr>
          <a:lstStyle/>
          <a:p>
            <a:r>
              <a:rPr lang="en-GB" sz="3200" b="1" dirty="0" smtClean="0"/>
              <a:t>Functions</a:t>
            </a:r>
            <a:endParaRPr lang="en-GB" sz="3200" b="1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179512" y="2057400"/>
            <a:ext cx="3398819" cy="4068763"/>
          </a:xfrm>
        </p:spPr>
        <p:txBody>
          <a:bodyPr>
            <a:noAutofit/>
          </a:bodyPr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2800" dirty="0" smtClean="0"/>
              <a:t>A computer can perform </a:t>
            </a:r>
            <a:r>
              <a:rPr lang="en-US" sz="2800" b="1" dirty="0" smtClean="0"/>
              <a:t>four basic functions</a:t>
            </a:r>
            <a:r>
              <a:rPr lang="en-US" sz="2800" dirty="0" smtClean="0"/>
              <a:t>:</a:t>
            </a:r>
            <a:endParaRPr lang="en-US" sz="11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9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2400" dirty="0" smtClean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24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24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2400" dirty="0" smtClean="0">
                <a:solidFill>
                  <a:srgbClr val="FFFFFF"/>
                </a:solidFill>
              </a:rPr>
              <a:t>  Control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Apparatus: Things provided as means to </a:t>
            </a:r>
            <a:r>
              <a:rPr lang="en-US" sz="1600" smtClean="0">
                <a:solidFill>
                  <a:schemeClr val="tx1"/>
                </a:solidFill>
              </a:rPr>
              <a:t>some ends </a:t>
            </a:r>
            <a:r>
              <a:rPr lang="en-US" sz="1600" dirty="0" smtClean="0">
                <a:solidFill>
                  <a:schemeClr val="tx1"/>
                </a:solidFill>
              </a:rPr>
              <a:t>(peripherals 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8034</TotalTime>
  <Words>2670</Words>
  <Application>Microsoft Office PowerPoint</Application>
  <PresentationFormat>On-screen Show (4:3)</PresentationFormat>
  <Paragraphs>365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William Stallings, Computer Organization  and  Architecture. 9th Edition</vt:lpstr>
      <vt:lpstr>Objectives</vt:lpstr>
      <vt:lpstr>Contents</vt:lpstr>
      <vt:lpstr>10 Questions must be answered:</vt:lpstr>
      <vt:lpstr>Definitions</vt:lpstr>
      <vt:lpstr>1.1- Computer Organization and Architecture</vt:lpstr>
      <vt:lpstr>Read by yourself:  IBM System/370 Architecture</vt:lpstr>
      <vt:lpstr>1.2- Structure and Function</vt:lpstr>
      <vt:lpstr>Functions</vt:lpstr>
      <vt:lpstr>Functions: A Demonstration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Slide 17</vt:lpstr>
      <vt:lpstr>CPU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Azure</cp:lastModifiedBy>
  <cp:revision>178</cp:revision>
  <dcterms:created xsi:type="dcterms:W3CDTF">2012-06-10T02:41:24Z</dcterms:created>
  <dcterms:modified xsi:type="dcterms:W3CDTF">2024-01-02T01:03:29Z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