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Default Extension="docx" ContentType="application/vnd.openxmlformats-officedocument.wordprocessingml.document"/>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diagrams/layout5.xml" ContentType="application/vnd.openxmlformats-officedocument.drawingml.diagramLayout+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diagrams/colors4.xml" ContentType="application/vnd.openxmlformats-officedocument.drawingml.diagramColor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diagrams/drawing3.xml" ContentType="application/vnd.ms-office.drawingml.diagramDrawing+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20.xml" ContentType="application/vnd.openxmlformats-officedocument.presentationml.notesSlide+xml"/>
  <Override PartName="/ppt/notesSlides/notesSlide31.xml" ContentType="application/vnd.openxmlformats-officedocument.presentationml.notesSlide+xml"/>
  <Override PartName="/ppt/diagrams/layout2.xml" ContentType="application/vnd.openxmlformats-officedocument.drawingml.diagramLayout+xml"/>
  <Override PartName="/ppt/diagrams/data3.xml" ContentType="application/vnd.openxmlformats-officedocument.drawingml.diagramData+xml"/>
  <Override PartName="/ppt/diagrams/colors5.xml" ContentType="application/vnd.openxmlformats-officedocument.drawingml.diagramColors+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rawing4.xml" ContentType="application/vnd.ms-office.drawingml.diagramDrawing+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drawing5.xml" ContentType="application/vnd.ms-office.drawingml.diagramDrawing+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Layouts/slideLayout16.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diagrams/layout4.xml" ContentType="application/vnd.openxmlformats-officedocument.drawingml.diagramLayout+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diagrams/data5.xml" ContentType="application/vnd.openxmlformats-officedocument.drawingml.diagramData+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slides/slide29.xml" ContentType="application/vnd.openxmlformats-officedocument.presentationml.slide+xml"/>
  <Override PartName="/ppt/diagrams/drawing2.xml" ContentType="application/vnd.ms-office.drawingml.diagramDrawing+xml"/>
  <Default Extension="pdf" ContentType="application/pdf"/>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diagrams/quickStyle2.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77"/>
  </p:notesMasterIdLst>
  <p:handoutMasterIdLst>
    <p:handoutMasterId r:id="rId78"/>
  </p:handoutMasterIdLst>
  <p:sldIdLst>
    <p:sldId id="354" r:id="rId2"/>
    <p:sldId id="355" r:id="rId3"/>
    <p:sldId id="370" r:id="rId4"/>
    <p:sldId id="386" r:id="rId5"/>
    <p:sldId id="387" r:id="rId6"/>
    <p:sldId id="356" r:id="rId7"/>
    <p:sldId id="381" r:id="rId8"/>
    <p:sldId id="371" r:id="rId9"/>
    <p:sldId id="372" r:id="rId10"/>
    <p:sldId id="373" r:id="rId11"/>
    <p:sldId id="378" r:id="rId12"/>
    <p:sldId id="380" r:id="rId13"/>
    <p:sldId id="374" r:id="rId14"/>
    <p:sldId id="376" r:id="rId15"/>
    <p:sldId id="375" r:id="rId16"/>
    <p:sldId id="382" r:id="rId17"/>
    <p:sldId id="358" r:id="rId18"/>
    <p:sldId id="357" r:id="rId19"/>
    <p:sldId id="359" r:id="rId20"/>
    <p:sldId id="280" r:id="rId21"/>
    <p:sldId id="270" r:id="rId22"/>
    <p:sldId id="281" r:id="rId23"/>
    <p:sldId id="273" r:id="rId24"/>
    <p:sldId id="383" r:id="rId25"/>
    <p:sldId id="274" r:id="rId26"/>
    <p:sldId id="384" r:id="rId27"/>
    <p:sldId id="385" r:id="rId28"/>
    <p:sldId id="335" r:id="rId29"/>
    <p:sldId id="377" r:id="rId30"/>
    <p:sldId id="282" r:id="rId31"/>
    <p:sldId id="283" r:id="rId32"/>
    <p:sldId id="336" r:id="rId33"/>
    <p:sldId id="285" r:id="rId34"/>
    <p:sldId id="337" r:id="rId35"/>
    <p:sldId id="338" r:id="rId36"/>
    <p:sldId id="339" r:id="rId37"/>
    <p:sldId id="286" r:id="rId38"/>
    <p:sldId id="340" r:id="rId39"/>
    <p:sldId id="341" r:id="rId40"/>
    <p:sldId id="342" r:id="rId41"/>
    <p:sldId id="288" r:id="rId42"/>
    <p:sldId id="343" r:id="rId43"/>
    <p:sldId id="344" r:id="rId44"/>
    <p:sldId id="276" r:id="rId45"/>
    <p:sldId id="345" r:id="rId46"/>
    <p:sldId id="277" r:id="rId47"/>
    <p:sldId id="278" r:id="rId48"/>
    <p:sldId id="346" r:id="rId49"/>
    <p:sldId id="347" r:id="rId50"/>
    <p:sldId id="379" r:id="rId51"/>
    <p:sldId id="361" r:id="rId52"/>
    <p:sldId id="360" r:id="rId53"/>
    <p:sldId id="291" r:id="rId54"/>
    <p:sldId id="292" r:id="rId55"/>
    <p:sldId id="302" r:id="rId56"/>
    <p:sldId id="303" r:id="rId57"/>
    <p:sldId id="305" r:id="rId58"/>
    <p:sldId id="362" r:id="rId59"/>
    <p:sldId id="306" r:id="rId60"/>
    <p:sldId id="307" r:id="rId61"/>
    <p:sldId id="364" r:id="rId62"/>
    <p:sldId id="315" r:id="rId63"/>
    <p:sldId id="366" r:id="rId64"/>
    <p:sldId id="365" r:id="rId65"/>
    <p:sldId id="367" r:id="rId66"/>
    <p:sldId id="351" r:id="rId67"/>
    <p:sldId id="368" r:id="rId68"/>
    <p:sldId id="322" r:id="rId69"/>
    <p:sldId id="328" r:id="rId70"/>
    <p:sldId id="352" r:id="rId71"/>
    <p:sldId id="323" r:id="rId72"/>
    <p:sldId id="326" r:id="rId73"/>
    <p:sldId id="353" r:id="rId74"/>
    <p:sldId id="388" r:id="rId75"/>
    <p:sldId id="331" r:id="rId7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a:srgbClr val="FF3300"/>
    <a:srgbClr val="6666FF"/>
    <a:srgbClr val="8000FF"/>
    <a:srgbClr val="0000FF"/>
    <a:srgbClr val="CC66FF"/>
    <a:srgbClr val="80808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0676" autoAdjust="0"/>
    <p:restoredTop sz="85309" autoAdjust="0"/>
  </p:normalViewPr>
  <p:slideViewPr>
    <p:cSldViewPr>
      <p:cViewPr>
        <p:scale>
          <a:sx n="70" d="100"/>
          <a:sy n="70" d="100"/>
        </p:scale>
        <p:origin x="-102" y="-2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Lst>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6.xml"/><Relationship Id="rId18" Type="http://schemas.openxmlformats.org/officeDocument/2006/relationships/slide" Target="slides/slide53.xml"/><Relationship Id="rId26" Type="http://schemas.openxmlformats.org/officeDocument/2006/relationships/slide" Target="slides/slide63.xml"/><Relationship Id="rId3" Type="http://schemas.openxmlformats.org/officeDocument/2006/relationships/slide" Target="slides/slide18.xml"/><Relationship Id="rId21" Type="http://schemas.openxmlformats.org/officeDocument/2006/relationships/slide" Target="slides/slide58.xml"/><Relationship Id="rId7" Type="http://schemas.openxmlformats.org/officeDocument/2006/relationships/slide" Target="slides/slide23.xml"/><Relationship Id="rId12" Type="http://schemas.openxmlformats.org/officeDocument/2006/relationships/slide" Target="slides/slide33.xml"/><Relationship Id="rId17" Type="http://schemas.openxmlformats.org/officeDocument/2006/relationships/slide" Target="slides/slide47.xml"/><Relationship Id="rId25" Type="http://schemas.openxmlformats.org/officeDocument/2006/relationships/slide" Target="slides/slide62.xml"/><Relationship Id="rId2" Type="http://schemas.openxmlformats.org/officeDocument/2006/relationships/slide" Target="slides/slide17.xml"/><Relationship Id="rId16" Type="http://schemas.openxmlformats.org/officeDocument/2006/relationships/slide" Target="slides/slide46.xml"/><Relationship Id="rId20" Type="http://schemas.openxmlformats.org/officeDocument/2006/relationships/slide" Target="slides/slide56.xml"/><Relationship Id="rId29" Type="http://schemas.openxmlformats.org/officeDocument/2006/relationships/slide" Target="slides/slide67.xml"/><Relationship Id="rId1" Type="http://schemas.openxmlformats.org/officeDocument/2006/relationships/slide" Target="slides/slide1.xml"/><Relationship Id="rId6" Type="http://schemas.openxmlformats.org/officeDocument/2006/relationships/slide" Target="slides/slide21.xml"/><Relationship Id="rId11" Type="http://schemas.openxmlformats.org/officeDocument/2006/relationships/slide" Target="slides/slide32.xml"/><Relationship Id="rId24" Type="http://schemas.openxmlformats.org/officeDocument/2006/relationships/slide" Target="slides/slide61.xml"/><Relationship Id="rId5" Type="http://schemas.openxmlformats.org/officeDocument/2006/relationships/slide" Target="slides/slide20.xml"/><Relationship Id="rId15" Type="http://schemas.openxmlformats.org/officeDocument/2006/relationships/slide" Target="slides/slide41.xml"/><Relationship Id="rId23" Type="http://schemas.openxmlformats.org/officeDocument/2006/relationships/slide" Target="slides/slide60.xml"/><Relationship Id="rId28" Type="http://schemas.openxmlformats.org/officeDocument/2006/relationships/slide" Target="slides/slide65.xml"/><Relationship Id="rId10" Type="http://schemas.openxmlformats.org/officeDocument/2006/relationships/slide" Target="slides/slide31.xml"/><Relationship Id="rId19" Type="http://schemas.openxmlformats.org/officeDocument/2006/relationships/slide" Target="slides/slide55.xml"/><Relationship Id="rId4" Type="http://schemas.openxmlformats.org/officeDocument/2006/relationships/slide" Target="slides/slide19.xml"/><Relationship Id="rId9" Type="http://schemas.openxmlformats.org/officeDocument/2006/relationships/slide" Target="slides/slide30.xml"/><Relationship Id="rId14" Type="http://schemas.openxmlformats.org/officeDocument/2006/relationships/slide" Target="slides/slide37.xml"/><Relationship Id="rId22" Type="http://schemas.openxmlformats.org/officeDocument/2006/relationships/slide" Target="slides/slide59.xml"/><Relationship Id="rId27" Type="http://schemas.openxmlformats.org/officeDocument/2006/relationships/slide" Target="slides/slide64.xml"/><Relationship Id="rId30" Type="http://schemas.openxmlformats.org/officeDocument/2006/relationships/slide" Target="slides/slide7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5B1F0076-2E5D-B04F-A8FE-BD1DC77FB8C0}" type="presOf" srcId="{F70BA48B-2A3D-B54F-B09E-5121C16CAC75}" destId="{87B18C8D-A7AF-7D4C-97BE-7296A4D1F7E4}" srcOrd="0" destOrd="0" presId="urn:microsoft.com/office/officeart/2005/8/layout/hList6"/>
    <dgm:cxn modelId="{1576CD29-641A-C042-A365-A05A940DFFC0}" type="presOf" srcId="{0253558E-FCA9-8244-A643-348797FAB9E4}" destId="{38248C2E-AE25-8144-AD90-E1533BA57C3B}"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13A273BE-EA6C-0B4B-B31D-AE26A4E4E6A7}" type="presOf" srcId="{94375650-C888-3A44-A0C6-7E577AB21A98}" destId="{E3383C09-73C1-5D40-A98D-98CD09DF88CC}" srcOrd="0" destOrd="0" presId="urn:microsoft.com/office/officeart/2005/8/layout/hList6"/>
    <dgm:cxn modelId="{D7DB1010-1ED4-9B48-BE61-95293BF8F9C0}" srcId="{E3628641-2417-B341-BDCC-47285D1F6C68}" destId="{30E0722D-81DE-C34D-AE26-4717CC2CCBCB}" srcOrd="5" destOrd="0" parTransId="{E64ECDC3-E646-3B4F-8EB5-37CC0BDE8520}" sibTransId="{04808F15-F678-3540-80D3-F78C312C53DF}"/>
    <dgm:cxn modelId="{AD3D2F6B-2355-1A43-B3E8-10256B76F36D}" srcId="{E3628641-2417-B341-BDCC-47285D1F6C68}" destId="{F02483DA-7CF6-2E44-B9CE-17FFE286BC6E}" srcOrd="1" destOrd="0" parTransId="{1BEAAD57-4C0C-594A-96F5-EB1F0052E708}" sibTransId="{D7E2CAD3-7F92-3441-A93E-93633E8CD6F7}"/>
    <dgm:cxn modelId="{BAFFEA74-A6C3-2945-860F-8E6FD5A45DD8}" srcId="{E3628641-2417-B341-BDCC-47285D1F6C68}" destId="{DB6AC2BA-0B75-684B-94ED-1AE2D9C9F707}" srcOrd="7" destOrd="0" parTransId="{2AEA05D9-338A-E245-9FDB-3CAAE51AEF73}" sibTransId="{71ED023E-4DCF-C34D-98EA-406EFD2ACB04}"/>
    <dgm:cxn modelId="{E57A694F-2826-224D-946E-1E66E42165E8}" srcId="{E3628641-2417-B341-BDCC-47285D1F6C68}" destId="{BD2465CE-1FFF-C24D-ADD5-6AFD3AC52BFE}" srcOrd="4" destOrd="0" parTransId="{166ED6B4-7F12-1A44-AE3F-E07A5FAC738B}" sibTransId="{FFE0DE03-0A1F-AC41-B842-664E9CE4606B}"/>
    <dgm:cxn modelId="{0E5ACF81-4A1D-6249-B137-A162D87EE525}" srcId="{E3628641-2417-B341-BDCC-47285D1F6C68}" destId="{C34CFD14-EBA2-3041-8306-270926D48E88}" srcOrd="3" destOrd="0" parTransId="{E98D93E2-224E-7F45-BFD9-AAFA046C98FE}" sibTransId="{D8721CE7-86F7-B141-BDD2-907DFA14A225}"/>
    <dgm:cxn modelId="{F988A990-C572-764C-A4F7-04A9E4A2BE4C}" srcId="{E3628641-2417-B341-BDCC-47285D1F6C68}" destId="{94375650-C888-3A44-A0C6-7E577AB21A98}" srcOrd="2" destOrd="0" parTransId="{AB8ABD81-94F4-824A-86CD-571263EC2F8B}" sibTransId="{6D5215AC-4037-BD4A-A1F9-9AE39D954339}"/>
    <dgm:cxn modelId="{3E7F59A8-B541-6646-8798-9DCE0A0C43E3}" type="presOf" srcId="{E3628641-2417-B341-BDCC-47285D1F6C68}" destId="{654DFD37-2367-B448-A2F8-71AB755166DE}"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01ED5E8F-98C3-E44D-BE17-291A0A6ADE5F}" type="presOf" srcId="{BD2465CE-1FFF-C24D-ADD5-6AFD3AC52BFE}" destId="{28CF9760-770D-BC43-BCBB-3E054F62DF7E}" srcOrd="0" destOrd="0" presId="urn:microsoft.com/office/officeart/2005/8/layout/hList6"/>
    <dgm:cxn modelId="{A336BB50-EDC7-7144-8652-E93A817AC929}" type="presOf" srcId="{C34CFD14-EBA2-3041-8306-270926D48E88}" destId="{41D4DD1D-B174-8F49-80E9-D6E0DD13203C}" srcOrd="0" destOrd="0" presId="urn:microsoft.com/office/officeart/2005/8/layout/hList6"/>
    <dgm:cxn modelId="{05C8DF49-FFDE-8A45-9AB9-B0194BD0B45F}" type="presOf" srcId="{30E0722D-81DE-C34D-AE26-4717CC2CCBCB}" destId="{8F6F069F-3B2A-D04B-83E9-79D44DE162D7}" srcOrd="0" destOrd="0" presId="urn:microsoft.com/office/officeart/2005/8/layout/hList6"/>
    <dgm:cxn modelId="{BE549E63-B706-6F47-A515-A2F0A3C50E3A}" srcId="{E3628641-2417-B341-BDCC-47285D1F6C68}" destId="{0253558E-FCA9-8244-A643-348797FAB9E4}" srcOrd="6" destOrd="0" parTransId="{32B013DD-780D-6142-B7B9-D80382F3EBF1}" sibTransId="{2267D7AE-C262-7943-AF02-1BDB495502E5}"/>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smtClean="0">
              <a:effectLst>
                <a:outerShdw blurRad="38100" dist="38100" dir="2700000" algn="tl">
                  <a:srgbClr val="000000">
                    <a:alpha val="43137"/>
                  </a:srgbClr>
                </a:outerShdw>
              </a:effectLst>
            </a:rPr>
            <a:t>1965, Gordon Moore</a:t>
          </a:r>
        </a:p>
        <a:p>
          <a:pPr rtl="0"/>
          <a:r>
            <a:rPr lang="en-US" smtClean="0">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smtClean="0">
              <a:effectLst>
                <a:outerShdw blurRad="38100" dist="38100" dir="2700000" algn="tl">
                  <a:srgbClr val="000000">
                    <a:alpha val="43137"/>
                  </a:srgbClr>
                </a:outerShdw>
              </a:effectLst>
            </a:rPr>
            <a:t>Observed number of transistors that could be put on a single chip was doubling every year</a:t>
          </a:r>
          <a:endParaRPr lang="en-US" sz="2400"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2C9A8C07-B658-9D4D-BE2E-E9C07797103D}" srcId="{D2585831-502D-374B-A192-B7BABC6D4047}" destId="{9083D836-F9C2-FD40-994A-FBDB3E6A01B7}" srcOrd="0" destOrd="0" parTransId="{BEC757D0-ECF8-C74C-9713-97041B080D64}" sibTransId="{8036F8FD-772A-904A-A70C-A16E59E6D5BD}"/>
    <dgm:cxn modelId="{D2A0ABD5-695B-B044-8F63-7563A3F7D76C}" srcId="{7F79720F-E377-5344-9A85-AFB0F93B85CF}" destId="{6E822890-7F5D-BA48-A9ED-10EE404E778C}" srcOrd="1" destOrd="0" parTransId="{11F5D556-1EBA-3446-B76E-D7F2228000ED}" sibTransId="{6109DA0B-B19C-B241-A668-5D4631C27D39}"/>
    <dgm:cxn modelId="{78E55AEF-42F6-4C41-B7FC-72E773609FC6}" type="presOf" srcId="{52E6D3D1-ABE1-3940-A3F1-FD380C960DD1}" destId="{2BFD2A48-BAFB-C448-9560-380462349BFA}"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E9DC3949-8189-614E-8E34-61CF92626D2A}" type="presOf" srcId="{D2585831-502D-374B-A192-B7BABC6D4047}" destId="{4AE73C61-08A4-BB42-923D-F4637248A0CC}" srcOrd="0" destOrd="0" presId="urn:microsoft.com/office/officeart/2005/8/layout/target2"/>
    <dgm:cxn modelId="{32C37194-35F8-2541-9E02-C3C6962857BC}" type="presOf" srcId="{5BBA2911-4874-C74E-85E2-4C5F8F6462D9}" destId="{91813869-71C4-7749-AA7F-6F71B8046448}" srcOrd="0" destOrd="0" presId="urn:microsoft.com/office/officeart/2005/8/layout/target2"/>
    <dgm:cxn modelId="{6239CC0B-794B-3149-9C10-B0198AC8F816}" type="presOf" srcId="{AEAA4B00-9826-6C43-9661-FBB2B391EB8C}" destId="{A184587C-4EF5-0248-B0F8-E4E73CF3787B}" srcOrd="0" destOrd="0" presId="urn:microsoft.com/office/officeart/2005/8/layout/target2"/>
    <dgm:cxn modelId="{4847154F-8122-E545-BFE9-FE0D2254CA64}" srcId="{F661BF27-3B17-DD40-95C5-81C23D7C8061}" destId="{BAD1B133-3FB4-464C-A351-6F91810CD99E}" srcOrd="0" destOrd="0" parTransId="{736A4E65-B531-E547-B202-8F8898FAB6E9}" sibTransId="{86F678DF-B5F7-8C4B-8A6C-FD1FE14096F1}"/>
    <dgm:cxn modelId="{BD84DBFF-15DC-6A46-B85A-9AAD7A886181}" type="presOf" srcId="{F661BF27-3B17-DD40-95C5-81C23D7C8061}" destId="{B4B2A9B5-CBBA-C949-942A-35DE101CCDFE}"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79BBBC5F-A9F5-6C4B-A81B-56A2BD7B9031}" srcId="{7F79720F-E377-5344-9A85-AFB0F93B85CF}" destId="{52E6D3D1-ABE1-3940-A3F1-FD380C960DD1}" srcOrd="2" destOrd="0" parTransId="{B50FECC3-7EE9-3F44-B903-D1E4F55A26F2}" sibTransId="{02C9860E-AA50-844C-A097-78F218E24063}"/>
    <dgm:cxn modelId="{C0B35203-E1EA-1F4F-9021-D80D2FC50ABF}" type="presOf" srcId="{9083D836-F9C2-FD40-994A-FBDB3E6A01B7}" destId="{5C554690-5023-454D-81BF-0F8EF7FE64E8}" srcOrd="0" destOrd="0" presId="urn:microsoft.com/office/officeart/2005/8/layout/target2"/>
    <dgm:cxn modelId="{C878F039-0BE5-7B4C-A238-12542864A3CD}" srcId="{D2585831-502D-374B-A192-B7BABC6D4047}" destId="{F661BF27-3B17-DD40-95C5-81C23D7C8061}" srcOrd="1" destOrd="0" parTransId="{CE9AFAC9-BEB6-734D-8EE3-122E2573F04B}" sibTransId="{0AA3D669-0874-F54C-9B68-AB116181B3C4}"/>
    <dgm:cxn modelId="{6BB18F36-1EFB-1B40-AB12-DFEB2BAED6CD}" type="presOf" srcId="{7F79720F-E377-5344-9A85-AFB0F93B85CF}" destId="{9EC0930A-9BAA-D347-A334-BC7E180A4743}" srcOrd="0" destOrd="0" presId="urn:microsoft.com/office/officeart/2005/8/layout/target2"/>
    <dgm:cxn modelId="{48AE94D2-185F-BF49-B0AE-F301A02878BC}" type="presOf" srcId="{BAD1B133-3FB4-464C-A351-6F91810CD99E}" destId="{EA68CD54-2321-944A-9097-D8C9F2E9C2D9}"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13E7D03-B055-FB42-8E27-EC1D78EA836A}" srcId="{D2585831-502D-374B-A192-B7BABC6D4047}" destId="{7F79720F-E377-5344-9A85-AFB0F93B85CF}" srcOrd="2" destOrd="0" parTransId="{933050AB-57FE-6E4F-A535-D08658AB3A89}" sibTransId="{2A2AA238-1DFB-F64F-94B6-D6F5F0EE73CB}"/>
    <dgm:cxn modelId="{B932485B-FF0B-D548-8F89-799C03284F8F}" srcId="{7F79720F-E377-5344-9A85-AFB0F93B85CF}" destId="{9A9FCB9E-A1F1-0F41-9552-36D8BD5C236C}" srcOrd="3" destOrd="0" parTransId="{C794FD44-F705-8245-BF16-E06D99C2C8F9}" sibTransId="{748BA313-798C-9640-8B3E-9FD17EBB82E1}"/>
    <dgm:cxn modelId="{11AAA65A-544E-9C48-B494-C30A31DF58D4}" srcId="{7F79720F-E377-5344-9A85-AFB0F93B85CF}" destId="{AEAA4B00-9826-6C43-9661-FBB2B391EB8C}" srcOrd="4" destOrd="0" parTransId="{F60696E8-1AFF-4242-AFEC-48F064D37990}" sibTransId="{014429E6-A74A-D14D-9C28-1650F2B9EF4E}"/>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43D584FC-61C5-B143-B581-77CC3085DDBB}" type="presOf" srcId="{B4C1D064-BA44-844B-A2F2-1467D57B3DC4}" destId="{97A27664-9A96-1645-A7EC-5BE951D18748}"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4C8444A2-6668-6049-BAEB-FF1AB406E843}" type="presOf" srcId="{2026C043-D031-5640-8E56-22C54ED33342}" destId="{23FFA982-4016-B24A-AD76-E71171B95C2B}" srcOrd="0" destOrd="0" presId="urn:microsoft.com/office/officeart/2005/8/layout/process4"/>
    <dgm:cxn modelId="{A551593D-4A34-AE43-8D5D-FF989CBA947B}" type="presOf" srcId="{0CEB27C1-112D-8A4D-9AAB-F203F016997D}" destId="{EE39DE1C-6487-F644-B0FB-514DFD9A6203}" srcOrd="1"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081749AE-FF1D-BB4F-B79C-D1DB70F68934}" type="presOf" srcId="{3271F505-C3FF-754B-908B-494AD0E2A605}" destId="{20D983A6-25B2-D34F-9721-9F543575F986}" srcOrd="1" destOrd="0" presId="urn:microsoft.com/office/officeart/2005/8/layout/process4"/>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F58FF5D7-B6ED-F047-9A38-29337FD68537}" srcId="{3271F505-C3FF-754B-908B-494AD0E2A605}" destId="{6834AEE2-8096-5B4C-9533-188046F45A57}" srcOrd="1" destOrd="0" parTransId="{FD9327AE-87AA-6345-9BC0-4BDE8AE5AAD6}" sibTransId="{F8DE7C9B-37F6-4945-832C-8BA2E140444E}"/>
    <dgm:cxn modelId="{348BF8BD-1A08-4645-A887-68EADAD8A464}" srcId="{3271F505-C3FF-754B-908B-494AD0E2A605}" destId="{2026C043-D031-5640-8E56-22C54ED33342}" srcOrd="3" destOrd="0" parTransId="{DCEF23BA-964B-CA45-961E-2A94EC5CC5FE}" sibTransId="{223A53D8-C58D-9F40-A10B-F52EB18B1370}"/>
    <dgm:cxn modelId="{848E2822-7458-BB44-8C16-D5D9C94D4E28}" srcId="{0CEB27C1-112D-8A4D-9AAB-F203F016997D}" destId="{E8A023F3-5302-0940-982A-A811C9D7D2C0}" srcOrd="0" destOrd="0" parTransId="{37E86A4C-33CA-3D45-BEDE-E5894586DC0E}" sibTransId="{75547D02-604D-704B-B115-83A23CFDDC4C}"/>
    <dgm:cxn modelId="{66D9707E-017F-0541-B9E4-82E8448EF0C1}" srcId="{2514355C-BD07-304E-A9A7-5B5A8E330603}" destId="{3271F505-C3FF-754B-908B-494AD0E2A605}" srcOrd="0" destOrd="0" parTransId="{F33400EB-03E8-D046-8134-1D7B1F0B279C}" sibTransId="{1705B43B-9B94-774F-8E8E-1DD57A15E1C3}"/>
    <dgm:cxn modelId="{CAF8D241-9843-4643-908B-783DD0D62DB8}" srcId="{3271F505-C3FF-754B-908B-494AD0E2A605}" destId="{817284ED-408B-1142-8761-CBD62D7F989C}" srcOrd="0" destOrd="0" parTransId="{97CBEE3D-6F45-9140-8FB3-C772A9165A86}" sibTransId="{02241F8F-F691-FD45-85D7-7763B76C4782}"/>
    <dgm:cxn modelId="{D7663D01-0AFF-1144-8F20-B3F30BD3A7F8}" srcId="{8AF4DBE5-D1CE-DD4C-9CE4-60DD5602C7CA}" destId="{CA3D650F-52D7-2F4F-96C0-F0B31CBB53DA}" srcOrd="0" destOrd="0" parTransId="{A66D4ECC-D4F4-E946-A41F-706FD48B82C5}" sibTransId="{1B254916-FADB-4243-BF0F-BD3D68E12D68}"/>
    <dgm:cxn modelId="{13CADA39-04DF-594F-B350-5C402ED9819A}" type="presOf" srcId="{CD2163DA-4932-084C-9EAD-3AEB9F60245D}" destId="{80A90482-38CF-964E-898E-B14683C6E887}" srcOrd="0" destOrd="0" presId="urn:microsoft.com/office/officeart/2005/8/layout/process4"/>
    <dgm:cxn modelId="{319218BD-0A7D-4C47-ACD9-8B98EE4C2F2C}" type="presOf" srcId="{3271F505-C3FF-754B-908B-494AD0E2A605}" destId="{958D548E-1C83-3C4D-B46A-75C8FC0C38EB}"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19545A82-0EF7-424A-B17C-075AB7479C76}" srcId="{3271F505-C3FF-754B-908B-494AD0E2A605}" destId="{B4C1D064-BA44-844B-A2F2-1467D57B3DC4}" srcOrd="2" destOrd="0" parTransId="{7D7594D6-9390-6C4A-8F58-04ACCAB058EA}" sibTransId="{D4F10827-D5DD-8342-9C1A-E83DCE9D6F49}"/>
    <dgm:cxn modelId="{14B5DD6A-E95B-1448-B3C5-A789EE383C0F}" type="presOf" srcId="{817284ED-408B-1142-8761-CBD62D7F989C}" destId="{BCDEB9CC-91F2-B04C-BF78-8C8FAC34A974}" srcOrd="0"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AC1503ED-51AF-A74E-B627-49CBDE6C0E0E}" type="presOf" srcId="{CA3D650F-52D7-2F4F-96C0-F0B31CBB53DA}" destId="{02DEDF47-B60B-174C-B68D-9085A3F1AB6A}"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075860D2-9471-AF46-A47A-02B00AE99BB5}" type="presOf" srcId="{8AF4DBE5-D1CE-DD4C-9CE4-60DD5602C7CA}" destId="{AE2C2B1E-BC40-EA4C-8659-D1805A6BB825}" srcOrd="0"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a:t>
          </a:r>
          <a:r>
            <a:rPr lang="en-US" b="1" dirty="0" smtClean="0">
              <a:solidFill>
                <a:schemeClr val="accent6">
                  <a:lumMod val="60000"/>
                  <a:lumOff val="40000"/>
                </a:schemeClr>
              </a:solidFill>
              <a:effectLst>
                <a:outerShdw blurRad="38100" dist="38100" dir="2700000" algn="tl">
                  <a:srgbClr val="000000">
                    <a:alpha val="43137"/>
                  </a:srgbClr>
                </a:outerShdw>
              </a:effectLst>
            </a:rPr>
            <a:t>wider</a:t>
          </a:r>
          <a:r>
            <a:rPr lang="en-US" b="1" dirty="0" smtClean="0">
              <a:effectLst>
                <a:outerShdw blurRad="38100" dist="38100" dir="2700000" algn="tl">
                  <a:srgbClr val="000000">
                    <a:alpha val="43137"/>
                  </a:srgbClr>
                </a:outerShdw>
              </a:effectLst>
            </a:rPr>
            <a:t>” rather than “deeper” and by using </a:t>
          </a:r>
          <a:r>
            <a:rPr lang="en-US" b="1"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smtClean="0">
              <a:effectLst>
                <a:outerShdw blurRad="38100" dist="38100" dir="2700000" algn="tl">
                  <a:srgbClr val="000000">
                    <a:alpha val="43137"/>
                  </a:srgbClr>
                </a:outerShdw>
              </a:effectLst>
            </a:rPr>
            <a:t>Change the DRAM interface to make it more efficient by including a </a:t>
          </a:r>
          <a:r>
            <a:rPr lang="en-US" sz="1400" b="1" u="sng"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dirty="0" smtClean="0">
              <a:effectLst>
                <a:outerShdw blurRad="38100" dist="38100" dir="2700000" algn="tl">
                  <a:srgbClr val="000000">
                    <a:alpha val="43137"/>
                  </a:srgbClr>
                </a:outerShdw>
              </a:effectLst>
            </a:rPr>
            <a:t> or other buffering scheme on the DRAM chip</a:t>
          </a:r>
          <a:endParaRPr lang="en-US" sz="1200"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a:t>
          </a:r>
          <a:r>
            <a:rPr lang="en-US" b="1"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a:t>
          </a:r>
          <a:r>
            <a:rPr lang="en-US" b="1" u="sng"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b="1" dirty="0" smtClean="0">
              <a:effectLst>
                <a:outerShdw blurRad="38100" dist="38100" dir="2700000" algn="tl">
                  <a:srgbClr val="000000">
                    <a:alpha val="43137"/>
                  </a:srgbClr>
                </a:outerShdw>
              </a:effectLst>
            </a:rPr>
            <a:t>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6DA1E00-57D3-7B48-8A38-00999C78F3BC}" type="presOf" srcId="{DDEEB0FD-18FA-9C4A-92E6-3737DBB7AA4C}" destId="{2A4E3D9D-0DD4-4146-8C2F-D5E40C8FC794}"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FDE3816E-074A-EF49-9253-B4A579594108}" type="presOf" srcId="{85787AF2-CDD5-224D-8D0C-D3E9575DABBC}" destId="{200ABC57-7D7F-C84D-A1A6-CF6A59C98A27}"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smtClean="0"/>
            <a:t>Strategy is to use two simpler processors on the chip rather than one more complex processor</a:t>
          </a:r>
          <a:endParaRPr lang="en-US" b="1"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smtClean="0"/>
            <a:t>As caches became larger it made performance sense to create two and then three levels of cache on a chip</a:t>
          </a:r>
          <a:endParaRPr lang="en-US" b="1"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46B638DB-5077-8F47-B532-560C4EEBB34E}" srcId="{48302B29-DF7B-CE48-A8D2-94069316D1C3}" destId="{C19F7702-5F4C-F44B-9333-C56759486144}" srcOrd="0" destOrd="0" parTransId="{A70B69E9-4AAC-D24E-AF8E-9E3927E157EF}" sibTransId="{4562A5FB-A475-444C-82E8-04D61A9E986C}"/>
    <dgm:cxn modelId="{1C69D18B-4D6D-C54F-9524-6177246C5F7D}" srcId="{48302B29-DF7B-CE48-A8D2-94069316D1C3}" destId="{2BB322CA-E42D-4846-BC15-76177995191D}" srcOrd="3" destOrd="0" parTransId="{85853BED-64B9-CF48-99D4-E806CF0298B4}" sibTransId="{035B4B6C-BBF5-0D4D-86D8-A0562E242151}"/>
    <dgm:cxn modelId="{019DB62C-AF38-6F4D-9BB2-199E8BA3C067}" type="presOf" srcId="{48302B29-DF7B-CE48-A8D2-94069316D1C3}" destId="{67DFE038-8E3D-C649-A5BB-9B3C0EE1B407}"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68C16891-8D07-2645-B752-FE205353DCD5}" srcId="{48302B29-DF7B-CE48-A8D2-94069316D1C3}" destId="{E155F29C-A5B5-0E46-A2C7-79E6A500D145}" srcOrd="1" destOrd="0" parTransId="{8055BD00-F1C8-7846-B466-65DE4011FD8C}" sibTransId="{FCDFAB97-D041-E548-96BC-411DF7EC694B}"/>
    <dgm:cxn modelId="{217BF1EC-0D44-B94C-924C-945A9E06B6F1}" type="presOf" srcId="{2BB322CA-E42D-4846-BC15-76177995191D}" destId="{7DB2A403-2088-DF4C-B961-D8DCC748BA56}" srcOrd="0" destOrd="0" presId="urn:microsoft.com/office/officeart/2005/8/layout/target1"/>
    <dgm:cxn modelId="{4B6C9305-9663-8143-81A0-3E9955214B81}" type="presOf" srcId="{E155F29C-A5B5-0E46-A2C7-79E6A500D145}" destId="{513BC700-EE34-1A44-899C-A6CEEACA89E1}" srcOrd="0" destOrd="0" presId="urn:microsoft.com/office/officeart/2005/8/layout/target1"/>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16200000">
        <a:off x="-2323897" y="2325360"/>
        <a:ext cx="5486400" cy="835679"/>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16200000">
        <a:off x="-1327818" y="2240384"/>
        <a:ext cx="5486400" cy="1005631"/>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16200000">
        <a:off x="-246764" y="2240384"/>
        <a:ext cx="5486400" cy="1005631"/>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16200000">
        <a:off x="834289" y="2240384"/>
        <a:ext cx="5486400" cy="1005631"/>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16200000">
        <a:off x="1915343" y="2240384"/>
        <a:ext cx="5486400" cy="1005631"/>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16200000">
        <a:off x="2996397" y="2240384"/>
        <a:ext cx="5486400" cy="1005631"/>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16200000">
        <a:off x="4201083" y="2116751"/>
        <a:ext cx="5486400" cy="1252896"/>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16200000">
        <a:off x="5498745" y="2147408"/>
        <a:ext cx="5486400" cy="1191582"/>
      </dsp:txXfrm>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1965, Gordon Moore</a:t>
          </a:r>
        </a:p>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0" y="0"/>
        <a:ext cx="8001000" cy="5791200"/>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400" kern="1200" dirty="0">
            <a:effectLst>
              <a:outerShdw blurRad="38100" dist="38100" dir="2700000" algn="tl">
                <a:srgbClr val="000000">
                  <a:alpha val="43137"/>
                </a:srgbClr>
              </a:outerShdw>
            </a:effectLst>
          </a:endParaRPr>
        </a:p>
      </dsp:txBody>
      <dsp:txXfrm>
        <a:off x="200025" y="1447800"/>
        <a:ext cx="7600950" cy="405384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390048" y="2866644"/>
        <a:ext cx="1520190" cy="2330958"/>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lvl="0" algn="l" defTabSz="1244600" rtl="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Consequences of Moore’s law: </a:t>
          </a:r>
          <a:endParaRPr lang="en-US" sz="2800" kern="1200" dirty="0">
            <a:effectLst>
              <a:outerShdw blurRad="38100" dist="38100" dir="2700000" algn="tl">
                <a:srgbClr val="000000">
                  <a:alpha val="43137"/>
                </a:srgbClr>
              </a:outerShdw>
            </a:effectLst>
          </a:endParaRPr>
        </a:p>
      </dsp:txBody>
      <dsp:txXfrm>
        <a:off x="2080260" y="2895600"/>
        <a:ext cx="5520690" cy="231648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18277" y="3938016"/>
        <a:ext cx="1029468" cy="104241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271303" y="3938016"/>
        <a:ext cx="1029468" cy="104241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24329" y="3938016"/>
        <a:ext cx="1029468" cy="104241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377355" y="3938016"/>
        <a:ext cx="1029468" cy="104241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30381" y="3938016"/>
        <a:ext cx="1029468" cy="1042416"/>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4.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drawing5.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Evolution</a:t>
            </a:r>
            <a:r>
              <a:rPr lang="en-GB" b="0" baseline="0" dirty="0" smtClean="0"/>
              <a:t>: </a:t>
            </a:r>
            <a:r>
              <a:rPr lang="en-GB" b="0" baseline="0" dirty="0" err="1" smtClean="0"/>
              <a:t>Sự</a:t>
            </a:r>
            <a:r>
              <a:rPr lang="en-GB" b="0" baseline="0" dirty="0" smtClean="0"/>
              <a:t> </a:t>
            </a:r>
            <a:r>
              <a:rPr lang="en-GB" b="0" baseline="0" dirty="0" err="1" smtClean="0"/>
              <a:t>tiến</a:t>
            </a:r>
            <a:r>
              <a:rPr lang="en-GB" b="0" baseline="0" dirty="0" smtClean="0"/>
              <a:t> </a:t>
            </a:r>
            <a:r>
              <a:rPr lang="en-GB" b="0" baseline="0" dirty="0" err="1" smtClean="0"/>
              <a:t>hóa</a:t>
            </a:r>
            <a:r>
              <a:rPr lang="en-GB" b="0" baseline="0" dirty="0" smtClean="0"/>
              <a:t>, </a:t>
            </a:r>
            <a:r>
              <a:rPr lang="en-GB" b="0" baseline="0" dirty="0" err="1" smtClean="0"/>
              <a:t>sự</a:t>
            </a:r>
            <a:r>
              <a:rPr lang="en-GB" b="0" baseline="0" dirty="0" smtClean="0"/>
              <a:t> </a:t>
            </a:r>
            <a:r>
              <a:rPr lang="en-GB" b="0" baseline="0" dirty="0" err="1" smtClean="0"/>
              <a:t>thay</a:t>
            </a:r>
            <a:r>
              <a:rPr lang="en-GB" b="0" baseline="0" dirty="0" smtClean="0"/>
              <a:t> </a:t>
            </a:r>
            <a:r>
              <a:rPr lang="en-GB" b="0" baseline="0" dirty="0" err="1" smtClean="0"/>
              <a:t>đổi</a:t>
            </a:r>
            <a:r>
              <a:rPr lang="en-GB" b="0" baseline="0" dirty="0" smtClean="0"/>
              <a:t> </a:t>
            </a:r>
            <a:r>
              <a:rPr lang="en-GB" b="0" baseline="0" dirty="0" err="1" smtClean="0"/>
              <a:t>tốt</a:t>
            </a:r>
            <a:r>
              <a:rPr lang="en-GB" b="0" baseline="0" dirty="0" smtClean="0"/>
              <a:t> </a:t>
            </a:r>
            <a:r>
              <a:rPr lang="en-GB" b="0" baseline="0" dirty="0" err="1" smtClean="0"/>
              <a:t>dần</a:t>
            </a:r>
            <a:r>
              <a:rPr lang="en-GB" b="0" baseline="0" dirty="0" smtClean="0"/>
              <a:t> </a:t>
            </a:r>
            <a:r>
              <a:rPr lang="en-GB" b="0" baseline="0" dirty="0" err="1" smtClean="0"/>
              <a:t>lên</a:t>
            </a:r>
            <a:endParaRPr lang="en-GB" b="1" dirty="0" smtClean="0"/>
          </a:p>
          <a:p>
            <a:r>
              <a:rPr lang="en-GB" b="1" dirty="0" smtClean="0"/>
              <a:t>Performance</a:t>
            </a:r>
            <a:r>
              <a:rPr lang="en-GB" b="0" dirty="0" smtClean="0"/>
              <a:t>: </a:t>
            </a:r>
            <a:r>
              <a:rPr lang="en-GB" b="0" dirty="0" err="1" smtClean="0"/>
              <a:t>Hiệu</a:t>
            </a:r>
            <a:r>
              <a:rPr lang="en-GB" b="0" baseline="0" dirty="0" smtClean="0"/>
              <a:t> </a:t>
            </a:r>
            <a:r>
              <a:rPr lang="en-GB" b="0" baseline="0" dirty="0" err="1" smtClean="0"/>
              <a:t>suất</a:t>
            </a:r>
            <a:r>
              <a:rPr lang="en-GB" b="0" baseline="0" dirty="0" smtClean="0"/>
              <a:t>, </a:t>
            </a:r>
            <a:r>
              <a:rPr lang="en-GB" b="0" baseline="0" dirty="0" err="1" smtClean="0"/>
              <a:t>phần</a:t>
            </a:r>
            <a:r>
              <a:rPr lang="en-GB" b="0" baseline="0" dirty="0" smtClean="0"/>
              <a:t> (</a:t>
            </a:r>
            <a:r>
              <a:rPr lang="en-GB" b="0" baseline="0" dirty="0" err="1" smtClean="0"/>
              <a:t>xuất</a:t>
            </a:r>
            <a:r>
              <a:rPr lang="en-GB" b="0" baseline="0" dirty="0" smtClean="0"/>
              <a:t>/</a:t>
            </a:r>
            <a:r>
              <a:rPr lang="en-GB" b="0" baseline="0" dirty="0" err="1" smtClean="0"/>
              <a:t>tỉ</a:t>
            </a:r>
            <a:r>
              <a:rPr lang="en-GB" b="0" baseline="0" dirty="0" smtClean="0"/>
              <a:t> </a:t>
            </a:r>
            <a:r>
              <a:rPr lang="en-GB" b="0" baseline="0" dirty="0" err="1" smtClean="0"/>
              <a:t>lệ</a:t>
            </a:r>
            <a:r>
              <a:rPr lang="en-GB" b="0" baseline="0" dirty="0" smtClean="0"/>
              <a:t>) </a:t>
            </a:r>
            <a:r>
              <a:rPr lang="en-GB" b="0" baseline="0" dirty="0" err="1" smtClean="0"/>
              <a:t>hiệu</a:t>
            </a:r>
            <a:r>
              <a:rPr lang="en-GB" b="0" baseline="0" dirty="0" smtClean="0"/>
              <a:t> </a:t>
            </a:r>
            <a:r>
              <a:rPr lang="en-GB" b="0" baseline="0" dirty="0" err="1" smtClean="0"/>
              <a:t>quả</a:t>
            </a:r>
            <a:r>
              <a:rPr lang="en-GB" b="0" baseline="0" dirty="0" smtClean="0"/>
              <a:t> </a:t>
            </a:r>
            <a:r>
              <a:rPr lang="en-GB" b="0" baseline="0" dirty="0" err="1" smtClean="0"/>
              <a:t>của</a:t>
            </a:r>
            <a:r>
              <a:rPr lang="en-GB" b="0" baseline="0" dirty="0" smtClean="0"/>
              <a:t> </a:t>
            </a:r>
            <a:r>
              <a:rPr lang="en-GB" b="0" baseline="0" dirty="0" err="1" smtClean="0"/>
              <a:t>một</a:t>
            </a:r>
            <a:r>
              <a:rPr lang="en-GB" b="0" baseline="0" dirty="0" smtClean="0"/>
              <a:t> </a:t>
            </a:r>
            <a:r>
              <a:rPr lang="en-GB" b="0" baseline="0" dirty="0" err="1" smtClean="0"/>
              <a:t>hoạt</a:t>
            </a:r>
            <a:r>
              <a:rPr lang="en-GB" b="0" baseline="0" dirty="0" smtClean="0"/>
              <a:t> </a:t>
            </a:r>
            <a:r>
              <a:rPr lang="en-GB" b="0" baseline="0" dirty="0" err="1" smtClean="0"/>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20</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21</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22</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23</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a:t>
            </a:r>
            <a:r>
              <a:rPr kumimoji="1" lang="en-US" sz="1200" kern="1200" baseline="0" smtClean="0">
                <a:solidFill>
                  <a:schemeClr val="tx1"/>
                </a:solidFill>
                <a:latin typeface="Times New Roman" pitchFamily="-110" charset="0"/>
                <a:ea typeface="+mn-ea"/>
                <a:cs typeface="+mn-cs"/>
              </a:rPr>
              <a:t>onsisting </a:t>
            </a:r>
            <a:r>
              <a:rPr kumimoji="1" lang="en-US" sz="1200" kern="1200" baseline="0" dirty="0" smtClean="0">
                <a:solidFill>
                  <a:schemeClr val="tx1"/>
                </a:solidFill>
                <a:latin typeface="Times New Roman" pitchFamily="-110" charset="0"/>
                <a:ea typeface="+mn-ea"/>
                <a:cs typeface="+mn-cs"/>
              </a:rPr>
              <a:t>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24</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a:t>
            </a:r>
            <a:r>
              <a:rPr kumimoji="1" lang="en-US" sz="1200" kern="1200" baseline="0" smtClean="0">
                <a:solidFill>
                  <a:schemeClr val="tx1"/>
                </a:solidFill>
                <a:latin typeface="Times New Roman" pitchFamily="-110" charset="0"/>
                <a:ea typeface="+mn-ea"/>
                <a:cs typeface="+mn-cs"/>
              </a:rPr>
              <a:t>onsisting </a:t>
            </a:r>
            <a:r>
              <a:rPr kumimoji="1" lang="en-US" sz="1200" kern="1200" baseline="0" dirty="0" smtClean="0">
                <a:solidFill>
                  <a:schemeClr val="tx1"/>
                </a:solidFill>
                <a:latin typeface="Times New Roman" pitchFamily="-110" charset="0"/>
                <a:ea typeface="+mn-ea"/>
                <a:cs typeface="+mn-cs"/>
              </a:rPr>
              <a:t>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25</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26</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27</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Generation</a:t>
            </a:r>
            <a:r>
              <a:rPr lang="en-US" b="0" dirty="0" smtClean="0"/>
              <a:t>: </a:t>
            </a:r>
            <a:r>
              <a:rPr lang="en-US" b="0" dirty="0" err="1" smtClean="0"/>
              <a:t>Thế</a:t>
            </a:r>
            <a:r>
              <a:rPr lang="en-US" b="0" baseline="0" dirty="0" smtClean="0"/>
              <a:t> </a:t>
            </a:r>
            <a:r>
              <a:rPr lang="en-US" b="0" baseline="0" dirty="0" err="1" smtClean="0"/>
              <a:t>hệ</a:t>
            </a:r>
            <a:r>
              <a:rPr lang="en-US" b="0" baseline="0" dirty="0" smtClean="0"/>
              <a:t>, </a:t>
            </a:r>
            <a:r>
              <a:rPr lang="en-US" b="0" baseline="0" dirty="0" err="1" smtClean="0"/>
              <a:t>đánh</a:t>
            </a:r>
            <a:r>
              <a:rPr lang="en-US" b="0" baseline="0" dirty="0" smtClean="0"/>
              <a:t> </a:t>
            </a:r>
            <a:r>
              <a:rPr lang="en-US" b="0" baseline="0" dirty="0" err="1" smtClean="0"/>
              <a:t>dấu</a:t>
            </a:r>
            <a:r>
              <a:rPr lang="en-US" b="0" baseline="0" dirty="0" smtClean="0"/>
              <a:t> </a:t>
            </a:r>
            <a:r>
              <a:rPr lang="en-US" b="0" baseline="0" dirty="0" err="1" smtClean="0"/>
              <a:t>một</a:t>
            </a:r>
            <a:r>
              <a:rPr lang="en-US" b="0" baseline="0" dirty="0" smtClean="0"/>
              <a:t> </a:t>
            </a:r>
            <a:r>
              <a:rPr lang="en-US" b="0" baseline="0" dirty="0" err="1" smtClean="0"/>
              <a:t>thế</a:t>
            </a:r>
            <a:r>
              <a:rPr lang="en-US" b="0" baseline="0" dirty="0" smtClean="0"/>
              <a:t> </a:t>
            </a:r>
            <a:r>
              <a:rPr lang="en-US" b="0" baseline="0" dirty="0" err="1" smtClean="0"/>
              <a:t>hệ</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cố</a:t>
            </a:r>
            <a:r>
              <a:rPr lang="en-US" b="0" baseline="0" dirty="0" smtClean="0"/>
              <a:t> </a:t>
            </a:r>
            <a:r>
              <a:rPr lang="en-US" b="0" baseline="0" dirty="0" err="1" smtClean="0"/>
              <a:t>như</a:t>
            </a:r>
            <a:r>
              <a:rPr lang="en-US" b="0" baseline="0" dirty="0" smtClean="0"/>
              <a:t> </a:t>
            </a:r>
            <a:r>
              <a:rPr lang="en-US" b="0" baseline="0" dirty="0" err="1" smtClean="0"/>
              <a:t>sinh</a:t>
            </a:r>
            <a:r>
              <a:rPr lang="en-US" b="0" baseline="0" dirty="0" smtClean="0"/>
              <a:t> </a:t>
            </a:r>
            <a:r>
              <a:rPr lang="en-US" b="0" baseline="0" dirty="0" err="1" smtClean="0"/>
              <a:t>nở</a:t>
            </a:r>
            <a:r>
              <a:rPr lang="en-US" b="0" baseline="0" dirty="0" smtClean="0"/>
              <a:t> ở </a:t>
            </a:r>
            <a:r>
              <a:rPr lang="en-US" b="0" baseline="0" dirty="0" err="1" smtClean="0"/>
              <a:t>động</a:t>
            </a:r>
            <a:r>
              <a:rPr lang="en-US" b="0" baseline="0" dirty="0" smtClean="0"/>
              <a:t> </a:t>
            </a:r>
            <a:r>
              <a:rPr lang="en-US" b="0" baseline="0" dirty="0" err="1" smtClean="0"/>
              <a:t>vật</a:t>
            </a:r>
            <a:r>
              <a:rPr lang="en-US" b="0" baseline="0" dirty="0" smtClean="0"/>
              <a:t>, </a:t>
            </a:r>
            <a:r>
              <a:rPr lang="en-US" b="0" baseline="0" dirty="0" err="1" smtClean="0"/>
              <a:t>một</a:t>
            </a:r>
            <a:r>
              <a:rPr lang="en-US" b="0" baseline="0" dirty="0" smtClean="0"/>
              <a:t> </a:t>
            </a:r>
            <a:r>
              <a:rPr lang="en-US" b="0" baseline="0" dirty="0" err="1" smtClean="0"/>
              <a:t>phát</a:t>
            </a:r>
            <a:r>
              <a:rPr lang="en-US" b="0" baseline="0" dirty="0" smtClean="0"/>
              <a:t> minh </a:t>
            </a:r>
            <a:r>
              <a:rPr lang="en-US" b="0" baseline="0" dirty="0" err="1" smtClean="0"/>
              <a:t>trong</a:t>
            </a:r>
            <a:r>
              <a:rPr lang="en-US" b="0" baseline="0" dirty="0" smtClean="0"/>
              <a:t> </a:t>
            </a:r>
            <a:r>
              <a:rPr lang="en-US" b="0" baseline="0" dirty="0" err="1" smtClean="0"/>
              <a:t>khoa</a:t>
            </a:r>
            <a:r>
              <a:rPr lang="en-US" b="0" baseline="0" dirty="0" smtClean="0"/>
              <a:t> </a:t>
            </a:r>
            <a:r>
              <a:rPr lang="en-US" b="0" baseline="0" dirty="0" err="1" smtClean="0"/>
              <a:t>học</a:t>
            </a:r>
            <a:endParaRPr lang="en-US" b="0" baseline="0" dirty="0" smtClean="0"/>
          </a:p>
          <a:p>
            <a:r>
              <a:rPr lang="en-US" b="1" baseline="0" dirty="0" smtClean="0"/>
              <a:t>Assess</a:t>
            </a:r>
            <a:r>
              <a:rPr lang="en-US" b="0" baseline="0" dirty="0" smtClean="0"/>
              <a:t>: Evaluate, </a:t>
            </a:r>
            <a:r>
              <a:rPr lang="en-US" b="0" baseline="0" dirty="0" err="1" smtClean="0"/>
              <a:t>đánh</a:t>
            </a:r>
            <a:r>
              <a:rPr lang="en-US" b="0" baseline="0" dirty="0" smtClean="0"/>
              <a:t> </a:t>
            </a:r>
            <a:r>
              <a:rPr lang="en-US" b="0" baseline="0" dirty="0" err="1" smtClean="0"/>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30</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31</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32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33</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36</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37</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41</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44</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46</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47</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53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54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Wiki: </a:t>
            </a:r>
            <a:r>
              <a:rPr kumimoji="1" lang="en-US" sz="1200" b="0" i="0" kern="1200" dirty="0" smtClean="0">
                <a:solidFill>
                  <a:schemeClr val="tx1"/>
                </a:solidFill>
                <a:latin typeface="Times New Roman" pitchFamily="-110" charset="0"/>
                <a:ea typeface="+mn-ea"/>
                <a:cs typeface="+mn-cs"/>
              </a:rPr>
              <a:t>A </a:t>
            </a:r>
            <a:r>
              <a:rPr kumimoji="1" lang="en-US" sz="1200" b="1" i="0" kern="1200" dirty="0" smtClean="0">
                <a:solidFill>
                  <a:schemeClr val="tx1"/>
                </a:solidFill>
                <a:latin typeface="Times New Roman" pitchFamily="-110" charset="0"/>
                <a:ea typeface="+mn-ea"/>
                <a:cs typeface="+mn-cs"/>
              </a:rPr>
              <a:t>modem</a:t>
            </a:r>
            <a:r>
              <a:rPr kumimoji="1" lang="en-US" sz="1200" b="0" i="0" kern="1200" dirty="0" smtClean="0">
                <a:solidFill>
                  <a:schemeClr val="tx1"/>
                </a:solidFill>
                <a:latin typeface="Times New Roman" pitchFamily="-110" charset="0"/>
                <a:ea typeface="+mn-ea"/>
                <a:cs typeface="+mn-cs"/>
              </a:rPr>
              <a:t> (</a:t>
            </a:r>
            <a:r>
              <a:rPr kumimoji="1" lang="en-US" sz="1200" b="1" i="0" kern="1200" dirty="0" smtClean="0">
                <a:solidFill>
                  <a:schemeClr val="tx1"/>
                </a:solidFill>
                <a:latin typeface="Times New Roman" pitchFamily="-110" charset="0"/>
                <a:ea typeface="+mn-ea"/>
                <a:cs typeface="+mn-cs"/>
              </a:rPr>
              <a:t>mo</a:t>
            </a:r>
            <a:r>
              <a:rPr kumimoji="1" lang="en-US" sz="1200" b="0" i="0" kern="1200" dirty="0" smtClean="0">
                <a:solidFill>
                  <a:schemeClr val="tx1"/>
                </a:solidFill>
                <a:latin typeface="Times New Roman" pitchFamily="-110" charset="0"/>
                <a:ea typeface="+mn-ea"/>
                <a:cs typeface="+mn-cs"/>
              </a:rPr>
              <a:t>dulator-</a:t>
            </a:r>
            <a:r>
              <a:rPr kumimoji="1" lang="en-US" sz="1200" b="1" i="0" kern="1200" dirty="0" smtClean="0">
                <a:solidFill>
                  <a:schemeClr val="tx1"/>
                </a:solidFill>
                <a:latin typeface="Times New Roman" pitchFamily="-110" charset="0"/>
                <a:ea typeface="+mn-ea"/>
                <a:cs typeface="+mn-cs"/>
              </a:rPr>
              <a:t>dem</a:t>
            </a:r>
            <a:r>
              <a:rPr kumimoji="1" lang="en-US" sz="1200" b="0" i="0" kern="1200" dirty="0" smtClean="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8</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buFontTx/>
              <a:buChar char="-"/>
            </a:pPr>
            <a:r>
              <a:rPr lang="en-US" dirty="0" smtClean="0">
                <a:latin typeface="Times New Roman" pitchFamily="18" charset="0"/>
                <a:cs typeface="Times New Roman" pitchFamily="18" charset="0"/>
              </a:rPr>
              <a:t>Link </a:t>
            </a:r>
            <a:r>
              <a:rPr lang="en-US" dirty="0" err="1" smtClean="0">
                <a:latin typeface="Times New Roman" pitchFamily="18" charset="0"/>
                <a:cs typeface="Times New Roman" pitchFamily="18" charset="0"/>
              </a:rPr>
              <a:t>kiện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(digital IC) : </a:t>
            </a:r>
            <a:r>
              <a:rPr lang="en-US" baseline="0" dirty="0" err="1" smtClean="0">
                <a:latin typeface="Times New Roman" pitchFamily="18" charset="0"/>
                <a:cs typeface="Times New Roman" pitchFamily="18" charset="0"/>
              </a:rPr>
              <a:t>Mạch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tử</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nhận</a:t>
            </a:r>
            <a:r>
              <a:rPr lang="en-US" baseline="0" dirty="0" smtClean="0">
                <a:latin typeface="Times New Roman" pitchFamily="18" charset="0"/>
                <a:cs typeface="Times New Roman" pitchFamily="18" charset="0"/>
              </a:rPr>
              <a:t> 1 </a:t>
            </a:r>
            <a:r>
              <a:rPr lang="en-US" baseline="0" dirty="0" err="1" smtClean="0">
                <a:latin typeface="Times New Roman" pitchFamily="18" charset="0"/>
                <a:cs typeface="Times New Roman" pitchFamily="18" charset="0"/>
              </a:rPr>
              <a:t>nhóm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hiệu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vào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dạng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1 </a:t>
            </a:r>
            <a:r>
              <a:rPr lang="en-US" baseline="0" dirty="0" err="1" smtClean="0">
                <a:latin typeface="Times New Roman" pitchFamily="18" charset="0"/>
                <a:cs typeface="Times New Roman" pitchFamily="18" charset="0"/>
              </a:rPr>
              <a:t>chiều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diễn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tả</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bằng</a:t>
            </a:r>
            <a:r>
              <a:rPr lang="en-US" baseline="0" dirty="0" smtClean="0">
                <a:latin typeface="Times New Roman" pitchFamily="18" charset="0"/>
                <a:cs typeface="Times New Roman" pitchFamily="18" charset="0"/>
              </a:rPr>
              <a:t> 1 </a:t>
            </a:r>
            <a:r>
              <a:rPr lang="en-US" baseline="0" dirty="0" err="1" smtClean="0">
                <a:latin typeface="Times New Roman" pitchFamily="18" charset="0"/>
                <a:cs typeface="Times New Roman" pitchFamily="18" charset="0"/>
              </a:rPr>
              <a:t>chuỗi</a:t>
            </a:r>
            <a:r>
              <a:rPr lang="en-US" baseline="0" dirty="0" smtClean="0">
                <a:latin typeface="Times New Roman" pitchFamily="18" charset="0"/>
                <a:cs typeface="Times New Roman" pitchFamily="18" charset="0"/>
              </a:rPr>
              <a:t> 0/1 </a:t>
            </a:r>
            <a:r>
              <a:rPr lang="en-US" baseline="0" dirty="0" err="1" smtClean="0">
                <a:latin typeface="Times New Roman" pitchFamily="18" charset="0"/>
                <a:cs typeface="Times New Roman" pitchFamily="18" charset="0"/>
              </a:rPr>
              <a:t>và</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chuỗi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đầu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ra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cũng</a:t>
            </a:r>
            <a:r>
              <a:rPr lang="en-US" baseline="0" dirty="0" smtClean="0">
                <a:latin typeface="Times New Roman" pitchFamily="18" charset="0"/>
                <a:cs typeface="Times New Roman" pitchFamily="18" charset="0"/>
              </a:rPr>
              <a:t> 0/1. IC </a:t>
            </a:r>
            <a:r>
              <a:rPr lang="en-US" baseline="0" dirty="0" err="1" smtClean="0">
                <a:latin typeface="Times New Roman" pitchFamily="18" charset="0"/>
                <a:cs typeface="Times New Roman" pitchFamily="18" charset="0"/>
              </a:rPr>
              <a:t>đã</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input </a:t>
            </a:r>
            <a:r>
              <a:rPr lang="en-US" baseline="0" dirty="0" err="1" smtClean="0">
                <a:latin typeface="Times New Roman" pitchFamily="18" charset="0"/>
                <a:cs typeface="Times New Roman" pitchFamily="18" charset="0"/>
              </a:rPr>
              <a:t>vẫn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cần</a:t>
            </a:r>
            <a:r>
              <a:rPr lang="en-US" baseline="0" dirty="0" smtClean="0">
                <a:latin typeface="Times New Roman" pitchFamily="18" charset="0"/>
                <a:cs typeface="Times New Roman" pitchFamily="18" charset="0"/>
              </a:rPr>
              <a:t> 1 </a:t>
            </a:r>
            <a:r>
              <a:rPr lang="en-US" baseline="0" dirty="0" err="1" smtClean="0">
                <a:latin typeface="Times New Roman" pitchFamily="18" charset="0"/>
                <a:cs typeface="Times New Roman" pitchFamily="18" charset="0"/>
              </a:rPr>
              <a:t>xung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kích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để</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làm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việc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để</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có</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hiệu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đầu</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ra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Tốc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a:t>
            </a:r>
            <a:r>
              <a:rPr lang="en-US" baseline="0" dirty="0" smtClean="0">
                <a:latin typeface="Times New Roman" pitchFamily="18" charset="0"/>
                <a:cs typeface="Times New Roman" pitchFamily="18" charset="0"/>
              </a:rPr>
              <a:t> IC </a:t>
            </a:r>
            <a:r>
              <a:rPr lang="en-US" baseline="0" dirty="0" err="1" smtClean="0">
                <a:latin typeface="Times New Roman" pitchFamily="18" charset="0"/>
                <a:cs typeface="Times New Roman" pitchFamily="18" charset="0"/>
              </a:rPr>
              <a:t>làm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việc</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lệ</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thuận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với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xung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kích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nó</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Như</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vậy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tạo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xung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ổn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nhờ</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tinh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thể</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crystal oscillator) </a:t>
            </a:r>
            <a:r>
              <a:rPr lang="en-US" dirty="0" err="1" smtClean="0">
                <a:latin typeface="Times New Roman" pitchFamily="18" charset="0"/>
                <a:cs typeface="Times New Roman" pitchFamily="18" charset="0"/>
              </a:rPr>
              <a:t>dựa</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trên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nguyên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lý</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anh</a:t>
            </a:r>
            <a:r>
              <a:rPr lang="en-US" baseline="0" dirty="0" smtClean="0">
                <a:latin typeface="Times New Roman" pitchFamily="18" charset="0"/>
                <a:cs typeface="Times New Roman" pitchFamily="18" charset="0"/>
              </a:rPr>
              <a:t> (SiO</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sẽ</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đặt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này</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cao</a:t>
            </a:r>
            <a:r>
              <a:rPr lang="en-US" baseline="0" dirty="0" smtClean="0">
                <a:latin typeface="Times New Roman" pitchFamily="18" charset="0"/>
                <a:cs typeface="Times New Roman" pitchFamily="18" charset="0"/>
              </a:rPr>
              <a:t>.</a:t>
            </a:r>
          </a:p>
          <a:p>
            <a:pPr>
              <a:buFontTx/>
              <a:buChar char="-"/>
            </a:pPr>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64</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65</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66</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67</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68</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69</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70</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71</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72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Cách</a:t>
            </a:r>
            <a:r>
              <a:rPr lang="en-US" baseline="0" dirty="0" smtClean="0"/>
              <a:t> </a:t>
            </a:r>
            <a:r>
              <a:rPr lang="en-US" baseline="0" dirty="0" err="1" smtClean="0"/>
              <a:t>tính</a:t>
            </a:r>
            <a:r>
              <a:rPr lang="en-US" baseline="0" dirty="0" smtClean="0"/>
              <a:t> </a:t>
            </a:r>
            <a:r>
              <a:rPr lang="en-US" baseline="0" dirty="0" err="1" smtClean="0"/>
              <a:t>trị</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cách</a:t>
            </a:r>
            <a:r>
              <a:rPr lang="en-US" baseline="0" dirty="0" smtClean="0"/>
              <a:t> </a:t>
            </a:r>
            <a:r>
              <a:rPr lang="en-US" baseline="0" dirty="0" err="1" smtClean="0"/>
              <a:t>đọc</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a:t>
            </a:r>
          </a:p>
          <a:p>
            <a:r>
              <a:rPr lang="en-US" baseline="0" dirty="0" err="1" smtClean="0"/>
              <a:t>Ba</a:t>
            </a:r>
            <a:r>
              <a:rPr lang="en-US" baseline="0" dirty="0" smtClean="0"/>
              <a:t> </a:t>
            </a:r>
            <a:r>
              <a:rPr lang="en-US" baseline="0" dirty="0" err="1" smtClean="0"/>
              <a:t>chục</a:t>
            </a:r>
            <a:r>
              <a:rPr lang="en-US" baseline="0" dirty="0" smtClean="0"/>
              <a:t> </a:t>
            </a:r>
            <a:r>
              <a:rPr lang="en-US" baseline="0" dirty="0" err="1" smtClean="0"/>
              <a:t>ngàn</a:t>
            </a:r>
            <a:r>
              <a:rPr lang="en-US" baseline="0" dirty="0" smtClean="0"/>
              <a:t>, </a:t>
            </a:r>
            <a:r>
              <a:rPr lang="en-US" baseline="0" dirty="0" err="1" smtClean="0"/>
              <a:t>bảy</a:t>
            </a:r>
            <a:r>
              <a:rPr lang="en-US" baseline="0" dirty="0" smtClean="0"/>
              <a:t> </a:t>
            </a:r>
            <a:r>
              <a:rPr lang="en-US" baseline="0" dirty="0" err="1" smtClean="0"/>
              <a:t>ngàn</a:t>
            </a:r>
            <a:r>
              <a:rPr lang="en-US" baseline="0" dirty="0" smtClean="0"/>
              <a:t>, </a:t>
            </a:r>
            <a:r>
              <a:rPr lang="en-US" baseline="0" dirty="0" err="1" smtClean="0"/>
              <a:t>không</a:t>
            </a:r>
            <a:r>
              <a:rPr lang="en-US" baseline="0" dirty="0" smtClean="0"/>
              <a:t> </a:t>
            </a:r>
            <a:r>
              <a:rPr lang="en-US" baseline="0" dirty="0" err="1" smtClean="0"/>
              <a:t>trăm</a:t>
            </a:r>
            <a:r>
              <a:rPr lang="en-US" baseline="0" dirty="0" smtClean="0"/>
              <a:t>, </a:t>
            </a:r>
            <a:r>
              <a:rPr lang="en-US" baseline="0" dirty="0" err="1" smtClean="0"/>
              <a:t>một</a:t>
            </a:r>
            <a:r>
              <a:rPr lang="en-US" baseline="0" dirty="0" smtClean="0"/>
              <a:t> </a:t>
            </a:r>
            <a:r>
              <a:rPr lang="en-US" baseline="0" dirty="0" err="1" smtClean="0"/>
              <a:t>chục</a:t>
            </a:r>
            <a:r>
              <a:rPr lang="en-US" baseline="0" dirty="0" smtClean="0"/>
              <a:t>, </a:t>
            </a:r>
            <a:r>
              <a:rPr lang="en-US" baseline="0" dirty="0" err="1" smtClean="0"/>
              <a:t>năm</a:t>
            </a:r>
            <a:r>
              <a:rPr lang="en-US" baseline="0" dirty="0" smtClean="0"/>
              <a:t> </a:t>
            </a:r>
            <a:r>
              <a:rPr lang="en-US" baseline="0" dirty="0" err="1" smtClean="0"/>
              <a:t>đơn</a:t>
            </a:r>
            <a:r>
              <a:rPr lang="en-US" baseline="0" dirty="0" smtClean="0"/>
              <a:t> </a:t>
            </a:r>
            <a:r>
              <a:rPr lang="en-US" baseline="0" dirty="0" err="1" smtClean="0"/>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9</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73</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74</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75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err="1" smtClean="0">
                <a:solidFill>
                  <a:schemeClr val="tx1"/>
                </a:solidFill>
                <a:latin typeface="Times New Roman" pitchFamily="-110" charset="0"/>
                <a:ea typeface="+mn-ea"/>
                <a:cs typeface="+mn-cs"/>
              </a:rPr>
              <a:t>Nano</a:t>
            </a:r>
            <a:r>
              <a:rPr kumimoji="1" lang="en-US" sz="1200" b="1" i="1" kern="1200" baseline="0" dirty="0" smtClean="0">
                <a:solidFill>
                  <a:schemeClr val="tx1"/>
                </a:solidFill>
                <a:latin typeface="Times New Roman" pitchFamily="-110" charset="0"/>
                <a:ea typeface="+mn-ea"/>
                <a:cs typeface="+mn-cs"/>
              </a:rPr>
              <a:t> technology: </a:t>
            </a:r>
            <a:r>
              <a:rPr kumimoji="1" lang="en-US" sz="1200" b="0" i="1" kern="1200" baseline="0" dirty="0" err="1" smtClean="0">
                <a:solidFill>
                  <a:schemeClr val="tx1"/>
                </a:solidFill>
                <a:latin typeface="Times New Roman" pitchFamily="-110" charset="0"/>
                <a:ea typeface="+mn-ea"/>
                <a:cs typeface="+mn-cs"/>
              </a:rPr>
              <a:t>Công</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nghệ</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nano</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kỹ</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thuật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làm</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nhỏ</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vật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chất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để</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có</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thể</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đặt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hai</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vật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rời</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nhau</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với</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khoảng</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cách</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nano-mét</a:t>
            </a:r>
            <a:r>
              <a:rPr kumimoji="1" lang="en-US" sz="1200" b="0" i="1" kern="1200" baseline="0" dirty="0" smtClean="0">
                <a:solidFill>
                  <a:schemeClr val="tx1"/>
                </a:solidFill>
                <a:latin typeface="Times New Roman" pitchFamily="-110" charset="0"/>
                <a:ea typeface="+mn-ea"/>
                <a:cs typeface="+mn-cs"/>
              </a:rPr>
              <a:t> ( 10</a:t>
            </a:r>
            <a:r>
              <a:rPr kumimoji="1" lang="en-US" sz="1200" b="0" i="1" kern="1200" baseline="30000" dirty="0" smtClean="0">
                <a:solidFill>
                  <a:schemeClr val="tx1"/>
                </a:solidFill>
                <a:latin typeface="Times New Roman" pitchFamily="-110" charset="0"/>
                <a:ea typeface="+mn-ea"/>
                <a:cs typeface="+mn-cs"/>
              </a:rPr>
              <a:t>-9</a:t>
            </a:r>
            <a:r>
              <a:rPr kumimoji="1" lang="en-US" sz="1200" b="0" i="1" kern="1200" baseline="0" dirty="0" smtClean="0">
                <a:solidFill>
                  <a:schemeClr val="tx1"/>
                </a:solidFill>
                <a:latin typeface="Times New Roman" pitchFamily="-110" charset="0"/>
                <a:ea typeface="+mn-ea"/>
                <a:cs typeface="+mn-cs"/>
              </a:rPr>
              <a:t> meter). </a:t>
            </a:r>
            <a:r>
              <a:rPr kumimoji="1" lang="en-US" sz="1200" b="0" i="1" kern="1200" baseline="0" dirty="0" err="1" smtClean="0">
                <a:solidFill>
                  <a:schemeClr val="tx1"/>
                </a:solidFill>
                <a:latin typeface="Times New Roman" pitchFamily="-110" charset="0"/>
                <a:ea typeface="+mn-ea"/>
                <a:cs typeface="+mn-cs"/>
              </a:rPr>
              <a:t>Kýỹ</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thuật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này</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được</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dùng</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để</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sản</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xuất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linh</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kiện</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máy</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tính</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thuộc</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chữa</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bệnh</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vật</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liệu</a:t>
            </a:r>
            <a:r>
              <a:rPr kumimoji="1" lang="en-US" sz="1200" b="0" i="1" kern="1200" baseline="0" dirty="0" smtClean="0">
                <a:solidFill>
                  <a:schemeClr val="tx1"/>
                </a:solidFill>
                <a:latin typeface="Times New Roman" pitchFamily="-110" charset="0"/>
                <a:ea typeface="+mn-ea"/>
                <a:cs typeface="+mn-cs"/>
              </a:rPr>
              <a:t> </a:t>
            </a:r>
            <a:r>
              <a:rPr kumimoji="1" lang="en-US" sz="1200" b="0" i="1" kern="1200" baseline="0" dirty="0" err="1" smtClean="0">
                <a:solidFill>
                  <a:schemeClr val="tx1"/>
                </a:solidFill>
                <a:latin typeface="Times New Roman" pitchFamily="-110" charset="0"/>
                <a:ea typeface="+mn-ea"/>
                <a:cs typeface="+mn-cs"/>
              </a:rPr>
              <a:t>sơn</a:t>
            </a:r>
            <a:r>
              <a:rPr kumimoji="1" lang="en-US" sz="1200" b="0" i="1" kern="1200" baseline="0" dirty="0" smtClean="0">
                <a:solidFill>
                  <a:schemeClr val="tx1"/>
                </a:solidFill>
                <a:latin typeface="Times New Roman" pitchFamily="-110" charset="0"/>
                <a:ea typeface="+mn-ea"/>
                <a:cs typeface="+mn-cs"/>
              </a:rPr>
              <a:t>, …</a:t>
            </a:r>
          </a:p>
          <a:p>
            <a:endParaRPr kumimoji="1" lang="en-US" sz="1200" b="1" i="1" kern="1200" baseline="0" dirty="0" smtClean="0">
              <a:solidFill>
                <a:schemeClr val="tx1"/>
              </a:solidFill>
              <a:latin typeface="Times New Roman" pitchFamily="-110" charset="0"/>
              <a:ea typeface="+mn-ea"/>
              <a:cs typeface="+mn-cs"/>
            </a:endParaRPr>
          </a:p>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18</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19</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11.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image" Target="../media/image22.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1.png"/><Relationship Id="rId5" Type="http://schemas.openxmlformats.org/officeDocument/2006/relationships/oleObject" Target="???" TargetMode="External"/><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image" Target="../media/image11.png"/><Relationship Id="rId5" Type="http://schemas.openxmlformats.org/officeDocument/2006/relationships/image" Target="../media/image25.png"/><Relationship Id="rId4" Type="http://schemas.openxmlformats.org/officeDocument/2006/relationships/image" Target="../media/image15.pdf"/></Relationships>
</file>

<file path=ppt/slides/_rels/slide32.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2.png"/></Relationships>
</file>

<file path=ppt/slides/_rels/slide33.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4.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5.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4.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33.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43.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33.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34.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3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6.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8.png"/><Relationship Id="rId5" Type="http://schemas.openxmlformats.org/officeDocument/2006/relationships/package" Target="../embeddings/Microsoft_Office_Word_Document2.docx"/><Relationship Id="rId4" Type="http://schemas.openxmlformats.org/officeDocument/2006/relationships/package" Target="../embeddings/Microsoft_Office_Word_Document1.docx"/></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9.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4.xml"/><Relationship Id="rId1" Type="http://schemas.openxmlformats.org/officeDocument/2006/relationships/slideLayout" Target="../slideLayouts/slideLayout16.xml"/><Relationship Id="rId4" Type="http://schemas.openxmlformats.org/officeDocument/2006/relationships/image" Target="../media/image41.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6.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7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7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Counting</a:t>
            </a:r>
            <a:endParaRPr lang="en-US" b="1"/>
          </a:p>
        </p:txBody>
      </p:sp>
      <p:sp>
        <p:nvSpPr>
          <p:cNvPr id="3" name="Content Placeholder 2"/>
          <p:cNvSpPr>
            <a:spLocks noGrp="1"/>
          </p:cNvSpPr>
          <p:nvPr>
            <p:ph idx="1"/>
          </p:nvPr>
        </p:nvSpPr>
        <p:spPr>
          <a:xfrm>
            <a:off x="498474" y="1981201"/>
            <a:ext cx="8466014" cy="2599928"/>
          </a:xfrm>
        </p:spPr>
        <p:txBody>
          <a:bodyPr>
            <a:normAutofit/>
          </a:bodyPr>
          <a:lstStyle/>
          <a:p>
            <a:r>
              <a:rPr lang="en-US" sz="2400" dirty="0" smtClean="0">
                <a:solidFill>
                  <a:schemeClr val="tx1"/>
                </a:solidFill>
              </a:rPr>
              <a:t>Decimal (d) count: </a:t>
            </a:r>
            <a:r>
              <a:rPr lang="en-US" sz="2400" dirty="0" smtClean="0">
                <a:solidFill>
                  <a:srgbClr val="FF0000"/>
                </a:solidFill>
              </a:rPr>
              <a:t>0, 1, 2, …, 9</a:t>
            </a:r>
            <a:r>
              <a:rPr lang="en-US" sz="2400" dirty="0" smtClean="0">
                <a:solidFill>
                  <a:schemeClr val="tx1"/>
                </a:solidFill>
              </a:rPr>
              <a:t>, 10, 11,  12 ,…</a:t>
            </a:r>
          </a:p>
          <a:p>
            <a:r>
              <a:rPr lang="en-US" sz="2400" dirty="0" smtClean="0">
                <a:solidFill>
                  <a:schemeClr val="tx1"/>
                </a:solidFill>
              </a:rPr>
              <a:t>Binary (b) count:  </a:t>
            </a:r>
            <a:r>
              <a:rPr lang="en-US" sz="2400" dirty="0" smtClean="0">
                <a:solidFill>
                  <a:srgbClr val="FF0000"/>
                </a:solidFill>
              </a:rPr>
              <a:t>0, 1</a:t>
            </a:r>
            <a:r>
              <a:rPr lang="en-US" sz="2400" dirty="0" smtClean="0">
                <a:solidFill>
                  <a:schemeClr val="tx1"/>
                </a:solidFill>
              </a:rPr>
              <a:t>, 10, 11, 100, …</a:t>
            </a:r>
          </a:p>
          <a:p>
            <a:r>
              <a:rPr lang="en-US" sz="2400" dirty="0" smtClean="0">
                <a:solidFill>
                  <a:schemeClr val="tx1"/>
                </a:solidFill>
              </a:rPr>
              <a:t>Octal (q) count: </a:t>
            </a:r>
            <a:r>
              <a:rPr lang="en-US" sz="2400" dirty="0" smtClean="0">
                <a:solidFill>
                  <a:srgbClr val="FF0000"/>
                </a:solidFill>
              </a:rPr>
              <a:t>0,1, 2, 3, 4, 5, 6, 7</a:t>
            </a:r>
            <a:r>
              <a:rPr lang="en-US" sz="2400" dirty="0" smtClean="0">
                <a:solidFill>
                  <a:schemeClr val="tx1"/>
                </a:solidFill>
              </a:rPr>
              <a:t>, 10, 11, 12,….</a:t>
            </a:r>
          </a:p>
          <a:p>
            <a:r>
              <a:rPr lang="en-US" sz="2400" dirty="0" smtClean="0">
                <a:solidFill>
                  <a:schemeClr val="tx1"/>
                </a:solidFill>
              </a:rPr>
              <a:t>Hexadecimal (h) count: </a:t>
            </a:r>
            <a:r>
              <a:rPr lang="en-US" sz="2400" dirty="0" smtClean="0">
                <a:solidFill>
                  <a:srgbClr val="FF0000"/>
                </a:solidFill>
              </a:rPr>
              <a:t>0, 1, …, 9, A, B, C, D, E, F</a:t>
            </a:r>
            <a:r>
              <a:rPr lang="en-US" sz="2400" dirty="0" smtClean="0">
                <a:solidFill>
                  <a:schemeClr val="tx1"/>
                </a:solidFill>
              </a:rPr>
              <a:t>, 10, 11, …</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Decimal Positive Number To Binary Number</a:t>
            </a:r>
            <a:endParaRPr lang="en-US" sz="3200" b="1" dirty="0"/>
          </a:p>
        </p:txBody>
      </p:sp>
      <p:sp>
        <p:nvSpPr>
          <p:cNvPr id="3" name="Content Placeholder 2"/>
          <p:cNvSpPr>
            <a:spLocks noGrp="1"/>
          </p:cNvSpPr>
          <p:nvPr>
            <p:ph idx="1"/>
          </p:nvPr>
        </p:nvSpPr>
        <p:spPr>
          <a:xfrm>
            <a:off x="467544" y="1700809"/>
            <a:ext cx="7556313" cy="432048"/>
          </a:xfrm>
        </p:spPr>
        <p:txBody>
          <a:bodyPr/>
          <a:lstStyle/>
          <a:p>
            <a:pPr>
              <a:buNone/>
            </a:pPr>
            <a:r>
              <a:rPr lang="en-US" dirty="0" smtClean="0">
                <a:solidFill>
                  <a:schemeClr val="tx1"/>
                </a:solidFill>
              </a:rPr>
              <a:t>123.627 (d)  </a:t>
            </a:r>
            <a:r>
              <a:rPr lang="en-US" dirty="0" smtClean="0">
                <a:solidFill>
                  <a:schemeClr val="tx1"/>
                </a:solidFill>
                <a:sym typeface="Wingdings" pitchFamily="2" charset="2"/>
              </a:rPr>
              <a:t></a:t>
            </a:r>
            <a:r>
              <a:rPr lang="en-US" dirty="0" smtClean="0">
                <a:solidFill>
                  <a:schemeClr val="tx1"/>
                </a:solidFill>
              </a:rPr>
              <a:t> 1111011.10100 (b)</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11</a:t>
            </a:fld>
            <a:endParaRPr lang="en-US"/>
          </a:p>
        </p:txBody>
      </p:sp>
      <p:graphicFrame>
        <p:nvGraphicFramePr>
          <p:cNvPr id="5" name="Table 4"/>
          <p:cNvGraphicFramePr>
            <a:graphicFrameLocks noGrp="1"/>
          </p:cNvGraphicFramePr>
          <p:nvPr/>
        </p:nvGraphicFramePr>
        <p:xfrm>
          <a:off x="251520" y="2204864"/>
          <a:ext cx="8208912" cy="3667760"/>
        </p:xfrm>
        <a:graphic>
          <a:graphicData uri="http://schemas.openxmlformats.org/drawingml/2006/table">
            <a:tbl>
              <a:tblPr firstRow="1" bandRow="1">
                <a:tableStyleId>{5C22544A-7EE6-4342-B048-85BDC9FD1C3A}</a:tableStyleId>
              </a:tblPr>
              <a:tblGrid>
                <a:gridCol w="4104456"/>
                <a:gridCol w="4104456"/>
              </a:tblGrid>
              <a:tr h="370840">
                <a:tc>
                  <a:txBody>
                    <a:bodyPr/>
                    <a:lstStyle/>
                    <a:p>
                      <a:r>
                        <a:rPr lang="en-US" dirty="0" err="1" smtClean="0"/>
                        <a:t>Đổi</a:t>
                      </a:r>
                      <a:r>
                        <a:rPr lang="en-US" baseline="0" dirty="0" smtClean="0"/>
                        <a:t> </a:t>
                      </a:r>
                      <a:r>
                        <a:rPr lang="en-US" baseline="0" dirty="0" err="1" smtClean="0"/>
                        <a:t>phần</a:t>
                      </a:r>
                      <a:r>
                        <a:rPr lang="en-US" baseline="0" dirty="0" smtClean="0"/>
                        <a:t> </a:t>
                      </a:r>
                      <a:r>
                        <a:rPr lang="en-US" baseline="0" dirty="0" err="1" smtClean="0"/>
                        <a:t>số</a:t>
                      </a:r>
                      <a:r>
                        <a:rPr lang="en-US" baseline="0" dirty="0" smtClean="0"/>
                        <a:t> </a:t>
                      </a:r>
                      <a:r>
                        <a:rPr lang="en-US" baseline="0" dirty="0" err="1" smtClean="0"/>
                        <a:t>nguyên</a:t>
                      </a:r>
                      <a:r>
                        <a:rPr lang="en-US" baseline="0" dirty="0" smtClean="0"/>
                        <a:t>:  </a:t>
                      </a:r>
                      <a:r>
                        <a:rPr lang="en-US" baseline="0" dirty="0" err="1" smtClean="0"/>
                        <a:t>Chia</a:t>
                      </a:r>
                      <a:r>
                        <a:rPr lang="en-US" baseline="0" dirty="0" smtClean="0"/>
                        <a:t> </a:t>
                      </a:r>
                      <a:r>
                        <a:rPr lang="en-US" baseline="0" dirty="0" err="1" smtClean="0"/>
                        <a:t>nguyên</a:t>
                      </a:r>
                      <a:r>
                        <a:rPr lang="en-US" baseline="0" dirty="0" smtClean="0"/>
                        <a:t> </a:t>
                      </a:r>
                      <a:r>
                        <a:rPr lang="en-US" baseline="0" dirty="0" err="1" smtClean="0"/>
                        <a:t>cho</a:t>
                      </a:r>
                      <a:r>
                        <a:rPr lang="en-US" baseline="0" dirty="0" smtClean="0"/>
                        <a:t> 2 </a:t>
                      </a:r>
                      <a:r>
                        <a:rPr lang="en-US" baseline="0" dirty="0" err="1" smtClean="0"/>
                        <a:t>rồi</a:t>
                      </a:r>
                      <a:r>
                        <a:rPr lang="en-US" baseline="0" dirty="0" smtClean="0"/>
                        <a:t> </a:t>
                      </a:r>
                      <a:r>
                        <a:rPr lang="en-US" baseline="0" dirty="0" err="1" smtClean="0"/>
                        <a:t>viết</a:t>
                      </a:r>
                      <a:r>
                        <a:rPr lang="en-US" baseline="0" dirty="0" smtClean="0"/>
                        <a:t> </a:t>
                      </a:r>
                      <a:r>
                        <a:rPr lang="en-US" baseline="0" dirty="0" err="1" smtClean="0"/>
                        <a:t>ngược</a:t>
                      </a:r>
                      <a:r>
                        <a:rPr lang="en-US" baseline="0" dirty="0" smtClean="0"/>
                        <a:t> </a:t>
                      </a:r>
                      <a:r>
                        <a:rPr lang="en-US" baseline="0" dirty="0" err="1" smtClean="0"/>
                        <a:t>số</a:t>
                      </a:r>
                      <a:r>
                        <a:rPr lang="en-US" baseline="0" dirty="0" smtClean="0"/>
                        <a:t> </a:t>
                      </a:r>
                      <a:r>
                        <a:rPr lang="en-US" baseline="0" dirty="0" err="1" smtClean="0"/>
                        <a:t>dư</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Đổi</a:t>
                      </a:r>
                      <a:r>
                        <a:rPr lang="en-US" baseline="0" dirty="0" smtClean="0"/>
                        <a:t> </a:t>
                      </a:r>
                      <a:r>
                        <a:rPr lang="en-US" baseline="0" dirty="0" err="1" smtClean="0"/>
                        <a:t>phần</a:t>
                      </a:r>
                      <a:r>
                        <a:rPr lang="en-US" baseline="0" dirty="0" smtClean="0"/>
                        <a:t> </a:t>
                      </a:r>
                      <a:r>
                        <a:rPr lang="en-US" baseline="0" dirty="0" err="1" smtClean="0"/>
                        <a:t>số</a:t>
                      </a:r>
                      <a:r>
                        <a:rPr lang="en-US" baseline="0" dirty="0" smtClean="0"/>
                        <a:t> </a:t>
                      </a:r>
                      <a:r>
                        <a:rPr lang="en-US" baseline="0" dirty="0" err="1" smtClean="0"/>
                        <a:t>lẻ</a:t>
                      </a:r>
                      <a:r>
                        <a:rPr lang="en-US" baseline="0" dirty="0" smtClean="0"/>
                        <a:t>:  </a:t>
                      </a:r>
                      <a:r>
                        <a:rPr lang="en-US" baseline="0" dirty="0" err="1" smtClean="0"/>
                        <a:t>Nhân</a:t>
                      </a:r>
                      <a:r>
                        <a:rPr lang="en-US" baseline="0" dirty="0" smtClean="0"/>
                        <a:t> </a:t>
                      </a:r>
                      <a:r>
                        <a:rPr lang="en-US" baseline="0" dirty="0" err="1" smtClean="0"/>
                        <a:t>vối</a:t>
                      </a:r>
                      <a:r>
                        <a:rPr lang="en-US" baseline="0" dirty="0" smtClean="0"/>
                        <a:t> 2 </a:t>
                      </a:r>
                      <a:r>
                        <a:rPr lang="en-US" baseline="0" dirty="0" err="1" smtClean="0"/>
                        <a:t>tách</a:t>
                      </a:r>
                      <a:r>
                        <a:rPr lang="en-US" baseline="0" dirty="0" smtClean="0"/>
                        <a:t> </a:t>
                      </a:r>
                      <a:r>
                        <a:rPr lang="en-US" baseline="0" dirty="0" err="1" smtClean="0"/>
                        <a:t>ra</a:t>
                      </a:r>
                      <a:r>
                        <a:rPr lang="en-US" baseline="0" dirty="0" smtClean="0"/>
                        <a:t> </a:t>
                      </a:r>
                      <a:r>
                        <a:rPr lang="en-US" baseline="0" dirty="0" err="1" smtClean="0"/>
                        <a:t>phần</a:t>
                      </a:r>
                      <a:r>
                        <a:rPr lang="en-US" baseline="0" dirty="0" smtClean="0"/>
                        <a:t> </a:t>
                      </a:r>
                      <a:r>
                        <a:rPr lang="en-US" baseline="0" dirty="0" err="1" smtClean="0"/>
                        <a:t>nguyên</a:t>
                      </a:r>
                      <a:r>
                        <a:rPr lang="en-US" baseline="0" dirty="0" smtClean="0"/>
                        <a:t> </a:t>
                      </a:r>
                      <a:r>
                        <a:rPr lang="en-US" baseline="0" dirty="0" err="1" smtClean="0"/>
                        <a:t>lấy</a:t>
                      </a:r>
                      <a:r>
                        <a:rPr lang="en-US" baseline="0" dirty="0" smtClean="0"/>
                        <a:t> </a:t>
                      </a:r>
                      <a:r>
                        <a:rPr lang="en-US" baseline="0" dirty="0" err="1" smtClean="0"/>
                        <a:t>theo</a:t>
                      </a:r>
                      <a:r>
                        <a:rPr lang="en-US" baseline="0" dirty="0" smtClean="0"/>
                        <a:t> </a:t>
                      </a:r>
                      <a:r>
                        <a:rPr lang="en-US" baseline="0" dirty="0" err="1" smtClean="0"/>
                        <a:t>chiều</a:t>
                      </a:r>
                      <a:r>
                        <a:rPr lang="en-US" baseline="0" dirty="0" smtClean="0"/>
                        <a:t> </a:t>
                      </a:r>
                      <a:r>
                        <a:rPr lang="en-US" baseline="0" dirty="0" err="1" smtClean="0"/>
                        <a:t>xuôi</a:t>
                      </a:r>
                      <a:endParaRPr lang="en-US" dirty="0"/>
                    </a:p>
                  </a:txBody>
                  <a:tcPr/>
                </a:tc>
              </a:tr>
              <a:tr h="370840">
                <a:tc>
                  <a:txBody>
                    <a:bodyPr/>
                    <a:lstStyle/>
                    <a:p>
                      <a:r>
                        <a:rPr lang="en-US" dirty="0" smtClean="0"/>
                        <a:t>123:   2</a:t>
                      </a:r>
                    </a:p>
                    <a:p>
                      <a:r>
                        <a:rPr lang="en-US" dirty="0" smtClean="0"/>
                        <a:t>     </a:t>
                      </a:r>
                      <a:r>
                        <a:rPr lang="en-US" dirty="0" smtClean="0">
                          <a:solidFill>
                            <a:srgbClr val="FF0000"/>
                          </a:solidFill>
                        </a:rPr>
                        <a:t>1</a:t>
                      </a:r>
                      <a:r>
                        <a:rPr lang="en-US" dirty="0" smtClean="0"/>
                        <a:t>   61:   2</a:t>
                      </a:r>
                    </a:p>
                    <a:p>
                      <a:r>
                        <a:rPr lang="en-US" dirty="0" smtClean="0"/>
                        <a:t>             </a:t>
                      </a:r>
                      <a:r>
                        <a:rPr lang="en-US" dirty="0" smtClean="0">
                          <a:solidFill>
                            <a:srgbClr val="FF0000"/>
                          </a:solidFill>
                        </a:rPr>
                        <a:t>1</a:t>
                      </a:r>
                      <a:r>
                        <a:rPr lang="en-US" dirty="0" smtClean="0"/>
                        <a:t>    30:  2</a:t>
                      </a:r>
                    </a:p>
                    <a:p>
                      <a:r>
                        <a:rPr lang="en-US" dirty="0" smtClean="0"/>
                        <a:t>                      </a:t>
                      </a:r>
                      <a:r>
                        <a:rPr lang="en-US" dirty="0" smtClean="0">
                          <a:solidFill>
                            <a:srgbClr val="FF0000"/>
                          </a:solidFill>
                        </a:rPr>
                        <a:t>0</a:t>
                      </a:r>
                      <a:r>
                        <a:rPr lang="en-US" dirty="0" smtClean="0"/>
                        <a:t>  15:  2</a:t>
                      </a:r>
                    </a:p>
                    <a:p>
                      <a:r>
                        <a:rPr lang="en-US" dirty="0" smtClean="0"/>
                        <a:t>                             </a:t>
                      </a:r>
                      <a:r>
                        <a:rPr lang="en-US" dirty="0" smtClean="0">
                          <a:solidFill>
                            <a:srgbClr val="FF0000"/>
                          </a:solidFill>
                        </a:rPr>
                        <a:t>1</a:t>
                      </a:r>
                      <a:r>
                        <a:rPr lang="en-US" dirty="0" smtClean="0"/>
                        <a:t>   7 :  2</a:t>
                      </a:r>
                    </a:p>
                    <a:p>
                      <a:r>
                        <a:rPr lang="en-US" dirty="0" smtClean="0"/>
                        <a:t>                                  </a:t>
                      </a:r>
                      <a:r>
                        <a:rPr lang="en-US" dirty="0" smtClean="0">
                          <a:solidFill>
                            <a:srgbClr val="FF0000"/>
                          </a:solidFill>
                        </a:rPr>
                        <a:t>1</a:t>
                      </a:r>
                      <a:r>
                        <a:rPr lang="en-US" dirty="0" smtClean="0"/>
                        <a:t>    3:  2</a:t>
                      </a:r>
                    </a:p>
                    <a:p>
                      <a:r>
                        <a:rPr lang="en-US" dirty="0" smtClean="0"/>
                        <a:t>                                        </a:t>
                      </a:r>
                      <a:r>
                        <a:rPr lang="en-US" dirty="0" smtClean="0">
                          <a:solidFill>
                            <a:srgbClr val="FF0000"/>
                          </a:solidFill>
                        </a:rPr>
                        <a:t>1</a:t>
                      </a:r>
                      <a:r>
                        <a:rPr lang="en-US" dirty="0" smtClean="0"/>
                        <a:t>   1:</a:t>
                      </a:r>
                      <a:r>
                        <a:rPr lang="en-US" baseline="0" dirty="0" smtClean="0"/>
                        <a:t>  </a:t>
                      </a:r>
                      <a:r>
                        <a:rPr lang="en-US" dirty="0" smtClean="0"/>
                        <a:t> 2</a:t>
                      </a:r>
                    </a:p>
                    <a:p>
                      <a:r>
                        <a:rPr lang="en-US" baseline="0" dirty="0" smtClean="0"/>
                        <a:t>                                             </a:t>
                      </a:r>
                      <a:r>
                        <a:rPr lang="en-US" baseline="0" dirty="0" smtClean="0">
                          <a:solidFill>
                            <a:srgbClr val="FF0000"/>
                          </a:solidFill>
                        </a:rPr>
                        <a:t>1</a:t>
                      </a:r>
                      <a:r>
                        <a:rPr lang="en-US" baseline="0" dirty="0" smtClean="0"/>
                        <a:t>     0 (stop)</a:t>
                      </a:r>
                      <a:endParaRPr lang="en-US" dirty="0"/>
                    </a:p>
                  </a:txBody>
                  <a:tcPr/>
                </a:tc>
                <a:tc>
                  <a:txBody>
                    <a:bodyPr/>
                    <a:lstStyle/>
                    <a:p>
                      <a:r>
                        <a:rPr lang="en-US" dirty="0" smtClean="0"/>
                        <a:t>0.627  x 2 = </a:t>
                      </a:r>
                      <a:r>
                        <a:rPr lang="en-US" dirty="0" smtClean="0">
                          <a:solidFill>
                            <a:srgbClr val="0000CC"/>
                          </a:solidFill>
                        </a:rPr>
                        <a:t>1</a:t>
                      </a:r>
                      <a:r>
                        <a:rPr lang="en-US" dirty="0" smtClean="0"/>
                        <a:t>.254</a:t>
                      </a:r>
                    </a:p>
                    <a:p>
                      <a:r>
                        <a:rPr lang="en-US" dirty="0" smtClean="0">
                          <a:solidFill>
                            <a:schemeClr val="tx1"/>
                          </a:solidFill>
                        </a:rPr>
                        <a:t>0.254</a:t>
                      </a:r>
                      <a:r>
                        <a:rPr lang="en-US" dirty="0" smtClean="0"/>
                        <a:t>  x 2 = </a:t>
                      </a:r>
                      <a:r>
                        <a:rPr lang="en-US" dirty="0" smtClean="0">
                          <a:solidFill>
                            <a:srgbClr val="0000CC"/>
                          </a:solidFill>
                        </a:rPr>
                        <a:t>0</a:t>
                      </a:r>
                      <a:r>
                        <a:rPr lang="en-US" dirty="0" smtClean="0"/>
                        <a:t>.508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0.508</a:t>
                      </a:r>
                      <a:r>
                        <a:rPr lang="en-US" dirty="0" smtClean="0"/>
                        <a:t>  x 2 = </a:t>
                      </a:r>
                      <a:r>
                        <a:rPr lang="en-US" dirty="0" smtClean="0">
                          <a:solidFill>
                            <a:srgbClr val="0000CC"/>
                          </a:solidFill>
                        </a:rPr>
                        <a:t>1</a:t>
                      </a:r>
                      <a:r>
                        <a:rPr lang="en-US" dirty="0" smtClean="0"/>
                        <a:t>.016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0.016  x 2 = </a:t>
                      </a:r>
                      <a:r>
                        <a:rPr lang="en-US" dirty="0" smtClean="0">
                          <a:solidFill>
                            <a:srgbClr val="0000CC"/>
                          </a:solidFill>
                        </a:rPr>
                        <a:t>0</a:t>
                      </a:r>
                      <a:r>
                        <a:rPr lang="en-US" dirty="0" smtClean="0"/>
                        <a:t>.032</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0.032  x 2 = </a:t>
                      </a:r>
                      <a:r>
                        <a:rPr lang="en-US" dirty="0" smtClean="0">
                          <a:solidFill>
                            <a:srgbClr val="0000CC"/>
                          </a:solidFill>
                        </a:rPr>
                        <a:t>0</a:t>
                      </a:r>
                      <a:r>
                        <a:rPr lang="en-US" dirty="0" smtClean="0"/>
                        <a:t>.064</a:t>
                      </a:r>
                    </a:p>
                    <a:p>
                      <a:r>
                        <a:rPr lang="en-US" dirty="0" smtClean="0"/>
                        <a:t>(</a:t>
                      </a:r>
                      <a:r>
                        <a:rPr lang="en-US" dirty="0" err="1" smtClean="0"/>
                        <a:t>ngưng</a:t>
                      </a:r>
                      <a:r>
                        <a:rPr lang="en-US" dirty="0" smtClean="0"/>
                        <a:t> </a:t>
                      </a:r>
                      <a:r>
                        <a:rPr lang="en-US" dirty="0" err="1" smtClean="0"/>
                        <a:t>vì</a:t>
                      </a:r>
                      <a:r>
                        <a:rPr lang="en-US" baseline="0" dirty="0" smtClean="0"/>
                        <a:t>  </a:t>
                      </a:r>
                      <a:r>
                        <a:rPr lang="en-US" baseline="0" dirty="0" err="1" smtClean="0"/>
                        <a:t>chỉ</a:t>
                      </a:r>
                      <a:r>
                        <a:rPr lang="en-US" baseline="0" dirty="0" smtClean="0"/>
                        <a:t> </a:t>
                      </a:r>
                      <a:r>
                        <a:rPr lang="en-US" baseline="0" dirty="0" err="1" smtClean="0"/>
                        <a:t>muốn</a:t>
                      </a:r>
                      <a:r>
                        <a:rPr lang="en-US" baseline="0" dirty="0" smtClean="0"/>
                        <a:t> </a:t>
                      </a:r>
                      <a:r>
                        <a:rPr lang="en-US" baseline="0" dirty="0" err="1" smtClean="0"/>
                        <a:t>lấy</a:t>
                      </a:r>
                      <a:r>
                        <a:rPr lang="en-US" baseline="0" dirty="0" smtClean="0"/>
                        <a:t> 5 </a:t>
                      </a:r>
                      <a:r>
                        <a:rPr lang="en-US" baseline="0" dirty="0" err="1" smtClean="0"/>
                        <a:t>ký</a:t>
                      </a:r>
                      <a:r>
                        <a:rPr lang="en-US" baseline="0" dirty="0" smtClean="0"/>
                        <a:t> </a:t>
                      </a:r>
                      <a:r>
                        <a:rPr lang="en-US" baseline="0" dirty="0" err="1" smtClean="0"/>
                        <a:t>số</a:t>
                      </a:r>
                      <a:r>
                        <a:rPr lang="en-US" baseline="0" dirty="0" smtClean="0"/>
                        <a:t> </a:t>
                      </a:r>
                      <a:r>
                        <a:rPr lang="en-US" baseline="0" dirty="0" err="1" smtClean="0"/>
                        <a:t>lẻ</a:t>
                      </a:r>
                      <a:r>
                        <a:rPr lang="en-US" dirty="0" smtClean="0"/>
                        <a:t>)</a:t>
                      </a:r>
                      <a:endParaRPr lang="en-US" dirty="0"/>
                    </a:p>
                  </a:txBody>
                  <a:tcPr/>
                </a:tc>
              </a:tr>
              <a:tr h="370840">
                <a:tc>
                  <a:txBody>
                    <a:bodyPr/>
                    <a:lstStyle/>
                    <a:p>
                      <a:pPr algn="r"/>
                      <a:r>
                        <a:rPr lang="en-US" baseline="0" dirty="0" smtClean="0">
                          <a:solidFill>
                            <a:srgbClr val="FF0000"/>
                          </a:solidFill>
                        </a:rPr>
                        <a:t>1111011</a:t>
                      </a:r>
                      <a:endParaRPr lang="en-US" dirty="0">
                        <a:solidFill>
                          <a:srgbClr val="FF0000"/>
                        </a:solidFill>
                      </a:endParaRPr>
                    </a:p>
                  </a:txBody>
                  <a:tcPr/>
                </a:tc>
                <a:tc>
                  <a:txBody>
                    <a:bodyPr/>
                    <a:lstStyle/>
                    <a:p>
                      <a:r>
                        <a:rPr lang="en-US" dirty="0" smtClean="0">
                          <a:solidFill>
                            <a:srgbClr val="0000CC"/>
                          </a:solidFill>
                        </a:rPr>
                        <a:t>10100</a:t>
                      </a:r>
                      <a:endParaRPr lang="en-US" dirty="0">
                        <a:solidFill>
                          <a:srgbClr val="0000CC"/>
                        </a:solidFill>
                      </a:endParaRPr>
                    </a:p>
                  </a:txBody>
                  <a:tcPr/>
                </a:tc>
              </a:tr>
              <a:tr h="370840">
                <a:tc>
                  <a:txBody>
                    <a:bodyPr/>
                    <a:lstStyle/>
                    <a:p>
                      <a:r>
                        <a:rPr lang="en-US" dirty="0" err="1" smtClean="0"/>
                        <a:t>Kết</a:t>
                      </a:r>
                      <a:r>
                        <a:rPr lang="en-US" baseline="0" dirty="0" smtClean="0"/>
                        <a:t> </a:t>
                      </a:r>
                      <a:r>
                        <a:rPr lang="en-US" baseline="0" dirty="0" err="1" smtClean="0"/>
                        <a:t>quả</a:t>
                      </a:r>
                      <a:r>
                        <a:rPr lang="en-US" baseline="0" dirty="0" smtClean="0"/>
                        <a:t>:  </a:t>
                      </a:r>
                      <a:r>
                        <a:rPr lang="en-US" b="1" baseline="0" dirty="0" smtClean="0">
                          <a:solidFill>
                            <a:srgbClr val="FF0000"/>
                          </a:solidFill>
                        </a:rPr>
                        <a:t>1111011</a:t>
                      </a:r>
                      <a:r>
                        <a:rPr lang="en-US" b="1" baseline="0" dirty="0" smtClean="0"/>
                        <a:t>.</a:t>
                      </a:r>
                      <a:r>
                        <a:rPr lang="en-US" b="1" baseline="0" dirty="0" smtClean="0">
                          <a:solidFill>
                            <a:srgbClr val="0000CC"/>
                          </a:solidFill>
                        </a:rPr>
                        <a:t>101</a:t>
                      </a:r>
                      <a:endParaRPr lang="en-US" b="1" dirty="0">
                        <a:solidFill>
                          <a:srgbClr val="0000CC"/>
                        </a:solidFill>
                      </a:endParaRPr>
                    </a:p>
                  </a:txBody>
                  <a:tcPr/>
                </a:tc>
                <a:tc>
                  <a:txBody>
                    <a:bodyPr/>
                    <a:lstStyle/>
                    <a:p>
                      <a:endParaRPr lang="en-US" dirty="0">
                        <a:solidFill>
                          <a:srgbClr val="0000CC"/>
                        </a:solidFill>
                      </a:endParaRPr>
                    </a:p>
                  </a:txBody>
                  <a:tcPr/>
                </a:tc>
              </a:tr>
            </a:tbl>
          </a:graphicData>
        </a:graphic>
      </p:graphicFrame>
      <p:sp>
        <p:nvSpPr>
          <p:cNvPr id="6" name="TextBox 5"/>
          <p:cNvSpPr txBox="1"/>
          <p:nvPr/>
        </p:nvSpPr>
        <p:spPr>
          <a:xfrm>
            <a:off x="179512" y="6093296"/>
            <a:ext cx="6408712" cy="461665"/>
          </a:xfrm>
          <a:prstGeom prst="rect">
            <a:avLst/>
          </a:prstGeom>
          <a:noFill/>
        </p:spPr>
        <p:txBody>
          <a:bodyPr wrap="square" rtlCol="0">
            <a:spAutoFit/>
          </a:bodyPr>
          <a:lstStyle/>
          <a:p>
            <a:r>
              <a:rPr lang="en-US" dirty="0" err="1" smtClean="0"/>
              <a:t>Làm</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cho</a:t>
            </a:r>
            <a:r>
              <a:rPr lang="en-US" dirty="0" smtClean="0"/>
              <a:t> </a:t>
            </a:r>
            <a:r>
              <a:rPr lang="en-US" dirty="0" err="1" smtClean="0"/>
              <a:t>việc</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hệ</a:t>
            </a:r>
            <a:r>
              <a:rPr lang="en-US" dirty="0" smtClean="0"/>
              <a:t> 10 sang </a:t>
            </a:r>
            <a:r>
              <a:rPr lang="en-US" dirty="0" err="1" smtClean="0"/>
              <a:t>hệ</a:t>
            </a:r>
            <a:r>
              <a:rPr lang="en-US" dirty="0" smtClean="0"/>
              <a:t> 8, 16</a:t>
            </a:r>
            <a:endParaRPr lang="en-US" dirty="0"/>
          </a:p>
        </p:txBody>
      </p:sp>
      <p:sp>
        <p:nvSpPr>
          <p:cNvPr id="7" name="TextBox 6"/>
          <p:cNvSpPr txBox="1"/>
          <p:nvPr/>
        </p:nvSpPr>
        <p:spPr>
          <a:xfrm>
            <a:off x="6516216" y="5301208"/>
            <a:ext cx="2160240" cy="1015663"/>
          </a:xfrm>
          <a:prstGeom prst="rect">
            <a:avLst/>
          </a:prstGeom>
          <a:noFill/>
          <a:ln>
            <a:solidFill>
              <a:srgbClr val="0000CC"/>
            </a:solidFill>
          </a:ln>
        </p:spPr>
        <p:txBody>
          <a:bodyPr wrap="square" rtlCol="0">
            <a:spAutoFit/>
          </a:bodyPr>
          <a:lstStyle/>
          <a:p>
            <a:r>
              <a:rPr lang="en-US" sz="2000" dirty="0" smtClean="0"/>
              <a:t>426.52d = ? B</a:t>
            </a:r>
          </a:p>
          <a:p>
            <a:r>
              <a:rPr lang="en-US" sz="2000" dirty="0" smtClean="0"/>
              <a:t>426.52d = ? octal</a:t>
            </a:r>
          </a:p>
          <a:p>
            <a:r>
              <a:rPr lang="en-US" sz="2000" dirty="0" smtClean="0"/>
              <a:t>426.52d = ? hex</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t>Binary Positive Number To Decimal Number</a:t>
            </a:r>
            <a:endParaRPr lang="en-US" sz="3200" b="1" dirty="0"/>
          </a:p>
        </p:txBody>
      </p:sp>
      <p:sp>
        <p:nvSpPr>
          <p:cNvPr id="3" name="Content Placeholder 2"/>
          <p:cNvSpPr>
            <a:spLocks noGrp="1"/>
          </p:cNvSpPr>
          <p:nvPr>
            <p:ph idx="1"/>
          </p:nvPr>
        </p:nvSpPr>
        <p:spPr>
          <a:xfrm>
            <a:off x="467544" y="1700809"/>
            <a:ext cx="7556313" cy="432048"/>
          </a:xfrm>
        </p:spPr>
        <p:txBody>
          <a:bodyPr/>
          <a:lstStyle/>
          <a:p>
            <a:pPr>
              <a:buNone/>
            </a:pPr>
            <a:r>
              <a:rPr lang="en-US" dirty="0" smtClean="0">
                <a:solidFill>
                  <a:schemeClr val="tx1"/>
                </a:solidFill>
              </a:rPr>
              <a:t>123.627 (d)  </a:t>
            </a:r>
            <a:r>
              <a:rPr lang="en-US" dirty="0" smtClean="0">
                <a:solidFill>
                  <a:schemeClr val="tx1"/>
                </a:solidFill>
                <a:sym typeface="Wingdings" pitchFamily="2" charset="2"/>
              </a:rPr>
              <a:t></a:t>
            </a:r>
            <a:r>
              <a:rPr lang="en-US" dirty="0" smtClean="0">
                <a:solidFill>
                  <a:schemeClr val="tx1"/>
                </a:solidFill>
              </a:rPr>
              <a:t> 1111011.10100 (b)</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12</a:t>
            </a:fld>
            <a:endParaRPr lang="en-US"/>
          </a:p>
        </p:txBody>
      </p:sp>
      <p:sp>
        <p:nvSpPr>
          <p:cNvPr id="6" name="TextBox 5"/>
          <p:cNvSpPr txBox="1"/>
          <p:nvPr/>
        </p:nvSpPr>
        <p:spPr>
          <a:xfrm>
            <a:off x="179512" y="5589240"/>
            <a:ext cx="6336704" cy="830997"/>
          </a:xfrm>
          <a:prstGeom prst="rect">
            <a:avLst/>
          </a:prstGeom>
          <a:noFill/>
        </p:spPr>
        <p:txBody>
          <a:bodyPr wrap="square" rtlCol="0">
            <a:spAutoFit/>
          </a:bodyPr>
          <a:lstStyle/>
          <a:p>
            <a:r>
              <a:rPr lang="en-US" dirty="0" err="1" smtClean="0"/>
              <a:t>Làm</a:t>
            </a:r>
            <a:r>
              <a:rPr lang="en-US" dirty="0" smtClean="0"/>
              <a:t> </a:t>
            </a:r>
            <a:r>
              <a:rPr lang="en-US" dirty="0" err="1" smtClean="0"/>
              <a:t>tương</a:t>
            </a:r>
            <a:r>
              <a:rPr lang="en-US" dirty="0" smtClean="0"/>
              <a:t> </a:t>
            </a:r>
            <a:r>
              <a:rPr lang="en-US" dirty="0" err="1" smtClean="0"/>
              <a:t>tự</a:t>
            </a:r>
            <a:r>
              <a:rPr lang="en-US" dirty="0" smtClean="0"/>
              <a:t> </a:t>
            </a:r>
            <a:r>
              <a:rPr lang="en-US" dirty="0" err="1" smtClean="0"/>
              <a:t>cho</a:t>
            </a:r>
            <a:r>
              <a:rPr lang="en-US" dirty="0" smtClean="0"/>
              <a:t> </a:t>
            </a:r>
            <a:r>
              <a:rPr lang="en-US" dirty="0" err="1" smtClean="0"/>
              <a:t>việc</a:t>
            </a:r>
            <a:r>
              <a:rPr lang="en-US" dirty="0" smtClean="0"/>
              <a:t> </a:t>
            </a:r>
            <a:r>
              <a:rPr lang="en-US" dirty="0" err="1" smtClean="0"/>
              <a:t>đổi</a:t>
            </a:r>
            <a:r>
              <a:rPr lang="en-US" dirty="0" smtClean="0"/>
              <a:t> </a:t>
            </a:r>
            <a:r>
              <a:rPr lang="en-US" dirty="0" err="1" smtClean="0"/>
              <a:t>số</a:t>
            </a:r>
            <a:r>
              <a:rPr lang="en-US" dirty="0" smtClean="0"/>
              <a:t> </a:t>
            </a:r>
            <a:r>
              <a:rPr lang="en-US" dirty="0" err="1" smtClean="0"/>
              <a:t>hệ</a:t>
            </a:r>
            <a:r>
              <a:rPr lang="en-US" dirty="0" smtClean="0"/>
              <a:t> 8,16 sang </a:t>
            </a:r>
            <a:r>
              <a:rPr lang="en-US" dirty="0" err="1" smtClean="0"/>
              <a:t>hệ</a:t>
            </a:r>
            <a:r>
              <a:rPr lang="en-US" dirty="0" smtClean="0"/>
              <a:t> 10</a:t>
            </a:r>
          </a:p>
          <a:p>
            <a:r>
              <a:rPr lang="en-US" dirty="0" err="1" smtClean="0"/>
              <a:t>Chú</a:t>
            </a:r>
            <a:r>
              <a:rPr lang="en-US" dirty="0" smtClean="0"/>
              <a:t> ý: A:10, B:11, C:12. D:13, E:14, F:15</a:t>
            </a:r>
            <a:endParaRPr lang="en-US" dirty="0"/>
          </a:p>
        </p:txBody>
      </p:sp>
      <p:graphicFrame>
        <p:nvGraphicFramePr>
          <p:cNvPr id="7" name="Table 6"/>
          <p:cNvGraphicFramePr>
            <a:graphicFrameLocks noGrp="1"/>
          </p:cNvGraphicFramePr>
          <p:nvPr/>
        </p:nvGraphicFramePr>
        <p:xfrm>
          <a:off x="1619672" y="2420888"/>
          <a:ext cx="7272811" cy="1112520"/>
        </p:xfrm>
        <a:graphic>
          <a:graphicData uri="http://schemas.openxmlformats.org/drawingml/2006/table">
            <a:tbl>
              <a:tblPr firstRow="1" bandRow="1">
                <a:tableStyleId>{5C22544A-7EE6-4342-B048-85BDC9FD1C3A}</a:tableStyleId>
              </a:tblPr>
              <a:tblGrid>
                <a:gridCol w="432048"/>
                <a:gridCol w="504056"/>
                <a:gridCol w="432048"/>
                <a:gridCol w="432048"/>
                <a:gridCol w="432048"/>
                <a:gridCol w="432048"/>
                <a:gridCol w="432048"/>
                <a:gridCol w="216024"/>
                <a:gridCol w="576064"/>
                <a:gridCol w="648072"/>
                <a:gridCol w="792088"/>
                <a:gridCol w="936104"/>
                <a:gridCol w="1008115"/>
              </a:tblGrid>
              <a:tr h="370840">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a:t>
                      </a:r>
                      <a:endParaRPr lang="en-US" dirty="0"/>
                    </a:p>
                  </a:txBody>
                  <a:tcPr/>
                </a:tc>
                <a:tc>
                  <a:txBody>
                    <a:bodyPr/>
                    <a:lstStyle/>
                    <a:p>
                      <a:pPr algn="ctr"/>
                      <a:r>
                        <a:rPr lang="en-US" dirty="0" smtClean="0"/>
                        <a:t>1</a:t>
                      </a:r>
                      <a:endParaRPr lang="en-US" dirty="0"/>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t>1</a:t>
                      </a:r>
                      <a:endParaRPr lang="en-US" dirty="0"/>
                    </a:p>
                  </a:txBody>
                  <a:tcPr/>
                </a:tc>
                <a:tc>
                  <a:txBody>
                    <a:bodyPr/>
                    <a:lstStyle/>
                    <a:p>
                      <a:pPr algn="ctr"/>
                      <a:r>
                        <a:rPr lang="en-US" dirty="0" smtClean="0">
                          <a:solidFill>
                            <a:srgbClr val="FF0000"/>
                          </a:solidFill>
                        </a:rPr>
                        <a:t>0</a:t>
                      </a:r>
                      <a:endParaRPr lang="en-US" dirty="0">
                        <a:solidFill>
                          <a:srgbClr val="FF0000"/>
                        </a:solidFill>
                      </a:endParaRPr>
                    </a:p>
                  </a:txBody>
                  <a:tcPr/>
                </a:tc>
                <a:tc>
                  <a:txBody>
                    <a:bodyPr/>
                    <a:lstStyle/>
                    <a:p>
                      <a:pPr algn="ctr"/>
                      <a:r>
                        <a:rPr lang="en-US" dirty="0" smtClean="0">
                          <a:solidFill>
                            <a:srgbClr val="FF0000"/>
                          </a:solidFill>
                        </a:rPr>
                        <a:t>0</a:t>
                      </a:r>
                      <a:endParaRPr lang="en-US" dirty="0">
                        <a:solidFill>
                          <a:srgbClr val="FF0000"/>
                        </a:solidFill>
                      </a:endParaRPr>
                    </a:p>
                  </a:txBody>
                  <a:tcPr/>
                </a:tc>
              </a:tr>
              <a:tr h="370840">
                <a:tc>
                  <a:txBody>
                    <a:bodyPr/>
                    <a:lstStyle/>
                    <a:p>
                      <a:pPr algn="ctr"/>
                      <a:r>
                        <a:rPr lang="en-US" dirty="0" smtClean="0"/>
                        <a:t>6</a:t>
                      </a:r>
                      <a:endParaRPr lang="en-US" dirty="0"/>
                    </a:p>
                  </a:txBody>
                  <a:tcPr/>
                </a:tc>
                <a:tc>
                  <a:txBody>
                    <a:bodyPr/>
                    <a:lstStyle/>
                    <a:p>
                      <a:pPr algn="ctr"/>
                      <a:r>
                        <a:rPr lang="en-US" dirty="0" smtClean="0"/>
                        <a:t>5</a:t>
                      </a:r>
                      <a:endParaRPr lang="en-US" dirty="0"/>
                    </a:p>
                  </a:txBody>
                  <a:tcPr/>
                </a:tc>
                <a:tc>
                  <a:txBody>
                    <a:bodyPr/>
                    <a:lstStyle/>
                    <a:p>
                      <a:pPr algn="ctr"/>
                      <a:r>
                        <a:rPr lang="en-US" dirty="0" smtClean="0"/>
                        <a:t>4</a:t>
                      </a:r>
                      <a:endParaRPr lang="en-US" dirty="0"/>
                    </a:p>
                  </a:txBody>
                  <a:tcPr/>
                </a:tc>
                <a:tc>
                  <a:txBody>
                    <a:bodyPr/>
                    <a:lstStyle/>
                    <a:p>
                      <a:pPr algn="ctr"/>
                      <a:r>
                        <a:rPr lang="en-US" dirty="0" smtClean="0"/>
                        <a:t>3</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c>
                  <a:txBody>
                    <a:bodyPr/>
                    <a:lstStyle/>
                    <a:p>
                      <a:pPr algn="ctr"/>
                      <a:r>
                        <a:rPr lang="en-US" dirty="0" smtClean="0"/>
                        <a:t>-1</a:t>
                      </a:r>
                      <a:endParaRPr lang="en-US" dirty="0"/>
                    </a:p>
                  </a:txBody>
                  <a:tcPr/>
                </a:tc>
                <a:tc>
                  <a:txBody>
                    <a:bodyPr/>
                    <a:lstStyle/>
                    <a:p>
                      <a:pPr algn="ctr"/>
                      <a:r>
                        <a:rPr lang="en-US" dirty="0" smtClean="0"/>
                        <a:t>-2</a:t>
                      </a:r>
                      <a:endParaRPr lang="en-US" dirty="0"/>
                    </a:p>
                  </a:txBody>
                  <a:tcPr/>
                </a:tc>
                <a:tc>
                  <a:txBody>
                    <a:bodyPr/>
                    <a:lstStyle/>
                    <a:p>
                      <a:pPr algn="ctr"/>
                      <a:r>
                        <a:rPr lang="en-US" dirty="0" smtClean="0"/>
                        <a:t>-3</a:t>
                      </a:r>
                      <a:endParaRPr lang="en-US" dirty="0"/>
                    </a:p>
                  </a:txBody>
                  <a:tcPr/>
                </a:tc>
                <a:tc>
                  <a:txBody>
                    <a:bodyPr/>
                    <a:lstStyle/>
                    <a:p>
                      <a:pPr algn="ctr"/>
                      <a:r>
                        <a:rPr lang="en-US" dirty="0" smtClean="0"/>
                        <a:t>-4</a:t>
                      </a:r>
                      <a:endParaRPr lang="en-US" dirty="0"/>
                    </a:p>
                  </a:txBody>
                  <a:tcPr/>
                </a:tc>
                <a:tc>
                  <a:txBody>
                    <a:bodyPr/>
                    <a:lstStyle/>
                    <a:p>
                      <a:pPr algn="ctr"/>
                      <a:r>
                        <a:rPr lang="en-US" dirty="0" smtClean="0"/>
                        <a:t>-5</a:t>
                      </a:r>
                      <a:endParaRPr lang="en-US" dirty="0"/>
                    </a:p>
                  </a:txBody>
                  <a:tcPr/>
                </a:tc>
              </a:tr>
              <a:tr h="370840">
                <a:tc>
                  <a:txBody>
                    <a:bodyPr/>
                    <a:lstStyle/>
                    <a:p>
                      <a:pPr algn="ctr"/>
                      <a:r>
                        <a:rPr lang="en-US" dirty="0" smtClean="0"/>
                        <a:t>64</a:t>
                      </a:r>
                      <a:endParaRPr lang="en-US" dirty="0"/>
                    </a:p>
                  </a:txBody>
                  <a:tcPr/>
                </a:tc>
                <a:tc>
                  <a:txBody>
                    <a:bodyPr/>
                    <a:lstStyle/>
                    <a:p>
                      <a:pPr algn="ctr"/>
                      <a:r>
                        <a:rPr lang="en-US" dirty="0" smtClean="0"/>
                        <a:t>32</a:t>
                      </a:r>
                      <a:endParaRPr lang="en-US" dirty="0"/>
                    </a:p>
                  </a:txBody>
                  <a:tcPr/>
                </a:tc>
                <a:tc>
                  <a:txBody>
                    <a:bodyPr/>
                    <a:lstStyle/>
                    <a:p>
                      <a:pPr algn="ctr"/>
                      <a:r>
                        <a:rPr lang="en-US" dirty="0" smtClean="0"/>
                        <a:t>16</a:t>
                      </a:r>
                      <a:endParaRPr lang="en-US" dirty="0"/>
                    </a:p>
                  </a:txBody>
                  <a:tcPr/>
                </a:tc>
                <a:tc>
                  <a:txBody>
                    <a:bodyPr/>
                    <a:lstStyle/>
                    <a:p>
                      <a:pPr algn="ctr"/>
                      <a:r>
                        <a:rPr lang="en-US" dirty="0" smtClean="0"/>
                        <a:t>8</a:t>
                      </a:r>
                      <a:endParaRPr lang="en-US" dirty="0"/>
                    </a:p>
                  </a:txBody>
                  <a:tcPr/>
                </a:tc>
                <a:tc>
                  <a:txBody>
                    <a:bodyPr/>
                    <a:lstStyle/>
                    <a:p>
                      <a:pPr algn="ctr"/>
                      <a:r>
                        <a:rPr lang="en-US" dirty="0" smtClean="0"/>
                        <a:t>4</a:t>
                      </a:r>
                      <a:endParaRPr lang="en-US" dirty="0"/>
                    </a:p>
                  </a:txBody>
                  <a:tcPr/>
                </a:tc>
                <a:tc>
                  <a:txBody>
                    <a:bodyPr/>
                    <a:lstStyle/>
                    <a:p>
                      <a:pPr algn="ctr"/>
                      <a:r>
                        <a:rPr lang="en-US" dirty="0" smtClean="0"/>
                        <a:t>2</a:t>
                      </a:r>
                      <a:endParaRPr lang="en-US" dirty="0"/>
                    </a:p>
                  </a:txBody>
                  <a:tcPr/>
                </a:tc>
                <a:tc>
                  <a:txBody>
                    <a:bodyPr/>
                    <a:lstStyle/>
                    <a:p>
                      <a:pPr algn="ctr"/>
                      <a:r>
                        <a:rPr lang="en-US" dirty="0" smtClean="0"/>
                        <a:t>1</a:t>
                      </a:r>
                      <a:endParaRPr lang="en-US" dirty="0"/>
                    </a:p>
                  </a:txBody>
                  <a:tcPr/>
                </a:tc>
                <a:tc>
                  <a:txBody>
                    <a:bodyPr/>
                    <a:lstStyle/>
                    <a:p>
                      <a:pPr algn="ctr"/>
                      <a:endParaRPr lang="en-US" dirty="0"/>
                    </a:p>
                  </a:txBody>
                  <a:tcPr/>
                </a:tc>
                <a:tc>
                  <a:txBody>
                    <a:bodyPr/>
                    <a:lstStyle/>
                    <a:p>
                      <a:pPr algn="ctr"/>
                      <a:r>
                        <a:rPr lang="en-US" dirty="0" smtClean="0"/>
                        <a:t>0.5</a:t>
                      </a:r>
                      <a:endParaRPr lang="en-US" dirty="0"/>
                    </a:p>
                  </a:txBody>
                  <a:tcPr/>
                </a:tc>
                <a:tc>
                  <a:txBody>
                    <a:bodyPr/>
                    <a:lstStyle/>
                    <a:p>
                      <a:pPr algn="ctr"/>
                      <a:r>
                        <a:rPr lang="en-US" dirty="0" smtClean="0"/>
                        <a:t>0.25</a:t>
                      </a:r>
                      <a:endParaRPr lang="en-US" dirty="0"/>
                    </a:p>
                  </a:txBody>
                  <a:tcPr/>
                </a:tc>
                <a:tc>
                  <a:txBody>
                    <a:bodyPr/>
                    <a:lstStyle/>
                    <a:p>
                      <a:pPr algn="ctr"/>
                      <a:r>
                        <a:rPr lang="en-US" dirty="0" smtClean="0"/>
                        <a:t>0.125</a:t>
                      </a:r>
                      <a:endParaRPr lang="en-US" dirty="0"/>
                    </a:p>
                  </a:txBody>
                  <a:tcPr/>
                </a:tc>
                <a:tc>
                  <a:txBody>
                    <a:bodyPr/>
                    <a:lstStyle/>
                    <a:p>
                      <a:pPr algn="ctr"/>
                      <a:r>
                        <a:rPr lang="en-US" dirty="0" smtClean="0"/>
                        <a:t>0.0625</a:t>
                      </a:r>
                      <a:endParaRPr lang="en-US" dirty="0"/>
                    </a:p>
                  </a:txBody>
                  <a:tcPr/>
                </a:tc>
                <a:tc>
                  <a:txBody>
                    <a:bodyPr/>
                    <a:lstStyle/>
                    <a:p>
                      <a:pPr algn="ctr"/>
                      <a:r>
                        <a:rPr lang="en-US" dirty="0" smtClean="0"/>
                        <a:t>0.03125</a:t>
                      </a:r>
                      <a:endParaRPr lang="en-US" dirty="0"/>
                    </a:p>
                  </a:txBody>
                  <a:tcPr/>
                </a:tc>
              </a:tr>
            </a:tbl>
          </a:graphicData>
        </a:graphic>
      </p:graphicFrame>
      <p:graphicFrame>
        <p:nvGraphicFramePr>
          <p:cNvPr id="8" name="Table 7"/>
          <p:cNvGraphicFramePr>
            <a:graphicFrameLocks noGrp="1"/>
          </p:cNvGraphicFramePr>
          <p:nvPr/>
        </p:nvGraphicFramePr>
        <p:xfrm>
          <a:off x="83840" y="2420888"/>
          <a:ext cx="1463824" cy="1112520"/>
        </p:xfrm>
        <a:graphic>
          <a:graphicData uri="http://schemas.openxmlformats.org/drawingml/2006/table">
            <a:tbl>
              <a:tblPr firstRow="1" bandRow="1">
                <a:tableStyleId>{5C22544A-7EE6-4342-B048-85BDC9FD1C3A}</a:tableStyleId>
              </a:tblPr>
              <a:tblGrid>
                <a:gridCol w="1463824"/>
              </a:tblGrid>
              <a:tr h="370840">
                <a:tc>
                  <a:txBody>
                    <a:bodyPr/>
                    <a:lstStyle/>
                    <a:p>
                      <a:r>
                        <a:rPr lang="en-US" dirty="0" smtClean="0"/>
                        <a:t>Digit</a:t>
                      </a:r>
                      <a:endParaRPr lang="en-US" dirty="0"/>
                    </a:p>
                  </a:txBody>
                  <a:tcPr/>
                </a:tc>
              </a:tr>
              <a:tr h="370840">
                <a:tc>
                  <a:txBody>
                    <a:bodyPr/>
                    <a:lstStyle/>
                    <a:p>
                      <a:r>
                        <a:rPr lang="en-US" dirty="0" smtClean="0"/>
                        <a:t>Position (p)</a:t>
                      </a:r>
                      <a:endParaRPr lang="en-US" dirty="0"/>
                    </a:p>
                  </a:txBody>
                  <a:tcPr/>
                </a:tc>
              </a:tr>
              <a:tr h="370840">
                <a:tc>
                  <a:txBody>
                    <a:bodyPr/>
                    <a:lstStyle/>
                    <a:p>
                      <a:r>
                        <a:rPr lang="en-US" dirty="0" smtClean="0"/>
                        <a:t>2</a:t>
                      </a:r>
                      <a:r>
                        <a:rPr lang="en-US" baseline="30000" dirty="0" smtClean="0"/>
                        <a:t>p</a:t>
                      </a:r>
                      <a:endParaRPr lang="en-US" baseline="30000" dirty="0"/>
                    </a:p>
                  </a:txBody>
                  <a:tcPr/>
                </a:tc>
              </a:tr>
            </a:tbl>
          </a:graphicData>
        </a:graphic>
      </p:graphicFrame>
      <p:sp>
        <p:nvSpPr>
          <p:cNvPr id="11" name="Left Brace 10"/>
          <p:cNvSpPr/>
          <p:nvPr/>
        </p:nvSpPr>
        <p:spPr>
          <a:xfrm rot="16200000">
            <a:off x="2951820" y="2240868"/>
            <a:ext cx="432048" cy="30963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Left Brace 11"/>
          <p:cNvSpPr/>
          <p:nvPr/>
        </p:nvSpPr>
        <p:spPr>
          <a:xfrm rot="16200000">
            <a:off x="6696236" y="1808820"/>
            <a:ext cx="432048" cy="396044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TextBox 12"/>
          <p:cNvSpPr txBox="1"/>
          <p:nvPr/>
        </p:nvSpPr>
        <p:spPr>
          <a:xfrm>
            <a:off x="2771800" y="4077073"/>
            <a:ext cx="864096" cy="461665"/>
          </a:xfrm>
          <a:prstGeom prst="rect">
            <a:avLst/>
          </a:prstGeom>
          <a:noFill/>
        </p:spPr>
        <p:txBody>
          <a:bodyPr wrap="square" rtlCol="0">
            <a:spAutoFit/>
          </a:bodyPr>
          <a:lstStyle/>
          <a:p>
            <a:pPr algn="ctr"/>
            <a:r>
              <a:rPr lang="en-US" b="1" dirty="0" smtClean="0">
                <a:solidFill>
                  <a:srgbClr val="FF0000"/>
                </a:solidFill>
              </a:rPr>
              <a:t>123</a:t>
            </a:r>
            <a:endParaRPr lang="en-US" b="1" dirty="0">
              <a:solidFill>
                <a:srgbClr val="FF0000"/>
              </a:solidFill>
            </a:endParaRPr>
          </a:p>
        </p:txBody>
      </p:sp>
      <p:sp>
        <p:nvSpPr>
          <p:cNvPr id="14" name="TextBox 13"/>
          <p:cNvSpPr txBox="1"/>
          <p:nvPr/>
        </p:nvSpPr>
        <p:spPr>
          <a:xfrm>
            <a:off x="4427984" y="3933056"/>
            <a:ext cx="864096" cy="461665"/>
          </a:xfrm>
          <a:prstGeom prst="rect">
            <a:avLst/>
          </a:prstGeom>
          <a:noFill/>
        </p:spPr>
        <p:txBody>
          <a:bodyPr wrap="square" rtlCol="0">
            <a:spAutoFit/>
          </a:bodyPr>
          <a:lstStyle/>
          <a:p>
            <a:pPr algn="ctr"/>
            <a:r>
              <a:rPr lang="en-US" b="1" dirty="0" smtClean="0">
                <a:solidFill>
                  <a:srgbClr val="FF0000"/>
                </a:solidFill>
              </a:rPr>
              <a:t>.</a:t>
            </a:r>
            <a:endParaRPr lang="en-US" b="1" dirty="0">
              <a:solidFill>
                <a:srgbClr val="FF0000"/>
              </a:solidFill>
            </a:endParaRPr>
          </a:p>
        </p:txBody>
      </p:sp>
      <p:sp>
        <p:nvSpPr>
          <p:cNvPr id="15" name="TextBox 14"/>
          <p:cNvSpPr txBox="1"/>
          <p:nvPr/>
        </p:nvSpPr>
        <p:spPr>
          <a:xfrm>
            <a:off x="6444208" y="4047455"/>
            <a:ext cx="864096" cy="461665"/>
          </a:xfrm>
          <a:prstGeom prst="rect">
            <a:avLst/>
          </a:prstGeom>
          <a:noFill/>
        </p:spPr>
        <p:txBody>
          <a:bodyPr wrap="square" rtlCol="0">
            <a:spAutoFit/>
          </a:bodyPr>
          <a:lstStyle/>
          <a:p>
            <a:pPr algn="ctr"/>
            <a:r>
              <a:rPr lang="en-US" b="1" dirty="0" smtClean="0">
                <a:solidFill>
                  <a:srgbClr val="FF0000"/>
                </a:solidFill>
              </a:rPr>
              <a:t>625</a:t>
            </a:r>
            <a:endParaRPr lang="en-US" b="1" dirty="0">
              <a:solidFill>
                <a:srgbClr val="FF0000"/>
              </a:solidFill>
            </a:endParaRPr>
          </a:p>
        </p:txBody>
      </p:sp>
      <p:sp>
        <p:nvSpPr>
          <p:cNvPr id="16" name="TextBox 15"/>
          <p:cNvSpPr txBox="1"/>
          <p:nvPr/>
        </p:nvSpPr>
        <p:spPr>
          <a:xfrm>
            <a:off x="467544" y="4581128"/>
            <a:ext cx="8244408" cy="830997"/>
          </a:xfrm>
          <a:prstGeom prst="rect">
            <a:avLst/>
          </a:prstGeom>
          <a:noFill/>
        </p:spPr>
        <p:txBody>
          <a:bodyPr wrap="square" rtlCol="0">
            <a:spAutoFit/>
          </a:bodyPr>
          <a:lstStyle/>
          <a:p>
            <a:pPr algn="ctr"/>
            <a:r>
              <a:rPr lang="en-US" b="1" dirty="0" err="1" smtClean="0">
                <a:solidFill>
                  <a:srgbClr val="FF0000"/>
                </a:solidFill>
              </a:rPr>
              <a:t>Kết</a:t>
            </a:r>
            <a:r>
              <a:rPr lang="en-US" b="1" dirty="0" smtClean="0">
                <a:solidFill>
                  <a:srgbClr val="FF0000"/>
                </a:solidFill>
              </a:rPr>
              <a:t> quả:123.625</a:t>
            </a:r>
          </a:p>
          <a:p>
            <a:pPr algn="ctr"/>
            <a:r>
              <a:rPr lang="en-US" b="1" dirty="0" err="1" smtClean="0">
                <a:solidFill>
                  <a:srgbClr val="FF0000"/>
                </a:solidFill>
              </a:rPr>
              <a:t>Nếu</a:t>
            </a:r>
            <a:r>
              <a:rPr lang="en-US" b="1" dirty="0" smtClean="0">
                <a:solidFill>
                  <a:srgbClr val="FF0000"/>
                </a:solidFill>
              </a:rPr>
              <a:t> </a:t>
            </a:r>
            <a:r>
              <a:rPr lang="en-US" b="1" dirty="0" err="1" smtClean="0">
                <a:solidFill>
                  <a:srgbClr val="FF0000"/>
                </a:solidFill>
              </a:rPr>
              <a:t>phần</a:t>
            </a:r>
            <a:r>
              <a:rPr lang="en-US" b="1" dirty="0" smtClean="0">
                <a:solidFill>
                  <a:srgbClr val="FF0000"/>
                </a:solidFill>
              </a:rPr>
              <a:t> </a:t>
            </a:r>
            <a:r>
              <a:rPr lang="en-US" b="1" dirty="0" err="1" smtClean="0">
                <a:solidFill>
                  <a:srgbClr val="FF0000"/>
                </a:solidFill>
              </a:rPr>
              <a:t>lẻ</a:t>
            </a:r>
            <a:r>
              <a:rPr lang="en-US" b="1" dirty="0" smtClean="0">
                <a:solidFill>
                  <a:srgbClr val="FF0000"/>
                </a:solidFill>
              </a:rPr>
              <a:t> </a:t>
            </a:r>
            <a:r>
              <a:rPr lang="en-US" b="1" dirty="0" err="1" smtClean="0">
                <a:solidFill>
                  <a:srgbClr val="FF0000"/>
                </a:solidFill>
              </a:rPr>
              <a:t>nhị</a:t>
            </a:r>
            <a:r>
              <a:rPr lang="en-US" b="1" dirty="0" smtClean="0">
                <a:solidFill>
                  <a:srgbClr val="FF0000"/>
                </a:solidFill>
              </a:rPr>
              <a:t> </a:t>
            </a:r>
            <a:r>
              <a:rPr lang="en-US" b="1" dirty="0" err="1" smtClean="0">
                <a:solidFill>
                  <a:srgbClr val="FF0000"/>
                </a:solidFill>
              </a:rPr>
              <a:t>phân</a:t>
            </a:r>
            <a:r>
              <a:rPr lang="en-US" b="1" dirty="0" smtClean="0">
                <a:solidFill>
                  <a:srgbClr val="FF0000"/>
                </a:solidFill>
              </a:rPr>
              <a:t> </a:t>
            </a:r>
            <a:r>
              <a:rPr lang="en-US" b="1" dirty="0" err="1" smtClean="0">
                <a:solidFill>
                  <a:srgbClr val="FF0000"/>
                </a:solidFill>
              </a:rPr>
              <a:t>dài</a:t>
            </a:r>
            <a:r>
              <a:rPr lang="en-US" b="1" dirty="0" smtClean="0">
                <a:solidFill>
                  <a:srgbClr val="FF0000"/>
                </a:solidFill>
              </a:rPr>
              <a:t> </a:t>
            </a:r>
            <a:r>
              <a:rPr lang="en-US" b="1" dirty="0" err="1" smtClean="0">
                <a:solidFill>
                  <a:srgbClr val="FF0000"/>
                </a:solidFill>
              </a:rPr>
              <a:t>hớn</a:t>
            </a:r>
            <a:r>
              <a:rPr lang="en-US" b="1" dirty="0" smtClean="0">
                <a:solidFill>
                  <a:srgbClr val="FF0000"/>
                </a:solidFill>
              </a:rPr>
              <a:t> </a:t>
            </a:r>
            <a:r>
              <a:rPr lang="en-US" b="1" dirty="0" err="1" smtClean="0">
                <a:solidFill>
                  <a:srgbClr val="FF0000"/>
                </a:solidFill>
              </a:rPr>
              <a:t>sẽ</a:t>
            </a:r>
            <a:r>
              <a:rPr lang="en-US" b="1" dirty="0" smtClean="0">
                <a:solidFill>
                  <a:srgbClr val="FF0000"/>
                </a:solidFill>
              </a:rPr>
              <a:t> </a:t>
            </a:r>
            <a:r>
              <a:rPr lang="en-US" b="1" dirty="0" err="1" smtClean="0">
                <a:solidFill>
                  <a:srgbClr val="FF0000"/>
                </a:solidFill>
              </a:rPr>
              <a:t>cho</a:t>
            </a:r>
            <a:r>
              <a:rPr lang="en-US" b="1" dirty="0" smtClean="0">
                <a:solidFill>
                  <a:srgbClr val="FF0000"/>
                </a:solidFill>
              </a:rPr>
              <a:t> </a:t>
            </a:r>
            <a:r>
              <a:rPr lang="en-US" b="1" dirty="0" err="1" smtClean="0">
                <a:solidFill>
                  <a:srgbClr val="FF0000"/>
                </a:solidFill>
              </a:rPr>
              <a:t>kết</a:t>
            </a:r>
            <a:r>
              <a:rPr lang="en-US" b="1" dirty="0" smtClean="0">
                <a:solidFill>
                  <a:srgbClr val="FF0000"/>
                </a:solidFill>
              </a:rPr>
              <a:t> </a:t>
            </a:r>
            <a:r>
              <a:rPr lang="en-US" b="1" dirty="0" err="1" smtClean="0">
                <a:solidFill>
                  <a:srgbClr val="FF0000"/>
                </a:solidFill>
              </a:rPr>
              <a:t>quả</a:t>
            </a:r>
            <a:r>
              <a:rPr lang="en-US" b="1" dirty="0" smtClean="0">
                <a:solidFill>
                  <a:srgbClr val="FF0000"/>
                </a:solidFill>
              </a:rPr>
              <a:t> </a:t>
            </a:r>
            <a:r>
              <a:rPr lang="en-US" b="1" dirty="0" err="1" smtClean="0">
                <a:solidFill>
                  <a:srgbClr val="FF0000"/>
                </a:solidFill>
              </a:rPr>
              <a:t>chính</a:t>
            </a:r>
            <a:r>
              <a:rPr lang="en-US" b="1" dirty="0" smtClean="0">
                <a:solidFill>
                  <a:srgbClr val="FF0000"/>
                </a:solidFill>
              </a:rPr>
              <a:t> </a:t>
            </a:r>
            <a:r>
              <a:rPr lang="en-US" b="1" dirty="0" err="1" smtClean="0">
                <a:solidFill>
                  <a:srgbClr val="FF0000"/>
                </a:solidFill>
              </a:rPr>
              <a:t>xác</a:t>
            </a:r>
            <a:r>
              <a:rPr lang="en-US" b="1" dirty="0" smtClean="0">
                <a:solidFill>
                  <a:srgbClr val="FF0000"/>
                </a:solidFill>
              </a:rPr>
              <a:t> </a:t>
            </a:r>
            <a:r>
              <a:rPr lang="en-US" b="1" dirty="0" err="1" smtClean="0">
                <a:solidFill>
                  <a:srgbClr val="FF0000"/>
                </a:solidFill>
              </a:rPr>
              <a:t>hơn</a:t>
            </a:r>
            <a:endParaRPr lang="en-US" b="1" dirty="0">
              <a:solidFill>
                <a:srgbClr val="FF0000"/>
              </a:solidFill>
            </a:endParaRPr>
          </a:p>
        </p:txBody>
      </p:sp>
      <p:sp>
        <p:nvSpPr>
          <p:cNvPr id="17" name="TextBox 16"/>
          <p:cNvSpPr txBox="1"/>
          <p:nvPr/>
        </p:nvSpPr>
        <p:spPr>
          <a:xfrm>
            <a:off x="179512" y="3861048"/>
            <a:ext cx="2592288" cy="738664"/>
          </a:xfrm>
          <a:prstGeom prst="rect">
            <a:avLst/>
          </a:prstGeom>
          <a:noFill/>
        </p:spPr>
        <p:txBody>
          <a:bodyPr wrap="square" rtlCol="0">
            <a:spAutoFit/>
          </a:bodyPr>
          <a:lstStyle/>
          <a:p>
            <a:r>
              <a:rPr lang="en-US" sz="1400" dirty="0" smtClean="0">
                <a:solidFill>
                  <a:srgbClr val="0000CC"/>
                </a:solidFill>
              </a:rPr>
              <a:t>CỘNG HÀNG NÀY NHƯNG BỎ QUA CÁC TRỊ CÓ DIGIT=0</a:t>
            </a:r>
            <a:endParaRPr lang="en-US" sz="1400" dirty="0">
              <a:solidFill>
                <a:srgbClr val="0000CC"/>
              </a:solidFill>
            </a:endParaRPr>
          </a:p>
        </p:txBody>
      </p:sp>
      <p:cxnSp>
        <p:nvCxnSpPr>
          <p:cNvPr id="21" name="Straight Arrow Connector 20"/>
          <p:cNvCxnSpPr/>
          <p:nvPr/>
        </p:nvCxnSpPr>
        <p:spPr>
          <a:xfrm flipV="1">
            <a:off x="1115616" y="3356992"/>
            <a:ext cx="504056" cy="576064"/>
          </a:xfrm>
          <a:prstGeom prst="straightConnector1">
            <a:avLst/>
          </a:prstGeom>
          <a:ln>
            <a:solidFill>
              <a:srgbClr val="0000CC"/>
            </a:solidFill>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2051720" y="3573016"/>
            <a:ext cx="1440160" cy="64807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3491880" y="2204864"/>
            <a:ext cx="288032" cy="14401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5580112" y="2204864"/>
            <a:ext cx="504056" cy="14401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7020272" y="2204864"/>
            <a:ext cx="1800200" cy="1440160"/>
          </a:xfrm>
          <a:prstGeom prst="rect">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TextBox 34"/>
          <p:cNvSpPr txBox="1"/>
          <p:nvPr/>
        </p:nvSpPr>
        <p:spPr>
          <a:xfrm>
            <a:off x="6300192" y="5673442"/>
            <a:ext cx="2664296" cy="707886"/>
          </a:xfrm>
          <a:prstGeom prst="rect">
            <a:avLst/>
          </a:prstGeom>
          <a:noFill/>
          <a:ln>
            <a:solidFill>
              <a:srgbClr val="0000CC"/>
            </a:solidFill>
          </a:ln>
        </p:spPr>
        <p:txBody>
          <a:bodyPr wrap="square" rtlCol="0">
            <a:spAutoFit/>
          </a:bodyPr>
          <a:lstStyle/>
          <a:p>
            <a:r>
              <a:rPr lang="en-US" sz="2000" dirty="0" smtClean="0"/>
              <a:t>426.5(octal) = decimal?</a:t>
            </a:r>
          </a:p>
          <a:p>
            <a:r>
              <a:rPr lang="en-US" sz="2000" dirty="0" smtClean="0"/>
              <a:t>4AC7.81(h) = decimal? </a:t>
            </a:r>
            <a:endParaRPr lang="en-US" sz="20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13</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508104" y="5036983"/>
            <a:ext cx="2214578" cy="1200329"/>
          </a:xfrm>
          <a:prstGeom prst="rect">
            <a:avLst/>
          </a:prstGeom>
          <a:noFill/>
        </p:spPr>
        <p:txBody>
          <a:bodyPr wrap="square" rtlCol="0">
            <a:spAutoFit/>
          </a:bodyPr>
          <a:lstStyle/>
          <a:p>
            <a:r>
              <a:rPr lang="en-US" dirty="0" smtClean="0"/>
              <a:t>37d = ?b = ?h</a:t>
            </a:r>
          </a:p>
          <a:p>
            <a:r>
              <a:rPr lang="en-US" dirty="0" smtClean="0"/>
              <a:t>69d = ?b =?h</a:t>
            </a:r>
          </a:p>
          <a:p>
            <a:r>
              <a:rPr lang="en-US" dirty="0" smtClean="0"/>
              <a:t>42d = ?b= ?h</a:t>
            </a:r>
            <a:endParaRPr lang="en-US" dirty="0"/>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14</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Conversions</a:t>
            </a:r>
            <a:br>
              <a:rPr lang="en-US" b="1" smtClean="0"/>
            </a:br>
            <a:r>
              <a:rPr lang="en-US" sz="2800" b="1" smtClean="0"/>
              <a:t>(Binary </a:t>
            </a:r>
            <a:r>
              <a:rPr lang="en-US" sz="2800" b="1" smtClean="0">
                <a:sym typeface="Wingdings" pitchFamily="2" charset="2"/>
              </a:rPr>
              <a:t> </a:t>
            </a:r>
            <a:r>
              <a:rPr lang="en-US" sz="2800" b="1" smtClean="0"/>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15</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smtClean="0"/>
              <a:t>1001100b = ?h       11001110b = ? h</a:t>
            </a:r>
          </a:p>
          <a:p>
            <a:r>
              <a:rPr lang="en-US" smtClean="0"/>
              <a:t>2AFh = ?b               49Ch= ?b</a:t>
            </a:r>
          </a:p>
          <a:p>
            <a:r>
              <a:rPr lang="en-US" smtClean="0"/>
              <a:t>BF7h = ?b               7EAh = ?b</a:t>
            </a:r>
            <a:endParaRPr lang="en-US"/>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a:t>
            </a:r>
            <a:br>
              <a:rPr lang="en-US" b="1" dirty="0" smtClean="0"/>
            </a:br>
            <a:r>
              <a:rPr lang="en-US" b="1" dirty="0" smtClean="0"/>
              <a:t>Basic Binary Operators</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16</a:t>
            </a:fld>
            <a:endParaRPr lang="en-US"/>
          </a:p>
        </p:txBody>
      </p:sp>
      <p:pic>
        <p:nvPicPr>
          <p:cNvPr id="351234" name="Picture 2"/>
          <p:cNvPicPr>
            <a:picLocks noChangeAspect="1" noChangeArrowheads="1"/>
          </p:cNvPicPr>
          <p:nvPr/>
        </p:nvPicPr>
        <p:blipFill>
          <a:blip r:embed="rId2"/>
          <a:srcRect/>
          <a:stretch>
            <a:fillRect/>
          </a:stretch>
        </p:blipFill>
        <p:spPr bwMode="auto">
          <a:xfrm>
            <a:off x="123698" y="2348881"/>
            <a:ext cx="8896604" cy="216024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238421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517029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524173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524173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517029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324147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420588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456307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6643670" y="5301208"/>
            <a:ext cx="188877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smtClean="0"/>
              <a:t>IC: Integrated Circuit</a:t>
            </a:r>
            <a:endParaRPr lang="en-US" sz="1400" dirty="0"/>
          </a:p>
        </p:txBody>
      </p:sp>
      <p:sp>
        <p:nvSpPr>
          <p:cNvPr id="13" name="Slide Number Placeholder 12"/>
          <p:cNvSpPr>
            <a:spLocks noGrp="1"/>
          </p:cNvSpPr>
          <p:nvPr>
            <p:ph type="sldNum" sz="quarter" idx="12"/>
          </p:nvPr>
        </p:nvSpPr>
        <p:spPr/>
        <p:txBody>
          <a:bodyPr/>
          <a:lstStyle/>
          <a:p>
            <a:fld id="{8AF02B71-8991-4516-A01E-F1A9ACD28BDC}" type="slidenum">
              <a:rPr lang="en-US" smtClean="0"/>
              <a:pPr/>
              <a:t>17</a:t>
            </a:fld>
            <a:endParaRPr lang="en-US"/>
          </a:p>
        </p:txBody>
      </p:sp>
      <p:sp>
        <p:nvSpPr>
          <p:cNvPr id="14" name="Rectangle 13"/>
          <p:cNvSpPr/>
          <p:nvPr/>
        </p:nvSpPr>
        <p:spPr>
          <a:xfrm>
            <a:off x="107504" y="1340768"/>
            <a:ext cx="7848872"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err="1" smtClean="0"/>
              <a:t>Một</a:t>
            </a:r>
            <a:r>
              <a:rPr lang="en-US" sz="1800" dirty="0" smtClean="0"/>
              <a:t> </a:t>
            </a:r>
            <a:r>
              <a:rPr lang="en-US" sz="1800" dirty="0" err="1" smtClean="0"/>
              <a:t>thế</a:t>
            </a:r>
            <a:r>
              <a:rPr lang="en-US" sz="1800" dirty="0" smtClean="0"/>
              <a:t> </a:t>
            </a:r>
            <a:r>
              <a:rPr lang="en-US" sz="1800" dirty="0" err="1" smtClean="0"/>
              <a:t>hệ</a:t>
            </a:r>
            <a:r>
              <a:rPr lang="en-US" sz="1800" dirty="0" smtClean="0"/>
              <a:t> </a:t>
            </a:r>
            <a:r>
              <a:rPr lang="en-US" sz="1800" dirty="0" err="1" smtClean="0"/>
              <a:t>người</a:t>
            </a:r>
            <a:r>
              <a:rPr lang="en-US" sz="1800" dirty="0" smtClean="0"/>
              <a:t> </a:t>
            </a:r>
            <a:r>
              <a:rPr lang="en-US" sz="1800" dirty="0" err="1" smtClean="0"/>
              <a:t>được</a:t>
            </a:r>
            <a:r>
              <a:rPr lang="en-US" sz="1800" dirty="0" smtClean="0"/>
              <a:t> </a:t>
            </a:r>
            <a:r>
              <a:rPr lang="en-US" sz="1800" dirty="0" err="1" smtClean="0"/>
              <a:t>ghi</a:t>
            </a:r>
            <a:r>
              <a:rPr lang="en-US" sz="1800" dirty="0" smtClean="0"/>
              <a:t> </a:t>
            </a:r>
            <a:r>
              <a:rPr lang="en-US" sz="1800" dirty="0" err="1" smtClean="0"/>
              <a:t>nhận</a:t>
            </a:r>
            <a:r>
              <a:rPr lang="en-US" sz="1800" dirty="0" smtClean="0"/>
              <a:t> </a:t>
            </a:r>
            <a:r>
              <a:rPr lang="en-US" sz="1800" dirty="0" err="1" smtClean="0"/>
              <a:t>khi</a:t>
            </a:r>
            <a:r>
              <a:rPr lang="en-US" sz="1800" dirty="0" smtClean="0"/>
              <a:t> </a:t>
            </a:r>
            <a:r>
              <a:rPr lang="en-US" sz="1800" dirty="0" err="1" smtClean="0"/>
              <a:t>người</a:t>
            </a:r>
            <a:r>
              <a:rPr lang="en-US" sz="1800" dirty="0" smtClean="0"/>
              <a:t> </a:t>
            </a:r>
            <a:r>
              <a:rPr lang="en-US" sz="1800" dirty="0" err="1" smtClean="0"/>
              <a:t>phụ</a:t>
            </a:r>
            <a:r>
              <a:rPr lang="en-US" sz="1800" dirty="0" smtClean="0"/>
              <a:t> </a:t>
            </a:r>
            <a:r>
              <a:rPr lang="en-US" sz="1800" dirty="0" err="1" smtClean="0"/>
              <a:t>nữ</a:t>
            </a:r>
            <a:r>
              <a:rPr lang="en-US" sz="1800" dirty="0" smtClean="0"/>
              <a:t> </a:t>
            </a:r>
            <a:r>
              <a:rPr lang="en-US" sz="1800" dirty="0" err="1" smtClean="0"/>
              <a:t>sinh</a:t>
            </a:r>
            <a:r>
              <a:rPr lang="en-US" sz="1800" dirty="0" smtClean="0"/>
              <a:t> </a:t>
            </a:r>
            <a:r>
              <a:rPr lang="en-US" sz="1800" dirty="0" err="1" smtClean="0"/>
              <a:t>đứa</a:t>
            </a:r>
            <a:r>
              <a:rPr lang="en-US" sz="1800" dirty="0" smtClean="0"/>
              <a:t> con </a:t>
            </a:r>
            <a:r>
              <a:rPr lang="en-US" sz="1800" dirty="0" err="1" smtClean="0"/>
              <a:t>đầu</a:t>
            </a:r>
            <a:r>
              <a:rPr lang="en-US" sz="1800" dirty="0" smtClean="0"/>
              <a:t> </a:t>
            </a:r>
            <a:r>
              <a:rPr lang="en-US" sz="1800" dirty="0" err="1" smtClean="0"/>
              <a:t>tiên</a:t>
            </a:r>
            <a:r>
              <a:rPr lang="en-US" sz="1800" dirty="0" smtClean="0"/>
              <a:t>.</a:t>
            </a:r>
          </a:p>
          <a:p>
            <a:r>
              <a:rPr lang="en-US" sz="1800" dirty="0" smtClean="0"/>
              <a:t>A generation is engraved based on an event/essential invention</a:t>
            </a:r>
            <a:endParaRPr lang="en-US" sz="1800" dirty="0"/>
          </a:p>
        </p:txBody>
      </p:sp>
      <p:sp>
        <p:nvSpPr>
          <p:cNvPr id="16" name="TextBox 15"/>
          <p:cNvSpPr txBox="1"/>
          <p:nvPr/>
        </p:nvSpPr>
        <p:spPr>
          <a:xfrm>
            <a:off x="6300192" y="3664968"/>
            <a:ext cx="1224136" cy="1323439"/>
          </a:xfrm>
          <a:prstGeom prst="rect">
            <a:avLst/>
          </a:prstGeom>
          <a:noFill/>
        </p:spPr>
        <p:txBody>
          <a:bodyPr wrap="square" rtlCol="0">
            <a:spAutoFit/>
          </a:bodyPr>
          <a:lstStyle/>
          <a:p>
            <a:pPr algn="ctr"/>
            <a:r>
              <a:rPr lang="en-US" sz="1600" dirty="0" err="1" smtClean="0">
                <a:solidFill>
                  <a:srgbClr val="FF0000"/>
                </a:solidFill>
              </a:rPr>
              <a:t>Công</a:t>
            </a:r>
            <a:r>
              <a:rPr lang="en-US" sz="1600" dirty="0" smtClean="0">
                <a:solidFill>
                  <a:srgbClr val="FF0000"/>
                </a:solidFill>
              </a:rPr>
              <a:t> </a:t>
            </a:r>
            <a:r>
              <a:rPr lang="en-US" sz="1600" dirty="0" err="1" smtClean="0">
                <a:solidFill>
                  <a:srgbClr val="FF0000"/>
                </a:solidFill>
              </a:rPr>
              <a:t>nghệ</a:t>
            </a:r>
            <a:r>
              <a:rPr lang="en-US" sz="1600" dirty="0" smtClean="0">
                <a:solidFill>
                  <a:srgbClr val="FF0000"/>
                </a:solidFill>
              </a:rPr>
              <a:t> </a:t>
            </a:r>
            <a:r>
              <a:rPr lang="en-US" sz="1600" dirty="0" err="1" smtClean="0">
                <a:solidFill>
                  <a:srgbClr val="FF0000"/>
                </a:solidFill>
              </a:rPr>
              <a:t>làm</a:t>
            </a:r>
            <a:r>
              <a:rPr lang="en-US" sz="1600" dirty="0" smtClean="0">
                <a:solidFill>
                  <a:srgbClr val="FF0000"/>
                </a:solidFill>
              </a:rPr>
              <a:t> </a:t>
            </a:r>
            <a:r>
              <a:rPr lang="en-US" sz="1600" dirty="0" err="1" smtClean="0">
                <a:solidFill>
                  <a:srgbClr val="FF0000"/>
                </a:solidFill>
              </a:rPr>
              <a:t>nhỏ</a:t>
            </a:r>
            <a:r>
              <a:rPr lang="en-US" sz="1600" dirty="0" smtClean="0">
                <a:solidFill>
                  <a:srgbClr val="FF0000"/>
                </a:solidFill>
              </a:rPr>
              <a:t> </a:t>
            </a:r>
            <a:r>
              <a:rPr lang="en-US" sz="1600" dirty="0" err="1" smtClean="0">
                <a:solidFill>
                  <a:srgbClr val="FF0000"/>
                </a:solidFill>
              </a:rPr>
              <a:t>vật</a:t>
            </a:r>
            <a:r>
              <a:rPr lang="en-US" sz="1600" dirty="0" smtClean="0">
                <a:solidFill>
                  <a:srgbClr val="FF0000"/>
                </a:solidFill>
              </a:rPr>
              <a:t> </a:t>
            </a:r>
            <a:r>
              <a:rPr lang="en-US" sz="1600" dirty="0" err="1" smtClean="0">
                <a:solidFill>
                  <a:srgbClr val="FF0000"/>
                </a:solidFill>
              </a:rPr>
              <a:t>chất</a:t>
            </a:r>
            <a:r>
              <a:rPr lang="en-US" sz="1600" dirty="0" smtClean="0">
                <a:solidFill>
                  <a:srgbClr val="FF0000"/>
                </a:solidFill>
              </a:rPr>
              <a:t> (</a:t>
            </a:r>
            <a:r>
              <a:rPr lang="en-US" sz="1600" dirty="0" err="1" smtClean="0">
                <a:solidFill>
                  <a:srgbClr val="FF0000"/>
                </a:solidFill>
              </a:rPr>
              <a:t>mili</a:t>
            </a:r>
            <a:r>
              <a:rPr lang="en-US" sz="1600" dirty="0" smtClean="0">
                <a:solidFill>
                  <a:srgbClr val="FF0000"/>
                </a:solidFill>
              </a:rPr>
              <a:t> </a:t>
            </a:r>
          </a:p>
          <a:p>
            <a:pPr algn="ctr">
              <a:buFont typeface="Wingdings" pitchFamily="2" charset="2"/>
              <a:buChar char="à"/>
            </a:pPr>
            <a:r>
              <a:rPr lang="en-US" sz="1600" dirty="0" smtClean="0">
                <a:solidFill>
                  <a:srgbClr val="FF0000"/>
                </a:solidFill>
                <a:sym typeface="Wingdings" pitchFamily="2" charset="2"/>
              </a:rPr>
              <a:t>micro </a:t>
            </a:r>
          </a:p>
          <a:p>
            <a:pPr algn="ctr">
              <a:buFont typeface="Wingdings" pitchFamily="2" charset="2"/>
              <a:buChar char="à"/>
            </a:pPr>
            <a:r>
              <a:rPr lang="en-US" sz="1600" dirty="0" smtClean="0">
                <a:solidFill>
                  <a:srgbClr val="FF0000"/>
                </a:solidFill>
                <a:sym typeface="Wingdings" pitchFamily="2" charset="2"/>
              </a:rPr>
              <a:t> </a:t>
            </a:r>
            <a:r>
              <a:rPr lang="en-US" sz="1600" dirty="0" err="1" smtClean="0">
                <a:solidFill>
                  <a:srgbClr val="FF0000"/>
                </a:solidFill>
                <a:sym typeface="Wingdings" pitchFamily="2" charset="2"/>
              </a:rPr>
              <a:t>nano</a:t>
            </a:r>
            <a:r>
              <a:rPr lang="en-US" sz="1600" dirty="0" smtClean="0">
                <a:solidFill>
                  <a:srgbClr val="FF0000"/>
                </a:solidFill>
                <a:sym typeface="Wingdings" pitchFamily="2" charset="2"/>
              </a:rPr>
              <a:t>)</a:t>
            </a:r>
            <a:endParaRPr lang="en-US" sz="1600" dirty="0">
              <a:solidFill>
                <a:srgbClr val="FF0000"/>
              </a:solidFill>
            </a:endParaRPr>
          </a:p>
        </p:txBody>
      </p:sp>
      <p:cxnSp>
        <p:nvCxnSpPr>
          <p:cNvPr id="17" name="Straight Arrow Connector 16"/>
          <p:cNvCxnSpPr/>
          <p:nvPr/>
        </p:nvCxnSpPr>
        <p:spPr>
          <a:xfrm>
            <a:off x="5364088" y="4005064"/>
            <a:ext cx="1296144" cy="1224136"/>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21" name="Right Brace 20"/>
          <p:cNvSpPr/>
          <p:nvPr/>
        </p:nvSpPr>
        <p:spPr>
          <a:xfrm>
            <a:off x="5940152" y="3645024"/>
            <a:ext cx="576064" cy="13681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rgbClr val="8000FF"/>
                </a:solidFill>
              </a:rPr>
              <a:t>Building block:  Composition and operating of vacuum tube (</a:t>
            </a:r>
            <a:r>
              <a:rPr lang="en-GB" sz="2400" dirty="0" smtClean="0">
                <a:solidFill>
                  <a:srgbClr val="6666FF"/>
                </a:solidFill>
              </a:rPr>
              <a:t>https://en.wikipedia.org/wiki/Vacuum_tube)</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18</a:t>
            </a:fld>
            <a:endParaRPr lang="en-US"/>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a:t>
            </a:r>
            <a:r>
              <a:rPr lang="en-US" sz="2800" dirty="0" smtClean="0">
                <a:solidFill>
                  <a:srgbClr val="FF0000"/>
                </a:solidFill>
                <a:effectLst>
                  <a:outerShdw blurRad="38100" dist="38100" dir="2700000" algn="tl">
                    <a:srgbClr val="000000">
                      <a:alpha val="43137"/>
                    </a:srgbClr>
                  </a:outerShdw>
                </a:effectLst>
              </a:rPr>
              <a:t>(Read by yourself) </a:t>
            </a:r>
            <a:r>
              <a:rPr lang="en-US" dirty="0" smtClean="0">
                <a:effectLst>
                  <a:outerShdw blurRad="38100" dist="38100" dir="2700000" algn="tl">
                    <a:srgbClr val="000000">
                      <a:alpha val="43137"/>
                    </a:srgbClr>
                  </a:outerShdw>
                </a:effectLst>
              </a:rPr>
              <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498474" y="2668413"/>
            <a:ext cx="7556313" cy="4144963"/>
          </a:xfrm>
        </p:spPr>
        <p:txBody>
          <a:bodyPr>
            <a:normAutofit/>
          </a:bodyPr>
          <a:lstStyle/>
          <a:p>
            <a:pPr>
              <a:buNone/>
            </a:pPr>
            <a:r>
              <a:rPr lang="en-US" sz="2800" dirty="0" smtClean="0">
                <a:solidFill>
                  <a:schemeClr val="tx1"/>
                </a:solidFill>
              </a:rPr>
              <a:t>Why should we study this chapter?</a:t>
            </a:r>
          </a:p>
          <a:p>
            <a:r>
              <a:rPr lang="en-US" sz="2400" dirty="0" smtClean="0">
                <a:solidFill>
                  <a:schemeClr val="tx1"/>
                </a:solidFill>
              </a:rPr>
              <a:t>How are computers developed? </a:t>
            </a:r>
            <a:r>
              <a:rPr lang="en-US" sz="2400" dirty="0" smtClean="0">
                <a:solidFill>
                  <a:schemeClr val="tx1"/>
                </a:solidFill>
                <a:sym typeface="Wingdings" pitchFamily="2" charset="2"/>
              </a:rPr>
              <a:t> </a:t>
            </a:r>
            <a:r>
              <a:rPr lang="en-US" sz="2400" dirty="0" smtClean="0">
                <a:solidFill>
                  <a:schemeClr val="tx1"/>
                </a:solidFill>
              </a:rPr>
              <a:t>generations</a:t>
            </a:r>
          </a:p>
          <a:p>
            <a:r>
              <a:rPr lang="en-US" sz="2400" dirty="0" smtClean="0">
                <a:solidFill>
                  <a:schemeClr val="tx1"/>
                </a:solidFill>
              </a:rPr>
              <a:t>What applications require great power computers?</a:t>
            </a:r>
          </a:p>
          <a:p>
            <a:r>
              <a:rPr lang="en-US" sz="2400" dirty="0" smtClean="0">
                <a:solidFill>
                  <a:schemeClr val="tx1"/>
                </a:solidFill>
              </a:rPr>
              <a:t>What are Multicore, MICs (many integrated cores), and GPGPUs (general purpose graphical processing unit)?</a:t>
            </a:r>
          </a:p>
          <a:p>
            <a:r>
              <a:rPr lang="en-US" sz="2400" dirty="0" smtClean="0">
                <a:solidFill>
                  <a:schemeClr val="tx1"/>
                </a:solidFill>
              </a:rPr>
              <a:t>How to assess computer performance?</a:t>
            </a:r>
          </a:p>
          <a:p>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graphicFrame>
        <p:nvGraphicFramePr>
          <p:cNvPr id="7" name="Table 6"/>
          <p:cNvGraphicFramePr>
            <a:graphicFrameLocks noGrp="1"/>
          </p:cNvGraphicFramePr>
          <p:nvPr/>
        </p:nvGraphicFramePr>
        <p:xfrm>
          <a:off x="683568" y="1340768"/>
          <a:ext cx="7200800" cy="942624"/>
        </p:xfrm>
        <a:graphic>
          <a:graphicData uri="http://schemas.openxmlformats.org/drawingml/2006/table">
            <a:tbl>
              <a:tblPr/>
              <a:tblGrid>
                <a:gridCol w="864096"/>
                <a:gridCol w="6336704"/>
              </a:tblGrid>
              <a:tr h="352778">
                <a:tc>
                  <a:txBody>
                    <a:bodyPr/>
                    <a:lstStyle/>
                    <a:p>
                      <a:pPr marL="0" marR="0">
                        <a:lnSpc>
                          <a:spcPts val="1800"/>
                        </a:lnSpc>
                        <a:spcBef>
                          <a:spcPts val="0"/>
                        </a:spcBef>
                        <a:spcAft>
                          <a:spcPts val="0"/>
                        </a:spcAft>
                      </a:pPr>
                      <a:r>
                        <a:rPr lang="en-US" sz="1800">
                          <a:solidFill>
                            <a:srgbClr val="FF0000"/>
                          </a:solidFill>
                          <a:latin typeface="Roboto"/>
                          <a:ea typeface="Times New Roman"/>
                          <a:cs typeface="Times New Roman"/>
                        </a:rPr>
                        <a:t>CLO2</a:t>
                      </a:r>
                      <a:endParaRPr lang="en-US" sz="1600">
                        <a:solidFill>
                          <a:srgbClr val="FF0000"/>
                        </a:solidFill>
                        <a:latin typeface="Calibri"/>
                        <a:ea typeface="Calibri"/>
                        <a:cs typeface="Times New Roman"/>
                      </a:endParaRPr>
                    </a:p>
                  </a:txBody>
                  <a:tcPr marL="7056" marR="7056" marT="7056" marB="7056">
                    <a:lnL>
                      <a:noFill/>
                    </a:lnL>
                    <a:lnR>
                      <a:noFill/>
                    </a:lnR>
                    <a:lnT w="12700" cap="flat" cmpd="sng" algn="ctr">
                      <a:solidFill>
                        <a:srgbClr val="DEE2E6"/>
                      </a:solidFill>
                      <a:prstDash val="solid"/>
                      <a:round/>
                      <a:headEnd type="none" w="med" len="med"/>
                      <a:tailEnd type="none" w="med" len="med"/>
                    </a:lnT>
                    <a:lnB>
                      <a:noFill/>
                    </a:lnB>
                  </a:tcPr>
                </a:tc>
                <a:tc>
                  <a:txBody>
                    <a:bodyPr/>
                    <a:lstStyle/>
                    <a:p>
                      <a:pPr marL="0" marR="0">
                        <a:lnSpc>
                          <a:spcPts val="1800"/>
                        </a:lnSpc>
                        <a:spcBef>
                          <a:spcPts val="0"/>
                        </a:spcBef>
                        <a:spcAft>
                          <a:spcPts val="0"/>
                        </a:spcAft>
                      </a:pPr>
                      <a:r>
                        <a:rPr lang="en-US" sz="1800" dirty="0">
                          <a:solidFill>
                            <a:srgbClr val="FF0000"/>
                          </a:solidFill>
                          <a:latin typeface="Roboto"/>
                          <a:ea typeface="Times New Roman"/>
                          <a:cs typeface="Times New Roman"/>
                        </a:rPr>
                        <a:t>Present an overview of the evolution of computer technology from early digital computers to the latest microprocessors.</a:t>
                      </a:r>
                      <a:endParaRPr lang="en-US" sz="1600" dirty="0">
                        <a:solidFill>
                          <a:srgbClr val="FF0000"/>
                        </a:solidFill>
                        <a:latin typeface="Calibri"/>
                        <a:ea typeface="Calibri"/>
                        <a:cs typeface="Times New Roman"/>
                      </a:endParaRPr>
                    </a:p>
                  </a:txBody>
                  <a:tcPr marL="7056" marR="7056" marT="7056" marB="7056">
                    <a:lnL>
                      <a:noFill/>
                    </a:lnL>
                    <a:lnR>
                      <a:noFill/>
                    </a:lnR>
                    <a:lnT w="12700" cap="flat" cmpd="sng" algn="ctr">
                      <a:solidFill>
                        <a:srgbClr val="DEE2E6"/>
                      </a:solidFill>
                      <a:prstDash val="solid"/>
                      <a:round/>
                      <a:headEnd type="none" w="med" len="med"/>
                      <a:tailEnd type="none" w="med" len="med"/>
                    </a:lnT>
                    <a:lnB>
                      <a:noFill/>
                    </a:lnB>
                  </a:tcPr>
                </a:tc>
              </a:tr>
              <a:tr h="352778">
                <a:tc>
                  <a:txBody>
                    <a:bodyPr/>
                    <a:lstStyle/>
                    <a:p>
                      <a:pPr marL="0" marR="0">
                        <a:lnSpc>
                          <a:spcPts val="1800"/>
                        </a:lnSpc>
                        <a:spcBef>
                          <a:spcPts val="0"/>
                        </a:spcBef>
                        <a:spcAft>
                          <a:spcPts val="0"/>
                        </a:spcAft>
                      </a:pPr>
                      <a:r>
                        <a:rPr lang="en-US" sz="1800" dirty="0">
                          <a:solidFill>
                            <a:srgbClr val="0000CC"/>
                          </a:solidFill>
                          <a:latin typeface="Roboto"/>
                          <a:ea typeface="Times New Roman"/>
                          <a:cs typeface="Times New Roman"/>
                        </a:rPr>
                        <a:t>CLO3</a:t>
                      </a:r>
                      <a:endParaRPr lang="en-US" sz="1600" dirty="0">
                        <a:solidFill>
                          <a:srgbClr val="0000CC"/>
                        </a:solidFill>
                        <a:latin typeface="Calibri"/>
                        <a:ea typeface="Calibri"/>
                        <a:cs typeface="Times New Roman"/>
                      </a:endParaRPr>
                    </a:p>
                  </a:txBody>
                  <a:tcPr marL="7056" marR="7056" marT="7056" marB="7056">
                    <a:lnL>
                      <a:noFill/>
                    </a:lnL>
                    <a:lnR>
                      <a:noFill/>
                    </a:lnR>
                    <a:lnT>
                      <a:noFill/>
                    </a:lnT>
                    <a:lnB>
                      <a:noFill/>
                    </a:lnB>
                  </a:tcPr>
                </a:tc>
                <a:tc>
                  <a:txBody>
                    <a:bodyPr/>
                    <a:lstStyle/>
                    <a:p>
                      <a:pPr marL="0" marR="0">
                        <a:lnSpc>
                          <a:spcPts val="1800"/>
                        </a:lnSpc>
                        <a:spcBef>
                          <a:spcPts val="0"/>
                        </a:spcBef>
                        <a:spcAft>
                          <a:spcPts val="0"/>
                        </a:spcAft>
                      </a:pPr>
                      <a:r>
                        <a:rPr lang="en-US" sz="1800" dirty="0">
                          <a:solidFill>
                            <a:srgbClr val="0000CC"/>
                          </a:solidFill>
                          <a:latin typeface="Roboto"/>
                          <a:ea typeface="Times New Roman"/>
                          <a:cs typeface="Times New Roman"/>
                        </a:rPr>
                        <a:t>Understand the key performance issues that relate to computer design</a:t>
                      </a:r>
                      <a:endParaRPr lang="en-US" sz="1600" dirty="0">
                        <a:solidFill>
                          <a:srgbClr val="0000CC"/>
                        </a:solidFill>
                        <a:latin typeface="Calibri"/>
                        <a:ea typeface="Calibri"/>
                        <a:cs typeface="Times New Roman"/>
                      </a:endParaRPr>
                    </a:p>
                  </a:txBody>
                  <a:tcPr marL="7056" marR="7056" marT="7056" marB="7056">
                    <a:lnL>
                      <a:noFill/>
                    </a:lnL>
                    <a:lnR>
                      <a:noFill/>
                    </a:lnR>
                    <a:lnT>
                      <a:noFill/>
                    </a:lnT>
                    <a:lnB>
                      <a:noFill/>
                    </a:lnB>
                  </a:tcPr>
                </a:tc>
              </a:tr>
            </a:tbl>
          </a:graphicData>
        </a:graphic>
      </p:graphicFrame>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20</a:t>
            </a:fld>
            <a:endParaRPr lang="en-US"/>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smtClean="0"/>
              <a:t>John von Neumann Principal</a:t>
            </a:r>
            <a:endParaRPr lang="en-GB" b="1"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rgbClr val="FF0000"/>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21</a:t>
            </a:fld>
            <a:endParaRPr lang="en-US"/>
          </a:p>
        </p:txBody>
      </p:sp>
      <p:cxnSp>
        <p:nvCxnSpPr>
          <p:cNvPr id="8" name="Straight Arrow Connector 7"/>
          <p:cNvCxnSpPr/>
          <p:nvPr/>
        </p:nvCxnSpPr>
        <p:spPr>
          <a:xfrm flipH="1">
            <a:off x="3995936" y="1124744"/>
            <a:ext cx="1368152" cy="16561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180528" y="786066"/>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22</a:t>
            </a:fld>
            <a:endParaRPr lang="en-US"/>
          </a:p>
        </p:txBody>
      </p:sp>
      <p:sp>
        <p:nvSpPr>
          <p:cNvPr id="7" name="TextBox 6"/>
          <p:cNvSpPr txBox="1"/>
          <p:nvPr/>
        </p:nvSpPr>
        <p:spPr>
          <a:xfrm>
            <a:off x="6660232" y="2704852"/>
            <a:ext cx="2340924" cy="2862322"/>
          </a:xfrm>
          <a:prstGeom prst="rect">
            <a:avLst/>
          </a:prstGeom>
          <a:noFill/>
        </p:spPr>
        <p:txBody>
          <a:bodyPr wrap="square" rtlCol="0">
            <a:spAutoFit/>
          </a:bodyPr>
          <a:lstStyle/>
          <a:p>
            <a:r>
              <a:rPr lang="en-US" sz="1800" b="1" u="sng" dirty="0" smtClean="0"/>
              <a:t>CA</a:t>
            </a:r>
            <a:r>
              <a:rPr lang="en-US" sz="1800" dirty="0" smtClean="0"/>
              <a:t>: Cellular Automata – </a:t>
            </a:r>
            <a:r>
              <a:rPr lang="en-US" sz="1800" dirty="0" err="1" smtClean="0"/>
              <a:t>tế</a:t>
            </a:r>
            <a:r>
              <a:rPr lang="en-US" sz="1800" dirty="0" smtClean="0"/>
              <a:t> </a:t>
            </a:r>
            <a:r>
              <a:rPr lang="en-US" sz="1800" dirty="0" err="1" smtClean="0"/>
              <a:t>bào</a:t>
            </a:r>
            <a:r>
              <a:rPr lang="en-US" sz="1800" dirty="0" smtClean="0"/>
              <a:t>/ module </a:t>
            </a:r>
            <a:r>
              <a:rPr lang="en-US" sz="1800" dirty="0" err="1" smtClean="0"/>
              <a:t>tự</a:t>
            </a:r>
            <a:r>
              <a:rPr lang="en-US" sz="1800" dirty="0" smtClean="0"/>
              <a:t> </a:t>
            </a:r>
            <a:r>
              <a:rPr lang="en-US" sz="1800" dirty="0" err="1" smtClean="0"/>
              <a:t>động</a:t>
            </a:r>
            <a:r>
              <a:rPr lang="en-US" sz="1800" dirty="0" smtClean="0"/>
              <a:t> </a:t>
            </a:r>
            <a:r>
              <a:rPr lang="en-US" sz="1800" dirty="0" err="1" smtClean="0"/>
              <a:t>hóa</a:t>
            </a:r>
            <a:r>
              <a:rPr lang="en-US" sz="1800" dirty="0" smtClean="0"/>
              <a:t> </a:t>
            </a:r>
            <a:r>
              <a:rPr lang="en-US" sz="1800" dirty="0" err="1" smtClean="0"/>
              <a:t>thực</a:t>
            </a:r>
            <a:r>
              <a:rPr lang="en-US" sz="1800" dirty="0" smtClean="0"/>
              <a:t> </a:t>
            </a:r>
            <a:r>
              <a:rPr lang="en-US" sz="1800" dirty="0" err="1" smtClean="0"/>
              <a:t>thi</a:t>
            </a:r>
            <a:r>
              <a:rPr lang="en-US" sz="1800" dirty="0" smtClean="0"/>
              <a:t> </a:t>
            </a:r>
            <a:r>
              <a:rPr lang="en-US" sz="1800" dirty="0" err="1" smtClean="0"/>
              <a:t>phù</a:t>
            </a:r>
            <a:r>
              <a:rPr lang="en-US" sz="1800" dirty="0" smtClean="0"/>
              <a:t> </a:t>
            </a:r>
            <a:r>
              <a:rPr lang="en-US" sz="1800" dirty="0" err="1" smtClean="0"/>
              <a:t>hợp</a:t>
            </a:r>
            <a:r>
              <a:rPr lang="en-US" sz="1800" dirty="0" smtClean="0"/>
              <a:t> </a:t>
            </a:r>
            <a:r>
              <a:rPr lang="en-US" sz="1800" dirty="0" err="1" smtClean="0"/>
              <a:t>với</a:t>
            </a:r>
            <a:r>
              <a:rPr lang="en-US" sz="1800" dirty="0" smtClean="0"/>
              <a:t> </a:t>
            </a:r>
            <a:r>
              <a:rPr lang="en-US" sz="1800" dirty="0" err="1" smtClean="0"/>
              <a:t>lệnh</a:t>
            </a:r>
            <a:r>
              <a:rPr lang="en-US" sz="1800" dirty="0" smtClean="0"/>
              <a:t> </a:t>
            </a:r>
            <a:r>
              <a:rPr lang="en-US" sz="1800" dirty="0" err="1" smtClean="0"/>
              <a:t>máy</a:t>
            </a:r>
            <a:r>
              <a:rPr lang="en-US" sz="1800" dirty="0" smtClean="0"/>
              <a:t> </a:t>
            </a:r>
            <a:r>
              <a:rPr lang="en-US" sz="1800" dirty="0" smtClean="0">
                <a:sym typeface="Wingdings" pitchFamily="2" charset="2"/>
              </a:rPr>
              <a:t> </a:t>
            </a:r>
            <a:r>
              <a:rPr lang="en-US" sz="1800" dirty="0" err="1" smtClean="0">
                <a:sym typeface="Wingdings" pitchFamily="2" charset="2"/>
              </a:rPr>
              <a:t>Bộ</a:t>
            </a:r>
            <a:r>
              <a:rPr lang="en-US" sz="1800" dirty="0" smtClean="0">
                <a:sym typeface="Wingdings" pitchFamily="2" charset="2"/>
              </a:rPr>
              <a:t> </a:t>
            </a:r>
            <a:r>
              <a:rPr lang="en-US" sz="1800" dirty="0" err="1" smtClean="0">
                <a:sym typeface="Wingdings" pitchFamily="2" charset="2"/>
              </a:rPr>
              <a:t>phận</a:t>
            </a:r>
            <a:r>
              <a:rPr lang="en-US" sz="1800" dirty="0" smtClean="0">
                <a:sym typeface="Wingdings" pitchFamily="2" charset="2"/>
              </a:rPr>
              <a:t> </a:t>
            </a:r>
            <a:r>
              <a:rPr lang="en-US" sz="1800" dirty="0" err="1" smtClean="0">
                <a:sym typeface="Wingdings" pitchFamily="2" charset="2"/>
              </a:rPr>
              <a:t>thực</a:t>
            </a:r>
            <a:r>
              <a:rPr lang="en-US" sz="1800" dirty="0" smtClean="0">
                <a:sym typeface="Wingdings" pitchFamily="2" charset="2"/>
              </a:rPr>
              <a:t> </a:t>
            </a:r>
            <a:r>
              <a:rPr lang="en-US" sz="1800" dirty="0" err="1" smtClean="0">
                <a:sym typeface="Wingdings" pitchFamily="2" charset="2"/>
              </a:rPr>
              <a:t>thi</a:t>
            </a:r>
            <a:endParaRPr lang="en-US" sz="1800" dirty="0" smtClean="0"/>
          </a:p>
          <a:p>
            <a:r>
              <a:rPr lang="en-US" sz="1800" b="1" u="sng" dirty="0" smtClean="0"/>
              <a:t>CC</a:t>
            </a:r>
            <a:r>
              <a:rPr lang="en-US" sz="1800" dirty="0" smtClean="0"/>
              <a:t>: Cellular Constructor - – </a:t>
            </a:r>
            <a:r>
              <a:rPr lang="en-US" sz="1800" dirty="0" err="1" smtClean="0"/>
              <a:t>tế</a:t>
            </a:r>
            <a:r>
              <a:rPr lang="en-US" sz="1800" dirty="0" smtClean="0"/>
              <a:t> </a:t>
            </a:r>
            <a:r>
              <a:rPr lang="en-US" sz="1800" dirty="0" err="1" smtClean="0"/>
              <a:t>bào</a:t>
            </a:r>
            <a:r>
              <a:rPr lang="en-US" sz="1800" dirty="0" smtClean="0"/>
              <a:t>/ module </a:t>
            </a:r>
            <a:r>
              <a:rPr lang="en-US" sz="1800" dirty="0" err="1" smtClean="0"/>
              <a:t>xây</a:t>
            </a:r>
            <a:r>
              <a:rPr lang="en-US" sz="1800" dirty="0" smtClean="0"/>
              <a:t> </a:t>
            </a:r>
            <a:r>
              <a:rPr lang="en-US" sz="1800" dirty="0" err="1" smtClean="0"/>
              <a:t>dựng</a:t>
            </a:r>
            <a:r>
              <a:rPr lang="en-US" sz="1800" dirty="0" smtClean="0"/>
              <a:t> </a:t>
            </a:r>
            <a:r>
              <a:rPr lang="en-US" sz="1800" dirty="0" err="1" smtClean="0"/>
              <a:t>cách</a:t>
            </a:r>
            <a:r>
              <a:rPr lang="en-US" sz="1800" dirty="0" smtClean="0"/>
              <a:t> </a:t>
            </a:r>
            <a:r>
              <a:rPr lang="en-US" sz="1800" dirty="0" err="1" smtClean="0"/>
              <a:t>thực</a:t>
            </a:r>
            <a:r>
              <a:rPr lang="en-US" sz="1800" dirty="0" smtClean="0"/>
              <a:t> </a:t>
            </a:r>
            <a:r>
              <a:rPr lang="en-US" sz="1800" dirty="0" err="1" smtClean="0"/>
              <a:t>thi</a:t>
            </a:r>
            <a:r>
              <a:rPr lang="en-US" sz="1800" dirty="0" smtClean="0"/>
              <a:t> </a:t>
            </a:r>
            <a:r>
              <a:rPr lang="en-US" sz="1800" dirty="0" smtClean="0">
                <a:sym typeface="Wingdings" pitchFamily="2" charset="2"/>
              </a:rPr>
              <a:t> </a:t>
            </a:r>
            <a:r>
              <a:rPr lang="en-US" sz="1800" dirty="0" err="1" smtClean="0">
                <a:sym typeface="Wingdings" pitchFamily="2" charset="2"/>
              </a:rPr>
              <a:t>bộ</a:t>
            </a:r>
            <a:r>
              <a:rPr lang="en-US" sz="1800" dirty="0" smtClean="0">
                <a:sym typeface="Wingdings" pitchFamily="2" charset="2"/>
              </a:rPr>
              <a:t> </a:t>
            </a:r>
            <a:r>
              <a:rPr lang="en-US" sz="1800" dirty="0" err="1" smtClean="0">
                <a:sym typeface="Wingdings" pitchFamily="2" charset="2"/>
              </a:rPr>
              <a:t>phận</a:t>
            </a:r>
            <a:r>
              <a:rPr lang="en-US" sz="1800" dirty="0" smtClean="0">
                <a:sym typeface="Wingdings" pitchFamily="2" charset="2"/>
              </a:rPr>
              <a:t> </a:t>
            </a:r>
            <a:r>
              <a:rPr lang="en-US" sz="1800" dirty="0" err="1" smtClean="0">
                <a:sym typeface="Wingdings" pitchFamily="2" charset="2"/>
              </a:rPr>
              <a:t>điều</a:t>
            </a:r>
            <a:r>
              <a:rPr lang="en-US" sz="1800" dirty="0" smtClean="0">
                <a:sym typeface="Wingdings" pitchFamily="2" charset="2"/>
              </a:rPr>
              <a:t> </a:t>
            </a:r>
            <a:r>
              <a:rPr lang="en-US" sz="1800" dirty="0" err="1" smtClean="0">
                <a:sym typeface="Wingdings" pitchFamily="2" charset="2"/>
              </a:rPr>
              <a:t>khiển</a:t>
            </a:r>
            <a:endParaRPr lang="en-US" sz="1800"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a:t>
            </a:r>
            <a:endParaRPr lang="en-GB" dirty="0">
              <a:effectLst>
                <a:outerShdw blurRad="38100" dist="38100" dir="2700000" algn="tl">
                  <a:srgbClr val="000000">
                    <a:alpha val="43137"/>
                  </a:srgbClr>
                </a:outerShdw>
              </a:effectLst>
            </a:endParaRPr>
          </a:p>
        </p:txBody>
      </p:sp>
      <p:sp>
        <p:nvSpPr>
          <p:cNvPr id="29" name="Content Placeholder 28"/>
          <p:cNvSpPr>
            <a:spLocks noGrp="1"/>
          </p:cNvSpPr>
          <p:nvPr>
            <p:ph sz="half" idx="4294967295"/>
          </p:nvPr>
        </p:nvSpPr>
        <p:spPr>
          <a:xfrm>
            <a:off x="35496" y="1268760"/>
            <a:ext cx="4051176" cy="3425552"/>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 – </a:t>
            </a:r>
            <a:r>
              <a:rPr lang="en-US" b="1" i="1" dirty="0" err="1" smtClean="0">
                <a:solidFill>
                  <a:schemeClr val="tx1"/>
                </a:solidFill>
              </a:rPr>
              <a:t>đơn</a:t>
            </a:r>
            <a:r>
              <a:rPr lang="en-US" b="1" i="1" dirty="0" smtClean="0">
                <a:solidFill>
                  <a:schemeClr val="tx1"/>
                </a:solidFill>
              </a:rPr>
              <a:t> </a:t>
            </a:r>
            <a:r>
              <a:rPr lang="en-US" b="1" i="1" dirty="0" err="1" smtClean="0">
                <a:solidFill>
                  <a:schemeClr val="tx1"/>
                </a:solidFill>
              </a:rPr>
              <a:t>vị</a:t>
            </a:r>
            <a:r>
              <a:rPr lang="en-US" b="1" i="1" dirty="0" smtClean="0">
                <a:solidFill>
                  <a:schemeClr val="tx1"/>
                </a:solidFill>
              </a:rPr>
              <a:t> </a:t>
            </a:r>
            <a:r>
              <a:rPr lang="en-US" b="1" i="1" dirty="0" err="1" smtClean="0">
                <a:solidFill>
                  <a:schemeClr val="tx1"/>
                </a:solidFill>
              </a:rPr>
              <a:t>lưu</a:t>
            </a:r>
            <a:r>
              <a:rPr lang="en-US" b="1" i="1" dirty="0" smtClean="0">
                <a:solidFill>
                  <a:schemeClr val="tx1"/>
                </a:solidFill>
              </a:rPr>
              <a:t> </a:t>
            </a:r>
            <a:r>
              <a:rPr lang="en-US" b="1" i="1" dirty="0" err="1" smtClean="0">
                <a:solidFill>
                  <a:schemeClr val="tx1"/>
                </a:solidFill>
              </a:rPr>
              <a:t>trữ</a:t>
            </a:r>
            <a:r>
              <a:rPr lang="en-US" dirty="0" smtClean="0">
                <a:solidFill>
                  <a:schemeClr val="tx1"/>
                </a:solidFill>
              </a:rPr>
              <a:t>) of 40 bits each. </a:t>
            </a:r>
          </a:p>
          <a:p>
            <a:pPr marL="228600" lvl="1">
              <a:lnSpc>
                <a:spcPct val="90000"/>
              </a:lnSpc>
              <a:spcBef>
                <a:spcPts val="2000"/>
              </a:spcBef>
              <a:buClr>
                <a:schemeClr val="accent1"/>
              </a:buClr>
            </a:pPr>
            <a:r>
              <a:rPr lang="en-US" sz="2000" dirty="0" smtClean="0">
                <a:solidFill>
                  <a:schemeClr val="tx1"/>
                </a:solidFill>
              </a:rPr>
              <a:t>Both data and instructions are stored there </a:t>
            </a:r>
          </a:p>
          <a:p>
            <a:pPr marL="228600" lvl="1">
              <a:lnSpc>
                <a:spcPct val="90000"/>
              </a:lnSpc>
              <a:spcBef>
                <a:spcPts val="2000"/>
              </a:spcBef>
              <a:buClr>
                <a:schemeClr val="accent1"/>
              </a:buClr>
            </a:pPr>
            <a:r>
              <a:rPr lang="en-US" sz="2000" dirty="0" smtClean="0">
                <a:solidFill>
                  <a:schemeClr val="tx1"/>
                </a:solidFill>
              </a:rPr>
              <a:t>Numbers are represented in binary form and each instruction is a binary code</a:t>
            </a:r>
          </a:p>
        </p:txBody>
      </p:sp>
      <p:pic>
        <p:nvPicPr>
          <p:cNvPr id="8" name="Picture 1"/>
          <p:cNvPicPr>
            <a:picLocks noChangeAspect="1" noChangeArrowheads="1"/>
          </p:cNvPicPr>
          <p:nvPr/>
        </p:nvPicPr>
        <p:blipFill>
          <a:blip r:embed="rId3"/>
          <a:srcRect/>
          <a:stretch>
            <a:fillRect/>
          </a:stretch>
        </p:blipFill>
        <p:spPr bwMode="auto">
          <a:xfrm>
            <a:off x="7962900" y="1985962"/>
            <a:ext cx="1181100" cy="13716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23</a:t>
            </a:fld>
            <a:endParaRPr lang="en-US"/>
          </a:p>
        </p:txBody>
      </p:sp>
      <p:pic>
        <p:nvPicPr>
          <p:cNvPr id="317441" name="Picture 1"/>
          <p:cNvPicPr>
            <a:picLocks noChangeAspect="1" noChangeArrowheads="1"/>
          </p:cNvPicPr>
          <p:nvPr/>
        </p:nvPicPr>
        <p:blipFill>
          <a:blip r:embed="rId4"/>
          <a:srcRect/>
          <a:stretch>
            <a:fillRect/>
          </a:stretch>
        </p:blipFill>
        <p:spPr bwMode="auto">
          <a:xfrm>
            <a:off x="4088556" y="913055"/>
            <a:ext cx="3795812" cy="3923618"/>
          </a:xfrm>
          <a:prstGeom prst="rect">
            <a:avLst/>
          </a:prstGeom>
          <a:noFill/>
          <a:ln w="9525">
            <a:noFill/>
            <a:miter lim="800000"/>
            <a:headEnd/>
            <a:tailEnd/>
          </a:ln>
        </p:spPr>
      </p:pic>
      <p:sp>
        <p:nvSpPr>
          <p:cNvPr id="16" name="Content Placeholder 28"/>
          <p:cNvSpPr>
            <a:spLocks noGrp="1"/>
          </p:cNvSpPr>
          <p:nvPr>
            <p:ph sz="half" idx="4294967295"/>
          </p:nvPr>
        </p:nvSpPr>
        <p:spPr>
          <a:xfrm>
            <a:off x="107504" y="5085184"/>
            <a:ext cx="8352928" cy="1152128"/>
          </a:xfrm>
        </p:spPr>
        <p:txBody>
          <a:bodyPr>
            <a:normAutofit/>
          </a:bodyPr>
          <a:lstStyle/>
          <a:p>
            <a:r>
              <a:rPr lang="en-US" dirty="0" smtClean="0">
                <a:solidFill>
                  <a:schemeClr val="tx1"/>
                </a:solidFill>
              </a:rPr>
              <a:t>To access the value stored in a memory unit, 2 registers are needed:</a:t>
            </a:r>
          </a:p>
          <a:p>
            <a:pPr lvl="1"/>
            <a:r>
              <a:rPr lang="en-US" dirty="0" smtClean="0">
                <a:solidFill>
                  <a:schemeClr val="tx1"/>
                </a:solidFill>
              </a:rPr>
              <a:t>MAR, memory address register (</a:t>
            </a:r>
            <a:r>
              <a:rPr lang="en-US" dirty="0" err="1" smtClean="0">
                <a:solidFill>
                  <a:schemeClr val="tx1"/>
                </a:solidFill>
              </a:rPr>
              <a:t>chứa</a:t>
            </a:r>
            <a:r>
              <a:rPr lang="en-US" dirty="0" smtClean="0">
                <a:solidFill>
                  <a:schemeClr val="tx1"/>
                </a:solidFill>
              </a:rPr>
              <a:t> </a:t>
            </a:r>
            <a:r>
              <a:rPr lang="en-US" dirty="0" err="1" smtClean="0">
                <a:solidFill>
                  <a:schemeClr val="tx1"/>
                </a:solidFill>
              </a:rPr>
              <a:t>địa</a:t>
            </a:r>
            <a:r>
              <a:rPr lang="en-US" dirty="0" smtClean="0">
                <a:solidFill>
                  <a:schemeClr val="tx1"/>
                </a:solidFill>
              </a:rPr>
              <a:t> </a:t>
            </a:r>
            <a:r>
              <a:rPr lang="en-US" dirty="0" err="1" smtClean="0">
                <a:solidFill>
                  <a:schemeClr val="tx1"/>
                </a:solidFill>
              </a:rPr>
              <a:t>chỉ</a:t>
            </a:r>
            <a:r>
              <a:rPr lang="en-US" dirty="0" smtClean="0">
                <a:solidFill>
                  <a:schemeClr val="tx1"/>
                </a:solidFill>
              </a:rPr>
              <a:t> ơ </a:t>
            </a:r>
            <a:r>
              <a:rPr lang="en-US" dirty="0" err="1" smtClean="0">
                <a:solidFill>
                  <a:schemeClr val="tx1"/>
                </a:solidFill>
              </a:rPr>
              <a:t>nhớ</a:t>
            </a:r>
            <a:r>
              <a:rPr lang="en-US" dirty="0" smtClean="0">
                <a:solidFill>
                  <a:schemeClr val="tx1"/>
                </a:solidFill>
              </a:rPr>
              <a:t> </a:t>
            </a:r>
            <a:r>
              <a:rPr lang="en-US" dirty="0" err="1" smtClean="0">
                <a:solidFill>
                  <a:schemeClr val="tx1"/>
                </a:solidFill>
              </a:rPr>
              <a:t>sẽ</a:t>
            </a:r>
            <a:r>
              <a:rPr lang="en-US" dirty="0" smtClean="0">
                <a:solidFill>
                  <a:schemeClr val="tx1"/>
                </a:solidFill>
              </a:rPr>
              <a:t> </a:t>
            </a:r>
            <a:r>
              <a:rPr lang="en-US" dirty="0" err="1" smtClean="0">
                <a:solidFill>
                  <a:schemeClr val="tx1"/>
                </a:solidFill>
              </a:rPr>
              <a:t>truy</a:t>
            </a:r>
            <a:r>
              <a:rPr lang="en-US" dirty="0" smtClean="0">
                <a:solidFill>
                  <a:schemeClr val="tx1"/>
                </a:solidFill>
              </a:rPr>
              <a:t> </a:t>
            </a:r>
            <a:r>
              <a:rPr lang="en-US" dirty="0" err="1" smtClean="0">
                <a:solidFill>
                  <a:schemeClr val="tx1"/>
                </a:solidFill>
              </a:rPr>
              <a:t>cập</a:t>
            </a:r>
            <a:r>
              <a:rPr lang="en-US" dirty="0" smtClean="0">
                <a:solidFill>
                  <a:schemeClr val="tx1"/>
                </a:solidFill>
              </a:rPr>
              <a:t>)</a:t>
            </a:r>
          </a:p>
          <a:p>
            <a:pPr lvl="1"/>
            <a:r>
              <a:rPr lang="en-US" dirty="0" smtClean="0">
                <a:solidFill>
                  <a:schemeClr val="tx1"/>
                </a:solidFill>
              </a:rPr>
              <a:t>MBR, memory buffer register (</a:t>
            </a:r>
            <a:r>
              <a:rPr lang="en-US" dirty="0" err="1" smtClean="0">
                <a:solidFill>
                  <a:schemeClr val="tx1"/>
                </a:solidFill>
              </a:rPr>
              <a:t>giá</a:t>
            </a:r>
            <a:r>
              <a:rPr lang="en-US" dirty="0" smtClean="0">
                <a:solidFill>
                  <a:schemeClr val="tx1"/>
                </a:solidFill>
              </a:rPr>
              <a:t> </a:t>
            </a:r>
            <a:r>
              <a:rPr lang="en-US" dirty="0" err="1" smtClean="0">
                <a:solidFill>
                  <a:schemeClr val="tx1"/>
                </a:solidFill>
              </a:rPr>
              <a:t>trị</a:t>
            </a:r>
            <a:r>
              <a:rPr lang="en-US" dirty="0" smtClean="0">
                <a:solidFill>
                  <a:schemeClr val="tx1"/>
                </a:solidFill>
              </a:rPr>
              <a:t> </a:t>
            </a:r>
            <a:r>
              <a:rPr lang="en-US" dirty="0" err="1" smtClean="0">
                <a:solidFill>
                  <a:schemeClr val="tx1"/>
                </a:solidFill>
              </a:rPr>
              <a:t>đọc</a:t>
            </a:r>
            <a:r>
              <a:rPr lang="en-US" dirty="0" smtClean="0">
                <a:solidFill>
                  <a:schemeClr val="tx1"/>
                </a:solidFill>
              </a:rPr>
              <a:t> </a:t>
            </a:r>
            <a:r>
              <a:rPr lang="en-US" dirty="0" err="1" smtClean="0">
                <a:solidFill>
                  <a:schemeClr val="tx1"/>
                </a:solidFill>
              </a:rPr>
              <a:t>ra</a:t>
            </a:r>
            <a:r>
              <a:rPr lang="en-US" dirty="0" smtClean="0">
                <a:solidFill>
                  <a:schemeClr val="tx1"/>
                </a:solidFill>
              </a:rPr>
              <a:t> </a:t>
            </a:r>
            <a:r>
              <a:rPr lang="en-US" dirty="0" err="1" smtClean="0">
                <a:solidFill>
                  <a:schemeClr val="tx1"/>
                </a:solidFill>
              </a:rPr>
              <a:t>từ</a:t>
            </a:r>
            <a:r>
              <a:rPr lang="en-US" dirty="0" smtClean="0">
                <a:solidFill>
                  <a:schemeClr val="tx1"/>
                </a:solidFill>
              </a:rPr>
              <a:t> ô </a:t>
            </a:r>
            <a:r>
              <a:rPr lang="en-US" dirty="0" err="1" smtClean="0">
                <a:solidFill>
                  <a:schemeClr val="tx1"/>
                </a:solidFill>
              </a:rPr>
              <a:t>nhớ</a:t>
            </a:r>
            <a:r>
              <a:rPr lang="en-US" dirty="0" smtClean="0">
                <a:solidFill>
                  <a:schemeClr val="tx1"/>
                </a:solidFill>
              </a:rPr>
              <a: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6" name="Rectangle 5"/>
          <p:cNvSpPr/>
          <p:nvPr/>
        </p:nvSpPr>
        <p:spPr>
          <a:xfrm>
            <a:off x="6444208" y="1268760"/>
            <a:ext cx="766557" cy="461665"/>
          </a:xfrm>
          <a:prstGeom prst="rect">
            <a:avLst/>
          </a:prstGeom>
        </p:spPr>
        <p:txBody>
          <a:bodyPr wrap="none">
            <a:spAutoFit/>
          </a:bodyPr>
          <a:lstStyle/>
          <a:p>
            <a:r>
              <a:rPr kumimoji="1" lang="en-US" b="1" dirty="0" smtClean="0">
                <a:solidFill>
                  <a:srgbClr val="0000CC"/>
                </a:solidFill>
              </a:rPr>
              <a:t>data</a:t>
            </a:r>
            <a:endParaRPr lang="en-US" b="1" dirty="0">
              <a:solidFill>
                <a:srgbClr val="0000CC"/>
              </a:solidFill>
            </a:endParaRPr>
          </a:p>
        </p:txBody>
      </p:sp>
      <p:sp>
        <p:nvSpPr>
          <p:cNvPr id="7" name="Rectangle 6"/>
          <p:cNvSpPr/>
          <p:nvPr/>
        </p:nvSpPr>
        <p:spPr>
          <a:xfrm>
            <a:off x="6300192" y="2780928"/>
            <a:ext cx="1656223" cy="461665"/>
          </a:xfrm>
          <a:prstGeom prst="rect">
            <a:avLst/>
          </a:prstGeom>
        </p:spPr>
        <p:txBody>
          <a:bodyPr wrap="none">
            <a:spAutoFit/>
          </a:bodyPr>
          <a:lstStyle/>
          <a:p>
            <a:r>
              <a:rPr kumimoji="1" lang="en-US" b="1" dirty="0" smtClean="0">
                <a:solidFill>
                  <a:srgbClr val="0000CC"/>
                </a:solidFill>
              </a:rPr>
              <a:t>Instruction</a:t>
            </a:r>
            <a:endParaRPr lang="en-US" b="1" dirty="0">
              <a:solidFill>
                <a:srgbClr val="0000CC"/>
              </a:solidFill>
            </a:endParaRPr>
          </a:p>
        </p:txBody>
      </p:sp>
      <p:pic>
        <p:nvPicPr>
          <p:cNvPr id="8" name="Picture 1"/>
          <p:cNvPicPr>
            <a:picLocks noChangeAspect="1" noChangeArrowheads="1"/>
          </p:cNvPicPr>
          <p:nvPr/>
        </p:nvPicPr>
        <p:blipFill>
          <a:blip r:embed="rId3"/>
          <a:srcRect/>
          <a:stretch>
            <a:fillRect/>
          </a:stretch>
        </p:blipFill>
        <p:spPr bwMode="auto">
          <a:xfrm>
            <a:off x="7962900" y="1985962"/>
            <a:ext cx="1181100" cy="1371600"/>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24</a:t>
            </a:fld>
            <a:endParaRPr lang="en-US"/>
          </a:p>
        </p:txBody>
      </p:sp>
      <p:sp>
        <p:nvSpPr>
          <p:cNvPr id="11" name="TextBox 10"/>
          <p:cNvSpPr txBox="1"/>
          <p:nvPr/>
        </p:nvSpPr>
        <p:spPr>
          <a:xfrm>
            <a:off x="179512" y="4365104"/>
            <a:ext cx="8784976" cy="1754326"/>
          </a:xfrm>
          <a:prstGeom prst="rect">
            <a:avLst/>
          </a:prstGeom>
          <a:noFill/>
        </p:spPr>
        <p:txBody>
          <a:bodyPr wrap="square" rtlCol="0">
            <a:spAutoFit/>
          </a:bodyPr>
          <a:lstStyle/>
          <a:p>
            <a:pPr marL="287338" indent="-287338">
              <a:buFontTx/>
              <a:buChar char="-"/>
            </a:pPr>
            <a:r>
              <a:rPr lang="en-US" sz="1800" b="1" dirty="0" err="1" smtClean="0">
                <a:solidFill>
                  <a:srgbClr val="0000CC"/>
                </a:solidFill>
              </a:rPr>
              <a:t>Một</a:t>
            </a:r>
            <a:r>
              <a:rPr lang="en-US" sz="1800" b="1" dirty="0" smtClean="0">
                <a:solidFill>
                  <a:srgbClr val="0000CC"/>
                </a:solidFill>
              </a:rPr>
              <a:t> word </a:t>
            </a:r>
            <a:r>
              <a:rPr lang="en-US" sz="1800" b="1" dirty="0" err="1" smtClean="0">
                <a:solidFill>
                  <a:srgbClr val="0000CC"/>
                </a:solidFill>
              </a:rPr>
              <a:t>chứa</a:t>
            </a:r>
            <a:r>
              <a:rPr lang="en-US" sz="1800" b="1" dirty="0" smtClean="0">
                <a:solidFill>
                  <a:srgbClr val="0000CC"/>
                </a:solidFill>
              </a:rPr>
              <a:t> </a:t>
            </a:r>
            <a:r>
              <a:rPr lang="en-US" sz="1800" b="1" dirty="0" err="1" smtClean="0">
                <a:solidFill>
                  <a:srgbClr val="0000CC"/>
                </a:solidFill>
              </a:rPr>
              <a:t>được</a:t>
            </a:r>
            <a:r>
              <a:rPr lang="en-US" sz="1800" b="1" dirty="0" smtClean="0">
                <a:solidFill>
                  <a:srgbClr val="0000CC"/>
                </a:solidFill>
              </a:rPr>
              <a:t> 2 </a:t>
            </a:r>
            <a:r>
              <a:rPr lang="en-US" sz="1800" b="1" dirty="0" err="1" smtClean="0">
                <a:solidFill>
                  <a:srgbClr val="0000CC"/>
                </a:solidFill>
              </a:rPr>
              <a:t>lệnh</a:t>
            </a:r>
            <a:endParaRPr lang="en-US" sz="1800" b="1" dirty="0" smtClean="0">
              <a:solidFill>
                <a:srgbClr val="0000CC"/>
              </a:solidFill>
            </a:endParaRPr>
          </a:p>
          <a:p>
            <a:pPr marL="287338" indent="-287338">
              <a:buFontTx/>
              <a:buChar char="-"/>
            </a:pPr>
            <a:r>
              <a:rPr lang="en-US" sz="1800" b="1" dirty="0" err="1" smtClean="0">
                <a:solidFill>
                  <a:srgbClr val="0000CC"/>
                </a:solidFill>
              </a:rPr>
              <a:t>Quy</a:t>
            </a:r>
            <a:r>
              <a:rPr lang="en-US" sz="1800" b="1" dirty="0" smtClean="0">
                <a:solidFill>
                  <a:srgbClr val="0000CC"/>
                </a:solidFill>
              </a:rPr>
              <a:t> </a:t>
            </a:r>
            <a:r>
              <a:rPr lang="en-US" sz="1800" b="1" dirty="0" err="1" smtClean="0">
                <a:solidFill>
                  <a:srgbClr val="0000CC"/>
                </a:solidFill>
              </a:rPr>
              <a:t>tắc</a:t>
            </a:r>
            <a:r>
              <a:rPr lang="en-US" sz="1800" b="1" dirty="0" smtClean="0">
                <a:solidFill>
                  <a:srgbClr val="0000CC"/>
                </a:solidFill>
              </a:rPr>
              <a:t> </a:t>
            </a:r>
            <a:r>
              <a:rPr lang="en-US" sz="1800" b="1" dirty="0" err="1" smtClean="0">
                <a:solidFill>
                  <a:srgbClr val="0000CC"/>
                </a:solidFill>
              </a:rPr>
              <a:t>thực</a:t>
            </a:r>
            <a:r>
              <a:rPr lang="en-US" sz="1800" b="1" dirty="0" smtClean="0">
                <a:solidFill>
                  <a:srgbClr val="0000CC"/>
                </a:solidFill>
              </a:rPr>
              <a:t> </a:t>
            </a:r>
            <a:r>
              <a:rPr lang="en-US" sz="1800" b="1" dirty="0" err="1" smtClean="0">
                <a:solidFill>
                  <a:srgbClr val="0000CC"/>
                </a:solidFill>
              </a:rPr>
              <a:t>thi</a:t>
            </a:r>
            <a:r>
              <a:rPr lang="en-US" sz="1800" b="1" dirty="0" smtClean="0">
                <a:solidFill>
                  <a:srgbClr val="0000CC"/>
                </a:solidFill>
              </a:rPr>
              <a:t> </a:t>
            </a:r>
            <a:r>
              <a:rPr lang="en-US" sz="1800" b="1" dirty="0" err="1" smtClean="0">
                <a:solidFill>
                  <a:srgbClr val="0000CC"/>
                </a:solidFill>
              </a:rPr>
              <a:t>chương</a:t>
            </a:r>
            <a:r>
              <a:rPr lang="en-US" sz="1800" b="1" dirty="0" smtClean="0">
                <a:solidFill>
                  <a:srgbClr val="0000CC"/>
                </a:solidFill>
              </a:rPr>
              <a:t> </a:t>
            </a:r>
            <a:r>
              <a:rPr lang="en-US" sz="1800" b="1" dirty="0" err="1" smtClean="0">
                <a:solidFill>
                  <a:srgbClr val="0000CC"/>
                </a:solidFill>
              </a:rPr>
              <a:t>trình</a:t>
            </a:r>
            <a:r>
              <a:rPr lang="en-US" sz="1800" b="1" dirty="0" smtClean="0">
                <a:solidFill>
                  <a:srgbClr val="0000CC"/>
                </a:solidFill>
              </a:rPr>
              <a:t>: </a:t>
            </a:r>
            <a:r>
              <a:rPr lang="en-US" sz="1800" b="1" dirty="0" err="1" smtClean="0">
                <a:solidFill>
                  <a:srgbClr val="0000CC"/>
                </a:solidFill>
              </a:rPr>
              <a:t>cơ</a:t>
            </a:r>
            <a:r>
              <a:rPr lang="en-US" sz="1800" b="1" dirty="0" smtClean="0">
                <a:solidFill>
                  <a:srgbClr val="0000CC"/>
                </a:solidFill>
              </a:rPr>
              <a:t> </a:t>
            </a:r>
            <a:r>
              <a:rPr lang="en-US" sz="1800" b="1" dirty="0" err="1" smtClean="0">
                <a:solidFill>
                  <a:srgbClr val="0000CC"/>
                </a:solidFill>
              </a:rPr>
              <a:t>chế</a:t>
            </a:r>
            <a:r>
              <a:rPr lang="en-US" sz="1800" b="1" dirty="0" smtClean="0">
                <a:solidFill>
                  <a:srgbClr val="0000CC"/>
                </a:solidFill>
              </a:rPr>
              <a:t> </a:t>
            </a:r>
            <a:r>
              <a:rPr lang="en-US" sz="1800" b="1" dirty="0" err="1" smtClean="0">
                <a:solidFill>
                  <a:srgbClr val="0000CC"/>
                </a:solidFill>
              </a:rPr>
              <a:t>tuần</a:t>
            </a:r>
            <a:r>
              <a:rPr lang="en-US" sz="1800" b="1" dirty="0" smtClean="0">
                <a:solidFill>
                  <a:srgbClr val="0000CC"/>
                </a:solidFill>
              </a:rPr>
              <a:t> </a:t>
            </a:r>
            <a:r>
              <a:rPr lang="en-US" sz="1800" b="1" dirty="0" err="1" smtClean="0">
                <a:solidFill>
                  <a:srgbClr val="0000CC"/>
                </a:solidFill>
              </a:rPr>
              <a:t>tự</a:t>
            </a:r>
            <a:r>
              <a:rPr lang="en-US" sz="1800" b="1" dirty="0" smtClean="0">
                <a:solidFill>
                  <a:srgbClr val="0000CC"/>
                </a:solidFill>
              </a:rPr>
              <a:t> </a:t>
            </a:r>
            <a:r>
              <a:rPr lang="en-US" sz="1800" b="1" dirty="0" err="1" smtClean="0">
                <a:solidFill>
                  <a:srgbClr val="0000CC"/>
                </a:solidFill>
              </a:rPr>
              <a:t>và</a:t>
            </a:r>
            <a:r>
              <a:rPr lang="en-US" sz="1800" b="1" dirty="0" smtClean="0">
                <a:solidFill>
                  <a:srgbClr val="0000CC"/>
                </a:solidFill>
              </a:rPr>
              <a:t> </a:t>
            </a:r>
            <a:r>
              <a:rPr lang="en-US" sz="1800" b="1" dirty="0" err="1" smtClean="0">
                <a:solidFill>
                  <a:srgbClr val="0000CC"/>
                </a:solidFill>
              </a:rPr>
              <a:t>biết</a:t>
            </a:r>
            <a:r>
              <a:rPr lang="en-US" sz="1800" b="1" dirty="0" smtClean="0">
                <a:solidFill>
                  <a:srgbClr val="0000CC"/>
                </a:solidFill>
              </a:rPr>
              <a:t> </a:t>
            </a:r>
            <a:r>
              <a:rPr lang="en-US" sz="1800" b="1" dirty="0" err="1" smtClean="0">
                <a:solidFill>
                  <a:srgbClr val="0000CC"/>
                </a:solidFill>
              </a:rPr>
              <a:t>trước</a:t>
            </a:r>
            <a:r>
              <a:rPr lang="en-US" sz="1800" b="1" dirty="0" smtClean="0">
                <a:solidFill>
                  <a:srgbClr val="0000CC"/>
                </a:solidFill>
              </a:rPr>
              <a:t> </a:t>
            </a:r>
            <a:r>
              <a:rPr lang="en-US" sz="1800" b="1" dirty="0" err="1" smtClean="0">
                <a:solidFill>
                  <a:srgbClr val="0000CC"/>
                </a:solidFill>
              </a:rPr>
              <a:t>địa</a:t>
            </a:r>
            <a:r>
              <a:rPr lang="en-US" sz="1800" b="1" dirty="0" smtClean="0">
                <a:solidFill>
                  <a:srgbClr val="0000CC"/>
                </a:solidFill>
              </a:rPr>
              <a:t> </a:t>
            </a:r>
            <a:r>
              <a:rPr lang="en-US" sz="1800" b="1" dirty="0" err="1" smtClean="0">
                <a:solidFill>
                  <a:srgbClr val="0000CC"/>
                </a:solidFill>
              </a:rPr>
              <a:t>chỉ</a:t>
            </a:r>
            <a:r>
              <a:rPr lang="en-US" sz="1800" b="1" dirty="0" smtClean="0">
                <a:solidFill>
                  <a:srgbClr val="0000CC"/>
                </a:solidFill>
              </a:rPr>
              <a:t> </a:t>
            </a:r>
            <a:r>
              <a:rPr lang="en-US" sz="1800" b="1" dirty="0" err="1" smtClean="0">
                <a:solidFill>
                  <a:srgbClr val="0000CC"/>
                </a:solidFill>
              </a:rPr>
              <a:t>của</a:t>
            </a:r>
            <a:r>
              <a:rPr lang="en-US" sz="1800" b="1" dirty="0" smtClean="0">
                <a:solidFill>
                  <a:srgbClr val="0000CC"/>
                </a:solidFill>
              </a:rPr>
              <a:t> </a:t>
            </a:r>
            <a:r>
              <a:rPr lang="en-US" sz="1800" b="1" dirty="0" err="1" smtClean="0">
                <a:solidFill>
                  <a:srgbClr val="0000CC"/>
                </a:solidFill>
              </a:rPr>
              <a:t>câu</a:t>
            </a:r>
            <a:r>
              <a:rPr lang="en-US" sz="1800" b="1" dirty="0" smtClean="0">
                <a:solidFill>
                  <a:srgbClr val="0000CC"/>
                </a:solidFill>
              </a:rPr>
              <a:t> </a:t>
            </a:r>
            <a:r>
              <a:rPr lang="en-US" sz="1800" b="1" dirty="0" err="1" smtClean="0">
                <a:solidFill>
                  <a:srgbClr val="0000CC"/>
                </a:solidFill>
              </a:rPr>
              <a:t>lệnh</a:t>
            </a:r>
            <a:r>
              <a:rPr lang="en-US" sz="1800" b="1" dirty="0" smtClean="0">
                <a:solidFill>
                  <a:srgbClr val="0000CC"/>
                </a:solidFill>
              </a:rPr>
              <a:t> </a:t>
            </a:r>
            <a:r>
              <a:rPr lang="en-US" sz="1800" b="1" dirty="0" err="1" smtClean="0">
                <a:solidFill>
                  <a:srgbClr val="0000CC"/>
                </a:solidFill>
              </a:rPr>
              <a:t>đầu</a:t>
            </a:r>
            <a:r>
              <a:rPr lang="en-US" sz="1800" b="1" dirty="0" smtClean="0">
                <a:solidFill>
                  <a:srgbClr val="0000CC"/>
                </a:solidFill>
              </a:rPr>
              <a:t> </a:t>
            </a:r>
            <a:r>
              <a:rPr lang="en-US" sz="1800" b="1" dirty="0" err="1" smtClean="0">
                <a:solidFill>
                  <a:srgbClr val="0000CC"/>
                </a:solidFill>
              </a:rPr>
              <a:t>tiên</a:t>
            </a:r>
            <a:r>
              <a:rPr lang="en-US" sz="1800" b="1" dirty="0" smtClean="0">
                <a:solidFill>
                  <a:srgbClr val="0000CC"/>
                </a:solidFill>
              </a:rPr>
              <a:t> </a:t>
            </a:r>
            <a:r>
              <a:rPr lang="en-US" sz="1800" b="1" dirty="0" err="1" smtClean="0">
                <a:solidFill>
                  <a:srgbClr val="0000CC"/>
                </a:solidFill>
              </a:rPr>
              <a:t>trong</a:t>
            </a:r>
            <a:r>
              <a:rPr lang="en-US" sz="1800" b="1" dirty="0" smtClean="0">
                <a:solidFill>
                  <a:srgbClr val="0000CC"/>
                </a:solidFill>
              </a:rPr>
              <a:t> </a:t>
            </a:r>
            <a:r>
              <a:rPr lang="en-US" sz="1800" b="1" dirty="0" err="1" smtClean="0">
                <a:solidFill>
                  <a:srgbClr val="0000CC"/>
                </a:solidFill>
              </a:rPr>
              <a:t>bộ</a:t>
            </a:r>
            <a:r>
              <a:rPr lang="en-US" sz="1800" b="1" dirty="0" smtClean="0">
                <a:solidFill>
                  <a:srgbClr val="0000CC"/>
                </a:solidFill>
              </a:rPr>
              <a:t> </a:t>
            </a:r>
            <a:r>
              <a:rPr lang="en-US" sz="1800" b="1" dirty="0" err="1" smtClean="0">
                <a:solidFill>
                  <a:srgbClr val="0000CC"/>
                </a:solidFill>
              </a:rPr>
              <a:t>nhớ</a:t>
            </a:r>
            <a:r>
              <a:rPr lang="en-US" sz="1800" b="1" dirty="0" smtClean="0">
                <a:solidFill>
                  <a:srgbClr val="0000CC"/>
                </a:solidFill>
              </a:rPr>
              <a:t> </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Cần</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thanh</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ghi</a:t>
            </a:r>
            <a:r>
              <a:rPr lang="en-US" sz="1800" b="1" dirty="0" smtClean="0">
                <a:solidFill>
                  <a:srgbClr val="0000CC"/>
                </a:solidFill>
                <a:sym typeface="Wingdings" pitchFamily="2" charset="2"/>
              </a:rPr>
              <a:t> PC(program counter) </a:t>
            </a:r>
            <a:r>
              <a:rPr lang="en-US" sz="1800" b="1" dirty="0" err="1" smtClean="0">
                <a:solidFill>
                  <a:srgbClr val="0000CC"/>
                </a:solidFill>
                <a:sym typeface="Wingdings" pitchFamily="2" charset="2"/>
              </a:rPr>
              <a:t>chứa</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địa</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chỉ</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câu</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lệnh</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trong</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bộ</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nhớ</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sẽ</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được</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truy</a:t>
            </a:r>
            <a:r>
              <a:rPr lang="en-US" sz="1800" b="1" dirty="0" smtClean="0">
                <a:solidFill>
                  <a:srgbClr val="0000CC"/>
                </a:solidFill>
                <a:sym typeface="Wingdings" pitchFamily="2" charset="2"/>
              </a:rPr>
              <a:t> </a:t>
            </a:r>
            <a:r>
              <a:rPr lang="en-US" sz="1800" b="1" dirty="0" err="1" smtClean="0">
                <a:solidFill>
                  <a:srgbClr val="0000CC"/>
                </a:solidFill>
                <a:sym typeface="Wingdings" pitchFamily="2" charset="2"/>
              </a:rPr>
              <a:t>xuất</a:t>
            </a:r>
            <a:r>
              <a:rPr lang="en-US" sz="1800" b="1" dirty="0" smtClean="0">
                <a:solidFill>
                  <a:srgbClr val="0000CC"/>
                </a:solidFill>
                <a:sym typeface="Wingdings" pitchFamily="2" charset="2"/>
              </a:rPr>
              <a:t>.</a:t>
            </a:r>
          </a:p>
          <a:p>
            <a:pPr marL="287338" indent="-287338">
              <a:buFontTx/>
              <a:buChar char="-"/>
            </a:pPr>
            <a:r>
              <a:rPr lang="en-US" sz="1800" b="1" dirty="0" err="1" smtClean="0">
                <a:solidFill>
                  <a:srgbClr val="0000CC"/>
                </a:solidFill>
              </a:rPr>
              <a:t>Quy</a:t>
            </a:r>
            <a:r>
              <a:rPr lang="en-US" sz="1800" b="1" dirty="0" smtClean="0">
                <a:solidFill>
                  <a:srgbClr val="0000CC"/>
                </a:solidFill>
              </a:rPr>
              <a:t> </a:t>
            </a:r>
            <a:r>
              <a:rPr lang="en-US" sz="1800" b="1" dirty="0" err="1" smtClean="0">
                <a:solidFill>
                  <a:srgbClr val="0000CC"/>
                </a:solidFill>
              </a:rPr>
              <a:t>tắc</a:t>
            </a:r>
            <a:r>
              <a:rPr lang="en-US" sz="1800" b="1" dirty="0" smtClean="0">
                <a:solidFill>
                  <a:srgbClr val="0000CC"/>
                </a:solidFill>
              </a:rPr>
              <a:t> </a:t>
            </a:r>
            <a:r>
              <a:rPr lang="en-US" sz="1800" b="1" dirty="0" err="1" smtClean="0">
                <a:solidFill>
                  <a:srgbClr val="0000CC"/>
                </a:solidFill>
              </a:rPr>
              <a:t>thực</a:t>
            </a:r>
            <a:r>
              <a:rPr lang="en-US" sz="1800" b="1" dirty="0" smtClean="0">
                <a:solidFill>
                  <a:srgbClr val="0000CC"/>
                </a:solidFill>
              </a:rPr>
              <a:t> </a:t>
            </a:r>
            <a:r>
              <a:rPr lang="en-US" sz="1800" b="1" dirty="0" err="1" smtClean="0">
                <a:solidFill>
                  <a:srgbClr val="0000CC"/>
                </a:solidFill>
              </a:rPr>
              <a:t>thi</a:t>
            </a:r>
            <a:r>
              <a:rPr lang="en-US" sz="1800" b="1" dirty="0" smtClean="0">
                <a:solidFill>
                  <a:srgbClr val="0000CC"/>
                </a:solidFill>
              </a:rPr>
              <a:t> </a:t>
            </a:r>
            <a:r>
              <a:rPr lang="en-US" sz="1800" b="1" dirty="0" err="1" smtClean="0">
                <a:solidFill>
                  <a:srgbClr val="0000CC"/>
                </a:solidFill>
              </a:rPr>
              <a:t>một</a:t>
            </a:r>
            <a:r>
              <a:rPr lang="en-US" sz="1800" b="1" dirty="0" smtClean="0">
                <a:solidFill>
                  <a:srgbClr val="0000CC"/>
                </a:solidFill>
              </a:rPr>
              <a:t> instruction word: </a:t>
            </a:r>
            <a:r>
              <a:rPr lang="en-US" sz="1800" b="1" dirty="0" err="1" smtClean="0">
                <a:solidFill>
                  <a:srgbClr val="0000CC"/>
                </a:solidFill>
              </a:rPr>
              <a:t>trái</a:t>
            </a:r>
            <a:r>
              <a:rPr lang="en-US" sz="1800" b="1" dirty="0" smtClean="0">
                <a:solidFill>
                  <a:srgbClr val="0000CC"/>
                </a:solidFill>
              </a:rPr>
              <a:t> </a:t>
            </a:r>
            <a:r>
              <a:rPr lang="en-US" sz="1800" b="1" dirty="0" err="1" smtClean="0">
                <a:solidFill>
                  <a:srgbClr val="0000CC"/>
                </a:solidFill>
              </a:rPr>
              <a:t>trước</a:t>
            </a:r>
            <a:r>
              <a:rPr lang="en-US" sz="1800" b="1" dirty="0" smtClean="0">
                <a:solidFill>
                  <a:srgbClr val="0000CC"/>
                </a:solidFill>
              </a:rPr>
              <a:t>, </a:t>
            </a:r>
            <a:r>
              <a:rPr lang="en-US" sz="1800" b="1" dirty="0" err="1" smtClean="0">
                <a:solidFill>
                  <a:srgbClr val="0000CC"/>
                </a:solidFill>
              </a:rPr>
              <a:t>phải</a:t>
            </a:r>
            <a:r>
              <a:rPr lang="en-US" sz="1800" b="1" dirty="0" smtClean="0">
                <a:solidFill>
                  <a:srgbClr val="0000CC"/>
                </a:solidFill>
              </a:rPr>
              <a:t> </a:t>
            </a:r>
            <a:r>
              <a:rPr lang="en-US" sz="1800" b="1" dirty="0" err="1" smtClean="0">
                <a:solidFill>
                  <a:srgbClr val="0000CC"/>
                </a:solidFill>
              </a:rPr>
              <a:t>sau</a:t>
            </a:r>
            <a:r>
              <a:rPr lang="en-US" sz="1800" b="1" dirty="0" smtClean="0">
                <a:solidFill>
                  <a:srgbClr val="0000CC"/>
                </a:solidFill>
              </a:rPr>
              <a:t>.</a:t>
            </a:r>
          </a:p>
          <a:p>
            <a:pPr marL="287338" indent="-287338">
              <a:buFontTx/>
              <a:buChar char="-"/>
            </a:pPr>
            <a:r>
              <a:rPr lang="en-US" sz="1800" b="1" dirty="0" err="1" smtClean="0">
                <a:solidFill>
                  <a:srgbClr val="0000CC"/>
                </a:solidFill>
              </a:rPr>
              <a:t>Cấu</a:t>
            </a:r>
            <a:r>
              <a:rPr lang="en-US" sz="1800" b="1" dirty="0" smtClean="0">
                <a:solidFill>
                  <a:srgbClr val="0000CC"/>
                </a:solidFill>
              </a:rPr>
              <a:t> </a:t>
            </a:r>
            <a:r>
              <a:rPr lang="en-US" sz="1800" b="1" dirty="0" err="1" smtClean="0">
                <a:solidFill>
                  <a:srgbClr val="0000CC"/>
                </a:solidFill>
              </a:rPr>
              <a:t>trúc</a:t>
            </a:r>
            <a:r>
              <a:rPr lang="en-US" sz="1800" b="1" dirty="0" smtClean="0">
                <a:solidFill>
                  <a:srgbClr val="0000CC"/>
                </a:solidFill>
              </a:rPr>
              <a:t> 1 </a:t>
            </a:r>
            <a:r>
              <a:rPr lang="en-US" sz="1800" b="1" dirty="0" err="1" smtClean="0">
                <a:solidFill>
                  <a:srgbClr val="0000CC"/>
                </a:solidFill>
              </a:rPr>
              <a:t>lệnh</a:t>
            </a:r>
            <a:r>
              <a:rPr lang="en-US" sz="1800" b="1" dirty="0" smtClean="0">
                <a:solidFill>
                  <a:srgbClr val="0000CC"/>
                </a:solidFill>
              </a:rPr>
              <a:t>: </a:t>
            </a:r>
            <a:r>
              <a:rPr lang="en-US" sz="1800" b="1" dirty="0" err="1" smtClean="0">
                <a:solidFill>
                  <a:srgbClr val="0000CC"/>
                </a:solidFill>
              </a:rPr>
              <a:t>Lệnh</a:t>
            </a:r>
            <a:r>
              <a:rPr lang="en-US" sz="1800" b="1" dirty="0" smtClean="0">
                <a:solidFill>
                  <a:srgbClr val="0000CC"/>
                </a:solidFill>
              </a:rPr>
              <a:t> </a:t>
            </a:r>
            <a:r>
              <a:rPr lang="en-US" sz="1800" b="1" dirty="0" err="1" smtClean="0">
                <a:solidFill>
                  <a:srgbClr val="0000CC"/>
                </a:solidFill>
              </a:rPr>
              <a:t>này</a:t>
            </a:r>
            <a:r>
              <a:rPr lang="en-US" sz="1800" b="1" dirty="0" smtClean="0">
                <a:solidFill>
                  <a:srgbClr val="0000CC"/>
                </a:solidFill>
              </a:rPr>
              <a:t> </a:t>
            </a:r>
            <a:r>
              <a:rPr lang="en-US" sz="1800" b="1" dirty="0" err="1" smtClean="0">
                <a:solidFill>
                  <a:srgbClr val="0000CC"/>
                </a:solidFill>
              </a:rPr>
              <a:t>làm</a:t>
            </a:r>
            <a:r>
              <a:rPr lang="en-US" sz="1800" b="1" dirty="0" smtClean="0">
                <a:solidFill>
                  <a:srgbClr val="0000CC"/>
                </a:solidFill>
              </a:rPr>
              <a:t> </a:t>
            </a:r>
            <a:r>
              <a:rPr lang="en-US" sz="1800" b="1" dirty="0" err="1" smtClean="0">
                <a:solidFill>
                  <a:srgbClr val="0000CC"/>
                </a:solidFill>
              </a:rPr>
              <a:t>gì</a:t>
            </a:r>
            <a:r>
              <a:rPr lang="en-US" sz="1800" b="1" dirty="0" smtClean="0">
                <a:solidFill>
                  <a:srgbClr val="0000CC"/>
                </a:solidFill>
              </a:rPr>
              <a:t> (</a:t>
            </a:r>
            <a:r>
              <a:rPr lang="en-US" sz="1800" b="1" dirty="0" err="1" smtClean="0">
                <a:solidFill>
                  <a:srgbClr val="0000CC"/>
                </a:solidFill>
              </a:rPr>
              <a:t>opcode</a:t>
            </a:r>
            <a:r>
              <a:rPr lang="en-US" sz="1800" b="1" dirty="0" smtClean="0">
                <a:solidFill>
                  <a:srgbClr val="0000CC"/>
                </a:solidFill>
              </a:rPr>
              <a:t>), </a:t>
            </a:r>
            <a:r>
              <a:rPr lang="en-US" sz="1800" b="1" dirty="0" err="1" smtClean="0">
                <a:solidFill>
                  <a:srgbClr val="0000CC"/>
                </a:solidFill>
              </a:rPr>
              <a:t>dữ</a:t>
            </a:r>
            <a:r>
              <a:rPr lang="en-US" sz="1800" b="1" dirty="0" smtClean="0">
                <a:solidFill>
                  <a:srgbClr val="0000CC"/>
                </a:solidFill>
              </a:rPr>
              <a:t> </a:t>
            </a:r>
            <a:r>
              <a:rPr lang="en-US" sz="1800" b="1" dirty="0" err="1" smtClean="0">
                <a:solidFill>
                  <a:srgbClr val="0000CC"/>
                </a:solidFill>
              </a:rPr>
              <a:t>liệu</a:t>
            </a:r>
            <a:r>
              <a:rPr lang="en-US" sz="1800" b="1" dirty="0" smtClean="0">
                <a:solidFill>
                  <a:srgbClr val="0000CC"/>
                </a:solidFill>
              </a:rPr>
              <a:t> ở </a:t>
            </a:r>
            <a:r>
              <a:rPr lang="en-US" sz="1800" b="1" dirty="0" err="1" smtClean="0">
                <a:solidFill>
                  <a:srgbClr val="0000CC"/>
                </a:solidFill>
              </a:rPr>
              <a:t>đâu</a:t>
            </a:r>
            <a:r>
              <a:rPr lang="en-US" sz="1800" b="1" dirty="0" smtClean="0">
                <a:solidFill>
                  <a:srgbClr val="0000CC"/>
                </a:solidFill>
              </a:rPr>
              <a:t> (address)</a:t>
            </a:r>
            <a:endParaRPr lang="en-US" sz="1800" b="1" dirty="0">
              <a:solidFill>
                <a:srgbClr val="0000CC"/>
              </a:solidFill>
            </a:endParaRPr>
          </a:p>
        </p:txBody>
      </p:sp>
      <p:pic>
        <p:nvPicPr>
          <p:cNvPr id="352258" name="Picture 2"/>
          <p:cNvPicPr>
            <a:picLocks noChangeAspect="1" noChangeArrowheads="1"/>
          </p:cNvPicPr>
          <p:nvPr/>
        </p:nvPicPr>
        <p:blipFill>
          <a:blip r:embed="rId4"/>
          <a:srcRect/>
          <a:stretch>
            <a:fillRect/>
          </a:stretch>
        </p:blipFill>
        <p:spPr bwMode="auto">
          <a:xfrm>
            <a:off x="323528" y="1196752"/>
            <a:ext cx="6010275" cy="30003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46338"/>
            <a:ext cx="3255264" cy="1342502"/>
          </a:xfrm>
        </p:spPr>
        <p:txBody>
          <a:bodyPr>
            <a:noAutofit/>
          </a:bodyPr>
          <a:lstStyle/>
          <a:p>
            <a:pPr algn="ctr"/>
            <a:r>
              <a:rPr lang="en-GB" sz="3200" dirty="0" smtClean="0">
                <a:effectLst>
                  <a:outerShdw blurRad="38100" dist="38100" dir="2700000" algn="tl">
                    <a:srgbClr val="000000">
                      <a:alpha val="43137"/>
                    </a:srgbClr>
                  </a:outerShdw>
                </a:effectLst>
              </a:rPr>
              <a:t>Structure of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IAS Computer</a:t>
            </a:r>
            <a:endParaRPr lang="en-GB" sz="32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08" y="0"/>
            <a:ext cx="4864992" cy="6939675"/>
          </a:xfrm>
          <a:prstGeom prst="rect">
            <a:avLst/>
          </a:prstGeom>
        </p:spPr>
      </p:pic>
      <p:sp>
        <p:nvSpPr>
          <p:cNvPr id="5" name="Rectangle 4"/>
          <p:cNvSpPr/>
          <p:nvPr/>
        </p:nvSpPr>
        <p:spPr>
          <a:xfrm>
            <a:off x="219878" y="2060848"/>
            <a:ext cx="3592907" cy="4524315"/>
          </a:xfrm>
          <a:prstGeom prst="rect">
            <a:avLst/>
          </a:prstGeom>
        </p:spPr>
        <p:txBody>
          <a:bodyPr wrap="square">
            <a:spAutoFit/>
          </a:bodyPr>
          <a:lstStyle/>
          <a:p>
            <a:r>
              <a:rPr kumimoji="1" lang="en-US" sz="1800" dirty="0" smtClean="0">
                <a:solidFill>
                  <a:schemeClr val="bg1"/>
                </a:solidFill>
              </a:rPr>
              <a:t>PC: program counter </a:t>
            </a:r>
          </a:p>
          <a:p>
            <a:r>
              <a:rPr kumimoji="1" lang="en-US" sz="1800" dirty="0" smtClean="0">
                <a:solidFill>
                  <a:schemeClr val="bg1"/>
                </a:solidFill>
              </a:rPr>
              <a:t>IBR: Instruction Buffer Register</a:t>
            </a:r>
          </a:p>
          <a:p>
            <a:r>
              <a:rPr kumimoji="1" lang="en-US" sz="1800" dirty="0" smtClean="0">
                <a:solidFill>
                  <a:schemeClr val="bg1"/>
                </a:solidFill>
              </a:rPr>
              <a:t>(</a:t>
            </a:r>
            <a:r>
              <a:rPr kumimoji="1" lang="en-US" sz="1800" dirty="0" err="1" smtClean="0">
                <a:solidFill>
                  <a:schemeClr val="bg1"/>
                </a:solidFill>
              </a:rPr>
              <a:t>tạm</a:t>
            </a:r>
            <a:r>
              <a:rPr kumimoji="1" lang="en-US" sz="1800" dirty="0" smtClean="0">
                <a:solidFill>
                  <a:schemeClr val="bg1"/>
                </a:solidFill>
              </a:rPr>
              <a:t> </a:t>
            </a:r>
            <a:r>
              <a:rPr kumimoji="1" lang="en-US" sz="1800" dirty="0" err="1" smtClean="0">
                <a:solidFill>
                  <a:schemeClr val="bg1"/>
                </a:solidFill>
              </a:rPr>
              <a:t>chứa</a:t>
            </a:r>
            <a:r>
              <a:rPr kumimoji="1" lang="en-US" sz="1800" dirty="0" smtClean="0">
                <a:solidFill>
                  <a:schemeClr val="bg1"/>
                </a:solidFill>
              </a:rPr>
              <a:t> </a:t>
            </a:r>
            <a:r>
              <a:rPr kumimoji="1" lang="en-US" sz="1800" dirty="0" err="1" smtClean="0">
                <a:solidFill>
                  <a:schemeClr val="bg1"/>
                </a:solidFill>
              </a:rPr>
              <a:t>nội</a:t>
            </a:r>
            <a:r>
              <a:rPr kumimoji="1" lang="en-US" sz="1800" dirty="0" smtClean="0">
                <a:solidFill>
                  <a:schemeClr val="bg1"/>
                </a:solidFill>
              </a:rPr>
              <a:t> dung </a:t>
            </a:r>
            <a:r>
              <a:rPr kumimoji="1" lang="en-US" sz="1800" dirty="0" err="1" smtClean="0">
                <a:solidFill>
                  <a:schemeClr val="bg1"/>
                </a:solidFill>
              </a:rPr>
              <a:t>lệnh</a:t>
            </a:r>
            <a:r>
              <a:rPr kumimoji="1" lang="en-US" sz="1800" dirty="0" smtClean="0">
                <a:solidFill>
                  <a:schemeClr val="bg1"/>
                </a:solidFill>
              </a:rPr>
              <a:t>)</a:t>
            </a:r>
          </a:p>
          <a:p>
            <a:r>
              <a:rPr kumimoji="1" lang="en-US" sz="1800" dirty="0" smtClean="0">
                <a:solidFill>
                  <a:schemeClr val="bg1"/>
                </a:solidFill>
              </a:rPr>
              <a:t>IR: Instruction register</a:t>
            </a:r>
          </a:p>
          <a:p>
            <a:r>
              <a:rPr kumimoji="1" lang="en-US" sz="1800" dirty="0" smtClean="0">
                <a:solidFill>
                  <a:schemeClr val="bg1"/>
                </a:solidFill>
              </a:rPr>
              <a:t>(</a:t>
            </a:r>
            <a:r>
              <a:rPr kumimoji="1" lang="en-US" sz="1800" dirty="0" err="1" smtClean="0">
                <a:solidFill>
                  <a:schemeClr val="bg1"/>
                </a:solidFill>
              </a:rPr>
              <a:t>chứa</a:t>
            </a:r>
            <a:r>
              <a:rPr kumimoji="1" lang="en-US" sz="1800" dirty="0" smtClean="0">
                <a:solidFill>
                  <a:schemeClr val="bg1"/>
                </a:solidFill>
              </a:rPr>
              <a:t> </a:t>
            </a:r>
            <a:r>
              <a:rPr kumimoji="1" lang="en-US" sz="1800" dirty="0" err="1" smtClean="0">
                <a:solidFill>
                  <a:schemeClr val="bg1"/>
                </a:solidFill>
              </a:rPr>
              <a:t>nội</a:t>
            </a:r>
            <a:r>
              <a:rPr kumimoji="1" lang="en-US" sz="1800" dirty="0" smtClean="0">
                <a:solidFill>
                  <a:schemeClr val="bg1"/>
                </a:solidFill>
              </a:rPr>
              <a:t> dung </a:t>
            </a:r>
            <a:r>
              <a:rPr kumimoji="1" lang="en-US" sz="1800" dirty="0" err="1" smtClean="0">
                <a:solidFill>
                  <a:schemeClr val="bg1"/>
                </a:solidFill>
              </a:rPr>
              <a:t>lệnh</a:t>
            </a:r>
            <a:r>
              <a:rPr kumimoji="1" lang="en-US" sz="1800" dirty="0" smtClean="0">
                <a:solidFill>
                  <a:schemeClr val="bg1"/>
                </a:solidFill>
              </a:rPr>
              <a:t> </a:t>
            </a:r>
            <a:r>
              <a:rPr kumimoji="1" lang="en-US" sz="1800" dirty="0" err="1" smtClean="0">
                <a:solidFill>
                  <a:schemeClr val="bg1"/>
                </a:solidFill>
              </a:rPr>
              <a:t>hiện</a:t>
            </a:r>
            <a:r>
              <a:rPr kumimoji="1" lang="en-US" sz="1800" dirty="0" smtClean="0">
                <a:solidFill>
                  <a:schemeClr val="bg1"/>
                </a:solidFill>
              </a:rPr>
              <a:t> </a:t>
            </a:r>
            <a:r>
              <a:rPr kumimoji="1" lang="en-US" sz="1800" dirty="0" err="1" smtClean="0">
                <a:solidFill>
                  <a:schemeClr val="bg1"/>
                </a:solidFill>
              </a:rPr>
              <a:t>hành</a:t>
            </a:r>
            <a:r>
              <a:rPr kumimoji="1" lang="en-US" sz="1800" dirty="0" smtClean="0">
                <a:solidFill>
                  <a:schemeClr val="bg1"/>
                </a:solidFill>
              </a:rPr>
              <a:t>)</a:t>
            </a:r>
          </a:p>
          <a:p>
            <a:r>
              <a:rPr kumimoji="1" lang="en-US" sz="1800" dirty="0" smtClean="0">
                <a:solidFill>
                  <a:schemeClr val="bg1"/>
                </a:solidFill>
              </a:rPr>
              <a:t>AC: Accumulator</a:t>
            </a:r>
          </a:p>
          <a:p>
            <a:r>
              <a:rPr kumimoji="1" lang="en-US" sz="1800" dirty="0" smtClean="0">
                <a:solidFill>
                  <a:schemeClr val="bg1"/>
                </a:solidFill>
              </a:rPr>
              <a:t>(</a:t>
            </a:r>
            <a:r>
              <a:rPr kumimoji="1" lang="en-US" sz="1800" dirty="0" err="1" smtClean="0">
                <a:solidFill>
                  <a:schemeClr val="bg1"/>
                </a:solidFill>
              </a:rPr>
              <a:t>chứa</a:t>
            </a:r>
            <a:r>
              <a:rPr kumimoji="1" lang="en-US" sz="1800" dirty="0" smtClean="0">
                <a:solidFill>
                  <a:schemeClr val="bg1"/>
                </a:solidFill>
              </a:rPr>
              <a:t> </a:t>
            </a:r>
            <a:r>
              <a:rPr kumimoji="1" lang="en-US" sz="1800" dirty="0" err="1" smtClean="0">
                <a:solidFill>
                  <a:schemeClr val="bg1"/>
                </a:solidFill>
              </a:rPr>
              <a:t>kết</a:t>
            </a:r>
            <a:r>
              <a:rPr kumimoji="1" lang="en-US" sz="1800" dirty="0" smtClean="0">
                <a:solidFill>
                  <a:schemeClr val="bg1"/>
                </a:solidFill>
              </a:rPr>
              <a:t> </a:t>
            </a:r>
            <a:r>
              <a:rPr kumimoji="1" lang="en-US" sz="1800" dirty="0" err="1" smtClean="0">
                <a:solidFill>
                  <a:schemeClr val="bg1"/>
                </a:solidFill>
              </a:rPr>
              <a:t>quả</a:t>
            </a:r>
            <a:r>
              <a:rPr kumimoji="1" lang="en-US" sz="1800" dirty="0" smtClean="0">
                <a:solidFill>
                  <a:schemeClr val="bg1"/>
                </a:solidFill>
              </a:rPr>
              <a:t> </a:t>
            </a:r>
            <a:r>
              <a:rPr kumimoji="1" lang="en-US" sz="1800" dirty="0" err="1" smtClean="0">
                <a:solidFill>
                  <a:schemeClr val="bg1"/>
                </a:solidFill>
              </a:rPr>
              <a:t>tính</a:t>
            </a:r>
            <a:r>
              <a:rPr kumimoji="1" lang="en-US" sz="1800" dirty="0" smtClean="0">
                <a:solidFill>
                  <a:schemeClr val="bg1"/>
                </a:solidFill>
              </a:rPr>
              <a:t> </a:t>
            </a:r>
            <a:r>
              <a:rPr kumimoji="1" lang="en-US" sz="1800" dirty="0" err="1" smtClean="0">
                <a:solidFill>
                  <a:schemeClr val="bg1"/>
                </a:solidFill>
              </a:rPr>
              <a:t>toán</a:t>
            </a:r>
            <a:r>
              <a:rPr kumimoji="1" lang="en-US" sz="1800" dirty="0" smtClean="0">
                <a:solidFill>
                  <a:schemeClr val="bg1"/>
                </a:solidFill>
              </a:rPr>
              <a:t> </a:t>
            </a:r>
            <a:r>
              <a:rPr kumimoji="1" lang="en-US" sz="1800" dirty="0" err="1" smtClean="0">
                <a:solidFill>
                  <a:schemeClr val="bg1"/>
                </a:solidFill>
              </a:rPr>
              <a:t>chung</a:t>
            </a:r>
            <a:r>
              <a:rPr kumimoji="1" lang="en-US" sz="1800" dirty="0" smtClean="0">
                <a:solidFill>
                  <a:schemeClr val="bg1"/>
                </a:solidFill>
              </a:rPr>
              <a:t>)</a:t>
            </a:r>
          </a:p>
          <a:p>
            <a:r>
              <a:rPr kumimoji="1" lang="en-US" sz="1800" dirty="0" smtClean="0">
                <a:solidFill>
                  <a:schemeClr val="bg1"/>
                </a:solidFill>
              </a:rPr>
              <a:t>MQ: Multiplier Quotient</a:t>
            </a:r>
          </a:p>
          <a:p>
            <a:r>
              <a:rPr kumimoji="1" lang="en-US" sz="1800" dirty="0" smtClean="0">
                <a:solidFill>
                  <a:schemeClr val="bg1"/>
                </a:solidFill>
              </a:rPr>
              <a:t>(</a:t>
            </a:r>
            <a:r>
              <a:rPr kumimoji="1" lang="en-US" sz="1800" dirty="0" err="1" smtClean="0">
                <a:solidFill>
                  <a:schemeClr val="bg1"/>
                </a:solidFill>
              </a:rPr>
              <a:t>chứa</a:t>
            </a:r>
            <a:r>
              <a:rPr kumimoji="1" lang="en-US" sz="1800" dirty="0" smtClean="0">
                <a:solidFill>
                  <a:schemeClr val="bg1"/>
                </a:solidFill>
              </a:rPr>
              <a:t> </a:t>
            </a:r>
            <a:r>
              <a:rPr kumimoji="1" lang="en-US" sz="1800" dirty="0" err="1" smtClean="0">
                <a:solidFill>
                  <a:schemeClr val="bg1"/>
                </a:solidFill>
              </a:rPr>
              <a:t>kết</a:t>
            </a:r>
            <a:r>
              <a:rPr kumimoji="1" lang="en-US" sz="1800" dirty="0" smtClean="0">
                <a:solidFill>
                  <a:schemeClr val="bg1"/>
                </a:solidFill>
              </a:rPr>
              <a:t> </a:t>
            </a:r>
            <a:r>
              <a:rPr kumimoji="1" lang="en-US" sz="1800" dirty="0" err="1" smtClean="0">
                <a:solidFill>
                  <a:schemeClr val="bg1"/>
                </a:solidFill>
              </a:rPr>
              <a:t>quả</a:t>
            </a:r>
            <a:r>
              <a:rPr kumimoji="1" lang="en-US" sz="1800" dirty="0" smtClean="0">
                <a:solidFill>
                  <a:schemeClr val="bg1"/>
                </a:solidFill>
              </a:rPr>
              <a:t> </a:t>
            </a:r>
            <a:r>
              <a:rPr kumimoji="1" lang="en-US" sz="1800" dirty="0" err="1" smtClean="0">
                <a:solidFill>
                  <a:schemeClr val="bg1"/>
                </a:solidFill>
              </a:rPr>
              <a:t>phép</a:t>
            </a:r>
            <a:r>
              <a:rPr kumimoji="1" lang="en-US" sz="1800" dirty="0" smtClean="0">
                <a:solidFill>
                  <a:schemeClr val="bg1"/>
                </a:solidFill>
              </a:rPr>
              <a:t> </a:t>
            </a:r>
            <a:r>
              <a:rPr kumimoji="1" lang="en-US" sz="1800" dirty="0" err="1" smtClean="0">
                <a:solidFill>
                  <a:schemeClr val="bg1"/>
                </a:solidFill>
              </a:rPr>
              <a:t>nhân</a:t>
            </a:r>
            <a:r>
              <a:rPr kumimoji="1" lang="en-US" sz="1800" dirty="0" smtClean="0">
                <a:solidFill>
                  <a:schemeClr val="bg1"/>
                </a:solidFill>
              </a:rPr>
              <a:t>/</a:t>
            </a:r>
            <a:r>
              <a:rPr kumimoji="1" lang="en-US" sz="1800" dirty="0" err="1" smtClean="0">
                <a:solidFill>
                  <a:schemeClr val="bg1"/>
                </a:solidFill>
              </a:rPr>
              <a:t>chia</a:t>
            </a:r>
            <a:r>
              <a:rPr kumimoji="1" lang="en-US" sz="1800" dirty="0" smtClean="0">
                <a:solidFill>
                  <a:schemeClr val="bg1"/>
                </a:solidFill>
              </a:rPr>
              <a:t>)</a:t>
            </a:r>
          </a:p>
          <a:p>
            <a:endParaRPr kumimoji="1" lang="en-US" sz="1800" dirty="0" smtClean="0">
              <a:solidFill>
                <a:schemeClr val="bg1"/>
              </a:solidFill>
            </a:endParaRPr>
          </a:p>
          <a:p>
            <a:r>
              <a:rPr kumimoji="1" lang="en-US" sz="1800" dirty="0" smtClean="0">
                <a:solidFill>
                  <a:schemeClr val="bg1"/>
                </a:solidFill>
              </a:rPr>
              <a:t>MAR: Memory Address Register</a:t>
            </a:r>
          </a:p>
          <a:p>
            <a:r>
              <a:rPr kumimoji="1" lang="en-US" sz="1800" dirty="0" smtClean="0">
                <a:solidFill>
                  <a:schemeClr val="bg1"/>
                </a:solidFill>
              </a:rPr>
              <a:t>(</a:t>
            </a:r>
            <a:r>
              <a:rPr kumimoji="1" lang="en-US" sz="1800" dirty="0" err="1" smtClean="0">
                <a:solidFill>
                  <a:schemeClr val="bg1"/>
                </a:solidFill>
              </a:rPr>
              <a:t>chứa</a:t>
            </a:r>
            <a:r>
              <a:rPr kumimoji="1" lang="en-US" sz="1800" dirty="0" smtClean="0">
                <a:solidFill>
                  <a:schemeClr val="bg1"/>
                </a:solidFill>
              </a:rPr>
              <a:t> add </a:t>
            </a:r>
            <a:r>
              <a:rPr kumimoji="1" lang="en-US" sz="1800" dirty="0" err="1" smtClean="0">
                <a:solidFill>
                  <a:schemeClr val="bg1"/>
                </a:solidFill>
              </a:rPr>
              <a:t>của</a:t>
            </a:r>
            <a:r>
              <a:rPr kumimoji="1" lang="en-US" sz="1800" dirty="0" smtClean="0">
                <a:solidFill>
                  <a:schemeClr val="bg1"/>
                </a:solidFill>
              </a:rPr>
              <a:t> ô </a:t>
            </a:r>
            <a:r>
              <a:rPr kumimoji="1" lang="en-US" sz="1800" dirty="0" err="1" smtClean="0">
                <a:solidFill>
                  <a:schemeClr val="bg1"/>
                </a:solidFill>
              </a:rPr>
              <a:t>nhớ</a:t>
            </a:r>
            <a:r>
              <a:rPr kumimoji="1" lang="en-US" sz="1800" dirty="0" smtClean="0">
                <a:solidFill>
                  <a:schemeClr val="bg1"/>
                </a:solidFill>
              </a:rPr>
              <a:t>)</a:t>
            </a:r>
          </a:p>
          <a:p>
            <a:r>
              <a:rPr kumimoji="1" lang="en-US" sz="1800" dirty="0" smtClean="0">
                <a:solidFill>
                  <a:schemeClr val="bg1"/>
                </a:solidFill>
              </a:rPr>
              <a:t>MBR: Memory Buffer Register</a:t>
            </a:r>
          </a:p>
          <a:p>
            <a:r>
              <a:rPr kumimoji="1" lang="en-US" sz="1800" dirty="0" smtClean="0">
                <a:solidFill>
                  <a:schemeClr val="bg1"/>
                </a:solidFill>
              </a:rPr>
              <a:t>(</a:t>
            </a:r>
            <a:r>
              <a:rPr kumimoji="1" lang="en-US" sz="1800" dirty="0" err="1" smtClean="0">
                <a:solidFill>
                  <a:schemeClr val="bg1"/>
                </a:solidFill>
              </a:rPr>
              <a:t>chứa</a:t>
            </a:r>
            <a:r>
              <a:rPr kumimoji="1" lang="en-US" sz="1800" dirty="0" smtClean="0">
                <a:solidFill>
                  <a:schemeClr val="bg1"/>
                </a:solidFill>
              </a:rPr>
              <a:t> value </a:t>
            </a:r>
            <a:r>
              <a:rPr kumimoji="1" lang="en-US" sz="1800" dirty="0" err="1" smtClean="0">
                <a:solidFill>
                  <a:schemeClr val="bg1"/>
                </a:solidFill>
              </a:rPr>
              <a:t>trong</a:t>
            </a:r>
            <a:r>
              <a:rPr kumimoji="1" lang="en-US" sz="1800" dirty="0" smtClean="0">
                <a:solidFill>
                  <a:schemeClr val="bg1"/>
                </a:solidFill>
              </a:rPr>
              <a:t> ô </a:t>
            </a:r>
            <a:r>
              <a:rPr kumimoji="1" lang="en-US" sz="1800" dirty="0" err="1" smtClean="0">
                <a:solidFill>
                  <a:schemeClr val="bg1"/>
                </a:solidFill>
              </a:rPr>
              <a:t>nhớ</a:t>
            </a:r>
            <a:r>
              <a:rPr kumimoji="1" lang="en-US" sz="1800" dirty="0" smtClean="0">
                <a:solidFill>
                  <a:schemeClr val="bg1"/>
                </a:solidFill>
              </a:rPr>
              <a:t>)</a:t>
            </a:r>
          </a:p>
          <a:p>
            <a:endParaRPr kumimoji="1" lang="en-US" sz="1800" dirty="0" smtClean="0">
              <a:solidFill>
                <a:schemeClr val="bg1"/>
              </a:solidFill>
            </a:endParaRPr>
          </a:p>
          <a:p>
            <a:endParaRPr lang="en-US" sz="18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275856" y="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46338"/>
            <a:ext cx="3255264" cy="1342502"/>
          </a:xfrm>
        </p:spPr>
        <p:txBody>
          <a:bodyPr>
            <a:noAutofit/>
          </a:bodyPr>
          <a:lstStyle/>
          <a:p>
            <a:pPr algn="ctr"/>
            <a:r>
              <a:rPr lang="en-GB" sz="3200" dirty="0" smtClean="0">
                <a:effectLst>
                  <a:outerShdw blurRad="38100" dist="38100" dir="2700000" algn="tl">
                    <a:srgbClr val="000000">
                      <a:alpha val="43137"/>
                    </a:srgbClr>
                  </a:outerShdw>
                </a:effectLst>
              </a:rPr>
              <a:t>Structure of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IAS Computer</a:t>
            </a:r>
            <a:endParaRPr lang="en-GB" sz="3200" dirty="0">
              <a:effectLst>
                <a:outerShdw blurRad="38100" dist="38100" dir="2700000" algn="tl">
                  <a:srgbClr val="000000">
                    <a:alpha val="43137"/>
                  </a:srgbClr>
                </a:outerShdw>
              </a:effectLst>
            </a:endParaRPr>
          </a:p>
        </p:txBody>
      </p:sp>
      <p:sp>
        <p:nvSpPr>
          <p:cNvPr id="5" name="Rectangle 4"/>
          <p:cNvSpPr/>
          <p:nvPr/>
        </p:nvSpPr>
        <p:spPr>
          <a:xfrm>
            <a:off x="219878" y="2060848"/>
            <a:ext cx="3592907" cy="646331"/>
          </a:xfrm>
          <a:prstGeom prst="rect">
            <a:avLst/>
          </a:prstGeom>
        </p:spPr>
        <p:txBody>
          <a:bodyPr wrap="square">
            <a:spAutoFit/>
          </a:bodyPr>
          <a:lstStyle/>
          <a:p>
            <a:r>
              <a:rPr kumimoji="1" lang="en-US" sz="1800" b="1" dirty="0" smtClean="0">
                <a:solidFill>
                  <a:schemeClr val="bg1"/>
                </a:solidFill>
              </a:rPr>
              <a:t>Read instruction:</a:t>
            </a:r>
          </a:p>
          <a:p>
            <a:endParaRPr lang="en-US" sz="1800" dirty="0">
              <a:solidFill>
                <a:schemeClr val="bg1"/>
              </a:solidFill>
            </a:endParaRPr>
          </a:p>
        </p:txBody>
      </p:sp>
      <p:pic>
        <p:nvPicPr>
          <p:cNvPr id="6" name="Picture 1"/>
          <p:cNvPicPr>
            <a:picLocks noChangeAspect="1" noChangeArrowheads="1"/>
          </p:cNvPicPr>
          <p:nvPr/>
        </p:nvPicPr>
        <p:blipFill>
          <a:blip r:embed="rId3"/>
          <a:srcRect/>
          <a:stretch>
            <a:fillRect/>
          </a:stretch>
        </p:blipFill>
        <p:spPr bwMode="auto">
          <a:xfrm>
            <a:off x="3275856" y="0"/>
            <a:ext cx="1181100" cy="1371600"/>
          </a:xfrm>
          <a:prstGeom prst="rect">
            <a:avLst/>
          </a:prstGeom>
          <a:noFill/>
          <a:ln w="9525">
            <a:noFill/>
            <a:miter lim="800000"/>
            <a:headEnd/>
            <a:tailEnd/>
          </a:ln>
          <a:effectLst/>
        </p:spPr>
      </p:pic>
      <p:pic>
        <p:nvPicPr>
          <p:cNvPr id="353283" name="Picture 3"/>
          <p:cNvPicPr>
            <a:picLocks noChangeAspect="1" noChangeArrowheads="1"/>
          </p:cNvPicPr>
          <p:nvPr/>
        </p:nvPicPr>
        <p:blipFill>
          <a:blip r:embed="rId4"/>
          <a:srcRect/>
          <a:stretch>
            <a:fillRect/>
          </a:stretch>
        </p:blipFill>
        <p:spPr bwMode="auto">
          <a:xfrm>
            <a:off x="4644008" y="446112"/>
            <a:ext cx="4333875" cy="5791200"/>
          </a:xfrm>
          <a:prstGeom prst="rect">
            <a:avLst/>
          </a:prstGeom>
          <a:noFill/>
          <a:ln w="9525">
            <a:noFill/>
            <a:miter lim="800000"/>
            <a:headEnd/>
            <a:tailEnd/>
          </a:ln>
        </p:spPr>
      </p:pic>
      <p:cxnSp>
        <p:nvCxnSpPr>
          <p:cNvPr id="21" name="Straight Arrow Connector 20"/>
          <p:cNvCxnSpPr/>
          <p:nvPr/>
        </p:nvCxnSpPr>
        <p:spPr>
          <a:xfrm flipV="1">
            <a:off x="6012160" y="1628800"/>
            <a:ext cx="504056" cy="3456384"/>
          </a:xfrm>
          <a:prstGeom prst="straightConnector1">
            <a:avLst/>
          </a:prstGeom>
          <a:ln>
            <a:solidFill>
              <a:srgbClr val="0000CC"/>
            </a:solidFill>
            <a:prstDash val="dash"/>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395536" y="2636912"/>
            <a:ext cx="3168352" cy="4031873"/>
          </a:xfrm>
          <a:prstGeom prst="rect">
            <a:avLst/>
          </a:prstGeom>
          <a:solidFill>
            <a:schemeClr val="bg1"/>
          </a:solidFill>
        </p:spPr>
        <p:txBody>
          <a:bodyPr wrap="square" rtlCol="0">
            <a:spAutoFit/>
          </a:bodyPr>
          <a:lstStyle/>
          <a:p>
            <a:r>
              <a:rPr lang="en-US" sz="1600" dirty="0" err="1" smtClean="0"/>
              <a:t>Địa</a:t>
            </a:r>
            <a:r>
              <a:rPr lang="en-US" sz="1600" dirty="0" smtClean="0"/>
              <a:t> </a:t>
            </a:r>
            <a:r>
              <a:rPr lang="en-US" sz="1600" dirty="0" err="1" smtClean="0"/>
              <a:t>chỉ</a:t>
            </a:r>
            <a:r>
              <a:rPr lang="en-US" sz="1600" dirty="0" smtClean="0"/>
              <a:t> </a:t>
            </a:r>
            <a:r>
              <a:rPr lang="en-US" sz="1600" dirty="0" err="1" smtClean="0"/>
              <a:t>câu</a:t>
            </a:r>
            <a:r>
              <a:rPr lang="en-US" sz="1600" dirty="0" smtClean="0"/>
              <a:t> </a:t>
            </a:r>
            <a:r>
              <a:rPr lang="en-US" sz="1600" dirty="0" err="1" smtClean="0"/>
              <a:t>lệnh</a:t>
            </a:r>
            <a:r>
              <a:rPr lang="en-US" sz="1600" dirty="0" smtClean="0"/>
              <a:t> </a:t>
            </a:r>
            <a:r>
              <a:rPr lang="en-US" sz="1600" dirty="0" err="1" smtClean="0"/>
              <a:t>trong</a:t>
            </a:r>
            <a:r>
              <a:rPr lang="en-US" sz="1600" dirty="0" smtClean="0"/>
              <a:t> PC </a:t>
            </a:r>
            <a:r>
              <a:rPr lang="en-US" sz="1600" dirty="0" err="1" smtClean="0"/>
              <a:t>được</a:t>
            </a:r>
            <a:r>
              <a:rPr lang="en-US" sz="1600" dirty="0" smtClean="0"/>
              <a:t> </a:t>
            </a:r>
            <a:r>
              <a:rPr lang="en-US" sz="1600" dirty="0" err="1" smtClean="0"/>
              <a:t>chuyển</a:t>
            </a:r>
            <a:r>
              <a:rPr lang="en-US" sz="1600" dirty="0" smtClean="0"/>
              <a:t> sang MAR. CU </a:t>
            </a:r>
            <a:r>
              <a:rPr lang="en-US" sz="1600" dirty="0" err="1" smtClean="0"/>
              <a:t>kích</a:t>
            </a:r>
            <a:r>
              <a:rPr lang="en-US" sz="1600" dirty="0" smtClean="0"/>
              <a:t> </a:t>
            </a:r>
            <a:r>
              <a:rPr lang="en-US" sz="1600" dirty="0" err="1" smtClean="0"/>
              <a:t>hoạt</a:t>
            </a:r>
            <a:r>
              <a:rPr lang="en-US" sz="1600" dirty="0" smtClean="0"/>
              <a:t> (</a:t>
            </a:r>
            <a:r>
              <a:rPr lang="en-US" sz="1600" dirty="0" smtClean="0">
                <a:solidFill>
                  <a:srgbClr val="0000CC"/>
                </a:solidFill>
              </a:rPr>
              <a:t>BLUE</a:t>
            </a:r>
            <a:r>
              <a:rPr lang="en-US" sz="1600" dirty="0" smtClean="0"/>
              <a:t>) ĐỌC </a:t>
            </a:r>
            <a:r>
              <a:rPr lang="en-US" sz="1600" dirty="0" err="1" smtClean="0"/>
              <a:t>bộ</a:t>
            </a:r>
            <a:r>
              <a:rPr lang="en-US" sz="1600" dirty="0" smtClean="0"/>
              <a:t> </a:t>
            </a:r>
            <a:r>
              <a:rPr lang="en-US" sz="1600" dirty="0" err="1" smtClean="0"/>
              <a:t>nhớ</a:t>
            </a:r>
            <a:r>
              <a:rPr lang="en-US" sz="1600" dirty="0" smtClean="0"/>
              <a:t>, </a:t>
            </a:r>
            <a:r>
              <a:rPr lang="en-US" sz="1600" dirty="0" err="1" smtClean="0"/>
              <a:t>lệnh</a:t>
            </a:r>
            <a:r>
              <a:rPr lang="en-US" sz="1600" dirty="0" smtClean="0"/>
              <a:t> (</a:t>
            </a:r>
            <a:r>
              <a:rPr lang="en-US" sz="1600" dirty="0" err="1" smtClean="0"/>
              <a:t>opcode</a:t>
            </a:r>
            <a:r>
              <a:rPr lang="en-US" sz="1600" dirty="0" smtClean="0"/>
              <a:t>, </a:t>
            </a:r>
            <a:r>
              <a:rPr lang="en-US" sz="1600" dirty="0" err="1" smtClean="0"/>
              <a:t>addr</a:t>
            </a:r>
            <a:r>
              <a:rPr lang="en-US" sz="1600" dirty="0" smtClean="0"/>
              <a:t>) </a:t>
            </a:r>
            <a:r>
              <a:rPr lang="en-US" sz="1600" dirty="0" err="1" smtClean="0"/>
              <a:t>từ</a:t>
            </a:r>
            <a:r>
              <a:rPr lang="en-US" sz="1600" dirty="0" smtClean="0"/>
              <a:t> </a:t>
            </a:r>
            <a:r>
              <a:rPr lang="en-US" sz="1600" dirty="0" err="1" smtClean="0"/>
              <a:t>bộ</a:t>
            </a:r>
            <a:r>
              <a:rPr lang="en-US" sz="1600" dirty="0" smtClean="0"/>
              <a:t> </a:t>
            </a:r>
            <a:r>
              <a:rPr lang="en-US" sz="1600" dirty="0" err="1" smtClean="0"/>
              <a:t>nhớ</a:t>
            </a:r>
            <a:r>
              <a:rPr lang="en-US" sz="1600" dirty="0" smtClean="0"/>
              <a:t> </a:t>
            </a:r>
            <a:r>
              <a:rPr lang="en-US" sz="1600" dirty="0" err="1" smtClean="0"/>
              <a:t>được</a:t>
            </a:r>
            <a:r>
              <a:rPr lang="en-US" sz="1600" dirty="0" smtClean="0"/>
              <a:t> </a:t>
            </a:r>
            <a:r>
              <a:rPr lang="en-US" sz="1600" dirty="0" err="1" smtClean="0"/>
              <a:t>chuyển</a:t>
            </a:r>
            <a:r>
              <a:rPr lang="en-US" sz="1600" dirty="0" smtClean="0"/>
              <a:t> </a:t>
            </a:r>
            <a:r>
              <a:rPr lang="en-US" sz="1600" dirty="0" err="1" smtClean="0"/>
              <a:t>vào</a:t>
            </a:r>
            <a:r>
              <a:rPr lang="en-US" sz="1600" dirty="0" smtClean="0"/>
              <a:t> MBR. PC </a:t>
            </a:r>
            <a:r>
              <a:rPr lang="en-US" sz="1600" dirty="0" err="1" smtClean="0"/>
              <a:t>tự</a:t>
            </a:r>
            <a:r>
              <a:rPr lang="en-US" sz="1600" dirty="0" smtClean="0"/>
              <a:t> </a:t>
            </a:r>
            <a:r>
              <a:rPr lang="en-US" sz="1600" dirty="0" err="1" smtClean="0"/>
              <a:t>động</a:t>
            </a:r>
            <a:r>
              <a:rPr lang="en-US" sz="1600" dirty="0" smtClean="0"/>
              <a:t> </a:t>
            </a:r>
            <a:r>
              <a:rPr lang="en-US" sz="1600" dirty="0" err="1" smtClean="0"/>
              <a:t>tăng</a:t>
            </a:r>
            <a:r>
              <a:rPr lang="en-US" sz="1600" dirty="0" smtClean="0"/>
              <a:t> 1 </a:t>
            </a:r>
            <a:r>
              <a:rPr lang="en-US" sz="1600" dirty="0" err="1" smtClean="0"/>
              <a:t>đơn</a:t>
            </a:r>
            <a:r>
              <a:rPr lang="en-US" sz="1600" dirty="0" smtClean="0"/>
              <a:t> </a:t>
            </a:r>
            <a:r>
              <a:rPr lang="en-US" sz="1600" dirty="0" err="1" smtClean="0"/>
              <a:t>vị</a:t>
            </a:r>
            <a:r>
              <a:rPr lang="en-US" sz="1600" dirty="0" smtClean="0"/>
              <a:t> (</a:t>
            </a:r>
            <a:r>
              <a:rPr lang="en-US" sz="1600" dirty="0" smtClean="0">
                <a:solidFill>
                  <a:srgbClr val="FF0000"/>
                </a:solidFill>
              </a:rPr>
              <a:t>RED</a:t>
            </a:r>
            <a:r>
              <a:rPr lang="en-US" sz="1600" dirty="0" smtClean="0"/>
              <a:t>).</a:t>
            </a:r>
          </a:p>
          <a:p>
            <a:endParaRPr lang="en-US" sz="1600" dirty="0" smtClean="0"/>
          </a:p>
          <a:p>
            <a:r>
              <a:rPr lang="en-US" sz="1600" dirty="0" err="1" smtClean="0"/>
              <a:t>Nếu</a:t>
            </a:r>
            <a:r>
              <a:rPr lang="en-US" sz="1600" dirty="0" smtClean="0"/>
              <a:t> </a:t>
            </a:r>
            <a:r>
              <a:rPr lang="en-US" sz="1600" dirty="0" err="1" smtClean="0"/>
              <a:t>là</a:t>
            </a:r>
            <a:r>
              <a:rPr lang="en-US" sz="1600" dirty="0" smtClean="0"/>
              <a:t> </a:t>
            </a:r>
            <a:r>
              <a:rPr lang="en-US" sz="1600" dirty="0" err="1" smtClean="0"/>
              <a:t>lệnh</a:t>
            </a:r>
            <a:r>
              <a:rPr lang="en-US" sz="1600" dirty="0" smtClean="0"/>
              <a:t> </a:t>
            </a:r>
            <a:r>
              <a:rPr lang="en-US" sz="1600" dirty="0" err="1" smtClean="0"/>
              <a:t>đầu</a:t>
            </a:r>
            <a:r>
              <a:rPr lang="en-US" sz="1600" dirty="0" smtClean="0"/>
              <a:t> </a:t>
            </a:r>
            <a:r>
              <a:rPr lang="en-US" sz="1600" dirty="0" err="1" smtClean="0"/>
              <a:t>tiên</a:t>
            </a:r>
            <a:r>
              <a:rPr lang="en-US" sz="1600" dirty="0" smtClean="0"/>
              <a:t>, </a:t>
            </a:r>
            <a:r>
              <a:rPr lang="en-US" sz="1600" dirty="0" err="1" smtClean="0"/>
              <a:t>lệnh</a:t>
            </a:r>
            <a:r>
              <a:rPr lang="en-US" sz="1600" dirty="0" smtClean="0"/>
              <a:t> </a:t>
            </a:r>
            <a:r>
              <a:rPr lang="en-US" sz="1600" dirty="0" err="1" smtClean="0"/>
              <a:t>trong</a:t>
            </a:r>
            <a:r>
              <a:rPr lang="en-US" sz="1600" dirty="0" smtClean="0"/>
              <a:t> MBR </a:t>
            </a:r>
            <a:r>
              <a:rPr lang="en-US" sz="1600" dirty="0" err="1" smtClean="0"/>
              <a:t>chuyển</a:t>
            </a:r>
            <a:r>
              <a:rPr lang="en-US" sz="1600" dirty="0" smtClean="0"/>
              <a:t> </a:t>
            </a:r>
            <a:r>
              <a:rPr lang="en-US" sz="1600" dirty="0" err="1" smtClean="0"/>
              <a:t>về</a:t>
            </a:r>
            <a:r>
              <a:rPr lang="en-US" sz="1600" dirty="0" smtClean="0"/>
              <a:t> IR  </a:t>
            </a:r>
            <a:r>
              <a:rPr lang="en-US" sz="1600" dirty="0" err="1" smtClean="0"/>
              <a:t>Phần</a:t>
            </a:r>
            <a:r>
              <a:rPr lang="en-US" sz="1600" dirty="0" smtClean="0"/>
              <a:t> </a:t>
            </a:r>
            <a:r>
              <a:rPr lang="en-US" sz="1600" dirty="0" err="1" smtClean="0"/>
              <a:t>mã</a:t>
            </a:r>
            <a:r>
              <a:rPr lang="en-US" sz="1600" dirty="0" smtClean="0"/>
              <a:t> </a:t>
            </a:r>
            <a:r>
              <a:rPr lang="en-US" sz="1600" dirty="0" err="1" smtClean="0"/>
              <a:t>lệnh</a:t>
            </a:r>
            <a:r>
              <a:rPr lang="en-US" sz="1600" dirty="0" smtClean="0"/>
              <a:t> </a:t>
            </a:r>
            <a:r>
              <a:rPr lang="en-US" sz="1600" dirty="0" err="1" smtClean="0"/>
              <a:t>trong</a:t>
            </a:r>
            <a:r>
              <a:rPr lang="en-US" sz="1600" dirty="0" smtClean="0"/>
              <a:t> IR </a:t>
            </a:r>
            <a:r>
              <a:rPr lang="en-US" sz="1600" dirty="0" err="1" smtClean="0"/>
              <a:t>sẽ</a:t>
            </a:r>
            <a:r>
              <a:rPr lang="en-US" sz="1600" dirty="0" smtClean="0"/>
              <a:t> </a:t>
            </a:r>
            <a:r>
              <a:rPr lang="en-US" sz="1600" dirty="0" err="1" smtClean="0"/>
              <a:t>kích</a:t>
            </a:r>
            <a:r>
              <a:rPr lang="en-US" sz="1600" dirty="0" smtClean="0"/>
              <a:t> </a:t>
            </a:r>
            <a:r>
              <a:rPr lang="en-US" sz="1600" dirty="0" err="1" smtClean="0"/>
              <a:t>hoạt</a:t>
            </a:r>
            <a:r>
              <a:rPr lang="en-US" sz="1600" dirty="0" smtClean="0"/>
              <a:t> CU </a:t>
            </a:r>
            <a:r>
              <a:rPr lang="en-US" sz="1600" dirty="0" err="1" smtClean="0"/>
              <a:t>chọn</a:t>
            </a:r>
            <a:r>
              <a:rPr lang="en-US" sz="1600" dirty="0" smtClean="0"/>
              <a:t> </a:t>
            </a:r>
            <a:r>
              <a:rPr lang="en-US" sz="1600" dirty="0" err="1" smtClean="0"/>
              <a:t>phần</a:t>
            </a:r>
            <a:r>
              <a:rPr lang="en-US" sz="1600" dirty="0" smtClean="0"/>
              <a:t> </a:t>
            </a:r>
            <a:r>
              <a:rPr lang="en-US" sz="1600" dirty="0" err="1" smtClean="0"/>
              <a:t>tứng</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lệnh</a:t>
            </a:r>
            <a:r>
              <a:rPr lang="en-US" sz="1600" dirty="0" smtClean="0"/>
              <a:t> </a:t>
            </a:r>
            <a:r>
              <a:rPr lang="en-US" sz="1600" dirty="0" err="1" smtClean="0"/>
              <a:t>này</a:t>
            </a:r>
            <a:r>
              <a:rPr lang="en-US" sz="1600" dirty="0" smtClean="0"/>
              <a:t>.</a:t>
            </a:r>
          </a:p>
          <a:p>
            <a:endParaRPr lang="en-US" sz="1600" dirty="0" smtClean="0"/>
          </a:p>
          <a:p>
            <a:r>
              <a:rPr lang="en-US" sz="1600" dirty="0" err="1" smtClean="0"/>
              <a:t>Nếu</a:t>
            </a:r>
            <a:r>
              <a:rPr lang="en-US" sz="1600" dirty="0" smtClean="0"/>
              <a:t> </a:t>
            </a:r>
            <a:r>
              <a:rPr lang="en-US" sz="1600" dirty="0" err="1" smtClean="0"/>
              <a:t>không</a:t>
            </a:r>
            <a:r>
              <a:rPr lang="en-US" sz="1600" dirty="0" smtClean="0"/>
              <a:t> </a:t>
            </a:r>
            <a:r>
              <a:rPr lang="en-US" sz="1600" dirty="0" err="1" smtClean="0"/>
              <a:t>phải</a:t>
            </a:r>
            <a:r>
              <a:rPr lang="en-US" sz="1600" dirty="0" smtClean="0"/>
              <a:t> </a:t>
            </a:r>
            <a:r>
              <a:rPr lang="en-US" sz="1600" dirty="0" err="1" smtClean="0"/>
              <a:t>là</a:t>
            </a:r>
            <a:r>
              <a:rPr lang="en-US" sz="1600" dirty="0" smtClean="0"/>
              <a:t> </a:t>
            </a:r>
            <a:r>
              <a:rPr lang="en-US" sz="1600" dirty="0" err="1" smtClean="0"/>
              <a:t>lệnh</a:t>
            </a:r>
            <a:r>
              <a:rPr lang="en-US" sz="1600" dirty="0" smtClean="0"/>
              <a:t> </a:t>
            </a:r>
            <a:r>
              <a:rPr lang="en-US" sz="1600" dirty="0" err="1" smtClean="0"/>
              <a:t>đầu</a:t>
            </a:r>
            <a:r>
              <a:rPr lang="en-US" sz="1600" dirty="0" smtClean="0"/>
              <a:t> </a:t>
            </a:r>
            <a:r>
              <a:rPr lang="en-US" sz="1600" dirty="0" err="1" smtClean="0"/>
              <a:t>tiên</a:t>
            </a:r>
            <a:r>
              <a:rPr lang="en-US" sz="1600" dirty="0" smtClean="0"/>
              <a:t>, </a:t>
            </a:r>
            <a:r>
              <a:rPr lang="en-US" sz="1600" dirty="0" err="1" smtClean="0"/>
              <a:t>khi</a:t>
            </a:r>
            <a:r>
              <a:rPr lang="en-US" sz="1600" dirty="0" smtClean="0"/>
              <a:t> </a:t>
            </a:r>
            <a:r>
              <a:rPr lang="en-US" sz="1600" dirty="0" err="1" smtClean="0"/>
              <a:t>đang</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lệnh</a:t>
            </a:r>
            <a:r>
              <a:rPr lang="en-US" sz="1600" dirty="0" smtClean="0"/>
              <a:t> </a:t>
            </a:r>
            <a:r>
              <a:rPr lang="en-US" sz="1600" dirty="0" err="1" smtClean="0"/>
              <a:t>hiện</a:t>
            </a:r>
            <a:r>
              <a:rPr lang="en-US" sz="1600" dirty="0" smtClean="0"/>
              <a:t> </a:t>
            </a:r>
            <a:r>
              <a:rPr lang="en-US" sz="1600" dirty="0" err="1" smtClean="0"/>
              <a:t>hành</a:t>
            </a:r>
            <a:r>
              <a:rPr lang="en-US" sz="1600" dirty="0" smtClean="0"/>
              <a:t> </a:t>
            </a:r>
            <a:r>
              <a:rPr lang="en-US" sz="1600" dirty="0" err="1" smtClean="0"/>
              <a:t>thì</a:t>
            </a:r>
            <a:r>
              <a:rPr lang="en-US" sz="1600" dirty="0" smtClean="0"/>
              <a:t> </a:t>
            </a:r>
            <a:r>
              <a:rPr lang="en-US" sz="1600" dirty="0" err="1" smtClean="0"/>
              <a:t>lệnh</a:t>
            </a:r>
            <a:r>
              <a:rPr lang="en-US" sz="1600" dirty="0" smtClean="0"/>
              <a:t> </a:t>
            </a:r>
            <a:r>
              <a:rPr lang="en-US" sz="1600" dirty="0" err="1" smtClean="0"/>
              <a:t>kế</a:t>
            </a:r>
            <a:r>
              <a:rPr lang="en-US" sz="1600" dirty="0" smtClean="0"/>
              <a:t> </a:t>
            </a:r>
            <a:r>
              <a:rPr lang="en-US" sz="1600" dirty="0" err="1" smtClean="0"/>
              <a:t>tiếp</a:t>
            </a:r>
            <a:r>
              <a:rPr lang="en-US" sz="1600" dirty="0" smtClean="0"/>
              <a:t> </a:t>
            </a:r>
            <a:r>
              <a:rPr lang="en-US" sz="1600" dirty="0" err="1" smtClean="0"/>
              <a:t>được</a:t>
            </a:r>
            <a:r>
              <a:rPr lang="en-US" sz="1600" dirty="0" smtClean="0"/>
              <a:t> </a:t>
            </a:r>
            <a:r>
              <a:rPr lang="en-US" sz="1600" dirty="0" err="1" smtClean="0"/>
              <a:t>truy</a:t>
            </a:r>
            <a:r>
              <a:rPr lang="en-US" sz="1600" dirty="0" smtClean="0"/>
              <a:t> </a:t>
            </a:r>
            <a:r>
              <a:rPr lang="en-US" sz="1600" dirty="0" err="1" smtClean="0"/>
              <a:t>xuất</a:t>
            </a:r>
            <a:r>
              <a:rPr lang="en-US" sz="1600" dirty="0" smtClean="0"/>
              <a:t> </a:t>
            </a:r>
            <a:r>
              <a:rPr lang="en-US" sz="1600" dirty="0" err="1" smtClean="0"/>
              <a:t>sẵn</a:t>
            </a:r>
            <a:r>
              <a:rPr lang="en-US" sz="1600" dirty="0" smtClean="0"/>
              <a:t> </a:t>
            </a:r>
            <a:r>
              <a:rPr lang="en-US" sz="1600" dirty="0" err="1" smtClean="0"/>
              <a:t>vào</a:t>
            </a:r>
            <a:r>
              <a:rPr lang="en-US" sz="1600" dirty="0" smtClean="0"/>
              <a:t> IBR. </a:t>
            </a:r>
            <a:endParaRPr lang="en-US" sz="1600" dirty="0"/>
          </a:p>
        </p:txBody>
      </p:sp>
      <p:cxnSp>
        <p:nvCxnSpPr>
          <p:cNvPr id="25" name="Straight Arrow Connector 24"/>
          <p:cNvCxnSpPr/>
          <p:nvPr/>
        </p:nvCxnSpPr>
        <p:spPr>
          <a:xfrm flipV="1">
            <a:off x="6164560" y="5013176"/>
            <a:ext cx="1431776" cy="224408"/>
          </a:xfrm>
          <a:prstGeom prst="straightConnector1">
            <a:avLst/>
          </a:prstGeom>
          <a:ln>
            <a:solidFill>
              <a:srgbClr val="0000CC"/>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22" idx="3"/>
          </p:cNvCxnSpPr>
          <p:nvPr/>
        </p:nvCxnSpPr>
        <p:spPr>
          <a:xfrm flipV="1">
            <a:off x="3563888" y="4221088"/>
            <a:ext cx="1800200" cy="431761"/>
          </a:xfrm>
          <a:prstGeom prst="straightConnector1">
            <a:avLst/>
          </a:prstGeom>
          <a:ln w="1270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V="1">
            <a:off x="3347864" y="4077072"/>
            <a:ext cx="1800200" cy="2232247"/>
          </a:xfrm>
          <a:prstGeom prst="straightConnector1">
            <a:avLst/>
          </a:prstGeom>
          <a:ln w="12700">
            <a:solidFill>
              <a:srgbClr val="FF0000"/>
            </a:solidFill>
            <a:prstDash val="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646338"/>
            <a:ext cx="3255264" cy="1342502"/>
          </a:xfrm>
        </p:spPr>
        <p:txBody>
          <a:bodyPr>
            <a:noAutofit/>
          </a:bodyPr>
          <a:lstStyle/>
          <a:p>
            <a:pPr algn="ctr"/>
            <a:r>
              <a:rPr lang="en-GB" sz="3200" dirty="0" smtClean="0">
                <a:effectLst>
                  <a:outerShdw blurRad="38100" dist="38100" dir="2700000" algn="tl">
                    <a:srgbClr val="000000">
                      <a:alpha val="43137"/>
                    </a:srgbClr>
                  </a:outerShdw>
                </a:effectLst>
              </a:rPr>
              <a:t>Structure of </a:t>
            </a:r>
            <a:br>
              <a:rPr lang="en-GB" sz="3200" dirty="0" smtClean="0">
                <a:effectLst>
                  <a:outerShdw blurRad="38100" dist="38100" dir="2700000" algn="tl">
                    <a:srgbClr val="000000">
                      <a:alpha val="43137"/>
                    </a:srgbClr>
                  </a:outerShdw>
                </a:effectLst>
              </a:rPr>
            </a:br>
            <a:r>
              <a:rPr lang="en-GB" sz="3200" dirty="0" smtClean="0">
                <a:effectLst>
                  <a:outerShdw blurRad="38100" dist="38100" dir="2700000" algn="tl">
                    <a:srgbClr val="000000">
                      <a:alpha val="43137"/>
                    </a:srgbClr>
                  </a:outerShdw>
                </a:effectLst>
              </a:rPr>
              <a:t>IAS Computer</a:t>
            </a:r>
            <a:endParaRPr lang="en-GB" sz="3200" dirty="0">
              <a:effectLst>
                <a:outerShdw blurRad="38100" dist="38100" dir="2700000" algn="tl">
                  <a:srgbClr val="000000">
                    <a:alpha val="43137"/>
                  </a:srgbClr>
                </a:outerShdw>
              </a:effectLst>
            </a:endParaRPr>
          </a:p>
        </p:txBody>
      </p:sp>
      <p:sp>
        <p:nvSpPr>
          <p:cNvPr id="5" name="Rectangle 4"/>
          <p:cNvSpPr/>
          <p:nvPr/>
        </p:nvSpPr>
        <p:spPr>
          <a:xfrm>
            <a:off x="219878" y="2060848"/>
            <a:ext cx="3592907" cy="646331"/>
          </a:xfrm>
          <a:prstGeom prst="rect">
            <a:avLst/>
          </a:prstGeom>
        </p:spPr>
        <p:txBody>
          <a:bodyPr wrap="square">
            <a:spAutoFit/>
          </a:bodyPr>
          <a:lstStyle/>
          <a:p>
            <a:r>
              <a:rPr kumimoji="1" lang="en-US" sz="1800" b="1" dirty="0" smtClean="0">
                <a:solidFill>
                  <a:schemeClr val="bg1"/>
                </a:solidFill>
              </a:rPr>
              <a:t>Read data:</a:t>
            </a:r>
          </a:p>
          <a:p>
            <a:endParaRPr lang="en-US" sz="1800" dirty="0">
              <a:solidFill>
                <a:schemeClr val="bg1"/>
              </a:solidFill>
            </a:endParaRPr>
          </a:p>
        </p:txBody>
      </p:sp>
      <p:pic>
        <p:nvPicPr>
          <p:cNvPr id="6" name="Picture 1"/>
          <p:cNvPicPr>
            <a:picLocks noChangeAspect="1" noChangeArrowheads="1"/>
          </p:cNvPicPr>
          <p:nvPr/>
        </p:nvPicPr>
        <p:blipFill>
          <a:blip r:embed="rId3"/>
          <a:srcRect/>
          <a:stretch>
            <a:fillRect/>
          </a:stretch>
        </p:blipFill>
        <p:spPr bwMode="auto">
          <a:xfrm>
            <a:off x="3275856" y="0"/>
            <a:ext cx="1181100" cy="1371600"/>
          </a:xfrm>
          <a:prstGeom prst="rect">
            <a:avLst/>
          </a:prstGeom>
          <a:noFill/>
          <a:ln w="9525">
            <a:noFill/>
            <a:miter lim="800000"/>
            <a:headEnd/>
            <a:tailEnd/>
          </a:ln>
          <a:effectLst/>
        </p:spPr>
      </p:pic>
      <p:sp>
        <p:nvSpPr>
          <p:cNvPr id="7" name="TextBox 6"/>
          <p:cNvSpPr txBox="1"/>
          <p:nvPr/>
        </p:nvSpPr>
        <p:spPr>
          <a:xfrm>
            <a:off x="395536" y="2636912"/>
            <a:ext cx="3240360" cy="3046988"/>
          </a:xfrm>
          <a:prstGeom prst="rect">
            <a:avLst/>
          </a:prstGeom>
          <a:solidFill>
            <a:schemeClr val="bg1"/>
          </a:solidFill>
        </p:spPr>
        <p:txBody>
          <a:bodyPr wrap="square" rtlCol="0">
            <a:spAutoFit/>
          </a:bodyPr>
          <a:lstStyle/>
          <a:p>
            <a:r>
              <a:rPr lang="en-US" sz="1600" dirty="0" err="1" smtClean="0"/>
              <a:t>Sau</a:t>
            </a:r>
            <a:r>
              <a:rPr lang="en-US" sz="1600" dirty="0" smtClean="0"/>
              <a:t> </a:t>
            </a:r>
            <a:r>
              <a:rPr lang="en-US" sz="1600" dirty="0" err="1" smtClean="0"/>
              <a:t>khi</a:t>
            </a:r>
            <a:r>
              <a:rPr lang="en-US" sz="1600" dirty="0" smtClean="0"/>
              <a:t> </a:t>
            </a:r>
            <a:r>
              <a:rPr lang="en-US" sz="1600" dirty="0" err="1" smtClean="0"/>
              <a:t>bộ</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đã</a:t>
            </a:r>
            <a:r>
              <a:rPr lang="en-US" sz="1600" dirty="0" smtClean="0"/>
              <a:t> </a:t>
            </a:r>
            <a:r>
              <a:rPr lang="en-US" sz="1600" dirty="0" err="1" smtClean="0"/>
              <a:t>được</a:t>
            </a:r>
            <a:r>
              <a:rPr lang="en-US" sz="1600" dirty="0" smtClean="0"/>
              <a:t> </a:t>
            </a:r>
            <a:r>
              <a:rPr lang="en-US" sz="1600" dirty="0" err="1" smtClean="0"/>
              <a:t>chọn</a:t>
            </a:r>
            <a:r>
              <a:rPr lang="en-US" sz="1600" dirty="0" smtClean="0"/>
              <a:t> ở </a:t>
            </a:r>
            <a:r>
              <a:rPr lang="en-US" sz="1600" dirty="0" err="1" smtClean="0"/>
              <a:t>bước</a:t>
            </a:r>
            <a:r>
              <a:rPr lang="en-US" sz="1600" dirty="0" smtClean="0"/>
              <a:t> </a:t>
            </a:r>
            <a:r>
              <a:rPr lang="en-US" sz="1600" dirty="0" err="1" smtClean="0"/>
              <a:t>trước</a:t>
            </a:r>
            <a:r>
              <a:rPr lang="en-US" sz="1600" dirty="0" smtClean="0"/>
              <a:t>, data </a:t>
            </a:r>
            <a:r>
              <a:rPr lang="en-US" sz="1600" dirty="0" err="1" smtClean="0"/>
              <a:t>được</a:t>
            </a:r>
            <a:r>
              <a:rPr lang="en-US" sz="1600" dirty="0" smtClean="0"/>
              <a:t> </a:t>
            </a:r>
            <a:r>
              <a:rPr lang="en-US" sz="1600" dirty="0" err="1" smtClean="0"/>
              <a:t>đưa</a:t>
            </a:r>
            <a:r>
              <a:rPr lang="en-US" sz="1600" dirty="0" smtClean="0"/>
              <a:t> </a:t>
            </a:r>
            <a:r>
              <a:rPr lang="en-US" sz="1600" dirty="0" err="1" smtClean="0"/>
              <a:t>vào</a:t>
            </a:r>
            <a:r>
              <a:rPr lang="en-US" sz="1600" dirty="0" smtClean="0"/>
              <a:t> </a:t>
            </a:r>
            <a:r>
              <a:rPr lang="en-US" sz="1600" dirty="0" err="1" smtClean="0"/>
              <a:t>bộ</a:t>
            </a:r>
            <a:r>
              <a:rPr lang="en-US" sz="1600" dirty="0" smtClean="0"/>
              <a:t> </a:t>
            </a:r>
            <a:r>
              <a:rPr lang="en-US" sz="1600" dirty="0" err="1" smtClean="0"/>
              <a:t>thực</a:t>
            </a:r>
            <a:r>
              <a:rPr lang="en-US" sz="1600" dirty="0" smtClean="0"/>
              <a:t> </a:t>
            </a:r>
            <a:r>
              <a:rPr lang="en-US" sz="1600" dirty="0" err="1" smtClean="0"/>
              <a:t>thi</a:t>
            </a:r>
            <a:r>
              <a:rPr lang="en-US" sz="1600" dirty="0" smtClean="0"/>
              <a:t> </a:t>
            </a:r>
            <a:r>
              <a:rPr lang="en-US" sz="1600" dirty="0" err="1" smtClean="0"/>
              <a:t>như</a:t>
            </a:r>
            <a:r>
              <a:rPr lang="en-US" sz="1600" dirty="0" smtClean="0"/>
              <a:t> </a:t>
            </a:r>
            <a:r>
              <a:rPr lang="en-US" sz="1600" dirty="0" err="1" smtClean="0"/>
              <a:t>sau</a:t>
            </a:r>
            <a:r>
              <a:rPr lang="en-US" sz="1600" dirty="0" smtClean="0"/>
              <a:t>:</a:t>
            </a:r>
          </a:p>
          <a:p>
            <a:r>
              <a:rPr lang="en-US" sz="1600" dirty="0" err="1" smtClean="0"/>
              <a:t>Phần</a:t>
            </a:r>
            <a:r>
              <a:rPr lang="en-US" sz="1600" dirty="0" smtClean="0"/>
              <a:t> </a:t>
            </a:r>
            <a:r>
              <a:rPr lang="en-US" sz="1600" dirty="0" err="1" smtClean="0"/>
              <a:t>Addr</a:t>
            </a:r>
            <a:r>
              <a:rPr lang="en-US" sz="1600" dirty="0" smtClean="0"/>
              <a:t> </a:t>
            </a:r>
            <a:r>
              <a:rPr lang="en-US" sz="1600" dirty="0" err="1" smtClean="0"/>
              <a:t>trong</a:t>
            </a:r>
            <a:r>
              <a:rPr lang="en-US" sz="1600" dirty="0" smtClean="0"/>
              <a:t> IR (</a:t>
            </a:r>
            <a:r>
              <a:rPr lang="en-US" sz="1600" dirty="0" err="1" smtClean="0"/>
              <a:t>địa</a:t>
            </a:r>
            <a:r>
              <a:rPr lang="en-US" sz="1600" dirty="0" smtClean="0"/>
              <a:t> </a:t>
            </a:r>
            <a:r>
              <a:rPr lang="en-US" sz="1600" dirty="0" err="1" smtClean="0"/>
              <a:t>chỉ</a:t>
            </a:r>
            <a:r>
              <a:rPr lang="en-US" sz="1600" dirty="0" smtClean="0"/>
              <a:t> data) </a:t>
            </a:r>
            <a:r>
              <a:rPr lang="en-US" sz="1600" dirty="0" err="1" smtClean="0"/>
              <a:t>được</a:t>
            </a:r>
            <a:r>
              <a:rPr lang="en-US" sz="1600" dirty="0" smtClean="0"/>
              <a:t> </a:t>
            </a:r>
            <a:r>
              <a:rPr lang="en-US" sz="1600" dirty="0" err="1" smtClean="0"/>
              <a:t>đưa</a:t>
            </a:r>
            <a:r>
              <a:rPr lang="en-US" sz="1600" dirty="0" smtClean="0"/>
              <a:t> </a:t>
            </a:r>
            <a:r>
              <a:rPr lang="en-US" sz="1600" dirty="0" err="1" smtClean="0"/>
              <a:t>vào</a:t>
            </a:r>
            <a:r>
              <a:rPr lang="en-US" sz="1600" dirty="0" smtClean="0"/>
              <a:t> MAR, CU </a:t>
            </a:r>
            <a:r>
              <a:rPr lang="en-US" sz="1600" dirty="0" err="1" smtClean="0"/>
              <a:t>kích</a:t>
            </a:r>
            <a:r>
              <a:rPr lang="en-US" sz="1600" dirty="0" smtClean="0"/>
              <a:t> </a:t>
            </a:r>
            <a:r>
              <a:rPr lang="en-US" sz="1600" dirty="0" err="1" smtClean="0"/>
              <a:t>hoạt</a:t>
            </a:r>
            <a:r>
              <a:rPr lang="en-US" sz="1600" dirty="0" smtClean="0"/>
              <a:t> </a:t>
            </a:r>
            <a:r>
              <a:rPr lang="en-US" sz="1600" dirty="0" err="1" smtClean="0"/>
              <a:t>đọc</a:t>
            </a:r>
            <a:r>
              <a:rPr lang="en-US" sz="1600" dirty="0" smtClean="0"/>
              <a:t> MEM, data </a:t>
            </a:r>
            <a:r>
              <a:rPr lang="en-US" sz="1600" dirty="0" err="1" smtClean="0"/>
              <a:t>từ</a:t>
            </a:r>
            <a:r>
              <a:rPr lang="en-US" sz="1600" dirty="0" smtClean="0"/>
              <a:t> MEM </a:t>
            </a:r>
            <a:r>
              <a:rPr lang="en-US" sz="1600" dirty="0" err="1" smtClean="0"/>
              <a:t>đi</a:t>
            </a:r>
            <a:r>
              <a:rPr lang="en-US" sz="1600" dirty="0" smtClean="0"/>
              <a:t> </a:t>
            </a:r>
            <a:r>
              <a:rPr lang="en-US" sz="1600" dirty="0" err="1" smtClean="0"/>
              <a:t>vào</a:t>
            </a:r>
            <a:r>
              <a:rPr lang="en-US" sz="1600" dirty="0" smtClean="0"/>
              <a:t> MBR </a:t>
            </a:r>
            <a:r>
              <a:rPr lang="en-US" sz="1600" dirty="0" err="1" smtClean="0"/>
              <a:t>rồi</a:t>
            </a:r>
            <a:r>
              <a:rPr lang="en-US" sz="1600" dirty="0" smtClean="0"/>
              <a:t> </a:t>
            </a:r>
            <a:r>
              <a:rPr lang="en-US" sz="1600" dirty="0" err="1" smtClean="0"/>
              <a:t>vào</a:t>
            </a:r>
            <a:r>
              <a:rPr lang="en-US" sz="1600" dirty="0" smtClean="0"/>
              <a:t> ALU.</a:t>
            </a:r>
          </a:p>
          <a:p>
            <a:endParaRPr lang="en-US" sz="1600" dirty="0" smtClean="0"/>
          </a:p>
          <a:p>
            <a:r>
              <a:rPr lang="en-US" sz="1600" dirty="0" err="1" smtClean="0"/>
              <a:t>Bạn</a:t>
            </a:r>
            <a:r>
              <a:rPr lang="en-US" sz="1600" dirty="0" smtClean="0"/>
              <a:t> </a:t>
            </a:r>
            <a:r>
              <a:rPr lang="en-US" sz="1600" dirty="0" err="1" smtClean="0"/>
              <a:t>có</a:t>
            </a:r>
            <a:r>
              <a:rPr lang="en-US" sz="1600" dirty="0" smtClean="0"/>
              <a:t> </a:t>
            </a:r>
            <a:r>
              <a:rPr lang="en-US" sz="1600" dirty="0" err="1" smtClean="0"/>
              <a:t>thể</a:t>
            </a:r>
            <a:r>
              <a:rPr lang="en-US" sz="1600" dirty="0" smtClean="0"/>
              <a:t> </a:t>
            </a:r>
            <a:r>
              <a:rPr lang="en-US" sz="1600" dirty="0" err="1" smtClean="0"/>
              <a:t>suy</a:t>
            </a:r>
            <a:r>
              <a:rPr lang="en-US" sz="1600" dirty="0" smtClean="0"/>
              <a:t> </a:t>
            </a:r>
            <a:r>
              <a:rPr lang="en-US" sz="1600" dirty="0" err="1" smtClean="0"/>
              <a:t>luận</a:t>
            </a:r>
            <a:r>
              <a:rPr lang="en-US" sz="1600" dirty="0" smtClean="0"/>
              <a:t> </a:t>
            </a:r>
            <a:r>
              <a:rPr lang="en-US" sz="1600" dirty="0" err="1" smtClean="0"/>
              <a:t>tương</a:t>
            </a:r>
            <a:r>
              <a:rPr lang="en-US" sz="1600" dirty="0" smtClean="0"/>
              <a:t> </a:t>
            </a:r>
            <a:r>
              <a:rPr lang="en-US" sz="1600" dirty="0" err="1" smtClean="0"/>
              <a:t>tự</a:t>
            </a:r>
            <a:r>
              <a:rPr lang="en-US" sz="1600" dirty="0" smtClean="0"/>
              <a:t> </a:t>
            </a:r>
            <a:r>
              <a:rPr lang="en-US" sz="1600" dirty="0" err="1" smtClean="0"/>
              <a:t>khi</a:t>
            </a:r>
            <a:r>
              <a:rPr lang="en-US" sz="1600" dirty="0" smtClean="0"/>
              <a:t> data </a:t>
            </a:r>
            <a:r>
              <a:rPr lang="en-US" sz="1600" dirty="0" err="1" smtClean="0"/>
              <a:t>được</a:t>
            </a:r>
            <a:r>
              <a:rPr lang="en-US" sz="1600" dirty="0" smtClean="0"/>
              <a:t> </a:t>
            </a:r>
            <a:r>
              <a:rPr lang="en-US" sz="1600" dirty="0" err="1" smtClean="0"/>
              <a:t>ghi</a:t>
            </a:r>
            <a:r>
              <a:rPr lang="en-US" sz="1600" dirty="0" smtClean="0"/>
              <a:t> </a:t>
            </a:r>
            <a:r>
              <a:rPr lang="en-US" sz="1600" dirty="0" err="1" smtClean="0"/>
              <a:t>từ</a:t>
            </a:r>
            <a:r>
              <a:rPr lang="en-US" sz="1600" dirty="0" smtClean="0"/>
              <a:t> </a:t>
            </a:r>
            <a:r>
              <a:rPr lang="en-US" sz="1600" dirty="0" err="1" smtClean="0"/>
              <a:t>thanh</a:t>
            </a:r>
            <a:r>
              <a:rPr lang="en-US" sz="1600" dirty="0" smtClean="0"/>
              <a:t> </a:t>
            </a:r>
            <a:r>
              <a:rPr lang="en-US" sz="1600" dirty="0" err="1" smtClean="0"/>
              <a:t>ghi</a:t>
            </a:r>
            <a:r>
              <a:rPr lang="en-US" sz="1600" dirty="0" smtClean="0"/>
              <a:t> AC </a:t>
            </a:r>
            <a:r>
              <a:rPr lang="en-US" sz="1600" dirty="0" err="1" smtClean="0"/>
              <a:t>vào</a:t>
            </a:r>
            <a:r>
              <a:rPr lang="en-US" sz="1600" dirty="0" smtClean="0"/>
              <a:t> MEM.</a:t>
            </a:r>
          </a:p>
          <a:p>
            <a:endParaRPr lang="en-US" sz="1600" dirty="0" smtClean="0"/>
          </a:p>
          <a:p>
            <a:endParaRPr lang="en-US" sz="1600" dirty="0"/>
          </a:p>
        </p:txBody>
      </p:sp>
      <p:pic>
        <p:nvPicPr>
          <p:cNvPr id="354306" name="Picture 2"/>
          <p:cNvPicPr>
            <a:picLocks noChangeAspect="1" noChangeArrowheads="1"/>
          </p:cNvPicPr>
          <p:nvPr/>
        </p:nvPicPr>
        <p:blipFill>
          <a:blip r:embed="rId4"/>
          <a:srcRect/>
          <a:stretch>
            <a:fillRect/>
          </a:stretch>
        </p:blipFill>
        <p:spPr bwMode="auto">
          <a:xfrm>
            <a:off x="4572000" y="332656"/>
            <a:ext cx="4400550" cy="58769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182281" name="Document" r:id="rId5" imgW="0" imgH="0" progId="Word.Document.12">
              <p:link updateAutomatic="1"/>
            </p:oleObj>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251520" y="260649"/>
            <a:ext cx="7272808" cy="646331"/>
          </a:xfrm>
          <a:prstGeom prst="rect">
            <a:avLst/>
          </a:prstGeom>
          <a:blipFill rotWithShape="1">
            <a:blip r:embed="rId4"/>
            <a:tile tx="0" ty="0" sx="100000" sy="100000" flip="none" algn="tl"/>
          </a:blipFill>
        </p:spPr>
        <p:txBody>
          <a:bodyPr wrap="square" rtlCol="0">
            <a:spAutoFit/>
          </a:bodyPr>
          <a:lstStyle/>
          <a:p>
            <a:r>
              <a:rPr lang="en-US" sz="3600" dirty="0" smtClean="0">
                <a:solidFill>
                  <a:schemeClr val="accent1"/>
                </a:solidFill>
                <a:effectLst>
                  <a:outerShdw blurRad="38100" dist="38100" dir="2700000" algn="tl">
                    <a:srgbClr val="000000">
                      <a:alpha val="43137"/>
                    </a:srgbClr>
                  </a:outerShdw>
                </a:effectLst>
                <a:latin typeface="+mj-lt"/>
                <a:ea typeface="+mj-ea"/>
                <a:cs typeface="+mj-cs"/>
              </a:rPr>
              <a:t>Run an IAS Instruction word:</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nvGraphicFramePr>
        <p:xfrm>
          <a:off x="0" y="0"/>
          <a:ext cx="6006107" cy="6858000"/>
        </p:xfrm>
        <a:graphic>
          <a:graphicData uri="http://schemas.openxmlformats.org/presentationml/2006/ole">
            <p:oleObj spid="_x0000_s274434" name="Document" r:id="rId5" imgW="0" imgH="0" progId="Word.Document.12">
              <p:link updateAutomatic="1"/>
            </p:oleObj>
          </a:graphicData>
        </a:graphic>
      </p:graphicFrame>
      <p:pic>
        <p:nvPicPr>
          <p:cNvPr id="7" name="Picture 1"/>
          <p:cNvPicPr>
            <a:picLocks noChangeAspect="1" noChangeArrowheads="1"/>
          </p:cNvPicPr>
          <p:nvPr/>
        </p:nvPicPr>
        <p:blipFill>
          <a:blip r:embed="rId6"/>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29</a:t>
            </a:fld>
            <a:endParaRPr lang="en-US"/>
          </a:p>
        </p:txBody>
      </p:sp>
      <p:sp>
        <p:nvSpPr>
          <p:cNvPr id="9" name="TextBox 8"/>
          <p:cNvSpPr txBox="1"/>
          <p:nvPr/>
        </p:nvSpPr>
        <p:spPr>
          <a:xfrm>
            <a:off x="323528" y="2289061"/>
            <a:ext cx="5184576" cy="4247317"/>
          </a:xfrm>
          <a:prstGeom prst="rect">
            <a:avLst/>
          </a:prstGeom>
          <a:solidFill>
            <a:schemeClr val="bg1"/>
          </a:solidFill>
        </p:spPr>
        <p:txBody>
          <a:bodyPr wrap="square" rtlCol="0">
            <a:spAutoFit/>
          </a:bodyPr>
          <a:lstStyle/>
          <a:p>
            <a:r>
              <a:rPr lang="en-US" sz="1800" dirty="0" smtClean="0"/>
              <a:t>IAS code length: 20 bits</a:t>
            </a:r>
          </a:p>
          <a:p>
            <a:r>
              <a:rPr lang="en-US" sz="1800" dirty="0" smtClean="0"/>
              <a:t>Word length: 40 bits </a:t>
            </a:r>
            <a:r>
              <a:rPr lang="en-US" sz="1800" dirty="0" smtClean="0">
                <a:sym typeface="Wingdings" pitchFamily="2" charset="2"/>
              </a:rPr>
              <a:t> 2 instructions</a:t>
            </a:r>
            <a:endParaRPr lang="en-US" sz="1800" dirty="0" smtClean="0"/>
          </a:p>
          <a:p>
            <a:r>
              <a:rPr lang="en-US" sz="1800" dirty="0" smtClean="0"/>
              <a:t>Hexadecimal Code: </a:t>
            </a:r>
            <a:r>
              <a:rPr lang="en-US" sz="1800" dirty="0" smtClean="0">
                <a:solidFill>
                  <a:srgbClr val="FF0000"/>
                </a:solidFill>
              </a:rPr>
              <a:t>010FA</a:t>
            </a:r>
            <a:r>
              <a:rPr lang="en-US" sz="1800" dirty="0" smtClean="0">
                <a:solidFill>
                  <a:srgbClr val="0000CC"/>
                </a:solidFill>
              </a:rPr>
              <a:t>210FB</a:t>
            </a:r>
            <a:r>
              <a:rPr lang="en-US" sz="1800" dirty="0" smtClean="0"/>
              <a:t> </a:t>
            </a:r>
          </a:p>
          <a:p>
            <a:r>
              <a:rPr lang="en-US" sz="1800" b="1" u="sng" dirty="0" smtClean="0"/>
              <a:t>Left instruction: </a:t>
            </a:r>
            <a:r>
              <a:rPr lang="en-US" sz="1800" b="1" u="sng" dirty="0" smtClean="0">
                <a:solidFill>
                  <a:srgbClr val="FF0000"/>
                </a:solidFill>
              </a:rPr>
              <a:t>010FA</a:t>
            </a:r>
          </a:p>
          <a:p>
            <a:r>
              <a:rPr lang="en-US" sz="1800" dirty="0" err="1" smtClean="0"/>
              <a:t>Opcode</a:t>
            </a:r>
            <a:r>
              <a:rPr lang="en-US" sz="1800" dirty="0" smtClean="0"/>
              <a:t>: 01(h) </a:t>
            </a:r>
            <a:r>
              <a:rPr lang="en-US" sz="1800" dirty="0" smtClean="0">
                <a:sym typeface="Wingdings" pitchFamily="2" charset="2"/>
              </a:rPr>
              <a:t> 00000001 (b)</a:t>
            </a:r>
            <a:endParaRPr lang="en-US" sz="1800" dirty="0" smtClean="0"/>
          </a:p>
          <a:p>
            <a:r>
              <a:rPr lang="en-US" sz="1800" dirty="0" smtClean="0"/>
              <a:t>Address: 0FA</a:t>
            </a:r>
          </a:p>
          <a:p>
            <a:r>
              <a:rPr lang="en-US" sz="1800" dirty="0" smtClean="0"/>
              <a:t>01(h) </a:t>
            </a:r>
            <a:r>
              <a:rPr lang="en-US" sz="1800" dirty="0" smtClean="0">
                <a:sym typeface="Wingdings" pitchFamily="2" charset="2"/>
              </a:rPr>
              <a:t> 0000 0001</a:t>
            </a:r>
          </a:p>
          <a:p>
            <a:r>
              <a:rPr lang="en-US" sz="1800" dirty="0" smtClean="0">
                <a:sym typeface="Wingdings" pitchFamily="2" charset="2"/>
              </a:rPr>
              <a:t>Load data in the 0FA memory word to AC</a:t>
            </a:r>
          </a:p>
          <a:p>
            <a:pPr>
              <a:buFont typeface="Wingdings" pitchFamily="2" charset="2"/>
              <a:buChar char="è"/>
            </a:pPr>
            <a:r>
              <a:rPr lang="en-US" sz="1800" dirty="0" smtClean="0">
                <a:sym typeface="Wingdings" pitchFamily="2" charset="2"/>
              </a:rPr>
              <a:t>AC = [0FA]</a:t>
            </a:r>
          </a:p>
          <a:p>
            <a:r>
              <a:rPr lang="en-US" sz="1800" b="1" u="sng" dirty="0" smtClean="0"/>
              <a:t>Right instruction: </a:t>
            </a:r>
            <a:r>
              <a:rPr lang="en-US" sz="1800" b="1" u="sng" dirty="0" smtClean="0">
                <a:solidFill>
                  <a:srgbClr val="0000CC"/>
                </a:solidFill>
              </a:rPr>
              <a:t>210FB</a:t>
            </a:r>
          </a:p>
          <a:p>
            <a:r>
              <a:rPr lang="en-US" sz="1800" dirty="0" err="1" smtClean="0"/>
              <a:t>Opcode</a:t>
            </a:r>
            <a:r>
              <a:rPr lang="en-US" sz="1800" dirty="0" smtClean="0"/>
              <a:t>: 21(h) </a:t>
            </a:r>
            <a:r>
              <a:rPr lang="en-US" sz="1800" dirty="0" smtClean="0">
                <a:sym typeface="Wingdings" pitchFamily="2" charset="2"/>
              </a:rPr>
              <a:t> 0010 0001 (b)</a:t>
            </a:r>
            <a:endParaRPr lang="en-US" sz="1800" dirty="0" smtClean="0"/>
          </a:p>
          <a:p>
            <a:r>
              <a:rPr lang="en-US" sz="1800" dirty="0" smtClean="0"/>
              <a:t>Address: 0FB</a:t>
            </a:r>
          </a:p>
          <a:p>
            <a:r>
              <a:rPr lang="en-US" sz="1800" dirty="0" smtClean="0">
                <a:sym typeface="Wingdings" pitchFamily="2" charset="2"/>
              </a:rPr>
              <a:t>Store AC to the 0FB memory word  </a:t>
            </a:r>
          </a:p>
          <a:p>
            <a:pPr>
              <a:buFont typeface="Wingdings" pitchFamily="2" charset="2"/>
              <a:buChar char="è"/>
            </a:pPr>
            <a:r>
              <a:rPr lang="en-US" sz="1800" dirty="0" smtClean="0">
                <a:sym typeface="Wingdings" pitchFamily="2" charset="2"/>
              </a:rPr>
              <a:t>[0FB] = AC</a:t>
            </a:r>
          </a:p>
          <a:p>
            <a:r>
              <a:rPr lang="en-US" sz="1800" dirty="0" err="1" smtClean="0">
                <a:solidFill>
                  <a:srgbClr val="FF0000"/>
                </a:solidFill>
                <a:sym typeface="Wingdings" pitchFamily="2" charset="2"/>
              </a:rPr>
              <a:t>Kết</a:t>
            </a:r>
            <a:r>
              <a:rPr lang="en-US" sz="1800" dirty="0" smtClean="0">
                <a:solidFill>
                  <a:srgbClr val="FF0000"/>
                </a:solidFill>
                <a:sym typeface="Wingdings" pitchFamily="2" charset="2"/>
              </a:rPr>
              <a:t> </a:t>
            </a:r>
            <a:r>
              <a:rPr lang="en-US" sz="1800" dirty="0" err="1" smtClean="0">
                <a:solidFill>
                  <a:srgbClr val="FF0000"/>
                </a:solidFill>
                <a:sym typeface="Wingdings" pitchFamily="2" charset="2"/>
              </a:rPr>
              <a:t>luận</a:t>
            </a:r>
            <a:r>
              <a:rPr lang="en-US" sz="1800" dirty="0" smtClean="0">
                <a:solidFill>
                  <a:srgbClr val="FF0000"/>
                </a:solidFill>
                <a:sym typeface="Wingdings" pitchFamily="2" charset="2"/>
              </a:rPr>
              <a:t> [0FB] = [0FA]</a:t>
            </a:r>
            <a:endParaRPr lang="en-US" sz="1800" dirty="0"/>
          </a:p>
        </p:txBody>
      </p:sp>
      <p:sp>
        <p:nvSpPr>
          <p:cNvPr id="16" name="Rectangle 15"/>
          <p:cNvSpPr/>
          <p:nvPr/>
        </p:nvSpPr>
        <p:spPr>
          <a:xfrm>
            <a:off x="6516216" y="4941168"/>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7" name="Rectangle 16"/>
          <p:cNvSpPr/>
          <p:nvPr/>
        </p:nvSpPr>
        <p:spPr>
          <a:xfrm>
            <a:off x="6516216" y="5373216"/>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8" name="Rectangle 17"/>
          <p:cNvSpPr/>
          <p:nvPr/>
        </p:nvSpPr>
        <p:spPr>
          <a:xfrm>
            <a:off x="5724128" y="5013176"/>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OFA</a:t>
            </a:r>
            <a:endParaRPr lang="en-US" sz="1600" dirty="0">
              <a:solidFill>
                <a:schemeClr val="tx1"/>
              </a:solidFill>
            </a:endParaRPr>
          </a:p>
        </p:txBody>
      </p:sp>
      <p:sp>
        <p:nvSpPr>
          <p:cNvPr id="19" name="Rectangle 18"/>
          <p:cNvSpPr/>
          <p:nvPr/>
        </p:nvSpPr>
        <p:spPr>
          <a:xfrm>
            <a:off x="5724128" y="5445224"/>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OFB</a:t>
            </a:r>
            <a:endParaRPr lang="en-US" sz="1600" dirty="0">
              <a:solidFill>
                <a:schemeClr val="tx1"/>
              </a:solidFill>
            </a:endParaRPr>
          </a:p>
        </p:txBody>
      </p:sp>
      <p:sp>
        <p:nvSpPr>
          <p:cNvPr id="20" name="Rectangle 19"/>
          <p:cNvSpPr/>
          <p:nvPr/>
        </p:nvSpPr>
        <p:spPr>
          <a:xfrm>
            <a:off x="7884368" y="51571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AC:    7    </a:t>
            </a:r>
            <a:endParaRPr lang="en-US" sz="1800" dirty="0"/>
          </a:p>
        </p:txBody>
      </p:sp>
      <p:cxnSp>
        <p:nvCxnSpPr>
          <p:cNvPr id="22" name="Straight Arrow Connector 21"/>
          <p:cNvCxnSpPr>
            <a:stCxn id="16" idx="3"/>
            <a:endCxn id="20" idx="1"/>
          </p:cNvCxnSpPr>
          <p:nvPr/>
        </p:nvCxnSpPr>
        <p:spPr>
          <a:xfrm>
            <a:off x="7587786" y="5155482"/>
            <a:ext cx="296582" cy="2160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1"/>
            <a:endCxn id="17" idx="3"/>
          </p:cNvCxnSpPr>
          <p:nvPr/>
        </p:nvCxnSpPr>
        <p:spPr>
          <a:xfrm flipH="1">
            <a:off x="7587786" y="5371506"/>
            <a:ext cx="296582" cy="216024"/>
          </a:xfrm>
          <a:prstGeom prst="straightConnector1">
            <a:avLst/>
          </a:prstGeom>
          <a:ln>
            <a:solidFill>
              <a:srgbClr val="0000CC"/>
            </a:solidFill>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7668344" y="692696"/>
            <a:ext cx="1475656" cy="936104"/>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A part of the exercise 2.7</a:t>
            </a:r>
            <a:endParaRPr lang="en-US" sz="1600" dirty="0">
              <a:solidFill>
                <a:schemeClr val="tx1"/>
              </a:solidFill>
            </a:endParaRPr>
          </a:p>
        </p:txBody>
      </p:sp>
      <p:pic>
        <p:nvPicPr>
          <p:cNvPr id="274436" name="Picture 4"/>
          <p:cNvPicPr>
            <a:picLocks noChangeAspect="1" noChangeArrowheads="1"/>
          </p:cNvPicPr>
          <p:nvPr/>
        </p:nvPicPr>
        <p:blipFill>
          <a:blip r:embed="rId7"/>
          <a:srcRect/>
          <a:stretch>
            <a:fillRect/>
          </a:stretch>
        </p:blipFill>
        <p:spPr bwMode="auto">
          <a:xfrm>
            <a:off x="395536" y="797503"/>
            <a:ext cx="6881068" cy="1241610"/>
          </a:xfrm>
          <a:prstGeom prst="rect">
            <a:avLst/>
          </a:prstGeom>
          <a:noFill/>
          <a:ln w="9525">
            <a:noFill/>
            <a:miter lim="800000"/>
            <a:headEnd/>
            <a:tailEnd/>
          </a:ln>
        </p:spPr>
      </p:pic>
      <p:cxnSp>
        <p:nvCxnSpPr>
          <p:cNvPr id="23" name="Straight Arrow Connector 22"/>
          <p:cNvCxnSpPr/>
          <p:nvPr/>
        </p:nvCxnSpPr>
        <p:spPr>
          <a:xfrm flipH="1" flipV="1">
            <a:off x="1187624" y="1628800"/>
            <a:ext cx="864096" cy="1872208"/>
          </a:xfrm>
          <a:prstGeom prst="straightConnector1">
            <a:avLst/>
          </a:prstGeom>
          <a:ln w="12700">
            <a:solidFill>
              <a:srgbClr val="FF33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1043608" y="1988840"/>
            <a:ext cx="1152128" cy="3168352"/>
          </a:xfrm>
          <a:prstGeom prst="straightConnector1">
            <a:avLst/>
          </a:prstGeom>
          <a:ln w="12700">
            <a:solidFill>
              <a:srgbClr val="0000CC"/>
            </a:solidFill>
            <a:prstDash val="sysDash"/>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smtClean="0">
                <a:solidFill>
                  <a:srgbClr val="002060"/>
                </a:solidFill>
              </a:rPr>
              <a:t>After studying this chapter, you should be able to: </a:t>
            </a:r>
          </a:p>
          <a:p>
            <a:r>
              <a:rPr lang="en-US" sz="2800" smtClean="0">
                <a:solidFill>
                  <a:srgbClr val="002060"/>
                </a:solidFill>
              </a:rPr>
              <a:t>Present an overview of the evolution of computer technology from early digital computers to the latest microprocessors. </a:t>
            </a:r>
          </a:p>
          <a:p>
            <a:r>
              <a:rPr lang="en-US" sz="2800" smtClean="0">
                <a:solidFill>
                  <a:srgbClr val="002060"/>
                </a:solidFill>
              </a:rPr>
              <a:t>Understand the key performance issues that relate to computer design. </a:t>
            </a:r>
          </a:p>
          <a:p>
            <a:r>
              <a:rPr lang="en-US" sz="2800" smtClean="0">
                <a:solidFill>
                  <a:srgbClr val="002060"/>
                </a:solidFill>
              </a:rPr>
              <a:t>Explain the reasons for the move to multicore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30</a:t>
            </a:fld>
            <a:endParaRPr lang="en-US"/>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smtClean="0">
                <a:solidFill>
                  <a:schemeClr val="accent2"/>
                </a:solidFill>
              </a:rPr>
              <a:t>IBM</a:t>
            </a:r>
            <a:endParaRPr lang="en-US" sz="6000" dirty="0">
              <a:solidFill>
                <a:schemeClr val="accent2"/>
              </a:solidFill>
            </a:endParaRP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31</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rPr>
              <a:t>(Read by yourself)</a:t>
            </a:r>
            <a:endParaRPr 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smtClean="0">
                <a:solidFill>
                  <a:schemeClr val="tx1"/>
                </a:solidFill>
              </a:rPr>
              <a:t>Transistor = Transfer – resistor (</a:t>
            </a:r>
            <a:r>
              <a:rPr lang="en-GB" sz="2400" dirty="0" err="1" smtClean="0">
                <a:solidFill>
                  <a:schemeClr val="tx1"/>
                </a:solidFill>
              </a:rPr>
              <a:t>vật</a:t>
            </a:r>
            <a:r>
              <a:rPr lang="en-GB" sz="2400" dirty="0" smtClean="0">
                <a:solidFill>
                  <a:schemeClr val="tx1"/>
                </a:solidFill>
              </a:rPr>
              <a:t> </a:t>
            </a:r>
            <a:r>
              <a:rPr lang="en-GB" sz="2400" dirty="0" err="1" smtClean="0">
                <a:solidFill>
                  <a:schemeClr val="tx1"/>
                </a:solidFill>
              </a:rPr>
              <a:t>có</a:t>
            </a:r>
            <a:r>
              <a:rPr lang="en-GB" sz="2400" dirty="0" smtClean="0">
                <a:solidFill>
                  <a:schemeClr val="tx1"/>
                </a:solidFill>
              </a:rPr>
              <a:t> </a:t>
            </a:r>
            <a:r>
              <a:rPr lang="en-GB" sz="2400" dirty="0" err="1" smtClean="0">
                <a:solidFill>
                  <a:schemeClr val="tx1"/>
                </a:solidFill>
              </a:rPr>
              <a:t>thể</a:t>
            </a:r>
            <a:r>
              <a:rPr lang="en-GB" sz="2400" dirty="0" smtClean="0">
                <a:solidFill>
                  <a:schemeClr val="tx1"/>
                </a:solidFill>
              </a:rPr>
              <a:t> </a:t>
            </a:r>
            <a:r>
              <a:rPr lang="en-GB" sz="2400" dirty="0" err="1" smtClean="0">
                <a:solidFill>
                  <a:schemeClr val="tx1"/>
                </a:solidFill>
              </a:rPr>
              <a:t>truyền-cản</a:t>
            </a:r>
            <a:r>
              <a:rPr lang="en-GB" sz="2400" dirty="0" smtClean="0">
                <a:solidFill>
                  <a:schemeClr val="tx1"/>
                </a:solidFill>
              </a:rPr>
              <a:t> </a:t>
            </a:r>
            <a:r>
              <a:rPr lang="en-GB" sz="2400" dirty="0" err="1" smtClean="0">
                <a:solidFill>
                  <a:schemeClr val="tx1"/>
                </a:solidFill>
              </a:rPr>
              <a:t>điện</a:t>
            </a:r>
            <a:r>
              <a:rPr lang="en-GB" sz="2400" dirty="0" smtClean="0">
                <a:solidFill>
                  <a:schemeClr val="tx1"/>
                </a:solidFill>
              </a:rPr>
              <a:t>)</a:t>
            </a:r>
          </a:p>
          <a:p>
            <a:pPr marL="228600" lvl="1">
              <a:spcBef>
                <a:spcPts val="2000"/>
              </a:spcBef>
              <a:buClr>
                <a:schemeClr val="accent1"/>
              </a:buClr>
            </a:pPr>
            <a:r>
              <a:rPr lang="en-GB" sz="2400" dirty="0" smtClean="0">
                <a:solidFill>
                  <a:srgbClr val="8000FF"/>
                </a:solidFill>
              </a:rPr>
              <a:t>Building block:  Composition and operating of transistor</a:t>
            </a:r>
          </a:p>
          <a:p>
            <a:pPr marL="228600" lvl="1">
              <a:spcBef>
                <a:spcPts val="2000"/>
              </a:spcBef>
              <a:buClr>
                <a:schemeClr val="accent1"/>
              </a:buClr>
              <a:buNone/>
            </a:pPr>
            <a:r>
              <a:rPr lang="en-GB" sz="2400" dirty="0" smtClean="0">
                <a:solidFill>
                  <a:srgbClr val="8000FF"/>
                </a:solidFill>
              </a:rPr>
              <a:t>      </a:t>
            </a:r>
            <a:r>
              <a:rPr lang="en-GB" sz="2400" dirty="0" smtClean="0">
                <a:solidFill>
                  <a:schemeClr val="tx1"/>
                </a:solidFill>
              </a:rPr>
              <a:t>More details: </a:t>
            </a:r>
            <a:r>
              <a:rPr lang="en-GB" sz="2400" dirty="0" smtClean="0">
                <a:solidFill>
                  <a:schemeClr val="tx1"/>
                </a:solidFill>
                <a:hlinkClick r:id="rId3"/>
              </a:rPr>
              <a:t>https://en.wikipedia.org/wiki/Transistor</a:t>
            </a:r>
            <a:endParaRPr lang="en-GB" sz="2400" dirty="0" smtClean="0">
              <a:solidFill>
                <a:schemeClr val="tx1"/>
              </a:solidFill>
            </a:endParaRPr>
          </a:p>
          <a:p>
            <a:pPr marL="228600" lvl="1">
              <a:spcBef>
                <a:spcPts val="2000"/>
              </a:spcBef>
              <a:buClr>
                <a:schemeClr val="accent1"/>
              </a:buClr>
            </a:pPr>
            <a:r>
              <a:rPr lang="en-GB" sz="2400" dirty="0" smtClean="0">
                <a:solidFill>
                  <a:schemeClr val="tx1"/>
                </a:solidFill>
              </a:rPr>
              <a:t>It’s activity is similar to those in vacuum tube</a:t>
            </a:r>
          </a:p>
          <a:p>
            <a:pPr marL="228600" lvl="1">
              <a:spcBef>
                <a:spcPts val="2000"/>
              </a:spcBef>
              <a:buClr>
                <a:schemeClr val="accent1"/>
              </a:buClr>
            </a:pPr>
            <a:r>
              <a:rPr lang="en-GB" sz="2400" dirty="0" smtClean="0">
                <a:solidFill>
                  <a:schemeClr val="tx1"/>
                </a:solidFill>
              </a:rPr>
              <a:t>Smaller, 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smtClean="0">
                <a:solidFill>
                  <a:schemeClr val="tx1"/>
                </a:solidFill>
              </a:rPr>
              <a:t> Appearance of the Digital Equipment Corporation (DEC) in 1957</a:t>
            </a:r>
          </a:p>
          <a:p>
            <a:r>
              <a:rPr lang="en-US" smtClean="0">
                <a:solidFill>
                  <a:schemeClr val="tx1"/>
                </a:solidFill>
              </a:rPr>
              <a:t>PDP-1 (programmed data processor) was </a:t>
            </a:r>
            <a:r>
              <a:rPr lang="en-US" dirty="0" smtClean="0">
                <a:solidFill>
                  <a:schemeClr val="tx1"/>
                </a:solidFill>
              </a:rPr>
              <a:t>DEC’s first computer</a:t>
            </a:r>
          </a:p>
          <a:p>
            <a:r>
              <a:rPr lang="en-US" dirty="0" smtClean="0">
                <a:solidFill>
                  <a:schemeClr val="tx1"/>
                </a:solidFill>
              </a:rPr>
              <a:t>This began the mini-computer phenomenon that would become </a:t>
            </a:r>
            <a:r>
              <a:rPr lang="en-US" smtClean="0">
                <a:solidFill>
                  <a:schemeClr val="tx1"/>
                </a:solidFill>
              </a:rPr>
              <a:t>so prominent (leading) </a:t>
            </a:r>
            <a:r>
              <a:rPr lang="en-US" dirty="0" smtClean="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r>
              <a:rPr lang="en-US" dirty="0" smtClean="0"/>
              <a:t> </a:t>
            </a:r>
            <a:endParaRPr lang="en-US" dirty="0"/>
          </a:p>
        </p:txBody>
      </p:sp>
      <p:sp>
        <p:nvSpPr>
          <p:cNvPr id="6" name="Text Placeholder 5"/>
          <p:cNvSpPr>
            <a:spLocks noGrp="1"/>
          </p:cNvSpPr>
          <p:nvPr>
            <p:ph type="body" sz="quarter" idx="3"/>
          </p:nvPr>
        </p:nvSpPr>
        <p:spPr>
          <a:xfrm>
            <a:off x="4399878" y="1428736"/>
            <a:ext cx="3657600" cy="322729"/>
          </a:xfrm>
        </p:spPr>
        <p:txBody>
          <a:bodyPr/>
          <a:lstStyle/>
          <a:p>
            <a:r>
              <a:rPr lang="en-US" dirty="0" smtClean="0"/>
              <a:t> </a:t>
            </a:r>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smtClean="0">
                <a:solidFill>
                  <a:schemeClr val="tx1"/>
                </a:solidFill>
              </a:rPr>
              <a:t>Multiplexer (mạch đa hợp) manages centrally some devices. </a:t>
            </a:r>
          </a:p>
          <a:p>
            <a:r>
              <a:rPr lang="en-US" sz="1400" smtClean="0">
                <a:solidFill>
                  <a:schemeClr val="tx1"/>
                </a:solidFill>
              </a:rPr>
              <a:t>Mag: magnetic</a:t>
            </a:r>
          </a:p>
          <a:p>
            <a:r>
              <a:rPr lang="en-US" sz="1400" smtClean="0">
                <a:solidFill>
                  <a:schemeClr val="tx1"/>
                </a:solidFill>
              </a:rPr>
              <a:t>Drum: magnetic drum for storing data</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35</a:t>
            </a:fld>
            <a:endParaRPr lang="en-US"/>
          </a:p>
        </p:txBody>
      </p:sp>
      <p:sp>
        <p:nvSpPr>
          <p:cNvPr id="7" name="Rectangle 6"/>
          <p:cNvSpPr/>
          <p:nvPr/>
        </p:nvSpPr>
        <p:spPr>
          <a:xfrm>
            <a:off x="6156176" y="2852936"/>
            <a:ext cx="2491388" cy="461665"/>
          </a:xfrm>
          <a:prstGeom prst="rect">
            <a:avLst/>
          </a:prstGeom>
        </p:spPr>
        <p:txBody>
          <a:bodyPr wrap="none">
            <a:spAutoFit/>
          </a:bodyPr>
          <a:lstStyle/>
          <a:p>
            <a:r>
              <a:rPr lang="en-US" dirty="0" smtClean="0">
                <a:solidFill>
                  <a:srgbClr val="FF0000"/>
                </a:solidFill>
                <a:effectLst>
                  <a:outerShdw blurRad="38100" dist="38100" dir="2700000" algn="tl">
                    <a:srgbClr val="000000">
                      <a:alpha val="43137"/>
                    </a:srgbClr>
                  </a:outerShdw>
                </a:effectLst>
              </a:rPr>
              <a:t>(Read by yourself)</a:t>
            </a:r>
            <a:endParaRPr lang="en-US" dirty="0">
              <a:solidFill>
                <a:srgbClr val="FF0000"/>
              </a:solidFill>
            </a:endParaRPr>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800454" cy="4495800"/>
          </a:xfrm>
        </p:spPr>
        <p:txBody>
          <a:bodyPr>
            <a:normAutofit fontScale="92500" lnSpcReduction="10000"/>
          </a:bodyPr>
          <a:lstStyle/>
          <a:p>
            <a:r>
              <a:rPr lang="en-GB" sz="2400" dirty="0" smtClean="0">
                <a:solidFill>
                  <a:schemeClr val="tx1"/>
                </a:solidFill>
              </a:rPr>
              <a:t>1958 – the invention of the integrated circuit </a:t>
            </a:r>
          </a:p>
          <a:p>
            <a:r>
              <a:rPr lang="en-GB" sz="2400" dirty="0" smtClean="0">
                <a:solidFill>
                  <a:schemeClr val="tx1"/>
                </a:solidFill>
              </a:rPr>
              <a:t>All components of a circuit are minimize to micro size. So, all of them are packed in a chip </a:t>
            </a:r>
          </a:p>
          <a:p>
            <a:r>
              <a:rPr lang="en-GB" sz="2400" i="1" dirty="0" smtClean="0">
                <a:solidFill>
                  <a:schemeClr val="tx1"/>
                </a:solidFill>
              </a:rPr>
              <a:t>Discrete component – </a:t>
            </a:r>
            <a:r>
              <a:rPr lang="en-GB" sz="2400" i="1" dirty="0" err="1" smtClean="0">
                <a:solidFill>
                  <a:schemeClr val="tx1"/>
                </a:solidFill>
              </a:rPr>
              <a:t>thành</a:t>
            </a:r>
            <a:r>
              <a:rPr lang="en-GB" sz="2400" i="1" dirty="0" smtClean="0">
                <a:solidFill>
                  <a:schemeClr val="tx1"/>
                </a:solidFill>
              </a:rPr>
              <a:t> </a:t>
            </a:r>
            <a:r>
              <a:rPr lang="en-GB" sz="2400" i="1" dirty="0" err="1" smtClean="0">
                <a:solidFill>
                  <a:schemeClr val="tx1"/>
                </a:solidFill>
              </a:rPr>
              <a:t>phần</a:t>
            </a:r>
            <a:r>
              <a:rPr lang="en-GB" sz="2400" i="1" dirty="0" smtClean="0">
                <a:solidFill>
                  <a:schemeClr val="tx1"/>
                </a:solidFill>
              </a:rPr>
              <a:t> </a:t>
            </a:r>
            <a:r>
              <a:rPr lang="en-GB" sz="2400" i="1" dirty="0" err="1" smtClean="0">
                <a:solidFill>
                  <a:schemeClr val="tx1"/>
                </a:solidFill>
              </a:rPr>
              <a:t>rời</a:t>
            </a:r>
            <a:r>
              <a:rPr lang="en-GB" sz="2400" i="1" dirty="0" smtClean="0">
                <a:solidFill>
                  <a:schemeClr val="tx1"/>
                </a:solidFill>
              </a:rPr>
              <a:t> </a:t>
            </a:r>
            <a:r>
              <a:rPr lang="en-GB" sz="2400" i="1" dirty="0" err="1" smtClean="0">
                <a:solidFill>
                  <a:schemeClr val="tx1"/>
                </a:solidFill>
              </a:rPr>
              <a:t>rạc</a:t>
            </a:r>
            <a:endParaRPr lang="en-GB" sz="2400" i="1" dirty="0" smtClean="0">
              <a:solidFill>
                <a:schemeClr val="tx1"/>
              </a:solidFill>
            </a:endParaRP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a:t>
            </a:r>
            <a:r>
              <a:rPr lang="en-GB" sz="2000" dirty="0" err="1" smtClean="0">
                <a:solidFill>
                  <a:schemeClr val="tx1"/>
                </a:solidFill>
              </a:rPr>
              <a:t>masonite</a:t>
            </a:r>
            <a:r>
              <a:rPr lang="en-GB" sz="2000" dirty="0" smtClean="0">
                <a:solidFill>
                  <a:schemeClr val="tx1"/>
                </a:solidFill>
              </a:rPr>
              <a:t> (like circuit boards)</a:t>
            </a:r>
          </a:p>
          <a:p>
            <a:pPr lvl="1"/>
            <a:r>
              <a:rPr lang="en-GB" sz="2000" dirty="0" smtClean="0">
                <a:solidFill>
                  <a:schemeClr val="tx1"/>
                </a:solidFill>
              </a:rPr>
              <a:t>Manufacturing process was expensive and cumbersome (complex)</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36</a:t>
            </a:fld>
            <a:endParaRPr lang="en-US"/>
          </a:p>
        </p:txBody>
      </p:sp>
      <p:cxnSp>
        <p:nvCxnSpPr>
          <p:cNvPr id="8" name="Straight Arrow Connector 7"/>
          <p:cNvCxnSpPr/>
          <p:nvPr/>
        </p:nvCxnSpPr>
        <p:spPr>
          <a:xfrm flipV="1">
            <a:off x="4860032" y="1988840"/>
            <a:ext cx="2952328" cy="1152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flipV="1">
            <a:off x="4860032" y="1700808"/>
            <a:ext cx="2304256" cy="144016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5" name="Picture 5"/>
          <p:cNvPicPr>
            <a:picLocks noChangeAspect="1" noChangeArrowheads="1"/>
          </p:cNvPicPr>
          <p:nvPr/>
        </p:nvPicPr>
        <p:blipFill>
          <a:blip r:embed="rId3"/>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
        <p:nvSpPr>
          <p:cNvPr id="7" name="TextBox 6"/>
          <p:cNvSpPr txBox="1"/>
          <p:nvPr/>
        </p:nvSpPr>
        <p:spPr>
          <a:xfrm>
            <a:off x="179512" y="1484784"/>
            <a:ext cx="5760640" cy="1323439"/>
          </a:xfrm>
          <a:prstGeom prst="rect">
            <a:avLst/>
          </a:prstGeom>
          <a:solidFill>
            <a:schemeClr val="accent6">
              <a:lumMod val="20000"/>
              <a:lumOff val="80000"/>
            </a:schemeClr>
          </a:solidFill>
        </p:spPr>
        <p:txBody>
          <a:bodyPr wrap="square" rtlCol="0">
            <a:spAutoFit/>
          </a:bodyPr>
          <a:lstStyle/>
          <a:p>
            <a:r>
              <a:rPr lang="en-US" sz="2000" dirty="0" err="1" smtClean="0"/>
              <a:t>Ba</a:t>
            </a:r>
            <a:r>
              <a:rPr lang="en-US" sz="2000" dirty="0" smtClean="0"/>
              <a:t> </a:t>
            </a:r>
            <a:r>
              <a:rPr lang="en-US" sz="2000" dirty="0" err="1" smtClean="0"/>
              <a:t>thành</a:t>
            </a:r>
            <a:r>
              <a:rPr lang="en-US" sz="2000" dirty="0" smtClean="0"/>
              <a:t> </a:t>
            </a:r>
            <a:r>
              <a:rPr lang="en-US" sz="2000" dirty="0" err="1" smtClean="0"/>
              <a:t>phần</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của</a:t>
            </a:r>
            <a:r>
              <a:rPr lang="en-US" sz="2000" dirty="0" smtClean="0"/>
              <a:t> </a:t>
            </a:r>
            <a:r>
              <a:rPr lang="en-US" sz="2000" dirty="0" err="1" smtClean="0"/>
              <a:t>máy</a:t>
            </a:r>
            <a:r>
              <a:rPr lang="en-US" sz="2000" dirty="0" smtClean="0"/>
              <a:t> </a:t>
            </a:r>
            <a:r>
              <a:rPr lang="en-US" sz="2000" dirty="0" err="1" smtClean="0"/>
              <a:t>tính</a:t>
            </a:r>
            <a:r>
              <a:rPr lang="en-US" sz="2000" dirty="0" smtClean="0"/>
              <a:t> vi </a:t>
            </a:r>
            <a:r>
              <a:rPr lang="en-US" sz="2000" dirty="0" err="1" smtClean="0"/>
              <a:t>điện</a:t>
            </a:r>
            <a:r>
              <a:rPr lang="en-US" sz="2000" dirty="0" smtClean="0"/>
              <a:t> </a:t>
            </a:r>
            <a:r>
              <a:rPr lang="en-US" sz="2000" dirty="0" err="1" smtClean="0"/>
              <a:t>tử</a:t>
            </a:r>
            <a:r>
              <a:rPr lang="en-US" sz="2000" dirty="0" smtClean="0"/>
              <a:t>:</a:t>
            </a:r>
          </a:p>
          <a:p>
            <a:r>
              <a:rPr lang="en-US" sz="2000" dirty="0" smtClean="0"/>
              <a:t>(1) Gate: </a:t>
            </a:r>
            <a:r>
              <a:rPr lang="en-US" sz="2000" dirty="0" err="1" smtClean="0"/>
              <a:t>Cổng</a:t>
            </a:r>
            <a:r>
              <a:rPr lang="en-US" sz="2000" dirty="0" smtClean="0"/>
              <a:t> </a:t>
            </a:r>
            <a:r>
              <a:rPr lang="en-US" sz="2000" dirty="0" err="1" smtClean="0"/>
              <a:t>cho</a:t>
            </a:r>
            <a:r>
              <a:rPr lang="en-US" sz="2000" dirty="0" smtClean="0"/>
              <a:t> </a:t>
            </a:r>
            <a:r>
              <a:rPr lang="en-US" sz="2000" dirty="0" err="1" smtClean="0"/>
              <a:t>việc</a:t>
            </a:r>
            <a:r>
              <a:rPr lang="en-US" sz="2000" dirty="0" smtClean="0"/>
              <a:t> </a:t>
            </a:r>
            <a:r>
              <a:rPr lang="en-US" sz="2000" dirty="0" err="1" smtClean="0"/>
              <a:t>xứ</a:t>
            </a:r>
            <a:r>
              <a:rPr lang="en-US" sz="2000" dirty="0" smtClean="0"/>
              <a:t> </a:t>
            </a:r>
            <a:r>
              <a:rPr lang="en-US" sz="2000" dirty="0" err="1" smtClean="0"/>
              <a:t>lý</a:t>
            </a:r>
            <a:endParaRPr lang="en-US" sz="2000" dirty="0" smtClean="0"/>
          </a:p>
          <a:p>
            <a:r>
              <a:rPr lang="en-US" sz="2000" dirty="0" smtClean="0"/>
              <a:t>(2) Memory cell: </a:t>
            </a:r>
            <a:r>
              <a:rPr lang="en-US" sz="2000" dirty="0" err="1" smtClean="0"/>
              <a:t>Tế</a:t>
            </a:r>
            <a:r>
              <a:rPr lang="en-US" sz="2000" dirty="0" smtClean="0"/>
              <a:t> </a:t>
            </a:r>
            <a:r>
              <a:rPr lang="en-US" sz="2000" dirty="0" err="1" smtClean="0"/>
              <a:t>bào</a:t>
            </a:r>
            <a:r>
              <a:rPr lang="en-US" sz="2000" dirty="0" smtClean="0"/>
              <a:t> </a:t>
            </a:r>
            <a:r>
              <a:rPr lang="en-US" sz="2000" dirty="0" err="1" smtClean="0"/>
              <a:t>nhớ</a:t>
            </a:r>
            <a:r>
              <a:rPr lang="en-US" sz="2000" dirty="0" smtClean="0"/>
              <a:t> </a:t>
            </a:r>
            <a:r>
              <a:rPr lang="en-US" sz="2000" dirty="0" err="1" smtClean="0"/>
              <a:t>cho</a:t>
            </a:r>
            <a:r>
              <a:rPr lang="en-US" sz="2000" dirty="0" smtClean="0"/>
              <a:t> </a:t>
            </a:r>
            <a:r>
              <a:rPr lang="en-US" sz="2000" dirty="0" err="1" smtClean="0"/>
              <a:t>việc</a:t>
            </a:r>
            <a:r>
              <a:rPr lang="en-US" sz="2000" dirty="0" smtClean="0"/>
              <a:t> </a:t>
            </a:r>
            <a:r>
              <a:rPr lang="en-US" sz="2000" dirty="0" err="1" smtClean="0"/>
              <a:t>lưu</a:t>
            </a:r>
            <a:r>
              <a:rPr lang="en-US" sz="2000" dirty="0" smtClean="0"/>
              <a:t> </a:t>
            </a:r>
            <a:r>
              <a:rPr lang="en-US" sz="2000" dirty="0" err="1" smtClean="0"/>
              <a:t>trữ</a:t>
            </a:r>
            <a:r>
              <a:rPr lang="en-US" sz="2000" dirty="0" smtClean="0"/>
              <a:t> </a:t>
            </a:r>
            <a:r>
              <a:rPr lang="en-US" sz="2000" dirty="0" err="1" smtClean="0"/>
              <a:t>dữ</a:t>
            </a:r>
            <a:r>
              <a:rPr lang="en-US" sz="2000" dirty="0" smtClean="0"/>
              <a:t> </a:t>
            </a:r>
            <a:r>
              <a:rPr lang="en-US" sz="2000" dirty="0" err="1" smtClean="0"/>
              <a:t>liệu</a:t>
            </a:r>
            <a:endParaRPr lang="en-US" sz="2000" dirty="0" smtClean="0"/>
          </a:p>
          <a:p>
            <a:r>
              <a:rPr lang="en-US" sz="2000" dirty="0" smtClean="0"/>
              <a:t>(3) Connections: </a:t>
            </a:r>
            <a:r>
              <a:rPr lang="en-US" sz="2000" dirty="0" err="1" smtClean="0"/>
              <a:t>Dây</a:t>
            </a:r>
            <a:r>
              <a:rPr lang="en-US" sz="2000" dirty="0" smtClean="0"/>
              <a:t> </a:t>
            </a:r>
            <a:r>
              <a:rPr lang="en-US" sz="2000" dirty="0" err="1" smtClean="0"/>
              <a:t>kết</a:t>
            </a:r>
            <a:r>
              <a:rPr lang="en-US" sz="2000" dirty="0" smtClean="0"/>
              <a:t> </a:t>
            </a:r>
            <a:r>
              <a:rPr lang="en-US" sz="2000" dirty="0" err="1" smtClean="0"/>
              <a:t>nối</a:t>
            </a:r>
            <a:r>
              <a:rPr lang="en-US" sz="2000" dirty="0" smtClean="0"/>
              <a:t>.</a:t>
            </a:r>
            <a:endParaRPr lang="en-US" sz="2000" dirty="0"/>
          </a:p>
        </p:txBody>
      </p:sp>
      <p:pic>
        <p:nvPicPr>
          <p:cNvPr id="299009" name="Picture 1"/>
          <p:cNvPicPr>
            <a:picLocks noChangeAspect="1" noChangeArrowheads="1"/>
          </p:cNvPicPr>
          <p:nvPr/>
        </p:nvPicPr>
        <p:blipFill>
          <a:blip r:embed="rId4"/>
          <a:srcRect/>
          <a:stretch>
            <a:fillRect/>
          </a:stretch>
        </p:blipFill>
        <p:spPr bwMode="auto">
          <a:xfrm>
            <a:off x="314325" y="2780928"/>
            <a:ext cx="8515350" cy="31527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514800" y="381000"/>
            <a:ext cx="3657600" cy="2885123"/>
          </a:xfrm>
        </p:spPr>
        <p:txBody>
          <a:bodyPr>
            <a:normAutofit/>
          </a:bodyPr>
          <a:lstStyle/>
          <a:p>
            <a:r>
              <a:rPr lang="en-US" dirty="0" smtClean="0">
                <a:solidFill>
                  <a:srgbClr val="FF0000"/>
                </a:solidFill>
              </a:rPr>
              <a:t>A </a:t>
            </a:r>
            <a:r>
              <a:rPr lang="en-US" b="1" dirty="0" smtClean="0">
                <a:solidFill>
                  <a:srgbClr val="FF0000"/>
                </a:solidFill>
              </a:rPr>
              <a:t>computer consists of</a:t>
            </a:r>
            <a:r>
              <a:rPr lang="en-US" dirty="0" smtClean="0">
                <a:solidFill>
                  <a:srgbClr val="FF0000"/>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1058416" y="1785926"/>
            <a:ext cx="3657600" cy="4140200"/>
          </a:xfrm>
        </p:spPr>
        <p:txBody>
          <a:bodyPr>
            <a:normAutofit lnSpcReduction="10000"/>
          </a:bodyPr>
          <a:lstStyle/>
          <a:p>
            <a:r>
              <a:rPr lang="en-US" b="1" dirty="0" smtClean="0">
                <a:solidFill>
                  <a:srgbClr val="0000CC"/>
                </a:solidFill>
              </a:rPr>
              <a:t>Data storage </a:t>
            </a:r>
            <a:r>
              <a:rPr lang="en-US" dirty="0" smtClean="0">
                <a:solidFill>
                  <a:schemeClr val="tx1"/>
                </a:solidFill>
              </a:rPr>
              <a:t>– provided by memory cells</a:t>
            </a:r>
          </a:p>
          <a:p>
            <a:r>
              <a:rPr lang="en-US" b="1" dirty="0" smtClean="0">
                <a:solidFill>
                  <a:srgbClr val="0000CC"/>
                </a:solidFill>
              </a:rPr>
              <a:t>Data processing </a:t>
            </a:r>
            <a:r>
              <a:rPr lang="en-US" dirty="0" smtClean="0">
                <a:solidFill>
                  <a:schemeClr val="tx1"/>
                </a:solidFill>
              </a:rPr>
              <a:t>– provided by gates</a:t>
            </a:r>
          </a:p>
          <a:p>
            <a:r>
              <a:rPr lang="en-US" b="1" dirty="0" smtClean="0">
                <a:solidFill>
                  <a:srgbClr val="0000CC"/>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rgbClr val="0000CC"/>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587721"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2466560" y="5417372"/>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38</a:t>
            </a:fld>
            <a:endParaRPr lang="en-US"/>
          </a:p>
        </p:txBody>
      </p:sp>
      <p:sp>
        <p:nvSpPr>
          <p:cNvPr id="8" name="TextBox 7"/>
          <p:cNvSpPr txBox="1"/>
          <p:nvPr/>
        </p:nvSpPr>
        <p:spPr>
          <a:xfrm>
            <a:off x="107504" y="1803588"/>
            <a:ext cx="971600" cy="3785652"/>
          </a:xfrm>
          <a:prstGeom prst="rect">
            <a:avLst/>
          </a:prstGeom>
          <a:solidFill>
            <a:schemeClr val="accent6">
              <a:lumMod val="20000"/>
              <a:lumOff val="80000"/>
            </a:schemeClr>
          </a:solidFill>
          <a:ln>
            <a:solidFill>
              <a:srgbClr val="FF0000"/>
            </a:solidFill>
          </a:ln>
        </p:spPr>
        <p:txBody>
          <a:bodyPr wrap="square" rtlCol="0">
            <a:spAutoFit/>
          </a:bodyPr>
          <a:lstStyle/>
          <a:p>
            <a:r>
              <a:rPr lang="en-US" sz="2000" dirty="0" err="1" smtClean="0"/>
              <a:t>Các</a:t>
            </a:r>
            <a:r>
              <a:rPr lang="en-US" sz="2000" dirty="0" smtClean="0"/>
              <a:t> IC </a:t>
            </a:r>
            <a:r>
              <a:rPr lang="en-US" sz="2000" dirty="0" err="1" smtClean="0"/>
              <a:t>là</a:t>
            </a:r>
            <a:r>
              <a:rPr lang="en-US" sz="2000" dirty="0" smtClean="0"/>
              <a:t> </a:t>
            </a:r>
            <a:r>
              <a:rPr lang="en-US" sz="2000" dirty="0" err="1" smtClean="0"/>
              <a:t>phương</a:t>
            </a:r>
            <a:r>
              <a:rPr lang="en-US" sz="2000" dirty="0" smtClean="0"/>
              <a:t> </a:t>
            </a:r>
            <a:r>
              <a:rPr lang="en-US" sz="2000" dirty="0" err="1" smtClean="0"/>
              <a:t>tiện</a:t>
            </a:r>
            <a:r>
              <a:rPr lang="en-US" sz="2000" dirty="0" smtClean="0"/>
              <a:t> </a:t>
            </a:r>
            <a:r>
              <a:rPr lang="en-US" sz="2000" dirty="0" err="1" smtClean="0"/>
              <a:t>để</a:t>
            </a:r>
            <a:r>
              <a:rPr lang="en-US" sz="2000" dirty="0" smtClean="0"/>
              <a:t> </a:t>
            </a:r>
            <a:r>
              <a:rPr lang="en-US" sz="2000" dirty="0" err="1" smtClean="0"/>
              <a:t>hiện</a:t>
            </a:r>
            <a:r>
              <a:rPr lang="en-US" sz="2000" dirty="0" smtClean="0"/>
              <a:t> </a:t>
            </a:r>
            <a:r>
              <a:rPr lang="en-US" sz="2000" dirty="0" err="1" smtClean="0"/>
              <a:t>thực</a:t>
            </a:r>
            <a:r>
              <a:rPr lang="en-US" sz="2000" dirty="0" smtClean="0"/>
              <a:t> 4 </a:t>
            </a:r>
            <a:r>
              <a:rPr lang="en-US" sz="2000" dirty="0" err="1" smtClean="0"/>
              <a:t>chức</a:t>
            </a:r>
            <a:r>
              <a:rPr lang="en-US" sz="2000" dirty="0" smtClean="0"/>
              <a:t> </a:t>
            </a:r>
            <a:r>
              <a:rPr lang="en-US" sz="2000" dirty="0" err="1" smtClean="0"/>
              <a:t>năng</a:t>
            </a:r>
            <a:r>
              <a:rPr lang="en-US" sz="2000" dirty="0" smtClean="0"/>
              <a:t> </a:t>
            </a:r>
            <a:r>
              <a:rPr lang="en-US" sz="2000" dirty="0" err="1" smtClean="0"/>
              <a:t>cơ</a:t>
            </a:r>
            <a:r>
              <a:rPr lang="en-US" sz="2000" dirty="0" smtClean="0"/>
              <a:t> </a:t>
            </a:r>
            <a:r>
              <a:rPr lang="en-US" sz="2000" dirty="0" err="1" smtClean="0"/>
              <a:t>bản</a:t>
            </a:r>
            <a:r>
              <a:rPr lang="en-US" sz="2000" dirty="0" smtClean="0"/>
              <a:t> </a:t>
            </a:r>
            <a:r>
              <a:rPr lang="en-US" sz="2000" dirty="0" err="1" smtClean="0"/>
              <a:t>của</a:t>
            </a:r>
            <a:r>
              <a:rPr lang="en-US" sz="2000" dirty="0" smtClean="0"/>
              <a:t> </a:t>
            </a:r>
            <a:r>
              <a:rPr lang="en-US" sz="2000" dirty="0" err="1" smtClean="0"/>
              <a:t>máy</a:t>
            </a:r>
            <a:r>
              <a:rPr lang="en-US" sz="2000" dirty="0" smtClean="0"/>
              <a:t> </a:t>
            </a:r>
            <a:r>
              <a:rPr lang="en-US" sz="2000" smtClean="0"/>
              <a:t>tính</a:t>
            </a:r>
            <a:endParaRPr lang="en-US"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2946648"/>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923330"/>
          </a:xfrm>
          <a:prstGeom prst="rect">
            <a:avLst/>
          </a:prstGeom>
          <a:noFill/>
        </p:spPr>
        <p:txBody>
          <a:bodyPr wrap="square" rtlCol="0">
            <a:spAutoFit/>
          </a:bodyPr>
          <a:lstStyle/>
          <a:p>
            <a:r>
              <a:rPr lang="en-US" sz="1800" dirty="0" smtClean="0"/>
              <a:t>Wafer: (</a:t>
            </a:r>
            <a:r>
              <a:rPr lang="en-US" sz="1800" dirty="0" err="1" smtClean="0"/>
              <a:t>tấm</a:t>
            </a:r>
            <a:r>
              <a:rPr lang="en-US" sz="1800" dirty="0" smtClean="0"/>
              <a:t> </a:t>
            </a:r>
            <a:r>
              <a:rPr lang="en-US" sz="1800" dirty="0" err="1" smtClean="0"/>
              <a:t>bọc</a:t>
            </a:r>
            <a:r>
              <a:rPr lang="en-US" sz="1800" dirty="0" smtClean="0"/>
              <a:t>) a thin piece of silicon (&lt; 1 mm)</a:t>
            </a:r>
            <a:endParaRPr lang="en-US" sz="1800"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39</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smtClean="0"/>
              <a:t>More details: https://en.wikipedia.org/wiki/Silicon</a:t>
            </a:r>
            <a:endParaRPr lang="en-US" dirty="0"/>
          </a:p>
        </p:txBody>
      </p:sp>
      <p:sp>
        <p:nvSpPr>
          <p:cNvPr id="9" name="TextBox 8"/>
          <p:cNvSpPr txBox="1"/>
          <p:nvPr/>
        </p:nvSpPr>
        <p:spPr>
          <a:xfrm>
            <a:off x="395536" y="4149080"/>
            <a:ext cx="2088232" cy="461665"/>
          </a:xfrm>
          <a:prstGeom prst="rect">
            <a:avLst/>
          </a:prstGeom>
          <a:solidFill>
            <a:schemeClr val="accent6">
              <a:lumMod val="20000"/>
              <a:lumOff val="80000"/>
            </a:schemeClr>
          </a:solidFill>
        </p:spPr>
        <p:txBody>
          <a:bodyPr wrap="square" rtlCol="0">
            <a:spAutoFit/>
          </a:bodyPr>
          <a:lstStyle/>
          <a:p>
            <a:r>
              <a:rPr lang="en-US" dirty="0" err="1" smtClean="0"/>
              <a:t>Cấu</a:t>
            </a:r>
            <a:r>
              <a:rPr lang="en-US" dirty="0" smtClean="0"/>
              <a:t> </a:t>
            </a:r>
            <a:r>
              <a:rPr lang="en-US" dirty="0" err="1" smtClean="0"/>
              <a:t>tạo</a:t>
            </a:r>
            <a:r>
              <a:rPr lang="en-US" dirty="0" smtClean="0"/>
              <a:t> </a:t>
            </a:r>
            <a:r>
              <a:rPr lang="en-US" dirty="0" err="1" smtClean="0"/>
              <a:t>của</a:t>
            </a:r>
            <a:r>
              <a:rPr lang="en-US" dirty="0" smtClean="0"/>
              <a:t> IC</a:t>
            </a:r>
            <a:endParaRPr lang="en-US" dirty="0"/>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568642"/>
          </a:xfrm>
        </p:spPr>
        <p:txBody>
          <a:bodyPr/>
          <a:lstStyle/>
          <a:p>
            <a:r>
              <a:rPr lang="en-US" b="1" dirty="0" smtClean="0"/>
              <a:t>15 Questions must be answered:</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graphicFrame>
        <p:nvGraphicFramePr>
          <p:cNvPr id="8" name="Table 7"/>
          <p:cNvGraphicFramePr>
            <a:graphicFrameLocks noGrp="1"/>
          </p:cNvGraphicFramePr>
          <p:nvPr/>
        </p:nvGraphicFramePr>
        <p:xfrm>
          <a:off x="179512" y="1396999"/>
          <a:ext cx="8712968" cy="4865105"/>
        </p:xfrm>
        <a:graphic>
          <a:graphicData uri="http://schemas.openxmlformats.org/drawingml/2006/table">
            <a:tbl>
              <a:tblPr/>
              <a:tblGrid>
                <a:gridCol w="518629"/>
                <a:gridCol w="8194339"/>
              </a:tblGrid>
              <a:tr h="231420">
                <a:tc>
                  <a:txBody>
                    <a:bodyPr/>
                    <a:lstStyle/>
                    <a:p>
                      <a:pPr marL="0" marR="0">
                        <a:spcBef>
                          <a:spcPts val="0"/>
                        </a:spcBef>
                        <a:spcAft>
                          <a:spcPts val="0"/>
                        </a:spcAft>
                      </a:pPr>
                      <a:r>
                        <a:rPr lang="en-US" sz="1400" b="1" dirty="0">
                          <a:latin typeface="Times New Roman"/>
                          <a:ea typeface="Calibri"/>
                          <a:cs typeface="Times New Roman"/>
                        </a:rPr>
                        <a:t>No.</a:t>
                      </a:r>
                      <a:endParaRPr lang="en-US" sz="1400" b="1"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Times New Roman"/>
                          <a:ea typeface="Calibri"/>
                          <a:cs typeface="Times New Roman"/>
                        </a:rPr>
                        <a:t>Question</a:t>
                      </a:r>
                      <a:endParaRPr lang="en-US" sz="1400" b="1"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34302">
                <a:tc>
                  <a:txBody>
                    <a:bodyPr/>
                    <a:lstStyle/>
                    <a:p>
                      <a:pPr marL="0" marR="0">
                        <a:spcBef>
                          <a:spcPts val="0"/>
                        </a:spcBef>
                        <a:spcAft>
                          <a:spcPts val="0"/>
                        </a:spcAft>
                      </a:pPr>
                      <a:r>
                        <a:rPr lang="en-US" sz="1400">
                          <a:latin typeface="Times New Roman"/>
                          <a:ea typeface="Calibri"/>
                          <a:cs typeface="Times New Roman"/>
                        </a:rPr>
                        <a:t>1</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Calibri"/>
                          <a:cs typeface="Times New Roman"/>
                        </a:rPr>
                        <a:t>Check correctness: </a:t>
                      </a:r>
                      <a:r>
                        <a:rPr lang="en-US" sz="1400" dirty="0" smtClean="0">
                          <a:latin typeface="Times New Roman"/>
                          <a:ea typeface="Calibri"/>
                          <a:cs typeface="Times New Roman"/>
                        </a:rPr>
                        <a:t>263.75(d</a:t>
                      </a:r>
                      <a:r>
                        <a:rPr lang="en-US" sz="1400" dirty="0">
                          <a:latin typeface="Times New Roman"/>
                          <a:ea typeface="Calibri"/>
                          <a:cs typeface="Times New Roman"/>
                        </a:rPr>
                        <a:t>) = 1010110111.1001 (b</a:t>
                      </a:r>
                      <a:r>
                        <a:rPr lang="en-US" sz="1400" dirty="0" smtClean="0">
                          <a:latin typeface="Times New Roman"/>
                          <a:ea typeface="Calibri"/>
                          <a:cs typeface="Times New Roman"/>
                        </a:rPr>
                        <a:t>)   </a:t>
                      </a:r>
                    </a:p>
                    <a:p>
                      <a:pPr marL="0" marR="0">
                        <a:spcBef>
                          <a:spcPts val="0"/>
                        </a:spcBef>
                        <a:spcAft>
                          <a:spcPts val="0"/>
                        </a:spcAft>
                      </a:pPr>
                      <a:r>
                        <a:rPr lang="en-US" sz="1400" dirty="0" smtClean="0">
                          <a:latin typeface="Times New Roman"/>
                          <a:ea typeface="Calibri"/>
                          <a:cs typeface="Times New Roman"/>
                        </a:rPr>
                        <a:t>                10011100100111(b</a:t>
                      </a:r>
                      <a:r>
                        <a:rPr lang="en-US" sz="1400" dirty="0">
                          <a:latin typeface="Times New Roman"/>
                          <a:ea typeface="Calibri"/>
                          <a:cs typeface="Times New Roman"/>
                        </a:rPr>
                        <a:t>) = FAB (</a:t>
                      </a:r>
                      <a:r>
                        <a:rPr lang="en-US" sz="1400" dirty="0" smtClean="0">
                          <a:latin typeface="Times New Roman"/>
                          <a:ea typeface="Calibri"/>
                          <a:cs typeface="Times New Roman"/>
                        </a:rPr>
                        <a:t>h)      1ABED(h</a:t>
                      </a:r>
                      <a:r>
                        <a:rPr lang="en-US" sz="1400" dirty="0">
                          <a:latin typeface="Times New Roman"/>
                          <a:ea typeface="Calibri"/>
                          <a:cs typeface="Times New Roman"/>
                        </a:rPr>
                        <a:t>) = </a:t>
                      </a:r>
                      <a:r>
                        <a:rPr lang="en-US" sz="1400" dirty="0" smtClean="0">
                          <a:latin typeface="Times New Roman"/>
                          <a:ea typeface="Calibri"/>
                          <a:cs typeface="Times New Roman"/>
                        </a:rPr>
                        <a:t>0011100011011011101(b</a:t>
                      </a:r>
                      <a:r>
                        <a:rPr lang="en-US" sz="1400" dirty="0">
                          <a:latin typeface="Times New Roman"/>
                          <a:ea typeface="Calibri"/>
                          <a:cs typeface="Times New Roman"/>
                        </a:rPr>
                        <a:t>)</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167">
                <a:tc>
                  <a:txBody>
                    <a:bodyPr/>
                    <a:lstStyle/>
                    <a:p>
                      <a:pPr marL="0" marR="0">
                        <a:spcBef>
                          <a:spcPts val="0"/>
                        </a:spcBef>
                        <a:spcAft>
                          <a:spcPts val="0"/>
                        </a:spcAft>
                      </a:pPr>
                      <a:r>
                        <a:rPr lang="en-US" sz="1400">
                          <a:latin typeface="Times New Roman"/>
                          <a:ea typeface="Calibri"/>
                          <a:cs typeface="Times New Roman"/>
                        </a:rPr>
                        <a:t>2</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Times New Roman"/>
                          <a:ea typeface="Calibri"/>
                          <a:cs typeface="Times New Roman"/>
                        </a:rPr>
                        <a:t>Convert:  909(d</a:t>
                      </a:r>
                      <a:r>
                        <a:rPr lang="en-US" sz="1400" dirty="0">
                          <a:latin typeface="Times New Roman"/>
                          <a:ea typeface="Calibri"/>
                          <a:cs typeface="Times New Roman"/>
                        </a:rPr>
                        <a:t>) = ? (</a:t>
                      </a:r>
                      <a:r>
                        <a:rPr lang="en-US" sz="1400" dirty="0" smtClean="0">
                          <a:latin typeface="Times New Roman"/>
                          <a:ea typeface="Calibri"/>
                          <a:cs typeface="Times New Roman"/>
                        </a:rPr>
                        <a:t>b)         1011011(b</a:t>
                      </a:r>
                      <a:r>
                        <a:rPr lang="en-US" sz="1400" dirty="0">
                          <a:latin typeface="Times New Roman"/>
                          <a:ea typeface="Calibri"/>
                          <a:cs typeface="Times New Roman"/>
                        </a:rPr>
                        <a:t>) = ? (</a:t>
                      </a:r>
                      <a:r>
                        <a:rPr lang="en-US" sz="1400" dirty="0" smtClean="0">
                          <a:latin typeface="Times New Roman"/>
                          <a:ea typeface="Calibri"/>
                          <a:cs typeface="Times New Roman"/>
                        </a:rPr>
                        <a:t>d)            1023(d</a:t>
                      </a:r>
                      <a:r>
                        <a:rPr lang="en-US" sz="1400" dirty="0">
                          <a:latin typeface="Times New Roman"/>
                          <a:ea typeface="Calibri"/>
                          <a:cs typeface="Times New Roman"/>
                        </a:rPr>
                        <a:t>) = ? (</a:t>
                      </a:r>
                      <a:r>
                        <a:rPr lang="en-US" sz="1400" dirty="0" smtClean="0">
                          <a:latin typeface="Times New Roman"/>
                          <a:ea typeface="Calibri"/>
                          <a:cs typeface="Times New Roman"/>
                        </a:rPr>
                        <a:t>b)               579(d</a:t>
                      </a:r>
                      <a:r>
                        <a:rPr lang="en-US" sz="1400" dirty="0">
                          <a:latin typeface="Times New Roman"/>
                          <a:ea typeface="Calibri"/>
                          <a:cs typeface="Times New Roman"/>
                        </a:rPr>
                        <a:t>) = ? (h)</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694259">
                <a:tc>
                  <a:txBody>
                    <a:bodyPr/>
                    <a:lstStyle/>
                    <a:p>
                      <a:pPr marL="0" marR="0">
                        <a:spcBef>
                          <a:spcPts val="0"/>
                        </a:spcBef>
                        <a:spcAft>
                          <a:spcPts val="0"/>
                        </a:spcAft>
                      </a:pPr>
                      <a:r>
                        <a:rPr lang="en-US" sz="1400">
                          <a:latin typeface="Times New Roman"/>
                          <a:ea typeface="Calibri"/>
                          <a:cs typeface="Times New Roman"/>
                        </a:rPr>
                        <a:t>3</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Times New Roman"/>
                          <a:ea typeface="Calibri"/>
                          <a:cs typeface="Times New Roman"/>
                        </a:rPr>
                        <a:t>Compute:</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Not 100111001110(b) = </a:t>
                      </a:r>
                      <a:r>
                        <a:rPr lang="en-US" sz="1400" dirty="0" smtClean="0">
                          <a:latin typeface="Times New Roman"/>
                          <a:ea typeface="Calibri"/>
                          <a:cs typeface="Times New Roman"/>
                        </a:rPr>
                        <a:t>?                                            Not </a:t>
                      </a:r>
                      <a:r>
                        <a:rPr lang="en-US" sz="1400" dirty="0">
                          <a:latin typeface="Times New Roman"/>
                          <a:ea typeface="Calibri"/>
                          <a:cs typeface="Times New Roman"/>
                        </a:rPr>
                        <a:t>(100111001110(b) AND 001100110011(b)) = ?</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Not (100111001110(b) OR 001100110011(b)) = </a:t>
                      </a:r>
                      <a:r>
                        <a:rPr lang="en-US" sz="1400" dirty="0" smtClean="0">
                          <a:latin typeface="Times New Roman"/>
                          <a:ea typeface="Calibri"/>
                          <a:cs typeface="Times New Roman"/>
                        </a:rPr>
                        <a:t>?      Not </a:t>
                      </a:r>
                      <a:r>
                        <a:rPr lang="en-US" sz="1400" dirty="0">
                          <a:latin typeface="Times New Roman"/>
                          <a:ea typeface="Calibri"/>
                          <a:cs typeface="Times New Roman"/>
                        </a:rPr>
                        <a:t>(100111001110(b) XOR 001100110011(b)) = ?</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420">
                <a:tc>
                  <a:txBody>
                    <a:bodyPr/>
                    <a:lstStyle/>
                    <a:p>
                      <a:pPr marL="0" marR="0">
                        <a:spcBef>
                          <a:spcPts val="0"/>
                        </a:spcBef>
                        <a:spcAft>
                          <a:spcPts val="0"/>
                        </a:spcAft>
                      </a:pPr>
                      <a:r>
                        <a:rPr lang="en-US" sz="1400">
                          <a:latin typeface="Times New Roman"/>
                          <a:ea typeface="Calibri"/>
                          <a:cs typeface="Times New Roman"/>
                        </a:rPr>
                        <a:t>4</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Calibri"/>
                          <a:cs typeface="Times New Roman"/>
                        </a:rPr>
                        <a:t>From the 3</a:t>
                      </a:r>
                      <a:r>
                        <a:rPr lang="en-US" sz="1400" baseline="30000">
                          <a:latin typeface="Times New Roman"/>
                          <a:ea typeface="Calibri"/>
                          <a:cs typeface="Times New Roman"/>
                        </a:rPr>
                        <a:t>rd</a:t>
                      </a:r>
                      <a:r>
                        <a:rPr lang="en-US" sz="1400">
                          <a:latin typeface="Times New Roman"/>
                          <a:ea typeface="Calibri"/>
                          <a:cs typeface="Times New Roman"/>
                        </a:rPr>
                        <a:t> computer generation, what is the basic technology?</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98457">
                <a:tc>
                  <a:txBody>
                    <a:bodyPr/>
                    <a:lstStyle/>
                    <a:p>
                      <a:pPr marL="0" marR="0">
                        <a:spcBef>
                          <a:spcPts val="0"/>
                        </a:spcBef>
                        <a:spcAft>
                          <a:spcPts val="0"/>
                        </a:spcAft>
                      </a:pPr>
                      <a:r>
                        <a:rPr lang="en-US" sz="1400">
                          <a:latin typeface="Times New Roman"/>
                          <a:ea typeface="Calibri"/>
                          <a:cs typeface="Times New Roman"/>
                        </a:rPr>
                        <a:t>5</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Times New Roman"/>
                          <a:ea typeface="Calibri"/>
                          <a:cs typeface="Times New Roman"/>
                        </a:rPr>
                        <a:t>What is a stored program computer?</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420">
                <a:tc>
                  <a:txBody>
                    <a:bodyPr/>
                    <a:lstStyle/>
                    <a:p>
                      <a:pPr marL="0" marR="0">
                        <a:spcBef>
                          <a:spcPts val="0"/>
                        </a:spcBef>
                        <a:spcAft>
                          <a:spcPts val="0"/>
                        </a:spcAft>
                      </a:pPr>
                      <a:r>
                        <a:rPr lang="en-US" sz="1400">
                          <a:latin typeface="Times New Roman"/>
                          <a:ea typeface="Calibri"/>
                          <a:cs typeface="Times New Roman"/>
                        </a:rPr>
                        <a:t>6</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Times New Roman"/>
                          <a:ea typeface="Calibri"/>
                          <a:cs typeface="Times New Roman"/>
                        </a:rPr>
                        <a:t>Explain the general-purpose computer structure introduced by John Von Neumann? </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151">
                <a:tc>
                  <a:txBody>
                    <a:bodyPr/>
                    <a:lstStyle/>
                    <a:p>
                      <a:pPr marL="0" marR="0">
                        <a:spcBef>
                          <a:spcPts val="0"/>
                        </a:spcBef>
                        <a:spcAft>
                          <a:spcPts val="0"/>
                        </a:spcAft>
                      </a:pPr>
                      <a:r>
                        <a:rPr lang="en-US" sz="1400">
                          <a:latin typeface="Times New Roman"/>
                          <a:ea typeface="Calibri"/>
                          <a:cs typeface="Times New Roman"/>
                        </a:rPr>
                        <a:t>7</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Calibri"/>
                          <a:cs typeface="Times New Roman"/>
                        </a:rPr>
                        <a:t>At the integrated circuit level, what are the three principal constituents of a computer system? </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31420">
                <a:tc>
                  <a:txBody>
                    <a:bodyPr/>
                    <a:lstStyle/>
                    <a:p>
                      <a:pPr marL="0" marR="0">
                        <a:spcBef>
                          <a:spcPts val="0"/>
                        </a:spcBef>
                        <a:spcAft>
                          <a:spcPts val="0"/>
                        </a:spcAft>
                      </a:pPr>
                      <a:r>
                        <a:rPr lang="en-US" sz="1400">
                          <a:latin typeface="Times New Roman"/>
                          <a:ea typeface="Calibri"/>
                          <a:cs typeface="Times New Roman"/>
                        </a:rPr>
                        <a:t>8</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Calibri"/>
                          <a:cs typeface="Times New Roman"/>
                        </a:rPr>
                        <a:t>Explain Moore’s law.</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67151">
                <a:tc>
                  <a:txBody>
                    <a:bodyPr/>
                    <a:lstStyle/>
                    <a:p>
                      <a:pPr marL="0" marR="0">
                        <a:spcBef>
                          <a:spcPts val="0"/>
                        </a:spcBef>
                        <a:spcAft>
                          <a:spcPts val="0"/>
                        </a:spcAft>
                      </a:pPr>
                      <a:r>
                        <a:rPr lang="en-US" sz="1400">
                          <a:latin typeface="Times New Roman"/>
                          <a:ea typeface="Calibri"/>
                          <a:cs typeface="Times New Roman"/>
                        </a:rPr>
                        <a:t>9</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Times New Roman"/>
                          <a:ea typeface="Calibri"/>
                          <a:cs typeface="Times New Roman"/>
                        </a:rPr>
                        <a:t>List and explain the key characteristics of a computer family (refer to the Intel microprocessors).</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619938">
                <a:tc>
                  <a:txBody>
                    <a:bodyPr/>
                    <a:lstStyle/>
                    <a:p>
                      <a:pPr marL="0" marR="0">
                        <a:spcBef>
                          <a:spcPts val="0"/>
                        </a:spcBef>
                        <a:spcAft>
                          <a:spcPts val="0"/>
                        </a:spcAft>
                      </a:pPr>
                      <a:r>
                        <a:rPr lang="en-US" sz="1400">
                          <a:latin typeface="Times New Roman"/>
                          <a:ea typeface="Calibri"/>
                          <a:cs typeface="Times New Roman"/>
                        </a:rPr>
                        <a:t>10</a:t>
                      </a:r>
                      <a:endParaRPr lang="en-US" sz="140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u="sng" dirty="0">
                          <a:latin typeface="Times New Roman"/>
                          <a:ea typeface="Calibri"/>
                          <a:cs typeface="Times New Roman"/>
                        </a:rPr>
                        <a:t>Refer to the table 2.1 (</a:t>
                      </a:r>
                      <a:r>
                        <a:rPr lang="en-US" sz="1400" dirty="0">
                          <a:latin typeface="Times New Roman"/>
                          <a:ea typeface="Calibri"/>
                          <a:cs typeface="Times New Roman"/>
                        </a:rPr>
                        <a:t>The first code line of the following program will be explained in this slide). </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Given the memory contents of the IAS computer shown below,</a:t>
                      </a:r>
                      <a:endParaRPr lang="en-US" sz="1400" dirty="0">
                        <a:latin typeface="Calibri"/>
                        <a:ea typeface="Calibri"/>
                        <a:cs typeface="Times New Roman"/>
                      </a:endParaRPr>
                    </a:p>
                    <a:p>
                      <a:pPr marL="0" marR="0">
                        <a:spcBef>
                          <a:spcPts val="0"/>
                        </a:spcBef>
                        <a:spcAft>
                          <a:spcPts val="0"/>
                        </a:spcAft>
                      </a:pPr>
                      <a:r>
                        <a:rPr lang="en-US" sz="1400" b="1" dirty="0" smtClean="0">
                          <a:latin typeface="Times New Roman"/>
                          <a:ea typeface="Calibri"/>
                          <a:cs typeface="Times New Roman"/>
                        </a:rPr>
                        <a:t>Address        </a:t>
                      </a:r>
                      <a:r>
                        <a:rPr lang="en-US" sz="1400" b="1" dirty="0">
                          <a:latin typeface="Times New Roman"/>
                          <a:ea typeface="Calibri"/>
                          <a:cs typeface="Times New Roman"/>
                        </a:rPr>
                        <a:t>Contents</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08A            010FA210FB</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08B            010FA0F08D</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08C            020FA210FB</a:t>
                      </a:r>
                      <a:endParaRPr lang="en-US" sz="1400" dirty="0">
                        <a:latin typeface="Calibri"/>
                        <a:ea typeface="Calibri"/>
                        <a:cs typeface="Times New Roman"/>
                      </a:endParaRPr>
                    </a:p>
                    <a:p>
                      <a:pPr marL="0" marR="0">
                        <a:spcBef>
                          <a:spcPts val="0"/>
                        </a:spcBef>
                        <a:spcAft>
                          <a:spcPts val="0"/>
                        </a:spcAft>
                      </a:pPr>
                      <a:r>
                        <a:rPr lang="en-US" sz="1400" dirty="0">
                          <a:latin typeface="Times New Roman"/>
                          <a:ea typeface="Calibri"/>
                          <a:cs typeface="Times New Roman"/>
                        </a:rPr>
                        <a:t>Show the assembly language code for the program, </a:t>
                      </a:r>
                      <a:r>
                        <a:rPr lang="en-US" sz="1400" dirty="0" smtClean="0">
                          <a:latin typeface="Times New Roman"/>
                          <a:ea typeface="Calibri"/>
                          <a:cs typeface="Times New Roman"/>
                        </a:rPr>
                        <a:t>starting </a:t>
                      </a:r>
                      <a:r>
                        <a:rPr lang="en-US" sz="1400" dirty="0">
                          <a:latin typeface="Times New Roman"/>
                          <a:ea typeface="Calibri"/>
                          <a:cs typeface="Times New Roman"/>
                        </a:rPr>
                        <a:t>at address 08A. Explain </a:t>
                      </a:r>
                      <a:r>
                        <a:rPr lang="en-US" sz="1400">
                          <a:latin typeface="Times New Roman"/>
                          <a:ea typeface="Calibri"/>
                          <a:cs typeface="Times New Roman"/>
                        </a:rPr>
                        <a:t>what </a:t>
                      </a:r>
                      <a:r>
                        <a:rPr lang="en-US" sz="1400" smtClean="0">
                          <a:latin typeface="Times New Roman"/>
                          <a:ea typeface="Calibri"/>
                          <a:cs typeface="Times New Roman"/>
                        </a:rPr>
                        <a:t>this </a:t>
                      </a:r>
                      <a:r>
                        <a:rPr lang="en-US" sz="1400" dirty="0">
                          <a:latin typeface="Times New Roman"/>
                          <a:ea typeface="Calibri"/>
                          <a:cs typeface="Times New Roman"/>
                        </a:rPr>
                        <a:t>program does.</a:t>
                      </a:r>
                      <a:endParaRPr lang="en-US" sz="1400"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a:t>
            </a:r>
            <a:r>
              <a:rPr lang="en-US" sz="1600" smtClean="0"/>
              <a:t>n</a:t>
            </a:r>
            <a:r>
              <a:rPr lang="en-US" sz="1600" dirty="0" smtClean="0"/>
              <a:t>: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nvGraphicFramePr>
        <p:xfrm>
          <a:off x="23530" y="3075405"/>
          <a:ext cx="9120470" cy="3782595"/>
        </p:xfrm>
        <a:graphic>
          <a:graphicData uri="http://schemas.openxmlformats.org/presentationml/2006/ole">
            <p:oleObj spid="_x0000_s199683" name="Document" r:id="rId5" imgW="0" imgH="0" progId="Word.Document.12">
              <p:link updateAutomatic="1"/>
            </p:oleObj>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nvGraphicFramePr>
        <p:xfrm>
          <a:off x="1" y="2286000"/>
          <a:ext cx="9144000" cy="4010069"/>
        </p:xfrm>
        <a:graphic>
          <a:graphicData uri="http://schemas.openxmlformats.org/presentationml/2006/ole">
            <p:oleObj spid="_x0000_s201731" name="Document" r:id="rId5" imgW="0" imgH="0" progId="Word.Document.12">
              <p:link updateAutomatic="1"/>
            </p:oleObj>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smtClean="0"/>
              <a:t>PDP: Programmed Data Processor</a:t>
            </a:r>
          </a:p>
          <a:p>
            <a:r>
              <a:rPr lang="en-US" sz="2000" dirty="0" smtClean="0"/>
              <a:t>Produced by </a:t>
            </a:r>
            <a:r>
              <a:rPr lang="en-US" sz="2000" u="sng" dirty="0" smtClean="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smtClean="0"/>
              <a:t>DEC: Digital Equipment Corporation</a:t>
            </a:r>
          </a:p>
          <a:p>
            <a:r>
              <a:rPr lang="en-US" sz="2000" smtClean="0"/>
              <a:t>PDP: Programmed Data Processor</a:t>
            </a:r>
            <a:endParaRPr lang="en-US" sz="2000"/>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smtClean="0"/>
              <a:t>Omni (Latin) = for all</a:t>
            </a:r>
            <a:endParaRPr lang="en-US" sz="1800"/>
          </a:p>
        </p:txBody>
      </p:sp>
      <p:sp>
        <p:nvSpPr>
          <p:cNvPr id="8" name="Slide Number Placeholder 7"/>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p:oleObj spid="_x0000_s206850" name="Document" r:id="rId4" imgW="0" imgH="0" progId="Word.Document.12">
              <p:embed/>
            </p:oleObj>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p:oleObj spid="_x0000_s206851" name="Document" r:id="rId5" imgW="0" imgH="0" progId="Word.Document.12">
              <p:embed/>
            </p:oleObj>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nvGraphicFramePr>
        <p:xfrm>
          <a:off x="304800" y="1066800"/>
          <a:ext cx="8610600" cy="2654300"/>
        </p:xfrm>
        <a:graphic>
          <a:graphicData uri="http://schemas.openxmlformats.org/presentationml/2006/ole">
            <p:oleObj spid="_x0000_s208900" name="Document" r:id="rId4" imgW="0" imgH="0" progId="Word.Document.12">
              <p:link updateAutomatic="1"/>
            </p:oleObj>
          </a:graphicData>
        </a:graphic>
      </p:graphicFrame>
      <p:graphicFrame>
        <p:nvGraphicFramePr>
          <p:cNvPr id="208901" name="Object 5"/>
          <p:cNvGraphicFramePr>
            <a:graphicFrameLocks noChangeAspect="1"/>
          </p:cNvGraphicFramePr>
          <p:nvPr/>
        </p:nvGraphicFramePr>
        <p:xfrm>
          <a:off x="304800" y="4038600"/>
          <a:ext cx="8610600" cy="2438400"/>
        </p:xfrm>
        <a:graphic>
          <a:graphicData uri="http://schemas.openxmlformats.org/presentationml/2006/ole">
            <p:oleObj spid="_x0000_s208901" name="Document" r:id="rId5" imgW="0" imgH="0" progId="Word.Document.12">
              <p:link updateAutomatic="1"/>
            </p:oleObj>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484094"/>
            <a:ext cx="7556313" cy="568642"/>
          </a:xfrm>
        </p:spPr>
        <p:txBody>
          <a:bodyPr/>
          <a:lstStyle/>
          <a:p>
            <a:r>
              <a:rPr lang="en-US" b="1" dirty="0" smtClean="0"/>
              <a:t>15 Questions must be answered:</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8" name="Table 7"/>
          <p:cNvGraphicFramePr>
            <a:graphicFrameLocks noGrp="1"/>
          </p:cNvGraphicFramePr>
          <p:nvPr/>
        </p:nvGraphicFramePr>
        <p:xfrm>
          <a:off x="179512" y="1396999"/>
          <a:ext cx="8712968" cy="3098598"/>
        </p:xfrm>
        <a:graphic>
          <a:graphicData uri="http://schemas.openxmlformats.org/drawingml/2006/table">
            <a:tbl>
              <a:tblPr/>
              <a:tblGrid>
                <a:gridCol w="518629"/>
                <a:gridCol w="8194339"/>
              </a:tblGrid>
              <a:tr h="401914">
                <a:tc>
                  <a:txBody>
                    <a:bodyPr/>
                    <a:lstStyle/>
                    <a:p>
                      <a:pPr marL="0" marR="0">
                        <a:spcBef>
                          <a:spcPts val="0"/>
                        </a:spcBef>
                        <a:spcAft>
                          <a:spcPts val="0"/>
                        </a:spcAft>
                      </a:pPr>
                      <a:r>
                        <a:rPr lang="en-US" sz="2000" b="1" dirty="0">
                          <a:latin typeface="Times New Roman"/>
                          <a:ea typeface="Calibri"/>
                          <a:cs typeface="Times New Roman"/>
                        </a:rPr>
                        <a:t>No.</a:t>
                      </a:r>
                      <a:endParaRPr lang="en-US" sz="2000" b="1"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2000" b="1" dirty="0">
                          <a:latin typeface="Times New Roman"/>
                          <a:ea typeface="Calibri"/>
                          <a:cs typeface="Times New Roman"/>
                        </a:rPr>
                        <a:t>Question</a:t>
                      </a:r>
                      <a:endParaRPr lang="en-US" sz="2000" b="1" dirty="0">
                        <a:latin typeface="Calibri"/>
                        <a:ea typeface="Calibri"/>
                        <a:cs typeface="Times New Roman"/>
                      </a:endParaRPr>
                    </a:p>
                  </a:txBody>
                  <a:tcPr marL="46182" marR="4618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49967">
                <a:tc>
                  <a:txBody>
                    <a:bodyPr/>
                    <a:lstStyle/>
                    <a:p>
                      <a:pPr marL="0" marR="0">
                        <a:spcBef>
                          <a:spcPts val="0"/>
                        </a:spcBef>
                        <a:spcAft>
                          <a:spcPts val="0"/>
                        </a:spcAft>
                      </a:pPr>
                      <a:r>
                        <a:rPr lang="en-US" sz="1800" dirty="0">
                          <a:latin typeface="Times New Roman"/>
                          <a:ea typeface="Calibri"/>
                          <a:cs typeface="Times New Roman"/>
                        </a:rPr>
                        <a:t>11</a:t>
                      </a:r>
                      <a:endParaRPr lang="en-US" sz="16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800"/>
                        </a:lnSpc>
                        <a:spcBef>
                          <a:spcPts val="0"/>
                        </a:spcBef>
                        <a:spcAft>
                          <a:spcPts val="0"/>
                        </a:spcAft>
                      </a:pPr>
                      <a:r>
                        <a:rPr lang="en-US" sz="1600" dirty="0">
                          <a:latin typeface="Roboto"/>
                          <a:ea typeface="Times New Roman"/>
                          <a:cs typeface="Times New Roman"/>
                        </a:rPr>
                        <a:t>List and briefly define some of the techniques used in contemporary processors to increase speed.</a:t>
                      </a:r>
                      <a:endParaRPr lang="en-US" sz="14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marL="0" marR="0">
                        <a:spcBef>
                          <a:spcPts val="0"/>
                        </a:spcBef>
                        <a:spcAft>
                          <a:spcPts val="0"/>
                        </a:spcAft>
                      </a:pPr>
                      <a:r>
                        <a:rPr lang="en-US" sz="1800">
                          <a:latin typeface="Times New Roman"/>
                          <a:ea typeface="Calibri"/>
                          <a:cs typeface="Times New Roman"/>
                        </a:rPr>
                        <a:t>12</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800"/>
                        </a:lnSpc>
                        <a:spcBef>
                          <a:spcPts val="0"/>
                        </a:spcBef>
                        <a:spcAft>
                          <a:spcPts val="0"/>
                        </a:spcAft>
                      </a:pPr>
                      <a:endParaRPr lang="en-US" sz="1600" dirty="0" smtClean="0">
                        <a:latin typeface="Roboto"/>
                        <a:ea typeface="Times New Roman"/>
                        <a:cs typeface="Times New Roman"/>
                      </a:endParaRPr>
                    </a:p>
                    <a:p>
                      <a:pPr marL="0" marR="0">
                        <a:lnSpc>
                          <a:spcPts val="1800"/>
                        </a:lnSpc>
                        <a:spcBef>
                          <a:spcPts val="0"/>
                        </a:spcBef>
                        <a:spcAft>
                          <a:spcPts val="0"/>
                        </a:spcAft>
                      </a:pPr>
                      <a:r>
                        <a:rPr lang="en-US" sz="1600" dirty="0" smtClean="0">
                          <a:latin typeface="Roboto"/>
                          <a:ea typeface="Times New Roman"/>
                          <a:cs typeface="Times New Roman"/>
                        </a:rPr>
                        <a:t>Explain </a:t>
                      </a:r>
                      <a:r>
                        <a:rPr lang="en-US" sz="1600" dirty="0">
                          <a:latin typeface="Roboto"/>
                          <a:ea typeface="Times New Roman"/>
                          <a:cs typeface="Times New Roman"/>
                        </a:rPr>
                        <a:t>the concept of performance balance.</a:t>
                      </a:r>
                      <a:endParaRPr lang="en-US" sz="14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76064">
                <a:tc>
                  <a:txBody>
                    <a:bodyPr/>
                    <a:lstStyle/>
                    <a:p>
                      <a:pPr marL="0" marR="0">
                        <a:spcBef>
                          <a:spcPts val="0"/>
                        </a:spcBef>
                        <a:spcAft>
                          <a:spcPts val="0"/>
                        </a:spcAft>
                      </a:pPr>
                      <a:r>
                        <a:rPr lang="en-US" sz="1800">
                          <a:latin typeface="Times New Roman"/>
                          <a:ea typeface="Calibri"/>
                          <a:cs typeface="Times New Roman"/>
                        </a:rPr>
                        <a:t>13</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800"/>
                        </a:lnSpc>
                        <a:spcBef>
                          <a:spcPts val="0"/>
                        </a:spcBef>
                        <a:spcAft>
                          <a:spcPts val="0"/>
                        </a:spcAft>
                      </a:pPr>
                      <a:endParaRPr lang="en-US" sz="1600" dirty="0" smtClean="0">
                        <a:latin typeface="Roboto"/>
                        <a:ea typeface="Times New Roman"/>
                        <a:cs typeface="Times New Roman"/>
                      </a:endParaRPr>
                    </a:p>
                    <a:p>
                      <a:pPr marL="0" marR="0">
                        <a:lnSpc>
                          <a:spcPts val="1800"/>
                        </a:lnSpc>
                        <a:spcBef>
                          <a:spcPts val="0"/>
                        </a:spcBef>
                        <a:spcAft>
                          <a:spcPts val="0"/>
                        </a:spcAft>
                      </a:pPr>
                      <a:r>
                        <a:rPr lang="en-US" sz="1600" dirty="0" smtClean="0">
                          <a:latin typeface="Roboto"/>
                          <a:ea typeface="Times New Roman"/>
                          <a:cs typeface="Times New Roman"/>
                        </a:rPr>
                        <a:t>Distinguish </a:t>
                      </a:r>
                      <a:r>
                        <a:rPr lang="en-US" sz="1600" dirty="0">
                          <a:latin typeface="Roboto"/>
                          <a:ea typeface="Times New Roman"/>
                          <a:cs typeface="Times New Roman"/>
                        </a:rPr>
                        <a:t>among </a:t>
                      </a:r>
                      <a:r>
                        <a:rPr lang="en-US" sz="1600" dirty="0" err="1">
                          <a:latin typeface="Roboto"/>
                          <a:ea typeface="Times New Roman"/>
                          <a:cs typeface="Times New Roman"/>
                        </a:rPr>
                        <a:t>multicore</a:t>
                      </a:r>
                      <a:r>
                        <a:rPr lang="en-US" sz="1600" dirty="0">
                          <a:latin typeface="Roboto"/>
                          <a:ea typeface="Times New Roman"/>
                          <a:cs typeface="Times New Roman"/>
                        </a:rPr>
                        <a:t>, MIC, and </a:t>
                      </a:r>
                      <a:r>
                        <a:rPr lang="en-US" sz="1600" dirty="0" smtClean="0">
                          <a:latin typeface="Roboto"/>
                          <a:ea typeface="Times New Roman"/>
                          <a:cs typeface="Times New Roman"/>
                        </a:rPr>
                        <a:t>GPU </a:t>
                      </a:r>
                      <a:r>
                        <a:rPr lang="en-US" sz="1600" dirty="0">
                          <a:latin typeface="Roboto"/>
                          <a:ea typeface="Times New Roman"/>
                          <a:cs typeface="Times New Roman"/>
                        </a:rPr>
                        <a:t>organizations.</a:t>
                      </a:r>
                      <a:endParaRPr lang="en-US" sz="14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01914">
                <a:tc>
                  <a:txBody>
                    <a:bodyPr/>
                    <a:lstStyle/>
                    <a:p>
                      <a:pPr marL="0" marR="0">
                        <a:spcBef>
                          <a:spcPts val="0"/>
                        </a:spcBef>
                        <a:spcAft>
                          <a:spcPts val="0"/>
                        </a:spcAft>
                      </a:pPr>
                      <a:r>
                        <a:rPr lang="en-US" sz="1800">
                          <a:latin typeface="Times New Roman"/>
                          <a:ea typeface="Calibri"/>
                          <a:cs typeface="Times New Roman"/>
                        </a:rPr>
                        <a:t>14</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800"/>
                        </a:lnSpc>
                        <a:spcBef>
                          <a:spcPts val="0"/>
                        </a:spcBef>
                        <a:spcAft>
                          <a:spcPts val="0"/>
                        </a:spcAft>
                      </a:pPr>
                      <a:endParaRPr lang="en-US" sz="1600" dirty="0" smtClean="0">
                        <a:latin typeface="Roboto"/>
                        <a:ea typeface="Times New Roman"/>
                        <a:cs typeface="Times New Roman"/>
                      </a:endParaRPr>
                    </a:p>
                    <a:p>
                      <a:pPr marL="0" marR="0">
                        <a:lnSpc>
                          <a:spcPts val="1800"/>
                        </a:lnSpc>
                        <a:spcBef>
                          <a:spcPts val="0"/>
                        </a:spcBef>
                        <a:spcAft>
                          <a:spcPts val="0"/>
                        </a:spcAft>
                      </a:pPr>
                      <a:r>
                        <a:rPr lang="en-US" sz="1600" dirty="0" smtClean="0">
                          <a:latin typeface="Roboto"/>
                          <a:ea typeface="Times New Roman"/>
                          <a:cs typeface="Times New Roman"/>
                        </a:rPr>
                        <a:t>Explain </a:t>
                      </a:r>
                      <a:r>
                        <a:rPr lang="en-US" sz="1600" dirty="0">
                          <a:latin typeface="Roboto"/>
                          <a:ea typeface="Times New Roman"/>
                          <a:cs typeface="Times New Roman"/>
                        </a:rPr>
                        <a:t>about System Clock.</a:t>
                      </a:r>
                      <a:endParaRPr lang="en-US" sz="14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18339">
                <a:tc>
                  <a:txBody>
                    <a:bodyPr/>
                    <a:lstStyle/>
                    <a:p>
                      <a:pPr marL="0" marR="0">
                        <a:spcBef>
                          <a:spcPts val="0"/>
                        </a:spcBef>
                        <a:spcAft>
                          <a:spcPts val="0"/>
                        </a:spcAft>
                      </a:pPr>
                      <a:r>
                        <a:rPr lang="en-US" sz="1800">
                          <a:latin typeface="Times New Roman"/>
                          <a:ea typeface="Calibri"/>
                          <a:cs typeface="Times New Roman"/>
                        </a:rPr>
                        <a:t>15</a:t>
                      </a:r>
                      <a:endParaRPr lang="en-US" sz="16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ts val="1800"/>
                        </a:lnSpc>
                        <a:spcBef>
                          <a:spcPts val="0"/>
                        </a:spcBef>
                        <a:spcAft>
                          <a:spcPts val="0"/>
                        </a:spcAft>
                      </a:pPr>
                      <a:endParaRPr lang="en-US" sz="1600" dirty="0" smtClean="0">
                        <a:latin typeface="Roboto"/>
                        <a:ea typeface="Times New Roman"/>
                        <a:cs typeface="Times New Roman"/>
                      </a:endParaRPr>
                    </a:p>
                    <a:p>
                      <a:pPr marL="0" marR="0">
                        <a:lnSpc>
                          <a:spcPts val="1800"/>
                        </a:lnSpc>
                        <a:spcBef>
                          <a:spcPts val="0"/>
                        </a:spcBef>
                        <a:spcAft>
                          <a:spcPts val="0"/>
                        </a:spcAft>
                      </a:pPr>
                      <a:r>
                        <a:rPr lang="en-US" sz="1600" dirty="0" smtClean="0">
                          <a:latin typeface="Roboto"/>
                          <a:ea typeface="Times New Roman"/>
                          <a:cs typeface="Times New Roman"/>
                        </a:rPr>
                        <a:t>Summarize </a:t>
                      </a:r>
                      <a:r>
                        <a:rPr lang="en-US" sz="1600" dirty="0">
                          <a:latin typeface="Roboto"/>
                          <a:ea typeface="Times New Roman"/>
                          <a:cs typeface="Times New Roman"/>
                        </a:rPr>
                        <a:t>some of the issues in computer performance assessment.</a:t>
                      </a:r>
                      <a:endParaRPr lang="en-US" sz="1400" dirty="0">
                        <a:latin typeface="Calibri"/>
                        <a:ea typeface="Calibri"/>
                        <a:cs typeface="Times New Roman"/>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484784"/>
            <a:ext cx="8249990" cy="4446105"/>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 </a:t>
            </a:r>
            <a:r>
              <a:rPr lang="en-US" sz="2400" dirty="0" err="1" smtClean="0">
                <a:solidFill>
                  <a:schemeClr val="tx1"/>
                </a:solidFill>
              </a:rPr>
              <a:t>Phần</a:t>
            </a:r>
            <a:r>
              <a:rPr lang="en-US" sz="2400" dirty="0" smtClean="0">
                <a:solidFill>
                  <a:schemeClr val="tx1"/>
                </a:solidFill>
              </a:rPr>
              <a:t> </a:t>
            </a:r>
            <a:r>
              <a:rPr lang="en-US" sz="2400" dirty="0" err="1" smtClean="0">
                <a:solidFill>
                  <a:schemeClr val="tx1"/>
                </a:solidFill>
              </a:rPr>
              <a:t>mềm</a:t>
            </a:r>
            <a:r>
              <a:rPr lang="en-US" sz="2400" dirty="0" smtClean="0">
                <a:solidFill>
                  <a:schemeClr val="tx1"/>
                </a:solidFill>
              </a:rPr>
              <a:t> </a:t>
            </a:r>
            <a:r>
              <a:rPr lang="en-US" sz="2400" dirty="0" err="1" smtClean="0">
                <a:solidFill>
                  <a:schemeClr val="tx1"/>
                </a:solidFill>
              </a:rPr>
              <a:t>xử</a:t>
            </a:r>
            <a:r>
              <a:rPr lang="en-US" sz="2400" dirty="0" smtClean="0">
                <a:solidFill>
                  <a:schemeClr val="tx1"/>
                </a:solidFill>
              </a:rPr>
              <a:t> </a:t>
            </a:r>
            <a:r>
              <a:rPr lang="en-US" sz="2400" dirty="0" err="1" smtClean="0">
                <a:solidFill>
                  <a:schemeClr val="tx1"/>
                </a:solidFill>
              </a:rPr>
              <a:t>lý</a:t>
            </a:r>
            <a:r>
              <a:rPr lang="en-US" sz="2400" dirty="0" smtClean="0">
                <a:solidFill>
                  <a:schemeClr val="tx1"/>
                </a:solidFill>
              </a:rPr>
              <a:t> </a:t>
            </a:r>
            <a:r>
              <a:rPr lang="en-US" sz="2400" dirty="0" err="1" smtClean="0">
                <a:solidFill>
                  <a:schemeClr val="tx1"/>
                </a:solidFill>
              </a:rPr>
              <a:t>ảnh</a:t>
            </a:r>
            <a:endParaRPr lang="en-US" sz="2400" dirty="0" smtClean="0">
              <a:solidFill>
                <a:schemeClr val="tx1"/>
              </a:solidFill>
            </a:endParaRPr>
          </a:p>
          <a:p>
            <a:pPr>
              <a:buNone/>
            </a:pPr>
            <a:r>
              <a:rPr lang="en-US" sz="2400" dirty="0" smtClean="0">
                <a:solidFill>
                  <a:schemeClr val="tx1"/>
                </a:solidFill>
              </a:rPr>
              <a:t>• Speech recognition – </a:t>
            </a:r>
            <a:r>
              <a:rPr lang="en-US" sz="2400" dirty="0" err="1" smtClean="0">
                <a:solidFill>
                  <a:schemeClr val="tx1"/>
                </a:solidFill>
              </a:rPr>
              <a:t>Phần</a:t>
            </a:r>
            <a:r>
              <a:rPr lang="en-US" sz="2400" dirty="0" smtClean="0">
                <a:solidFill>
                  <a:schemeClr val="tx1"/>
                </a:solidFill>
              </a:rPr>
              <a:t> </a:t>
            </a:r>
            <a:r>
              <a:rPr lang="en-US" sz="2400" dirty="0" err="1" smtClean="0">
                <a:solidFill>
                  <a:schemeClr val="tx1"/>
                </a:solidFill>
              </a:rPr>
              <a:t>mềm</a:t>
            </a:r>
            <a:r>
              <a:rPr lang="en-US" sz="2400" dirty="0" smtClean="0">
                <a:solidFill>
                  <a:schemeClr val="tx1"/>
                </a:solidFill>
              </a:rPr>
              <a:t> </a:t>
            </a:r>
            <a:r>
              <a:rPr lang="en-US" sz="2400" dirty="0" err="1" smtClean="0">
                <a:solidFill>
                  <a:schemeClr val="tx1"/>
                </a:solidFill>
              </a:rPr>
              <a:t>nhận</a:t>
            </a:r>
            <a:r>
              <a:rPr lang="en-US" sz="2400" dirty="0" smtClean="0">
                <a:solidFill>
                  <a:schemeClr val="tx1"/>
                </a:solidFill>
              </a:rPr>
              <a:t> </a:t>
            </a:r>
            <a:r>
              <a:rPr lang="en-US" sz="2400" dirty="0" err="1" smtClean="0">
                <a:solidFill>
                  <a:schemeClr val="tx1"/>
                </a:solidFill>
              </a:rPr>
              <a:t>dạng</a:t>
            </a:r>
            <a:r>
              <a:rPr lang="en-US" sz="2400" dirty="0" smtClean="0">
                <a:solidFill>
                  <a:schemeClr val="tx1"/>
                </a:solidFill>
              </a:rPr>
              <a:t> </a:t>
            </a:r>
            <a:r>
              <a:rPr lang="en-US" sz="2400" dirty="0" err="1" smtClean="0">
                <a:solidFill>
                  <a:schemeClr val="tx1"/>
                </a:solidFill>
              </a:rPr>
              <a:t>tiếng</a:t>
            </a:r>
            <a:r>
              <a:rPr lang="en-US" sz="2400" dirty="0" smtClean="0">
                <a:solidFill>
                  <a:schemeClr val="tx1"/>
                </a:solidFill>
              </a:rPr>
              <a:t> </a:t>
            </a:r>
            <a:r>
              <a:rPr lang="en-US" sz="2400" dirty="0" err="1" smtClean="0">
                <a:solidFill>
                  <a:schemeClr val="tx1"/>
                </a:solidFill>
              </a:rPr>
              <a:t>nói</a:t>
            </a:r>
            <a:endParaRPr lang="en-US" sz="2400" dirty="0" smtClean="0">
              <a:solidFill>
                <a:schemeClr val="tx1"/>
              </a:solidFill>
            </a:endParaRPr>
          </a:p>
          <a:p>
            <a:pPr>
              <a:buNone/>
            </a:pPr>
            <a:r>
              <a:rPr lang="en-US" sz="2400" dirty="0" smtClean="0">
                <a:solidFill>
                  <a:schemeClr val="tx1"/>
                </a:solidFill>
              </a:rPr>
              <a:t>• Videoconferencing  - </a:t>
            </a:r>
            <a:r>
              <a:rPr lang="en-US" sz="2400" dirty="0" err="1" smtClean="0">
                <a:solidFill>
                  <a:schemeClr val="tx1"/>
                </a:solidFill>
              </a:rPr>
              <a:t>Hội</a:t>
            </a:r>
            <a:r>
              <a:rPr lang="en-US" sz="2400" dirty="0" smtClean="0">
                <a:solidFill>
                  <a:schemeClr val="tx1"/>
                </a:solidFill>
              </a:rPr>
              <a:t> </a:t>
            </a:r>
            <a:r>
              <a:rPr lang="en-US" sz="2400" dirty="0" err="1" smtClean="0">
                <a:solidFill>
                  <a:schemeClr val="tx1"/>
                </a:solidFill>
              </a:rPr>
              <a:t>thảo</a:t>
            </a:r>
            <a:r>
              <a:rPr lang="en-US" sz="2400" dirty="0" smtClean="0">
                <a:solidFill>
                  <a:schemeClr val="tx1"/>
                </a:solidFill>
              </a:rPr>
              <a:t> qua video</a:t>
            </a:r>
          </a:p>
          <a:p>
            <a:pPr>
              <a:buNone/>
            </a:pPr>
            <a:r>
              <a:rPr lang="en-US" sz="2400" dirty="0" smtClean="0">
                <a:solidFill>
                  <a:schemeClr val="tx1"/>
                </a:solidFill>
              </a:rPr>
              <a:t>• Multimedia authoring – </a:t>
            </a:r>
            <a:r>
              <a:rPr lang="en-US" sz="2400" dirty="0" err="1" smtClean="0">
                <a:solidFill>
                  <a:schemeClr val="tx1"/>
                </a:solidFill>
              </a:rPr>
              <a:t>Phần</a:t>
            </a:r>
            <a:r>
              <a:rPr lang="en-US" sz="2400" dirty="0" smtClean="0">
                <a:solidFill>
                  <a:schemeClr val="tx1"/>
                </a:solidFill>
              </a:rPr>
              <a:t> </a:t>
            </a:r>
            <a:r>
              <a:rPr lang="en-US" sz="2400" dirty="0" err="1" smtClean="0">
                <a:solidFill>
                  <a:schemeClr val="tx1"/>
                </a:solidFill>
              </a:rPr>
              <a:t>mềm</a:t>
            </a:r>
            <a:r>
              <a:rPr lang="en-US" sz="2400" dirty="0" smtClean="0">
                <a:solidFill>
                  <a:schemeClr val="tx1"/>
                </a:solidFill>
              </a:rPr>
              <a:t> </a:t>
            </a:r>
            <a:r>
              <a:rPr lang="en-US" sz="2400" dirty="0" err="1" smtClean="0">
                <a:solidFill>
                  <a:schemeClr val="tx1"/>
                </a:solidFill>
              </a:rPr>
              <a:t>tạo</a:t>
            </a:r>
            <a:r>
              <a:rPr lang="en-US" sz="2400" dirty="0" smtClean="0">
                <a:solidFill>
                  <a:schemeClr val="tx1"/>
                </a:solidFill>
              </a:rPr>
              <a:t> video </a:t>
            </a:r>
          </a:p>
          <a:p>
            <a:pPr>
              <a:buNone/>
            </a:pPr>
            <a:r>
              <a:rPr lang="en-US" sz="2400" dirty="0" smtClean="0">
                <a:solidFill>
                  <a:schemeClr val="tx1"/>
                </a:solidFill>
              </a:rPr>
              <a:t>• Voice and video annotation of files – </a:t>
            </a:r>
            <a:r>
              <a:rPr lang="en-US" sz="2400" dirty="0" err="1" smtClean="0">
                <a:solidFill>
                  <a:schemeClr val="tx1"/>
                </a:solidFill>
              </a:rPr>
              <a:t>tạo</a:t>
            </a:r>
            <a:r>
              <a:rPr lang="en-US" sz="2400" dirty="0" smtClean="0">
                <a:solidFill>
                  <a:schemeClr val="tx1"/>
                </a:solidFill>
              </a:rPr>
              <a:t> </a:t>
            </a:r>
            <a:r>
              <a:rPr lang="en-US" sz="2400" dirty="0" err="1" smtClean="0">
                <a:solidFill>
                  <a:schemeClr val="tx1"/>
                </a:solidFill>
              </a:rPr>
              <a:t>chú</a:t>
            </a:r>
            <a:r>
              <a:rPr lang="en-US" sz="2400" dirty="0" smtClean="0">
                <a:solidFill>
                  <a:schemeClr val="tx1"/>
                </a:solidFill>
              </a:rPr>
              <a:t> </a:t>
            </a:r>
            <a:r>
              <a:rPr lang="en-US" sz="2400" dirty="0" err="1" smtClean="0">
                <a:solidFill>
                  <a:schemeClr val="tx1"/>
                </a:solidFill>
              </a:rPr>
              <a:t>thích</a:t>
            </a:r>
            <a:r>
              <a:rPr lang="en-US" sz="2400" dirty="0" smtClean="0">
                <a:solidFill>
                  <a:schemeClr val="tx1"/>
                </a:solidFill>
              </a:rPr>
              <a:t> </a:t>
            </a:r>
            <a:r>
              <a:rPr lang="en-US" sz="2400" dirty="0" err="1" smtClean="0">
                <a:solidFill>
                  <a:schemeClr val="tx1"/>
                </a:solidFill>
              </a:rPr>
              <a:t>thêm</a:t>
            </a:r>
            <a:r>
              <a:rPr lang="en-US" sz="2400" dirty="0" smtClean="0">
                <a:solidFill>
                  <a:schemeClr val="tx1"/>
                </a:solidFill>
              </a:rPr>
              <a:t> </a:t>
            </a:r>
            <a:r>
              <a:rPr lang="en-US" sz="2400" dirty="0" err="1" smtClean="0">
                <a:solidFill>
                  <a:schemeClr val="tx1"/>
                </a:solidFill>
              </a:rPr>
              <a:t>trong</a:t>
            </a:r>
            <a:r>
              <a:rPr lang="en-US" sz="2400" dirty="0" smtClean="0">
                <a:solidFill>
                  <a:schemeClr val="tx1"/>
                </a:solidFill>
              </a:rPr>
              <a:t> video (</a:t>
            </a:r>
            <a:r>
              <a:rPr lang="en-US" sz="2400" dirty="0" err="1" smtClean="0">
                <a:solidFill>
                  <a:schemeClr val="tx1"/>
                </a:solidFill>
              </a:rPr>
              <a:t>quảng</a:t>
            </a:r>
            <a:r>
              <a:rPr lang="en-US" sz="2400" dirty="0" smtClean="0">
                <a:solidFill>
                  <a:schemeClr val="tx1"/>
                </a:solidFill>
              </a:rPr>
              <a:t> </a:t>
            </a:r>
            <a:r>
              <a:rPr lang="en-US" sz="2400" dirty="0" err="1" smtClean="0">
                <a:solidFill>
                  <a:schemeClr val="tx1"/>
                </a:solidFill>
              </a:rPr>
              <a:t>cáo</a:t>
            </a:r>
            <a:r>
              <a:rPr lang="en-US" sz="2400" dirty="0" smtClean="0">
                <a:solidFill>
                  <a:schemeClr val="tx1"/>
                </a:solidFill>
              </a:rPr>
              <a:t>,…)</a:t>
            </a:r>
          </a:p>
          <a:p>
            <a:pPr>
              <a:buNone/>
            </a:pPr>
            <a:r>
              <a:rPr lang="en-US" sz="2400" dirty="0" smtClean="0">
                <a:solidFill>
                  <a:schemeClr val="tx1"/>
                </a:solidFill>
              </a:rPr>
              <a:t>• Simulation modeling (</a:t>
            </a:r>
            <a:r>
              <a:rPr lang="en-US" sz="2400" dirty="0" err="1" smtClean="0">
                <a:solidFill>
                  <a:schemeClr val="tx1"/>
                </a:solidFill>
              </a:rPr>
              <a:t>phần</a:t>
            </a:r>
            <a:r>
              <a:rPr lang="en-US" sz="2400" dirty="0" smtClean="0">
                <a:solidFill>
                  <a:schemeClr val="tx1"/>
                </a:solidFill>
              </a:rPr>
              <a:t> </a:t>
            </a:r>
            <a:r>
              <a:rPr lang="en-US" sz="2400" dirty="0" err="1" smtClean="0">
                <a:solidFill>
                  <a:schemeClr val="tx1"/>
                </a:solidFill>
              </a:rPr>
              <a:t>mềm</a:t>
            </a:r>
            <a:r>
              <a:rPr lang="en-US" sz="2400" dirty="0" smtClean="0">
                <a:solidFill>
                  <a:schemeClr val="tx1"/>
                </a:solidFill>
              </a:rPr>
              <a:t> </a:t>
            </a:r>
            <a:r>
              <a:rPr lang="en-US" sz="2400" dirty="0" err="1" smtClean="0">
                <a:solidFill>
                  <a:schemeClr val="tx1"/>
                </a:solidFill>
              </a:rPr>
              <a:t>giả</a:t>
            </a:r>
            <a:r>
              <a:rPr lang="en-US" sz="2400" dirty="0" smtClean="0">
                <a:solidFill>
                  <a:schemeClr val="tx1"/>
                </a:solidFill>
              </a:rPr>
              <a:t> </a:t>
            </a:r>
            <a:r>
              <a:rPr lang="en-US" sz="2400" dirty="0" err="1" smtClean="0">
                <a:solidFill>
                  <a:schemeClr val="tx1"/>
                </a:solidFill>
              </a:rPr>
              <a:t>lập</a:t>
            </a:r>
            <a:r>
              <a:rPr lang="en-US" sz="2400" dirty="0" smtClean="0">
                <a:solidFill>
                  <a:schemeClr val="tx1"/>
                </a:solidFill>
              </a:rPr>
              <a:t>)</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50</a:t>
            </a:fld>
            <a:endParaRPr lang="en-US"/>
          </a:p>
        </p:txBody>
      </p:sp>
      <p:sp>
        <p:nvSpPr>
          <p:cNvPr id="5" name="Oval 4"/>
          <p:cNvSpPr/>
          <p:nvPr/>
        </p:nvSpPr>
        <p:spPr>
          <a:xfrm>
            <a:off x="6876256" y="3645024"/>
            <a:ext cx="2195736" cy="1152128"/>
          </a:xfrm>
          <a:prstGeom prst="ellipse">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Media </a:t>
            </a:r>
            <a:r>
              <a:rPr lang="en-US" dirty="0" err="1" smtClean="0"/>
              <a:t>Softwares</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961958" cy="4144963"/>
          </a:xfrm>
        </p:spPr>
        <p:txBody>
          <a:bodyPr>
            <a:noAutofit/>
          </a:bodyPr>
          <a:lstStyle/>
          <a:p>
            <a:pPr marL="0" indent="0">
              <a:buNone/>
            </a:pPr>
            <a:r>
              <a:rPr lang="en-US" sz="2400" dirty="0" err="1" smtClean="0">
                <a:solidFill>
                  <a:srgbClr val="FF0000"/>
                </a:solidFill>
              </a:rPr>
              <a:t>Làm</a:t>
            </a:r>
            <a:r>
              <a:rPr lang="en-US" sz="2400" dirty="0" smtClean="0">
                <a:solidFill>
                  <a:srgbClr val="FF0000"/>
                </a:solidFill>
              </a:rPr>
              <a:t> </a:t>
            </a:r>
            <a:r>
              <a:rPr lang="en-US" sz="2400" dirty="0" err="1" smtClean="0">
                <a:solidFill>
                  <a:srgbClr val="FF0000"/>
                </a:solidFill>
              </a:rPr>
              <a:t>sao</a:t>
            </a:r>
            <a:r>
              <a:rPr lang="en-US" sz="2400" dirty="0" smtClean="0">
                <a:solidFill>
                  <a:srgbClr val="FF0000"/>
                </a:solidFill>
              </a:rPr>
              <a:t> </a:t>
            </a:r>
            <a:r>
              <a:rPr lang="en-US" sz="2400" dirty="0" err="1" smtClean="0">
                <a:solidFill>
                  <a:srgbClr val="FF0000"/>
                </a:solidFill>
              </a:rPr>
              <a:t>để</a:t>
            </a:r>
            <a:r>
              <a:rPr lang="en-US" sz="2400" dirty="0" smtClean="0">
                <a:solidFill>
                  <a:srgbClr val="FF0000"/>
                </a:solidFill>
              </a:rPr>
              <a:t> </a:t>
            </a:r>
            <a:r>
              <a:rPr lang="en-US" sz="2400" dirty="0" err="1" smtClean="0">
                <a:solidFill>
                  <a:srgbClr val="FF0000"/>
                </a:solidFill>
              </a:rPr>
              <a:t>máy</a:t>
            </a:r>
            <a:r>
              <a:rPr lang="en-US" sz="2400" dirty="0" smtClean="0">
                <a:solidFill>
                  <a:srgbClr val="FF0000"/>
                </a:solidFill>
              </a:rPr>
              <a:t> </a:t>
            </a:r>
            <a:r>
              <a:rPr lang="en-US" sz="2400" dirty="0" err="1" smtClean="0">
                <a:solidFill>
                  <a:srgbClr val="FF0000"/>
                </a:solidFill>
              </a:rPr>
              <a:t>tính</a:t>
            </a:r>
            <a:r>
              <a:rPr lang="en-US" sz="2400" dirty="0" smtClean="0">
                <a:solidFill>
                  <a:srgbClr val="FF0000"/>
                </a:solidFill>
              </a:rPr>
              <a:t> </a:t>
            </a:r>
            <a:r>
              <a:rPr lang="en-US" sz="2400" dirty="0" err="1" smtClean="0">
                <a:solidFill>
                  <a:srgbClr val="FF0000"/>
                </a:solidFill>
              </a:rPr>
              <a:t>chạy</a:t>
            </a:r>
            <a:r>
              <a:rPr lang="en-US" sz="2400" dirty="0" smtClean="0">
                <a:solidFill>
                  <a:srgbClr val="FF0000"/>
                </a:solidFill>
              </a:rPr>
              <a:t> </a:t>
            </a:r>
            <a:r>
              <a:rPr lang="en-US" sz="2400" dirty="0" err="1" smtClean="0">
                <a:solidFill>
                  <a:srgbClr val="FF0000"/>
                </a:solidFill>
              </a:rPr>
              <a:t>nhanh</a:t>
            </a:r>
            <a:r>
              <a:rPr lang="en-US" sz="2400" dirty="0" smtClean="0">
                <a:solidFill>
                  <a:srgbClr val="FF0000"/>
                </a:solidFill>
              </a:rPr>
              <a:t> </a:t>
            </a:r>
            <a:r>
              <a:rPr lang="en-US" sz="2400" dirty="0" err="1" smtClean="0">
                <a:solidFill>
                  <a:srgbClr val="FF0000"/>
                </a:solidFill>
              </a:rPr>
              <a:t>hơn</a:t>
            </a:r>
            <a:r>
              <a:rPr lang="en-US" sz="2400" dirty="0" smtClean="0">
                <a:solidFill>
                  <a:srgbClr val="FF0000"/>
                </a:solidFill>
              </a:rPr>
              <a:t>/ </a:t>
            </a:r>
            <a:r>
              <a:rPr lang="en-US" sz="2400" dirty="0" err="1" smtClean="0">
                <a:solidFill>
                  <a:srgbClr val="FF0000"/>
                </a:solidFill>
              </a:rPr>
              <a:t>mạnh</a:t>
            </a:r>
            <a:r>
              <a:rPr lang="en-US" sz="2400" dirty="0" smtClean="0">
                <a:solidFill>
                  <a:srgbClr val="FF0000"/>
                </a:solidFill>
              </a:rPr>
              <a:t> </a:t>
            </a:r>
            <a:r>
              <a:rPr lang="en-US" sz="2400" dirty="0" err="1" smtClean="0">
                <a:solidFill>
                  <a:srgbClr val="FF0000"/>
                </a:solidFill>
              </a:rPr>
              <a:t>hơn</a:t>
            </a:r>
            <a:r>
              <a:rPr lang="en-US" sz="2400" dirty="0" smtClean="0">
                <a:solidFill>
                  <a:srgbClr val="FF0000"/>
                </a:solidFill>
              </a:rPr>
              <a:t>?</a:t>
            </a:r>
          </a:p>
          <a:p>
            <a:pPr>
              <a:buFontTx/>
              <a:buChar char="-"/>
            </a:pPr>
            <a:r>
              <a:rPr lang="en-US" sz="2400" dirty="0" err="1" smtClean="0">
                <a:solidFill>
                  <a:srgbClr val="0000CC"/>
                </a:solidFill>
              </a:rPr>
              <a:t>Tăng</a:t>
            </a:r>
            <a:r>
              <a:rPr lang="en-US" sz="2400" dirty="0" smtClean="0">
                <a:solidFill>
                  <a:srgbClr val="0000CC"/>
                </a:solidFill>
              </a:rPr>
              <a:t> </a:t>
            </a:r>
            <a:r>
              <a:rPr lang="en-US" sz="2400" dirty="0" err="1" smtClean="0">
                <a:solidFill>
                  <a:srgbClr val="0000CC"/>
                </a:solidFill>
              </a:rPr>
              <a:t>khả</a:t>
            </a:r>
            <a:r>
              <a:rPr lang="en-US" sz="2400" dirty="0" smtClean="0">
                <a:solidFill>
                  <a:srgbClr val="0000CC"/>
                </a:solidFill>
              </a:rPr>
              <a:t> </a:t>
            </a:r>
            <a:r>
              <a:rPr lang="en-US" sz="2400" dirty="0" err="1" smtClean="0">
                <a:solidFill>
                  <a:srgbClr val="0000CC"/>
                </a:solidFill>
              </a:rPr>
              <a:t>năng</a:t>
            </a:r>
            <a:r>
              <a:rPr lang="en-US" sz="2400" dirty="0" smtClean="0">
                <a:solidFill>
                  <a:srgbClr val="0000CC"/>
                </a:solidFill>
              </a:rPr>
              <a:t> </a:t>
            </a:r>
            <a:r>
              <a:rPr lang="en-US" sz="2400" dirty="0" err="1" smtClean="0">
                <a:solidFill>
                  <a:srgbClr val="0000CC"/>
                </a:solidFill>
              </a:rPr>
              <a:t>làm</a:t>
            </a:r>
            <a:r>
              <a:rPr lang="en-US" sz="2400" dirty="0" smtClean="0">
                <a:solidFill>
                  <a:srgbClr val="0000CC"/>
                </a:solidFill>
              </a:rPr>
              <a:t> </a:t>
            </a:r>
            <a:r>
              <a:rPr lang="en-US" sz="2400" dirty="0" err="1" smtClean="0">
                <a:solidFill>
                  <a:srgbClr val="0000CC"/>
                </a:solidFill>
              </a:rPr>
              <a:t>việc</a:t>
            </a:r>
            <a:r>
              <a:rPr lang="en-US" sz="2400" dirty="0" smtClean="0">
                <a:solidFill>
                  <a:srgbClr val="0000CC"/>
                </a:solidFill>
              </a:rPr>
              <a:t> </a:t>
            </a:r>
            <a:r>
              <a:rPr lang="en-US" sz="2400" dirty="0" err="1" smtClean="0">
                <a:solidFill>
                  <a:srgbClr val="0000CC"/>
                </a:solidFill>
              </a:rPr>
              <a:t>của</a:t>
            </a:r>
            <a:r>
              <a:rPr lang="en-US" sz="2400" dirty="0" smtClean="0">
                <a:solidFill>
                  <a:srgbClr val="0000CC"/>
                </a:solidFill>
              </a:rPr>
              <a:t> CPU</a:t>
            </a:r>
          </a:p>
          <a:p>
            <a:pPr lvl="1">
              <a:buFontTx/>
              <a:buChar char="-"/>
            </a:pPr>
            <a:r>
              <a:rPr lang="en-US" sz="2200" dirty="0" err="1" smtClean="0">
                <a:solidFill>
                  <a:srgbClr val="0000CC"/>
                </a:solidFill>
              </a:rPr>
              <a:t>Tăng</a:t>
            </a:r>
            <a:r>
              <a:rPr lang="en-US" sz="2200" dirty="0" smtClean="0">
                <a:solidFill>
                  <a:srgbClr val="0000CC"/>
                </a:solidFill>
              </a:rPr>
              <a:t> </a:t>
            </a:r>
            <a:r>
              <a:rPr lang="en-US" sz="2200" dirty="0" err="1" smtClean="0">
                <a:solidFill>
                  <a:srgbClr val="0000CC"/>
                </a:solidFill>
              </a:rPr>
              <a:t>xung</a:t>
            </a:r>
            <a:r>
              <a:rPr lang="en-US" sz="2200" dirty="0" smtClean="0">
                <a:solidFill>
                  <a:srgbClr val="0000CC"/>
                </a:solidFill>
              </a:rPr>
              <a:t> CPU</a:t>
            </a:r>
          </a:p>
          <a:p>
            <a:pPr lvl="1">
              <a:buFontTx/>
              <a:buChar char="-"/>
            </a:pPr>
            <a:r>
              <a:rPr lang="en-US" sz="2200" dirty="0" smtClean="0">
                <a:solidFill>
                  <a:srgbClr val="0000CC"/>
                </a:solidFill>
              </a:rPr>
              <a:t>CPU </a:t>
            </a:r>
            <a:r>
              <a:rPr lang="en-US" sz="2200" dirty="0" err="1" smtClean="0">
                <a:solidFill>
                  <a:srgbClr val="0000CC"/>
                </a:solidFill>
              </a:rPr>
              <a:t>đa</a:t>
            </a:r>
            <a:r>
              <a:rPr lang="en-US" sz="2200" dirty="0" smtClean="0">
                <a:solidFill>
                  <a:srgbClr val="0000CC"/>
                </a:solidFill>
              </a:rPr>
              <a:t> </a:t>
            </a:r>
            <a:r>
              <a:rPr lang="en-US" sz="2200" dirty="0" err="1" smtClean="0">
                <a:solidFill>
                  <a:srgbClr val="0000CC"/>
                </a:solidFill>
              </a:rPr>
              <a:t>nhân</a:t>
            </a:r>
            <a:endParaRPr lang="en-US" sz="2200" dirty="0" smtClean="0">
              <a:solidFill>
                <a:srgbClr val="0000CC"/>
              </a:solidFill>
            </a:endParaRPr>
          </a:p>
          <a:p>
            <a:pPr lvl="1">
              <a:buFontTx/>
              <a:buChar char="-"/>
            </a:pPr>
            <a:r>
              <a:rPr lang="en-US" sz="2400" dirty="0" err="1" smtClean="0">
                <a:solidFill>
                  <a:srgbClr val="0000CC"/>
                </a:solidFill>
              </a:rPr>
              <a:t>Thêm</a:t>
            </a:r>
            <a:r>
              <a:rPr lang="en-US" sz="2400" dirty="0" smtClean="0">
                <a:solidFill>
                  <a:srgbClr val="0000CC"/>
                </a:solidFill>
              </a:rPr>
              <a:t> </a:t>
            </a:r>
            <a:r>
              <a:rPr lang="en-US" sz="2400" dirty="0" err="1" smtClean="0">
                <a:solidFill>
                  <a:srgbClr val="0000CC"/>
                </a:solidFill>
              </a:rPr>
              <a:t>bô</a:t>
            </a:r>
            <a:r>
              <a:rPr lang="en-US" sz="2400" dirty="0" smtClean="0">
                <a:solidFill>
                  <a:srgbClr val="0000CC"/>
                </a:solidFill>
              </a:rPr>
              <a:t> </a:t>
            </a:r>
            <a:r>
              <a:rPr lang="en-US" sz="2400" dirty="0" err="1" smtClean="0">
                <a:solidFill>
                  <a:srgbClr val="0000CC"/>
                </a:solidFill>
              </a:rPr>
              <a:t>xử</a:t>
            </a:r>
            <a:r>
              <a:rPr lang="en-US" sz="2400" dirty="0" smtClean="0">
                <a:solidFill>
                  <a:srgbClr val="0000CC"/>
                </a:solidFill>
              </a:rPr>
              <a:t> </a:t>
            </a:r>
            <a:r>
              <a:rPr lang="en-US" sz="2400" dirty="0" err="1" smtClean="0">
                <a:solidFill>
                  <a:srgbClr val="0000CC"/>
                </a:solidFill>
              </a:rPr>
              <a:t>lý</a:t>
            </a:r>
            <a:r>
              <a:rPr lang="en-US" sz="2400" dirty="0" smtClean="0">
                <a:solidFill>
                  <a:srgbClr val="0000CC"/>
                </a:solidFill>
              </a:rPr>
              <a:t> </a:t>
            </a:r>
            <a:r>
              <a:rPr lang="en-US" sz="2400" dirty="0" err="1" smtClean="0">
                <a:solidFill>
                  <a:srgbClr val="0000CC"/>
                </a:solidFill>
              </a:rPr>
              <a:t>ảnh</a:t>
            </a:r>
            <a:r>
              <a:rPr lang="en-US" sz="2400" dirty="0" smtClean="0">
                <a:solidFill>
                  <a:srgbClr val="0000CC"/>
                </a:solidFill>
              </a:rPr>
              <a:t> </a:t>
            </a:r>
            <a:r>
              <a:rPr lang="en-US" sz="2400" dirty="0" err="1" smtClean="0">
                <a:solidFill>
                  <a:srgbClr val="0000CC"/>
                </a:solidFill>
              </a:rPr>
              <a:t>để</a:t>
            </a:r>
            <a:r>
              <a:rPr lang="en-US" sz="2400" dirty="0" smtClean="0">
                <a:solidFill>
                  <a:srgbClr val="0000CC"/>
                </a:solidFill>
              </a:rPr>
              <a:t> CPU </a:t>
            </a:r>
            <a:r>
              <a:rPr lang="en-US" sz="2400" dirty="0" err="1" smtClean="0">
                <a:solidFill>
                  <a:srgbClr val="0000CC"/>
                </a:solidFill>
              </a:rPr>
              <a:t>không</a:t>
            </a:r>
            <a:r>
              <a:rPr lang="en-US" sz="2400" dirty="0" smtClean="0">
                <a:solidFill>
                  <a:srgbClr val="0000CC"/>
                </a:solidFill>
              </a:rPr>
              <a:t> </a:t>
            </a:r>
            <a:r>
              <a:rPr lang="en-US" sz="2400" dirty="0" err="1" smtClean="0">
                <a:solidFill>
                  <a:srgbClr val="0000CC"/>
                </a:solidFill>
              </a:rPr>
              <a:t>phải</a:t>
            </a:r>
            <a:r>
              <a:rPr lang="en-US" sz="2400" dirty="0" smtClean="0">
                <a:solidFill>
                  <a:srgbClr val="0000CC"/>
                </a:solidFill>
              </a:rPr>
              <a:t> </a:t>
            </a:r>
            <a:r>
              <a:rPr lang="en-US" sz="2400" dirty="0" err="1" smtClean="0">
                <a:solidFill>
                  <a:srgbClr val="0000CC"/>
                </a:solidFill>
              </a:rPr>
              <a:t>gánh</a:t>
            </a:r>
            <a:r>
              <a:rPr lang="en-US" sz="2400" dirty="0" smtClean="0">
                <a:solidFill>
                  <a:srgbClr val="0000CC"/>
                </a:solidFill>
              </a:rPr>
              <a:t> </a:t>
            </a:r>
            <a:r>
              <a:rPr lang="en-US" sz="2400" dirty="0" err="1" smtClean="0">
                <a:solidFill>
                  <a:srgbClr val="0000CC"/>
                </a:solidFill>
              </a:rPr>
              <a:t>vác</a:t>
            </a:r>
            <a:r>
              <a:rPr lang="en-US" sz="2400" dirty="0" smtClean="0">
                <a:solidFill>
                  <a:srgbClr val="0000CC"/>
                </a:solidFill>
              </a:rPr>
              <a:t> </a:t>
            </a:r>
            <a:r>
              <a:rPr lang="en-US" sz="2400" dirty="0" err="1" smtClean="0">
                <a:solidFill>
                  <a:srgbClr val="0000CC"/>
                </a:solidFill>
              </a:rPr>
              <a:t>việc</a:t>
            </a:r>
            <a:r>
              <a:rPr lang="en-US" sz="2400" dirty="0" smtClean="0">
                <a:solidFill>
                  <a:srgbClr val="0000CC"/>
                </a:solidFill>
              </a:rPr>
              <a:t> </a:t>
            </a:r>
            <a:r>
              <a:rPr lang="en-US" sz="2400" dirty="0" err="1" smtClean="0">
                <a:solidFill>
                  <a:srgbClr val="0000CC"/>
                </a:solidFill>
              </a:rPr>
              <a:t>trình</a:t>
            </a:r>
            <a:r>
              <a:rPr lang="en-US" sz="2400" dirty="0" smtClean="0">
                <a:solidFill>
                  <a:srgbClr val="0000CC"/>
                </a:solidFill>
              </a:rPr>
              <a:t> </a:t>
            </a:r>
            <a:r>
              <a:rPr lang="en-US" sz="2400" dirty="0" err="1" smtClean="0">
                <a:solidFill>
                  <a:srgbClr val="0000CC"/>
                </a:solidFill>
              </a:rPr>
              <a:t>bày</a:t>
            </a:r>
            <a:r>
              <a:rPr lang="en-US" sz="2400" dirty="0" smtClean="0">
                <a:solidFill>
                  <a:srgbClr val="0000CC"/>
                </a:solidFill>
              </a:rPr>
              <a:t> data </a:t>
            </a:r>
            <a:r>
              <a:rPr lang="en-US" sz="2400" dirty="0" smtClean="0">
                <a:solidFill>
                  <a:srgbClr val="0000CC"/>
                </a:solidFill>
                <a:sym typeface="Wingdings" pitchFamily="2" charset="2"/>
              </a:rPr>
              <a:t> GPU (Graphic Processing Unit)</a:t>
            </a:r>
            <a:endParaRPr lang="en-US" sz="2400" dirty="0" smtClean="0">
              <a:solidFill>
                <a:srgbClr val="0000CC"/>
              </a:solidFill>
            </a:endParaRPr>
          </a:p>
          <a:p>
            <a:pPr>
              <a:buFontTx/>
              <a:buChar char="-"/>
            </a:pPr>
            <a:r>
              <a:rPr lang="en-US" sz="2400" dirty="0" smtClean="0">
                <a:solidFill>
                  <a:srgbClr val="0000CC"/>
                </a:solidFill>
              </a:rPr>
              <a:t> </a:t>
            </a:r>
            <a:r>
              <a:rPr lang="vi-VN" sz="2400" dirty="0" smtClean="0">
                <a:solidFill>
                  <a:srgbClr val="0000CC"/>
                </a:solidFill>
              </a:rPr>
              <a:t>Tăng</a:t>
            </a:r>
            <a:r>
              <a:rPr lang="en-US" sz="2400" dirty="0" smtClean="0">
                <a:solidFill>
                  <a:srgbClr val="0000CC"/>
                </a:solidFill>
              </a:rPr>
              <a:t> </a:t>
            </a:r>
            <a:r>
              <a:rPr lang="en-US" sz="2400" dirty="0" err="1" smtClean="0">
                <a:solidFill>
                  <a:srgbClr val="0000CC"/>
                </a:solidFill>
              </a:rPr>
              <a:t>khả</a:t>
            </a:r>
            <a:r>
              <a:rPr lang="en-US" sz="2400" dirty="0" smtClean="0">
                <a:solidFill>
                  <a:srgbClr val="0000CC"/>
                </a:solidFill>
              </a:rPr>
              <a:t> </a:t>
            </a:r>
            <a:r>
              <a:rPr lang="en-US" sz="2400" dirty="0" err="1" smtClean="0">
                <a:solidFill>
                  <a:srgbClr val="0000CC"/>
                </a:solidFill>
              </a:rPr>
              <a:t>năng</a:t>
            </a:r>
            <a:r>
              <a:rPr lang="en-US" sz="2400" dirty="0" smtClean="0">
                <a:solidFill>
                  <a:srgbClr val="0000CC"/>
                </a:solidFill>
              </a:rPr>
              <a:t> </a:t>
            </a:r>
            <a:r>
              <a:rPr lang="en-US" sz="2400" dirty="0" err="1" smtClean="0">
                <a:solidFill>
                  <a:srgbClr val="0000CC"/>
                </a:solidFill>
              </a:rPr>
              <a:t>truyền</a:t>
            </a:r>
            <a:r>
              <a:rPr lang="en-US" sz="2400" dirty="0" smtClean="0">
                <a:solidFill>
                  <a:srgbClr val="0000CC"/>
                </a:solidFill>
              </a:rPr>
              <a:t> data: </a:t>
            </a:r>
            <a:r>
              <a:rPr lang="en-US" sz="2400" dirty="0" err="1" smtClean="0">
                <a:solidFill>
                  <a:srgbClr val="0000CC"/>
                </a:solidFill>
              </a:rPr>
              <a:t>Bộ</a:t>
            </a:r>
            <a:r>
              <a:rPr lang="en-US" sz="2400" dirty="0" smtClean="0">
                <a:solidFill>
                  <a:srgbClr val="0000CC"/>
                </a:solidFill>
              </a:rPr>
              <a:t> </a:t>
            </a:r>
            <a:r>
              <a:rPr lang="en-US" sz="2400" dirty="0" err="1" smtClean="0">
                <a:solidFill>
                  <a:srgbClr val="0000CC"/>
                </a:solidFill>
              </a:rPr>
              <a:t>nhớ</a:t>
            </a:r>
            <a:r>
              <a:rPr lang="en-US" sz="2400" dirty="0" smtClean="0">
                <a:solidFill>
                  <a:srgbClr val="0000CC"/>
                </a:solidFill>
              </a:rPr>
              <a:t> </a:t>
            </a:r>
            <a:r>
              <a:rPr lang="en-US" sz="2400" dirty="0" err="1" smtClean="0">
                <a:solidFill>
                  <a:srgbClr val="0000CC"/>
                </a:solidFill>
              </a:rPr>
              <a:t>phải</a:t>
            </a:r>
            <a:r>
              <a:rPr lang="en-US" sz="2400" dirty="0" smtClean="0">
                <a:solidFill>
                  <a:srgbClr val="0000CC"/>
                </a:solidFill>
              </a:rPr>
              <a:t> </a:t>
            </a:r>
            <a:r>
              <a:rPr lang="en-US" sz="2400" dirty="0" err="1" smtClean="0">
                <a:solidFill>
                  <a:srgbClr val="0000CC"/>
                </a:solidFill>
              </a:rPr>
              <a:t>nhanh</a:t>
            </a:r>
            <a:r>
              <a:rPr lang="en-US" sz="2400" dirty="0" smtClean="0">
                <a:solidFill>
                  <a:srgbClr val="0000CC"/>
                </a:solidFill>
              </a:rPr>
              <a:t> </a:t>
            </a:r>
            <a:r>
              <a:rPr lang="en-US" sz="2400" dirty="0" err="1" smtClean="0">
                <a:solidFill>
                  <a:srgbClr val="0000CC"/>
                </a:solidFill>
              </a:rPr>
              <a:t>hơn</a:t>
            </a:r>
            <a:r>
              <a:rPr lang="en-US" sz="2400" dirty="0" smtClean="0">
                <a:solidFill>
                  <a:srgbClr val="0000CC"/>
                </a:solidFill>
              </a:rPr>
              <a:t> / bus </a:t>
            </a:r>
            <a:r>
              <a:rPr lang="en-US" sz="2400" dirty="0" err="1" smtClean="0">
                <a:solidFill>
                  <a:srgbClr val="0000CC"/>
                </a:solidFill>
              </a:rPr>
              <a:t>rộng</a:t>
            </a:r>
            <a:r>
              <a:rPr lang="en-US" sz="2400" dirty="0" smtClean="0">
                <a:solidFill>
                  <a:srgbClr val="0000CC"/>
                </a:solidFill>
              </a:rPr>
              <a:t> </a:t>
            </a:r>
            <a:r>
              <a:rPr lang="en-US" sz="2400" dirty="0" err="1" smtClean="0">
                <a:solidFill>
                  <a:srgbClr val="0000CC"/>
                </a:solidFill>
              </a:rPr>
              <a:t>hơn</a:t>
            </a:r>
            <a:endParaRPr lang="en-US" sz="2400" dirty="0" smtClean="0">
              <a:solidFill>
                <a:srgbClr val="0000CC"/>
              </a:solidFill>
            </a:endParaRPr>
          </a:p>
          <a:p>
            <a:pPr>
              <a:buFontTx/>
              <a:buChar char="-"/>
            </a:pPr>
            <a:r>
              <a:rPr lang="en-US" sz="2400" dirty="0" err="1" smtClean="0">
                <a:solidFill>
                  <a:srgbClr val="0000CC"/>
                </a:solidFill>
              </a:rPr>
              <a:t>Thiết</a:t>
            </a:r>
            <a:r>
              <a:rPr lang="en-US" sz="2400" dirty="0" smtClean="0">
                <a:solidFill>
                  <a:srgbClr val="0000CC"/>
                </a:solidFill>
              </a:rPr>
              <a:t> </a:t>
            </a:r>
            <a:r>
              <a:rPr lang="en-US" sz="2400" dirty="0" err="1" smtClean="0">
                <a:solidFill>
                  <a:srgbClr val="0000CC"/>
                </a:solidFill>
              </a:rPr>
              <a:t>bị</a:t>
            </a:r>
            <a:r>
              <a:rPr lang="en-US" sz="2400" dirty="0" smtClean="0">
                <a:solidFill>
                  <a:srgbClr val="0000CC"/>
                </a:solidFill>
              </a:rPr>
              <a:t> IO </a:t>
            </a:r>
            <a:r>
              <a:rPr lang="en-US" sz="2400" dirty="0" err="1" smtClean="0">
                <a:solidFill>
                  <a:srgbClr val="0000CC"/>
                </a:solidFill>
              </a:rPr>
              <a:t>cần</a:t>
            </a:r>
            <a:r>
              <a:rPr lang="en-US" sz="2400" dirty="0" smtClean="0">
                <a:solidFill>
                  <a:srgbClr val="0000CC"/>
                </a:solidFill>
              </a:rPr>
              <a:t> </a:t>
            </a:r>
            <a:r>
              <a:rPr lang="en-US" sz="2400" dirty="0" err="1" smtClean="0">
                <a:solidFill>
                  <a:srgbClr val="0000CC"/>
                </a:solidFill>
              </a:rPr>
              <a:t>nhanh</a:t>
            </a:r>
            <a:r>
              <a:rPr lang="en-US" sz="2400" dirty="0" smtClean="0">
                <a:solidFill>
                  <a:srgbClr val="0000CC"/>
                </a:solidFill>
              </a:rPr>
              <a:t> </a:t>
            </a:r>
            <a:r>
              <a:rPr lang="en-US" sz="2400" dirty="0" err="1" smtClean="0">
                <a:solidFill>
                  <a:srgbClr val="0000CC"/>
                </a:solidFill>
              </a:rPr>
              <a:t>hơn</a:t>
            </a:r>
            <a:r>
              <a:rPr lang="en-US" sz="2400" dirty="0" smtClean="0">
                <a:solidFill>
                  <a:srgbClr val="0000CC"/>
                </a:solidFill>
              </a:rPr>
              <a:t> </a:t>
            </a:r>
            <a:r>
              <a:rPr lang="en-US" sz="2400" dirty="0" smtClean="0">
                <a:solidFill>
                  <a:srgbClr val="0000CC"/>
                </a:solidFill>
                <a:sym typeface="Wingdings" pitchFamily="2" charset="2"/>
              </a:rPr>
              <a:t> Enhanced IO</a:t>
            </a:r>
            <a:endParaRPr lang="en-US" sz="2400" dirty="0">
              <a:solidFill>
                <a:srgbClr val="0000CC"/>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gridCol w="5310182"/>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916832"/>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53</a:t>
            </a:fld>
            <a:endParaRPr lang="en-US"/>
          </a:p>
        </p:txBody>
      </p:sp>
      <p:sp>
        <p:nvSpPr>
          <p:cNvPr id="6" name="Rectangle 5"/>
          <p:cNvSpPr/>
          <p:nvPr/>
        </p:nvSpPr>
        <p:spPr>
          <a:xfrm>
            <a:off x="251520" y="4653136"/>
            <a:ext cx="2954655" cy="923330"/>
          </a:xfrm>
          <a:prstGeom prst="rect">
            <a:avLst/>
          </a:prstGeom>
        </p:spPr>
        <p:txBody>
          <a:bodyPr wrap="none">
            <a:spAutoFit/>
          </a:bodyPr>
          <a:lstStyle/>
          <a:p>
            <a:r>
              <a:rPr lang="en-US" sz="1800" b="1" dirty="0" err="1" smtClean="0">
                <a:solidFill>
                  <a:srgbClr val="0000CC"/>
                </a:solidFill>
              </a:rPr>
              <a:t>Tăng</a:t>
            </a:r>
            <a:r>
              <a:rPr lang="en-US" sz="1800" b="1" dirty="0" smtClean="0">
                <a:solidFill>
                  <a:srgbClr val="0000CC"/>
                </a:solidFill>
              </a:rPr>
              <a:t> </a:t>
            </a:r>
            <a:r>
              <a:rPr lang="en-US" sz="1800" b="1" dirty="0" err="1" smtClean="0">
                <a:solidFill>
                  <a:srgbClr val="0000CC"/>
                </a:solidFill>
              </a:rPr>
              <a:t>khả</a:t>
            </a:r>
            <a:r>
              <a:rPr lang="en-US" sz="1800" b="1" dirty="0" smtClean="0">
                <a:solidFill>
                  <a:srgbClr val="0000CC"/>
                </a:solidFill>
              </a:rPr>
              <a:t> </a:t>
            </a:r>
            <a:r>
              <a:rPr lang="en-US" sz="1800" b="1" dirty="0" err="1" smtClean="0">
                <a:solidFill>
                  <a:srgbClr val="0000CC"/>
                </a:solidFill>
              </a:rPr>
              <a:t>năng</a:t>
            </a:r>
            <a:r>
              <a:rPr lang="en-US" sz="1800" b="1" dirty="0" smtClean="0">
                <a:solidFill>
                  <a:srgbClr val="0000CC"/>
                </a:solidFill>
              </a:rPr>
              <a:t> </a:t>
            </a:r>
            <a:r>
              <a:rPr lang="en-US" sz="1800" b="1" dirty="0" err="1" smtClean="0">
                <a:solidFill>
                  <a:srgbClr val="0000CC"/>
                </a:solidFill>
              </a:rPr>
              <a:t>truyền</a:t>
            </a:r>
            <a:r>
              <a:rPr lang="en-US" sz="1800" b="1" dirty="0" smtClean="0">
                <a:solidFill>
                  <a:srgbClr val="0000CC"/>
                </a:solidFill>
              </a:rPr>
              <a:t> data:</a:t>
            </a:r>
          </a:p>
          <a:p>
            <a:pPr>
              <a:buFontTx/>
              <a:buChar char="-"/>
            </a:pPr>
            <a:r>
              <a:rPr lang="en-US" sz="1800" dirty="0" err="1" smtClean="0">
                <a:solidFill>
                  <a:srgbClr val="0000CC"/>
                </a:solidFill>
              </a:rPr>
              <a:t>Bộ</a:t>
            </a:r>
            <a:r>
              <a:rPr lang="en-US" sz="1800" dirty="0" smtClean="0">
                <a:solidFill>
                  <a:srgbClr val="0000CC"/>
                </a:solidFill>
              </a:rPr>
              <a:t> </a:t>
            </a:r>
            <a:r>
              <a:rPr lang="en-US" sz="1800" dirty="0" err="1" smtClean="0">
                <a:solidFill>
                  <a:srgbClr val="0000CC"/>
                </a:solidFill>
              </a:rPr>
              <a:t>nhớ</a:t>
            </a:r>
            <a:r>
              <a:rPr lang="en-US" sz="1800" dirty="0" smtClean="0">
                <a:solidFill>
                  <a:srgbClr val="0000CC"/>
                </a:solidFill>
              </a:rPr>
              <a:t>  </a:t>
            </a:r>
            <a:r>
              <a:rPr lang="en-US" sz="1800" dirty="0" err="1" smtClean="0">
                <a:solidFill>
                  <a:srgbClr val="0000CC"/>
                </a:solidFill>
              </a:rPr>
              <a:t>nhanh</a:t>
            </a:r>
            <a:r>
              <a:rPr lang="en-US" sz="1800" dirty="0" smtClean="0">
                <a:solidFill>
                  <a:srgbClr val="0000CC"/>
                </a:solidFill>
              </a:rPr>
              <a:t> </a:t>
            </a:r>
            <a:r>
              <a:rPr lang="en-US" sz="1800" dirty="0" err="1" smtClean="0">
                <a:solidFill>
                  <a:srgbClr val="0000CC"/>
                </a:solidFill>
              </a:rPr>
              <a:t>hơn</a:t>
            </a:r>
            <a:endParaRPr lang="en-US" sz="1800" dirty="0" smtClean="0">
              <a:solidFill>
                <a:srgbClr val="0000CC"/>
              </a:solidFill>
            </a:endParaRPr>
          </a:p>
          <a:p>
            <a:pPr>
              <a:buFontTx/>
              <a:buChar char="-"/>
            </a:pPr>
            <a:r>
              <a:rPr lang="en-US" sz="1800" dirty="0" smtClean="0">
                <a:solidFill>
                  <a:srgbClr val="0000CC"/>
                </a:solidFill>
              </a:rPr>
              <a:t>Bus </a:t>
            </a:r>
            <a:r>
              <a:rPr lang="en-US" sz="1800" dirty="0" err="1" smtClean="0">
                <a:solidFill>
                  <a:srgbClr val="0000CC"/>
                </a:solidFill>
              </a:rPr>
              <a:t>rộng</a:t>
            </a:r>
            <a:r>
              <a:rPr lang="en-US" sz="1800" dirty="0" smtClean="0">
                <a:solidFill>
                  <a:srgbClr val="0000CC"/>
                </a:solidFill>
              </a:rPr>
              <a:t> </a:t>
            </a:r>
            <a:r>
              <a:rPr lang="en-US" sz="1800" dirty="0" err="1" smtClean="0">
                <a:solidFill>
                  <a:srgbClr val="0000CC"/>
                </a:solidFill>
              </a:rPr>
              <a:t>hơn</a:t>
            </a:r>
            <a:endParaRPr lang="en-US" sz="1800" dirty="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t>
            </a:r>
            <a:r>
              <a:rPr lang="en-GB">
                <a:effectLst>
                  <a:outerShdw blurRad="38100" dist="38100" dir="2700000" algn="tl">
                    <a:srgbClr val="000000">
                      <a:alpha val="43137"/>
                    </a:srgbClr>
                  </a:outerShdw>
                </a:effectLst>
              </a:rPr>
              <a:t>and </a:t>
            </a:r>
            <a:r>
              <a:rPr lang="en-GB" smtClean="0">
                <a:effectLst>
                  <a:outerShdw blurRad="38100" dist="38100" dir="2700000" algn="tl">
                    <a:srgbClr val="000000">
                      <a:alpha val="43137"/>
                    </a:srgbClr>
                  </a:outerShdw>
                </a:effectLst>
              </a:rPr>
              <a:t>Logic </a:t>
            </a:r>
            <a:r>
              <a:rPr lang="en-GB" dirty="0">
                <a:effectLst>
                  <a:outerShdw blurRad="38100" dist="38100" dir="2700000" algn="tl">
                    <a:srgbClr val="000000">
                      <a:alpha val="43137"/>
                    </a:srgbClr>
                  </a:outerShdw>
                </a:effectLst>
              </a:rPr>
              <a:t>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a:t>
            </a:r>
            <a:r>
              <a:rPr lang="en-GB" sz="2000" b="1" dirty="0" smtClean="0">
                <a:solidFill>
                  <a:srgbClr val="FF0000"/>
                </a:solidFill>
              </a:rPr>
              <a:t>resistance </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Dây</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càng</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nhỏ</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thì</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điện</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trở</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càng</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lớn</a:t>
            </a:r>
            <a:r>
              <a:rPr lang="en-GB" sz="1600" dirty="0" smtClean="0">
                <a:solidFill>
                  <a:srgbClr val="0000CC"/>
                </a:solidFill>
                <a:sym typeface="Wingdings" pitchFamily="2" charset="2"/>
              </a:rPr>
              <a:t> – </a:t>
            </a:r>
            <a:r>
              <a:rPr lang="en-GB" sz="1600" dirty="0" err="1" smtClean="0">
                <a:solidFill>
                  <a:srgbClr val="0000CC"/>
                </a:solidFill>
                <a:sym typeface="Wingdings" pitchFamily="2" charset="2"/>
              </a:rPr>
              <a:t>công</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thực</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tính</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điện</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trở</a:t>
            </a:r>
            <a:r>
              <a:rPr lang="en-GB" sz="1600" dirty="0" smtClean="0">
                <a:solidFill>
                  <a:srgbClr val="0000CC"/>
                </a:solidFill>
                <a:sym typeface="Wingdings" pitchFamily="2" charset="2"/>
              </a:rPr>
              <a:t> R</a:t>
            </a:r>
            <a:endParaRPr lang="en-GB" sz="2000" dirty="0">
              <a:solidFill>
                <a:srgbClr val="0000CC"/>
              </a:solidFill>
            </a:endParaRPr>
          </a:p>
          <a:p>
            <a:pPr lvl="1"/>
            <a:r>
              <a:rPr lang="en-GB" sz="2000" b="1" dirty="0">
                <a:solidFill>
                  <a:srgbClr val="FF0000"/>
                </a:solidFill>
              </a:rPr>
              <a:t>Wires closer together, increasing </a:t>
            </a:r>
            <a:r>
              <a:rPr lang="en-GB" sz="2000" b="1" dirty="0" smtClean="0">
                <a:solidFill>
                  <a:srgbClr val="FF0000"/>
                </a:solidFill>
              </a:rPr>
              <a:t>capacitance </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Công</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thức</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tính</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điện</a:t>
            </a:r>
            <a:r>
              <a:rPr lang="en-GB" sz="1600" dirty="0" smtClean="0">
                <a:solidFill>
                  <a:srgbClr val="0000CC"/>
                </a:solidFill>
                <a:sym typeface="Wingdings" pitchFamily="2" charset="2"/>
              </a:rPr>
              <a:t> dung </a:t>
            </a:r>
            <a:r>
              <a:rPr lang="en-GB" sz="1600" dirty="0" err="1" smtClean="0">
                <a:solidFill>
                  <a:srgbClr val="0000CC"/>
                </a:solidFill>
                <a:sym typeface="Wingdings" pitchFamily="2" charset="2"/>
              </a:rPr>
              <a:t>của</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tụ</a:t>
            </a:r>
            <a:r>
              <a:rPr lang="en-GB" sz="1600" dirty="0" smtClean="0">
                <a:solidFill>
                  <a:srgbClr val="0000CC"/>
                </a:solidFill>
                <a:sym typeface="Wingdings" pitchFamily="2" charset="2"/>
              </a:rPr>
              <a:t> </a:t>
            </a:r>
            <a:r>
              <a:rPr lang="en-GB" sz="1600" dirty="0" err="1" smtClean="0">
                <a:solidFill>
                  <a:srgbClr val="0000CC"/>
                </a:solidFill>
                <a:sym typeface="Wingdings" pitchFamily="2" charset="2"/>
              </a:rPr>
              <a:t>điện</a:t>
            </a:r>
            <a:r>
              <a:rPr lang="en-GB" sz="1600" dirty="0" smtClean="0">
                <a:solidFill>
                  <a:srgbClr val="0000CC"/>
                </a:solidFill>
                <a:sym typeface="Wingdings" pitchFamily="2" charset="2"/>
              </a:rPr>
              <a:t> C</a:t>
            </a:r>
            <a:endParaRPr lang="en-GB" sz="2000" dirty="0">
              <a:solidFill>
                <a:srgbClr val="0000CC"/>
              </a:solidFill>
            </a:endParaRP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t>
            </a:r>
            <a:r>
              <a:rPr lang="en-GB" smtClean="0">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1700808"/>
            <a:ext cx="8074987" cy="2696147"/>
          </a:xfrm>
        </p:spPr>
        <p:txBody>
          <a:bodyPr>
            <a:normAutofit lnSpcReduction="10000"/>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dirty="0" smtClean="0">
                <a:solidFill>
                  <a:schemeClr val="tx1"/>
                </a:solidFill>
              </a:rPr>
              <a:t>GPGPU: General Purpose Graphical 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
        <p:nvSpPr>
          <p:cNvPr id="5" name="TextBox 4"/>
          <p:cNvSpPr txBox="1"/>
          <p:nvPr/>
        </p:nvSpPr>
        <p:spPr>
          <a:xfrm>
            <a:off x="251520" y="4293096"/>
            <a:ext cx="8496944" cy="1477328"/>
          </a:xfrm>
          <a:prstGeom prst="rect">
            <a:avLst/>
          </a:prstGeom>
          <a:noFill/>
        </p:spPr>
        <p:txBody>
          <a:bodyPr wrap="square" rtlCol="0">
            <a:spAutoFit/>
          </a:bodyPr>
          <a:lstStyle/>
          <a:p>
            <a:pPr>
              <a:buFontTx/>
              <a:buChar char="-"/>
            </a:pPr>
            <a:r>
              <a:rPr lang="en-US" sz="1800" b="1" dirty="0" err="1" smtClean="0">
                <a:solidFill>
                  <a:srgbClr val="FF0000"/>
                </a:solidFill>
              </a:rPr>
              <a:t>Một</a:t>
            </a:r>
            <a:r>
              <a:rPr lang="en-US" sz="1800" b="1" dirty="0" smtClean="0">
                <a:solidFill>
                  <a:srgbClr val="FF0000"/>
                </a:solidFill>
              </a:rPr>
              <a:t> </a:t>
            </a:r>
            <a:r>
              <a:rPr lang="en-US" sz="1800" b="1" dirty="0" err="1" smtClean="0">
                <a:solidFill>
                  <a:srgbClr val="FF0000"/>
                </a:solidFill>
              </a:rPr>
              <a:t>bộ</a:t>
            </a:r>
            <a:r>
              <a:rPr lang="en-US" sz="1800" b="1" dirty="0" smtClean="0">
                <a:solidFill>
                  <a:srgbClr val="FF0000"/>
                </a:solidFill>
              </a:rPr>
              <a:t> </a:t>
            </a:r>
            <a:r>
              <a:rPr lang="en-US" sz="1800" b="1" dirty="0" err="1" smtClean="0">
                <a:solidFill>
                  <a:srgbClr val="FF0000"/>
                </a:solidFill>
              </a:rPr>
              <a:t>xử</a:t>
            </a:r>
            <a:r>
              <a:rPr lang="en-US" sz="1800" b="1" dirty="0" smtClean="0">
                <a:solidFill>
                  <a:srgbClr val="FF0000"/>
                </a:solidFill>
              </a:rPr>
              <a:t> </a:t>
            </a:r>
            <a:r>
              <a:rPr lang="en-US" sz="1800" b="1" dirty="0" err="1" smtClean="0">
                <a:solidFill>
                  <a:srgbClr val="FF0000"/>
                </a:solidFill>
              </a:rPr>
              <a:t>lý</a:t>
            </a:r>
            <a:r>
              <a:rPr lang="en-US" sz="1800" b="1" dirty="0" smtClean="0">
                <a:solidFill>
                  <a:srgbClr val="FF0000"/>
                </a:solidFill>
              </a:rPr>
              <a:t> </a:t>
            </a:r>
            <a:r>
              <a:rPr lang="en-US" sz="1800" b="1" dirty="0" err="1" smtClean="0">
                <a:solidFill>
                  <a:srgbClr val="FF0000"/>
                </a:solidFill>
              </a:rPr>
              <a:t>chưa</a:t>
            </a:r>
            <a:r>
              <a:rPr lang="en-US" sz="1800" b="1" dirty="0" smtClean="0">
                <a:solidFill>
                  <a:srgbClr val="FF0000"/>
                </a:solidFill>
              </a:rPr>
              <a:t> </a:t>
            </a:r>
            <a:r>
              <a:rPr lang="en-US" sz="1800" b="1" dirty="0" err="1" smtClean="0">
                <a:solidFill>
                  <a:srgbClr val="FF0000"/>
                </a:solidFill>
              </a:rPr>
              <a:t>đủ</a:t>
            </a:r>
            <a:r>
              <a:rPr lang="en-US" sz="1800" b="1" dirty="0" smtClean="0">
                <a:solidFill>
                  <a:srgbClr val="FF0000"/>
                </a:solidFill>
              </a:rPr>
              <a:t> </a:t>
            </a:r>
            <a:r>
              <a:rPr lang="en-US" sz="1800" b="1" dirty="0" err="1" smtClean="0">
                <a:solidFill>
                  <a:srgbClr val="FF0000"/>
                </a:solidFill>
              </a:rPr>
              <a:t>nhanh</a:t>
            </a:r>
            <a:r>
              <a:rPr lang="en-US" sz="1800" b="1" dirty="0" smtClean="0">
                <a:solidFill>
                  <a:srgbClr val="FF0000"/>
                </a:solidFill>
              </a:rPr>
              <a:t> </a:t>
            </a:r>
            <a:r>
              <a:rPr lang="en-US" sz="1800" b="1" dirty="0" err="1" smtClean="0">
                <a:solidFill>
                  <a:srgbClr val="FF0000"/>
                </a:solidFill>
              </a:rPr>
              <a:t>thì</a:t>
            </a:r>
            <a:r>
              <a:rPr lang="en-US" sz="1800" b="1" dirty="0" smtClean="0">
                <a:solidFill>
                  <a:srgbClr val="FF0000"/>
                </a:solidFill>
              </a:rPr>
              <a:t> </a:t>
            </a:r>
            <a:r>
              <a:rPr lang="en-US" sz="1800" b="1" dirty="0" err="1" smtClean="0">
                <a:solidFill>
                  <a:srgbClr val="FF0000"/>
                </a:solidFill>
              </a:rPr>
              <a:t>dùng</a:t>
            </a:r>
            <a:r>
              <a:rPr lang="en-US" sz="1800" b="1" dirty="0" smtClean="0">
                <a:solidFill>
                  <a:srgbClr val="FF0000"/>
                </a:solidFill>
              </a:rPr>
              <a:t> </a:t>
            </a:r>
            <a:r>
              <a:rPr lang="en-US" sz="1800" b="1" dirty="0" err="1" smtClean="0">
                <a:solidFill>
                  <a:srgbClr val="FF0000"/>
                </a:solidFill>
              </a:rPr>
              <a:t>nhiều</a:t>
            </a:r>
            <a:r>
              <a:rPr lang="en-US" sz="1800" b="1" dirty="0" smtClean="0">
                <a:solidFill>
                  <a:srgbClr val="FF0000"/>
                </a:solidFill>
              </a:rPr>
              <a:t> </a:t>
            </a:r>
            <a:r>
              <a:rPr lang="en-US" sz="1800" b="1" dirty="0" err="1" smtClean="0">
                <a:solidFill>
                  <a:srgbClr val="FF0000"/>
                </a:solidFill>
              </a:rPr>
              <a:t>bộ</a:t>
            </a:r>
            <a:r>
              <a:rPr lang="en-US" sz="1800" b="1" dirty="0" smtClean="0">
                <a:solidFill>
                  <a:srgbClr val="FF0000"/>
                </a:solidFill>
              </a:rPr>
              <a:t> </a:t>
            </a:r>
            <a:r>
              <a:rPr lang="en-US" sz="1800" b="1" dirty="0" err="1" smtClean="0">
                <a:solidFill>
                  <a:srgbClr val="FF0000"/>
                </a:solidFill>
              </a:rPr>
              <a:t>xử</a:t>
            </a:r>
            <a:r>
              <a:rPr lang="en-US" sz="1800" b="1" dirty="0" smtClean="0">
                <a:solidFill>
                  <a:srgbClr val="FF0000"/>
                </a:solidFill>
              </a:rPr>
              <a:t> </a:t>
            </a:r>
            <a:r>
              <a:rPr lang="en-US" sz="1800" b="1" dirty="0" err="1" smtClean="0">
                <a:solidFill>
                  <a:srgbClr val="FF0000"/>
                </a:solidFill>
              </a:rPr>
              <a:t>lý</a:t>
            </a:r>
            <a:r>
              <a:rPr lang="en-US" sz="1800" b="1" dirty="0" smtClean="0">
                <a:solidFill>
                  <a:srgbClr val="FF0000"/>
                </a:solidFill>
              </a:rPr>
              <a:t> </a:t>
            </a:r>
            <a:r>
              <a:rPr lang="en-US" sz="1800" b="1" dirty="0" err="1" smtClean="0">
                <a:solidFill>
                  <a:srgbClr val="FF0000"/>
                </a:solidFill>
              </a:rPr>
              <a:t>chạy</a:t>
            </a:r>
            <a:r>
              <a:rPr lang="en-US" sz="1800" b="1" dirty="0" smtClean="0">
                <a:solidFill>
                  <a:srgbClr val="FF0000"/>
                </a:solidFill>
              </a:rPr>
              <a:t> </a:t>
            </a:r>
            <a:r>
              <a:rPr lang="en-US" sz="1800" b="1" dirty="0" err="1" smtClean="0">
                <a:solidFill>
                  <a:srgbClr val="FF0000"/>
                </a:solidFill>
              </a:rPr>
              <a:t>đồng</a:t>
            </a:r>
            <a:r>
              <a:rPr lang="en-US" sz="1800" b="1" dirty="0" smtClean="0">
                <a:solidFill>
                  <a:srgbClr val="FF0000"/>
                </a:solidFill>
              </a:rPr>
              <a:t> </a:t>
            </a:r>
            <a:r>
              <a:rPr lang="en-US" sz="1800" b="1" dirty="0" err="1" smtClean="0">
                <a:solidFill>
                  <a:srgbClr val="FF0000"/>
                </a:solidFill>
              </a:rPr>
              <a:t>thời</a:t>
            </a:r>
            <a:r>
              <a:rPr lang="en-US" sz="1800" b="1" dirty="0" smtClean="0">
                <a:solidFill>
                  <a:srgbClr val="FF0000"/>
                </a:solidFill>
              </a:rPr>
              <a:t> </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Multicore</a:t>
            </a:r>
            <a:r>
              <a:rPr lang="en-US" sz="1800" b="1" dirty="0" smtClean="0">
                <a:solidFill>
                  <a:srgbClr val="FF0000"/>
                </a:solidFill>
                <a:sym typeface="Wingdings" pitchFamily="2" charset="2"/>
              </a:rPr>
              <a:t>/ MIC.</a:t>
            </a:r>
          </a:p>
          <a:p>
            <a:pPr>
              <a:buFontTx/>
              <a:buChar char="-"/>
            </a:pP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Đề</a:t>
            </a:r>
            <a:r>
              <a:rPr lang="en-US" sz="1800" b="1" dirty="0" smtClean="0">
                <a:solidFill>
                  <a:srgbClr val="FF0000"/>
                </a:solidFill>
                <a:sym typeface="Wingdings" pitchFamily="2" charset="2"/>
              </a:rPr>
              <a:t> CPU </a:t>
            </a:r>
            <a:r>
              <a:rPr lang="en-US" sz="1800" b="1" dirty="0" err="1" smtClean="0">
                <a:solidFill>
                  <a:srgbClr val="FF0000"/>
                </a:solidFill>
                <a:sym typeface="Wingdings" pitchFamily="2" charset="2"/>
              </a:rPr>
              <a:t>tính</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toán</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nhiều</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hơn</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thì</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đừng</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để</a:t>
            </a:r>
            <a:r>
              <a:rPr lang="en-US" sz="1800" b="1" dirty="0" smtClean="0">
                <a:solidFill>
                  <a:srgbClr val="FF0000"/>
                </a:solidFill>
                <a:sym typeface="Wingdings" pitchFamily="2" charset="2"/>
              </a:rPr>
              <a:t> CPU </a:t>
            </a:r>
            <a:r>
              <a:rPr lang="en-US" sz="1800" b="1" dirty="0" err="1" smtClean="0">
                <a:solidFill>
                  <a:srgbClr val="FF0000"/>
                </a:solidFill>
                <a:sym typeface="Wingdings" pitchFamily="2" charset="2"/>
              </a:rPr>
              <a:t>phải</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trình</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bầy</a:t>
            </a:r>
            <a:r>
              <a:rPr lang="en-US" sz="1800" b="1" dirty="0" smtClean="0">
                <a:solidFill>
                  <a:srgbClr val="FF0000"/>
                </a:solidFill>
                <a:sym typeface="Wingdings" pitchFamily="2" charset="2"/>
              </a:rPr>
              <a:t> data </a:t>
            </a:r>
            <a:r>
              <a:rPr lang="en-US" sz="1800" b="1" dirty="0" err="1" smtClean="0">
                <a:solidFill>
                  <a:srgbClr val="FF0000"/>
                </a:solidFill>
                <a:sym typeface="Wingdings" pitchFamily="2" charset="2"/>
              </a:rPr>
              <a:t>ra</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màn</a:t>
            </a:r>
            <a:r>
              <a:rPr lang="en-US" sz="1800" b="1" dirty="0" smtClean="0">
                <a:solidFill>
                  <a:srgbClr val="FF0000"/>
                </a:solidFill>
                <a:sym typeface="Wingdings" pitchFamily="2" charset="2"/>
              </a:rPr>
              <a:t> </a:t>
            </a:r>
            <a:r>
              <a:rPr lang="en-US" sz="1800" b="1" dirty="0" err="1" smtClean="0">
                <a:solidFill>
                  <a:srgbClr val="FF0000"/>
                </a:solidFill>
                <a:sym typeface="Wingdings" pitchFamily="2" charset="2"/>
              </a:rPr>
              <a:t>hình</a:t>
            </a:r>
            <a:r>
              <a:rPr lang="en-US" sz="1800" b="1" dirty="0" smtClean="0">
                <a:solidFill>
                  <a:srgbClr val="FF0000"/>
                </a:solidFill>
                <a:sym typeface="Wingdings" pitchFamily="2" charset="2"/>
              </a:rPr>
              <a:t>  GPU</a:t>
            </a:r>
          </a:p>
          <a:p>
            <a:endParaRPr lang="en-US" sz="1800" b="1" dirty="0">
              <a:solidFill>
                <a:srgbClr val="FF0000"/>
              </a:solidFill>
            </a:endParaRP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err="1" smtClean="0">
                <a:effectLst>
                  <a:outerShdw blurRad="38100" dist="38100" dir="2700000" algn="tl">
                    <a:srgbClr val="000000">
                      <a:alpha val="43137"/>
                    </a:srgbClr>
                  </a:outerShdw>
                </a:effectLst>
              </a:rPr>
              <a:t>Multicore</a:t>
            </a:r>
            <a:r>
              <a:rPr lang="en-GB" dirty="0" smtClean="0">
                <a:effectLst>
                  <a:outerShdw blurRad="38100" dist="38100" dir="2700000" algn="tl">
                    <a:srgbClr val="000000">
                      <a:alpha val="43137"/>
                    </a:srgbClr>
                  </a:outerShdw>
                </a:effectLst>
              </a:rPr>
              <a:t/>
            </a:r>
            <a:br>
              <a:rPr lang="en-GB" dirty="0" smtClean="0">
                <a:effectLst>
                  <a:outerShdw blurRad="38100" dist="38100" dir="2700000" algn="tl">
                    <a:srgbClr val="000000">
                      <a:alpha val="43137"/>
                    </a:srgbClr>
                  </a:outerShdw>
                </a:effectLst>
              </a:rPr>
            </a:br>
            <a:r>
              <a:rPr lang="en-GB" sz="2000" dirty="0" err="1" smtClean="0">
                <a:solidFill>
                  <a:srgbClr val="0000CC"/>
                </a:solidFill>
                <a:effectLst>
                  <a:outerShdw blurRad="38100" dist="38100" dir="2700000" algn="tl">
                    <a:srgbClr val="000000">
                      <a:alpha val="43137"/>
                    </a:srgbClr>
                  </a:outerShdw>
                </a:effectLst>
              </a:rPr>
              <a:t>Nhiều</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bộ</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xử</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lý</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trong</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một</a:t>
            </a:r>
            <a:r>
              <a:rPr lang="en-GB" sz="2000" dirty="0" smtClean="0">
                <a:solidFill>
                  <a:srgbClr val="0000CC"/>
                </a:solidFill>
                <a:effectLst>
                  <a:outerShdw blurRad="38100" dist="38100" dir="2700000" algn="tl">
                    <a:srgbClr val="000000">
                      <a:alpha val="43137"/>
                    </a:srgbClr>
                  </a:outerShdw>
                </a:effectLst>
              </a:rPr>
              <a:t> chip</a:t>
            </a:r>
            <a:br>
              <a:rPr lang="en-GB" sz="2000" dirty="0" smtClean="0">
                <a:solidFill>
                  <a:srgbClr val="0000CC"/>
                </a:solidFill>
                <a:effectLst>
                  <a:outerShdw blurRad="38100" dist="38100" dir="2700000" algn="tl">
                    <a:srgbClr val="000000">
                      <a:alpha val="43137"/>
                    </a:srgbClr>
                  </a:outerShdw>
                </a:effectLst>
              </a:rPr>
            </a:br>
            <a:r>
              <a:rPr lang="en-GB" sz="2000" dirty="0" err="1" smtClean="0">
                <a:solidFill>
                  <a:srgbClr val="0000CC"/>
                </a:solidFill>
                <a:effectLst>
                  <a:outerShdw blurRad="38100" dist="38100" dir="2700000" algn="tl">
                    <a:srgbClr val="000000">
                      <a:alpha val="43137"/>
                    </a:srgbClr>
                  </a:outerShdw>
                </a:effectLst>
              </a:rPr>
              <a:t>đồng</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thời</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gắn</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thêm</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bộ</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nhớ</a:t>
            </a:r>
            <a:r>
              <a:rPr lang="en-GB" sz="2000" dirty="0" smtClean="0">
                <a:solidFill>
                  <a:srgbClr val="0000CC"/>
                </a:solidFill>
                <a:effectLst>
                  <a:outerShdw blurRad="38100" dist="38100" dir="2700000" algn="tl">
                    <a:srgbClr val="000000">
                      <a:alpha val="43137"/>
                    </a:srgbClr>
                  </a:outerShdw>
                </a:effectLst>
              </a:rPr>
              <a:t> cache </a:t>
            </a:r>
            <a:br>
              <a:rPr lang="en-GB" sz="2000" dirty="0" smtClean="0">
                <a:solidFill>
                  <a:srgbClr val="0000CC"/>
                </a:solidFill>
                <a:effectLst>
                  <a:outerShdw blurRad="38100" dist="38100" dir="2700000" algn="tl">
                    <a:srgbClr val="000000">
                      <a:alpha val="43137"/>
                    </a:srgbClr>
                  </a:outerShdw>
                </a:effectLst>
              </a:rPr>
            </a:br>
            <a:r>
              <a:rPr lang="en-GB" sz="2000" dirty="0" err="1" smtClean="0">
                <a:solidFill>
                  <a:srgbClr val="0000CC"/>
                </a:solidFill>
                <a:effectLst>
                  <a:outerShdw blurRad="38100" dist="38100" dir="2700000" algn="tl">
                    <a:srgbClr val="000000">
                      <a:alpha val="43137"/>
                    </a:srgbClr>
                  </a:outerShdw>
                </a:effectLst>
              </a:rPr>
              <a:t>vào</a:t>
            </a:r>
            <a:r>
              <a:rPr lang="en-GB" sz="2000" dirty="0" smtClean="0">
                <a:solidFill>
                  <a:srgbClr val="0000CC"/>
                </a:solidFill>
                <a:effectLst>
                  <a:outerShdw blurRad="38100" dist="38100" dir="2700000" algn="tl">
                    <a:srgbClr val="000000">
                      <a:alpha val="43137"/>
                    </a:srgbClr>
                  </a:outerShdw>
                </a:effectLst>
              </a:rPr>
              <a:t> </a:t>
            </a:r>
            <a:r>
              <a:rPr lang="en-GB" sz="2000" dirty="0" err="1" smtClean="0">
                <a:solidFill>
                  <a:srgbClr val="0000CC"/>
                </a:solidFill>
                <a:effectLst>
                  <a:outerShdw blurRad="38100" dist="38100" dir="2700000" algn="tl">
                    <a:srgbClr val="000000">
                      <a:alpha val="43137"/>
                    </a:srgbClr>
                  </a:outerShdw>
                </a:effectLst>
              </a:rPr>
              <a:t>trong</a:t>
            </a:r>
            <a:r>
              <a:rPr lang="en-GB" sz="2000" dirty="0" smtClean="0">
                <a:solidFill>
                  <a:srgbClr val="0000CC"/>
                </a:solidFill>
                <a:effectLst>
                  <a:outerShdw blurRad="38100" dist="38100" dir="2700000" algn="tl">
                    <a:srgbClr val="000000">
                      <a:alpha val="43137"/>
                    </a:srgbClr>
                  </a:outerShdw>
                </a:effectLst>
              </a:rPr>
              <a:t> chip </a:t>
            </a:r>
            <a:r>
              <a:rPr lang="en-GB" sz="2000" dirty="0" err="1" smtClean="0">
                <a:solidFill>
                  <a:srgbClr val="0000CC"/>
                </a:solidFill>
                <a:effectLst>
                  <a:outerShdw blurRad="38100" dist="38100" dir="2700000" algn="tl">
                    <a:srgbClr val="000000">
                      <a:alpha val="43137"/>
                    </a:srgbClr>
                  </a:outerShdw>
                </a:effectLst>
              </a:rPr>
              <a:t>này</a:t>
            </a:r>
            <a:endParaRPr lang="en-GB" sz="2800" dirty="0">
              <a:solidFill>
                <a:srgbClr val="0000CC"/>
              </a:solidFill>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a:xfrm>
            <a:off x="498474" y="2596405"/>
            <a:ext cx="7556313" cy="3424883"/>
          </a:xfrm>
        </p:spPr>
        <p:txBody>
          <a:bodyPr>
            <a:normAutofit/>
          </a:bodyPr>
          <a:lstStyle/>
          <a:p>
            <a:r>
              <a:rPr lang="en-US" sz="2800" dirty="0" smtClean="0">
                <a:solidFill>
                  <a:schemeClr val="tx1"/>
                </a:solidFill>
              </a:rPr>
              <a:t>Basics: Number Systems</a:t>
            </a:r>
          </a:p>
          <a:p>
            <a:r>
              <a:rPr lang="en-US" sz="2800" dirty="0" smtClean="0">
                <a:solidFill>
                  <a:srgbClr val="FF0000"/>
                </a:solidFill>
              </a:rPr>
              <a:t>2.1- A Brief History of Computers </a:t>
            </a:r>
          </a:p>
          <a:p>
            <a:r>
              <a:rPr lang="en-US" sz="2800" dirty="0" smtClean="0">
                <a:solidFill>
                  <a:srgbClr val="0000CC"/>
                </a:solidFill>
              </a:rPr>
              <a:t>2.2- Designing for Performance</a:t>
            </a:r>
          </a:p>
          <a:p>
            <a:r>
              <a:rPr lang="en-US" sz="2800" dirty="0" smtClean="0">
                <a:solidFill>
                  <a:srgbClr val="0000CC"/>
                </a:solidFill>
              </a:rPr>
              <a:t>2.3- Multicore, MICs, and GPGPUs</a:t>
            </a:r>
          </a:p>
          <a:p>
            <a:r>
              <a:rPr lang="en-US" sz="2800" dirty="0" smtClean="0">
                <a:solidFill>
                  <a:srgbClr val="0000CC"/>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graphicFrame>
        <p:nvGraphicFramePr>
          <p:cNvPr id="5" name="Table 4"/>
          <p:cNvGraphicFramePr>
            <a:graphicFrameLocks noGrp="1"/>
          </p:cNvGraphicFramePr>
          <p:nvPr/>
        </p:nvGraphicFramePr>
        <p:xfrm>
          <a:off x="683568" y="1340768"/>
          <a:ext cx="7200800" cy="942624"/>
        </p:xfrm>
        <a:graphic>
          <a:graphicData uri="http://schemas.openxmlformats.org/drawingml/2006/table">
            <a:tbl>
              <a:tblPr/>
              <a:tblGrid>
                <a:gridCol w="864096"/>
                <a:gridCol w="6336704"/>
              </a:tblGrid>
              <a:tr h="352778">
                <a:tc>
                  <a:txBody>
                    <a:bodyPr/>
                    <a:lstStyle/>
                    <a:p>
                      <a:pPr marL="0" marR="0">
                        <a:lnSpc>
                          <a:spcPts val="1800"/>
                        </a:lnSpc>
                        <a:spcBef>
                          <a:spcPts val="0"/>
                        </a:spcBef>
                        <a:spcAft>
                          <a:spcPts val="0"/>
                        </a:spcAft>
                      </a:pPr>
                      <a:r>
                        <a:rPr lang="en-US" sz="1800">
                          <a:solidFill>
                            <a:srgbClr val="FF0000"/>
                          </a:solidFill>
                          <a:latin typeface="Roboto"/>
                          <a:ea typeface="Times New Roman"/>
                          <a:cs typeface="Times New Roman"/>
                        </a:rPr>
                        <a:t>CLO2</a:t>
                      </a:r>
                      <a:endParaRPr lang="en-US" sz="1600">
                        <a:solidFill>
                          <a:srgbClr val="FF0000"/>
                        </a:solidFill>
                        <a:latin typeface="Calibri"/>
                        <a:ea typeface="Calibri"/>
                        <a:cs typeface="Times New Roman"/>
                      </a:endParaRPr>
                    </a:p>
                  </a:txBody>
                  <a:tcPr marL="7056" marR="7056" marT="7056" marB="7056">
                    <a:lnL>
                      <a:noFill/>
                    </a:lnL>
                    <a:lnR>
                      <a:noFill/>
                    </a:lnR>
                    <a:lnT w="12700" cap="flat" cmpd="sng" algn="ctr">
                      <a:solidFill>
                        <a:srgbClr val="DEE2E6"/>
                      </a:solidFill>
                      <a:prstDash val="solid"/>
                      <a:round/>
                      <a:headEnd type="none" w="med" len="med"/>
                      <a:tailEnd type="none" w="med" len="med"/>
                    </a:lnT>
                    <a:lnB>
                      <a:noFill/>
                    </a:lnB>
                  </a:tcPr>
                </a:tc>
                <a:tc>
                  <a:txBody>
                    <a:bodyPr/>
                    <a:lstStyle/>
                    <a:p>
                      <a:pPr marL="0" marR="0">
                        <a:lnSpc>
                          <a:spcPts val="1800"/>
                        </a:lnSpc>
                        <a:spcBef>
                          <a:spcPts val="0"/>
                        </a:spcBef>
                        <a:spcAft>
                          <a:spcPts val="0"/>
                        </a:spcAft>
                      </a:pPr>
                      <a:r>
                        <a:rPr lang="en-US" sz="1800" dirty="0">
                          <a:solidFill>
                            <a:srgbClr val="FF0000"/>
                          </a:solidFill>
                          <a:latin typeface="Roboto"/>
                          <a:ea typeface="Times New Roman"/>
                          <a:cs typeface="Times New Roman"/>
                        </a:rPr>
                        <a:t>Present an overview of the evolution of computer technology from early digital computers to the latest microprocessors.</a:t>
                      </a:r>
                      <a:endParaRPr lang="en-US" sz="1600" dirty="0">
                        <a:solidFill>
                          <a:srgbClr val="FF0000"/>
                        </a:solidFill>
                        <a:latin typeface="Calibri"/>
                        <a:ea typeface="Calibri"/>
                        <a:cs typeface="Times New Roman"/>
                      </a:endParaRPr>
                    </a:p>
                  </a:txBody>
                  <a:tcPr marL="7056" marR="7056" marT="7056" marB="7056">
                    <a:lnL>
                      <a:noFill/>
                    </a:lnL>
                    <a:lnR>
                      <a:noFill/>
                    </a:lnR>
                    <a:lnT w="12700" cap="flat" cmpd="sng" algn="ctr">
                      <a:solidFill>
                        <a:srgbClr val="DEE2E6"/>
                      </a:solidFill>
                      <a:prstDash val="solid"/>
                      <a:round/>
                      <a:headEnd type="none" w="med" len="med"/>
                      <a:tailEnd type="none" w="med" len="med"/>
                    </a:lnT>
                    <a:lnB>
                      <a:noFill/>
                    </a:lnB>
                  </a:tcPr>
                </a:tc>
              </a:tr>
              <a:tr h="352778">
                <a:tc>
                  <a:txBody>
                    <a:bodyPr/>
                    <a:lstStyle/>
                    <a:p>
                      <a:pPr marL="0" marR="0">
                        <a:lnSpc>
                          <a:spcPts val="1800"/>
                        </a:lnSpc>
                        <a:spcBef>
                          <a:spcPts val="0"/>
                        </a:spcBef>
                        <a:spcAft>
                          <a:spcPts val="0"/>
                        </a:spcAft>
                      </a:pPr>
                      <a:r>
                        <a:rPr lang="en-US" sz="1800" dirty="0">
                          <a:solidFill>
                            <a:srgbClr val="0000CC"/>
                          </a:solidFill>
                          <a:latin typeface="Roboto"/>
                          <a:ea typeface="Times New Roman"/>
                          <a:cs typeface="Times New Roman"/>
                        </a:rPr>
                        <a:t>CLO3</a:t>
                      </a:r>
                      <a:endParaRPr lang="en-US" sz="1600" dirty="0">
                        <a:solidFill>
                          <a:srgbClr val="0000CC"/>
                        </a:solidFill>
                        <a:latin typeface="Calibri"/>
                        <a:ea typeface="Calibri"/>
                        <a:cs typeface="Times New Roman"/>
                      </a:endParaRPr>
                    </a:p>
                  </a:txBody>
                  <a:tcPr marL="7056" marR="7056" marT="7056" marB="7056">
                    <a:lnL>
                      <a:noFill/>
                    </a:lnL>
                    <a:lnR>
                      <a:noFill/>
                    </a:lnR>
                    <a:lnT>
                      <a:noFill/>
                    </a:lnT>
                    <a:lnB>
                      <a:noFill/>
                    </a:lnB>
                  </a:tcPr>
                </a:tc>
                <a:tc>
                  <a:txBody>
                    <a:bodyPr/>
                    <a:lstStyle/>
                    <a:p>
                      <a:pPr marL="0" marR="0">
                        <a:lnSpc>
                          <a:spcPts val="1800"/>
                        </a:lnSpc>
                        <a:spcBef>
                          <a:spcPts val="0"/>
                        </a:spcBef>
                        <a:spcAft>
                          <a:spcPts val="0"/>
                        </a:spcAft>
                      </a:pPr>
                      <a:r>
                        <a:rPr lang="en-US" sz="1800" dirty="0">
                          <a:solidFill>
                            <a:srgbClr val="0000CC"/>
                          </a:solidFill>
                          <a:latin typeface="Roboto"/>
                          <a:ea typeface="Times New Roman"/>
                          <a:cs typeface="Times New Roman"/>
                        </a:rPr>
                        <a:t>Understand the key performance issues that relate to computer design</a:t>
                      </a:r>
                      <a:endParaRPr lang="en-US" sz="1600" dirty="0">
                        <a:solidFill>
                          <a:srgbClr val="0000CC"/>
                        </a:solidFill>
                        <a:latin typeface="Calibri"/>
                        <a:ea typeface="Calibri"/>
                        <a:cs typeface="Times New Roman"/>
                      </a:endParaRPr>
                    </a:p>
                  </a:txBody>
                  <a:tcPr marL="7056" marR="7056" marT="7056" marB="7056">
                    <a:lnL>
                      <a:noFill/>
                    </a:lnL>
                    <a:lnR>
                      <a:noFill/>
                    </a:lnR>
                    <a:lnT>
                      <a:noFill/>
                    </a:lnT>
                    <a:lnB>
                      <a:noFill/>
                    </a:lnB>
                  </a:tcPr>
                </a:tc>
              </a:tr>
            </a:tbl>
          </a:graphicData>
        </a:graphic>
      </p:graphicFrame>
      <p:cxnSp>
        <p:nvCxnSpPr>
          <p:cNvPr id="17" name="Straight Arrow Connector 16"/>
          <p:cNvCxnSpPr/>
          <p:nvPr/>
        </p:nvCxnSpPr>
        <p:spPr>
          <a:xfrm>
            <a:off x="1259632" y="1484784"/>
            <a:ext cx="360040" cy="1872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1043608" y="2132856"/>
            <a:ext cx="360040" cy="1872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(same kind)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60</a:t>
            </a:fld>
            <a:endParaRPr lang="en-US"/>
          </a:p>
        </p:txBody>
      </p:sp>
      <p:sp>
        <p:nvSpPr>
          <p:cNvPr id="8" name="TextBox 7"/>
          <p:cNvSpPr txBox="1"/>
          <p:nvPr/>
        </p:nvSpPr>
        <p:spPr>
          <a:xfrm>
            <a:off x="323528" y="6093296"/>
            <a:ext cx="8568952" cy="707886"/>
          </a:xfrm>
          <a:prstGeom prst="rect">
            <a:avLst/>
          </a:prstGeom>
          <a:noFill/>
        </p:spPr>
        <p:txBody>
          <a:bodyPr wrap="square" rtlCol="0">
            <a:spAutoFit/>
          </a:bodyPr>
          <a:lstStyle/>
          <a:p>
            <a:r>
              <a:rPr lang="en-US" sz="2000" b="1" dirty="0" smtClean="0">
                <a:solidFill>
                  <a:srgbClr val="FF0000"/>
                </a:solidFill>
              </a:rPr>
              <a:t>GPU </a:t>
            </a:r>
            <a:r>
              <a:rPr lang="en-US" sz="2000" b="1" dirty="0" err="1" smtClean="0">
                <a:solidFill>
                  <a:srgbClr val="FF0000"/>
                </a:solidFill>
              </a:rPr>
              <a:t>gánh</a:t>
            </a:r>
            <a:r>
              <a:rPr lang="en-US" sz="2000" b="1" dirty="0" smtClean="0">
                <a:solidFill>
                  <a:srgbClr val="FF0000"/>
                </a:solidFill>
              </a:rPr>
              <a:t> </a:t>
            </a:r>
            <a:r>
              <a:rPr lang="en-US" sz="2000" b="1" dirty="0" err="1" smtClean="0">
                <a:solidFill>
                  <a:srgbClr val="FF0000"/>
                </a:solidFill>
              </a:rPr>
              <a:t>vác</a:t>
            </a:r>
            <a:r>
              <a:rPr lang="en-US" sz="2000" b="1" dirty="0" smtClean="0">
                <a:solidFill>
                  <a:srgbClr val="FF0000"/>
                </a:solidFill>
              </a:rPr>
              <a:t> </a:t>
            </a:r>
            <a:r>
              <a:rPr lang="en-US" sz="2000" b="1" dirty="0" err="1" smtClean="0">
                <a:solidFill>
                  <a:srgbClr val="FF0000"/>
                </a:solidFill>
              </a:rPr>
              <a:t>hộ</a:t>
            </a:r>
            <a:r>
              <a:rPr lang="en-US" sz="2000" b="1" dirty="0" smtClean="0">
                <a:solidFill>
                  <a:srgbClr val="FF0000"/>
                </a:solidFill>
              </a:rPr>
              <a:t> CPU </a:t>
            </a:r>
            <a:r>
              <a:rPr lang="en-US" sz="2000" b="1" dirty="0" err="1" smtClean="0">
                <a:solidFill>
                  <a:srgbClr val="FF0000"/>
                </a:solidFill>
              </a:rPr>
              <a:t>việc</a:t>
            </a:r>
            <a:r>
              <a:rPr lang="en-US" sz="2000" b="1" dirty="0" smtClean="0">
                <a:solidFill>
                  <a:srgbClr val="FF0000"/>
                </a:solidFill>
              </a:rPr>
              <a:t> </a:t>
            </a:r>
            <a:r>
              <a:rPr lang="en-US" sz="2000" b="1" dirty="0" err="1" smtClean="0">
                <a:solidFill>
                  <a:srgbClr val="FF0000"/>
                </a:solidFill>
              </a:rPr>
              <a:t>trình</a:t>
            </a:r>
            <a:r>
              <a:rPr lang="en-US" sz="2000" b="1" dirty="0" smtClean="0">
                <a:solidFill>
                  <a:srgbClr val="FF0000"/>
                </a:solidFill>
              </a:rPr>
              <a:t> </a:t>
            </a:r>
            <a:r>
              <a:rPr lang="en-US" sz="2000" b="1" dirty="0" err="1" smtClean="0">
                <a:solidFill>
                  <a:srgbClr val="FF0000"/>
                </a:solidFill>
              </a:rPr>
              <a:t>bày</a:t>
            </a:r>
            <a:r>
              <a:rPr lang="en-US" sz="2000" b="1" dirty="0" smtClean="0">
                <a:solidFill>
                  <a:srgbClr val="FF0000"/>
                </a:solidFill>
              </a:rPr>
              <a:t> data </a:t>
            </a:r>
            <a:r>
              <a:rPr lang="en-US" sz="2000" b="1" dirty="0" err="1" smtClean="0">
                <a:solidFill>
                  <a:srgbClr val="FF0000"/>
                </a:solidFill>
              </a:rPr>
              <a:t>ra</a:t>
            </a:r>
            <a:r>
              <a:rPr lang="en-US" sz="2000" b="1" dirty="0" smtClean="0">
                <a:solidFill>
                  <a:srgbClr val="FF0000"/>
                </a:solidFill>
              </a:rPr>
              <a:t> </a:t>
            </a:r>
            <a:r>
              <a:rPr lang="en-US" sz="2000" b="1" dirty="0" err="1" smtClean="0">
                <a:solidFill>
                  <a:srgbClr val="FF0000"/>
                </a:solidFill>
              </a:rPr>
              <a:t>màn</a:t>
            </a:r>
            <a:r>
              <a:rPr lang="en-US" sz="2000" b="1" dirty="0" smtClean="0">
                <a:solidFill>
                  <a:srgbClr val="FF0000"/>
                </a:solidFill>
              </a:rPr>
              <a:t> </a:t>
            </a:r>
            <a:r>
              <a:rPr lang="en-US" sz="2000" b="1" dirty="0" err="1" smtClean="0">
                <a:solidFill>
                  <a:srgbClr val="FF0000"/>
                </a:solidFill>
              </a:rPr>
              <a:t>hình</a:t>
            </a:r>
            <a:r>
              <a:rPr lang="en-US" sz="2000" b="1" dirty="0" smtClean="0">
                <a:solidFill>
                  <a:srgbClr val="FF0000"/>
                </a:solidFill>
              </a:rPr>
              <a:t> </a:t>
            </a:r>
            <a:r>
              <a:rPr lang="en-US" sz="2000" b="1" dirty="0" smtClean="0">
                <a:solidFill>
                  <a:srgbClr val="FF0000"/>
                </a:solidFill>
                <a:sym typeface="Wingdings" pitchFamily="2" charset="2"/>
              </a:rPr>
              <a:t> </a:t>
            </a:r>
            <a:r>
              <a:rPr lang="en-US" sz="2000" b="1" dirty="0" err="1" smtClean="0">
                <a:solidFill>
                  <a:srgbClr val="FF0000"/>
                </a:solidFill>
                <a:sym typeface="Wingdings" pitchFamily="2" charset="2"/>
              </a:rPr>
              <a:t>Tăng</a:t>
            </a:r>
            <a:r>
              <a:rPr lang="en-US" sz="2000" b="1" dirty="0" smtClean="0">
                <a:solidFill>
                  <a:srgbClr val="FF0000"/>
                </a:solidFill>
                <a:sym typeface="Wingdings" pitchFamily="2" charset="2"/>
              </a:rPr>
              <a:t> </a:t>
            </a:r>
            <a:r>
              <a:rPr lang="en-US" sz="2000" b="1" dirty="0" err="1" smtClean="0">
                <a:solidFill>
                  <a:srgbClr val="FF0000"/>
                </a:solidFill>
                <a:sym typeface="Wingdings" pitchFamily="2" charset="2"/>
              </a:rPr>
              <a:t>hiệu</a:t>
            </a:r>
            <a:r>
              <a:rPr lang="en-US" sz="2000" b="1" dirty="0" smtClean="0">
                <a:solidFill>
                  <a:srgbClr val="FF0000"/>
                </a:solidFill>
                <a:sym typeface="Wingdings" pitchFamily="2" charset="2"/>
              </a:rPr>
              <a:t> </a:t>
            </a:r>
            <a:r>
              <a:rPr lang="en-US" sz="2000" b="1" dirty="0" err="1" smtClean="0">
                <a:solidFill>
                  <a:srgbClr val="FF0000"/>
                </a:solidFill>
                <a:sym typeface="Wingdings" pitchFamily="2" charset="2"/>
              </a:rPr>
              <a:t>năng</a:t>
            </a:r>
            <a:r>
              <a:rPr lang="en-US" sz="2000" b="1" dirty="0" smtClean="0">
                <a:solidFill>
                  <a:srgbClr val="FF0000"/>
                </a:solidFill>
                <a:sym typeface="Wingdings" pitchFamily="2" charset="2"/>
              </a:rPr>
              <a:t> </a:t>
            </a:r>
            <a:r>
              <a:rPr lang="en-US" sz="2000" b="1" dirty="0" err="1" smtClean="0">
                <a:solidFill>
                  <a:srgbClr val="FF0000"/>
                </a:solidFill>
                <a:sym typeface="Wingdings" pitchFamily="2" charset="2"/>
              </a:rPr>
              <a:t>phần</a:t>
            </a:r>
            <a:r>
              <a:rPr lang="en-US" sz="2000" b="1" dirty="0" smtClean="0">
                <a:solidFill>
                  <a:srgbClr val="FF0000"/>
                </a:solidFill>
                <a:sym typeface="Wingdings" pitchFamily="2" charset="2"/>
              </a:rPr>
              <a:t> </a:t>
            </a:r>
            <a:r>
              <a:rPr lang="en-US" sz="2000" b="1" dirty="0" err="1" smtClean="0">
                <a:solidFill>
                  <a:srgbClr val="FF0000"/>
                </a:solidFill>
                <a:sym typeface="Wingdings" pitchFamily="2" charset="2"/>
              </a:rPr>
              <a:t>cứng</a:t>
            </a:r>
            <a:r>
              <a:rPr lang="en-US" sz="2000" b="1" dirty="0" smtClean="0">
                <a:solidFill>
                  <a:srgbClr val="FF0000"/>
                </a:solidFill>
              </a:rPr>
              <a:t> </a:t>
            </a:r>
            <a:endParaRPr lang="en-US" sz="2000" b="1" dirty="0">
              <a:solidFill>
                <a:srgbClr val="FF0000"/>
              </a:solidFill>
            </a:endParaRPr>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61</a:t>
            </a:fld>
            <a:endParaRPr lang="en-US"/>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 Clock Speed and Instructions per Second</a:t>
            </a:r>
          </a:p>
          <a:p>
            <a:pPr marL="914400" lvl="1" indent="-457200"/>
            <a:r>
              <a:rPr lang="en-US" dirty="0" smtClean="0"/>
              <a:t>- 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 Read by yourself</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 </a:t>
            </a:r>
            <a:r>
              <a:rPr lang="en-GB" dirty="0" smtClean="0">
                <a:effectLst>
                  <a:outerShdw blurRad="38100" dist="38100" dir="2700000" algn="tl">
                    <a:srgbClr val="000000">
                      <a:alpha val="43137"/>
                    </a:srgbClr>
                  </a:outerShdw>
                </a:effectLst>
              </a:rPr>
              <a:t>– </a:t>
            </a:r>
            <a:r>
              <a:rPr lang="en-GB" dirty="0" err="1" smtClean="0">
                <a:effectLst>
                  <a:outerShdw blurRad="38100" dist="38100" dir="2700000" algn="tl">
                    <a:srgbClr val="000000">
                      <a:alpha val="43137"/>
                    </a:srgbClr>
                  </a:outerShdw>
                </a:effectLst>
              </a:rPr>
              <a:t>Xung</a:t>
            </a:r>
            <a:r>
              <a:rPr lang="en-GB" dirty="0" smtClean="0">
                <a:effectLst>
                  <a:outerShdw blurRad="38100" dist="38100" dir="2700000" algn="tl">
                    <a:srgbClr val="000000">
                      <a:alpha val="43137"/>
                    </a:srgbClr>
                  </a:outerShdw>
                </a:effectLst>
              </a:rPr>
              <a:t> </a:t>
            </a:r>
            <a:r>
              <a:rPr lang="en-GB" dirty="0" err="1" smtClean="0">
                <a:effectLst>
                  <a:outerShdw blurRad="38100" dist="38100" dir="2700000" algn="tl">
                    <a:srgbClr val="000000">
                      <a:alpha val="43137"/>
                    </a:srgbClr>
                  </a:outerShdw>
                </a:effectLst>
              </a:rPr>
              <a:t>hệ</a:t>
            </a:r>
            <a:r>
              <a:rPr lang="en-GB" dirty="0" smtClean="0">
                <a:effectLst>
                  <a:outerShdw blurRad="38100" dist="38100" dir="2700000" algn="tl">
                    <a:srgbClr val="000000">
                      <a:alpha val="43137"/>
                    </a:srgbClr>
                  </a:outerShdw>
                </a:effectLst>
              </a:rPr>
              <a:t> </a:t>
            </a:r>
            <a:r>
              <a:rPr lang="en-GB" dirty="0" err="1" smtClean="0">
                <a:effectLst>
                  <a:outerShdw blurRad="38100" dist="38100" dir="2700000" algn="tl">
                    <a:srgbClr val="000000">
                      <a:alpha val="43137"/>
                    </a:srgbClr>
                  </a:outerShdw>
                </a:effectLst>
              </a:rPr>
              <a:t>thống</a:t>
            </a:r>
            <a:endParaRPr lang="en-GB" dirty="0">
              <a:effectLst>
                <a:outerShdw blurRad="38100" dist="38100" dir="2700000" algn="tl">
                  <a:srgbClr val="000000">
                    <a:alpha val="43137"/>
                  </a:srgbClr>
                </a:outerShdw>
              </a:effectLst>
            </a:endParaRPr>
          </a:p>
        </p:txBody>
      </p:sp>
      <p:sp>
        <p:nvSpPr>
          <p:cNvPr id="5" name="Rectangle 4"/>
          <p:cNvSpPr/>
          <p:nvPr/>
        </p:nvSpPr>
        <p:spPr>
          <a:xfrm>
            <a:off x="285720" y="1845784"/>
            <a:ext cx="8643998" cy="4524315"/>
          </a:xfrm>
          <a:prstGeom prst="rect">
            <a:avLst/>
          </a:prstGeom>
        </p:spPr>
        <p:txBody>
          <a:bodyPr wrap="square">
            <a:spAutoFit/>
          </a:bodyPr>
          <a:lstStyle/>
          <a:p>
            <a:pPr>
              <a:buFontTx/>
              <a:buChar char="-"/>
            </a:pPr>
            <a:r>
              <a:rPr kumimoji="1" lang="en-US" dirty="0" smtClean="0"/>
              <a:t>  Digital devices need pulses to operate. Pulses are created by a clock generator (a hardware using </a:t>
            </a:r>
            <a:r>
              <a:rPr lang="en-US" dirty="0" smtClean="0">
                <a:latin typeface="Times New Roman" pitchFamily="18" charset="0"/>
                <a:cs typeface="Times New Roman" pitchFamily="18" charset="0"/>
              </a:rPr>
              <a:t>crystal oscillator) </a:t>
            </a:r>
            <a:r>
              <a:rPr lang="en-US" smtClean="0">
                <a:latin typeface="Times New Roman" pitchFamily="18" charset="0"/>
                <a:cs typeface="Times New Roman" pitchFamily="18" charset="0"/>
              </a:rPr>
              <a:t>– Read note </a:t>
            </a:r>
            <a:r>
              <a:rPr lang="en-US" dirty="0" smtClean="0">
                <a:latin typeface="Times New Roman" pitchFamily="18" charset="0"/>
                <a:cs typeface="Times New Roman" pitchFamily="18" charset="0"/>
              </a:rPr>
              <a:t>for </a:t>
            </a:r>
            <a:r>
              <a:rPr lang="en-US" smtClean="0">
                <a:latin typeface="Times New Roman" pitchFamily="18" charset="0"/>
                <a:cs typeface="Times New Roman" pitchFamily="18" charset="0"/>
              </a:rPr>
              <a:t>more details.</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br>
              <a:rPr lang="en-GB" sz="4400" dirty="0" smtClean="0">
                <a:effectLst>
                  <a:outerShdw blurRad="38100" dist="38100" dir="2700000" algn="tl">
                    <a:srgbClr val="000000">
                      <a:alpha val="43137"/>
                    </a:srgbClr>
                  </a:outerShdw>
                </a:effectLst>
              </a:rPr>
            </a:br>
            <a:r>
              <a:rPr lang="en-GB" sz="2400" dirty="0" err="1" smtClean="0">
                <a:effectLst>
                  <a:outerShdw blurRad="38100" dist="38100" dir="2700000" algn="tl">
                    <a:srgbClr val="000000">
                      <a:alpha val="43137"/>
                    </a:srgbClr>
                  </a:outerShdw>
                </a:effectLst>
              </a:rPr>
              <a:t>Tần</a:t>
            </a:r>
            <a:r>
              <a:rPr lang="en-GB" sz="2400" dirty="0" smtClean="0">
                <a:effectLst>
                  <a:outerShdw blurRad="38100" dist="38100" dir="2700000" algn="tl">
                    <a:srgbClr val="000000">
                      <a:alpha val="43137"/>
                    </a:srgbClr>
                  </a:outerShdw>
                </a:effectLst>
              </a:rPr>
              <a:t> </a:t>
            </a:r>
            <a:r>
              <a:rPr lang="en-GB" sz="2400" dirty="0" err="1" smtClean="0">
                <a:effectLst>
                  <a:outerShdw blurRad="38100" dist="38100" dir="2700000" algn="tl">
                    <a:srgbClr val="000000">
                      <a:alpha val="43137"/>
                    </a:srgbClr>
                  </a:outerShdw>
                </a:effectLst>
              </a:rPr>
              <a:t>suất</a:t>
            </a:r>
            <a:r>
              <a:rPr lang="en-GB" sz="2400" dirty="0" smtClean="0">
                <a:effectLst>
                  <a:outerShdw blurRad="38100" dist="38100" dir="2700000" algn="tl">
                    <a:srgbClr val="000000">
                      <a:alpha val="43137"/>
                    </a:srgbClr>
                  </a:outerShdw>
                </a:effectLst>
              </a:rPr>
              <a:t> </a:t>
            </a:r>
            <a:r>
              <a:rPr lang="en-GB" sz="2400" dirty="0" err="1" smtClean="0">
                <a:effectLst>
                  <a:outerShdw blurRad="38100" dist="38100" dir="2700000" algn="tl">
                    <a:srgbClr val="000000">
                      <a:alpha val="43137"/>
                    </a:srgbClr>
                  </a:outerShdw>
                </a:effectLst>
              </a:rPr>
              <a:t>thực</a:t>
            </a:r>
            <a:r>
              <a:rPr lang="en-GB" sz="2400" dirty="0" smtClean="0">
                <a:effectLst>
                  <a:outerShdw blurRad="38100" dist="38100" dir="2700000" algn="tl">
                    <a:srgbClr val="000000">
                      <a:alpha val="43137"/>
                    </a:srgbClr>
                  </a:outerShdw>
                </a:effectLst>
              </a:rPr>
              <a:t> </a:t>
            </a:r>
            <a:r>
              <a:rPr lang="en-GB" sz="2400" dirty="0" err="1" smtClean="0">
                <a:effectLst>
                  <a:outerShdw blurRad="38100" dist="38100" dir="2700000" algn="tl">
                    <a:srgbClr val="000000">
                      <a:alpha val="43137"/>
                    </a:srgbClr>
                  </a:outerShdw>
                </a:effectLst>
              </a:rPr>
              <a:t>thi</a:t>
            </a:r>
            <a:r>
              <a:rPr lang="en-GB" sz="2400" dirty="0" smtClean="0">
                <a:effectLst>
                  <a:outerShdw blurRad="38100" dist="38100" dir="2700000" algn="tl">
                    <a:srgbClr val="000000">
                      <a:alpha val="43137"/>
                    </a:srgbClr>
                  </a:outerShdw>
                </a:effectLst>
              </a:rPr>
              <a:t> </a:t>
            </a:r>
            <a:r>
              <a:rPr lang="en-GB" sz="2400" dirty="0" err="1" smtClean="0">
                <a:effectLst>
                  <a:outerShdw blurRad="38100" dist="38100" dir="2700000" algn="tl">
                    <a:srgbClr val="000000">
                      <a:alpha val="43137"/>
                    </a:srgbClr>
                  </a:outerShdw>
                </a:effectLst>
              </a:rPr>
              <a:t>lệnh</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3046988"/>
          </a:xfrm>
          <a:prstGeom prst="rect">
            <a:avLst/>
          </a:prstGeom>
        </p:spPr>
        <p:txBody>
          <a:bodyPr wrap="square">
            <a:spAutoFit/>
          </a:bodyPr>
          <a:lstStyle/>
          <a:p>
            <a:pPr>
              <a:buFontTx/>
              <a:buChar char="-"/>
            </a:pPr>
            <a:r>
              <a:rPr kumimoji="1" lang="en-US" sz="3200" dirty="0" smtClean="0"/>
              <a:t> </a:t>
            </a:r>
            <a:r>
              <a:rPr kumimoji="1" lang="en-US" sz="3200" dirty="0" err="1" smtClean="0"/>
              <a:t>Xử</a:t>
            </a:r>
            <a:r>
              <a:rPr kumimoji="1" lang="en-US" sz="3200" dirty="0" smtClean="0"/>
              <a:t> </a:t>
            </a:r>
            <a:r>
              <a:rPr kumimoji="1" lang="en-US" sz="3200" dirty="0" err="1" smtClean="0"/>
              <a:t>lý</a:t>
            </a:r>
            <a:r>
              <a:rPr kumimoji="1" lang="en-US" sz="3200" dirty="0" smtClean="0"/>
              <a:t> </a:t>
            </a:r>
            <a:r>
              <a:rPr kumimoji="1" lang="en-US" sz="3200" dirty="0" err="1" smtClean="0"/>
              <a:t>số</a:t>
            </a:r>
            <a:r>
              <a:rPr kumimoji="1" lang="en-US" sz="3200" dirty="0" smtClean="0"/>
              <a:t> </a:t>
            </a:r>
            <a:r>
              <a:rPr kumimoji="1" lang="en-US" sz="3200" dirty="0" err="1" smtClean="0"/>
              <a:t>thực</a:t>
            </a:r>
            <a:r>
              <a:rPr kumimoji="1" lang="en-US" sz="3200" dirty="0" smtClean="0"/>
              <a:t> </a:t>
            </a:r>
            <a:r>
              <a:rPr kumimoji="1" lang="en-US" sz="3200" dirty="0" err="1" smtClean="0"/>
              <a:t>chậm</a:t>
            </a:r>
            <a:r>
              <a:rPr kumimoji="1" lang="en-US" sz="3200" dirty="0" smtClean="0"/>
              <a:t> </a:t>
            </a:r>
            <a:r>
              <a:rPr kumimoji="1" lang="en-US" sz="3200" dirty="0" err="1" smtClean="0"/>
              <a:t>hơn</a:t>
            </a:r>
            <a:r>
              <a:rPr kumimoji="1" lang="en-US" sz="3200" dirty="0" smtClean="0"/>
              <a:t> (</a:t>
            </a:r>
            <a:r>
              <a:rPr kumimoji="1" lang="en-US" sz="3200" dirty="0" err="1" smtClean="0"/>
              <a:t>cần</a:t>
            </a:r>
            <a:r>
              <a:rPr kumimoji="1" lang="en-US" sz="3200" dirty="0" smtClean="0"/>
              <a:t> </a:t>
            </a:r>
            <a:r>
              <a:rPr kumimoji="1" lang="en-US" sz="3200" dirty="0" err="1" smtClean="0"/>
              <a:t>nhiều</a:t>
            </a:r>
            <a:r>
              <a:rPr kumimoji="1" lang="en-US" sz="3200" dirty="0" smtClean="0"/>
              <a:t> </a:t>
            </a:r>
            <a:r>
              <a:rPr kumimoji="1" lang="en-US" sz="3200" dirty="0" err="1" smtClean="0"/>
              <a:t>xung</a:t>
            </a:r>
            <a:r>
              <a:rPr kumimoji="1" lang="en-US" sz="3200" dirty="0" smtClean="0"/>
              <a:t> </a:t>
            </a:r>
            <a:r>
              <a:rPr kumimoji="1" lang="en-US" sz="3200" dirty="0" err="1" smtClean="0"/>
              <a:t>hơn</a:t>
            </a:r>
            <a:r>
              <a:rPr kumimoji="1" lang="en-US" sz="3200" dirty="0" smtClean="0"/>
              <a:t>) </a:t>
            </a:r>
            <a:r>
              <a:rPr kumimoji="1" lang="en-US" sz="3200" dirty="0" err="1" smtClean="0"/>
              <a:t>xử</a:t>
            </a:r>
            <a:r>
              <a:rPr kumimoji="1" lang="en-US" sz="3200" dirty="0" smtClean="0"/>
              <a:t> </a:t>
            </a:r>
            <a:r>
              <a:rPr kumimoji="1" lang="en-US" sz="3200" dirty="0" err="1" smtClean="0"/>
              <a:t>lý</a:t>
            </a:r>
            <a:r>
              <a:rPr kumimoji="1" lang="en-US" sz="3200" dirty="0" smtClean="0"/>
              <a:t> </a:t>
            </a:r>
            <a:r>
              <a:rPr kumimoji="1" lang="en-US" sz="3200" dirty="0" err="1" smtClean="0"/>
              <a:t>số</a:t>
            </a:r>
            <a:r>
              <a:rPr kumimoji="1" lang="en-US" sz="3200" dirty="0" smtClean="0"/>
              <a:t> </a:t>
            </a:r>
            <a:r>
              <a:rPr kumimoji="1" lang="en-US" sz="3200" dirty="0" err="1" smtClean="0"/>
              <a:t>nguyên</a:t>
            </a:r>
            <a:r>
              <a:rPr kumimoji="1" lang="en-US" sz="3200" dirty="0" smtClean="0"/>
              <a:t>.</a:t>
            </a:r>
          </a:p>
          <a:p>
            <a:pPr>
              <a:buFontTx/>
              <a:buChar char="-"/>
            </a:pPr>
            <a:r>
              <a:rPr kumimoji="1" lang="en-US" sz="3200" dirty="0" smtClean="0"/>
              <a:t> 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877391" y="5258147"/>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br>
              <a:rPr lang="en-GB" sz="4400" dirty="0" smtClean="0">
                <a:effectLst>
                  <a:outerShdw blurRad="38100" dist="38100" dir="2700000" algn="tl">
                    <a:srgbClr val="000000">
                      <a:alpha val="43137"/>
                    </a:srgbClr>
                  </a:outerShdw>
                </a:effectLst>
              </a:rPr>
            </a:br>
            <a:r>
              <a:rPr lang="en-GB" sz="2800" dirty="0" err="1" smtClean="0">
                <a:effectLst>
                  <a:outerShdw blurRad="38100" dist="38100" dir="2700000" algn="tl">
                    <a:srgbClr val="000000">
                      <a:alpha val="43137"/>
                    </a:srgbClr>
                  </a:outerShdw>
                </a:effectLst>
              </a:rPr>
              <a:t>Phần</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mềm</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đo</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tốc</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độ</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hiệu</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năng</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của</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hệ</a:t>
            </a:r>
            <a:r>
              <a:rPr lang="en-GB" sz="2800" dirty="0" smtClean="0">
                <a:effectLst>
                  <a:outerShdw blurRad="38100" dist="38100" dir="2700000" algn="tl">
                    <a:srgbClr val="000000">
                      <a:alpha val="43137"/>
                    </a:srgbClr>
                  </a:outerShdw>
                </a:effectLst>
              </a:rPr>
              <a:t> </a:t>
            </a:r>
            <a:r>
              <a:rPr lang="en-GB" sz="2800" dirty="0" err="1" smtClean="0">
                <a:effectLst>
                  <a:outerShdw blurRad="38100" dist="38100" dir="2700000" algn="tl">
                    <a:srgbClr val="000000">
                      <a:alpha val="43137"/>
                    </a:srgbClr>
                  </a:outerShdw>
                </a:effectLst>
              </a:rPr>
              <a:t>thống</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                            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          load mem(B), reg(1);</a:t>
            </a:r>
          </a:p>
          <a:p>
            <a:pPr algn="ctr">
              <a:lnSpc>
                <a:spcPct val="110000"/>
              </a:lnSpc>
              <a:spcBef>
                <a:spcPts val="0"/>
              </a:spcBef>
              <a:buNone/>
            </a:pPr>
            <a:r>
              <a:rPr lang="en-US" dirty="0" smtClean="0">
                <a:solidFill>
                  <a:schemeClr val="tx1"/>
                </a:solidFill>
              </a:rPr>
              <a:t>          load mem(C), reg(2);</a:t>
            </a:r>
          </a:p>
          <a:p>
            <a:pPr algn="ctr">
              <a:lnSpc>
                <a:spcPct val="110000"/>
              </a:lnSpc>
              <a:spcBef>
                <a:spcPts val="0"/>
              </a:spcBef>
              <a:buNone/>
            </a:pPr>
            <a:r>
              <a:rPr lang="en-US" dirty="0" smtClean="0">
                <a:solidFill>
                  <a:schemeClr val="tx1"/>
                </a:solidFill>
              </a:rPr>
              <a:t>                    add reg(1), reg(2), reg(3);</a:t>
            </a:r>
          </a:p>
          <a:p>
            <a:pPr algn="ctr">
              <a:lnSpc>
                <a:spcPct val="110000"/>
              </a:lnSpc>
              <a:spcBef>
                <a:spcPts val="0"/>
              </a:spcBef>
              <a:buNone/>
            </a:pPr>
            <a:r>
              <a:rPr lang="en-US" dirty="0" smtClean="0">
                <a:solidFill>
                  <a:schemeClr val="tx1"/>
                </a:solidFill>
              </a:rPr>
              <a:t>            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1891588" cy="2677656"/>
          </a:xfrm>
          <a:prstGeom prst="rect">
            <a:avLst/>
          </a:prstGeom>
          <a:solidFill>
            <a:schemeClr val="accent6">
              <a:lumMod val="20000"/>
              <a:lumOff val="80000"/>
            </a:schemeClr>
          </a:solidFill>
        </p:spPr>
        <p:txBody>
          <a:bodyPr wrap="square">
            <a:spAutoFit/>
          </a:bodyPr>
          <a:lstStyle/>
          <a:p>
            <a:r>
              <a:rPr kumimoji="1" lang="en-US" dirty="0" smtClean="0">
                <a:solidFill>
                  <a:srgbClr val="FF0000"/>
                </a:solidFill>
              </a:rPr>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66</a:t>
            </a:fld>
            <a:endParaRPr lang="en-US"/>
          </a:p>
        </p:txBody>
      </p:sp>
      <p:sp>
        <p:nvSpPr>
          <p:cNvPr id="10" name="TextBox 9"/>
          <p:cNvSpPr txBox="1"/>
          <p:nvPr/>
        </p:nvSpPr>
        <p:spPr>
          <a:xfrm>
            <a:off x="179512" y="3501008"/>
            <a:ext cx="2808312" cy="584775"/>
          </a:xfrm>
          <a:prstGeom prst="rect">
            <a:avLst/>
          </a:prstGeom>
          <a:noFill/>
        </p:spPr>
        <p:txBody>
          <a:bodyPr wrap="square" rtlCol="0">
            <a:spAutoFit/>
          </a:bodyPr>
          <a:lstStyle/>
          <a:p>
            <a:r>
              <a:rPr lang="en-US" sz="1600" dirty="0" err="1" smtClean="0">
                <a:solidFill>
                  <a:srgbClr val="FF0000"/>
                </a:solidFill>
              </a:rPr>
              <a:t>Giả</a:t>
            </a:r>
            <a:r>
              <a:rPr lang="en-US" sz="1600" dirty="0" smtClean="0">
                <a:solidFill>
                  <a:srgbClr val="FF0000"/>
                </a:solidFill>
              </a:rPr>
              <a:t> </a:t>
            </a:r>
            <a:r>
              <a:rPr lang="en-US" sz="1600" dirty="0" err="1" smtClean="0">
                <a:solidFill>
                  <a:srgbClr val="FF0000"/>
                </a:solidFill>
              </a:rPr>
              <a:t>sử</a:t>
            </a:r>
            <a:r>
              <a:rPr lang="en-US" sz="1600" dirty="0" smtClean="0">
                <a:solidFill>
                  <a:srgbClr val="FF0000"/>
                </a:solidFill>
              </a:rPr>
              <a:t> CPU </a:t>
            </a:r>
            <a:r>
              <a:rPr lang="en-US" sz="1600" dirty="0" err="1" smtClean="0">
                <a:solidFill>
                  <a:srgbClr val="FF0000"/>
                </a:solidFill>
              </a:rPr>
              <a:t>phức</a:t>
            </a:r>
            <a:r>
              <a:rPr lang="en-US" sz="1600" dirty="0" smtClean="0">
                <a:solidFill>
                  <a:srgbClr val="FF0000"/>
                </a:solidFill>
              </a:rPr>
              <a:t> </a:t>
            </a:r>
            <a:r>
              <a:rPr lang="en-US" sz="1600" dirty="0" err="1" smtClean="0">
                <a:solidFill>
                  <a:srgbClr val="FF0000"/>
                </a:solidFill>
              </a:rPr>
              <a:t>tạp</a:t>
            </a:r>
            <a:r>
              <a:rPr lang="en-US" sz="1600" dirty="0" smtClean="0">
                <a:solidFill>
                  <a:srgbClr val="FF0000"/>
                </a:solidFill>
              </a:rPr>
              <a:t> (complex) </a:t>
            </a:r>
            <a:r>
              <a:rPr lang="en-US" sz="1600" dirty="0" err="1" smtClean="0">
                <a:solidFill>
                  <a:srgbClr val="FF0000"/>
                </a:solidFill>
              </a:rPr>
              <a:t>cho</a:t>
            </a:r>
            <a:r>
              <a:rPr lang="en-US" sz="1600" dirty="0" smtClean="0">
                <a:solidFill>
                  <a:srgbClr val="FF0000"/>
                </a:solidFill>
              </a:rPr>
              <a:t> </a:t>
            </a:r>
            <a:r>
              <a:rPr lang="en-US" sz="1600" dirty="0" err="1" smtClean="0">
                <a:solidFill>
                  <a:srgbClr val="FF0000"/>
                </a:solidFill>
              </a:rPr>
              <a:t>phép</a:t>
            </a:r>
            <a:r>
              <a:rPr lang="en-US" sz="1600" dirty="0" smtClean="0">
                <a:solidFill>
                  <a:srgbClr val="FF0000"/>
                </a:solidFill>
              </a:rPr>
              <a:t> </a:t>
            </a:r>
            <a:r>
              <a:rPr lang="en-US" sz="1600" dirty="0" err="1" smtClean="0">
                <a:solidFill>
                  <a:srgbClr val="FF0000"/>
                </a:solidFill>
              </a:rPr>
              <a:t>cộng</a:t>
            </a:r>
            <a:r>
              <a:rPr lang="en-US" sz="1600" dirty="0" smtClean="0">
                <a:solidFill>
                  <a:srgbClr val="FF0000"/>
                </a:solidFill>
              </a:rPr>
              <a:t> </a:t>
            </a:r>
            <a:r>
              <a:rPr lang="en-US" sz="1600" dirty="0" err="1" smtClean="0">
                <a:solidFill>
                  <a:srgbClr val="FF0000"/>
                </a:solidFill>
              </a:rPr>
              <a:t>bộ</a:t>
            </a:r>
            <a:r>
              <a:rPr lang="en-US" sz="1600" dirty="0" smtClean="0">
                <a:solidFill>
                  <a:srgbClr val="FF0000"/>
                </a:solidFill>
              </a:rPr>
              <a:t> </a:t>
            </a:r>
            <a:r>
              <a:rPr lang="en-US" sz="1600" dirty="0" err="1" smtClean="0">
                <a:solidFill>
                  <a:srgbClr val="FF0000"/>
                </a:solidFill>
              </a:rPr>
              <a:t>nhớ</a:t>
            </a:r>
            <a:endParaRPr lang="en-US" sz="1600" dirty="0">
              <a:solidFill>
                <a:srgbClr val="FF0000"/>
              </a:solidFill>
            </a:endParaRPr>
          </a:p>
        </p:txBody>
      </p:sp>
      <p:sp>
        <p:nvSpPr>
          <p:cNvPr id="11" name="TextBox 10"/>
          <p:cNvSpPr txBox="1"/>
          <p:nvPr/>
        </p:nvSpPr>
        <p:spPr>
          <a:xfrm>
            <a:off x="179512" y="5292497"/>
            <a:ext cx="2520280" cy="1077218"/>
          </a:xfrm>
          <a:prstGeom prst="rect">
            <a:avLst/>
          </a:prstGeom>
          <a:noFill/>
        </p:spPr>
        <p:txBody>
          <a:bodyPr wrap="square" rtlCol="0">
            <a:spAutoFit/>
          </a:bodyPr>
          <a:lstStyle/>
          <a:p>
            <a:r>
              <a:rPr lang="en-US" sz="1600" dirty="0" err="1" smtClean="0">
                <a:solidFill>
                  <a:srgbClr val="FF0000"/>
                </a:solidFill>
              </a:rPr>
              <a:t>Giả</a:t>
            </a:r>
            <a:r>
              <a:rPr lang="en-US" sz="1600" dirty="0" smtClean="0">
                <a:solidFill>
                  <a:srgbClr val="FF0000"/>
                </a:solidFill>
              </a:rPr>
              <a:t> </a:t>
            </a:r>
            <a:r>
              <a:rPr lang="en-US" sz="1600" dirty="0" err="1" smtClean="0">
                <a:solidFill>
                  <a:srgbClr val="FF0000"/>
                </a:solidFill>
              </a:rPr>
              <a:t>sử</a:t>
            </a:r>
            <a:r>
              <a:rPr lang="en-US" sz="1600" dirty="0" smtClean="0">
                <a:solidFill>
                  <a:srgbClr val="FF0000"/>
                </a:solidFill>
              </a:rPr>
              <a:t> CPU </a:t>
            </a:r>
            <a:r>
              <a:rPr lang="en-US" sz="1600" dirty="0" err="1" smtClean="0">
                <a:solidFill>
                  <a:srgbClr val="FF0000"/>
                </a:solidFill>
              </a:rPr>
              <a:t>thu</a:t>
            </a:r>
            <a:r>
              <a:rPr lang="en-US" sz="1600" dirty="0" smtClean="0">
                <a:solidFill>
                  <a:srgbClr val="FF0000"/>
                </a:solidFill>
              </a:rPr>
              <a:t> </a:t>
            </a:r>
            <a:r>
              <a:rPr lang="en-US" sz="1600" dirty="0" err="1" smtClean="0">
                <a:solidFill>
                  <a:srgbClr val="FF0000"/>
                </a:solidFill>
              </a:rPr>
              <a:t>giảm</a:t>
            </a:r>
            <a:r>
              <a:rPr lang="en-US" sz="1600" dirty="0" smtClean="0">
                <a:solidFill>
                  <a:srgbClr val="FF0000"/>
                </a:solidFill>
              </a:rPr>
              <a:t> (reduced) KHÔNG </a:t>
            </a:r>
            <a:r>
              <a:rPr lang="en-US" sz="1600" dirty="0" err="1" smtClean="0">
                <a:solidFill>
                  <a:srgbClr val="FF0000"/>
                </a:solidFill>
              </a:rPr>
              <a:t>cho</a:t>
            </a:r>
            <a:r>
              <a:rPr lang="en-US" sz="1600" dirty="0" smtClean="0">
                <a:solidFill>
                  <a:srgbClr val="FF0000"/>
                </a:solidFill>
              </a:rPr>
              <a:t> </a:t>
            </a:r>
            <a:r>
              <a:rPr lang="en-US" sz="1600" dirty="0" err="1" smtClean="0">
                <a:solidFill>
                  <a:srgbClr val="FF0000"/>
                </a:solidFill>
              </a:rPr>
              <a:t>phép</a:t>
            </a:r>
            <a:r>
              <a:rPr lang="en-US" sz="1600" dirty="0" smtClean="0">
                <a:solidFill>
                  <a:srgbClr val="FF0000"/>
                </a:solidFill>
              </a:rPr>
              <a:t> </a:t>
            </a:r>
            <a:r>
              <a:rPr lang="en-US" sz="1600" dirty="0" err="1" smtClean="0">
                <a:solidFill>
                  <a:srgbClr val="FF0000"/>
                </a:solidFill>
              </a:rPr>
              <a:t>cộng</a:t>
            </a:r>
            <a:r>
              <a:rPr lang="en-US" sz="1600" dirty="0" smtClean="0">
                <a:solidFill>
                  <a:srgbClr val="FF0000"/>
                </a:solidFill>
              </a:rPr>
              <a:t> </a:t>
            </a:r>
            <a:r>
              <a:rPr lang="en-US" sz="1600" dirty="0" err="1" smtClean="0">
                <a:solidFill>
                  <a:srgbClr val="FF0000"/>
                </a:solidFill>
              </a:rPr>
              <a:t>bộ</a:t>
            </a:r>
            <a:r>
              <a:rPr lang="en-US" sz="1600" dirty="0" smtClean="0">
                <a:solidFill>
                  <a:srgbClr val="FF0000"/>
                </a:solidFill>
              </a:rPr>
              <a:t> </a:t>
            </a:r>
            <a:r>
              <a:rPr lang="en-US" sz="1600" dirty="0" err="1" smtClean="0">
                <a:solidFill>
                  <a:srgbClr val="FF0000"/>
                </a:solidFill>
              </a:rPr>
              <a:t>nhớ</a:t>
            </a:r>
            <a:r>
              <a:rPr lang="en-US" sz="1600" dirty="0" smtClean="0">
                <a:solidFill>
                  <a:srgbClr val="FF0000"/>
                </a:solidFill>
              </a:rPr>
              <a:t> </a:t>
            </a:r>
            <a:r>
              <a:rPr lang="en-US" sz="1600" dirty="0" err="1" smtClean="0">
                <a:solidFill>
                  <a:srgbClr val="FF0000"/>
                </a:solidFill>
              </a:rPr>
              <a:t>mà</a:t>
            </a:r>
            <a:r>
              <a:rPr lang="en-US" sz="1600" dirty="0" smtClean="0">
                <a:solidFill>
                  <a:srgbClr val="FF0000"/>
                </a:solidFill>
              </a:rPr>
              <a:t> </a:t>
            </a:r>
            <a:r>
              <a:rPr lang="en-US" sz="1600" dirty="0" err="1" smtClean="0">
                <a:solidFill>
                  <a:srgbClr val="FF0000"/>
                </a:solidFill>
              </a:rPr>
              <a:t>phải</a:t>
            </a:r>
            <a:r>
              <a:rPr lang="en-US" sz="1600" dirty="0" smtClean="0">
                <a:solidFill>
                  <a:srgbClr val="FF0000"/>
                </a:solidFill>
              </a:rPr>
              <a:t> </a:t>
            </a:r>
            <a:r>
              <a:rPr lang="en-US" sz="1600" dirty="0" err="1" smtClean="0">
                <a:solidFill>
                  <a:srgbClr val="FF0000"/>
                </a:solidFill>
              </a:rPr>
              <a:t>thông</a:t>
            </a:r>
            <a:r>
              <a:rPr lang="en-US" sz="1600" dirty="0" smtClean="0">
                <a:solidFill>
                  <a:srgbClr val="FF0000"/>
                </a:solidFill>
              </a:rPr>
              <a:t> qua </a:t>
            </a:r>
            <a:r>
              <a:rPr lang="en-US" sz="1600" dirty="0" err="1" smtClean="0">
                <a:solidFill>
                  <a:srgbClr val="FF0000"/>
                </a:solidFill>
              </a:rPr>
              <a:t>thanh</a:t>
            </a:r>
            <a:r>
              <a:rPr lang="en-US" sz="1600" dirty="0" smtClean="0">
                <a:solidFill>
                  <a:srgbClr val="FF0000"/>
                </a:solidFill>
              </a:rPr>
              <a:t> </a:t>
            </a:r>
            <a:r>
              <a:rPr lang="en-US" sz="1600" dirty="0" err="1" smtClean="0">
                <a:solidFill>
                  <a:srgbClr val="FF0000"/>
                </a:solidFill>
              </a:rPr>
              <a:t>ghi</a:t>
            </a:r>
            <a:r>
              <a:rPr lang="en-US" sz="1600" dirty="0" smtClean="0">
                <a:solidFill>
                  <a:srgbClr val="FF0000"/>
                </a:solidFill>
              </a:rPr>
              <a:t>.</a:t>
            </a:r>
            <a:endParaRPr lang="en-US" sz="1600" dirty="0">
              <a:solidFill>
                <a:srgbClr val="FF0000"/>
              </a:solidFill>
            </a:endParaRPr>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67</a:t>
            </a:fld>
            <a:endParaRPr 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t>
            </a:r>
            <a:r>
              <a:rPr lang="en-US" sz="3200" smtClean="0"/>
              <a:t>as system </a:t>
            </a:r>
            <a:r>
              <a:rPr lang="en-US" sz="3200" dirty="0" smtClean="0"/>
              <a:t>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68</a:t>
            </a:fld>
            <a:endParaRPr lang="en-US"/>
          </a:p>
        </p:txBody>
      </p:sp>
    </p:spTree>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69</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a:t>
            </a:r>
            <a:endParaRPr lang="en-US" dirty="0"/>
          </a:p>
        </p:txBody>
      </p:sp>
      <p:sp>
        <p:nvSpPr>
          <p:cNvPr id="3" name="Content Placeholder 2"/>
          <p:cNvSpPr>
            <a:spLocks noGrp="1"/>
          </p:cNvSpPr>
          <p:nvPr>
            <p:ph idx="1"/>
          </p:nvPr>
        </p:nvSpPr>
        <p:spPr>
          <a:xfrm>
            <a:off x="498474" y="1883965"/>
            <a:ext cx="8394006" cy="4785395"/>
          </a:xfrm>
        </p:spPr>
        <p:txBody>
          <a:bodyPr>
            <a:normAutofit fontScale="92500" lnSpcReduction="10000"/>
          </a:bodyPr>
          <a:lstStyle/>
          <a:p>
            <a:r>
              <a:rPr lang="en-US" dirty="0" err="1" smtClean="0">
                <a:solidFill>
                  <a:schemeClr val="tx1"/>
                </a:solidFill>
                <a:latin typeface="Times New Roman" pitchFamily="18" charset="0"/>
                <a:cs typeface="Times New Roman" pitchFamily="18" charset="0"/>
              </a:rPr>
              <a:t>Máy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tính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là</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một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thiết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bị</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tử</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nên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tất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cả</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dữ</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liệu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lưu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trữ</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dưới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dạng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tích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của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điện</a:t>
            </a:r>
            <a:r>
              <a:rPr lang="en-US" dirty="0" smtClean="0">
                <a:solidFill>
                  <a:schemeClr val="tx1"/>
                </a:solidFill>
                <a:latin typeface="Times New Roman" pitchFamily="18" charset="0"/>
                <a:cs typeface="Times New Roman" pitchFamily="18" charset="0"/>
              </a:rPr>
              <a:t> 1 </a:t>
            </a:r>
            <a:r>
              <a:rPr lang="en-US" dirty="0" err="1" smtClean="0">
                <a:solidFill>
                  <a:schemeClr val="tx1"/>
                </a:solidFill>
                <a:latin typeface="Times New Roman" pitchFamily="18" charset="0"/>
                <a:cs typeface="Times New Roman" pitchFamily="18" charset="0"/>
              </a:rPr>
              <a:t>chiều</a:t>
            </a:r>
            <a:r>
              <a:rPr lang="en-US" dirty="0" smtClean="0">
                <a:solidFill>
                  <a:schemeClr val="tx1"/>
                </a:solidFill>
                <a:latin typeface="Times New Roman" pitchFamily="18" charset="0"/>
                <a:cs typeface="Times New Roman" pitchFamily="18" charset="0"/>
              </a:rPr>
              <a:t>: CÓ ĐIỆN (1)/ KHÔNG CÓ ĐIỆN (0). </a:t>
            </a:r>
            <a:r>
              <a:rPr lang="en-US" dirty="0" err="1" smtClean="0">
                <a:solidFill>
                  <a:schemeClr val="tx1"/>
                </a:solidFill>
                <a:latin typeface="Times New Roman" pitchFamily="18" charset="0"/>
                <a:cs typeface="Times New Roman" pitchFamily="18" charset="0"/>
              </a:rPr>
              <a:t>Như</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vậy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dữ</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liệu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lưu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trữ</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dạng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chuỗi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ký</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số</a:t>
            </a:r>
            <a:r>
              <a:rPr lang="en-US" dirty="0" smtClean="0">
                <a:solidFill>
                  <a:schemeClr val="tx1"/>
                </a:solidFill>
                <a:latin typeface="Times New Roman" pitchFamily="18" charset="0"/>
                <a:cs typeface="Times New Roman" pitchFamily="18" charset="0"/>
              </a:rPr>
              <a:t> 0/1. </a:t>
            </a:r>
            <a:r>
              <a:rPr lang="en-US" dirty="0" err="1" smtClean="0">
                <a:solidFill>
                  <a:schemeClr val="tx1"/>
                </a:solidFill>
                <a:latin typeface="Times New Roman" pitchFamily="18" charset="0"/>
                <a:cs typeface="Times New Roman" pitchFamily="18" charset="0"/>
              </a:rPr>
              <a:t>Mỗi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ký</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hiệu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này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gọi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là</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một</a:t>
            </a:r>
            <a:r>
              <a:rPr lang="en-US" dirty="0" smtClean="0">
                <a:solidFill>
                  <a:schemeClr val="tx1"/>
                </a:solidFill>
                <a:latin typeface="Times New Roman" pitchFamily="18" charset="0"/>
                <a:cs typeface="Times New Roman" pitchFamily="18" charset="0"/>
              </a:rPr>
              <a:t> BIT </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Các</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thao</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tác</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lên</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dữ</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liệu</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sẽ</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thao</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tác</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lên</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các</a:t>
            </a:r>
            <a:r>
              <a:rPr lang="en-US" dirty="0" smtClean="0">
                <a:solidFill>
                  <a:schemeClr val="tx1"/>
                </a:solidFill>
                <a:latin typeface="Times New Roman" pitchFamily="18" charset="0"/>
                <a:cs typeface="Times New Roman" pitchFamily="18" charset="0"/>
                <a:sym typeface="Wingdings" pitchFamily="2" charset="2"/>
              </a:rPr>
              <a:t> bit  </a:t>
            </a:r>
            <a:r>
              <a:rPr lang="en-US" dirty="0" err="1" smtClean="0">
                <a:solidFill>
                  <a:schemeClr val="tx1"/>
                </a:solidFill>
                <a:latin typeface="Times New Roman" pitchFamily="18" charset="0"/>
                <a:cs typeface="Times New Roman" pitchFamily="18" charset="0"/>
                <a:sym typeface="Wingdings" pitchFamily="2" charset="2"/>
              </a:rPr>
              <a:t>Chúng</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ta</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cần</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có</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kiến</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thức</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về</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hệ</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thống</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số</a:t>
            </a:r>
            <a:r>
              <a:rPr lang="en-US" dirty="0" smtClean="0">
                <a:solidFill>
                  <a:schemeClr val="tx1"/>
                </a:solidFill>
                <a:latin typeface="Times New Roman" pitchFamily="18" charset="0"/>
                <a:cs typeface="Times New Roman" pitchFamily="18" charset="0"/>
                <a:sym typeface="Wingdings" pitchFamily="2" charset="2"/>
              </a:rPr>
              <a:t>.</a:t>
            </a:r>
          </a:p>
          <a:p>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Hệ</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thống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số</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được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là</a:t>
            </a:r>
            <a:r>
              <a:rPr lang="en-US" dirty="0" smtClean="0">
                <a:solidFill>
                  <a:schemeClr val="tx1"/>
                </a:solidFill>
                <a:latin typeface="Times New Roman" pitchFamily="18" charset="0"/>
                <a:cs typeface="Times New Roman" pitchFamily="18" charset="0"/>
              </a:rPr>
              <a:t> do </a:t>
            </a:r>
            <a:r>
              <a:rPr lang="en-US" dirty="0" err="1" smtClean="0">
                <a:solidFill>
                  <a:schemeClr val="tx1"/>
                </a:solidFill>
                <a:latin typeface="Times New Roman" pitchFamily="18" charset="0"/>
                <a:cs typeface="Times New Roman" pitchFamily="18" charset="0"/>
              </a:rPr>
              <a:t>quy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ước</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Một</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cộng</a:t>
            </a:r>
            <a:r>
              <a:rPr lang="en-US" dirty="0" smtClean="0">
                <a:solidFill>
                  <a:schemeClr val="tx1"/>
                </a:solidFill>
                <a:latin typeface="Times New Roman" pitchFamily="18" charset="0"/>
                <a:cs typeface="Times New Roman" pitchFamily="18" charset="0"/>
                <a:sym typeface="Wingdings" pitchFamily="2" charset="2"/>
              </a:rPr>
              <a:t> </a:t>
            </a:r>
            <a:r>
              <a:rPr lang="en-US" smtClean="0">
                <a:solidFill>
                  <a:schemeClr val="tx1"/>
                </a:solidFill>
                <a:latin typeface="Times New Roman" pitchFamily="18" charset="0"/>
                <a:cs typeface="Times New Roman" pitchFamily="18" charset="0"/>
                <a:sym typeface="Wingdings" pitchFamily="2" charset="2"/>
              </a:rPr>
              <a:t>đồng </a:t>
            </a:r>
            <a:r>
              <a:rPr lang="en-US" dirty="0" err="1" smtClean="0">
                <a:solidFill>
                  <a:schemeClr val="tx1"/>
                </a:solidFill>
                <a:latin typeface="Times New Roman" pitchFamily="18" charset="0"/>
                <a:cs typeface="Times New Roman" pitchFamily="18" charset="0"/>
                <a:sym typeface="Wingdings" pitchFamily="2" charset="2"/>
              </a:rPr>
              <a:t>chấp</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nhận</a:t>
            </a:r>
            <a:r>
              <a:rPr lang="en-US" dirty="0" smtClean="0">
                <a:solidFill>
                  <a:schemeClr val="tx1"/>
                </a:solidFill>
                <a:latin typeface="Times New Roman" pitchFamily="18" charset="0"/>
                <a:cs typeface="Times New Roman" pitchFamily="18" charset="0"/>
                <a:sym typeface="Wingdings" pitchFamily="2" charset="2"/>
              </a:rPr>
              <a:t> </a:t>
            </a:r>
            <a:r>
              <a:rPr lang="en-US" dirty="0" err="1" smtClean="0">
                <a:solidFill>
                  <a:schemeClr val="tx1"/>
                </a:solidFill>
                <a:latin typeface="Times New Roman" pitchFamily="18" charset="0"/>
                <a:cs typeface="Times New Roman" pitchFamily="18" charset="0"/>
                <a:sym typeface="Wingdings" pitchFamily="2" charset="2"/>
              </a:rPr>
              <a:t>nó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Như</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vậy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người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ta</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hoàn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toàn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có</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thể</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chấp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nhận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sự</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thay</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thế</a:t>
            </a:r>
            <a:r>
              <a:rPr lang="en-US" dirty="0" smtClean="0">
                <a:solidFill>
                  <a:schemeClr val="tx1"/>
                </a:solidFill>
                <a:latin typeface="Times New Roman" pitchFamily="18" charset="0"/>
                <a:cs typeface="Times New Roman" pitchFamily="18" charset="0"/>
              </a:rPr>
              <a:t>   0 1 2 3 4 5 6 7 8 9 </a:t>
            </a:r>
            <a:r>
              <a:rPr lang="en-US" dirty="0" err="1" smtClean="0">
                <a:solidFill>
                  <a:schemeClr val="tx1"/>
                </a:solidFill>
                <a:latin typeface="Times New Roman" pitchFamily="18" charset="0"/>
                <a:cs typeface="Times New Roman" pitchFamily="18" charset="0"/>
              </a:rPr>
              <a:t>bằng</a:t>
            </a:r>
            <a:r>
              <a:rPr lang="en-US" dirty="0" smtClean="0">
                <a:solidFill>
                  <a:schemeClr val="tx1"/>
                </a:solidFill>
                <a:latin typeface="Times New Roman" pitchFamily="18" charset="0"/>
                <a:cs typeface="Times New Roman" pitchFamily="18" charset="0"/>
              </a:rPr>
              <a:t> 0 1 2 8 9 3 4 5 6 7</a:t>
            </a:r>
          </a:p>
          <a:p>
            <a:r>
              <a:rPr lang="en-US" dirty="0" err="1" smtClean="0">
                <a:solidFill>
                  <a:schemeClr val="tx1"/>
                </a:solidFill>
                <a:latin typeface="Times New Roman" pitchFamily="18" charset="0"/>
                <a:cs typeface="Times New Roman" pitchFamily="18" charset="0"/>
              </a:rPr>
              <a:t>Cơ</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chế</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vận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hành</a:t>
            </a:r>
            <a:r>
              <a:rPr lang="en-US" dirty="0" smtClean="0">
                <a:solidFill>
                  <a:schemeClr val="tx1"/>
                </a:solidFill>
                <a:latin typeface="Times New Roman" pitchFamily="18" charset="0"/>
                <a:cs typeface="Times New Roman" pitchFamily="18" charset="0"/>
              </a:rPr>
              <a:t>: </a:t>
            </a:r>
          </a:p>
          <a:p>
            <a:pPr>
              <a:buFontTx/>
              <a:buChar char="-"/>
            </a:pPr>
            <a:r>
              <a:rPr lang="en-US" dirty="0" err="1" smtClean="0">
                <a:solidFill>
                  <a:schemeClr val="tx1"/>
                </a:solidFill>
                <a:latin typeface="Times New Roman" pitchFamily="18" charset="0"/>
                <a:cs typeface="Times New Roman" pitchFamily="18" charset="0"/>
              </a:rPr>
              <a:t>Cách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đếm</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ấn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định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thứ</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tự</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theo</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giá</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trị</a:t>
            </a:r>
            <a:r>
              <a:rPr lang="en-US" dirty="0" smtClean="0">
                <a:solidFill>
                  <a:schemeClr val="tx1"/>
                </a:solidFill>
                <a:latin typeface="Times New Roman" pitchFamily="18" charset="0"/>
                <a:cs typeface="Times New Roman" pitchFamily="18" charset="0"/>
              </a:rPr>
              <a:t>)</a:t>
            </a:r>
          </a:p>
          <a:p>
            <a:pPr>
              <a:buFontTx/>
              <a:buChar char="-"/>
            </a:pPr>
            <a:r>
              <a:rPr lang="en-US" dirty="0" err="1" smtClean="0">
                <a:solidFill>
                  <a:schemeClr val="tx1"/>
                </a:solidFill>
                <a:latin typeface="Times New Roman" pitchFamily="18" charset="0"/>
                <a:cs typeface="Times New Roman" pitchFamily="18" charset="0"/>
              </a:rPr>
              <a:t>Cách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biểu</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diễn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một</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đại</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lượng</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số</a:t>
            </a:r>
            <a:r>
              <a:rPr lang="en-US" dirty="0" smtClean="0">
                <a:solidFill>
                  <a:schemeClr val="tx1"/>
                </a:solidFill>
                <a:latin typeface="Times New Roman" pitchFamily="18" charset="0"/>
                <a:cs typeface="Times New Roman" pitchFamily="18" charset="0"/>
              </a:rPr>
              <a:t>.</a:t>
            </a:r>
          </a:p>
          <a:p>
            <a:pPr>
              <a:buFontTx/>
              <a:buChar char="-"/>
            </a:pPr>
            <a:r>
              <a:rPr lang="en-US" dirty="0" err="1" smtClean="0">
                <a:solidFill>
                  <a:schemeClr val="tx1"/>
                </a:solidFill>
                <a:latin typeface="Times New Roman" pitchFamily="18" charset="0"/>
                <a:cs typeface="Times New Roman" pitchFamily="18" charset="0"/>
              </a:rPr>
              <a:t>Cách</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thực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hiện</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các</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phép</a:t>
            </a:r>
            <a:r>
              <a:rPr lang="en-US" dirty="0" smtClean="0">
                <a:solidFill>
                  <a:schemeClr val="tx1"/>
                </a:solidFill>
                <a:latin typeface="Times New Roman" pitchFamily="18" charset="0"/>
                <a:cs typeface="Times New Roman" pitchFamily="18" charset="0"/>
              </a:rPr>
              <a:t> </a:t>
            </a:r>
            <a:r>
              <a:rPr lang="en-US" dirty="0" err="1" smtClean="0">
                <a:solidFill>
                  <a:schemeClr val="tx1"/>
                </a:solidFill>
                <a:latin typeface="Times New Roman" pitchFamily="18" charset="0"/>
                <a:cs typeface="Times New Roman" pitchFamily="18" charset="0"/>
              </a:rPr>
              <a:t>toán</a:t>
            </a:r>
            <a:r>
              <a:rPr lang="en-US"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a:t>
            </a:r>
            <a:r>
              <a:rPr lang="en-GB" sz="4400" smtClean="0">
                <a:effectLst>
                  <a:outerShdw blurRad="38100" dist="38100" dir="2700000" algn="tl">
                    <a:srgbClr val="000000">
                      <a:alpha val="43137"/>
                    </a:srgbClr>
                  </a:outerShdw>
                </a:effectLst>
              </a:rPr>
              <a:t>Law</a:t>
            </a:r>
            <a:br>
              <a:rPr lang="en-GB" sz="4400" smtClean="0">
                <a:effectLst>
                  <a:outerShdw blurRad="38100" dist="38100" dir="2700000" algn="tl">
                    <a:srgbClr val="000000">
                      <a:alpha val="43137"/>
                    </a:srgbClr>
                  </a:outerShdw>
                </a:effectLst>
              </a:rPr>
            </a:br>
            <a:r>
              <a:rPr lang="en-GB" sz="4400" smtClean="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a:t>
            </a:r>
            <a:r>
              <a:rPr lang="en-GB" sz="2400" dirty="0" smtClean="0">
                <a:solidFill>
                  <a:srgbClr val="0000CC"/>
                </a:solidFill>
              </a:rPr>
              <a:t>the </a:t>
            </a:r>
            <a:r>
              <a:rPr lang="en-GB" sz="2400" b="1" u="sng" dirty="0" smtClean="0">
                <a:solidFill>
                  <a:srgbClr val="0000CC"/>
                </a:solidFill>
              </a:rPr>
              <a:t>potential speedup of a program using multiple processors</a:t>
            </a:r>
            <a:r>
              <a:rPr lang="en-GB" sz="2400" dirty="0" smtClean="0">
                <a:solidFill>
                  <a:srgbClr val="0000CC"/>
                </a:solidFill>
              </a:rPr>
              <a:t> </a:t>
            </a:r>
            <a:r>
              <a:rPr lang="en-GB" sz="2400" dirty="0" smtClean="0">
                <a:solidFill>
                  <a:schemeClr val="tx1"/>
                </a:solidFill>
              </a:rPr>
              <a:t>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rgbClr val="0000CC"/>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a:t>
            </a:r>
            <a:r>
              <a:rPr lang="en-GB" b="1" smtClean="0">
                <a:effectLst>
                  <a:outerShdw blurRad="38100" dist="38100" dir="2700000" algn="tl">
                    <a:srgbClr val="000000">
                      <a:alpha val="43137"/>
                    </a:srgbClr>
                  </a:outerShdw>
                </a:effectLst>
              </a:rPr>
              <a:t>Law </a:t>
            </a:r>
            <a:r>
              <a:rPr lang="en-GB" smtClean="0">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360450" name="Picture 2"/>
          <p:cNvPicPr>
            <a:picLocks noChangeAspect="1" noChangeArrowheads="1"/>
          </p:cNvPicPr>
          <p:nvPr/>
        </p:nvPicPr>
        <p:blipFill>
          <a:blip r:embed="rId3"/>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72</a:t>
            </a:fld>
            <a:endParaRPr lang="en-US"/>
          </a:p>
        </p:txBody>
      </p:sp>
      <p:sp>
        <p:nvSpPr>
          <p:cNvPr id="6" name="TextBox 5"/>
          <p:cNvSpPr txBox="1"/>
          <p:nvPr/>
        </p:nvSpPr>
        <p:spPr>
          <a:xfrm>
            <a:off x="7380312" y="3212976"/>
            <a:ext cx="1656184" cy="584775"/>
          </a:xfrm>
          <a:prstGeom prst="rect">
            <a:avLst/>
          </a:prstGeom>
          <a:noFill/>
        </p:spPr>
        <p:txBody>
          <a:bodyPr wrap="square" rtlCol="0">
            <a:spAutoFit/>
          </a:bodyPr>
          <a:lstStyle/>
          <a:p>
            <a:r>
              <a:rPr lang="en-US" sz="1600" dirty="0" smtClean="0">
                <a:solidFill>
                  <a:srgbClr val="FF0000"/>
                </a:solidFill>
              </a:rPr>
              <a:t>f: </a:t>
            </a:r>
          </a:p>
          <a:p>
            <a:r>
              <a:rPr lang="en-US" sz="1600" dirty="0" smtClean="0">
                <a:solidFill>
                  <a:srgbClr val="FF0000"/>
                </a:solidFill>
              </a:rPr>
              <a:t>CPU frequency</a:t>
            </a:r>
            <a:endParaRPr lang="en-US" sz="1600" dirty="0">
              <a:solidFill>
                <a:srgbClr val="FF0000"/>
              </a:solidFill>
            </a:endParaRPr>
          </a:p>
        </p:txBody>
      </p:sp>
      <p:pic>
        <p:nvPicPr>
          <p:cNvPr id="355329" name="Picture 1"/>
          <p:cNvPicPr>
            <a:picLocks noChangeAspect="1" noChangeArrowheads="1"/>
          </p:cNvPicPr>
          <p:nvPr/>
        </p:nvPicPr>
        <p:blipFill>
          <a:blip r:embed="rId4"/>
          <a:srcRect/>
          <a:stretch>
            <a:fillRect/>
          </a:stretch>
        </p:blipFill>
        <p:spPr bwMode="auto">
          <a:xfrm>
            <a:off x="971600" y="1772816"/>
            <a:ext cx="6324600" cy="44100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dirty="0" smtClean="0">
                <a:effectLst>
                  <a:outerShdw blurRad="38100" dist="38100" dir="2700000" algn="tl">
                    <a:srgbClr val="000000">
                      <a:alpha val="43137"/>
                    </a:srgbClr>
                  </a:outerShdw>
                </a:effectLst>
              </a:rPr>
              <a:t>Little’s Law </a:t>
            </a:r>
            <a:r>
              <a:rPr lang="en-GB" sz="2000" dirty="0" smtClean="0">
                <a:effectLst>
                  <a:outerShdw blurRad="38100" dist="38100" dir="2700000" algn="tl">
                    <a:srgbClr val="000000">
                      <a:alpha val="43137"/>
                    </a:srgbClr>
                  </a:outerShdw>
                </a:effectLst>
              </a:rPr>
              <a:t> </a:t>
            </a:r>
            <a:r>
              <a:rPr lang="en-GB" sz="2000" dirty="0" smtClean="0">
                <a:solidFill>
                  <a:srgbClr val="FF0000"/>
                </a:solidFill>
                <a:effectLst>
                  <a:outerShdw blurRad="38100" dist="38100" dir="2700000" algn="tl">
                    <a:srgbClr val="000000">
                      <a:alpha val="43137"/>
                    </a:srgbClr>
                  </a:outerShdw>
                </a:effectLst>
              </a:rPr>
              <a:t>(Read by yourself)</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647610"/>
            <a:ext cx="8640960" cy="3797614"/>
          </a:xfrm>
        </p:spPr>
        <p:txBody>
          <a:bodyPr>
            <a:noAutofit/>
          </a:bodyPr>
          <a:lstStyle/>
          <a:p>
            <a:r>
              <a:rPr lang="en-US" sz="1800" dirty="0" smtClean="0">
                <a:solidFill>
                  <a:schemeClr val="tx1"/>
                </a:solidFill>
              </a:rPr>
              <a:t>It is introduced by John Little.</a:t>
            </a:r>
          </a:p>
          <a:p>
            <a:r>
              <a:rPr lang="en-US" sz="1800" dirty="0" smtClean="0">
                <a:solidFill>
                  <a:schemeClr val="tx1"/>
                </a:solidFill>
              </a:rPr>
              <a:t>The general setup is that we have a steady state system to which items arrive at an average rate of  </a:t>
            </a:r>
            <a:r>
              <a:rPr lang="el-GR" sz="1800" dirty="0" smtClean="0">
                <a:solidFill>
                  <a:schemeClr val="tx1"/>
                </a:solidFill>
                <a:latin typeface="Arial Unicode MS"/>
                <a:ea typeface="Arial Unicode MS"/>
                <a:cs typeface="Arial Unicode MS"/>
              </a:rPr>
              <a:t>λ</a:t>
            </a:r>
            <a:r>
              <a:rPr lang="en-US" sz="18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800" dirty="0" smtClean="0">
                <a:solidFill>
                  <a:schemeClr val="tx1"/>
                </a:solidFill>
                <a:latin typeface="Arial Unicode MS"/>
                <a:ea typeface="Arial Unicode MS"/>
                <a:cs typeface="Arial Unicode MS"/>
              </a:rPr>
              <a:t>λ </a:t>
            </a:r>
            <a:r>
              <a:rPr lang="en-US" sz="1800" dirty="0" smtClean="0">
                <a:solidFill>
                  <a:schemeClr val="tx1"/>
                </a:solidFill>
              </a:rPr>
              <a:t>W.</a:t>
            </a:r>
          </a:p>
          <a:p>
            <a:r>
              <a:rPr lang="en-US" sz="1800" dirty="0" smtClean="0">
                <a:solidFill>
                  <a:schemeClr val="tx1"/>
                </a:solidFill>
              </a:rPr>
              <a:t>Fundamental and simple relation with broad applications</a:t>
            </a:r>
          </a:p>
          <a:p>
            <a:r>
              <a:rPr lang="en-US" sz="1800" dirty="0" smtClean="0">
                <a:solidFill>
                  <a:schemeClr val="tx1"/>
                </a:solidFill>
              </a:rPr>
              <a:t>Can be applied to almost any system that is statistically in steady state, and in which there is no leakage</a:t>
            </a:r>
          </a:p>
          <a:p>
            <a:r>
              <a:rPr lang="el-GR" sz="1800" b="1" dirty="0" smtClean="0">
                <a:solidFill>
                  <a:schemeClr val="tx1"/>
                </a:solidFill>
                <a:latin typeface="Times New Roman"/>
                <a:cs typeface="Times New Roman"/>
              </a:rPr>
              <a:t>λ</a:t>
            </a:r>
            <a:r>
              <a:rPr lang="en-US" sz="1800" dirty="0" smtClean="0">
                <a:solidFill>
                  <a:schemeClr val="tx1"/>
                </a:solidFill>
              </a:rPr>
              <a:t>:  Average throughput, </a:t>
            </a:r>
            <a:r>
              <a:rPr lang="en-US" sz="1800" dirty="0" err="1" smtClean="0">
                <a:solidFill>
                  <a:schemeClr val="tx1"/>
                </a:solidFill>
              </a:rPr>
              <a:t>năng</a:t>
            </a:r>
            <a:r>
              <a:rPr lang="en-US" sz="1800" dirty="0" smtClean="0">
                <a:solidFill>
                  <a:schemeClr val="tx1"/>
                </a:solidFill>
              </a:rPr>
              <a:t> </a:t>
            </a:r>
            <a:r>
              <a:rPr lang="en-US" sz="1800" dirty="0" err="1" smtClean="0">
                <a:solidFill>
                  <a:schemeClr val="tx1"/>
                </a:solidFill>
              </a:rPr>
              <a:t>suất</a:t>
            </a:r>
            <a:r>
              <a:rPr lang="en-US" sz="1800" dirty="0" smtClean="0">
                <a:solidFill>
                  <a:schemeClr val="tx1"/>
                </a:solidFill>
              </a:rPr>
              <a:t> </a:t>
            </a:r>
            <a:r>
              <a:rPr lang="en-US" sz="1800" dirty="0" err="1" smtClean="0">
                <a:solidFill>
                  <a:schemeClr val="tx1"/>
                </a:solidFill>
              </a:rPr>
              <a:t>trung</a:t>
            </a:r>
            <a:r>
              <a:rPr lang="en-US" sz="1800" dirty="0" smtClean="0">
                <a:solidFill>
                  <a:schemeClr val="tx1"/>
                </a:solidFill>
              </a:rPr>
              <a:t> </a:t>
            </a:r>
            <a:r>
              <a:rPr lang="en-US" sz="1800" dirty="0" err="1" smtClean="0">
                <a:solidFill>
                  <a:schemeClr val="tx1"/>
                </a:solidFill>
              </a:rPr>
              <a:t>bình</a:t>
            </a:r>
            <a:r>
              <a:rPr lang="en-US" sz="1800" dirty="0" smtClean="0">
                <a:solidFill>
                  <a:schemeClr val="tx1"/>
                </a:solidFill>
              </a:rPr>
              <a:t>, (</a:t>
            </a:r>
            <a:r>
              <a:rPr lang="en-US" sz="1800" dirty="0" err="1" smtClean="0">
                <a:solidFill>
                  <a:schemeClr val="tx1"/>
                </a:solidFill>
              </a:rPr>
              <a:t>số</a:t>
            </a:r>
            <a:r>
              <a:rPr lang="en-US" sz="1800" dirty="0" smtClean="0">
                <a:solidFill>
                  <a:schemeClr val="tx1"/>
                </a:solidFill>
              </a:rPr>
              <a:t> </a:t>
            </a:r>
            <a:r>
              <a:rPr lang="en-US" sz="1800" dirty="0" err="1" smtClean="0">
                <a:solidFill>
                  <a:schemeClr val="tx1"/>
                </a:solidFill>
              </a:rPr>
              <a:t>tác</a:t>
            </a:r>
            <a:r>
              <a:rPr lang="en-US" sz="1800" dirty="0" smtClean="0">
                <a:solidFill>
                  <a:schemeClr val="tx1"/>
                </a:solidFill>
              </a:rPr>
              <a:t> </a:t>
            </a:r>
            <a:r>
              <a:rPr lang="en-US" sz="1800" dirty="0" err="1" smtClean="0">
                <a:solidFill>
                  <a:schemeClr val="tx1"/>
                </a:solidFill>
              </a:rPr>
              <a:t>vụ</a:t>
            </a:r>
            <a:r>
              <a:rPr lang="en-US" sz="1800" dirty="0" smtClean="0">
                <a:solidFill>
                  <a:schemeClr val="tx1"/>
                </a:solidFill>
              </a:rPr>
              <a:t> </a:t>
            </a:r>
            <a:r>
              <a:rPr lang="en-US" sz="1800" dirty="0" err="1" smtClean="0">
                <a:solidFill>
                  <a:schemeClr val="tx1"/>
                </a:solidFill>
              </a:rPr>
              <a:t>hoàn</a:t>
            </a:r>
            <a:r>
              <a:rPr lang="en-US" sz="1800" dirty="0" smtClean="0">
                <a:solidFill>
                  <a:schemeClr val="tx1"/>
                </a:solidFill>
              </a:rPr>
              <a:t> </a:t>
            </a:r>
            <a:r>
              <a:rPr lang="en-US" sz="1800" dirty="0" err="1" smtClean="0">
                <a:solidFill>
                  <a:schemeClr val="tx1"/>
                </a:solidFill>
              </a:rPr>
              <a:t>tất</a:t>
            </a:r>
            <a:r>
              <a:rPr lang="en-US" sz="1800" dirty="0" smtClean="0">
                <a:solidFill>
                  <a:schemeClr val="tx1"/>
                </a:solidFill>
              </a:rPr>
              <a:t> </a:t>
            </a:r>
            <a:r>
              <a:rPr lang="en-US" sz="1800" dirty="0" err="1" smtClean="0">
                <a:solidFill>
                  <a:schemeClr val="tx1"/>
                </a:solidFill>
              </a:rPr>
              <a:t>trên</a:t>
            </a:r>
            <a:r>
              <a:rPr lang="en-US" sz="1800" dirty="0" smtClean="0">
                <a:solidFill>
                  <a:schemeClr val="tx1"/>
                </a:solidFill>
              </a:rPr>
              <a:t> 1 </a:t>
            </a:r>
            <a:r>
              <a:rPr lang="en-US" sz="1800" dirty="0" err="1" smtClean="0">
                <a:solidFill>
                  <a:schemeClr val="tx1"/>
                </a:solidFill>
              </a:rPr>
              <a:t>đơn</a:t>
            </a:r>
            <a:r>
              <a:rPr lang="en-US" sz="1800" dirty="0" smtClean="0">
                <a:solidFill>
                  <a:schemeClr val="tx1"/>
                </a:solidFill>
              </a:rPr>
              <a:t> </a:t>
            </a:r>
            <a:r>
              <a:rPr lang="en-US" sz="1800" dirty="0" err="1" smtClean="0">
                <a:solidFill>
                  <a:schemeClr val="tx1"/>
                </a:solidFill>
              </a:rPr>
              <a:t>vị</a:t>
            </a:r>
            <a:r>
              <a:rPr lang="en-US" sz="1800" dirty="0" smtClean="0">
                <a:solidFill>
                  <a:schemeClr val="tx1"/>
                </a:solidFill>
              </a:rPr>
              <a:t> </a:t>
            </a:r>
            <a:r>
              <a:rPr lang="en-US" sz="1800" dirty="0" err="1" smtClean="0">
                <a:solidFill>
                  <a:schemeClr val="tx1"/>
                </a:solidFill>
              </a:rPr>
              <a:t>thời</a:t>
            </a:r>
            <a:r>
              <a:rPr lang="en-US" sz="1800" dirty="0" smtClean="0">
                <a:solidFill>
                  <a:schemeClr val="tx1"/>
                </a:solidFill>
              </a:rPr>
              <a:t> </a:t>
            </a:r>
            <a:r>
              <a:rPr lang="en-US" sz="1800" dirty="0" err="1" smtClean="0">
                <a:solidFill>
                  <a:schemeClr val="tx1"/>
                </a:solidFill>
              </a:rPr>
              <a:t>gian</a:t>
            </a:r>
            <a:r>
              <a:rPr lang="en-US" sz="1800" dirty="0" smtClean="0">
                <a:solidFill>
                  <a:schemeClr val="tx1"/>
                </a:solidFill>
              </a:rPr>
              <a:t>) </a:t>
            </a:r>
          </a:p>
          <a:p>
            <a:r>
              <a:rPr lang="en-US" sz="1800" dirty="0" smtClean="0">
                <a:solidFill>
                  <a:schemeClr val="tx1"/>
                </a:solidFill>
              </a:rPr>
              <a:t>L:  Average works in progress, </a:t>
            </a:r>
            <a:r>
              <a:rPr lang="en-US" sz="1800" dirty="0" err="1" smtClean="0">
                <a:solidFill>
                  <a:schemeClr val="tx1"/>
                </a:solidFill>
              </a:rPr>
              <a:t>số</a:t>
            </a:r>
            <a:r>
              <a:rPr lang="en-US" sz="1800" dirty="0" smtClean="0">
                <a:solidFill>
                  <a:schemeClr val="tx1"/>
                </a:solidFill>
              </a:rPr>
              <a:t> </a:t>
            </a:r>
            <a:r>
              <a:rPr lang="en-US" sz="1800" dirty="0" err="1" smtClean="0">
                <a:solidFill>
                  <a:schemeClr val="tx1"/>
                </a:solidFill>
              </a:rPr>
              <a:t>lượng</a:t>
            </a:r>
            <a:r>
              <a:rPr lang="en-US" sz="1800" dirty="0" smtClean="0">
                <a:solidFill>
                  <a:schemeClr val="tx1"/>
                </a:solidFill>
              </a:rPr>
              <a:t> </a:t>
            </a:r>
            <a:r>
              <a:rPr lang="en-US" sz="1800" dirty="0" err="1" smtClean="0">
                <a:solidFill>
                  <a:schemeClr val="tx1"/>
                </a:solidFill>
              </a:rPr>
              <a:t>công</a:t>
            </a:r>
            <a:r>
              <a:rPr lang="en-US" sz="1800" dirty="0" smtClean="0">
                <a:solidFill>
                  <a:schemeClr val="tx1"/>
                </a:solidFill>
              </a:rPr>
              <a:t> </a:t>
            </a:r>
            <a:r>
              <a:rPr lang="en-US" sz="1800" dirty="0" err="1" smtClean="0">
                <a:solidFill>
                  <a:schemeClr val="tx1"/>
                </a:solidFill>
              </a:rPr>
              <a:t>việc</a:t>
            </a:r>
            <a:r>
              <a:rPr lang="en-US" sz="1800" dirty="0" smtClean="0">
                <a:solidFill>
                  <a:schemeClr val="tx1"/>
                </a:solidFill>
              </a:rPr>
              <a:t> </a:t>
            </a:r>
            <a:r>
              <a:rPr lang="en-US" sz="1800" dirty="0" err="1" smtClean="0">
                <a:solidFill>
                  <a:schemeClr val="tx1"/>
                </a:solidFill>
              </a:rPr>
              <a:t>trung</a:t>
            </a:r>
            <a:r>
              <a:rPr lang="en-US" sz="1800" dirty="0" smtClean="0">
                <a:solidFill>
                  <a:schemeClr val="tx1"/>
                </a:solidFill>
              </a:rPr>
              <a:t> </a:t>
            </a:r>
            <a:r>
              <a:rPr lang="en-US" sz="1800" dirty="0" err="1" smtClean="0">
                <a:solidFill>
                  <a:schemeClr val="tx1"/>
                </a:solidFill>
              </a:rPr>
              <a:t>bình</a:t>
            </a:r>
            <a:r>
              <a:rPr lang="en-US" sz="1800" dirty="0" smtClean="0">
                <a:solidFill>
                  <a:schemeClr val="tx1"/>
                </a:solidFill>
              </a:rPr>
              <a:t> </a:t>
            </a:r>
            <a:r>
              <a:rPr lang="en-US" sz="1800" dirty="0" err="1" smtClean="0">
                <a:solidFill>
                  <a:schemeClr val="tx1"/>
                </a:solidFill>
              </a:rPr>
              <a:t>đã</a:t>
            </a:r>
            <a:r>
              <a:rPr lang="en-US" sz="1800" dirty="0" smtClean="0">
                <a:solidFill>
                  <a:schemeClr val="tx1"/>
                </a:solidFill>
              </a:rPr>
              <a:t> </a:t>
            </a:r>
            <a:r>
              <a:rPr lang="en-US" sz="1800" dirty="0" err="1" smtClean="0">
                <a:solidFill>
                  <a:schemeClr val="tx1"/>
                </a:solidFill>
              </a:rPr>
              <a:t>hoàn</a:t>
            </a:r>
            <a:r>
              <a:rPr lang="en-US" sz="1800" dirty="0" smtClean="0">
                <a:solidFill>
                  <a:schemeClr val="tx1"/>
                </a:solidFill>
              </a:rPr>
              <a:t> </a:t>
            </a:r>
            <a:r>
              <a:rPr lang="en-US" sz="1800" dirty="0" err="1" smtClean="0">
                <a:solidFill>
                  <a:schemeClr val="tx1"/>
                </a:solidFill>
              </a:rPr>
              <a:t>tất</a:t>
            </a:r>
            <a:endParaRPr lang="en-US" sz="1800" dirty="0" smtClean="0">
              <a:solidFill>
                <a:schemeClr val="tx1"/>
              </a:solidFill>
            </a:endParaRPr>
          </a:p>
          <a:p>
            <a:r>
              <a:rPr lang="en-US" sz="1800" dirty="0" smtClean="0">
                <a:solidFill>
                  <a:schemeClr val="tx1"/>
                </a:solidFill>
              </a:rPr>
              <a:t>W: Lead time, </a:t>
            </a:r>
            <a:r>
              <a:rPr lang="en-US" sz="1800" dirty="0" err="1" smtClean="0">
                <a:solidFill>
                  <a:schemeClr val="tx1"/>
                </a:solidFill>
              </a:rPr>
              <a:t>thời</a:t>
            </a:r>
            <a:r>
              <a:rPr lang="en-US" sz="1800" dirty="0" smtClean="0">
                <a:solidFill>
                  <a:schemeClr val="tx1"/>
                </a:solidFill>
              </a:rPr>
              <a:t> </a:t>
            </a:r>
            <a:r>
              <a:rPr lang="en-US" sz="1800" dirty="0" err="1" smtClean="0">
                <a:solidFill>
                  <a:schemeClr val="tx1"/>
                </a:solidFill>
              </a:rPr>
              <a:t>gian</a:t>
            </a:r>
            <a:r>
              <a:rPr lang="en-US" sz="1800" dirty="0" smtClean="0">
                <a:solidFill>
                  <a:schemeClr val="tx1"/>
                </a:solidFill>
              </a:rPr>
              <a:t> </a:t>
            </a:r>
            <a:r>
              <a:rPr lang="en-US" sz="1800" dirty="0" err="1" smtClean="0">
                <a:solidFill>
                  <a:schemeClr val="tx1"/>
                </a:solidFill>
              </a:rPr>
              <a:t>trung</a:t>
            </a:r>
            <a:r>
              <a:rPr lang="en-US" sz="1800" dirty="0" smtClean="0">
                <a:solidFill>
                  <a:schemeClr val="tx1"/>
                </a:solidFill>
              </a:rPr>
              <a:t> </a:t>
            </a:r>
            <a:r>
              <a:rPr lang="en-US" sz="1800" dirty="0" err="1" smtClean="0">
                <a:solidFill>
                  <a:schemeClr val="tx1"/>
                </a:solidFill>
              </a:rPr>
              <a:t>bình</a:t>
            </a:r>
            <a:r>
              <a:rPr lang="en-US" sz="1800" dirty="0" smtClean="0">
                <a:solidFill>
                  <a:schemeClr val="tx1"/>
                </a:solidFill>
              </a:rPr>
              <a:t> </a:t>
            </a:r>
            <a:r>
              <a:rPr lang="en-US" sz="1800" dirty="0" err="1" smtClean="0">
                <a:solidFill>
                  <a:schemeClr val="tx1"/>
                </a:solidFill>
              </a:rPr>
              <a:t>để</a:t>
            </a:r>
            <a:r>
              <a:rPr lang="en-US" sz="1800" dirty="0" smtClean="0">
                <a:solidFill>
                  <a:schemeClr val="tx1"/>
                </a:solidFill>
              </a:rPr>
              <a:t> </a:t>
            </a:r>
            <a:r>
              <a:rPr lang="en-US" sz="1800" dirty="0" err="1" smtClean="0">
                <a:solidFill>
                  <a:schemeClr val="tx1"/>
                </a:solidFill>
              </a:rPr>
              <a:t>xử</a:t>
            </a:r>
            <a:r>
              <a:rPr lang="en-US" sz="1800" dirty="0" smtClean="0">
                <a:solidFill>
                  <a:schemeClr val="tx1"/>
                </a:solidFill>
              </a:rPr>
              <a:t> </a:t>
            </a:r>
            <a:r>
              <a:rPr lang="en-US" sz="1800" dirty="0" err="1" smtClean="0">
                <a:solidFill>
                  <a:schemeClr val="tx1"/>
                </a:solidFill>
              </a:rPr>
              <a:t>lý</a:t>
            </a:r>
            <a:r>
              <a:rPr lang="en-US" sz="1800" dirty="0" smtClean="0">
                <a:solidFill>
                  <a:schemeClr val="tx1"/>
                </a:solidFill>
              </a:rPr>
              <a:t> </a:t>
            </a:r>
            <a:r>
              <a:rPr lang="en-US" sz="1800" dirty="0" err="1" smtClean="0">
                <a:solidFill>
                  <a:schemeClr val="tx1"/>
                </a:solidFill>
              </a:rPr>
              <a:t>xong</a:t>
            </a:r>
            <a:r>
              <a:rPr lang="en-US" sz="1800" dirty="0" smtClean="0">
                <a:solidFill>
                  <a:schemeClr val="tx1"/>
                </a:solidFill>
              </a:rPr>
              <a:t> 1 </a:t>
            </a:r>
            <a:r>
              <a:rPr lang="en-US" sz="1800" dirty="0" err="1" smtClean="0">
                <a:solidFill>
                  <a:schemeClr val="tx1"/>
                </a:solidFill>
              </a:rPr>
              <a:t>công</a:t>
            </a:r>
            <a:r>
              <a:rPr lang="en-US" sz="1800" dirty="0" smtClean="0">
                <a:solidFill>
                  <a:schemeClr val="tx1"/>
                </a:solidFill>
              </a:rPr>
              <a:t> </a:t>
            </a:r>
            <a:r>
              <a:rPr lang="en-US" sz="1800" dirty="0" err="1" smtClean="0">
                <a:solidFill>
                  <a:schemeClr val="tx1"/>
                </a:solidFill>
              </a:rPr>
              <a:t>việc</a:t>
            </a:r>
            <a:r>
              <a:rPr lang="en-US" sz="1800" dirty="0" smtClean="0">
                <a:solidFill>
                  <a:schemeClr val="tx1"/>
                </a:solidFill>
              </a:rPr>
              <a:t> </a:t>
            </a:r>
            <a:r>
              <a:rPr lang="en-US" sz="1800" dirty="0" err="1" smtClean="0">
                <a:solidFill>
                  <a:schemeClr val="tx1"/>
                </a:solidFill>
              </a:rPr>
              <a:t>kề</a:t>
            </a:r>
            <a:r>
              <a:rPr lang="en-US" sz="1800" dirty="0" smtClean="0">
                <a:solidFill>
                  <a:schemeClr val="tx1"/>
                </a:solidFill>
              </a:rPr>
              <a:t> </a:t>
            </a:r>
            <a:r>
              <a:rPr lang="en-US" sz="1800" dirty="0" err="1" smtClean="0">
                <a:solidFill>
                  <a:schemeClr val="tx1"/>
                </a:solidFill>
              </a:rPr>
              <a:t>từ</a:t>
            </a:r>
            <a:r>
              <a:rPr lang="en-US" sz="1800" dirty="0" smtClean="0">
                <a:solidFill>
                  <a:schemeClr val="tx1"/>
                </a:solidFill>
              </a:rPr>
              <a:t> </a:t>
            </a:r>
            <a:r>
              <a:rPr lang="en-US" sz="1800" dirty="0" err="1" smtClean="0">
                <a:solidFill>
                  <a:schemeClr val="tx1"/>
                </a:solidFill>
              </a:rPr>
              <a:t>lúc</a:t>
            </a:r>
            <a:r>
              <a:rPr lang="en-US" sz="1800" dirty="0" smtClean="0">
                <a:solidFill>
                  <a:schemeClr val="tx1"/>
                </a:solidFill>
              </a:rPr>
              <a:t> </a:t>
            </a:r>
            <a:r>
              <a:rPr lang="en-US" sz="1800" dirty="0" err="1" smtClean="0">
                <a:solidFill>
                  <a:schemeClr val="tx1"/>
                </a:solidFill>
              </a:rPr>
              <a:t>bắt</a:t>
            </a:r>
            <a:r>
              <a:rPr lang="en-US" sz="1800" dirty="0" smtClean="0">
                <a:solidFill>
                  <a:schemeClr val="tx1"/>
                </a:solidFill>
              </a:rPr>
              <a:t> </a:t>
            </a:r>
            <a:r>
              <a:rPr lang="en-US" sz="1800" dirty="0" err="1" smtClean="0">
                <a:solidFill>
                  <a:schemeClr val="tx1"/>
                </a:solidFill>
              </a:rPr>
              <a:t>đầu</a:t>
            </a:r>
            <a:r>
              <a:rPr lang="en-US" sz="1800" dirty="0" smtClean="0">
                <a:solidFill>
                  <a:schemeClr val="tx1"/>
                </a:solidFill>
              </a:rPr>
              <a:t> </a:t>
            </a:r>
          </a:p>
        </p:txBody>
      </p:sp>
      <p:pic>
        <p:nvPicPr>
          <p:cNvPr id="361474" name="Picture 2"/>
          <p:cNvPicPr>
            <a:picLocks noChangeAspect="1" noChangeArrowheads="1"/>
          </p:cNvPicPr>
          <p:nvPr/>
        </p:nvPicPr>
        <p:blipFill>
          <a:blip r:embed="rId3"/>
          <a:stretch>
            <a:fillRect/>
          </a:stretch>
        </p:blipFill>
        <p:spPr bwMode="auto">
          <a:xfrm>
            <a:off x="5940152" y="404664"/>
            <a:ext cx="1921390" cy="622422"/>
          </a:xfrm>
          <a:prstGeom prst="rect">
            <a:avLst/>
          </a:prstGeom>
          <a:noFill/>
          <a:ln>
            <a:noFill/>
          </a:ln>
        </p:spPr>
      </p:pic>
      <p:sp>
        <p:nvSpPr>
          <p:cNvPr id="5" name="Slide Number Placeholder 4"/>
          <p:cNvSpPr>
            <a:spLocks noGrp="1"/>
          </p:cNvSpPr>
          <p:nvPr>
            <p:ph type="sldNum" sz="quarter" idx="12"/>
          </p:nvPr>
        </p:nvSpPr>
        <p:spPr/>
        <p:txBody>
          <a:bodyPr/>
          <a:lstStyle/>
          <a:p>
            <a:fld id="{8AF02B71-8991-4516-A01E-F1A9ACD28BDC}" type="slidenum">
              <a:rPr lang="en-US" smtClean="0"/>
              <a:pPr/>
              <a:t>73</a:t>
            </a:fld>
            <a:endParaRPr lang="en-US"/>
          </a:p>
        </p:txBody>
      </p:sp>
      <p:pic>
        <p:nvPicPr>
          <p:cNvPr id="360450" name="Picture 2"/>
          <p:cNvPicPr>
            <a:picLocks noChangeAspect="1" noChangeArrowheads="1"/>
          </p:cNvPicPr>
          <p:nvPr/>
        </p:nvPicPr>
        <p:blipFill>
          <a:blip r:embed="rId4"/>
          <a:srcRect/>
          <a:stretch>
            <a:fillRect/>
          </a:stretch>
        </p:blipFill>
        <p:spPr bwMode="auto">
          <a:xfrm>
            <a:off x="6228184" y="1124744"/>
            <a:ext cx="1415752" cy="8771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dirty="0" smtClean="0">
                <a:effectLst>
                  <a:outerShdw blurRad="38100" dist="38100" dir="2700000" algn="tl">
                    <a:srgbClr val="000000">
                      <a:alpha val="43137"/>
                    </a:srgbClr>
                  </a:outerShdw>
                </a:effectLst>
              </a:rPr>
              <a:t>Little’s Law </a:t>
            </a:r>
            <a:r>
              <a:rPr lang="en-GB" sz="2000" dirty="0" smtClean="0">
                <a:effectLst>
                  <a:outerShdw blurRad="38100" dist="38100" dir="2700000" algn="tl">
                    <a:srgbClr val="000000">
                      <a:alpha val="43137"/>
                    </a:srgbClr>
                  </a:outerShdw>
                </a:effectLst>
              </a:rPr>
              <a:t> </a:t>
            </a:r>
            <a:r>
              <a:rPr lang="en-GB" sz="2000" dirty="0" smtClean="0">
                <a:solidFill>
                  <a:srgbClr val="FF0000"/>
                </a:solidFill>
                <a:effectLst>
                  <a:outerShdw blurRad="38100" dist="38100" dir="2700000" algn="tl">
                    <a:srgbClr val="000000">
                      <a:alpha val="43137"/>
                    </a:srgbClr>
                  </a:outerShdw>
                </a:effectLst>
              </a:rPr>
              <a:t>(Read by yourself)</a:t>
            </a:r>
            <a:endParaRPr lang="en-US" sz="2400" b="1" dirty="0">
              <a:solidFill>
                <a:srgbClr val="FF0000"/>
              </a:solidFill>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312912"/>
            <a:ext cx="7554753" cy="4564360"/>
          </a:xfrm>
        </p:spPr>
        <p:txBody>
          <a:bodyPr>
            <a:noAutofit/>
          </a:bodyPr>
          <a:lstStyle/>
          <a:p>
            <a:r>
              <a:rPr lang="en-US" dirty="0" smtClean="0">
                <a:solidFill>
                  <a:schemeClr val="tx1"/>
                </a:solidFill>
              </a:rPr>
              <a:t>Queuing system – </a:t>
            </a:r>
            <a:r>
              <a:rPr lang="en-US" dirty="0" err="1" smtClean="0">
                <a:solidFill>
                  <a:schemeClr val="tx1"/>
                </a:solidFill>
              </a:rPr>
              <a:t>Hệ</a:t>
            </a:r>
            <a:r>
              <a:rPr lang="en-US" dirty="0" smtClean="0">
                <a:solidFill>
                  <a:schemeClr val="tx1"/>
                </a:solidFill>
              </a:rPr>
              <a:t> </a:t>
            </a:r>
            <a:r>
              <a:rPr lang="en-US" dirty="0" err="1" smtClean="0">
                <a:solidFill>
                  <a:schemeClr val="tx1"/>
                </a:solidFill>
              </a:rPr>
              <a:t>thống</a:t>
            </a:r>
            <a:r>
              <a:rPr lang="en-US" dirty="0" smtClean="0">
                <a:solidFill>
                  <a:schemeClr val="tx1"/>
                </a:solidFill>
              </a:rPr>
              <a:t> </a:t>
            </a:r>
            <a:r>
              <a:rPr lang="en-US" dirty="0" err="1" smtClean="0">
                <a:solidFill>
                  <a:schemeClr val="tx1"/>
                </a:solidFill>
              </a:rPr>
              <a:t>hàng</a:t>
            </a:r>
            <a:r>
              <a:rPr lang="en-US" dirty="0" smtClean="0">
                <a:solidFill>
                  <a:schemeClr val="tx1"/>
                </a:solidFill>
              </a:rPr>
              <a:t> </a:t>
            </a:r>
            <a:r>
              <a:rPr lang="en-US" dirty="0" err="1" smtClean="0">
                <a:solidFill>
                  <a:schemeClr val="tx1"/>
                </a:solidFill>
              </a:rPr>
              <a:t>đợi</a:t>
            </a:r>
            <a:endParaRPr lang="en-US" dirty="0" smtClean="0">
              <a:solidFill>
                <a:schemeClr val="tx1"/>
              </a:solidFill>
            </a:endParaRPr>
          </a:p>
          <a:p>
            <a:pPr lvl="1"/>
            <a:r>
              <a:rPr lang="en-US" sz="2000" dirty="0" smtClean="0">
                <a:solidFill>
                  <a:schemeClr val="tx1"/>
                </a:solidFill>
              </a:rPr>
              <a:t>If server is idle an item is served immediately, otherwise an arriving item joins a queue (server </a:t>
            </a:r>
            <a:r>
              <a:rPr lang="en-US" sz="2000" dirty="0" err="1" smtClean="0">
                <a:solidFill>
                  <a:schemeClr val="tx1"/>
                </a:solidFill>
              </a:rPr>
              <a:t>rảnh</a:t>
            </a:r>
            <a:r>
              <a:rPr lang="en-US" sz="2000" dirty="0" smtClean="0">
                <a:solidFill>
                  <a:schemeClr val="tx1"/>
                </a:solidFill>
              </a:rPr>
              <a:t>, </a:t>
            </a:r>
            <a:r>
              <a:rPr lang="en-US" sz="2000" dirty="0" err="1" smtClean="0">
                <a:solidFill>
                  <a:schemeClr val="tx1"/>
                </a:solidFill>
              </a:rPr>
              <a:t>phục</a:t>
            </a:r>
            <a:r>
              <a:rPr lang="en-US" sz="2000" dirty="0" smtClean="0">
                <a:solidFill>
                  <a:schemeClr val="tx1"/>
                </a:solidFill>
              </a:rPr>
              <a:t> </a:t>
            </a:r>
            <a:r>
              <a:rPr lang="en-US" sz="2000" dirty="0" err="1" smtClean="0">
                <a:solidFill>
                  <a:schemeClr val="tx1"/>
                </a:solidFill>
              </a:rPr>
              <a:t>vụ</a:t>
            </a:r>
            <a:r>
              <a:rPr lang="en-US" sz="2000" dirty="0" smtClean="0">
                <a:solidFill>
                  <a:schemeClr val="tx1"/>
                </a:solidFill>
              </a:rPr>
              <a:t> </a:t>
            </a:r>
            <a:r>
              <a:rPr lang="en-US" sz="2000" dirty="0" err="1" smtClean="0">
                <a:solidFill>
                  <a:schemeClr val="tx1"/>
                </a:solidFill>
              </a:rPr>
              <a:t>liền</a:t>
            </a:r>
            <a:r>
              <a:rPr lang="en-US" sz="2000" dirty="0" smtClean="0">
                <a:solidFill>
                  <a:schemeClr val="tx1"/>
                </a:solidFill>
              </a:rPr>
              <a:t>. </a:t>
            </a:r>
            <a:r>
              <a:rPr lang="en-US" sz="2000" dirty="0" err="1" smtClean="0">
                <a:solidFill>
                  <a:schemeClr val="tx1"/>
                </a:solidFill>
              </a:rPr>
              <a:t>Ngược</a:t>
            </a:r>
            <a:r>
              <a:rPr lang="en-US" sz="2000" dirty="0" smtClean="0">
                <a:solidFill>
                  <a:schemeClr val="tx1"/>
                </a:solidFill>
              </a:rPr>
              <a:t> </a:t>
            </a:r>
            <a:r>
              <a:rPr lang="en-US" sz="2000" dirty="0" err="1" smtClean="0">
                <a:solidFill>
                  <a:schemeClr val="tx1"/>
                </a:solidFill>
              </a:rPr>
              <a:t>lại</a:t>
            </a:r>
            <a:r>
              <a:rPr lang="en-US" sz="2000" dirty="0" smtClean="0">
                <a:solidFill>
                  <a:schemeClr val="tx1"/>
                </a:solidFill>
              </a:rPr>
              <a:t>, </a:t>
            </a:r>
            <a:r>
              <a:rPr lang="en-US" sz="2000" dirty="0" err="1" smtClean="0">
                <a:solidFill>
                  <a:schemeClr val="tx1"/>
                </a:solidFill>
              </a:rPr>
              <a:t>yêu</a:t>
            </a:r>
            <a:r>
              <a:rPr lang="en-US" sz="2000" dirty="0" smtClean="0">
                <a:solidFill>
                  <a:schemeClr val="tx1"/>
                </a:solidFill>
              </a:rPr>
              <a:t> </a:t>
            </a:r>
            <a:r>
              <a:rPr lang="en-US" sz="2000" dirty="0" err="1" smtClean="0">
                <a:solidFill>
                  <a:schemeClr val="tx1"/>
                </a:solidFill>
              </a:rPr>
              <a:t>cần</a:t>
            </a:r>
            <a:r>
              <a:rPr lang="en-US" sz="2000" dirty="0" smtClean="0">
                <a:solidFill>
                  <a:schemeClr val="tx1"/>
                </a:solidFill>
              </a:rPr>
              <a:t> </a:t>
            </a:r>
            <a:r>
              <a:rPr lang="en-US" sz="2000" dirty="0" err="1" smtClean="0">
                <a:solidFill>
                  <a:schemeClr val="tx1"/>
                </a:solidFill>
              </a:rPr>
              <a:t>phải</a:t>
            </a:r>
            <a:r>
              <a:rPr lang="en-US" sz="2000" dirty="0" smtClean="0">
                <a:solidFill>
                  <a:schemeClr val="tx1"/>
                </a:solidFill>
              </a:rPr>
              <a:t> </a:t>
            </a:r>
            <a:r>
              <a:rPr lang="en-US" sz="2000" dirty="0" err="1" smtClean="0">
                <a:solidFill>
                  <a:schemeClr val="tx1"/>
                </a:solidFill>
              </a:rPr>
              <a:t>đợi</a:t>
            </a:r>
            <a:r>
              <a:rPr lang="en-US" sz="2000" dirty="0" smtClean="0">
                <a:solidFill>
                  <a:schemeClr val="tx1"/>
                </a:solidFill>
              </a:rPr>
              <a:t>).</a:t>
            </a:r>
          </a:p>
          <a:p>
            <a:pPr lvl="1"/>
            <a:r>
              <a:rPr lang="en-US" sz="2000" dirty="0" smtClean="0">
                <a:solidFill>
                  <a:schemeClr val="tx1"/>
                </a:solidFill>
              </a:rPr>
              <a:t>There can be a single queue for a single server or for multiple servers, or multiples queues with one being for each of multiple servers (</a:t>
            </a:r>
            <a:r>
              <a:rPr lang="en-US" sz="2000" dirty="0" err="1" smtClean="0">
                <a:solidFill>
                  <a:schemeClr val="tx1"/>
                </a:solidFill>
              </a:rPr>
              <a:t>dùng</a:t>
            </a:r>
            <a:r>
              <a:rPr lang="en-US" sz="2000" dirty="0" smtClean="0">
                <a:solidFill>
                  <a:schemeClr val="tx1"/>
                </a:solidFill>
              </a:rPr>
              <a:t> 1 </a:t>
            </a:r>
            <a:r>
              <a:rPr lang="en-US" sz="2000" dirty="0" err="1" smtClean="0">
                <a:solidFill>
                  <a:schemeClr val="tx1"/>
                </a:solidFill>
              </a:rPr>
              <a:t>hàng</a:t>
            </a:r>
            <a:r>
              <a:rPr lang="en-US" sz="2000" dirty="0" smtClean="0">
                <a:solidFill>
                  <a:schemeClr val="tx1"/>
                </a:solidFill>
              </a:rPr>
              <a:t> </a:t>
            </a:r>
            <a:r>
              <a:rPr lang="en-US" sz="2000" dirty="0" err="1" smtClean="0">
                <a:solidFill>
                  <a:schemeClr val="tx1"/>
                </a:solidFill>
              </a:rPr>
              <a:t>đợi</a:t>
            </a:r>
            <a:r>
              <a:rPr lang="en-US" sz="2000" dirty="0" smtClean="0">
                <a:solidFill>
                  <a:schemeClr val="tx1"/>
                </a:solidFill>
              </a:rPr>
              <a:t> </a:t>
            </a:r>
            <a:r>
              <a:rPr lang="en-US" sz="2000" dirty="0" err="1" smtClean="0">
                <a:solidFill>
                  <a:schemeClr val="tx1"/>
                </a:solidFill>
              </a:rPr>
              <a:t>hoặc</a:t>
            </a:r>
            <a:r>
              <a:rPr lang="en-US" sz="2000" dirty="0" smtClean="0">
                <a:solidFill>
                  <a:schemeClr val="tx1"/>
                </a:solidFill>
              </a:rPr>
              <a:t> </a:t>
            </a:r>
            <a:r>
              <a:rPr lang="en-US" sz="2000" dirty="0" err="1" smtClean="0">
                <a:solidFill>
                  <a:schemeClr val="tx1"/>
                </a:solidFill>
              </a:rPr>
              <a:t>nhiều</a:t>
            </a:r>
            <a:r>
              <a:rPr lang="en-US" sz="2000" dirty="0" smtClean="0">
                <a:solidFill>
                  <a:schemeClr val="tx1"/>
                </a:solidFill>
              </a:rPr>
              <a:t> </a:t>
            </a:r>
            <a:r>
              <a:rPr lang="en-US" sz="2000" dirty="0" err="1" smtClean="0">
                <a:solidFill>
                  <a:schemeClr val="tx1"/>
                </a:solidFill>
              </a:rPr>
              <a:t>hàng</a:t>
            </a:r>
            <a:r>
              <a:rPr lang="en-US" sz="2000" dirty="0" smtClean="0">
                <a:solidFill>
                  <a:schemeClr val="tx1"/>
                </a:solidFill>
              </a:rPr>
              <a:t> </a:t>
            </a:r>
            <a:r>
              <a:rPr lang="en-US" sz="2000" dirty="0" err="1" smtClean="0">
                <a:solidFill>
                  <a:schemeClr val="tx1"/>
                </a:solidFill>
              </a:rPr>
              <a:t>đợi</a:t>
            </a:r>
            <a:r>
              <a:rPr lang="en-US" sz="2000" dirty="0" smtClean="0">
                <a:solidFill>
                  <a:schemeClr val="tx1"/>
                </a:solidFill>
              </a:rPr>
              <a:t>).</a:t>
            </a:r>
          </a:p>
          <a:p>
            <a:r>
              <a:rPr lang="en-US" dirty="0" smtClean="0">
                <a:solidFill>
                  <a:schemeClr val="tx1"/>
                </a:solidFill>
              </a:rPr>
              <a:t>Average number of items in a queuing system equals the average rate at which items arrive multiplied by the  time that an item spends in the system</a:t>
            </a:r>
          </a:p>
          <a:p>
            <a:pPr lvl="1"/>
            <a:r>
              <a:rPr lang="en-US" sz="2000" dirty="0" smtClean="0">
                <a:solidFill>
                  <a:schemeClr val="tx1"/>
                </a:solidFill>
              </a:rPr>
              <a:t>Relationship requires very few assumptions</a:t>
            </a:r>
          </a:p>
          <a:p>
            <a:pPr lvl="1"/>
            <a:r>
              <a:rPr lang="en-US" sz="2000" dirty="0" smtClean="0">
                <a:solidFill>
                  <a:schemeClr val="tx1"/>
                </a:solidFill>
              </a:rPr>
              <a:t>Because of its simplicity and generality it is extremely useful</a:t>
            </a:r>
            <a:endParaRPr lang="en-US" sz="20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74</a:t>
            </a:fld>
            <a:endParaRPr lang="en-US"/>
          </a:p>
        </p:txBody>
      </p:sp>
    </p:spTree>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75</a:t>
            </a:fld>
            <a:endParaRPr lang="en-US"/>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Definition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graphicFrame>
        <p:nvGraphicFramePr>
          <p:cNvPr id="5" name="Table 4"/>
          <p:cNvGraphicFramePr>
            <a:graphicFrameLocks noGrp="1"/>
          </p:cNvGraphicFramePr>
          <p:nvPr/>
        </p:nvGraphicFramePr>
        <p:xfrm>
          <a:off x="214282" y="1928803"/>
          <a:ext cx="8558880" cy="2834640"/>
        </p:xfrm>
        <a:graphic>
          <a:graphicData uri="http://schemas.openxmlformats.org/drawingml/2006/table">
            <a:tbl>
              <a:tblPr firstRow="1" bandRow="1">
                <a:tableStyleId>{5C22544A-7EE6-4342-B048-85BDC9FD1C3A}</a:tableStyleId>
              </a:tblPr>
              <a:tblGrid>
                <a:gridCol w="1450919"/>
                <a:gridCol w="1682663"/>
                <a:gridCol w="1440160"/>
                <a:gridCol w="1693495"/>
                <a:gridCol w="2291643"/>
              </a:tblGrid>
              <a:tr h="992751">
                <a:tc>
                  <a:txBody>
                    <a:bodyPr/>
                    <a:lstStyle/>
                    <a:p>
                      <a:r>
                        <a:rPr lang="en-US" dirty="0" smtClean="0"/>
                        <a:t>Definition</a:t>
                      </a:r>
                      <a:endParaRPr lang="en-US" dirty="0"/>
                    </a:p>
                  </a:txBody>
                  <a:tcPr/>
                </a:tc>
                <a:tc>
                  <a:txBody>
                    <a:bodyPr/>
                    <a:lstStyle/>
                    <a:p>
                      <a:r>
                        <a:rPr lang="en-US" dirty="0" smtClean="0"/>
                        <a:t>Base-10/ Decimal system (d)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Base-2/ Binary system (b)</a:t>
                      </a:r>
                    </a:p>
                    <a:p>
                      <a:endParaRPr lang="en-US" dirty="0"/>
                    </a:p>
                  </a:txBody>
                  <a:tcPr/>
                </a:tc>
                <a:tc>
                  <a:txBody>
                    <a:bodyPr/>
                    <a:lstStyle/>
                    <a:p>
                      <a:r>
                        <a:rPr lang="en-US" b="0" dirty="0" smtClean="0"/>
                        <a:t>Base-8/ Octal</a:t>
                      </a:r>
                      <a:r>
                        <a:rPr lang="en-US" b="0" baseline="0" dirty="0" smtClean="0"/>
                        <a:t> system (q)</a:t>
                      </a:r>
                      <a:endParaRPr lang="en-US"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Base-16/ Hexadecimal system</a:t>
                      </a:r>
                    </a:p>
                    <a:p>
                      <a:endParaRPr lang="en-US" b="0"/>
                    </a:p>
                  </a:txBody>
                  <a:tcPr/>
                </a:tc>
              </a:tr>
              <a:tr h="305462">
                <a:tc>
                  <a:txBody>
                    <a:bodyPr/>
                    <a:lstStyle/>
                    <a:p>
                      <a:r>
                        <a:rPr lang="en-US" dirty="0" smtClean="0"/>
                        <a:t>Base value</a:t>
                      </a:r>
                      <a:endParaRPr lang="en-US" dirty="0"/>
                    </a:p>
                  </a:txBody>
                  <a:tcPr/>
                </a:tc>
                <a:tc>
                  <a:txBody>
                    <a:bodyPr/>
                    <a:lstStyle/>
                    <a:p>
                      <a:r>
                        <a:rPr lang="en-US" smtClean="0"/>
                        <a:t>10</a:t>
                      </a:r>
                      <a:endParaRPr lang="en-US"/>
                    </a:p>
                  </a:txBody>
                  <a:tcPr/>
                </a:tc>
                <a:tc>
                  <a:txBody>
                    <a:bodyPr/>
                    <a:lstStyle/>
                    <a:p>
                      <a:r>
                        <a:rPr lang="en-US" smtClean="0"/>
                        <a:t>2</a:t>
                      </a:r>
                      <a:endParaRPr lang="en-US"/>
                    </a:p>
                  </a:txBody>
                  <a:tcPr/>
                </a:tc>
                <a:tc>
                  <a:txBody>
                    <a:bodyPr/>
                    <a:lstStyle/>
                    <a:p>
                      <a:r>
                        <a:rPr lang="en-US" dirty="0" smtClean="0"/>
                        <a:t>8</a:t>
                      </a:r>
                      <a:endParaRPr lang="en-US" dirty="0"/>
                    </a:p>
                  </a:txBody>
                  <a:tcPr/>
                </a:tc>
                <a:tc>
                  <a:txBody>
                    <a:bodyPr/>
                    <a:lstStyle/>
                    <a:p>
                      <a:r>
                        <a:rPr lang="en-US" smtClean="0"/>
                        <a:t>16</a:t>
                      </a:r>
                      <a:endParaRPr lang="en-US"/>
                    </a:p>
                  </a:txBody>
                  <a:tcPr/>
                </a:tc>
              </a:tr>
              <a:tr h="389881">
                <a:tc>
                  <a:txBody>
                    <a:bodyPr/>
                    <a:lstStyle/>
                    <a:p>
                      <a:r>
                        <a:rPr lang="en-US" smtClean="0"/>
                        <a:t>Set of digits</a:t>
                      </a:r>
                      <a:endParaRPr lang="en-US"/>
                    </a:p>
                  </a:txBody>
                  <a:tcPr/>
                </a:tc>
                <a:tc>
                  <a:txBody>
                    <a:bodyPr/>
                    <a:lstStyle/>
                    <a:p>
                      <a:r>
                        <a:rPr lang="en-US" smtClean="0"/>
                        <a:t>{ 0, 1, 2, …, 9 }</a:t>
                      </a:r>
                      <a:endParaRPr lang="en-US"/>
                    </a:p>
                  </a:txBody>
                  <a:tcPr/>
                </a:tc>
                <a:tc>
                  <a:txBody>
                    <a:bodyPr/>
                    <a:lstStyle/>
                    <a:p>
                      <a:r>
                        <a:rPr lang="en-US" smtClean="0"/>
                        <a:t>{ 0. 1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0,</a:t>
                      </a:r>
                      <a:r>
                        <a:rPr lang="en-US" baseline="0" dirty="0" smtClean="0"/>
                        <a:t> 1, 2, …, 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0, 1, 2, …, 9, A, B, C, D, E, F }</a:t>
                      </a:r>
                      <a:endParaRPr lang="en-US"/>
                    </a:p>
                  </a:txBody>
                  <a:tcPr/>
                </a:tc>
              </a:tr>
              <a:tr h="526483">
                <a:tc>
                  <a:txBody>
                    <a:bodyPr/>
                    <a:lstStyle/>
                    <a:p>
                      <a:r>
                        <a:rPr lang="en-US" smtClean="0"/>
                        <a:t>Basic operations</a:t>
                      </a:r>
                      <a:endParaRPr lang="en-US"/>
                    </a:p>
                  </a:txBody>
                  <a:tcPr/>
                </a:tc>
                <a:tc>
                  <a:txBody>
                    <a:bodyPr/>
                    <a:lstStyle/>
                    <a:p>
                      <a:r>
                        <a:rPr lang="en-US" dirty="0" smtClean="0"/>
                        <a:t>+, -,</a:t>
                      </a:r>
                      <a:r>
                        <a:rPr lang="en-US" baseline="0" dirty="0" smtClean="0"/>
                        <a:t> </a:t>
                      </a:r>
                      <a:r>
                        <a:rPr lang="en-US" dirty="0" smtClean="0"/>
                        <a:t>*,</a:t>
                      </a:r>
                      <a:r>
                        <a:rPr lang="en-US" baseline="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 *,</a:t>
                      </a:r>
                      <a:r>
                        <a:rPr lang="en-US" baseline="0" dirty="0" smtClean="0"/>
                        <a:t> /</a:t>
                      </a:r>
                      <a:endParaRPr lang="en-US" dirty="0" smtClean="0"/>
                    </a:p>
                  </a:txBody>
                  <a:tcPr/>
                </a:tc>
              </a:tr>
            </a:tbl>
          </a:graphicData>
        </a:graphic>
      </p:graphicFrame>
      <p:sp>
        <p:nvSpPr>
          <p:cNvPr id="6" name="Rectangle 5"/>
          <p:cNvSpPr/>
          <p:nvPr/>
        </p:nvSpPr>
        <p:spPr>
          <a:xfrm>
            <a:off x="323527" y="5013176"/>
            <a:ext cx="8575693" cy="8640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solidFill>
                  <a:srgbClr val="0000CC"/>
                </a:solidFill>
                <a:sym typeface="Wingdings" pitchFamily="2" charset="2"/>
              </a:rPr>
              <a:t>A number system includes a base value (</a:t>
            </a:r>
            <a:r>
              <a:rPr lang="en-US" sz="1800" dirty="0" err="1" smtClean="0">
                <a:solidFill>
                  <a:srgbClr val="0000CC"/>
                </a:solidFill>
                <a:sym typeface="Wingdings" pitchFamily="2" charset="2"/>
              </a:rPr>
              <a:t>đại</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lượng</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chục</a:t>
            </a:r>
            <a:r>
              <a:rPr lang="en-US" sz="1800" dirty="0" smtClean="0">
                <a:solidFill>
                  <a:srgbClr val="0000CC"/>
                </a:solidFill>
                <a:sym typeface="Wingdings" pitchFamily="2" charset="2"/>
              </a:rPr>
              <a:t>), a set of digits (</a:t>
            </a:r>
            <a:r>
              <a:rPr lang="en-US" sz="1800" dirty="0" err="1" smtClean="0">
                <a:solidFill>
                  <a:srgbClr val="0000CC"/>
                </a:solidFill>
                <a:sym typeface="Wingdings" pitchFamily="2" charset="2"/>
              </a:rPr>
              <a:t>tập</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ký</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số</a:t>
            </a:r>
            <a:r>
              <a:rPr lang="en-US" sz="1800" dirty="0" smtClean="0">
                <a:solidFill>
                  <a:srgbClr val="0000CC"/>
                </a:solidFill>
                <a:sym typeface="Wingdings" pitchFamily="2" charset="2"/>
              </a:rPr>
              <a:t>) and a set of basic operations (</a:t>
            </a:r>
            <a:r>
              <a:rPr lang="en-US" sz="1800" dirty="0" err="1" smtClean="0">
                <a:solidFill>
                  <a:srgbClr val="0000CC"/>
                </a:solidFill>
                <a:sym typeface="Wingdings" pitchFamily="2" charset="2"/>
              </a:rPr>
              <a:t>tập</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phép</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toán</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cơ</a:t>
            </a:r>
            <a:r>
              <a:rPr lang="en-US" sz="1800" dirty="0" smtClean="0">
                <a:solidFill>
                  <a:srgbClr val="0000CC"/>
                </a:solidFill>
                <a:sym typeface="Wingdings" pitchFamily="2" charset="2"/>
              </a:rPr>
              <a:t> </a:t>
            </a:r>
            <a:r>
              <a:rPr lang="en-US" sz="1800" dirty="0" err="1" smtClean="0">
                <a:solidFill>
                  <a:srgbClr val="0000CC"/>
                </a:solidFill>
                <a:sym typeface="Wingdings" pitchFamily="2" charset="2"/>
              </a:rPr>
              <a:t>bản</a:t>
            </a:r>
            <a:r>
              <a:rPr lang="en-US" sz="1800" dirty="0" smtClean="0">
                <a:solidFill>
                  <a:srgbClr val="0000CC"/>
                </a:solidFill>
                <a:sym typeface="Wingdings" pitchFamily="2" charset="2"/>
              </a:rPr>
              <a:t>)</a:t>
            </a:r>
            <a:endParaRPr lang="en-US" sz="1800" dirty="0" smtClean="0">
              <a:solidFill>
                <a:srgbClr val="0000CC"/>
              </a:solidFill>
            </a:endParaRPr>
          </a:p>
        </p:txBody>
      </p:sp>
      <p:sp>
        <p:nvSpPr>
          <p:cNvPr id="10" name="Rectangle 9"/>
          <p:cNvSpPr/>
          <p:nvPr/>
        </p:nvSpPr>
        <p:spPr>
          <a:xfrm>
            <a:off x="323528" y="5877272"/>
            <a:ext cx="8568952" cy="64807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buFontTx/>
              <a:buChar char="-"/>
            </a:pPr>
            <a:r>
              <a:rPr lang="en-US" sz="1800" dirty="0" smtClean="0">
                <a:solidFill>
                  <a:srgbClr val="0000CC"/>
                </a:solidFill>
                <a:sym typeface="Wingdings" pitchFamily="2" charset="2"/>
              </a:rPr>
              <a:t> People can define an arbitrary number systems (Base- 5/ 16/ 25… systems)</a:t>
            </a:r>
          </a:p>
          <a:p>
            <a:pPr>
              <a:buFontTx/>
              <a:buChar char="-"/>
            </a:pPr>
            <a:r>
              <a:rPr lang="en-US" sz="1800" dirty="0" smtClean="0">
                <a:solidFill>
                  <a:srgbClr val="0000CC"/>
                </a:solidFill>
                <a:sym typeface="Wingdings" pitchFamily="2" charset="2"/>
              </a:rPr>
              <a:t> Four above systems are common in  computer.</a:t>
            </a:r>
            <a:endParaRPr lang="en-US" sz="1800" dirty="0" smtClean="0">
              <a:solidFill>
                <a:srgbClr val="0000CC"/>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a:t>
            </a:r>
            <a:br>
              <a:rPr lang="en-US" b="1" smtClean="0"/>
            </a:br>
            <a:r>
              <a:rPr lang="en-US" b="1" smtClean="0"/>
              <a:t>Representing a quantity</a:t>
            </a:r>
            <a:endParaRPr lang="en-US" b="1"/>
          </a:p>
        </p:txBody>
      </p:sp>
      <p:sp>
        <p:nvSpPr>
          <p:cNvPr id="3" name="Content Placeholder 2"/>
          <p:cNvSpPr>
            <a:spLocks noGrp="1"/>
          </p:cNvSpPr>
          <p:nvPr>
            <p:ph idx="1"/>
          </p:nvPr>
        </p:nvSpPr>
        <p:spPr>
          <a:xfrm>
            <a:off x="498474" y="1981200"/>
            <a:ext cx="2345334" cy="4040087"/>
          </a:xfrm>
        </p:spPr>
        <p:txBody>
          <a:bodyPr>
            <a:normAutofit/>
          </a:bodyPr>
          <a:lstStyle/>
          <a:p>
            <a:r>
              <a:rPr lang="en-US" dirty="0" smtClean="0">
                <a:solidFill>
                  <a:schemeClr val="tx1"/>
                </a:solidFill>
              </a:rPr>
              <a:t>A number is represented as a chain of digits of a specific system number. Each digit has it’s own position ( </a:t>
            </a:r>
            <a:r>
              <a:rPr lang="en-US" b="1" dirty="0" smtClean="0">
                <a:solidFill>
                  <a:srgbClr val="FF0000"/>
                </a:solidFill>
              </a:rPr>
              <a:t>positional expansion </a:t>
            </a:r>
            <a:r>
              <a:rPr lang="en-US" dirty="0" smtClean="0">
                <a:solidFill>
                  <a:schemeClr val="tx1"/>
                </a:solidFill>
              </a:rPr>
              <a:t>– </a:t>
            </a:r>
            <a:r>
              <a:rPr lang="en-US" dirty="0" err="1" smtClean="0">
                <a:solidFill>
                  <a:schemeClr val="tx1"/>
                </a:solidFill>
              </a:rPr>
              <a:t>Khai</a:t>
            </a:r>
            <a:r>
              <a:rPr lang="en-US" dirty="0" smtClean="0">
                <a:solidFill>
                  <a:schemeClr val="tx1"/>
                </a:solidFill>
              </a:rPr>
              <a:t> </a:t>
            </a:r>
            <a:r>
              <a:rPr lang="en-US" dirty="0" err="1" smtClean="0">
                <a:solidFill>
                  <a:schemeClr val="tx1"/>
                </a:solidFill>
              </a:rPr>
              <a:t>triển</a:t>
            </a:r>
            <a:r>
              <a:rPr lang="en-US" dirty="0" smtClean="0">
                <a:solidFill>
                  <a:schemeClr val="tx1"/>
                </a:solidFill>
              </a:rPr>
              <a:t> </a:t>
            </a:r>
            <a:r>
              <a:rPr lang="en-US" dirty="0" err="1" smtClean="0">
                <a:solidFill>
                  <a:schemeClr val="tx1"/>
                </a:solidFill>
              </a:rPr>
              <a:t>dựa</a:t>
            </a:r>
            <a:r>
              <a:rPr lang="en-US" dirty="0" smtClean="0">
                <a:solidFill>
                  <a:schemeClr val="tx1"/>
                </a:solidFill>
              </a:rPr>
              <a:t> </a:t>
            </a:r>
            <a:r>
              <a:rPr lang="en-US" dirty="0" err="1" smtClean="0">
                <a:solidFill>
                  <a:schemeClr val="tx1"/>
                </a:solidFill>
              </a:rPr>
              <a:t>vào</a:t>
            </a:r>
            <a:r>
              <a:rPr lang="en-US" dirty="0" smtClean="0">
                <a:solidFill>
                  <a:schemeClr val="tx1"/>
                </a:solidFill>
              </a:rPr>
              <a:t> </a:t>
            </a:r>
            <a:r>
              <a:rPr lang="en-US" dirty="0" err="1" smtClean="0">
                <a:solidFill>
                  <a:schemeClr val="tx1"/>
                </a:solidFill>
              </a:rPr>
              <a:t>vị</a:t>
            </a:r>
            <a:r>
              <a:rPr lang="en-US" dirty="0" smtClean="0">
                <a:solidFill>
                  <a:schemeClr val="tx1"/>
                </a:solidFill>
              </a:rPr>
              <a:t> </a:t>
            </a:r>
            <a:r>
              <a:rPr lang="en-US" dirty="0" err="1" smtClean="0">
                <a:solidFill>
                  <a:schemeClr val="tx1"/>
                </a:solidFill>
              </a:rPr>
              <a:t>trí</a:t>
            </a:r>
            <a:r>
              <a:rPr lang="en-US" dirty="0" smtClean="0">
                <a:solidFill>
                  <a:schemeClr val="tx1"/>
                </a:solidFill>
              </a:rPr>
              <a:t> </a:t>
            </a:r>
            <a:r>
              <a:rPr lang="en-US" dirty="0" err="1" smtClean="0">
                <a:solidFill>
                  <a:schemeClr val="tx1"/>
                </a:solidFill>
              </a:rPr>
              <a:t>của</a:t>
            </a:r>
            <a:r>
              <a:rPr lang="en-US" dirty="0" smtClean="0">
                <a:solidFill>
                  <a:schemeClr val="tx1"/>
                </a:solidFill>
              </a:rPr>
              <a:t> </a:t>
            </a:r>
            <a:r>
              <a:rPr lang="en-US" dirty="0" err="1" smtClean="0">
                <a:solidFill>
                  <a:schemeClr val="tx1"/>
                </a:solidFill>
              </a:rPr>
              <a:t>các</a:t>
            </a:r>
            <a:r>
              <a:rPr lang="en-US" dirty="0" smtClean="0">
                <a:solidFill>
                  <a:schemeClr val="tx1"/>
                </a:solidFill>
              </a:rPr>
              <a:t> </a:t>
            </a:r>
            <a:r>
              <a:rPr lang="en-US" dirty="0" err="1" smtClean="0">
                <a:solidFill>
                  <a:schemeClr val="tx1"/>
                </a:solidFill>
              </a:rPr>
              <a:t>ký</a:t>
            </a:r>
            <a:r>
              <a:rPr lang="en-US" dirty="0" smtClean="0">
                <a:solidFill>
                  <a:schemeClr val="tx1"/>
                </a:solidFill>
              </a:rPr>
              <a:t> </a:t>
            </a:r>
            <a:r>
              <a:rPr lang="en-US" dirty="0" err="1" smtClean="0">
                <a:solidFill>
                  <a:schemeClr val="tx1"/>
                </a:solidFill>
              </a:rPr>
              <a:t>số</a:t>
            </a:r>
            <a:r>
              <a:rPr lang="en-US" dirty="0" smtClean="0">
                <a:solidFill>
                  <a:schemeClr val="tx1"/>
                </a:solidFill>
              </a:rPr>
              <a:t>)</a:t>
            </a:r>
            <a:endParaRPr lang="en-US"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pic>
        <p:nvPicPr>
          <p:cNvPr id="269314" name="Picture 2"/>
          <p:cNvPicPr>
            <a:picLocks noChangeAspect="1" noChangeArrowheads="1"/>
          </p:cNvPicPr>
          <p:nvPr/>
        </p:nvPicPr>
        <p:blipFill>
          <a:blip r:embed="rId3"/>
          <a:srcRect/>
          <a:stretch>
            <a:fillRect/>
          </a:stretch>
        </p:blipFill>
        <p:spPr bwMode="auto">
          <a:xfrm>
            <a:off x="3059832" y="2060848"/>
            <a:ext cx="5857916" cy="383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36189</TotalTime>
  <Words>16929</Words>
  <Application>Microsoft Office PowerPoint</Application>
  <PresentationFormat>On-screen Show (4:3)</PresentationFormat>
  <Paragraphs>1863</Paragraphs>
  <Slides>75</Slides>
  <Notes>62</Notes>
  <HiddenSlides>0</HiddenSlides>
  <MMClips>0</MMClips>
  <ScaleCrop>false</ScaleCrop>
  <HeadingPairs>
    <vt:vector size="8" baseType="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75</vt:i4>
      </vt:variant>
    </vt:vector>
  </HeadingPairs>
  <TitlesOfParts>
    <vt:vector size="83" baseType="lpstr">
      <vt:lpstr>Advantage</vt:lpstr>
      <vt:lpstr>Macintosh HD:Users:kevinmclaughlin:Desktop:COA9e PPT+TestBank:COA9e Tables:T02-Evolution.doc!OLE_LINK2</vt:lpstr>
      <vt:lpstr>???</vt:lpstr>
      <vt:lpstr>!OLE_LINK3</vt:lpstr>
      <vt:lpstr>Macintosh HD:Users:kevinmclaughlin:Desktop:COA9e PPT+TestBank:COA9e Tables:T02-Evolution-Horizontal.doc!OLE_LINK4</vt:lpstr>
      <vt:lpstr>Macintosh HD:Users:kevinmclaughlin:Desktop:COA9e PPT+TestBank:COA9e Tables:T02-Evolution-Horizontal.doc!OLE_LINK5</vt:lpstr>
      <vt:lpstr>Macintosh HD:Users:kevinmclaughlin:Desktop:COA9e PPT+TestBank:COA9e Tables:T02-Evolution-Horizontal.doc!OLE_LINK6</vt:lpstr>
      <vt:lpstr>Document</vt:lpstr>
      <vt:lpstr>William Stallings : Computer Organization  and Architecture,  9th Edition</vt:lpstr>
      <vt:lpstr>Objectives</vt:lpstr>
      <vt:lpstr>Objectives</vt:lpstr>
      <vt:lpstr>15 Questions must be answered:</vt:lpstr>
      <vt:lpstr>15 Questions must be answered:</vt:lpstr>
      <vt:lpstr>Contents</vt:lpstr>
      <vt:lpstr>Number Systems:</vt:lpstr>
      <vt:lpstr>Number Systems: Definition</vt:lpstr>
      <vt:lpstr>Number Systems:  Representing a quantity</vt:lpstr>
      <vt:lpstr>Number Systems: Counting</vt:lpstr>
      <vt:lpstr>Decimal Positive Number To Binary Number</vt:lpstr>
      <vt:lpstr>Binary Positive Number To Decimal Number</vt:lpstr>
      <vt:lpstr>Number Systems: Conversions (Decimal  Binary/Hexa  expansion)</vt:lpstr>
      <vt:lpstr>Number Systems: Conversions (Decimal  Binary/Hexa  expansion) …</vt:lpstr>
      <vt:lpstr>Number Systems: Conversions (Binary  Hexa  expansion)</vt:lpstr>
      <vt:lpstr>Number Systems:  Basic Binary Operators</vt:lpstr>
      <vt:lpstr>2.1- History of Computers</vt:lpstr>
      <vt:lpstr>First Generation:  Vacuum Tubes </vt:lpstr>
      <vt:lpstr>First Generation:   ENIAC Computer  (Read by yourself)  </vt:lpstr>
      <vt:lpstr>ENIAC: Characteristics</vt:lpstr>
      <vt:lpstr>John von Neumann Principal</vt:lpstr>
      <vt:lpstr>Structure of von Neumann Machine</vt:lpstr>
      <vt:lpstr>IAS Memory</vt:lpstr>
      <vt:lpstr>IAS Memory Formats</vt:lpstr>
      <vt:lpstr>Structure of  IAS Computer</vt:lpstr>
      <vt:lpstr>Structure of  IAS Computer</vt:lpstr>
      <vt:lpstr>Structure of  IAS Computer</vt:lpstr>
      <vt:lpstr>The IAS Instruction  Set</vt:lpstr>
      <vt:lpstr>Slide 29</vt:lpstr>
      <vt:lpstr>Commercial Computers: UNIVAC  (Read by yourself)</vt:lpstr>
      <vt:lpstr>IBM</vt:lpstr>
      <vt:lpstr>Second Generation:  Transistors</vt:lpstr>
      <vt:lpstr>Second Generation Computers</vt:lpstr>
      <vt:lpstr>Table 2.3 : Example Members of the  IBM 700/7000 Series   </vt:lpstr>
      <vt:lpstr>IBM 7094 Configuration</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2.2- Designing for Performance </vt:lpstr>
      <vt:lpstr>Microprocessor Speed</vt:lpstr>
      <vt:lpstr>Performance  Balance</vt:lpstr>
      <vt:lpstr>Typical I/O Device Data Rates</vt:lpstr>
      <vt:lpstr>Improvements in Chip Organization and Architecture</vt:lpstr>
      <vt:lpstr>Problems with Clock Speed and Logic Density</vt:lpstr>
      <vt:lpstr>Processor Trends</vt:lpstr>
      <vt:lpstr>2.3- Multicore, MICs, and GPGPUs</vt:lpstr>
      <vt:lpstr>Multicore Nhiều bộ xử lý trong một chip đồng thời gắn thêm bộ nhớ cache  vào trong chip này</vt:lpstr>
      <vt:lpstr>Many Integrated Core (MIC) Graphics Processing Unit (GPU) </vt:lpstr>
      <vt:lpstr>Read by Yourself</vt:lpstr>
      <vt:lpstr>2.6- Performance Assessment</vt:lpstr>
      <vt:lpstr>System Clock – Xung hệ thống</vt:lpstr>
      <vt:lpstr>Instruction Execution Rate Tần suất thực thi lệnh</vt:lpstr>
      <vt:lpstr>Benchmark Phần mềm đo tốc độ hiệu năng của hệ thống</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Little’s Law  (Read by yourself)</vt:lpstr>
      <vt:lpstr>Summary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Azure</cp:lastModifiedBy>
  <cp:revision>383</cp:revision>
  <dcterms:created xsi:type="dcterms:W3CDTF">2012-06-10T04:05:19Z</dcterms:created>
  <dcterms:modified xsi:type="dcterms:W3CDTF">2024-05-15T01:04:32Z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