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7"/>
  </p:notesMasterIdLst>
  <p:handoutMasterIdLst>
    <p:handoutMasterId r:id="rId38"/>
  </p:handoutMasterIdLst>
  <p:sldIdLst>
    <p:sldId id="361" r:id="rId2"/>
    <p:sldId id="362" r:id="rId3"/>
    <p:sldId id="388" r:id="rId4"/>
    <p:sldId id="364" r:id="rId5"/>
    <p:sldId id="400" r:id="rId6"/>
    <p:sldId id="363" r:id="rId7"/>
    <p:sldId id="259" r:id="rId8"/>
    <p:sldId id="260" r:id="rId9"/>
    <p:sldId id="261" r:id="rId10"/>
    <p:sldId id="386" r:id="rId11"/>
    <p:sldId id="387" r:id="rId12"/>
    <p:sldId id="262" r:id="rId13"/>
    <p:sldId id="354" r:id="rId14"/>
    <p:sldId id="355" r:id="rId15"/>
    <p:sldId id="366" r:id="rId16"/>
    <p:sldId id="365" r:id="rId17"/>
    <p:sldId id="334" r:id="rId18"/>
    <p:sldId id="331" r:id="rId19"/>
    <p:sldId id="356" r:id="rId20"/>
    <p:sldId id="357" r:id="rId21"/>
    <p:sldId id="358" r:id="rId22"/>
    <p:sldId id="396" r:id="rId23"/>
    <p:sldId id="285" r:id="rId24"/>
    <p:sldId id="397" r:id="rId25"/>
    <p:sldId id="398" r:id="rId26"/>
    <p:sldId id="296" r:id="rId27"/>
    <p:sldId id="298" r:id="rId28"/>
    <p:sldId id="297" r:id="rId29"/>
    <p:sldId id="299" r:id="rId30"/>
    <p:sldId id="399" r:id="rId31"/>
    <p:sldId id="343" r:id="rId32"/>
    <p:sldId id="344" r:id="rId33"/>
    <p:sldId id="345" r:id="rId34"/>
    <p:sldId id="346" r:id="rId35"/>
    <p:sldId id="35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68421" autoAdjust="0"/>
  </p:normalViewPr>
  <p:slideViewPr>
    <p:cSldViewPr>
      <p:cViewPr varScale="1">
        <p:scale>
          <a:sx n="46" d="100"/>
          <a:sy n="46" d="100"/>
        </p:scale>
        <p:origin x="-119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6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23.xml"/><Relationship Id="rId17" Type="http://schemas.openxmlformats.org/officeDocument/2006/relationships/slide" Target="slides/slide28.xml"/><Relationship Id="rId2" Type="http://schemas.openxmlformats.org/officeDocument/2006/relationships/slide" Target="slides/slide2.xml"/><Relationship Id="rId16" Type="http://schemas.openxmlformats.org/officeDocument/2006/relationships/slide" Target="slides/slide27.xml"/><Relationship Id="rId20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22.xml"/><Relationship Id="rId5" Type="http://schemas.openxmlformats.org/officeDocument/2006/relationships/slide" Target="slides/slide6.xml"/><Relationship Id="rId15" Type="http://schemas.openxmlformats.org/officeDocument/2006/relationships/slide" Target="slides/slide26.xml"/><Relationship Id="rId10" Type="http://schemas.openxmlformats.org/officeDocument/2006/relationships/slide" Target="slides/slide16.xml"/><Relationship Id="rId19" Type="http://schemas.openxmlformats.org/officeDocument/2006/relationships/slide" Target="slides/slide30.xml"/><Relationship Id="rId4" Type="http://schemas.openxmlformats.org/officeDocument/2006/relationships/slide" Target="slides/slide4.xml"/><Relationship Id="rId9" Type="http://schemas.openxmlformats.org/officeDocument/2006/relationships/slide" Target="slides/slide12.xml"/><Relationship Id="rId14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E109A-38E4-4D41-9D2B-DA90F9DF2D9D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A9FAA-F984-444B-8BA7-6F42E18237D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/>
            <a:t>Sequential access</a:t>
          </a:r>
          <a:endParaRPr lang="en-US" b="1" dirty="0"/>
        </a:p>
      </dgm:t>
    </dgm:pt>
    <dgm:pt modelId="{701CB208-7D27-BF42-8900-EF0CB3D9F6A6}" type="parTrans" cxnId="{E9A4B155-1DD3-B046-BA8F-27FA9ECD306F}">
      <dgm:prSet/>
      <dgm:spPr/>
      <dgm:t>
        <a:bodyPr/>
        <a:lstStyle/>
        <a:p>
          <a:endParaRPr lang="en-US"/>
        </a:p>
      </dgm:t>
    </dgm:pt>
    <dgm:pt modelId="{9EC8D73D-6532-3D4F-8298-19218992382F}" type="sibTrans" cxnId="{E9A4B155-1DD3-B046-BA8F-27FA9ECD306F}">
      <dgm:prSet/>
      <dgm:spPr/>
      <dgm:t>
        <a:bodyPr/>
        <a:lstStyle/>
        <a:p>
          <a:endParaRPr lang="en-US"/>
        </a:p>
      </dgm:t>
    </dgm:pt>
    <dgm:pt modelId="{249E975A-6248-F040-B0EC-0D217BA5812D}">
      <dgm:prSet/>
      <dgm:spPr/>
      <dgm:t>
        <a:bodyPr/>
        <a:lstStyle/>
        <a:p>
          <a:pPr rtl="0"/>
          <a:r>
            <a:rPr lang="en-US" dirty="0" smtClean="0"/>
            <a:t>Memory is organized into units of data called records</a:t>
          </a:r>
          <a:endParaRPr lang="en-US" dirty="0"/>
        </a:p>
      </dgm:t>
    </dgm:pt>
    <dgm:pt modelId="{D7B695A4-8C81-7145-A1F9-297813E20ADC}" type="parTrans" cxnId="{CACBB24F-BA96-6E47-B781-6175DC476ECF}">
      <dgm:prSet/>
      <dgm:spPr/>
      <dgm:t>
        <a:bodyPr/>
        <a:lstStyle/>
        <a:p>
          <a:endParaRPr lang="en-US" dirty="0"/>
        </a:p>
      </dgm:t>
    </dgm:pt>
    <dgm:pt modelId="{B21CA502-2196-FC49-B024-49C7EF69C567}" type="sibTrans" cxnId="{CACBB24F-BA96-6E47-B781-6175DC476ECF}">
      <dgm:prSet/>
      <dgm:spPr/>
      <dgm:t>
        <a:bodyPr/>
        <a:lstStyle/>
        <a:p>
          <a:endParaRPr lang="en-US"/>
        </a:p>
      </dgm:t>
    </dgm:pt>
    <dgm:pt modelId="{D8989F21-0B24-DD47-AF8B-351C1027F72B}">
      <dgm:prSet/>
      <dgm:spPr/>
      <dgm:t>
        <a:bodyPr/>
        <a:lstStyle/>
        <a:p>
          <a:pPr rtl="0"/>
          <a:r>
            <a:rPr lang="en-US" dirty="0" smtClean="0"/>
            <a:t>Access must be made in a specific linear sequence</a:t>
          </a:r>
          <a:endParaRPr lang="en-US" dirty="0"/>
        </a:p>
      </dgm:t>
    </dgm:pt>
    <dgm:pt modelId="{CB0A248A-E086-8F4B-A63C-250EFB5A7DBB}" type="parTrans" cxnId="{CBECFDA5-18C8-9943-8859-DD62EBDF7B7F}">
      <dgm:prSet/>
      <dgm:spPr/>
      <dgm:t>
        <a:bodyPr/>
        <a:lstStyle/>
        <a:p>
          <a:endParaRPr lang="en-US" dirty="0"/>
        </a:p>
      </dgm:t>
    </dgm:pt>
    <dgm:pt modelId="{FE09924D-9CFE-CA42-B634-EB596A8838BE}" type="sibTrans" cxnId="{CBECFDA5-18C8-9943-8859-DD62EBDF7B7F}">
      <dgm:prSet/>
      <dgm:spPr/>
      <dgm:t>
        <a:bodyPr/>
        <a:lstStyle/>
        <a:p>
          <a:endParaRPr lang="en-US"/>
        </a:p>
      </dgm:t>
    </dgm:pt>
    <dgm:pt modelId="{730A44F1-D164-9041-B049-621F523080BF}">
      <dgm:prSet/>
      <dgm:spPr/>
      <dgm:t>
        <a:bodyPr/>
        <a:lstStyle/>
        <a:p>
          <a:pPr rtl="0"/>
          <a:r>
            <a:rPr lang="en-US" dirty="0" smtClean="0"/>
            <a:t>Access time is variable</a:t>
          </a:r>
          <a:endParaRPr lang="en-US" dirty="0"/>
        </a:p>
      </dgm:t>
    </dgm:pt>
    <dgm:pt modelId="{7F091602-B494-2A49-A04D-FD0AC9D0086B}" type="parTrans" cxnId="{2B175F00-84E5-4D45-981D-B4AE67E1E7F4}">
      <dgm:prSet/>
      <dgm:spPr/>
      <dgm:t>
        <a:bodyPr/>
        <a:lstStyle/>
        <a:p>
          <a:endParaRPr lang="en-US" dirty="0"/>
        </a:p>
      </dgm:t>
    </dgm:pt>
    <dgm:pt modelId="{D9080A72-DA8D-1F4A-9B0A-737131935B49}" type="sibTrans" cxnId="{2B175F00-84E5-4D45-981D-B4AE67E1E7F4}">
      <dgm:prSet/>
      <dgm:spPr/>
      <dgm:t>
        <a:bodyPr/>
        <a:lstStyle/>
        <a:p>
          <a:endParaRPr lang="en-US"/>
        </a:p>
      </dgm:t>
    </dgm:pt>
    <dgm:pt modelId="{262243F6-C188-F24D-AB99-C967D9D9E10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/>
            <a:t>Direct access</a:t>
          </a:r>
        </a:p>
        <a:p>
          <a:pPr rtl="0"/>
          <a:r>
            <a:rPr lang="en-US" b="1" dirty="0" smtClean="0"/>
            <a:t>(Disk)</a:t>
          </a:r>
          <a:endParaRPr lang="en-US" b="1" dirty="0"/>
        </a:p>
      </dgm:t>
    </dgm:pt>
    <dgm:pt modelId="{ED03BC8E-07B6-6543-B0D2-36E92AC82D5A}" type="parTrans" cxnId="{297B302E-6F9F-EB4F-9A92-0AA9EBEB1ABC}">
      <dgm:prSet/>
      <dgm:spPr/>
      <dgm:t>
        <a:bodyPr/>
        <a:lstStyle/>
        <a:p>
          <a:endParaRPr lang="en-US"/>
        </a:p>
      </dgm:t>
    </dgm:pt>
    <dgm:pt modelId="{F118ACA0-1276-4741-A2FD-9E27BEFCD4DB}" type="sibTrans" cxnId="{297B302E-6F9F-EB4F-9A92-0AA9EBEB1ABC}">
      <dgm:prSet/>
      <dgm:spPr/>
      <dgm:t>
        <a:bodyPr/>
        <a:lstStyle/>
        <a:p>
          <a:endParaRPr lang="en-US"/>
        </a:p>
      </dgm:t>
    </dgm:pt>
    <dgm:pt modelId="{AD977A24-11DC-C742-9D49-A6C33F1F91B6}">
      <dgm:prSet/>
      <dgm:spPr/>
      <dgm:t>
        <a:bodyPr/>
        <a:lstStyle/>
        <a:p>
          <a:pPr rtl="0"/>
          <a:r>
            <a:rPr lang="en-US" dirty="0" smtClean="0"/>
            <a:t>Involves a shared read-write mechanism</a:t>
          </a:r>
          <a:endParaRPr lang="en-US" dirty="0"/>
        </a:p>
      </dgm:t>
    </dgm:pt>
    <dgm:pt modelId="{5ADB2149-FAF2-FD41-9564-36A9AA224EBD}" type="parTrans" cxnId="{794FA295-6434-C24B-89F9-681DD87A4FB7}">
      <dgm:prSet/>
      <dgm:spPr/>
      <dgm:t>
        <a:bodyPr/>
        <a:lstStyle/>
        <a:p>
          <a:endParaRPr lang="en-US" dirty="0"/>
        </a:p>
      </dgm:t>
    </dgm:pt>
    <dgm:pt modelId="{75DCBC6C-838A-A242-AF2C-FFA40016B3C6}" type="sibTrans" cxnId="{794FA295-6434-C24B-89F9-681DD87A4FB7}">
      <dgm:prSet/>
      <dgm:spPr/>
      <dgm:t>
        <a:bodyPr/>
        <a:lstStyle/>
        <a:p>
          <a:endParaRPr lang="en-US"/>
        </a:p>
      </dgm:t>
    </dgm:pt>
    <dgm:pt modelId="{DE8EFFD2-9C3E-E142-B5BE-3003F9ECCF56}">
      <dgm:prSet/>
      <dgm:spPr/>
      <dgm:t>
        <a:bodyPr/>
        <a:lstStyle/>
        <a:p>
          <a:pPr rtl="0"/>
          <a:r>
            <a:rPr lang="en-US" dirty="0" smtClean="0"/>
            <a:t>Individual blocks or records have a unique address based on physical location</a:t>
          </a:r>
          <a:endParaRPr lang="en-US" dirty="0"/>
        </a:p>
      </dgm:t>
    </dgm:pt>
    <dgm:pt modelId="{0B65D78F-D56C-BD40-A9B0-59F402830A7C}" type="parTrans" cxnId="{28F4AB10-5324-3C4A-9297-8947DEB91F3C}">
      <dgm:prSet/>
      <dgm:spPr/>
      <dgm:t>
        <a:bodyPr/>
        <a:lstStyle/>
        <a:p>
          <a:endParaRPr lang="en-US" dirty="0"/>
        </a:p>
      </dgm:t>
    </dgm:pt>
    <dgm:pt modelId="{32C610E4-C72E-124F-B694-8DE0CE7D00DE}" type="sibTrans" cxnId="{28F4AB10-5324-3C4A-9297-8947DEB91F3C}">
      <dgm:prSet/>
      <dgm:spPr/>
      <dgm:t>
        <a:bodyPr/>
        <a:lstStyle/>
        <a:p>
          <a:endParaRPr lang="en-US"/>
        </a:p>
      </dgm:t>
    </dgm:pt>
    <dgm:pt modelId="{4EE020A8-A35E-F943-8D39-B335825AE9FF}">
      <dgm:prSet/>
      <dgm:spPr/>
      <dgm:t>
        <a:bodyPr/>
        <a:lstStyle/>
        <a:p>
          <a:pPr rtl="0"/>
          <a:r>
            <a:rPr lang="en-US" dirty="0" smtClean="0"/>
            <a:t>Access time is variable</a:t>
          </a:r>
          <a:endParaRPr lang="en-US" dirty="0"/>
        </a:p>
      </dgm:t>
    </dgm:pt>
    <dgm:pt modelId="{2C6FA2B9-6188-7041-8EEB-DFFE828A61C2}" type="parTrans" cxnId="{16B95E9E-B55C-6649-A4FA-D7DDFC3CA278}">
      <dgm:prSet/>
      <dgm:spPr/>
      <dgm:t>
        <a:bodyPr/>
        <a:lstStyle/>
        <a:p>
          <a:endParaRPr lang="en-US" dirty="0"/>
        </a:p>
      </dgm:t>
    </dgm:pt>
    <dgm:pt modelId="{5A49EC81-E953-1442-9FED-4A0A4FA31D72}" type="sibTrans" cxnId="{16B95E9E-B55C-6649-A4FA-D7DDFC3CA278}">
      <dgm:prSet/>
      <dgm:spPr/>
      <dgm:t>
        <a:bodyPr/>
        <a:lstStyle/>
        <a:p>
          <a:endParaRPr lang="en-US"/>
        </a:p>
      </dgm:t>
    </dgm:pt>
    <dgm:pt modelId="{C820C997-5775-1D4D-B615-942335D8F154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/>
            <a:t>Random</a:t>
          </a:r>
        </a:p>
        <a:p>
          <a:pPr rtl="0"/>
          <a:r>
            <a:rPr lang="en-US" b="1" dirty="0" smtClean="0"/>
            <a:t>Access</a:t>
          </a:r>
        </a:p>
        <a:p>
          <a:pPr rtl="0"/>
          <a:r>
            <a:rPr lang="en-US" b="1" dirty="0" smtClean="0"/>
            <a:t>(Main memory)</a:t>
          </a:r>
          <a:endParaRPr lang="en-US" b="1" dirty="0"/>
        </a:p>
      </dgm:t>
    </dgm:pt>
    <dgm:pt modelId="{A583C24D-C0BD-2746-95CF-79BD54700144}" type="parTrans" cxnId="{5B04F1DA-AD92-DA4F-A9A8-D06CF9C0F20A}">
      <dgm:prSet/>
      <dgm:spPr/>
      <dgm:t>
        <a:bodyPr/>
        <a:lstStyle/>
        <a:p>
          <a:endParaRPr lang="en-US"/>
        </a:p>
      </dgm:t>
    </dgm:pt>
    <dgm:pt modelId="{1A2C764F-A4B0-064A-A259-79172E032F1A}" type="sibTrans" cxnId="{5B04F1DA-AD92-DA4F-A9A8-D06CF9C0F20A}">
      <dgm:prSet/>
      <dgm:spPr/>
      <dgm:t>
        <a:bodyPr/>
        <a:lstStyle/>
        <a:p>
          <a:endParaRPr lang="en-US"/>
        </a:p>
      </dgm:t>
    </dgm:pt>
    <dgm:pt modelId="{FAEA5CBB-AE04-B549-AC53-D0181C8E8A08}">
      <dgm:prSet/>
      <dgm:spPr/>
      <dgm:t>
        <a:bodyPr/>
        <a:lstStyle/>
        <a:p>
          <a:pPr rtl="0"/>
          <a:r>
            <a:rPr lang="en-US" dirty="0" smtClean="0"/>
            <a:t>Each addressable location in memory has a unique, physically wired-in addressing mechanism</a:t>
          </a:r>
          <a:endParaRPr lang="en-US" dirty="0"/>
        </a:p>
      </dgm:t>
    </dgm:pt>
    <dgm:pt modelId="{9FA2F442-938D-5944-9371-4C6772DEDC8B}" type="parTrans" cxnId="{87D43DF5-D96F-3747-BA2E-B0C77F59B3E0}">
      <dgm:prSet/>
      <dgm:spPr/>
      <dgm:t>
        <a:bodyPr/>
        <a:lstStyle/>
        <a:p>
          <a:endParaRPr lang="en-US" dirty="0"/>
        </a:p>
      </dgm:t>
    </dgm:pt>
    <dgm:pt modelId="{CEC13FC5-968C-3B44-8BA2-0F6AFB7FD97B}" type="sibTrans" cxnId="{87D43DF5-D96F-3747-BA2E-B0C77F59B3E0}">
      <dgm:prSet/>
      <dgm:spPr/>
      <dgm:t>
        <a:bodyPr/>
        <a:lstStyle/>
        <a:p>
          <a:endParaRPr lang="en-US"/>
        </a:p>
      </dgm:t>
    </dgm:pt>
    <dgm:pt modelId="{84F3437F-B600-A644-99F4-6E1DF8387B12}">
      <dgm:prSet/>
      <dgm:spPr/>
      <dgm:t>
        <a:bodyPr/>
        <a:lstStyle/>
        <a:p>
          <a:pPr rtl="0"/>
          <a:r>
            <a:rPr lang="en-US" dirty="0" smtClean="0"/>
            <a:t>The time to access a given location is independent of the sequence of prior accesses and is constant</a:t>
          </a:r>
          <a:endParaRPr lang="en-US" dirty="0"/>
        </a:p>
      </dgm:t>
    </dgm:pt>
    <dgm:pt modelId="{2548E3A4-CB27-114A-89EA-C80B13E8BB9F}" type="parTrans" cxnId="{C8607F48-060A-764F-84DA-45D6F1C538F9}">
      <dgm:prSet/>
      <dgm:spPr/>
      <dgm:t>
        <a:bodyPr/>
        <a:lstStyle/>
        <a:p>
          <a:endParaRPr lang="en-US" dirty="0"/>
        </a:p>
      </dgm:t>
    </dgm:pt>
    <dgm:pt modelId="{FA46A5F8-BBDC-664B-9AD6-2E1735900F55}" type="sibTrans" cxnId="{C8607F48-060A-764F-84DA-45D6F1C538F9}">
      <dgm:prSet/>
      <dgm:spPr/>
      <dgm:t>
        <a:bodyPr/>
        <a:lstStyle/>
        <a:p>
          <a:endParaRPr lang="en-US"/>
        </a:p>
      </dgm:t>
    </dgm:pt>
    <dgm:pt modelId="{2DC69FB4-FE3C-AD43-B145-23EB77E89B08}">
      <dgm:prSet/>
      <dgm:spPr/>
      <dgm:t>
        <a:bodyPr/>
        <a:lstStyle/>
        <a:p>
          <a:pPr rtl="0"/>
          <a:r>
            <a:rPr lang="en-US" dirty="0" smtClean="0"/>
            <a:t>Any location can be selected at random and directly addressed and accessed</a:t>
          </a:r>
          <a:endParaRPr lang="en-US" dirty="0"/>
        </a:p>
      </dgm:t>
    </dgm:pt>
    <dgm:pt modelId="{E592A506-7658-4B4C-8FED-E3A5A6E38753}" type="parTrans" cxnId="{4D2632F8-6FE0-8F46-9CF9-B331BF5CDB6D}">
      <dgm:prSet/>
      <dgm:spPr/>
      <dgm:t>
        <a:bodyPr/>
        <a:lstStyle/>
        <a:p>
          <a:endParaRPr lang="en-US" dirty="0"/>
        </a:p>
      </dgm:t>
    </dgm:pt>
    <dgm:pt modelId="{F8BBE253-0172-B84A-83BB-383ED67C14CE}" type="sibTrans" cxnId="{4D2632F8-6FE0-8F46-9CF9-B331BF5CDB6D}">
      <dgm:prSet/>
      <dgm:spPr/>
      <dgm:t>
        <a:bodyPr/>
        <a:lstStyle/>
        <a:p>
          <a:endParaRPr lang="en-US"/>
        </a:p>
      </dgm:t>
    </dgm:pt>
    <dgm:pt modelId="{29337C8D-4C22-5949-A112-C600430A6B55}">
      <dgm:prSet/>
      <dgm:spPr/>
      <dgm:t>
        <a:bodyPr/>
        <a:lstStyle/>
        <a:p>
          <a:pPr rtl="0"/>
          <a:r>
            <a:rPr lang="en-US" dirty="0" smtClean="0"/>
            <a:t>Main memory and some cache systems are random access</a:t>
          </a:r>
          <a:endParaRPr lang="en-US" dirty="0"/>
        </a:p>
      </dgm:t>
    </dgm:pt>
    <dgm:pt modelId="{4F65C890-6967-5D41-856B-1BAADEDB4B58}" type="parTrans" cxnId="{2DA9E234-B320-204F-B637-507BB9161C22}">
      <dgm:prSet/>
      <dgm:spPr/>
      <dgm:t>
        <a:bodyPr/>
        <a:lstStyle/>
        <a:p>
          <a:endParaRPr lang="en-US" dirty="0"/>
        </a:p>
      </dgm:t>
    </dgm:pt>
    <dgm:pt modelId="{DB232A88-B0FC-5B4D-9FFC-B80C06AA875C}" type="sibTrans" cxnId="{2DA9E234-B320-204F-B637-507BB9161C22}">
      <dgm:prSet/>
      <dgm:spPr/>
      <dgm:t>
        <a:bodyPr/>
        <a:lstStyle/>
        <a:p>
          <a:endParaRPr lang="en-US"/>
        </a:p>
      </dgm:t>
    </dgm:pt>
    <dgm:pt modelId="{FA6A981E-3070-A34F-947A-EB7ABA68EE11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/>
            <a:t>Associative</a:t>
          </a:r>
        </a:p>
        <a:p>
          <a:pPr rtl="0"/>
          <a:r>
            <a:rPr lang="en-GB" b="1" dirty="0" smtClean="0"/>
            <a:t>(Cache)</a:t>
          </a:r>
          <a:endParaRPr lang="en-GB" b="1" dirty="0"/>
        </a:p>
      </dgm:t>
    </dgm:pt>
    <dgm:pt modelId="{5F7AF8B1-9982-594E-8029-EC2EEDBC8594}" type="parTrans" cxnId="{66CD094A-B89D-044A-96E7-BEEAD96544CE}">
      <dgm:prSet/>
      <dgm:spPr/>
      <dgm:t>
        <a:bodyPr/>
        <a:lstStyle/>
        <a:p>
          <a:endParaRPr lang="en-US"/>
        </a:p>
      </dgm:t>
    </dgm:pt>
    <dgm:pt modelId="{7E71C80E-E9E3-F749-9498-B99251E355D5}" type="sibTrans" cxnId="{66CD094A-B89D-044A-96E7-BEEAD96544CE}">
      <dgm:prSet/>
      <dgm:spPr/>
      <dgm:t>
        <a:bodyPr/>
        <a:lstStyle/>
        <a:p>
          <a:endParaRPr lang="en-US"/>
        </a:p>
      </dgm:t>
    </dgm:pt>
    <dgm:pt modelId="{51FEB92C-5C00-4148-B4CE-600BD1896178}">
      <dgm:prSet/>
      <dgm:spPr/>
      <dgm:t>
        <a:bodyPr/>
        <a:lstStyle/>
        <a:p>
          <a:pPr rtl="0"/>
          <a:r>
            <a:rPr lang="en-US" dirty="0" smtClean="0"/>
            <a:t>A word is retrieved based on a portion of its contents rather than its address</a:t>
          </a:r>
          <a:endParaRPr lang="en-US" dirty="0"/>
        </a:p>
      </dgm:t>
    </dgm:pt>
    <dgm:pt modelId="{F9FEA76A-0448-B543-A07D-BFF42E9992EB}" type="parTrans" cxnId="{B03E3F1A-CB33-DD40-8573-6D80E8765A71}">
      <dgm:prSet/>
      <dgm:spPr/>
      <dgm:t>
        <a:bodyPr/>
        <a:lstStyle/>
        <a:p>
          <a:endParaRPr lang="en-US" dirty="0"/>
        </a:p>
      </dgm:t>
    </dgm:pt>
    <dgm:pt modelId="{FFF0B65F-CD9A-6648-BBD9-4405952DABF1}" type="sibTrans" cxnId="{B03E3F1A-CB33-DD40-8573-6D80E8765A71}">
      <dgm:prSet/>
      <dgm:spPr/>
      <dgm:t>
        <a:bodyPr/>
        <a:lstStyle/>
        <a:p>
          <a:endParaRPr lang="en-US"/>
        </a:p>
      </dgm:t>
    </dgm:pt>
    <dgm:pt modelId="{9BD8975B-F43D-194D-9595-9DCB15FE0012}">
      <dgm:prSet/>
      <dgm:spPr/>
      <dgm:t>
        <a:bodyPr/>
        <a:lstStyle/>
        <a:p>
          <a:pPr rtl="0"/>
          <a:r>
            <a:rPr lang="en-US" dirty="0" smtClean="0"/>
            <a:t>Each location has its own addressing mechanism and retrieval time is constant independent of location or prior access patterns</a:t>
          </a:r>
          <a:endParaRPr lang="en-US" dirty="0"/>
        </a:p>
      </dgm:t>
    </dgm:pt>
    <dgm:pt modelId="{DC0B03C6-28CF-5A4D-B3F8-BB2309151689}" type="parTrans" cxnId="{6B703F2C-3A56-074B-9030-D139F7046D96}">
      <dgm:prSet/>
      <dgm:spPr/>
      <dgm:t>
        <a:bodyPr/>
        <a:lstStyle/>
        <a:p>
          <a:endParaRPr lang="en-US" dirty="0"/>
        </a:p>
      </dgm:t>
    </dgm:pt>
    <dgm:pt modelId="{4044DD32-0884-5642-A684-DDBF3DACF352}" type="sibTrans" cxnId="{6B703F2C-3A56-074B-9030-D139F7046D96}">
      <dgm:prSet/>
      <dgm:spPr/>
      <dgm:t>
        <a:bodyPr/>
        <a:lstStyle/>
        <a:p>
          <a:endParaRPr lang="en-US"/>
        </a:p>
      </dgm:t>
    </dgm:pt>
    <dgm:pt modelId="{49C10939-F231-2D4D-AC73-F6AEA469EE20}">
      <dgm:prSet/>
      <dgm:spPr/>
      <dgm:t>
        <a:bodyPr/>
        <a:lstStyle/>
        <a:p>
          <a:pPr rtl="0"/>
          <a:r>
            <a:rPr lang="en-US" dirty="0" smtClean="0"/>
            <a:t>Cache memories may employ associative access</a:t>
          </a:r>
          <a:endParaRPr lang="en-US" dirty="0"/>
        </a:p>
      </dgm:t>
    </dgm:pt>
    <dgm:pt modelId="{AE02444B-5E83-5F41-9956-4BF44137F418}" type="parTrans" cxnId="{4C3CBE3D-0571-354C-B481-A34B1862DBC3}">
      <dgm:prSet/>
      <dgm:spPr/>
      <dgm:t>
        <a:bodyPr/>
        <a:lstStyle/>
        <a:p>
          <a:endParaRPr lang="en-US" dirty="0"/>
        </a:p>
      </dgm:t>
    </dgm:pt>
    <dgm:pt modelId="{4A25220D-608E-804F-BC8A-1E008ED485B3}" type="sibTrans" cxnId="{4C3CBE3D-0571-354C-B481-A34B1862DBC3}">
      <dgm:prSet/>
      <dgm:spPr/>
      <dgm:t>
        <a:bodyPr/>
        <a:lstStyle/>
        <a:p>
          <a:endParaRPr lang="en-US"/>
        </a:p>
      </dgm:t>
    </dgm:pt>
    <dgm:pt modelId="{1311F7BE-D404-D349-BB42-D06F815CB3A0}" type="pres">
      <dgm:prSet presAssocID="{A01E109A-38E4-4D41-9D2B-DA90F9DF2D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B303EF-CF3A-0A47-BD65-066E7387980C}" type="pres">
      <dgm:prSet presAssocID="{8A5A9FAA-F984-444B-8BA7-6F42E18237DE}" presName="root" presStyleCnt="0"/>
      <dgm:spPr/>
    </dgm:pt>
    <dgm:pt modelId="{C88AF388-E42F-5E49-89BA-17D87E548B2F}" type="pres">
      <dgm:prSet presAssocID="{8A5A9FAA-F984-444B-8BA7-6F42E18237DE}" presName="rootComposite" presStyleCnt="0"/>
      <dgm:spPr/>
    </dgm:pt>
    <dgm:pt modelId="{A31D7AAC-FC8E-004F-B865-F0253AEE1155}" type="pres">
      <dgm:prSet presAssocID="{8A5A9FAA-F984-444B-8BA7-6F42E18237DE}" presName="rootText" presStyleLbl="node1" presStyleIdx="0" presStyleCnt="4"/>
      <dgm:spPr/>
      <dgm:t>
        <a:bodyPr/>
        <a:lstStyle/>
        <a:p>
          <a:endParaRPr lang="en-US"/>
        </a:p>
      </dgm:t>
    </dgm:pt>
    <dgm:pt modelId="{E831056C-9A48-964E-B68D-5061B30A0B2E}" type="pres">
      <dgm:prSet presAssocID="{8A5A9FAA-F984-444B-8BA7-6F42E18237DE}" presName="rootConnector" presStyleLbl="node1" presStyleIdx="0" presStyleCnt="4"/>
      <dgm:spPr/>
      <dgm:t>
        <a:bodyPr/>
        <a:lstStyle/>
        <a:p>
          <a:endParaRPr lang="en-US"/>
        </a:p>
      </dgm:t>
    </dgm:pt>
    <dgm:pt modelId="{B6BE7F2D-0741-DC4A-883B-CE2C4C1343A1}" type="pres">
      <dgm:prSet presAssocID="{8A5A9FAA-F984-444B-8BA7-6F42E18237DE}" presName="childShape" presStyleCnt="0"/>
      <dgm:spPr/>
    </dgm:pt>
    <dgm:pt modelId="{D506F360-FBE7-A546-AC58-035A01472293}" type="pres">
      <dgm:prSet presAssocID="{D7B695A4-8C81-7145-A1F9-297813E20ADC}" presName="Name13" presStyleLbl="parChTrans1D2" presStyleIdx="0" presStyleCnt="13"/>
      <dgm:spPr/>
      <dgm:t>
        <a:bodyPr/>
        <a:lstStyle/>
        <a:p>
          <a:endParaRPr lang="en-US"/>
        </a:p>
      </dgm:t>
    </dgm:pt>
    <dgm:pt modelId="{195F2E14-05C7-644B-B6BE-707563606306}" type="pres">
      <dgm:prSet presAssocID="{249E975A-6248-F040-B0EC-0D217BA5812D}" presName="childText" presStyleLbl="bgAcc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FC7EB-80AA-AC4F-92E0-0E78041CDE6D}" type="pres">
      <dgm:prSet presAssocID="{CB0A248A-E086-8F4B-A63C-250EFB5A7DBB}" presName="Name13" presStyleLbl="parChTrans1D2" presStyleIdx="1" presStyleCnt="13"/>
      <dgm:spPr/>
      <dgm:t>
        <a:bodyPr/>
        <a:lstStyle/>
        <a:p>
          <a:endParaRPr lang="en-US"/>
        </a:p>
      </dgm:t>
    </dgm:pt>
    <dgm:pt modelId="{5F4B137F-2E04-C242-AEBD-63382F5DADFC}" type="pres">
      <dgm:prSet presAssocID="{D8989F21-0B24-DD47-AF8B-351C1027F72B}" presName="childText" presStyleLbl="bgAcc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BEB0E-6B5B-BE40-A3A9-EE69F83027B8}" type="pres">
      <dgm:prSet presAssocID="{7F091602-B494-2A49-A04D-FD0AC9D0086B}" presName="Name13" presStyleLbl="parChTrans1D2" presStyleIdx="2" presStyleCnt="13"/>
      <dgm:spPr/>
      <dgm:t>
        <a:bodyPr/>
        <a:lstStyle/>
        <a:p>
          <a:endParaRPr lang="en-US"/>
        </a:p>
      </dgm:t>
    </dgm:pt>
    <dgm:pt modelId="{3D110699-3DBB-5146-A1DC-9DF4CC366F5C}" type="pres">
      <dgm:prSet presAssocID="{730A44F1-D164-9041-B049-621F523080BF}" presName="childText" presStyleLbl="bgAcc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872E52-54F5-1A43-85FC-DCE645AB9B6F}" type="pres">
      <dgm:prSet presAssocID="{262243F6-C188-F24D-AB99-C967D9D9E10A}" presName="root" presStyleCnt="0"/>
      <dgm:spPr/>
    </dgm:pt>
    <dgm:pt modelId="{294828B9-5D8A-374C-B55B-597E28DCB701}" type="pres">
      <dgm:prSet presAssocID="{262243F6-C188-F24D-AB99-C967D9D9E10A}" presName="rootComposite" presStyleCnt="0"/>
      <dgm:spPr/>
    </dgm:pt>
    <dgm:pt modelId="{9797C1B8-553B-7B41-931F-7E110BE99EAA}" type="pres">
      <dgm:prSet presAssocID="{262243F6-C188-F24D-AB99-C967D9D9E10A}" presName="rootText" presStyleLbl="node1" presStyleIdx="1" presStyleCnt="4"/>
      <dgm:spPr/>
      <dgm:t>
        <a:bodyPr/>
        <a:lstStyle/>
        <a:p>
          <a:endParaRPr lang="en-US"/>
        </a:p>
      </dgm:t>
    </dgm:pt>
    <dgm:pt modelId="{A22B84D8-03AB-CA45-90C5-01047C820E69}" type="pres">
      <dgm:prSet presAssocID="{262243F6-C188-F24D-AB99-C967D9D9E10A}" presName="rootConnector" presStyleLbl="node1" presStyleIdx="1" presStyleCnt="4"/>
      <dgm:spPr/>
      <dgm:t>
        <a:bodyPr/>
        <a:lstStyle/>
        <a:p>
          <a:endParaRPr lang="en-US"/>
        </a:p>
      </dgm:t>
    </dgm:pt>
    <dgm:pt modelId="{A005FEA5-2DB2-F643-8FB0-5B8DF56790A3}" type="pres">
      <dgm:prSet presAssocID="{262243F6-C188-F24D-AB99-C967D9D9E10A}" presName="childShape" presStyleCnt="0"/>
      <dgm:spPr/>
    </dgm:pt>
    <dgm:pt modelId="{A69E1617-86CE-4B49-A4F8-B02490186F30}" type="pres">
      <dgm:prSet presAssocID="{5ADB2149-FAF2-FD41-9564-36A9AA224EBD}" presName="Name13" presStyleLbl="parChTrans1D2" presStyleIdx="3" presStyleCnt="13"/>
      <dgm:spPr/>
      <dgm:t>
        <a:bodyPr/>
        <a:lstStyle/>
        <a:p>
          <a:endParaRPr lang="en-US"/>
        </a:p>
      </dgm:t>
    </dgm:pt>
    <dgm:pt modelId="{EB5CB965-FFE0-B148-AF27-9EABE58F81E7}" type="pres">
      <dgm:prSet presAssocID="{AD977A24-11DC-C742-9D49-A6C33F1F91B6}" presName="childText" presStyleLbl="bgAcc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6E76E-68BB-264D-826E-AEBB39267524}" type="pres">
      <dgm:prSet presAssocID="{0B65D78F-D56C-BD40-A9B0-59F402830A7C}" presName="Name13" presStyleLbl="parChTrans1D2" presStyleIdx="4" presStyleCnt="13"/>
      <dgm:spPr/>
      <dgm:t>
        <a:bodyPr/>
        <a:lstStyle/>
        <a:p>
          <a:endParaRPr lang="en-US"/>
        </a:p>
      </dgm:t>
    </dgm:pt>
    <dgm:pt modelId="{11F567F9-0295-3F48-9CFB-A29A07F8ED60}" type="pres">
      <dgm:prSet presAssocID="{DE8EFFD2-9C3E-E142-B5BE-3003F9ECCF56}" presName="childText" presStyleLbl="bgAcc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C59D61-C26A-AA40-8EA4-D9F10DB3FA4C}" type="pres">
      <dgm:prSet presAssocID="{2C6FA2B9-6188-7041-8EEB-DFFE828A61C2}" presName="Name13" presStyleLbl="parChTrans1D2" presStyleIdx="5" presStyleCnt="13"/>
      <dgm:spPr/>
      <dgm:t>
        <a:bodyPr/>
        <a:lstStyle/>
        <a:p>
          <a:endParaRPr lang="en-US"/>
        </a:p>
      </dgm:t>
    </dgm:pt>
    <dgm:pt modelId="{B9A2AEBA-8DB5-A741-9AFA-831FB972D460}" type="pres">
      <dgm:prSet presAssocID="{4EE020A8-A35E-F943-8D39-B335825AE9FF}" presName="childText" presStyleLbl="bgAcc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BB09-7455-AD4B-A250-A227E5BE8914}" type="pres">
      <dgm:prSet presAssocID="{C820C997-5775-1D4D-B615-942335D8F154}" presName="root" presStyleCnt="0"/>
      <dgm:spPr/>
    </dgm:pt>
    <dgm:pt modelId="{D4B22C91-84BC-B14D-B12A-35306AE4CA8C}" type="pres">
      <dgm:prSet presAssocID="{C820C997-5775-1D4D-B615-942335D8F154}" presName="rootComposite" presStyleCnt="0"/>
      <dgm:spPr/>
    </dgm:pt>
    <dgm:pt modelId="{6FDB1C52-66B8-EF4F-9FB7-A5C8D3D6C37F}" type="pres">
      <dgm:prSet presAssocID="{C820C997-5775-1D4D-B615-942335D8F154}" presName="rootText" presStyleLbl="node1" presStyleIdx="2" presStyleCnt="4"/>
      <dgm:spPr/>
      <dgm:t>
        <a:bodyPr/>
        <a:lstStyle/>
        <a:p>
          <a:endParaRPr lang="en-US"/>
        </a:p>
      </dgm:t>
    </dgm:pt>
    <dgm:pt modelId="{97A63C3D-DF05-2E49-ADF2-60951A1D1420}" type="pres">
      <dgm:prSet presAssocID="{C820C997-5775-1D4D-B615-942335D8F154}" presName="rootConnector" presStyleLbl="node1" presStyleIdx="2" presStyleCnt="4"/>
      <dgm:spPr/>
      <dgm:t>
        <a:bodyPr/>
        <a:lstStyle/>
        <a:p>
          <a:endParaRPr lang="en-US"/>
        </a:p>
      </dgm:t>
    </dgm:pt>
    <dgm:pt modelId="{8B7CDE3C-846A-BB46-9BB0-FBE85B4B4746}" type="pres">
      <dgm:prSet presAssocID="{C820C997-5775-1D4D-B615-942335D8F154}" presName="childShape" presStyleCnt="0"/>
      <dgm:spPr/>
    </dgm:pt>
    <dgm:pt modelId="{F1386D75-35EA-5D42-9968-3F87FE7AA2CE}" type="pres">
      <dgm:prSet presAssocID="{9FA2F442-938D-5944-9371-4C6772DEDC8B}" presName="Name13" presStyleLbl="parChTrans1D2" presStyleIdx="6" presStyleCnt="13"/>
      <dgm:spPr/>
      <dgm:t>
        <a:bodyPr/>
        <a:lstStyle/>
        <a:p>
          <a:endParaRPr lang="en-US"/>
        </a:p>
      </dgm:t>
    </dgm:pt>
    <dgm:pt modelId="{CDF79683-4896-AE46-8C7E-1E26F3144B7F}" type="pres">
      <dgm:prSet presAssocID="{FAEA5CBB-AE04-B549-AC53-D0181C8E8A08}" presName="childText" presStyleLbl="bgAcc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DA43B-DDAC-6B48-B529-9D41B158BFE5}" type="pres">
      <dgm:prSet presAssocID="{2548E3A4-CB27-114A-89EA-C80B13E8BB9F}" presName="Name13" presStyleLbl="parChTrans1D2" presStyleIdx="7" presStyleCnt="13"/>
      <dgm:spPr/>
      <dgm:t>
        <a:bodyPr/>
        <a:lstStyle/>
        <a:p>
          <a:endParaRPr lang="en-US"/>
        </a:p>
      </dgm:t>
    </dgm:pt>
    <dgm:pt modelId="{86D2BFCF-6137-6040-B4D7-654F73B11185}" type="pres">
      <dgm:prSet presAssocID="{84F3437F-B600-A644-99F4-6E1DF8387B12}" presName="childText" presStyleLbl="bgAcc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E01BA-866C-8B4C-8971-A9BDF35383BD}" type="pres">
      <dgm:prSet presAssocID="{E592A506-7658-4B4C-8FED-E3A5A6E38753}" presName="Name13" presStyleLbl="parChTrans1D2" presStyleIdx="8" presStyleCnt="13"/>
      <dgm:spPr/>
      <dgm:t>
        <a:bodyPr/>
        <a:lstStyle/>
        <a:p>
          <a:endParaRPr lang="en-US"/>
        </a:p>
      </dgm:t>
    </dgm:pt>
    <dgm:pt modelId="{69BFFA3F-0AD9-9441-82BC-335A44ED0150}" type="pres">
      <dgm:prSet presAssocID="{2DC69FB4-FE3C-AD43-B145-23EB77E89B08}" presName="childText" presStyleLbl="bgAcc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A1DD4-116B-C64D-AB7C-4E334146ACC9}" type="pres">
      <dgm:prSet presAssocID="{4F65C890-6967-5D41-856B-1BAADEDB4B58}" presName="Name13" presStyleLbl="parChTrans1D2" presStyleIdx="9" presStyleCnt="13"/>
      <dgm:spPr/>
      <dgm:t>
        <a:bodyPr/>
        <a:lstStyle/>
        <a:p>
          <a:endParaRPr lang="en-US"/>
        </a:p>
      </dgm:t>
    </dgm:pt>
    <dgm:pt modelId="{F0161445-FBCA-154C-A578-ACEB2B139284}" type="pres">
      <dgm:prSet presAssocID="{29337C8D-4C22-5949-A112-C600430A6B55}" presName="childText" presStyleLbl="bgAcc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F5BBD8-11DF-9646-80C0-53EB1F187006}" type="pres">
      <dgm:prSet presAssocID="{FA6A981E-3070-A34F-947A-EB7ABA68EE11}" presName="root" presStyleCnt="0"/>
      <dgm:spPr/>
    </dgm:pt>
    <dgm:pt modelId="{5C2FD415-52B4-3149-8FE7-A15013E2F92D}" type="pres">
      <dgm:prSet presAssocID="{FA6A981E-3070-A34F-947A-EB7ABA68EE11}" presName="rootComposite" presStyleCnt="0"/>
      <dgm:spPr/>
    </dgm:pt>
    <dgm:pt modelId="{2331A22A-7C8D-C642-BBF8-C12A6CD27989}" type="pres">
      <dgm:prSet presAssocID="{FA6A981E-3070-A34F-947A-EB7ABA68EE11}" presName="rootText" presStyleLbl="node1" presStyleIdx="3" presStyleCnt="4"/>
      <dgm:spPr/>
      <dgm:t>
        <a:bodyPr/>
        <a:lstStyle/>
        <a:p>
          <a:endParaRPr lang="en-US"/>
        </a:p>
      </dgm:t>
    </dgm:pt>
    <dgm:pt modelId="{C6E62521-4D12-004A-A502-A60826E7EBAA}" type="pres">
      <dgm:prSet presAssocID="{FA6A981E-3070-A34F-947A-EB7ABA68EE11}" presName="rootConnector" presStyleLbl="node1" presStyleIdx="3" presStyleCnt="4"/>
      <dgm:spPr/>
      <dgm:t>
        <a:bodyPr/>
        <a:lstStyle/>
        <a:p>
          <a:endParaRPr lang="en-US"/>
        </a:p>
      </dgm:t>
    </dgm:pt>
    <dgm:pt modelId="{CD78D6BF-30BC-7142-9725-B9D1BF666E7B}" type="pres">
      <dgm:prSet presAssocID="{FA6A981E-3070-A34F-947A-EB7ABA68EE11}" presName="childShape" presStyleCnt="0"/>
      <dgm:spPr/>
    </dgm:pt>
    <dgm:pt modelId="{1AC9A5BA-BC67-294C-AC33-A22F6DB38F56}" type="pres">
      <dgm:prSet presAssocID="{F9FEA76A-0448-B543-A07D-BFF42E9992EB}" presName="Name13" presStyleLbl="parChTrans1D2" presStyleIdx="10" presStyleCnt="13"/>
      <dgm:spPr/>
      <dgm:t>
        <a:bodyPr/>
        <a:lstStyle/>
        <a:p>
          <a:endParaRPr lang="en-US"/>
        </a:p>
      </dgm:t>
    </dgm:pt>
    <dgm:pt modelId="{DCB2FCDB-E6D6-904E-A580-4ADB3BF065A6}" type="pres">
      <dgm:prSet presAssocID="{51FEB92C-5C00-4148-B4CE-600BD1896178}" presName="childText" presStyleLbl="bgAcc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DAF1-60E4-9045-B9E4-B96C5D869AFD}" type="pres">
      <dgm:prSet presAssocID="{DC0B03C6-28CF-5A4D-B3F8-BB2309151689}" presName="Name13" presStyleLbl="parChTrans1D2" presStyleIdx="11" presStyleCnt="13"/>
      <dgm:spPr/>
      <dgm:t>
        <a:bodyPr/>
        <a:lstStyle/>
        <a:p>
          <a:endParaRPr lang="en-US"/>
        </a:p>
      </dgm:t>
    </dgm:pt>
    <dgm:pt modelId="{366DBA70-8BB4-F34F-8B9B-A2766771CED6}" type="pres">
      <dgm:prSet presAssocID="{9BD8975B-F43D-194D-9595-9DCB15FE0012}" presName="childText" presStyleLbl="bgAcc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F7C217-EAF9-1940-A3AC-6B582F32A3FA}" type="pres">
      <dgm:prSet presAssocID="{AE02444B-5E83-5F41-9956-4BF44137F418}" presName="Name13" presStyleLbl="parChTrans1D2" presStyleIdx="12" presStyleCnt="13"/>
      <dgm:spPr/>
      <dgm:t>
        <a:bodyPr/>
        <a:lstStyle/>
        <a:p>
          <a:endParaRPr lang="en-US"/>
        </a:p>
      </dgm:t>
    </dgm:pt>
    <dgm:pt modelId="{5AF0E7B9-E263-D64F-82B7-2123FE05D917}" type="pres">
      <dgm:prSet presAssocID="{49C10939-F231-2D4D-AC73-F6AEA469EE20}" presName="childText" presStyleLbl="bgAcc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B7B78-C154-1442-8D88-039D335632A4}" type="presOf" srcId="{8A5A9FAA-F984-444B-8BA7-6F42E18237DE}" destId="{E831056C-9A48-964E-B68D-5061B30A0B2E}" srcOrd="1" destOrd="0" presId="urn:microsoft.com/office/officeart/2005/8/layout/hierarchy3"/>
    <dgm:cxn modelId="{22071553-C3A1-FE4E-B419-13C85BB0DEC0}" type="presOf" srcId="{29337C8D-4C22-5949-A112-C600430A6B55}" destId="{F0161445-FBCA-154C-A578-ACEB2B139284}" srcOrd="0" destOrd="0" presId="urn:microsoft.com/office/officeart/2005/8/layout/hierarchy3"/>
    <dgm:cxn modelId="{CC37A9E7-2DC1-5A4A-AE04-F1D4CB9BFA82}" type="presOf" srcId="{7F091602-B494-2A49-A04D-FD0AC9D0086B}" destId="{790BEB0E-6B5B-BE40-A3A9-EE69F83027B8}" srcOrd="0" destOrd="0" presId="urn:microsoft.com/office/officeart/2005/8/layout/hierarchy3"/>
    <dgm:cxn modelId="{83624726-8043-BF45-8AC4-BDA498110BC4}" type="presOf" srcId="{9BD8975B-F43D-194D-9595-9DCB15FE0012}" destId="{366DBA70-8BB4-F34F-8B9B-A2766771CED6}" srcOrd="0" destOrd="0" presId="urn:microsoft.com/office/officeart/2005/8/layout/hierarchy3"/>
    <dgm:cxn modelId="{7F2C4258-B909-FE4E-AEA3-C27C912FAA46}" type="presOf" srcId="{FA6A981E-3070-A34F-947A-EB7ABA68EE11}" destId="{2331A22A-7C8D-C642-BBF8-C12A6CD27989}" srcOrd="0" destOrd="0" presId="urn:microsoft.com/office/officeart/2005/8/layout/hierarchy3"/>
    <dgm:cxn modelId="{5A88B560-DB4E-5246-AF8C-01DB0C83F26B}" type="presOf" srcId="{262243F6-C188-F24D-AB99-C967D9D9E10A}" destId="{9797C1B8-553B-7B41-931F-7E110BE99EAA}" srcOrd="0" destOrd="0" presId="urn:microsoft.com/office/officeart/2005/8/layout/hierarchy3"/>
    <dgm:cxn modelId="{5B04F1DA-AD92-DA4F-A9A8-D06CF9C0F20A}" srcId="{A01E109A-38E4-4D41-9D2B-DA90F9DF2D9D}" destId="{C820C997-5775-1D4D-B615-942335D8F154}" srcOrd="2" destOrd="0" parTransId="{A583C24D-C0BD-2746-95CF-79BD54700144}" sibTransId="{1A2C764F-A4B0-064A-A259-79172E032F1A}"/>
    <dgm:cxn modelId="{5335185B-5ECA-3146-86FD-D91FB578345B}" type="presOf" srcId="{730A44F1-D164-9041-B049-621F523080BF}" destId="{3D110699-3DBB-5146-A1DC-9DF4CC366F5C}" srcOrd="0" destOrd="0" presId="urn:microsoft.com/office/officeart/2005/8/layout/hierarchy3"/>
    <dgm:cxn modelId="{88BEBD12-1940-2144-9F28-DE35917B5CD7}" type="presOf" srcId="{84F3437F-B600-A644-99F4-6E1DF8387B12}" destId="{86D2BFCF-6137-6040-B4D7-654F73B11185}" srcOrd="0" destOrd="0" presId="urn:microsoft.com/office/officeart/2005/8/layout/hierarchy3"/>
    <dgm:cxn modelId="{1D028558-4F65-C748-BD53-11A49DC135E9}" type="presOf" srcId="{DE8EFFD2-9C3E-E142-B5BE-3003F9ECCF56}" destId="{11F567F9-0295-3F48-9CFB-A29A07F8ED60}" srcOrd="0" destOrd="0" presId="urn:microsoft.com/office/officeart/2005/8/layout/hierarchy3"/>
    <dgm:cxn modelId="{4C3CBE3D-0571-354C-B481-A34B1862DBC3}" srcId="{FA6A981E-3070-A34F-947A-EB7ABA68EE11}" destId="{49C10939-F231-2D4D-AC73-F6AEA469EE20}" srcOrd="2" destOrd="0" parTransId="{AE02444B-5E83-5F41-9956-4BF44137F418}" sibTransId="{4A25220D-608E-804F-BC8A-1E008ED485B3}"/>
    <dgm:cxn modelId="{28F4AB10-5324-3C4A-9297-8947DEB91F3C}" srcId="{262243F6-C188-F24D-AB99-C967D9D9E10A}" destId="{DE8EFFD2-9C3E-E142-B5BE-3003F9ECCF56}" srcOrd="1" destOrd="0" parTransId="{0B65D78F-D56C-BD40-A9B0-59F402830A7C}" sibTransId="{32C610E4-C72E-124F-B694-8DE0CE7D00DE}"/>
    <dgm:cxn modelId="{794FA295-6434-C24B-89F9-681DD87A4FB7}" srcId="{262243F6-C188-F24D-AB99-C967D9D9E10A}" destId="{AD977A24-11DC-C742-9D49-A6C33F1F91B6}" srcOrd="0" destOrd="0" parTransId="{5ADB2149-FAF2-FD41-9564-36A9AA224EBD}" sibTransId="{75DCBC6C-838A-A242-AF2C-FFA40016B3C6}"/>
    <dgm:cxn modelId="{55F4957E-74FE-EA43-AB54-BA206FCF0C1B}" type="presOf" srcId="{FAEA5CBB-AE04-B549-AC53-D0181C8E8A08}" destId="{CDF79683-4896-AE46-8C7E-1E26F3144B7F}" srcOrd="0" destOrd="0" presId="urn:microsoft.com/office/officeart/2005/8/layout/hierarchy3"/>
    <dgm:cxn modelId="{66CD094A-B89D-044A-96E7-BEEAD96544CE}" srcId="{A01E109A-38E4-4D41-9D2B-DA90F9DF2D9D}" destId="{FA6A981E-3070-A34F-947A-EB7ABA68EE11}" srcOrd="3" destOrd="0" parTransId="{5F7AF8B1-9982-594E-8029-EC2EEDBC8594}" sibTransId="{7E71C80E-E9E3-F749-9498-B99251E355D5}"/>
    <dgm:cxn modelId="{D093AF0F-B3C7-3341-840E-9F4C0D0DAE1D}" type="presOf" srcId="{0B65D78F-D56C-BD40-A9B0-59F402830A7C}" destId="{8AF6E76E-68BB-264D-826E-AEBB39267524}" srcOrd="0" destOrd="0" presId="urn:microsoft.com/office/officeart/2005/8/layout/hierarchy3"/>
    <dgm:cxn modelId="{23130026-2F15-BE43-98CD-CC30D4600946}" type="presOf" srcId="{A01E109A-38E4-4D41-9D2B-DA90F9DF2D9D}" destId="{1311F7BE-D404-D349-BB42-D06F815CB3A0}" srcOrd="0" destOrd="0" presId="urn:microsoft.com/office/officeart/2005/8/layout/hierarchy3"/>
    <dgm:cxn modelId="{60026084-DFE2-9745-8BFE-9A72269C3CB1}" type="presOf" srcId="{262243F6-C188-F24D-AB99-C967D9D9E10A}" destId="{A22B84D8-03AB-CA45-90C5-01047C820E69}" srcOrd="1" destOrd="0" presId="urn:microsoft.com/office/officeart/2005/8/layout/hierarchy3"/>
    <dgm:cxn modelId="{E9A4B155-1DD3-B046-BA8F-27FA9ECD306F}" srcId="{A01E109A-38E4-4D41-9D2B-DA90F9DF2D9D}" destId="{8A5A9FAA-F984-444B-8BA7-6F42E18237DE}" srcOrd="0" destOrd="0" parTransId="{701CB208-7D27-BF42-8900-EF0CB3D9F6A6}" sibTransId="{9EC8D73D-6532-3D4F-8298-19218992382F}"/>
    <dgm:cxn modelId="{07CC2A24-EE94-0B44-9D25-AEB149A7C34D}" type="presOf" srcId="{C820C997-5775-1D4D-B615-942335D8F154}" destId="{97A63C3D-DF05-2E49-ADF2-60951A1D1420}" srcOrd="1" destOrd="0" presId="urn:microsoft.com/office/officeart/2005/8/layout/hierarchy3"/>
    <dgm:cxn modelId="{D8E3A9B4-85B5-3245-9B47-89139C2F414D}" type="presOf" srcId="{F9FEA76A-0448-B543-A07D-BFF42E9992EB}" destId="{1AC9A5BA-BC67-294C-AC33-A22F6DB38F56}" srcOrd="0" destOrd="0" presId="urn:microsoft.com/office/officeart/2005/8/layout/hierarchy3"/>
    <dgm:cxn modelId="{57BF55B1-F63D-2043-82B7-915B75760267}" type="presOf" srcId="{2DC69FB4-FE3C-AD43-B145-23EB77E89B08}" destId="{69BFFA3F-0AD9-9441-82BC-335A44ED0150}" srcOrd="0" destOrd="0" presId="urn:microsoft.com/office/officeart/2005/8/layout/hierarchy3"/>
    <dgm:cxn modelId="{297B302E-6F9F-EB4F-9A92-0AA9EBEB1ABC}" srcId="{A01E109A-38E4-4D41-9D2B-DA90F9DF2D9D}" destId="{262243F6-C188-F24D-AB99-C967D9D9E10A}" srcOrd="1" destOrd="0" parTransId="{ED03BC8E-07B6-6543-B0D2-36E92AC82D5A}" sibTransId="{F118ACA0-1276-4741-A2FD-9E27BEFCD4DB}"/>
    <dgm:cxn modelId="{E3004402-9654-2C48-85C9-9172CECE1A8A}" type="presOf" srcId="{51FEB92C-5C00-4148-B4CE-600BD1896178}" destId="{DCB2FCDB-E6D6-904E-A580-4ADB3BF065A6}" srcOrd="0" destOrd="0" presId="urn:microsoft.com/office/officeart/2005/8/layout/hierarchy3"/>
    <dgm:cxn modelId="{E40F42F0-3170-A04E-B56D-19CBCE560B0D}" type="presOf" srcId="{49C10939-F231-2D4D-AC73-F6AEA469EE20}" destId="{5AF0E7B9-E263-D64F-82B7-2123FE05D917}" srcOrd="0" destOrd="0" presId="urn:microsoft.com/office/officeart/2005/8/layout/hierarchy3"/>
    <dgm:cxn modelId="{16B95E9E-B55C-6649-A4FA-D7DDFC3CA278}" srcId="{262243F6-C188-F24D-AB99-C967D9D9E10A}" destId="{4EE020A8-A35E-F943-8D39-B335825AE9FF}" srcOrd="2" destOrd="0" parTransId="{2C6FA2B9-6188-7041-8EEB-DFFE828A61C2}" sibTransId="{5A49EC81-E953-1442-9FED-4A0A4FA31D72}"/>
    <dgm:cxn modelId="{87D43DF5-D96F-3747-BA2E-B0C77F59B3E0}" srcId="{C820C997-5775-1D4D-B615-942335D8F154}" destId="{FAEA5CBB-AE04-B549-AC53-D0181C8E8A08}" srcOrd="0" destOrd="0" parTransId="{9FA2F442-938D-5944-9371-4C6772DEDC8B}" sibTransId="{CEC13FC5-968C-3B44-8BA2-0F6AFB7FD97B}"/>
    <dgm:cxn modelId="{4D2632F8-6FE0-8F46-9CF9-B331BF5CDB6D}" srcId="{C820C997-5775-1D4D-B615-942335D8F154}" destId="{2DC69FB4-FE3C-AD43-B145-23EB77E89B08}" srcOrd="2" destOrd="0" parTransId="{E592A506-7658-4B4C-8FED-E3A5A6E38753}" sibTransId="{F8BBE253-0172-B84A-83BB-383ED67C14CE}"/>
    <dgm:cxn modelId="{CDA58620-49BE-0D4D-AF1D-9C657B392456}" type="presOf" srcId="{E592A506-7658-4B4C-8FED-E3A5A6E38753}" destId="{FECE01BA-866C-8B4C-8971-A9BDF35383BD}" srcOrd="0" destOrd="0" presId="urn:microsoft.com/office/officeart/2005/8/layout/hierarchy3"/>
    <dgm:cxn modelId="{627BDE90-E896-184A-8E74-1050505247DC}" type="presOf" srcId="{DC0B03C6-28CF-5A4D-B3F8-BB2309151689}" destId="{83B0DAF1-60E4-9045-B9E4-B96C5D869AFD}" srcOrd="0" destOrd="0" presId="urn:microsoft.com/office/officeart/2005/8/layout/hierarchy3"/>
    <dgm:cxn modelId="{B40E5301-9BA8-FF47-AD4D-AD1404AD6B9D}" type="presOf" srcId="{2C6FA2B9-6188-7041-8EEB-DFFE828A61C2}" destId="{29C59D61-C26A-AA40-8EA4-D9F10DB3FA4C}" srcOrd="0" destOrd="0" presId="urn:microsoft.com/office/officeart/2005/8/layout/hierarchy3"/>
    <dgm:cxn modelId="{59EFDA7D-2793-1F4C-8888-439DB55D01B5}" type="presOf" srcId="{2548E3A4-CB27-114A-89EA-C80B13E8BB9F}" destId="{22BDA43B-DDAC-6B48-B529-9D41B158BFE5}" srcOrd="0" destOrd="0" presId="urn:microsoft.com/office/officeart/2005/8/layout/hierarchy3"/>
    <dgm:cxn modelId="{C6509B97-1744-8B45-80BA-74097A215472}" type="presOf" srcId="{AE02444B-5E83-5F41-9956-4BF44137F418}" destId="{46F7C217-EAF9-1940-A3AC-6B582F32A3FA}" srcOrd="0" destOrd="0" presId="urn:microsoft.com/office/officeart/2005/8/layout/hierarchy3"/>
    <dgm:cxn modelId="{E4B6982D-E2DD-1C47-9835-705BF5BD40AB}" type="presOf" srcId="{249E975A-6248-F040-B0EC-0D217BA5812D}" destId="{195F2E14-05C7-644B-B6BE-707563606306}" srcOrd="0" destOrd="0" presId="urn:microsoft.com/office/officeart/2005/8/layout/hierarchy3"/>
    <dgm:cxn modelId="{56A2CFEB-7A36-1144-A4B2-B986781C3238}" type="presOf" srcId="{C820C997-5775-1D4D-B615-942335D8F154}" destId="{6FDB1C52-66B8-EF4F-9FB7-A5C8D3D6C37F}" srcOrd="0" destOrd="0" presId="urn:microsoft.com/office/officeart/2005/8/layout/hierarchy3"/>
    <dgm:cxn modelId="{70EFB3A1-1BB5-6C4B-8AB4-20E379A1653E}" type="presOf" srcId="{8A5A9FAA-F984-444B-8BA7-6F42E18237DE}" destId="{A31D7AAC-FC8E-004F-B865-F0253AEE1155}" srcOrd="0" destOrd="0" presId="urn:microsoft.com/office/officeart/2005/8/layout/hierarchy3"/>
    <dgm:cxn modelId="{D2A93954-A25A-0447-8637-37532864A64C}" type="presOf" srcId="{D8989F21-0B24-DD47-AF8B-351C1027F72B}" destId="{5F4B137F-2E04-C242-AEBD-63382F5DADFC}" srcOrd="0" destOrd="0" presId="urn:microsoft.com/office/officeart/2005/8/layout/hierarchy3"/>
    <dgm:cxn modelId="{CBECFDA5-18C8-9943-8859-DD62EBDF7B7F}" srcId="{8A5A9FAA-F984-444B-8BA7-6F42E18237DE}" destId="{D8989F21-0B24-DD47-AF8B-351C1027F72B}" srcOrd="1" destOrd="0" parTransId="{CB0A248A-E086-8F4B-A63C-250EFB5A7DBB}" sibTransId="{FE09924D-9CFE-CA42-B634-EB596A8838BE}"/>
    <dgm:cxn modelId="{2DA9E234-B320-204F-B637-507BB9161C22}" srcId="{C820C997-5775-1D4D-B615-942335D8F154}" destId="{29337C8D-4C22-5949-A112-C600430A6B55}" srcOrd="3" destOrd="0" parTransId="{4F65C890-6967-5D41-856B-1BAADEDB4B58}" sibTransId="{DB232A88-B0FC-5B4D-9FFC-B80C06AA875C}"/>
    <dgm:cxn modelId="{6B703F2C-3A56-074B-9030-D139F7046D96}" srcId="{FA6A981E-3070-A34F-947A-EB7ABA68EE11}" destId="{9BD8975B-F43D-194D-9595-9DCB15FE0012}" srcOrd="1" destOrd="0" parTransId="{DC0B03C6-28CF-5A4D-B3F8-BB2309151689}" sibTransId="{4044DD32-0884-5642-A684-DDBF3DACF352}"/>
    <dgm:cxn modelId="{E4BC89E1-E7F4-374D-B94C-68F2BD26FFAD}" type="presOf" srcId="{9FA2F442-938D-5944-9371-4C6772DEDC8B}" destId="{F1386D75-35EA-5D42-9968-3F87FE7AA2CE}" srcOrd="0" destOrd="0" presId="urn:microsoft.com/office/officeart/2005/8/layout/hierarchy3"/>
    <dgm:cxn modelId="{2B175F00-84E5-4D45-981D-B4AE67E1E7F4}" srcId="{8A5A9FAA-F984-444B-8BA7-6F42E18237DE}" destId="{730A44F1-D164-9041-B049-621F523080BF}" srcOrd="2" destOrd="0" parTransId="{7F091602-B494-2A49-A04D-FD0AC9D0086B}" sibTransId="{D9080A72-DA8D-1F4A-9B0A-737131935B49}"/>
    <dgm:cxn modelId="{8F40FCFC-C2AD-2941-A184-2841F64D5B69}" type="presOf" srcId="{D7B695A4-8C81-7145-A1F9-297813E20ADC}" destId="{D506F360-FBE7-A546-AC58-035A01472293}" srcOrd="0" destOrd="0" presId="urn:microsoft.com/office/officeart/2005/8/layout/hierarchy3"/>
    <dgm:cxn modelId="{FA8AD48E-B222-7C42-A108-2A1E12234662}" type="presOf" srcId="{AD977A24-11DC-C742-9D49-A6C33F1F91B6}" destId="{EB5CB965-FFE0-B148-AF27-9EABE58F81E7}" srcOrd="0" destOrd="0" presId="urn:microsoft.com/office/officeart/2005/8/layout/hierarchy3"/>
    <dgm:cxn modelId="{C8607F48-060A-764F-84DA-45D6F1C538F9}" srcId="{C820C997-5775-1D4D-B615-942335D8F154}" destId="{84F3437F-B600-A644-99F4-6E1DF8387B12}" srcOrd="1" destOrd="0" parTransId="{2548E3A4-CB27-114A-89EA-C80B13E8BB9F}" sibTransId="{FA46A5F8-BBDC-664B-9AD6-2E1735900F55}"/>
    <dgm:cxn modelId="{B03E3F1A-CB33-DD40-8573-6D80E8765A71}" srcId="{FA6A981E-3070-A34F-947A-EB7ABA68EE11}" destId="{51FEB92C-5C00-4148-B4CE-600BD1896178}" srcOrd="0" destOrd="0" parTransId="{F9FEA76A-0448-B543-A07D-BFF42E9992EB}" sibTransId="{FFF0B65F-CD9A-6648-BBD9-4405952DABF1}"/>
    <dgm:cxn modelId="{7350C190-74A2-144C-B9A6-D5E10387C400}" type="presOf" srcId="{4EE020A8-A35E-F943-8D39-B335825AE9FF}" destId="{B9A2AEBA-8DB5-A741-9AFA-831FB972D460}" srcOrd="0" destOrd="0" presId="urn:microsoft.com/office/officeart/2005/8/layout/hierarchy3"/>
    <dgm:cxn modelId="{052E6DA5-E4C5-7841-94F6-8437BB3D697C}" type="presOf" srcId="{4F65C890-6967-5D41-856B-1BAADEDB4B58}" destId="{1B2A1DD4-116B-C64D-AB7C-4E334146ACC9}" srcOrd="0" destOrd="0" presId="urn:microsoft.com/office/officeart/2005/8/layout/hierarchy3"/>
    <dgm:cxn modelId="{ED72D179-00B3-DC43-845E-CEF7562AF714}" type="presOf" srcId="{FA6A981E-3070-A34F-947A-EB7ABA68EE11}" destId="{C6E62521-4D12-004A-A502-A60826E7EBAA}" srcOrd="1" destOrd="0" presId="urn:microsoft.com/office/officeart/2005/8/layout/hierarchy3"/>
    <dgm:cxn modelId="{09F36EE2-F466-2542-8DCA-3ADD5E166BE9}" type="presOf" srcId="{5ADB2149-FAF2-FD41-9564-36A9AA224EBD}" destId="{A69E1617-86CE-4B49-A4F8-B02490186F30}" srcOrd="0" destOrd="0" presId="urn:microsoft.com/office/officeart/2005/8/layout/hierarchy3"/>
    <dgm:cxn modelId="{496CF2C5-FFEA-C646-B06D-A62E4CE8B4B8}" type="presOf" srcId="{CB0A248A-E086-8F4B-A63C-250EFB5A7DBB}" destId="{0E6FC7EB-80AA-AC4F-92E0-0E78041CDE6D}" srcOrd="0" destOrd="0" presId="urn:microsoft.com/office/officeart/2005/8/layout/hierarchy3"/>
    <dgm:cxn modelId="{CACBB24F-BA96-6E47-B781-6175DC476ECF}" srcId="{8A5A9FAA-F984-444B-8BA7-6F42E18237DE}" destId="{249E975A-6248-F040-B0EC-0D217BA5812D}" srcOrd="0" destOrd="0" parTransId="{D7B695A4-8C81-7145-A1F9-297813E20ADC}" sibTransId="{B21CA502-2196-FC49-B024-49C7EF69C567}"/>
    <dgm:cxn modelId="{A244E13B-DE56-A142-9D4C-26B7A109DE9B}" type="presParOf" srcId="{1311F7BE-D404-D349-BB42-D06F815CB3A0}" destId="{65B303EF-CF3A-0A47-BD65-066E7387980C}" srcOrd="0" destOrd="0" presId="urn:microsoft.com/office/officeart/2005/8/layout/hierarchy3"/>
    <dgm:cxn modelId="{C1F3BBE0-CB67-F445-ADCC-115FF8B924C0}" type="presParOf" srcId="{65B303EF-CF3A-0A47-BD65-066E7387980C}" destId="{C88AF388-E42F-5E49-89BA-17D87E548B2F}" srcOrd="0" destOrd="0" presId="urn:microsoft.com/office/officeart/2005/8/layout/hierarchy3"/>
    <dgm:cxn modelId="{3AD2E9E0-35FE-E44F-9AF8-D0AF647C8F4A}" type="presParOf" srcId="{C88AF388-E42F-5E49-89BA-17D87E548B2F}" destId="{A31D7AAC-FC8E-004F-B865-F0253AEE1155}" srcOrd="0" destOrd="0" presId="urn:microsoft.com/office/officeart/2005/8/layout/hierarchy3"/>
    <dgm:cxn modelId="{CEA288F4-9ACD-6346-A5CF-43AF371FA7D1}" type="presParOf" srcId="{C88AF388-E42F-5E49-89BA-17D87E548B2F}" destId="{E831056C-9A48-964E-B68D-5061B30A0B2E}" srcOrd="1" destOrd="0" presId="urn:microsoft.com/office/officeart/2005/8/layout/hierarchy3"/>
    <dgm:cxn modelId="{38468A20-95E0-9F49-8440-C91878320ACF}" type="presParOf" srcId="{65B303EF-CF3A-0A47-BD65-066E7387980C}" destId="{B6BE7F2D-0741-DC4A-883B-CE2C4C1343A1}" srcOrd="1" destOrd="0" presId="urn:microsoft.com/office/officeart/2005/8/layout/hierarchy3"/>
    <dgm:cxn modelId="{4D9DCF9A-18BF-F040-8A62-C6746D0094D8}" type="presParOf" srcId="{B6BE7F2D-0741-DC4A-883B-CE2C4C1343A1}" destId="{D506F360-FBE7-A546-AC58-035A01472293}" srcOrd="0" destOrd="0" presId="urn:microsoft.com/office/officeart/2005/8/layout/hierarchy3"/>
    <dgm:cxn modelId="{B9BC3E22-1E66-B843-BA48-480A3630743D}" type="presParOf" srcId="{B6BE7F2D-0741-DC4A-883B-CE2C4C1343A1}" destId="{195F2E14-05C7-644B-B6BE-707563606306}" srcOrd="1" destOrd="0" presId="urn:microsoft.com/office/officeart/2005/8/layout/hierarchy3"/>
    <dgm:cxn modelId="{A24284CF-42AE-0B49-B5D2-389A70424B2D}" type="presParOf" srcId="{B6BE7F2D-0741-DC4A-883B-CE2C4C1343A1}" destId="{0E6FC7EB-80AA-AC4F-92E0-0E78041CDE6D}" srcOrd="2" destOrd="0" presId="urn:microsoft.com/office/officeart/2005/8/layout/hierarchy3"/>
    <dgm:cxn modelId="{13B82D19-85A0-2A4C-A1DB-D4867AD301A0}" type="presParOf" srcId="{B6BE7F2D-0741-DC4A-883B-CE2C4C1343A1}" destId="{5F4B137F-2E04-C242-AEBD-63382F5DADFC}" srcOrd="3" destOrd="0" presId="urn:microsoft.com/office/officeart/2005/8/layout/hierarchy3"/>
    <dgm:cxn modelId="{56E07565-0F92-7745-9B90-1C082B8C7484}" type="presParOf" srcId="{B6BE7F2D-0741-DC4A-883B-CE2C4C1343A1}" destId="{790BEB0E-6B5B-BE40-A3A9-EE69F83027B8}" srcOrd="4" destOrd="0" presId="urn:microsoft.com/office/officeart/2005/8/layout/hierarchy3"/>
    <dgm:cxn modelId="{53BBDFA3-54E6-9D40-A9E4-5750A89772D0}" type="presParOf" srcId="{B6BE7F2D-0741-DC4A-883B-CE2C4C1343A1}" destId="{3D110699-3DBB-5146-A1DC-9DF4CC366F5C}" srcOrd="5" destOrd="0" presId="urn:microsoft.com/office/officeart/2005/8/layout/hierarchy3"/>
    <dgm:cxn modelId="{C4312315-27E1-8849-B0F5-AA00688B255F}" type="presParOf" srcId="{1311F7BE-D404-D349-BB42-D06F815CB3A0}" destId="{4A872E52-54F5-1A43-85FC-DCE645AB9B6F}" srcOrd="1" destOrd="0" presId="urn:microsoft.com/office/officeart/2005/8/layout/hierarchy3"/>
    <dgm:cxn modelId="{E3EC5CB7-9CB2-E547-8439-9465CD42B513}" type="presParOf" srcId="{4A872E52-54F5-1A43-85FC-DCE645AB9B6F}" destId="{294828B9-5D8A-374C-B55B-597E28DCB701}" srcOrd="0" destOrd="0" presId="urn:microsoft.com/office/officeart/2005/8/layout/hierarchy3"/>
    <dgm:cxn modelId="{0A53D5C3-2E73-E342-A58E-2BB0DA8BE16B}" type="presParOf" srcId="{294828B9-5D8A-374C-B55B-597E28DCB701}" destId="{9797C1B8-553B-7B41-931F-7E110BE99EAA}" srcOrd="0" destOrd="0" presId="urn:microsoft.com/office/officeart/2005/8/layout/hierarchy3"/>
    <dgm:cxn modelId="{3B3204D0-73EA-0A40-A2B0-1CFF7A5CBF48}" type="presParOf" srcId="{294828B9-5D8A-374C-B55B-597E28DCB701}" destId="{A22B84D8-03AB-CA45-90C5-01047C820E69}" srcOrd="1" destOrd="0" presId="urn:microsoft.com/office/officeart/2005/8/layout/hierarchy3"/>
    <dgm:cxn modelId="{CCF4E23A-B1A1-9844-8249-FE707521B391}" type="presParOf" srcId="{4A872E52-54F5-1A43-85FC-DCE645AB9B6F}" destId="{A005FEA5-2DB2-F643-8FB0-5B8DF56790A3}" srcOrd="1" destOrd="0" presId="urn:microsoft.com/office/officeart/2005/8/layout/hierarchy3"/>
    <dgm:cxn modelId="{0E487DC7-CACD-FC4F-8AB0-E1ADFF0A53D3}" type="presParOf" srcId="{A005FEA5-2DB2-F643-8FB0-5B8DF56790A3}" destId="{A69E1617-86CE-4B49-A4F8-B02490186F30}" srcOrd="0" destOrd="0" presId="urn:microsoft.com/office/officeart/2005/8/layout/hierarchy3"/>
    <dgm:cxn modelId="{F890B6A6-F4CE-814B-958A-CE969A1A34F9}" type="presParOf" srcId="{A005FEA5-2DB2-F643-8FB0-5B8DF56790A3}" destId="{EB5CB965-FFE0-B148-AF27-9EABE58F81E7}" srcOrd="1" destOrd="0" presId="urn:microsoft.com/office/officeart/2005/8/layout/hierarchy3"/>
    <dgm:cxn modelId="{A2D34FD3-5E82-6A4E-8208-9A0480AAAA5B}" type="presParOf" srcId="{A005FEA5-2DB2-F643-8FB0-5B8DF56790A3}" destId="{8AF6E76E-68BB-264D-826E-AEBB39267524}" srcOrd="2" destOrd="0" presId="urn:microsoft.com/office/officeart/2005/8/layout/hierarchy3"/>
    <dgm:cxn modelId="{37DD2730-64AE-1243-AE2E-DA0A03BBC616}" type="presParOf" srcId="{A005FEA5-2DB2-F643-8FB0-5B8DF56790A3}" destId="{11F567F9-0295-3F48-9CFB-A29A07F8ED60}" srcOrd="3" destOrd="0" presId="urn:microsoft.com/office/officeart/2005/8/layout/hierarchy3"/>
    <dgm:cxn modelId="{E3EBAE07-335E-E248-840B-BD1063D7F847}" type="presParOf" srcId="{A005FEA5-2DB2-F643-8FB0-5B8DF56790A3}" destId="{29C59D61-C26A-AA40-8EA4-D9F10DB3FA4C}" srcOrd="4" destOrd="0" presId="urn:microsoft.com/office/officeart/2005/8/layout/hierarchy3"/>
    <dgm:cxn modelId="{FBF45FAA-D31A-7147-93BF-28B9FE7F293A}" type="presParOf" srcId="{A005FEA5-2DB2-F643-8FB0-5B8DF56790A3}" destId="{B9A2AEBA-8DB5-A741-9AFA-831FB972D460}" srcOrd="5" destOrd="0" presId="urn:microsoft.com/office/officeart/2005/8/layout/hierarchy3"/>
    <dgm:cxn modelId="{3B059441-52F1-7F4E-A9A3-69AD2A3AD535}" type="presParOf" srcId="{1311F7BE-D404-D349-BB42-D06F815CB3A0}" destId="{4C0FBB09-7455-AD4B-A250-A227E5BE8914}" srcOrd="2" destOrd="0" presId="urn:microsoft.com/office/officeart/2005/8/layout/hierarchy3"/>
    <dgm:cxn modelId="{D0B50406-09B4-8C43-AA6C-DDCCBB3A1301}" type="presParOf" srcId="{4C0FBB09-7455-AD4B-A250-A227E5BE8914}" destId="{D4B22C91-84BC-B14D-B12A-35306AE4CA8C}" srcOrd="0" destOrd="0" presId="urn:microsoft.com/office/officeart/2005/8/layout/hierarchy3"/>
    <dgm:cxn modelId="{1B5F4E87-9E90-AA41-89F8-A81F81885C20}" type="presParOf" srcId="{D4B22C91-84BC-B14D-B12A-35306AE4CA8C}" destId="{6FDB1C52-66B8-EF4F-9FB7-A5C8D3D6C37F}" srcOrd="0" destOrd="0" presId="urn:microsoft.com/office/officeart/2005/8/layout/hierarchy3"/>
    <dgm:cxn modelId="{7DED7964-2FD1-0E45-B8E4-879FFE79A341}" type="presParOf" srcId="{D4B22C91-84BC-B14D-B12A-35306AE4CA8C}" destId="{97A63C3D-DF05-2E49-ADF2-60951A1D1420}" srcOrd="1" destOrd="0" presId="urn:microsoft.com/office/officeart/2005/8/layout/hierarchy3"/>
    <dgm:cxn modelId="{B37354F3-352A-344E-A639-172A417FB449}" type="presParOf" srcId="{4C0FBB09-7455-AD4B-A250-A227E5BE8914}" destId="{8B7CDE3C-846A-BB46-9BB0-FBE85B4B4746}" srcOrd="1" destOrd="0" presId="urn:microsoft.com/office/officeart/2005/8/layout/hierarchy3"/>
    <dgm:cxn modelId="{6E1D7436-2657-4C46-94FA-8A7B8279D30C}" type="presParOf" srcId="{8B7CDE3C-846A-BB46-9BB0-FBE85B4B4746}" destId="{F1386D75-35EA-5D42-9968-3F87FE7AA2CE}" srcOrd="0" destOrd="0" presId="urn:microsoft.com/office/officeart/2005/8/layout/hierarchy3"/>
    <dgm:cxn modelId="{02558F8B-F288-234B-B269-92F31FC9721F}" type="presParOf" srcId="{8B7CDE3C-846A-BB46-9BB0-FBE85B4B4746}" destId="{CDF79683-4896-AE46-8C7E-1E26F3144B7F}" srcOrd="1" destOrd="0" presId="urn:microsoft.com/office/officeart/2005/8/layout/hierarchy3"/>
    <dgm:cxn modelId="{37B300CD-0F03-1146-9E23-3F21D25F70CA}" type="presParOf" srcId="{8B7CDE3C-846A-BB46-9BB0-FBE85B4B4746}" destId="{22BDA43B-DDAC-6B48-B529-9D41B158BFE5}" srcOrd="2" destOrd="0" presId="urn:microsoft.com/office/officeart/2005/8/layout/hierarchy3"/>
    <dgm:cxn modelId="{2C7F7FB9-1CB3-4047-BAFE-8E05D20FA0F9}" type="presParOf" srcId="{8B7CDE3C-846A-BB46-9BB0-FBE85B4B4746}" destId="{86D2BFCF-6137-6040-B4D7-654F73B11185}" srcOrd="3" destOrd="0" presId="urn:microsoft.com/office/officeart/2005/8/layout/hierarchy3"/>
    <dgm:cxn modelId="{CE8A7936-B535-8540-A7F1-AAB743D1CD4E}" type="presParOf" srcId="{8B7CDE3C-846A-BB46-9BB0-FBE85B4B4746}" destId="{FECE01BA-866C-8B4C-8971-A9BDF35383BD}" srcOrd="4" destOrd="0" presId="urn:microsoft.com/office/officeart/2005/8/layout/hierarchy3"/>
    <dgm:cxn modelId="{BC7EF1E6-4E7B-2C4D-ADC4-8DCD36593925}" type="presParOf" srcId="{8B7CDE3C-846A-BB46-9BB0-FBE85B4B4746}" destId="{69BFFA3F-0AD9-9441-82BC-335A44ED0150}" srcOrd="5" destOrd="0" presId="urn:microsoft.com/office/officeart/2005/8/layout/hierarchy3"/>
    <dgm:cxn modelId="{8BB4C528-9F06-D54F-A9C4-1C8917AE33D0}" type="presParOf" srcId="{8B7CDE3C-846A-BB46-9BB0-FBE85B4B4746}" destId="{1B2A1DD4-116B-C64D-AB7C-4E334146ACC9}" srcOrd="6" destOrd="0" presId="urn:microsoft.com/office/officeart/2005/8/layout/hierarchy3"/>
    <dgm:cxn modelId="{378E466B-9C09-B746-B956-00C334190E20}" type="presParOf" srcId="{8B7CDE3C-846A-BB46-9BB0-FBE85B4B4746}" destId="{F0161445-FBCA-154C-A578-ACEB2B139284}" srcOrd="7" destOrd="0" presId="urn:microsoft.com/office/officeart/2005/8/layout/hierarchy3"/>
    <dgm:cxn modelId="{59ED2C2E-3CD0-C144-97D1-1FB83F4F797C}" type="presParOf" srcId="{1311F7BE-D404-D349-BB42-D06F815CB3A0}" destId="{72F5BBD8-11DF-9646-80C0-53EB1F187006}" srcOrd="3" destOrd="0" presId="urn:microsoft.com/office/officeart/2005/8/layout/hierarchy3"/>
    <dgm:cxn modelId="{633758A3-FA1B-7347-9C03-FB08998322F7}" type="presParOf" srcId="{72F5BBD8-11DF-9646-80C0-53EB1F187006}" destId="{5C2FD415-52B4-3149-8FE7-A15013E2F92D}" srcOrd="0" destOrd="0" presId="urn:microsoft.com/office/officeart/2005/8/layout/hierarchy3"/>
    <dgm:cxn modelId="{F1B1703F-0E0E-2741-A6E7-57879A27A7EF}" type="presParOf" srcId="{5C2FD415-52B4-3149-8FE7-A15013E2F92D}" destId="{2331A22A-7C8D-C642-BBF8-C12A6CD27989}" srcOrd="0" destOrd="0" presId="urn:microsoft.com/office/officeart/2005/8/layout/hierarchy3"/>
    <dgm:cxn modelId="{96077E9E-DD1D-514D-8541-8E6AF623BA26}" type="presParOf" srcId="{5C2FD415-52B4-3149-8FE7-A15013E2F92D}" destId="{C6E62521-4D12-004A-A502-A60826E7EBAA}" srcOrd="1" destOrd="0" presId="urn:microsoft.com/office/officeart/2005/8/layout/hierarchy3"/>
    <dgm:cxn modelId="{42220094-0109-B940-A5F3-83039E05B6BC}" type="presParOf" srcId="{72F5BBD8-11DF-9646-80C0-53EB1F187006}" destId="{CD78D6BF-30BC-7142-9725-B9D1BF666E7B}" srcOrd="1" destOrd="0" presId="urn:microsoft.com/office/officeart/2005/8/layout/hierarchy3"/>
    <dgm:cxn modelId="{300488FE-0A96-8247-901D-B652255C48B6}" type="presParOf" srcId="{CD78D6BF-30BC-7142-9725-B9D1BF666E7B}" destId="{1AC9A5BA-BC67-294C-AC33-A22F6DB38F56}" srcOrd="0" destOrd="0" presId="urn:microsoft.com/office/officeart/2005/8/layout/hierarchy3"/>
    <dgm:cxn modelId="{1180D178-81C2-A745-89C2-7B5C52C83758}" type="presParOf" srcId="{CD78D6BF-30BC-7142-9725-B9D1BF666E7B}" destId="{DCB2FCDB-E6D6-904E-A580-4ADB3BF065A6}" srcOrd="1" destOrd="0" presId="urn:microsoft.com/office/officeart/2005/8/layout/hierarchy3"/>
    <dgm:cxn modelId="{23E3772F-335C-E348-B6FA-23F6272CC2FE}" type="presParOf" srcId="{CD78D6BF-30BC-7142-9725-B9D1BF666E7B}" destId="{83B0DAF1-60E4-9045-B9E4-B96C5D869AFD}" srcOrd="2" destOrd="0" presId="urn:microsoft.com/office/officeart/2005/8/layout/hierarchy3"/>
    <dgm:cxn modelId="{1BA70815-90DE-4A48-B8D4-8C2EAE80D34F}" type="presParOf" srcId="{CD78D6BF-30BC-7142-9725-B9D1BF666E7B}" destId="{366DBA70-8BB4-F34F-8B9B-A2766771CED6}" srcOrd="3" destOrd="0" presId="urn:microsoft.com/office/officeart/2005/8/layout/hierarchy3"/>
    <dgm:cxn modelId="{43BD1723-A3C0-6D44-9BE9-70651310650B}" type="presParOf" srcId="{CD78D6BF-30BC-7142-9725-B9D1BF666E7B}" destId="{46F7C217-EAF9-1940-A3AC-6B582F32A3FA}" srcOrd="4" destOrd="0" presId="urn:microsoft.com/office/officeart/2005/8/layout/hierarchy3"/>
    <dgm:cxn modelId="{9B2CB2E1-B5B4-3045-AE3A-89B69030B120}" type="presParOf" srcId="{CD78D6BF-30BC-7142-9725-B9D1BF666E7B}" destId="{5AF0E7B9-E263-D64F-82B7-2123FE05D917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345D47-8D5E-EF4F-9ED8-936890EC94B5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1D35A3-B306-0247-9C90-FE2FD338F566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The two most important characteristics of memory: Capacity - Performance</a:t>
          </a:r>
          <a:endParaRPr lang="en-US" dirty="0"/>
        </a:p>
      </dgm:t>
    </dgm:pt>
    <dgm:pt modelId="{D1BE60B8-0963-4F46-B025-69563C2B04F0}" type="parTrans" cxnId="{67D9566B-B9BA-8649-AB7A-40E6060CBA2C}">
      <dgm:prSet/>
      <dgm:spPr/>
      <dgm:t>
        <a:bodyPr/>
        <a:lstStyle/>
        <a:p>
          <a:endParaRPr lang="en-US"/>
        </a:p>
      </dgm:t>
    </dgm:pt>
    <dgm:pt modelId="{4D21CA9D-B342-C145-9903-36C13BD31C9E}" type="sibTrans" cxnId="{67D9566B-B9BA-8649-AB7A-40E6060CBA2C}">
      <dgm:prSet/>
      <dgm:spPr/>
      <dgm:t>
        <a:bodyPr/>
        <a:lstStyle/>
        <a:p>
          <a:endParaRPr lang="en-US"/>
        </a:p>
      </dgm:t>
    </dgm:pt>
    <dgm:pt modelId="{86657987-5D7D-9145-9B7A-F752208AD897}">
      <dgm:prSet custT="1"/>
      <dgm:spPr/>
      <dgm:t>
        <a:bodyPr/>
        <a:lstStyle/>
        <a:p>
          <a:pPr rtl="0"/>
          <a:endParaRPr lang="en-US" sz="2000" dirty="0" smtClean="0"/>
        </a:p>
        <a:p>
          <a:pPr rtl="0"/>
          <a:r>
            <a:rPr lang="en-US" sz="3000" dirty="0" smtClean="0"/>
            <a:t>Three performance parameters are used:</a:t>
          </a:r>
        </a:p>
        <a:p>
          <a:pPr rtl="0"/>
          <a:r>
            <a:rPr lang="en-US" sz="3000" dirty="0" smtClean="0"/>
            <a:t>                     Time + Transfer rate</a:t>
          </a:r>
          <a:endParaRPr lang="en-US" sz="3000" dirty="0"/>
        </a:p>
      </dgm:t>
    </dgm:pt>
    <dgm:pt modelId="{602B3695-5FF0-9C4A-B946-F15B2FB28D16}" type="parTrans" cxnId="{EFE69842-B030-B54C-A174-D400E1F6B7B1}">
      <dgm:prSet/>
      <dgm:spPr/>
      <dgm:t>
        <a:bodyPr/>
        <a:lstStyle/>
        <a:p>
          <a:endParaRPr lang="en-US"/>
        </a:p>
      </dgm:t>
    </dgm:pt>
    <dgm:pt modelId="{5ED105F6-1A94-EE4F-911E-E0F216E124A5}" type="sibTrans" cxnId="{EFE69842-B030-B54C-A174-D400E1F6B7B1}">
      <dgm:prSet/>
      <dgm:spPr/>
      <dgm:t>
        <a:bodyPr/>
        <a:lstStyle/>
        <a:p>
          <a:endParaRPr lang="en-US"/>
        </a:p>
      </dgm:t>
    </dgm:pt>
    <dgm:pt modelId="{CF384916-2EBE-C047-B176-DAD9E34690A4}">
      <dgm:prSet/>
      <dgm:spPr/>
      <dgm:t>
        <a:bodyPr/>
        <a:lstStyle/>
        <a:p>
          <a:pPr rtl="0"/>
          <a:r>
            <a:rPr lang="en-GB" b="1" u="sng" dirty="0" smtClean="0">
              <a:solidFill>
                <a:srgbClr val="FF0000"/>
              </a:solidFill>
            </a:rPr>
            <a:t>Access time (latency)</a:t>
          </a:r>
          <a:endParaRPr lang="en-GB" b="1" u="sng" dirty="0">
            <a:solidFill>
              <a:srgbClr val="FF0000"/>
            </a:solidFill>
          </a:endParaRPr>
        </a:p>
      </dgm:t>
    </dgm:pt>
    <dgm:pt modelId="{4691FD66-CC92-AF49-9FA8-89E7ADDE426E}" type="parTrans" cxnId="{1EFD4954-79F2-5A41-ABFB-49CAF963DDCF}">
      <dgm:prSet/>
      <dgm:spPr/>
      <dgm:t>
        <a:bodyPr/>
        <a:lstStyle/>
        <a:p>
          <a:endParaRPr lang="en-US"/>
        </a:p>
      </dgm:t>
    </dgm:pt>
    <dgm:pt modelId="{6C69B0F2-86D0-BE49-B377-295A6A39A971}" type="sibTrans" cxnId="{1EFD4954-79F2-5A41-ABFB-49CAF963DDCF}">
      <dgm:prSet/>
      <dgm:spPr/>
      <dgm:t>
        <a:bodyPr/>
        <a:lstStyle/>
        <a:p>
          <a:endParaRPr lang="en-US"/>
        </a:p>
      </dgm:t>
    </dgm:pt>
    <dgm:pt modelId="{317CB85F-1C30-8E43-8C90-8E62399E8176}">
      <dgm:prSet/>
      <dgm:spPr/>
      <dgm:t>
        <a:bodyPr/>
        <a:lstStyle/>
        <a:p>
          <a:pPr rtl="0"/>
          <a:r>
            <a:rPr lang="en-US" dirty="0" smtClean="0"/>
            <a:t>For random-access memory it is the time it takes to perform a read or write operation</a:t>
          </a:r>
          <a:endParaRPr lang="en-US" dirty="0"/>
        </a:p>
      </dgm:t>
    </dgm:pt>
    <dgm:pt modelId="{EE8EDB02-BC91-964C-A351-6CEF0F3A0FB9}" type="parTrans" cxnId="{E624E411-7403-6F4A-8733-5F67BF7E579E}">
      <dgm:prSet/>
      <dgm:spPr/>
      <dgm:t>
        <a:bodyPr/>
        <a:lstStyle/>
        <a:p>
          <a:endParaRPr lang="en-US"/>
        </a:p>
      </dgm:t>
    </dgm:pt>
    <dgm:pt modelId="{7841D5F3-1D0E-3249-9335-D18CCF73B93D}" type="sibTrans" cxnId="{E624E411-7403-6F4A-8733-5F67BF7E579E}">
      <dgm:prSet/>
      <dgm:spPr/>
      <dgm:t>
        <a:bodyPr/>
        <a:lstStyle/>
        <a:p>
          <a:endParaRPr lang="en-US"/>
        </a:p>
      </dgm:t>
    </dgm:pt>
    <dgm:pt modelId="{7408E672-E96F-5941-8BBA-E8B5E346BAA1}">
      <dgm:prSet/>
      <dgm:spPr/>
      <dgm:t>
        <a:bodyPr/>
        <a:lstStyle/>
        <a:p>
          <a:pPr rtl="0"/>
          <a:r>
            <a:rPr lang="en-US" dirty="0" smtClean="0"/>
            <a:t>For non-random-access memory it is the time it takes to position the read-write mechanism at the desired location</a:t>
          </a:r>
          <a:endParaRPr lang="en-US" dirty="0"/>
        </a:p>
      </dgm:t>
    </dgm:pt>
    <dgm:pt modelId="{B89F4393-BF34-0040-A33A-9871583F5B3F}" type="parTrans" cxnId="{C0830C1F-53BF-0342-82F9-6DF09C874BF1}">
      <dgm:prSet/>
      <dgm:spPr/>
      <dgm:t>
        <a:bodyPr/>
        <a:lstStyle/>
        <a:p>
          <a:endParaRPr lang="en-US"/>
        </a:p>
      </dgm:t>
    </dgm:pt>
    <dgm:pt modelId="{A797B638-1219-7E40-B797-3853F4F7CF99}" type="sibTrans" cxnId="{C0830C1F-53BF-0342-82F9-6DF09C874BF1}">
      <dgm:prSet/>
      <dgm:spPr/>
      <dgm:t>
        <a:bodyPr/>
        <a:lstStyle/>
        <a:p>
          <a:endParaRPr lang="en-US"/>
        </a:p>
      </dgm:t>
    </dgm:pt>
    <dgm:pt modelId="{4BB96DB0-F8CB-0D43-B5F2-EE804536328D}">
      <dgm:prSet custT="1"/>
      <dgm:spPr/>
      <dgm:t>
        <a:bodyPr/>
        <a:lstStyle/>
        <a:p>
          <a:pPr rtl="0"/>
          <a:r>
            <a:rPr lang="en-US" sz="1400" b="1" u="sng" dirty="0" smtClean="0">
              <a:solidFill>
                <a:srgbClr val="006600"/>
              </a:solidFill>
            </a:rPr>
            <a:t>Memory cycle time</a:t>
          </a:r>
          <a:endParaRPr lang="en-US" sz="1400" b="1" u="sng" dirty="0">
            <a:solidFill>
              <a:srgbClr val="006600"/>
            </a:solidFill>
          </a:endParaRPr>
        </a:p>
      </dgm:t>
    </dgm:pt>
    <dgm:pt modelId="{DA145010-1BC5-4A47-8C0F-5A2A26315F5D}" type="parTrans" cxnId="{F7FB9BBA-CCBB-DF45-9564-D777DFD59F03}">
      <dgm:prSet/>
      <dgm:spPr/>
      <dgm:t>
        <a:bodyPr/>
        <a:lstStyle/>
        <a:p>
          <a:endParaRPr lang="en-US"/>
        </a:p>
      </dgm:t>
    </dgm:pt>
    <dgm:pt modelId="{A6CFE9F4-7A7B-2C44-8271-BE68A2567E01}" type="sibTrans" cxnId="{F7FB9BBA-CCBB-DF45-9564-D777DFD59F03}">
      <dgm:prSet/>
      <dgm:spPr/>
      <dgm:t>
        <a:bodyPr/>
        <a:lstStyle/>
        <a:p>
          <a:endParaRPr lang="en-US"/>
        </a:p>
      </dgm:t>
    </dgm:pt>
    <dgm:pt modelId="{D60B39AF-5EB9-C047-98BC-FC39BA3364E4}">
      <dgm:prSet custT="1"/>
      <dgm:spPr/>
      <dgm:t>
        <a:bodyPr/>
        <a:lstStyle/>
        <a:p>
          <a:pPr rtl="0"/>
          <a:r>
            <a:rPr lang="en-US" sz="1100" dirty="0" smtClean="0"/>
            <a:t>Access time plus any additional time required before second access can commence</a:t>
          </a:r>
          <a:endParaRPr lang="en-US" sz="1100" dirty="0"/>
        </a:p>
      </dgm:t>
    </dgm:pt>
    <dgm:pt modelId="{5E97EA38-D1A0-1B43-8B27-53638AEBE5C5}" type="parTrans" cxnId="{024C89BA-7E9F-174A-BBC7-3186A108E4E6}">
      <dgm:prSet/>
      <dgm:spPr/>
      <dgm:t>
        <a:bodyPr/>
        <a:lstStyle/>
        <a:p>
          <a:endParaRPr lang="en-US"/>
        </a:p>
      </dgm:t>
    </dgm:pt>
    <dgm:pt modelId="{3E176711-D759-2242-93D1-C0B062B3A17C}" type="sibTrans" cxnId="{024C89BA-7E9F-174A-BBC7-3186A108E4E6}">
      <dgm:prSet/>
      <dgm:spPr/>
      <dgm:t>
        <a:bodyPr/>
        <a:lstStyle/>
        <a:p>
          <a:endParaRPr lang="en-US"/>
        </a:p>
      </dgm:t>
    </dgm:pt>
    <dgm:pt modelId="{9498714A-5D09-AE4D-81B2-F8F2997E0A84}">
      <dgm:prSet custT="1"/>
      <dgm:spPr/>
      <dgm:t>
        <a:bodyPr/>
        <a:lstStyle/>
        <a:p>
          <a:pPr rtl="0"/>
          <a:r>
            <a:rPr lang="en-US" sz="1100" dirty="0" smtClean="0"/>
            <a:t>Additional time may be required for transients to die out on signal lines or to regenerate data if they are read destructively</a:t>
          </a:r>
          <a:endParaRPr lang="en-US" sz="1100" dirty="0"/>
        </a:p>
      </dgm:t>
    </dgm:pt>
    <dgm:pt modelId="{51AEF564-2A4F-774E-A6BF-9C5BB7C7BA51}" type="parTrans" cxnId="{582BB5E4-E826-2E4C-8F7E-3AF94691565F}">
      <dgm:prSet/>
      <dgm:spPr/>
      <dgm:t>
        <a:bodyPr/>
        <a:lstStyle/>
        <a:p>
          <a:endParaRPr lang="en-US"/>
        </a:p>
      </dgm:t>
    </dgm:pt>
    <dgm:pt modelId="{647066E6-D48E-7540-80CC-0AC22D7E35BC}" type="sibTrans" cxnId="{582BB5E4-E826-2E4C-8F7E-3AF94691565F}">
      <dgm:prSet/>
      <dgm:spPr/>
      <dgm:t>
        <a:bodyPr/>
        <a:lstStyle/>
        <a:p>
          <a:endParaRPr lang="en-US"/>
        </a:p>
      </dgm:t>
    </dgm:pt>
    <dgm:pt modelId="{17DFE561-8622-9F49-AD32-92661BDD5157}">
      <dgm:prSet custT="1"/>
      <dgm:spPr/>
      <dgm:t>
        <a:bodyPr/>
        <a:lstStyle/>
        <a:p>
          <a:pPr rtl="0"/>
          <a:r>
            <a:rPr lang="en-US" sz="1100" dirty="0" smtClean="0"/>
            <a:t>Concerned with the system bus, not the processor</a:t>
          </a:r>
          <a:endParaRPr lang="en-US" sz="1100" dirty="0"/>
        </a:p>
      </dgm:t>
    </dgm:pt>
    <dgm:pt modelId="{2917BF63-F96B-4646-A238-694B5CE16ADB}" type="parTrans" cxnId="{19FBFDAF-CE6E-0E4D-A368-CE236325F355}">
      <dgm:prSet/>
      <dgm:spPr/>
      <dgm:t>
        <a:bodyPr/>
        <a:lstStyle/>
        <a:p>
          <a:endParaRPr lang="en-US"/>
        </a:p>
      </dgm:t>
    </dgm:pt>
    <dgm:pt modelId="{00068B92-6255-9847-84BD-929767462738}" type="sibTrans" cxnId="{19FBFDAF-CE6E-0E4D-A368-CE236325F355}">
      <dgm:prSet/>
      <dgm:spPr/>
      <dgm:t>
        <a:bodyPr/>
        <a:lstStyle/>
        <a:p>
          <a:endParaRPr lang="en-US"/>
        </a:p>
      </dgm:t>
    </dgm:pt>
    <dgm:pt modelId="{6F299D02-4724-A74A-AA67-D410C5ECB300}">
      <dgm:prSet/>
      <dgm:spPr/>
      <dgm:t>
        <a:bodyPr/>
        <a:lstStyle/>
        <a:p>
          <a:pPr rtl="0"/>
          <a:r>
            <a:rPr lang="en-US" b="1" u="sng" dirty="0" smtClean="0">
              <a:solidFill>
                <a:srgbClr val="0000CC"/>
              </a:solidFill>
            </a:rPr>
            <a:t>Transfer rate</a:t>
          </a:r>
          <a:endParaRPr lang="en-US" b="1" u="sng" dirty="0">
            <a:solidFill>
              <a:srgbClr val="0000CC"/>
            </a:solidFill>
          </a:endParaRPr>
        </a:p>
      </dgm:t>
    </dgm:pt>
    <dgm:pt modelId="{126EB937-125C-3645-A822-00222F561300}" type="parTrans" cxnId="{0190996B-7D1A-0642-9595-9C104F6DAD68}">
      <dgm:prSet/>
      <dgm:spPr/>
      <dgm:t>
        <a:bodyPr/>
        <a:lstStyle/>
        <a:p>
          <a:endParaRPr lang="en-US"/>
        </a:p>
      </dgm:t>
    </dgm:pt>
    <dgm:pt modelId="{0CB6D00F-8917-7D41-93CF-8AB361ABE8CC}" type="sibTrans" cxnId="{0190996B-7D1A-0642-9595-9C104F6DAD68}">
      <dgm:prSet/>
      <dgm:spPr/>
      <dgm:t>
        <a:bodyPr/>
        <a:lstStyle/>
        <a:p>
          <a:endParaRPr lang="en-US"/>
        </a:p>
      </dgm:t>
    </dgm:pt>
    <dgm:pt modelId="{E762937F-2561-A44B-8C95-94BA8C9C4617}">
      <dgm:prSet/>
      <dgm:spPr/>
      <dgm:t>
        <a:bodyPr/>
        <a:lstStyle/>
        <a:p>
          <a:pPr rtl="0"/>
          <a:r>
            <a:rPr lang="en-US" dirty="0" smtClean="0"/>
            <a:t>The rate at which data can be transferred into or out of a memory unit</a:t>
          </a:r>
          <a:endParaRPr lang="en-US" dirty="0"/>
        </a:p>
      </dgm:t>
    </dgm:pt>
    <dgm:pt modelId="{341C858B-B1A1-9C4F-A648-D1C7100925DC}" type="parTrans" cxnId="{249E08D8-A514-CD4F-B569-5825518BE2CA}">
      <dgm:prSet/>
      <dgm:spPr/>
      <dgm:t>
        <a:bodyPr/>
        <a:lstStyle/>
        <a:p>
          <a:endParaRPr lang="en-US"/>
        </a:p>
      </dgm:t>
    </dgm:pt>
    <dgm:pt modelId="{89B4B04F-DAD4-9747-908B-925408933E39}" type="sibTrans" cxnId="{249E08D8-A514-CD4F-B569-5825518BE2CA}">
      <dgm:prSet/>
      <dgm:spPr/>
      <dgm:t>
        <a:bodyPr/>
        <a:lstStyle/>
        <a:p>
          <a:endParaRPr lang="en-US"/>
        </a:p>
      </dgm:t>
    </dgm:pt>
    <dgm:pt modelId="{A6F1DB38-E56A-BA4B-B780-FA6EDBD930C8}">
      <dgm:prSet/>
      <dgm:spPr/>
      <dgm:t>
        <a:bodyPr/>
        <a:lstStyle/>
        <a:p>
          <a:pPr rtl="0"/>
          <a:r>
            <a:rPr lang="en-US" dirty="0" smtClean="0"/>
            <a:t>For random-access memory it is equal to 1/(cycle time)</a:t>
          </a:r>
          <a:endParaRPr lang="en-US" dirty="0"/>
        </a:p>
      </dgm:t>
    </dgm:pt>
    <dgm:pt modelId="{B09454DD-B16C-EA4E-98F7-131AA262A6FB}" type="parTrans" cxnId="{B26D4589-7F37-3648-A3E1-183DF5637DB3}">
      <dgm:prSet/>
      <dgm:spPr/>
      <dgm:t>
        <a:bodyPr/>
        <a:lstStyle/>
        <a:p>
          <a:endParaRPr lang="en-US"/>
        </a:p>
      </dgm:t>
    </dgm:pt>
    <dgm:pt modelId="{C04873EF-9610-C44F-BC9D-6C3FAB7D6212}" type="sibTrans" cxnId="{B26D4589-7F37-3648-A3E1-183DF5637DB3}">
      <dgm:prSet/>
      <dgm:spPr/>
      <dgm:t>
        <a:bodyPr/>
        <a:lstStyle/>
        <a:p>
          <a:endParaRPr lang="en-US"/>
        </a:p>
      </dgm:t>
    </dgm:pt>
    <dgm:pt modelId="{8DC7E3E3-3F49-9048-9468-3382299E881D}" type="pres">
      <dgm:prSet presAssocID="{63345D47-8D5E-EF4F-9ED8-936890EC94B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1C62E5A-EAEF-CE4A-8117-2DB3BEFFE3F4}" type="pres">
      <dgm:prSet presAssocID="{63345D47-8D5E-EF4F-9ED8-936890EC94B5}" presName="outerBox" presStyleCnt="0"/>
      <dgm:spPr/>
    </dgm:pt>
    <dgm:pt modelId="{13077C67-B24F-6A49-8EF8-E21AE295BA78}" type="pres">
      <dgm:prSet presAssocID="{63345D47-8D5E-EF4F-9ED8-936890EC94B5}" presName="outerBoxParent" presStyleLbl="node1" presStyleIdx="0" presStyleCnt="2"/>
      <dgm:spPr/>
      <dgm:t>
        <a:bodyPr/>
        <a:lstStyle/>
        <a:p>
          <a:endParaRPr lang="en-US"/>
        </a:p>
      </dgm:t>
    </dgm:pt>
    <dgm:pt modelId="{B733473D-D397-8C49-8CDA-15216272C145}" type="pres">
      <dgm:prSet presAssocID="{63345D47-8D5E-EF4F-9ED8-936890EC94B5}" presName="outerBoxChildren" presStyleCnt="0"/>
      <dgm:spPr/>
    </dgm:pt>
    <dgm:pt modelId="{D95F7024-0289-E042-84D4-642341566593}" type="pres">
      <dgm:prSet presAssocID="{63345D47-8D5E-EF4F-9ED8-936890EC94B5}" presName="middleBox" presStyleCnt="0"/>
      <dgm:spPr/>
    </dgm:pt>
    <dgm:pt modelId="{8A95A152-734B-A745-AAE7-3D32D8C60BCF}" type="pres">
      <dgm:prSet presAssocID="{63345D47-8D5E-EF4F-9ED8-936890EC94B5}" presName="middleBoxParent" presStyleLbl="node1" presStyleIdx="1" presStyleCnt="2"/>
      <dgm:spPr/>
      <dgm:t>
        <a:bodyPr/>
        <a:lstStyle/>
        <a:p>
          <a:endParaRPr lang="en-US"/>
        </a:p>
      </dgm:t>
    </dgm:pt>
    <dgm:pt modelId="{1F5364B3-A8EB-4B44-A950-38E11751855D}" type="pres">
      <dgm:prSet presAssocID="{63345D47-8D5E-EF4F-9ED8-936890EC94B5}" presName="middleBoxChildren" presStyleCnt="0"/>
      <dgm:spPr/>
    </dgm:pt>
    <dgm:pt modelId="{4DC5D986-59BC-1740-AC0E-735CF97CB45C}" type="pres">
      <dgm:prSet presAssocID="{CF384916-2EBE-C047-B176-DAD9E34690A4}" presName="m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377C-E376-2541-BAA2-7EE7D8DF01DB}" type="pres">
      <dgm:prSet presAssocID="{6C69B0F2-86D0-BE49-B377-295A6A39A971}" presName="middleSibTrans" presStyleCnt="0"/>
      <dgm:spPr/>
    </dgm:pt>
    <dgm:pt modelId="{DCA2CBFE-8F07-BB4E-8414-CF97B200D168}" type="pres">
      <dgm:prSet presAssocID="{4BB96DB0-F8CB-0D43-B5F2-EE804536328D}" presName="mChild" presStyleLbl="fgAcc1" presStyleIdx="1" presStyleCnt="3" custScaleY="1148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02842-43F0-EE40-BD4B-3A0DC53468D2}" type="pres">
      <dgm:prSet presAssocID="{A6CFE9F4-7A7B-2C44-8271-BE68A2567E01}" presName="middleSibTrans" presStyleCnt="0"/>
      <dgm:spPr/>
    </dgm:pt>
    <dgm:pt modelId="{8D7CAF80-BCAD-AF40-83EC-CA9E025213FC}" type="pres">
      <dgm:prSet presAssocID="{6F299D02-4724-A74A-AA67-D410C5ECB300}" presName="m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D9566B-B9BA-8649-AB7A-40E6060CBA2C}" srcId="{63345D47-8D5E-EF4F-9ED8-936890EC94B5}" destId="{A41D35A3-B306-0247-9C90-FE2FD338F566}" srcOrd="0" destOrd="0" parTransId="{D1BE60B8-0963-4F46-B025-69563C2B04F0}" sibTransId="{4D21CA9D-B342-C145-9903-36C13BD31C9E}"/>
    <dgm:cxn modelId="{024C89BA-7E9F-174A-BBC7-3186A108E4E6}" srcId="{4BB96DB0-F8CB-0D43-B5F2-EE804536328D}" destId="{D60B39AF-5EB9-C047-98BC-FC39BA3364E4}" srcOrd="0" destOrd="0" parTransId="{5E97EA38-D1A0-1B43-8B27-53638AEBE5C5}" sibTransId="{3E176711-D759-2242-93D1-C0B062B3A17C}"/>
    <dgm:cxn modelId="{C0830C1F-53BF-0342-82F9-6DF09C874BF1}" srcId="{CF384916-2EBE-C047-B176-DAD9E34690A4}" destId="{7408E672-E96F-5941-8BBA-E8B5E346BAA1}" srcOrd="1" destOrd="0" parTransId="{B89F4393-BF34-0040-A33A-9871583F5B3F}" sibTransId="{A797B638-1219-7E40-B797-3853F4F7CF99}"/>
    <dgm:cxn modelId="{CD6B9E43-2142-4448-A638-A4EC90323A3B}" type="presOf" srcId="{86657987-5D7D-9145-9B7A-F752208AD897}" destId="{8A95A152-734B-A745-AAE7-3D32D8C60BCF}" srcOrd="0" destOrd="0" presId="urn:microsoft.com/office/officeart/2005/8/layout/target2"/>
    <dgm:cxn modelId="{47B6ED1F-66E1-E54C-93D5-141A1C5D63B3}" type="presOf" srcId="{317CB85F-1C30-8E43-8C90-8E62399E8176}" destId="{4DC5D986-59BC-1740-AC0E-735CF97CB45C}" srcOrd="0" destOrd="1" presId="urn:microsoft.com/office/officeart/2005/8/layout/target2"/>
    <dgm:cxn modelId="{90BAB2A2-87A0-CB41-BD6A-D3A4F8845299}" type="presOf" srcId="{E762937F-2561-A44B-8C95-94BA8C9C4617}" destId="{8D7CAF80-BCAD-AF40-83EC-CA9E025213FC}" srcOrd="0" destOrd="1" presId="urn:microsoft.com/office/officeart/2005/8/layout/target2"/>
    <dgm:cxn modelId="{CB4EC598-FE95-CE49-A7B0-06DA26786786}" type="presOf" srcId="{CF384916-2EBE-C047-B176-DAD9E34690A4}" destId="{4DC5D986-59BC-1740-AC0E-735CF97CB45C}" srcOrd="0" destOrd="0" presId="urn:microsoft.com/office/officeart/2005/8/layout/target2"/>
    <dgm:cxn modelId="{6A0FBFC1-D4D1-6940-B898-859096250CF0}" type="presOf" srcId="{9498714A-5D09-AE4D-81B2-F8F2997E0A84}" destId="{DCA2CBFE-8F07-BB4E-8414-CF97B200D168}" srcOrd="0" destOrd="2" presId="urn:microsoft.com/office/officeart/2005/8/layout/target2"/>
    <dgm:cxn modelId="{26A531A5-09AB-9248-BBF6-9A7E62D3909F}" type="presOf" srcId="{7408E672-E96F-5941-8BBA-E8B5E346BAA1}" destId="{4DC5D986-59BC-1740-AC0E-735CF97CB45C}" srcOrd="0" destOrd="2" presId="urn:microsoft.com/office/officeart/2005/8/layout/target2"/>
    <dgm:cxn modelId="{FE0AF508-0746-304A-8066-DA7DB54E7139}" type="presOf" srcId="{D60B39AF-5EB9-C047-98BC-FC39BA3364E4}" destId="{DCA2CBFE-8F07-BB4E-8414-CF97B200D168}" srcOrd="0" destOrd="1" presId="urn:microsoft.com/office/officeart/2005/8/layout/target2"/>
    <dgm:cxn modelId="{FA106109-1866-874D-92B2-8C2DD984F321}" type="presOf" srcId="{6F299D02-4724-A74A-AA67-D410C5ECB300}" destId="{8D7CAF80-BCAD-AF40-83EC-CA9E025213FC}" srcOrd="0" destOrd="0" presId="urn:microsoft.com/office/officeart/2005/8/layout/target2"/>
    <dgm:cxn modelId="{BFB0EA41-0C58-0343-BF85-B827F232F3DF}" type="presOf" srcId="{63345D47-8D5E-EF4F-9ED8-936890EC94B5}" destId="{8DC7E3E3-3F49-9048-9468-3382299E881D}" srcOrd="0" destOrd="0" presId="urn:microsoft.com/office/officeart/2005/8/layout/target2"/>
    <dgm:cxn modelId="{B26D4589-7F37-3648-A3E1-183DF5637DB3}" srcId="{6F299D02-4724-A74A-AA67-D410C5ECB300}" destId="{A6F1DB38-E56A-BA4B-B780-FA6EDBD930C8}" srcOrd="1" destOrd="0" parTransId="{B09454DD-B16C-EA4E-98F7-131AA262A6FB}" sibTransId="{C04873EF-9610-C44F-BC9D-6C3FAB7D6212}"/>
    <dgm:cxn modelId="{0190996B-7D1A-0642-9595-9C104F6DAD68}" srcId="{86657987-5D7D-9145-9B7A-F752208AD897}" destId="{6F299D02-4724-A74A-AA67-D410C5ECB300}" srcOrd="2" destOrd="0" parTransId="{126EB937-125C-3645-A822-00222F561300}" sibTransId="{0CB6D00F-8917-7D41-93CF-8AB361ABE8CC}"/>
    <dgm:cxn modelId="{E624E411-7403-6F4A-8733-5F67BF7E579E}" srcId="{CF384916-2EBE-C047-B176-DAD9E34690A4}" destId="{317CB85F-1C30-8E43-8C90-8E62399E8176}" srcOrd="0" destOrd="0" parTransId="{EE8EDB02-BC91-964C-A351-6CEF0F3A0FB9}" sibTransId="{7841D5F3-1D0E-3249-9335-D18CCF73B93D}"/>
    <dgm:cxn modelId="{1EFD4954-79F2-5A41-ABFB-49CAF963DDCF}" srcId="{86657987-5D7D-9145-9B7A-F752208AD897}" destId="{CF384916-2EBE-C047-B176-DAD9E34690A4}" srcOrd="0" destOrd="0" parTransId="{4691FD66-CC92-AF49-9FA8-89E7ADDE426E}" sibTransId="{6C69B0F2-86D0-BE49-B377-295A6A39A971}"/>
    <dgm:cxn modelId="{249E08D8-A514-CD4F-B569-5825518BE2CA}" srcId="{6F299D02-4724-A74A-AA67-D410C5ECB300}" destId="{E762937F-2561-A44B-8C95-94BA8C9C4617}" srcOrd="0" destOrd="0" parTransId="{341C858B-B1A1-9C4F-A648-D1C7100925DC}" sibTransId="{89B4B04F-DAD4-9747-908B-925408933E39}"/>
    <dgm:cxn modelId="{DB86298D-11E2-CC4B-AA34-86BEC492E8CA}" type="presOf" srcId="{17DFE561-8622-9F49-AD32-92661BDD5157}" destId="{DCA2CBFE-8F07-BB4E-8414-CF97B200D168}" srcOrd="0" destOrd="3" presId="urn:microsoft.com/office/officeart/2005/8/layout/target2"/>
    <dgm:cxn modelId="{DF701110-9429-9E48-9431-75C18C99FFCF}" type="presOf" srcId="{4BB96DB0-F8CB-0D43-B5F2-EE804536328D}" destId="{DCA2CBFE-8F07-BB4E-8414-CF97B200D168}" srcOrd="0" destOrd="0" presId="urn:microsoft.com/office/officeart/2005/8/layout/target2"/>
    <dgm:cxn modelId="{844D594B-3BC1-214C-AB42-1A0306C17EB8}" type="presOf" srcId="{A6F1DB38-E56A-BA4B-B780-FA6EDBD930C8}" destId="{8D7CAF80-BCAD-AF40-83EC-CA9E025213FC}" srcOrd="0" destOrd="2" presId="urn:microsoft.com/office/officeart/2005/8/layout/target2"/>
    <dgm:cxn modelId="{005208CC-7AE0-FF40-8E69-0FF12B49EF88}" type="presOf" srcId="{A41D35A3-B306-0247-9C90-FE2FD338F566}" destId="{13077C67-B24F-6A49-8EF8-E21AE295BA78}" srcOrd="0" destOrd="0" presId="urn:microsoft.com/office/officeart/2005/8/layout/target2"/>
    <dgm:cxn modelId="{582BB5E4-E826-2E4C-8F7E-3AF94691565F}" srcId="{4BB96DB0-F8CB-0D43-B5F2-EE804536328D}" destId="{9498714A-5D09-AE4D-81B2-F8F2997E0A84}" srcOrd="1" destOrd="0" parTransId="{51AEF564-2A4F-774E-A6BF-9C5BB7C7BA51}" sibTransId="{647066E6-D48E-7540-80CC-0AC22D7E35BC}"/>
    <dgm:cxn modelId="{F7FB9BBA-CCBB-DF45-9564-D777DFD59F03}" srcId="{86657987-5D7D-9145-9B7A-F752208AD897}" destId="{4BB96DB0-F8CB-0D43-B5F2-EE804536328D}" srcOrd="1" destOrd="0" parTransId="{DA145010-1BC5-4A47-8C0F-5A2A26315F5D}" sibTransId="{A6CFE9F4-7A7B-2C44-8271-BE68A2567E01}"/>
    <dgm:cxn modelId="{EFE69842-B030-B54C-A174-D400E1F6B7B1}" srcId="{63345D47-8D5E-EF4F-9ED8-936890EC94B5}" destId="{86657987-5D7D-9145-9B7A-F752208AD897}" srcOrd="1" destOrd="0" parTransId="{602B3695-5FF0-9C4A-B946-F15B2FB28D16}" sibTransId="{5ED105F6-1A94-EE4F-911E-E0F216E124A5}"/>
    <dgm:cxn modelId="{19FBFDAF-CE6E-0E4D-A368-CE236325F355}" srcId="{4BB96DB0-F8CB-0D43-B5F2-EE804536328D}" destId="{17DFE561-8622-9F49-AD32-92661BDD5157}" srcOrd="2" destOrd="0" parTransId="{2917BF63-F96B-4646-A238-694B5CE16ADB}" sibTransId="{00068B92-6255-9847-84BD-929767462738}"/>
    <dgm:cxn modelId="{C1C33FF7-3E93-4546-A4CA-C6EC787BFBDF}" type="presParOf" srcId="{8DC7E3E3-3F49-9048-9468-3382299E881D}" destId="{C1C62E5A-EAEF-CE4A-8117-2DB3BEFFE3F4}" srcOrd="0" destOrd="0" presId="urn:microsoft.com/office/officeart/2005/8/layout/target2"/>
    <dgm:cxn modelId="{A9EBFF45-9345-274B-B696-0CBC9A105A36}" type="presParOf" srcId="{C1C62E5A-EAEF-CE4A-8117-2DB3BEFFE3F4}" destId="{13077C67-B24F-6A49-8EF8-E21AE295BA78}" srcOrd="0" destOrd="0" presId="urn:microsoft.com/office/officeart/2005/8/layout/target2"/>
    <dgm:cxn modelId="{499F04AF-6757-454D-B515-BB4E3A3B5AB4}" type="presParOf" srcId="{C1C62E5A-EAEF-CE4A-8117-2DB3BEFFE3F4}" destId="{B733473D-D397-8C49-8CDA-15216272C145}" srcOrd="1" destOrd="0" presId="urn:microsoft.com/office/officeart/2005/8/layout/target2"/>
    <dgm:cxn modelId="{FD00CA0C-1CAB-8840-9955-8AEB26A89454}" type="presParOf" srcId="{8DC7E3E3-3F49-9048-9468-3382299E881D}" destId="{D95F7024-0289-E042-84D4-642341566593}" srcOrd="1" destOrd="0" presId="urn:microsoft.com/office/officeart/2005/8/layout/target2"/>
    <dgm:cxn modelId="{4FA13E04-FC2D-AE4C-A648-B35F1031D82D}" type="presParOf" srcId="{D95F7024-0289-E042-84D4-642341566593}" destId="{8A95A152-734B-A745-AAE7-3D32D8C60BCF}" srcOrd="0" destOrd="0" presId="urn:microsoft.com/office/officeart/2005/8/layout/target2"/>
    <dgm:cxn modelId="{C01A4472-B456-AC49-868E-BAAC2971148F}" type="presParOf" srcId="{D95F7024-0289-E042-84D4-642341566593}" destId="{1F5364B3-A8EB-4B44-A950-38E11751855D}" srcOrd="1" destOrd="0" presId="urn:microsoft.com/office/officeart/2005/8/layout/target2"/>
    <dgm:cxn modelId="{DEEAC88A-0D3D-314D-BEC6-7F014CCC0252}" type="presParOf" srcId="{1F5364B3-A8EB-4B44-A950-38E11751855D}" destId="{4DC5D986-59BC-1740-AC0E-735CF97CB45C}" srcOrd="0" destOrd="0" presId="urn:microsoft.com/office/officeart/2005/8/layout/target2"/>
    <dgm:cxn modelId="{267017FA-7B20-3A49-A3F2-BC6A6B231443}" type="presParOf" srcId="{1F5364B3-A8EB-4B44-A950-38E11751855D}" destId="{37B0377C-E376-2541-BAA2-7EE7D8DF01DB}" srcOrd="1" destOrd="0" presId="urn:microsoft.com/office/officeart/2005/8/layout/target2"/>
    <dgm:cxn modelId="{A757FC87-DF2C-F24A-BC30-AED59BD631C3}" type="presParOf" srcId="{1F5364B3-A8EB-4B44-A950-38E11751855D}" destId="{DCA2CBFE-8F07-BB4E-8414-CF97B200D168}" srcOrd="2" destOrd="0" presId="urn:microsoft.com/office/officeart/2005/8/layout/target2"/>
    <dgm:cxn modelId="{6EDC7388-2DF5-2A42-8FED-E88B072A825B}" type="presParOf" srcId="{1F5364B3-A8EB-4B44-A950-38E11751855D}" destId="{C8A02842-43F0-EE40-BD4B-3A0DC53468D2}" srcOrd="3" destOrd="0" presId="urn:microsoft.com/office/officeart/2005/8/layout/target2"/>
    <dgm:cxn modelId="{94CA9281-DC6D-4E40-98C0-CAFAD357664E}" type="presParOf" srcId="{1F5364B3-A8EB-4B44-A950-38E11751855D}" destId="{8D7CAF80-BCAD-AF40-83EC-CA9E025213FC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554145-8B2F-074A-B096-4987C5D8176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CDE4F2-0B29-5340-B4CA-7903895738A3}">
      <dgm:prSet custT="1"/>
      <dgm:spPr/>
      <dgm:t>
        <a:bodyPr/>
        <a:lstStyle/>
        <a:p>
          <a:r>
            <a:rPr lang="en-GB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</a:t>
          </a:r>
        </a:p>
      </dgm:t>
    </dgm:pt>
    <dgm:pt modelId="{6DA94CC3-93A7-6145-97D5-23326244C255}" type="parTrans" cxnId="{6DD83BD2-3806-4B4C-B69B-04476113A707}">
      <dgm:prSet/>
      <dgm:spPr/>
      <dgm:t>
        <a:bodyPr/>
        <a:lstStyle/>
        <a:p>
          <a:endParaRPr lang="en-US"/>
        </a:p>
      </dgm:t>
    </dgm:pt>
    <dgm:pt modelId="{7F68183D-C7C4-0744-8B7F-164B7F22AAE1}" type="sibTrans" cxnId="{6DD83BD2-3806-4B4C-B69B-04476113A707}">
      <dgm:prSet/>
      <dgm:spPr/>
      <dgm:t>
        <a:bodyPr/>
        <a:lstStyle/>
        <a:p>
          <a:endParaRPr lang="en-US"/>
        </a:p>
      </dgm:t>
    </dgm:pt>
    <dgm:pt modelId="{CE70BF09-602F-9649-8CD0-34EA655C874E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spcAft>
              <a:spcPts val="870"/>
            </a:spcAft>
          </a:pPr>
          <a:r>
            <a:rPr lang="en-GB" sz="1400" dirty="0" smtClean="0"/>
            <a:t>The simplest technique</a:t>
          </a:r>
        </a:p>
      </dgm:t>
    </dgm:pt>
    <dgm:pt modelId="{51F5F06F-23EF-F04F-A0D7-A1938E1EC98E}" type="parTrans" cxnId="{45234C71-A75A-4948-AA50-CA929298C2E4}">
      <dgm:prSet/>
      <dgm:spPr/>
      <dgm:t>
        <a:bodyPr/>
        <a:lstStyle/>
        <a:p>
          <a:endParaRPr lang="en-US"/>
        </a:p>
      </dgm:t>
    </dgm:pt>
    <dgm:pt modelId="{FA0F2068-8C99-5449-ACCA-D829BC1CF04F}" type="sibTrans" cxnId="{45234C71-A75A-4948-AA50-CA929298C2E4}">
      <dgm:prSet/>
      <dgm:spPr/>
      <dgm:t>
        <a:bodyPr/>
        <a:lstStyle/>
        <a:p>
          <a:endParaRPr lang="en-US"/>
        </a:p>
      </dgm:t>
    </dgm:pt>
    <dgm:pt modelId="{F7A3FECA-373A-A646-A287-98E0B2650607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spcAft>
              <a:spcPts val="870"/>
            </a:spcAft>
          </a:pPr>
          <a:r>
            <a:rPr lang="en-GB" sz="1400" dirty="0" smtClean="0"/>
            <a:t>Maps </a:t>
          </a:r>
          <a:r>
            <a:rPr lang="en-GB" sz="1400" dirty="0" smtClean="0">
              <a:solidFill>
                <a:srgbClr val="FF0000"/>
              </a:solidFill>
            </a:rPr>
            <a:t>each block of main memory into only one possible cache line</a:t>
          </a:r>
        </a:p>
      </dgm:t>
    </dgm:pt>
    <dgm:pt modelId="{781EB878-8836-A74C-9250-B959FDD1A446}" type="parTrans" cxnId="{35B01054-9196-344C-B8F2-6375BCFAD3D4}">
      <dgm:prSet/>
      <dgm:spPr/>
      <dgm:t>
        <a:bodyPr/>
        <a:lstStyle/>
        <a:p>
          <a:endParaRPr lang="en-US"/>
        </a:p>
      </dgm:t>
    </dgm:pt>
    <dgm:pt modelId="{D06912E3-8B83-214C-A4A9-7E7651A7F062}" type="sibTrans" cxnId="{35B01054-9196-344C-B8F2-6375BCFAD3D4}">
      <dgm:prSet/>
      <dgm:spPr/>
      <dgm:t>
        <a:bodyPr/>
        <a:lstStyle/>
        <a:p>
          <a:endParaRPr lang="en-US"/>
        </a:p>
      </dgm:t>
    </dgm:pt>
    <dgm:pt modelId="{774F7563-D777-364A-9F75-45F9C7D60EC4}">
      <dgm:prSet custT="1"/>
      <dgm:spPr/>
      <dgm:t>
        <a:bodyPr/>
        <a:lstStyle/>
        <a:p>
          <a:r>
            <a:rPr lang="en-GB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Associative</a:t>
          </a:r>
        </a:p>
      </dgm:t>
    </dgm:pt>
    <dgm:pt modelId="{EC5A4339-55E9-3A42-8D7F-B8722BCD8BF7}" type="parTrans" cxnId="{613E4B5A-F04E-C64D-93AF-A975A80E6E43}">
      <dgm:prSet/>
      <dgm:spPr/>
      <dgm:t>
        <a:bodyPr/>
        <a:lstStyle/>
        <a:p>
          <a:endParaRPr lang="en-US"/>
        </a:p>
      </dgm:t>
    </dgm:pt>
    <dgm:pt modelId="{AB3AF520-248D-BF48-B1F9-978BCD1779B3}" type="sibTrans" cxnId="{613E4B5A-F04E-C64D-93AF-A975A80E6E43}">
      <dgm:prSet/>
      <dgm:spPr/>
      <dgm:t>
        <a:bodyPr/>
        <a:lstStyle/>
        <a:p>
          <a:endParaRPr lang="en-US"/>
        </a:p>
      </dgm:t>
    </dgm:pt>
    <dgm:pt modelId="{D4FAE11D-4D51-144C-9B47-0A24B52010D8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spcAft>
              <a:spcPts val="870"/>
            </a:spcAft>
          </a:pPr>
          <a:r>
            <a:rPr lang="en-GB" sz="1400" dirty="0" smtClean="0"/>
            <a:t>Permits </a:t>
          </a:r>
          <a:r>
            <a:rPr lang="en-GB" sz="1400" dirty="0" smtClean="0">
              <a:solidFill>
                <a:srgbClr val="FF0000"/>
              </a:solidFill>
            </a:rPr>
            <a:t>each main memory block to be loaded into any line of the cache</a:t>
          </a:r>
        </a:p>
      </dgm:t>
    </dgm:pt>
    <dgm:pt modelId="{158B2218-BF64-DD45-B97C-B84C578BEC96}" type="parTrans" cxnId="{032C7BCF-E259-6D47-A130-6EE43F533BEA}">
      <dgm:prSet/>
      <dgm:spPr/>
      <dgm:t>
        <a:bodyPr/>
        <a:lstStyle/>
        <a:p>
          <a:endParaRPr lang="en-US"/>
        </a:p>
      </dgm:t>
    </dgm:pt>
    <dgm:pt modelId="{50B34E17-D1CA-C842-8527-9F30C06D1817}" type="sibTrans" cxnId="{032C7BCF-E259-6D47-A130-6EE43F533BEA}">
      <dgm:prSet/>
      <dgm:spPr/>
      <dgm:t>
        <a:bodyPr/>
        <a:lstStyle/>
        <a:p>
          <a:endParaRPr lang="en-US"/>
        </a:p>
      </dgm:t>
    </dgm:pt>
    <dgm:pt modelId="{3B7C31DE-8A89-2F4A-B650-4D9BC2724207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spcAft>
              <a:spcPts val="870"/>
            </a:spcAft>
          </a:pPr>
          <a:r>
            <a:rPr lang="en-GB" sz="1400" dirty="0" smtClean="0"/>
            <a:t>The cache control logic interprets a memory address simply as a </a:t>
          </a:r>
          <a:r>
            <a:rPr lang="en-GB" sz="1400" b="1" u="sng" dirty="0" smtClean="0"/>
            <a:t>Tag </a:t>
          </a:r>
          <a:r>
            <a:rPr lang="en-GB" sz="1400" dirty="0" smtClean="0"/>
            <a:t>and a Word field</a:t>
          </a:r>
        </a:p>
      </dgm:t>
    </dgm:pt>
    <dgm:pt modelId="{7851C849-F575-894A-9B00-B44B79CA9B3A}" type="parTrans" cxnId="{3830FFB4-AA38-B04F-8B32-07B847AECF66}">
      <dgm:prSet/>
      <dgm:spPr/>
      <dgm:t>
        <a:bodyPr/>
        <a:lstStyle/>
        <a:p>
          <a:endParaRPr lang="en-US"/>
        </a:p>
      </dgm:t>
    </dgm:pt>
    <dgm:pt modelId="{072AF77D-5CAD-5641-9297-1B04354B8341}" type="sibTrans" cxnId="{3830FFB4-AA38-B04F-8B32-07B847AECF66}">
      <dgm:prSet/>
      <dgm:spPr/>
      <dgm:t>
        <a:bodyPr/>
        <a:lstStyle/>
        <a:p>
          <a:endParaRPr lang="en-US"/>
        </a:p>
      </dgm:t>
    </dgm:pt>
    <dgm:pt modelId="{4BA3F045-6A95-3C4D-A27E-380AA544C704}">
      <dgm:prSet custT="1"/>
      <dgm:spPr>
        <a:ln>
          <a:solidFill>
            <a:schemeClr val="accent3"/>
          </a:solidFill>
        </a:ln>
      </dgm:spPr>
      <dgm:t>
        <a:bodyPr/>
        <a:lstStyle/>
        <a:p>
          <a:pPr>
            <a:spcAft>
              <a:spcPts val="870"/>
            </a:spcAft>
          </a:pPr>
          <a:r>
            <a:rPr lang="en-GB" sz="1400" dirty="0" smtClean="0"/>
            <a:t>To determine whether a block is in the cache, the cache control logic must simultaneously examine every line’s Tag for a match </a:t>
          </a:r>
        </a:p>
      </dgm:t>
    </dgm:pt>
    <dgm:pt modelId="{2A8F251F-A570-5345-BAC5-FDA4FE861646}" type="parTrans" cxnId="{F66FCCD0-D75D-2142-BE23-49CE8ECBCBDD}">
      <dgm:prSet/>
      <dgm:spPr/>
      <dgm:t>
        <a:bodyPr/>
        <a:lstStyle/>
        <a:p>
          <a:endParaRPr lang="en-US"/>
        </a:p>
      </dgm:t>
    </dgm:pt>
    <dgm:pt modelId="{F442362B-3A67-7A47-95DC-3E4F366E693B}" type="sibTrans" cxnId="{F66FCCD0-D75D-2142-BE23-49CE8ECBCBDD}">
      <dgm:prSet/>
      <dgm:spPr/>
      <dgm:t>
        <a:bodyPr/>
        <a:lstStyle/>
        <a:p>
          <a:endParaRPr lang="en-US"/>
        </a:p>
      </dgm:t>
    </dgm:pt>
    <dgm:pt modelId="{A99D3850-98F6-4E44-BEF7-9A02F984869B}">
      <dgm:prSet custT="1"/>
      <dgm:spPr/>
      <dgm:t>
        <a:bodyPr/>
        <a:lstStyle/>
        <a:p>
          <a:r>
            <a:rPr lang="en-GB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Set Associative</a:t>
          </a:r>
        </a:p>
      </dgm:t>
    </dgm:pt>
    <dgm:pt modelId="{951B9852-4730-834E-AC14-3E0184947864}" type="parTrans" cxnId="{6FBBA797-82F7-D54D-B530-618A1498298A}">
      <dgm:prSet/>
      <dgm:spPr/>
      <dgm:t>
        <a:bodyPr/>
        <a:lstStyle/>
        <a:p>
          <a:endParaRPr lang="en-US"/>
        </a:p>
      </dgm:t>
    </dgm:pt>
    <dgm:pt modelId="{7B35E651-A0B2-9E4E-A22B-ACC88F12945C}" type="sibTrans" cxnId="{6FBBA797-82F7-D54D-B530-618A1498298A}">
      <dgm:prSet/>
      <dgm:spPr/>
      <dgm:t>
        <a:bodyPr/>
        <a:lstStyle/>
        <a:p>
          <a:endParaRPr lang="en-US"/>
        </a:p>
      </dgm:t>
    </dgm:pt>
    <dgm:pt modelId="{B813EF2F-B021-CF49-99EE-AF28C0CEB44B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GB" sz="1600" dirty="0" smtClean="0"/>
            <a:t>A compromise that exhibits the strengths of both the direct and associative approaches while reducing their disadvantages</a:t>
          </a:r>
        </a:p>
      </dgm:t>
    </dgm:pt>
    <dgm:pt modelId="{CC6BA37D-3001-9A47-9536-FF0B64F74DB0}" type="parTrans" cxnId="{83F40A94-EC0F-874E-8848-9CD668E3DAC5}">
      <dgm:prSet/>
      <dgm:spPr/>
      <dgm:t>
        <a:bodyPr/>
        <a:lstStyle/>
        <a:p>
          <a:endParaRPr lang="en-US"/>
        </a:p>
      </dgm:t>
    </dgm:pt>
    <dgm:pt modelId="{A9D1BA43-18D0-DC49-B987-22B9CCB8372B}" type="sibTrans" cxnId="{83F40A94-EC0F-874E-8848-9CD668E3DAC5}">
      <dgm:prSet/>
      <dgm:spPr/>
      <dgm:t>
        <a:bodyPr/>
        <a:lstStyle/>
        <a:p>
          <a:endParaRPr lang="en-US"/>
        </a:p>
      </dgm:t>
    </dgm:pt>
    <dgm:pt modelId="{349158B9-F2A6-42FA-9659-5F0FA9E53D1A}">
      <dgm:prSet custT="1"/>
      <dgm:spPr>
        <a:ln>
          <a:solidFill>
            <a:schemeClr val="accent3"/>
          </a:solidFill>
        </a:ln>
      </dgm:spPr>
      <dgm:t>
        <a:bodyPr/>
        <a:lstStyle/>
        <a:p>
          <a:r>
            <a:rPr lang="en-GB" sz="1600" b="1" dirty="0" smtClean="0"/>
            <a:t>Read by yourself</a:t>
          </a:r>
        </a:p>
      </dgm:t>
    </dgm:pt>
    <dgm:pt modelId="{3C5E3127-D43F-41FD-9C7A-5124242FF21F}" type="parTrans" cxnId="{A1379FAB-553C-4BDE-9BA1-6D0AF761495C}">
      <dgm:prSet/>
      <dgm:spPr/>
      <dgm:t>
        <a:bodyPr/>
        <a:lstStyle/>
        <a:p>
          <a:endParaRPr lang="en-US"/>
        </a:p>
      </dgm:t>
    </dgm:pt>
    <dgm:pt modelId="{EA21F20D-A109-4987-AF71-D440E9ABB2C8}" type="sibTrans" cxnId="{A1379FAB-553C-4BDE-9BA1-6D0AF761495C}">
      <dgm:prSet/>
      <dgm:spPr/>
      <dgm:t>
        <a:bodyPr/>
        <a:lstStyle/>
        <a:p>
          <a:endParaRPr lang="en-US"/>
        </a:p>
      </dgm:t>
    </dgm:pt>
    <dgm:pt modelId="{E6F1CDC0-3207-B746-8E96-D79FD36AF5BE}" type="pres">
      <dgm:prSet presAssocID="{C8554145-8B2F-074A-B096-4987C5D817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FF6AA7-3C77-6846-8C8C-BBD41B8BCF06}" type="pres">
      <dgm:prSet presAssocID="{D7CDE4F2-0B29-5340-B4CA-7903895738A3}" presName="composite" presStyleCnt="0"/>
      <dgm:spPr/>
    </dgm:pt>
    <dgm:pt modelId="{59B4F48F-6F74-9842-A164-78C65E62632D}" type="pres">
      <dgm:prSet presAssocID="{D7CDE4F2-0B29-5340-B4CA-7903895738A3}" presName="parTx" presStyleLbl="alignNode1" presStyleIdx="0" presStyleCnt="3" custScaleY="1826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6AA0E8-B225-9D44-A86D-9767773C4003}" type="pres">
      <dgm:prSet presAssocID="{D7CDE4F2-0B29-5340-B4CA-7903895738A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114E3-B226-5E49-BD98-2AE7463D8722}" type="pres">
      <dgm:prSet presAssocID="{7F68183D-C7C4-0744-8B7F-164B7F22AAE1}" presName="space" presStyleCnt="0"/>
      <dgm:spPr/>
    </dgm:pt>
    <dgm:pt modelId="{5778BF55-7BDA-EA4A-B3F4-6A1D653C494D}" type="pres">
      <dgm:prSet presAssocID="{774F7563-D777-364A-9F75-45F9C7D60EC4}" presName="composite" presStyleCnt="0"/>
      <dgm:spPr/>
    </dgm:pt>
    <dgm:pt modelId="{B3F6D228-9039-A949-A88A-D4A04B9662CD}" type="pres">
      <dgm:prSet presAssocID="{774F7563-D777-364A-9F75-45F9C7D60EC4}" presName="parTx" presStyleLbl="alignNode1" presStyleIdx="1" presStyleCnt="3" custScaleX="112813" custScaleY="2018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ABC03-ED5A-8C4F-ABBA-7702123255F3}" type="pres">
      <dgm:prSet presAssocID="{774F7563-D777-364A-9F75-45F9C7D60EC4}" presName="desTx" presStyleLbl="alignAccFollowNode1" presStyleIdx="1" presStyleCnt="3" custScaleX="113838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44FD69-8EF1-1044-BD64-FA3251E6599F}" type="pres">
      <dgm:prSet presAssocID="{AB3AF520-248D-BF48-B1F9-978BCD1779B3}" presName="space" presStyleCnt="0"/>
      <dgm:spPr/>
    </dgm:pt>
    <dgm:pt modelId="{B4B3A9FF-1992-544C-BCB0-98655366645A}" type="pres">
      <dgm:prSet presAssocID="{A99D3850-98F6-4E44-BEF7-9A02F984869B}" presName="composite" presStyleCnt="0"/>
      <dgm:spPr/>
    </dgm:pt>
    <dgm:pt modelId="{F94948FC-FEE2-2A41-9A9E-9B62084D71F6}" type="pres">
      <dgm:prSet presAssocID="{A99D3850-98F6-4E44-BEF7-9A02F984869B}" presName="parTx" presStyleLbl="alignNode1" presStyleIdx="2" presStyleCnt="3" custScaleY="201857" custLinFactNeighborX="49837" custLinFactNeighborY="-110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0E3304-D114-7743-A3EC-2445BAC10332}" type="pres">
      <dgm:prSet presAssocID="{A99D3850-98F6-4E44-BEF7-9A02F984869B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DAE71-CA4E-4C4C-B4FC-16373596475F}" type="presOf" srcId="{774F7563-D777-364A-9F75-45F9C7D60EC4}" destId="{B3F6D228-9039-A949-A88A-D4A04B9662CD}" srcOrd="0" destOrd="0" presId="urn:microsoft.com/office/officeart/2005/8/layout/hList1"/>
    <dgm:cxn modelId="{108C4F80-F96E-4344-8B22-7630295FB0A9}" type="presOf" srcId="{B813EF2F-B021-CF49-99EE-AF28C0CEB44B}" destId="{C30E3304-D114-7743-A3EC-2445BAC10332}" srcOrd="0" destOrd="0" presId="urn:microsoft.com/office/officeart/2005/8/layout/hList1"/>
    <dgm:cxn modelId="{83F40A94-EC0F-874E-8848-9CD668E3DAC5}" srcId="{A99D3850-98F6-4E44-BEF7-9A02F984869B}" destId="{B813EF2F-B021-CF49-99EE-AF28C0CEB44B}" srcOrd="0" destOrd="0" parTransId="{CC6BA37D-3001-9A47-9536-FF0B64F74DB0}" sibTransId="{A9D1BA43-18D0-DC49-B987-22B9CCB8372B}"/>
    <dgm:cxn modelId="{0B994DA6-06EF-46C0-9174-642FADEF0B45}" type="presOf" srcId="{C8554145-8B2F-074A-B096-4987C5D81764}" destId="{E6F1CDC0-3207-B746-8E96-D79FD36AF5BE}" srcOrd="0" destOrd="0" presId="urn:microsoft.com/office/officeart/2005/8/layout/hList1"/>
    <dgm:cxn modelId="{FF5D6ED3-3495-4D5C-956B-5AD71277FEA5}" type="presOf" srcId="{D7CDE4F2-0B29-5340-B4CA-7903895738A3}" destId="{59B4F48F-6F74-9842-A164-78C65E62632D}" srcOrd="0" destOrd="0" presId="urn:microsoft.com/office/officeart/2005/8/layout/hList1"/>
    <dgm:cxn modelId="{C8514310-3FF0-47E5-AEF6-8A3B49D7A595}" type="presOf" srcId="{3B7C31DE-8A89-2F4A-B650-4D9BC2724207}" destId="{9F9ABC03-ED5A-8C4F-ABBA-7702123255F3}" srcOrd="0" destOrd="1" presId="urn:microsoft.com/office/officeart/2005/8/layout/hList1"/>
    <dgm:cxn modelId="{3830FFB4-AA38-B04F-8B32-07B847AECF66}" srcId="{774F7563-D777-364A-9F75-45F9C7D60EC4}" destId="{3B7C31DE-8A89-2F4A-B650-4D9BC2724207}" srcOrd="1" destOrd="0" parTransId="{7851C849-F575-894A-9B00-B44B79CA9B3A}" sibTransId="{072AF77D-5CAD-5641-9297-1B04354B8341}"/>
    <dgm:cxn modelId="{032C7BCF-E259-6D47-A130-6EE43F533BEA}" srcId="{774F7563-D777-364A-9F75-45F9C7D60EC4}" destId="{D4FAE11D-4D51-144C-9B47-0A24B52010D8}" srcOrd="0" destOrd="0" parTransId="{158B2218-BF64-DD45-B97C-B84C578BEC96}" sibTransId="{50B34E17-D1CA-C842-8527-9F30C06D1817}"/>
    <dgm:cxn modelId="{613E4B5A-F04E-C64D-93AF-A975A80E6E43}" srcId="{C8554145-8B2F-074A-B096-4987C5D81764}" destId="{774F7563-D777-364A-9F75-45F9C7D60EC4}" srcOrd="1" destOrd="0" parTransId="{EC5A4339-55E9-3A42-8D7F-B8722BCD8BF7}" sibTransId="{AB3AF520-248D-BF48-B1F9-978BCD1779B3}"/>
    <dgm:cxn modelId="{F66FCCD0-D75D-2142-BE23-49CE8ECBCBDD}" srcId="{774F7563-D777-364A-9F75-45F9C7D60EC4}" destId="{4BA3F045-6A95-3C4D-A27E-380AA544C704}" srcOrd="2" destOrd="0" parTransId="{2A8F251F-A570-5345-BAC5-FDA4FE861646}" sibTransId="{F442362B-3A67-7A47-95DC-3E4F366E693B}"/>
    <dgm:cxn modelId="{3042BF5E-C5DA-4F88-9E33-7D2FD7117393}" type="presOf" srcId="{F7A3FECA-373A-A646-A287-98E0B2650607}" destId="{5E6AA0E8-B225-9D44-A86D-9767773C4003}" srcOrd="0" destOrd="1" presId="urn:microsoft.com/office/officeart/2005/8/layout/hList1"/>
    <dgm:cxn modelId="{45234C71-A75A-4948-AA50-CA929298C2E4}" srcId="{D7CDE4F2-0B29-5340-B4CA-7903895738A3}" destId="{CE70BF09-602F-9649-8CD0-34EA655C874E}" srcOrd="0" destOrd="0" parTransId="{51F5F06F-23EF-F04F-A0D7-A1938E1EC98E}" sibTransId="{FA0F2068-8C99-5449-ACCA-D829BC1CF04F}"/>
    <dgm:cxn modelId="{A8498BFB-DED5-4090-9BAF-27B76175CE9B}" type="presOf" srcId="{349158B9-F2A6-42FA-9659-5F0FA9E53D1A}" destId="{C30E3304-D114-7743-A3EC-2445BAC10332}" srcOrd="0" destOrd="1" presId="urn:microsoft.com/office/officeart/2005/8/layout/hList1"/>
    <dgm:cxn modelId="{8D384CBB-7F9F-4AAA-9308-7F6AE7B0F522}" type="presOf" srcId="{A99D3850-98F6-4E44-BEF7-9A02F984869B}" destId="{F94948FC-FEE2-2A41-9A9E-9B62084D71F6}" srcOrd="0" destOrd="0" presId="urn:microsoft.com/office/officeart/2005/8/layout/hList1"/>
    <dgm:cxn modelId="{6FBBA797-82F7-D54D-B530-618A1498298A}" srcId="{C8554145-8B2F-074A-B096-4987C5D81764}" destId="{A99D3850-98F6-4E44-BEF7-9A02F984869B}" srcOrd="2" destOrd="0" parTransId="{951B9852-4730-834E-AC14-3E0184947864}" sibTransId="{7B35E651-A0B2-9E4E-A22B-ACC88F12945C}"/>
    <dgm:cxn modelId="{ECB754A1-1161-441A-9365-E20318D3CD4E}" type="presOf" srcId="{CE70BF09-602F-9649-8CD0-34EA655C874E}" destId="{5E6AA0E8-B225-9D44-A86D-9767773C4003}" srcOrd="0" destOrd="0" presId="urn:microsoft.com/office/officeart/2005/8/layout/hList1"/>
    <dgm:cxn modelId="{B9998A75-5B37-432B-A62E-4A06C925BEB4}" type="presOf" srcId="{4BA3F045-6A95-3C4D-A27E-380AA544C704}" destId="{9F9ABC03-ED5A-8C4F-ABBA-7702123255F3}" srcOrd="0" destOrd="2" presId="urn:microsoft.com/office/officeart/2005/8/layout/hList1"/>
    <dgm:cxn modelId="{1BEA8225-7C74-4867-9018-F2FEFD7CFF70}" type="presOf" srcId="{D4FAE11D-4D51-144C-9B47-0A24B52010D8}" destId="{9F9ABC03-ED5A-8C4F-ABBA-7702123255F3}" srcOrd="0" destOrd="0" presId="urn:microsoft.com/office/officeart/2005/8/layout/hList1"/>
    <dgm:cxn modelId="{6DD83BD2-3806-4B4C-B69B-04476113A707}" srcId="{C8554145-8B2F-074A-B096-4987C5D81764}" destId="{D7CDE4F2-0B29-5340-B4CA-7903895738A3}" srcOrd="0" destOrd="0" parTransId="{6DA94CC3-93A7-6145-97D5-23326244C255}" sibTransId="{7F68183D-C7C4-0744-8B7F-164B7F22AAE1}"/>
    <dgm:cxn modelId="{35B01054-9196-344C-B8F2-6375BCFAD3D4}" srcId="{D7CDE4F2-0B29-5340-B4CA-7903895738A3}" destId="{F7A3FECA-373A-A646-A287-98E0B2650607}" srcOrd="1" destOrd="0" parTransId="{781EB878-8836-A74C-9250-B959FDD1A446}" sibTransId="{D06912E3-8B83-214C-A4A9-7E7651A7F062}"/>
    <dgm:cxn modelId="{A1379FAB-553C-4BDE-9BA1-6D0AF761495C}" srcId="{A99D3850-98F6-4E44-BEF7-9A02F984869B}" destId="{349158B9-F2A6-42FA-9659-5F0FA9E53D1A}" srcOrd="1" destOrd="0" parTransId="{3C5E3127-D43F-41FD-9C7A-5124242FF21F}" sibTransId="{EA21F20D-A109-4987-AF71-D440E9ABB2C8}"/>
    <dgm:cxn modelId="{070D4982-20F1-4719-B879-62BDD875D038}" type="presParOf" srcId="{E6F1CDC0-3207-B746-8E96-D79FD36AF5BE}" destId="{00FF6AA7-3C77-6846-8C8C-BBD41B8BCF06}" srcOrd="0" destOrd="0" presId="urn:microsoft.com/office/officeart/2005/8/layout/hList1"/>
    <dgm:cxn modelId="{E8E98970-4E44-47CC-9A99-F280D22CD40D}" type="presParOf" srcId="{00FF6AA7-3C77-6846-8C8C-BBD41B8BCF06}" destId="{59B4F48F-6F74-9842-A164-78C65E62632D}" srcOrd="0" destOrd="0" presId="urn:microsoft.com/office/officeart/2005/8/layout/hList1"/>
    <dgm:cxn modelId="{ADAA84D3-C60E-4D52-8AD4-4E99B1F96F44}" type="presParOf" srcId="{00FF6AA7-3C77-6846-8C8C-BBD41B8BCF06}" destId="{5E6AA0E8-B225-9D44-A86D-9767773C4003}" srcOrd="1" destOrd="0" presId="urn:microsoft.com/office/officeart/2005/8/layout/hList1"/>
    <dgm:cxn modelId="{31116CC3-A376-442F-A3F8-AE1AE9FADDBE}" type="presParOf" srcId="{E6F1CDC0-3207-B746-8E96-D79FD36AF5BE}" destId="{292114E3-B226-5E49-BD98-2AE7463D8722}" srcOrd="1" destOrd="0" presId="urn:microsoft.com/office/officeart/2005/8/layout/hList1"/>
    <dgm:cxn modelId="{DC98C2F0-EB2A-41C6-AAF1-073FC3539D27}" type="presParOf" srcId="{E6F1CDC0-3207-B746-8E96-D79FD36AF5BE}" destId="{5778BF55-7BDA-EA4A-B3F4-6A1D653C494D}" srcOrd="2" destOrd="0" presId="urn:microsoft.com/office/officeart/2005/8/layout/hList1"/>
    <dgm:cxn modelId="{B8C71FB6-39B9-4713-90C7-D52469B77567}" type="presParOf" srcId="{5778BF55-7BDA-EA4A-B3F4-6A1D653C494D}" destId="{B3F6D228-9039-A949-A88A-D4A04B9662CD}" srcOrd="0" destOrd="0" presId="urn:microsoft.com/office/officeart/2005/8/layout/hList1"/>
    <dgm:cxn modelId="{CE2C8A31-E08E-412C-A5BC-0AAA19788E9D}" type="presParOf" srcId="{5778BF55-7BDA-EA4A-B3F4-6A1D653C494D}" destId="{9F9ABC03-ED5A-8C4F-ABBA-7702123255F3}" srcOrd="1" destOrd="0" presId="urn:microsoft.com/office/officeart/2005/8/layout/hList1"/>
    <dgm:cxn modelId="{07B581B7-53E1-44FD-88B1-D356227216B4}" type="presParOf" srcId="{E6F1CDC0-3207-B746-8E96-D79FD36AF5BE}" destId="{2E44FD69-8EF1-1044-BD64-FA3251E6599F}" srcOrd="3" destOrd="0" presId="urn:microsoft.com/office/officeart/2005/8/layout/hList1"/>
    <dgm:cxn modelId="{16DC9F6C-38FD-4D2E-8652-F397CE1F65C0}" type="presParOf" srcId="{E6F1CDC0-3207-B746-8E96-D79FD36AF5BE}" destId="{B4B3A9FF-1992-544C-BCB0-98655366645A}" srcOrd="4" destOrd="0" presId="urn:microsoft.com/office/officeart/2005/8/layout/hList1"/>
    <dgm:cxn modelId="{ACF19CE6-EAA6-4B7C-9051-165E384C1D06}" type="presParOf" srcId="{B4B3A9FF-1992-544C-BCB0-98655366645A}" destId="{F94948FC-FEE2-2A41-9A9E-9B62084D71F6}" srcOrd="0" destOrd="0" presId="urn:microsoft.com/office/officeart/2005/8/layout/hList1"/>
    <dgm:cxn modelId="{D7A7B411-E2BB-4FB5-9276-82F6DBBC67B3}" type="presParOf" srcId="{B4B3A9FF-1992-544C-BCB0-98655366645A}" destId="{C30E3304-D114-7743-A3EC-2445BAC103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8DD8FA-32BB-C04B-A3C9-B425357390F4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2E0863-7C5B-4248-A38E-1C454C4790C6}">
      <dgm:prSet/>
      <dgm:spPr>
        <a:solidFill>
          <a:schemeClr val="accent6">
            <a:lumMod val="75000"/>
          </a:schemeClr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US" dirty="0" smtClean="0"/>
            <a:t>When a block that is resident in the cache is to be replaced there are two cases to consider:</a:t>
          </a:r>
          <a:endParaRPr lang="en-US" dirty="0"/>
        </a:p>
      </dgm:t>
    </dgm:pt>
    <dgm:pt modelId="{2E97AE6D-A917-9E44-A214-0770A4EFCB56}" type="parTrans" cxnId="{07B4E7E5-1C74-E042-956D-3A0D8EEB47E5}">
      <dgm:prSet/>
      <dgm:spPr/>
      <dgm:t>
        <a:bodyPr/>
        <a:lstStyle/>
        <a:p>
          <a:endParaRPr lang="en-US"/>
        </a:p>
      </dgm:t>
    </dgm:pt>
    <dgm:pt modelId="{391462BD-0051-DC4B-BE07-8562636C7355}" type="sibTrans" cxnId="{07B4E7E5-1C74-E042-956D-3A0D8EEB47E5}">
      <dgm:prSet/>
      <dgm:spPr/>
      <dgm:t>
        <a:bodyPr/>
        <a:lstStyle/>
        <a:p>
          <a:endParaRPr lang="en-US"/>
        </a:p>
      </dgm:t>
    </dgm:pt>
    <dgm:pt modelId="{6AE17495-F142-F346-8094-6C147A6707E7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If the </a:t>
          </a:r>
          <a:r>
            <a:rPr lang="en-US" b="1" dirty="0" smtClean="0">
              <a:solidFill>
                <a:srgbClr val="FF0000"/>
              </a:solidFill>
            </a:rPr>
            <a:t>old block in the cache has not been altered then it may be overwritten with a new block</a:t>
          </a:r>
          <a:r>
            <a:rPr lang="en-US" dirty="0" smtClean="0">
              <a:solidFill>
                <a:srgbClr val="FF0000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without first writing out the old block</a:t>
          </a:r>
          <a:endParaRPr lang="en-US" dirty="0">
            <a:solidFill>
              <a:schemeClr val="tx1"/>
            </a:solidFill>
          </a:endParaRPr>
        </a:p>
      </dgm:t>
    </dgm:pt>
    <dgm:pt modelId="{32AEB28B-C998-1E4F-B5FF-E6C9BADBC012}" type="parTrans" cxnId="{D7E2110E-AF45-954A-9639-FEC8D9AE8F71}">
      <dgm:prSet/>
      <dgm:spPr>
        <a:solidFill>
          <a:schemeClr val="accent4"/>
        </a:solidFill>
        <a:effectLst/>
      </dgm:spPr>
      <dgm:t>
        <a:bodyPr/>
        <a:lstStyle/>
        <a:p>
          <a:endParaRPr lang="en-US" dirty="0"/>
        </a:p>
      </dgm:t>
    </dgm:pt>
    <dgm:pt modelId="{468E7CD9-0A07-434E-9677-5FEE2DBBE9CE}" type="sibTrans" cxnId="{D7E2110E-AF45-954A-9639-FEC8D9AE8F71}">
      <dgm:prSet/>
      <dgm:spPr>
        <a:solidFill>
          <a:schemeClr val="accent4"/>
        </a:solidFill>
        <a:effectLst/>
      </dgm:spPr>
      <dgm:t>
        <a:bodyPr/>
        <a:lstStyle/>
        <a:p>
          <a:endParaRPr lang="en-US" dirty="0"/>
        </a:p>
      </dgm:t>
    </dgm:pt>
    <dgm:pt modelId="{96131DBC-98E5-8945-BCB4-D926D0E876DC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If at least </a:t>
          </a:r>
          <a:r>
            <a:rPr lang="en-US" dirty="0" smtClean="0">
              <a:solidFill>
                <a:srgbClr val="0000CC"/>
              </a:solidFill>
            </a:rPr>
            <a:t>one write operation has been performed on a word in that line of the cache then </a:t>
          </a:r>
          <a:r>
            <a:rPr lang="en-US" b="1" u="sng" dirty="0" smtClean="0">
              <a:solidFill>
                <a:srgbClr val="0000CC"/>
              </a:solidFill>
            </a:rPr>
            <a:t>main memory must be updated</a:t>
          </a:r>
          <a:r>
            <a:rPr lang="en-US" dirty="0" smtClean="0">
              <a:solidFill>
                <a:srgbClr val="0000CC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by writing the line of cache out to the block of memory before bringing in the new block</a:t>
          </a:r>
          <a:endParaRPr lang="en-US" dirty="0">
            <a:solidFill>
              <a:schemeClr val="tx1"/>
            </a:solidFill>
          </a:endParaRPr>
        </a:p>
      </dgm:t>
    </dgm:pt>
    <dgm:pt modelId="{94E4766F-2C8C-E54F-B7B3-B2AE2E6AF669}" type="parTrans" cxnId="{3CD200A9-41BA-FC43-B7AC-70779D9557BE}">
      <dgm:prSet/>
      <dgm:spPr/>
      <dgm:t>
        <a:bodyPr/>
        <a:lstStyle/>
        <a:p>
          <a:endParaRPr lang="en-US"/>
        </a:p>
      </dgm:t>
    </dgm:pt>
    <dgm:pt modelId="{8064DA95-FA67-C54D-8E8E-246B9DAC3EEE}" type="sibTrans" cxnId="{3CD200A9-41BA-FC43-B7AC-70779D9557BE}">
      <dgm:prSet/>
      <dgm:spPr/>
      <dgm:t>
        <a:bodyPr/>
        <a:lstStyle/>
        <a:p>
          <a:endParaRPr lang="en-US"/>
        </a:p>
      </dgm:t>
    </dgm:pt>
    <dgm:pt modelId="{1CB47A35-D296-474F-9F2A-12475FBF3F49}">
      <dgm:prSet/>
      <dgm:spPr>
        <a:solidFill>
          <a:schemeClr val="accent3">
            <a:lumMod val="75000"/>
          </a:schemeClr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There are two problems to contend (</a:t>
          </a:r>
          <a:r>
            <a:rPr lang="en-US" dirty="0" err="1" smtClean="0"/>
            <a:t>tranh</a:t>
          </a:r>
          <a:r>
            <a:rPr lang="en-US" dirty="0" smtClean="0"/>
            <a:t> </a:t>
          </a:r>
          <a:r>
            <a:rPr lang="en-US" dirty="0" err="1" smtClean="0"/>
            <a:t>cãi</a:t>
          </a:r>
          <a:r>
            <a:rPr lang="en-US" dirty="0" smtClean="0"/>
            <a:t>) with:</a:t>
          </a:r>
          <a:endParaRPr lang="en-US" dirty="0"/>
        </a:p>
      </dgm:t>
    </dgm:pt>
    <dgm:pt modelId="{077B61D2-8416-D941-AC08-840B5E56B829}" type="parTrans" cxnId="{E35B0638-21BA-0D41-B96E-4D1A995150A6}">
      <dgm:prSet/>
      <dgm:spPr/>
      <dgm:t>
        <a:bodyPr/>
        <a:lstStyle/>
        <a:p>
          <a:endParaRPr lang="en-US"/>
        </a:p>
      </dgm:t>
    </dgm:pt>
    <dgm:pt modelId="{FCAF96B8-3776-B644-986A-46F0D2116D2D}" type="sibTrans" cxnId="{E35B0638-21BA-0D41-B96E-4D1A995150A6}">
      <dgm:prSet/>
      <dgm:spPr/>
      <dgm:t>
        <a:bodyPr/>
        <a:lstStyle/>
        <a:p>
          <a:endParaRPr lang="en-US"/>
        </a:p>
      </dgm:t>
    </dgm:pt>
    <dgm:pt modelId="{1213F169-EDA0-EB47-9992-BF7B571275AC}">
      <dgm:prSet custT="1"/>
      <dgm:spPr>
        <a:solidFill>
          <a:srgbClr val="FF0000">
            <a:alpha val="90000"/>
          </a:srgbClr>
        </a:solidFill>
        <a:ln>
          <a:solidFill>
            <a:srgbClr val="0000CC"/>
          </a:solidFill>
        </a:ln>
      </dgm:spPr>
      <dgm:t>
        <a:bodyPr/>
        <a:lstStyle/>
        <a:p>
          <a:pPr rtl="0"/>
          <a:r>
            <a:rPr lang="en-US" sz="2000" b="1" u="sng" dirty="0" smtClean="0">
              <a:solidFill>
                <a:schemeClr val="bg1"/>
              </a:solidFill>
            </a:rPr>
            <a:t>More than one device</a:t>
          </a:r>
          <a:r>
            <a:rPr lang="en-US" sz="2000" dirty="0" smtClean="0">
              <a:solidFill>
                <a:schemeClr val="bg1"/>
              </a:solidFill>
            </a:rPr>
            <a:t> may have access to main memory</a:t>
          </a:r>
          <a:endParaRPr lang="en-US" sz="2000" dirty="0">
            <a:solidFill>
              <a:schemeClr val="bg1"/>
            </a:solidFill>
          </a:endParaRPr>
        </a:p>
      </dgm:t>
    </dgm:pt>
    <dgm:pt modelId="{D9CBD3A3-7A39-D04F-A71A-3B55DC0FFD3F}" type="parTrans" cxnId="{95F9B1E9-EED2-CD49-A041-14AB5856ECDA}">
      <dgm:prSet/>
      <dgm:spPr>
        <a:solidFill>
          <a:schemeClr val="accent3"/>
        </a:solidFill>
        <a:effectLst/>
      </dgm:spPr>
      <dgm:t>
        <a:bodyPr/>
        <a:lstStyle/>
        <a:p>
          <a:endParaRPr lang="en-US" dirty="0"/>
        </a:p>
      </dgm:t>
    </dgm:pt>
    <dgm:pt modelId="{1254B9F7-30E4-BF4C-82CD-92ECBA4D42F5}" type="sibTrans" cxnId="{95F9B1E9-EED2-CD49-A041-14AB5856ECDA}">
      <dgm:prSet/>
      <dgm:spPr>
        <a:solidFill>
          <a:schemeClr val="accent3"/>
        </a:solidFill>
        <a:effectLst/>
      </dgm:spPr>
      <dgm:t>
        <a:bodyPr/>
        <a:lstStyle/>
        <a:p>
          <a:endParaRPr lang="en-US" dirty="0"/>
        </a:p>
      </dgm:t>
    </dgm:pt>
    <dgm:pt modelId="{7AF86266-B030-5F47-A49F-D00BC31FE007}">
      <dgm:prSet/>
      <dgm:spPr>
        <a:ln>
          <a:solidFill>
            <a:srgbClr val="0000CC"/>
          </a:solidFill>
        </a:ln>
      </dgm:spPr>
      <dgm:t>
        <a:bodyPr/>
        <a:lstStyle/>
        <a:p>
          <a:pPr rtl="0"/>
          <a:r>
            <a:rPr lang="en-US" dirty="0" smtClean="0"/>
            <a:t>A more </a:t>
          </a:r>
          <a:r>
            <a:rPr lang="en-US" b="1" u="sng" dirty="0" smtClean="0">
              <a:solidFill>
                <a:srgbClr val="0000CC"/>
              </a:solidFill>
            </a:rPr>
            <a:t>complex problem occurs when multiple processors are attached to the same bus and each processor has its own local cache </a:t>
          </a:r>
          <a:r>
            <a:rPr lang="en-US" dirty="0" smtClean="0"/>
            <a:t>- if a word is altered in one cache it could conceivably invalidate a word in other caches</a:t>
          </a:r>
          <a:endParaRPr lang="en-US" dirty="0"/>
        </a:p>
      </dgm:t>
    </dgm:pt>
    <dgm:pt modelId="{22537051-1FB0-F248-88C0-45F3927C242E}" type="parTrans" cxnId="{4818DB8F-C60E-E24A-9760-A40A254BC7C8}">
      <dgm:prSet/>
      <dgm:spPr/>
      <dgm:t>
        <a:bodyPr/>
        <a:lstStyle/>
        <a:p>
          <a:endParaRPr lang="en-US"/>
        </a:p>
      </dgm:t>
    </dgm:pt>
    <dgm:pt modelId="{20C440D0-917C-174E-AD6D-E5FEECA5BFED}" type="sibTrans" cxnId="{4818DB8F-C60E-E24A-9760-A40A254BC7C8}">
      <dgm:prSet/>
      <dgm:spPr/>
      <dgm:t>
        <a:bodyPr/>
        <a:lstStyle/>
        <a:p>
          <a:endParaRPr lang="en-US"/>
        </a:p>
      </dgm:t>
    </dgm:pt>
    <dgm:pt modelId="{E7C7B2B5-6455-8040-824D-D654BFFEB931}" type="pres">
      <dgm:prSet presAssocID="{AF8DD8FA-32BB-C04B-A3C9-B425357390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E6EE3A-7ADE-B64E-8DDE-E0C29C0824CE}" type="pres">
      <dgm:prSet presAssocID="{022E0863-7C5B-4248-A38E-1C454C4790C6}" presName="vertFlow" presStyleCnt="0"/>
      <dgm:spPr/>
    </dgm:pt>
    <dgm:pt modelId="{0811B929-E516-5443-B0F5-EC0B30A47FDB}" type="pres">
      <dgm:prSet presAssocID="{022E0863-7C5B-4248-A38E-1C454C4790C6}" presName="header" presStyleLbl="node1" presStyleIdx="0" presStyleCnt="2"/>
      <dgm:spPr/>
      <dgm:t>
        <a:bodyPr/>
        <a:lstStyle/>
        <a:p>
          <a:endParaRPr lang="en-US"/>
        </a:p>
      </dgm:t>
    </dgm:pt>
    <dgm:pt modelId="{D31FB0BD-CB04-3C41-B317-3A5187E6AE93}" type="pres">
      <dgm:prSet presAssocID="{32AEB28B-C998-1E4F-B5FF-E6C9BADBC012}" presName="parTrans" presStyleLbl="sibTrans2D1" presStyleIdx="0" presStyleCnt="4"/>
      <dgm:spPr/>
      <dgm:t>
        <a:bodyPr/>
        <a:lstStyle/>
        <a:p>
          <a:endParaRPr lang="en-US"/>
        </a:p>
      </dgm:t>
    </dgm:pt>
    <dgm:pt modelId="{3142DD91-2917-CC41-9BFA-CF928F5CC795}" type="pres">
      <dgm:prSet presAssocID="{6AE17495-F142-F346-8094-6C147A6707E7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3DC65-2635-7547-AB3F-AED6672AFFE6}" type="pres">
      <dgm:prSet presAssocID="{468E7CD9-0A07-434E-9677-5FEE2DBBE9C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A68EEB7-D5C7-EF47-A954-BD8607821E05}" type="pres">
      <dgm:prSet presAssocID="{96131DBC-98E5-8945-BCB4-D926D0E876DC}" presName="child" presStyleLbl="alignAccFollowNode1" presStyleIdx="1" presStyleCnt="4" custScaleY="1808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FC77B0-0C49-5C4A-9569-70B77E8CC044}" type="pres">
      <dgm:prSet presAssocID="{022E0863-7C5B-4248-A38E-1C454C4790C6}" presName="hSp" presStyleCnt="0"/>
      <dgm:spPr/>
    </dgm:pt>
    <dgm:pt modelId="{40B8AF06-51F8-2445-91E5-963B915B6C20}" type="pres">
      <dgm:prSet presAssocID="{1CB47A35-D296-474F-9F2A-12475FBF3F49}" presName="vertFlow" presStyleCnt="0"/>
      <dgm:spPr/>
    </dgm:pt>
    <dgm:pt modelId="{59333D82-04E3-344E-9F6D-7A52667AD3BD}" type="pres">
      <dgm:prSet presAssocID="{1CB47A35-D296-474F-9F2A-12475FBF3F49}" presName="header" presStyleLbl="node1" presStyleIdx="1" presStyleCnt="2"/>
      <dgm:spPr/>
      <dgm:t>
        <a:bodyPr/>
        <a:lstStyle/>
        <a:p>
          <a:endParaRPr lang="en-US"/>
        </a:p>
      </dgm:t>
    </dgm:pt>
    <dgm:pt modelId="{23FB0AB2-D708-C74D-9705-EFCC30F8BF72}" type="pres">
      <dgm:prSet presAssocID="{D9CBD3A3-7A39-D04F-A71A-3B55DC0FFD3F}" presName="parTrans" presStyleLbl="sibTrans2D1" presStyleIdx="2" presStyleCnt="4"/>
      <dgm:spPr/>
      <dgm:t>
        <a:bodyPr/>
        <a:lstStyle/>
        <a:p>
          <a:endParaRPr lang="en-US"/>
        </a:p>
      </dgm:t>
    </dgm:pt>
    <dgm:pt modelId="{7F36AA80-5C05-2F49-B7E9-B7C655619CE6}" type="pres">
      <dgm:prSet presAssocID="{1213F169-EDA0-EB47-9992-BF7B571275AC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C789D7-F7F9-6047-9980-E16EE5BCCF23}" type="pres">
      <dgm:prSet presAssocID="{1254B9F7-30E4-BF4C-82CD-92ECBA4D42F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70DA93BB-D5B7-C048-B918-81E67A7815CD}" type="pres">
      <dgm:prSet presAssocID="{7AF86266-B030-5F47-A49F-D00BC31FE007}" presName="child" presStyleLbl="alignAccFollowNode1" presStyleIdx="3" presStyleCnt="4" custScaleX="98973" custScaleY="17144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A1BA99-3013-FC45-9C35-CD1432E2E0EB}" type="presOf" srcId="{1213F169-EDA0-EB47-9992-BF7B571275AC}" destId="{7F36AA80-5C05-2F49-B7E9-B7C655619CE6}" srcOrd="0" destOrd="0" presId="urn:microsoft.com/office/officeart/2005/8/layout/lProcess1"/>
    <dgm:cxn modelId="{E0041346-089F-0546-A6A1-C9981E147A83}" type="presOf" srcId="{96131DBC-98E5-8945-BCB4-D926D0E876DC}" destId="{4A68EEB7-D5C7-EF47-A954-BD8607821E05}" srcOrd="0" destOrd="0" presId="urn:microsoft.com/office/officeart/2005/8/layout/lProcess1"/>
    <dgm:cxn modelId="{B26C774C-3363-394C-B1A3-B0A92DA5ACD8}" type="presOf" srcId="{6AE17495-F142-F346-8094-6C147A6707E7}" destId="{3142DD91-2917-CC41-9BFA-CF928F5CC795}" srcOrd="0" destOrd="0" presId="urn:microsoft.com/office/officeart/2005/8/layout/lProcess1"/>
    <dgm:cxn modelId="{3E30CE0F-6139-0B46-9054-692C2CBF6226}" type="presOf" srcId="{7AF86266-B030-5F47-A49F-D00BC31FE007}" destId="{70DA93BB-D5B7-C048-B918-81E67A7815CD}" srcOrd="0" destOrd="0" presId="urn:microsoft.com/office/officeart/2005/8/layout/lProcess1"/>
    <dgm:cxn modelId="{33050318-68E3-4441-B955-3EA40DD87CE2}" type="presOf" srcId="{1CB47A35-D296-474F-9F2A-12475FBF3F49}" destId="{59333D82-04E3-344E-9F6D-7A52667AD3BD}" srcOrd="0" destOrd="0" presId="urn:microsoft.com/office/officeart/2005/8/layout/lProcess1"/>
    <dgm:cxn modelId="{E35B0638-21BA-0D41-B96E-4D1A995150A6}" srcId="{AF8DD8FA-32BB-C04B-A3C9-B425357390F4}" destId="{1CB47A35-D296-474F-9F2A-12475FBF3F49}" srcOrd="1" destOrd="0" parTransId="{077B61D2-8416-D941-AC08-840B5E56B829}" sibTransId="{FCAF96B8-3776-B644-986A-46F0D2116D2D}"/>
    <dgm:cxn modelId="{C27F8805-737C-3B48-9B8C-1A7265451F5C}" type="presOf" srcId="{022E0863-7C5B-4248-A38E-1C454C4790C6}" destId="{0811B929-E516-5443-B0F5-EC0B30A47FDB}" srcOrd="0" destOrd="0" presId="urn:microsoft.com/office/officeart/2005/8/layout/lProcess1"/>
    <dgm:cxn modelId="{C6B75648-336C-4B47-94B9-E6606F081175}" type="presOf" srcId="{D9CBD3A3-7A39-D04F-A71A-3B55DC0FFD3F}" destId="{23FB0AB2-D708-C74D-9705-EFCC30F8BF72}" srcOrd="0" destOrd="0" presId="urn:microsoft.com/office/officeart/2005/8/layout/lProcess1"/>
    <dgm:cxn modelId="{5F55AE5C-17F5-8946-8F72-782A769FF4AE}" type="presOf" srcId="{1254B9F7-30E4-BF4C-82CD-92ECBA4D42F5}" destId="{B3C789D7-F7F9-6047-9980-E16EE5BCCF23}" srcOrd="0" destOrd="0" presId="urn:microsoft.com/office/officeart/2005/8/layout/lProcess1"/>
    <dgm:cxn modelId="{95F9B1E9-EED2-CD49-A041-14AB5856ECDA}" srcId="{1CB47A35-D296-474F-9F2A-12475FBF3F49}" destId="{1213F169-EDA0-EB47-9992-BF7B571275AC}" srcOrd="0" destOrd="0" parTransId="{D9CBD3A3-7A39-D04F-A71A-3B55DC0FFD3F}" sibTransId="{1254B9F7-30E4-BF4C-82CD-92ECBA4D42F5}"/>
    <dgm:cxn modelId="{774F172D-50A2-4E4F-829A-D265696A072E}" type="presOf" srcId="{468E7CD9-0A07-434E-9677-5FEE2DBBE9CE}" destId="{2D23DC65-2635-7547-AB3F-AED6672AFFE6}" srcOrd="0" destOrd="0" presId="urn:microsoft.com/office/officeart/2005/8/layout/lProcess1"/>
    <dgm:cxn modelId="{D7E2110E-AF45-954A-9639-FEC8D9AE8F71}" srcId="{022E0863-7C5B-4248-A38E-1C454C4790C6}" destId="{6AE17495-F142-F346-8094-6C147A6707E7}" srcOrd="0" destOrd="0" parTransId="{32AEB28B-C998-1E4F-B5FF-E6C9BADBC012}" sibTransId="{468E7CD9-0A07-434E-9677-5FEE2DBBE9CE}"/>
    <dgm:cxn modelId="{4818DB8F-C60E-E24A-9760-A40A254BC7C8}" srcId="{1CB47A35-D296-474F-9F2A-12475FBF3F49}" destId="{7AF86266-B030-5F47-A49F-D00BC31FE007}" srcOrd="1" destOrd="0" parTransId="{22537051-1FB0-F248-88C0-45F3927C242E}" sibTransId="{20C440D0-917C-174E-AD6D-E5FEECA5BFED}"/>
    <dgm:cxn modelId="{07B4E7E5-1C74-E042-956D-3A0D8EEB47E5}" srcId="{AF8DD8FA-32BB-C04B-A3C9-B425357390F4}" destId="{022E0863-7C5B-4248-A38E-1C454C4790C6}" srcOrd="0" destOrd="0" parTransId="{2E97AE6D-A917-9E44-A214-0770A4EFCB56}" sibTransId="{391462BD-0051-DC4B-BE07-8562636C7355}"/>
    <dgm:cxn modelId="{55B18C96-A208-9447-9965-C6CF64ECF29D}" type="presOf" srcId="{32AEB28B-C998-1E4F-B5FF-E6C9BADBC012}" destId="{D31FB0BD-CB04-3C41-B317-3A5187E6AE93}" srcOrd="0" destOrd="0" presId="urn:microsoft.com/office/officeart/2005/8/layout/lProcess1"/>
    <dgm:cxn modelId="{4640FF1F-F6E7-1D48-968A-AEDCBD615C28}" type="presOf" srcId="{AF8DD8FA-32BB-C04B-A3C9-B425357390F4}" destId="{E7C7B2B5-6455-8040-824D-D654BFFEB931}" srcOrd="0" destOrd="0" presId="urn:microsoft.com/office/officeart/2005/8/layout/lProcess1"/>
    <dgm:cxn modelId="{3CD200A9-41BA-FC43-B7AC-70779D9557BE}" srcId="{022E0863-7C5B-4248-A38E-1C454C4790C6}" destId="{96131DBC-98E5-8945-BCB4-D926D0E876DC}" srcOrd="1" destOrd="0" parTransId="{94E4766F-2C8C-E54F-B7B3-B2AE2E6AF669}" sibTransId="{8064DA95-FA67-C54D-8E8E-246B9DAC3EEE}"/>
    <dgm:cxn modelId="{21C8EFFC-835B-EB4A-AB58-0D7F3532F4F0}" type="presParOf" srcId="{E7C7B2B5-6455-8040-824D-D654BFFEB931}" destId="{E4E6EE3A-7ADE-B64E-8DDE-E0C29C0824CE}" srcOrd="0" destOrd="0" presId="urn:microsoft.com/office/officeart/2005/8/layout/lProcess1"/>
    <dgm:cxn modelId="{FE0A81CE-198F-0947-866B-F34FBE9C5398}" type="presParOf" srcId="{E4E6EE3A-7ADE-B64E-8DDE-E0C29C0824CE}" destId="{0811B929-E516-5443-B0F5-EC0B30A47FDB}" srcOrd="0" destOrd="0" presId="urn:microsoft.com/office/officeart/2005/8/layout/lProcess1"/>
    <dgm:cxn modelId="{033C4FCF-C2E3-1D41-8B2C-2C38C24D1D9B}" type="presParOf" srcId="{E4E6EE3A-7ADE-B64E-8DDE-E0C29C0824CE}" destId="{D31FB0BD-CB04-3C41-B317-3A5187E6AE93}" srcOrd="1" destOrd="0" presId="urn:microsoft.com/office/officeart/2005/8/layout/lProcess1"/>
    <dgm:cxn modelId="{B98122DB-1F05-D044-8B4F-0B8251C65443}" type="presParOf" srcId="{E4E6EE3A-7ADE-B64E-8DDE-E0C29C0824CE}" destId="{3142DD91-2917-CC41-9BFA-CF928F5CC795}" srcOrd="2" destOrd="0" presId="urn:microsoft.com/office/officeart/2005/8/layout/lProcess1"/>
    <dgm:cxn modelId="{0530D7BD-DE73-F047-80D3-0963A3DB529C}" type="presParOf" srcId="{E4E6EE3A-7ADE-B64E-8DDE-E0C29C0824CE}" destId="{2D23DC65-2635-7547-AB3F-AED6672AFFE6}" srcOrd="3" destOrd="0" presId="urn:microsoft.com/office/officeart/2005/8/layout/lProcess1"/>
    <dgm:cxn modelId="{7F3F0F82-FBFB-1549-9436-FEE63464B7DA}" type="presParOf" srcId="{E4E6EE3A-7ADE-B64E-8DDE-E0C29C0824CE}" destId="{4A68EEB7-D5C7-EF47-A954-BD8607821E05}" srcOrd="4" destOrd="0" presId="urn:microsoft.com/office/officeart/2005/8/layout/lProcess1"/>
    <dgm:cxn modelId="{48189F65-9AC9-1842-9021-1DA9968AF5A5}" type="presParOf" srcId="{E7C7B2B5-6455-8040-824D-D654BFFEB931}" destId="{F2FC77B0-0C49-5C4A-9569-70B77E8CC044}" srcOrd="1" destOrd="0" presId="urn:microsoft.com/office/officeart/2005/8/layout/lProcess1"/>
    <dgm:cxn modelId="{88F6AECC-349B-0949-B204-92E4A70F306D}" type="presParOf" srcId="{E7C7B2B5-6455-8040-824D-D654BFFEB931}" destId="{40B8AF06-51F8-2445-91E5-963B915B6C20}" srcOrd="2" destOrd="0" presId="urn:microsoft.com/office/officeart/2005/8/layout/lProcess1"/>
    <dgm:cxn modelId="{996146F2-DE2B-3342-9C54-C93CB7A75F0A}" type="presParOf" srcId="{40B8AF06-51F8-2445-91E5-963B915B6C20}" destId="{59333D82-04E3-344E-9F6D-7A52667AD3BD}" srcOrd="0" destOrd="0" presId="urn:microsoft.com/office/officeart/2005/8/layout/lProcess1"/>
    <dgm:cxn modelId="{E0AA1F7D-0319-6E45-8F4B-3D5D0BD02F18}" type="presParOf" srcId="{40B8AF06-51F8-2445-91E5-963B915B6C20}" destId="{23FB0AB2-D708-C74D-9705-EFCC30F8BF72}" srcOrd="1" destOrd="0" presId="urn:microsoft.com/office/officeart/2005/8/layout/lProcess1"/>
    <dgm:cxn modelId="{B84C78E1-C430-B241-A285-55AF1B976296}" type="presParOf" srcId="{40B8AF06-51F8-2445-91E5-963B915B6C20}" destId="{7F36AA80-5C05-2F49-B7E9-B7C655619CE6}" srcOrd="2" destOrd="0" presId="urn:microsoft.com/office/officeart/2005/8/layout/lProcess1"/>
    <dgm:cxn modelId="{4E672A77-DE3A-D947-95ED-A28F976F268E}" type="presParOf" srcId="{40B8AF06-51F8-2445-91E5-963B915B6C20}" destId="{B3C789D7-F7F9-6047-9980-E16EE5BCCF23}" srcOrd="3" destOrd="0" presId="urn:microsoft.com/office/officeart/2005/8/layout/lProcess1"/>
    <dgm:cxn modelId="{1E01FE6C-F0E5-574B-A5D7-756D56E97FFE}" type="presParOf" srcId="{40B8AF06-51F8-2445-91E5-963B915B6C20}" destId="{70DA93BB-D5B7-C048-B918-81E67A7815CD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31D7AAC-FC8E-004F-B865-F0253AEE1155}">
      <dsp:nvSpPr>
        <dsp:cNvPr id="0" name=""/>
        <dsp:cNvSpPr/>
      </dsp:nvSpPr>
      <dsp:spPr>
        <a:xfrm>
          <a:off x="1562" y="315813"/>
          <a:ext cx="1796057" cy="89802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Sequential access</a:t>
          </a:r>
          <a:endParaRPr lang="en-US" sz="1500" b="1" kern="1200" dirty="0"/>
        </a:p>
      </dsp:txBody>
      <dsp:txXfrm>
        <a:off x="1562" y="315813"/>
        <a:ext cx="1796057" cy="898028"/>
      </dsp:txXfrm>
    </dsp:sp>
    <dsp:sp modelId="{D506F360-FBE7-A546-AC58-035A01472293}">
      <dsp:nvSpPr>
        <dsp:cNvPr id="0" name=""/>
        <dsp:cNvSpPr/>
      </dsp:nvSpPr>
      <dsp:spPr>
        <a:xfrm>
          <a:off x="181168" y="1213842"/>
          <a:ext cx="179605" cy="67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521"/>
              </a:lnTo>
              <a:lnTo>
                <a:pt x="179605" y="67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F2E14-05C7-644B-B6BE-707563606306}">
      <dsp:nvSpPr>
        <dsp:cNvPr id="0" name=""/>
        <dsp:cNvSpPr/>
      </dsp:nvSpPr>
      <dsp:spPr>
        <a:xfrm>
          <a:off x="360774" y="1438349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Memory is organized into units of data called records</a:t>
          </a:r>
          <a:endParaRPr lang="en-US" sz="900" kern="1200" dirty="0"/>
        </a:p>
      </dsp:txBody>
      <dsp:txXfrm>
        <a:off x="360774" y="1438349"/>
        <a:ext cx="1436846" cy="898028"/>
      </dsp:txXfrm>
    </dsp:sp>
    <dsp:sp modelId="{0E6FC7EB-80AA-AC4F-92E0-0E78041CDE6D}">
      <dsp:nvSpPr>
        <dsp:cNvPr id="0" name=""/>
        <dsp:cNvSpPr/>
      </dsp:nvSpPr>
      <dsp:spPr>
        <a:xfrm>
          <a:off x="181168" y="1213842"/>
          <a:ext cx="179605" cy="1796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057"/>
              </a:lnTo>
              <a:lnTo>
                <a:pt x="179605" y="1796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B137F-2E04-C242-AEBD-63382F5DADFC}">
      <dsp:nvSpPr>
        <dsp:cNvPr id="0" name=""/>
        <dsp:cNvSpPr/>
      </dsp:nvSpPr>
      <dsp:spPr>
        <a:xfrm>
          <a:off x="360774" y="2560885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Access must be made in a specific linear sequence</a:t>
          </a:r>
          <a:endParaRPr lang="en-US" sz="900" kern="1200" dirty="0"/>
        </a:p>
      </dsp:txBody>
      <dsp:txXfrm>
        <a:off x="360774" y="2560885"/>
        <a:ext cx="1436846" cy="898028"/>
      </dsp:txXfrm>
    </dsp:sp>
    <dsp:sp modelId="{790BEB0E-6B5B-BE40-A3A9-EE69F83027B8}">
      <dsp:nvSpPr>
        <dsp:cNvPr id="0" name=""/>
        <dsp:cNvSpPr/>
      </dsp:nvSpPr>
      <dsp:spPr>
        <a:xfrm>
          <a:off x="181168" y="1213842"/>
          <a:ext cx="179605" cy="291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593"/>
              </a:lnTo>
              <a:lnTo>
                <a:pt x="179605" y="2918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10699-3DBB-5146-A1DC-9DF4CC366F5C}">
      <dsp:nvSpPr>
        <dsp:cNvPr id="0" name=""/>
        <dsp:cNvSpPr/>
      </dsp:nvSpPr>
      <dsp:spPr>
        <a:xfrm>
          <a:off x="360774" y="3683421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Access time is variable</a:t>
          </a:r>
          <a:endParaRPr lang="en-US" sz="900" kern="1200" dirty="0"/>
        </a:p>
      </dsp:txBody>
      <dsp:txXfrm>
        <a:off x="360774" y="3683421"/>
        <a:ext cx="1436846" cy="898028"/>
      </dsp:txXfrm>
    </dsp:sp>
    <dsp:sp modelId="{9797C1B8-553B-7B41-931F-7E110BE99EAA}">
      <dsp:nvSpPr>
        <dsp:cNvPr id="0" name=""/>
        <dsp:cNvSpPr/>
      </dsp:nvSpPr>
      <dsp:spPr>
        <a:xfrm>
          <a:off x="2246634" y="315813"/>
          <a:ext cx="1796057" cy="89802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Direct access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(Disk)</a:t>
          </a:r>
          <a:endParaRPr lang="en-US" sz="1500" b="1" kern="1200" dirty="0"/>
        </a:p>
      </dsp:txBody>
      <dsp:txXfrm>
        <a:off x="2246634" y="315813"/>
        <a:ext cx="1796057" cy="898028"/>
      </dsp:txXfrm>
    </dsp:sp>
    <dsp:sp modelId="{A69E1617-86CE-4B49-A4F8-B02490186F30}">
      <dsp:nvSpPr>
        <dsp:cNvPr id="0" name=""/>
        <dsp:cNvSpPr/>
      </dsp:nvSpPr>
      <dsp:spPr>
        <a:xfrm>
          <a:off x="2426240" y="1213842"/>
          <a:ext cx="179605" cy="67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521"/>
              </a:lnTo>
              <a:lnTo>
                <a:pt x="179605" y="67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CB965-FFE0-B148-AF27-9EABE58F81E7}">
      <dsp:nvSpPr>
        <dsp:cNvPr id="0" name=""/>
        <dsp:cNvSpPr/>
      </dsp:nvSpPr>
      <dsp:spPr>
        <a:xfrm>
          <a:off x="2605846" y="1438349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Involves a shared read-write mechanism</a:t>
          </a:r>
          <a:endParaRPr lang="en-US" sz="900" kern="1200" dirty="0"/>
        </a:p>
      </dsp:txBody>
      <dsp:txXfrm>
        <a:off x="2605846" y="1438349"/>
        <a:ext cx="1436846" cy="898028"/>
      </dsp:txXfrm>
    </dsp:sp>
    <dsp:sp modelId="{8AF6E76E-68BB-264D-826E-AEBB39267524}">
      <dsp:nvSpPr>
        <dsp:cNvPr id="0" name=""/>
        <dsp:cNvSpPr/>
      </dsp:nvSpPr>
      <dsp:spPr>
        <a:xfrm>
          <a:off x="2426240" y="1213842"/>
          <a:ext cx="179605" cy="1796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057"/>
              </a:lnTo>
              <a:lnTo>
                <a:pt x="179605" y="1796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567F9-0295-3F48-9CFB-A29A07F8ED60}">
      <dsp:nvSpPr>
        <dsp:cNvPr id="0" name=""/>
        <dsp:cNvSpPr/>
      </dsp:nvSpPr>
      <dsp:spPr>
        <a:xfrm>
          <a:off x="2605846" y="2560885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Individual blocks or records have a unique address based on physical location</a:t>
          </a:r>
          <a:endParaRPr lang="en-US" sz="900" kern="1200" dirty="0"/>
        </a:p>
      </dsp:txBody>
      <dsp:txXfrm>
        <a:off x="2605846" y="2560885"/>
        <a:ext cx="1436846" cy="898028"/>
      </dsp:txXfrm>
    </dsp:sp>
    <dsp:sp modelId="{29C59D61-C26A-AA40-8EA4-D9F10DB3FA4C}">
      <dsp:nvSpPr>
        <dsp:cNvPr id="0" name=""/>
        <dsp:cNvSpPr/>
      </dsp:nvSpPr>
      <dsp:spPr>
        <a:xfrm>
          <a:off x="2426240" y="1213842"/>
          <a:ext cx="179605" cy="291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593"/>
              </a:lnTo>
              <a:lnTo>
                <a:pt x="179605" y="2918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2AEBA-8DB5-A741-9AFA-831FB972D460}">
      <dsp:nvSpPr>
        <dsp:cNvPr id="0" name=""/>
        <dsp:cNvSpPr/>
      </dsp:nvSpPr>
      <dsp:spPr>
        <a:xfrm>
          <a:off x="2605846" y="3683421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Access time is variable</a:t>
          </a:r>
          <a:endParaRPr lang="en-US" sz="900" kern="1200" dirty="0"/>
        </a:p>
      </dsp:txBody>
      <dsp:txXfrm>
        <a:off x="2605846" y="3683421"/>
        <a:ext cx="1436846" cy="898028"/>
      </dsp:txXfrm>
    </dsp:sp>
    <dsp:sp modelId="{6FDB1C52-66B8-EF4F-9FB7-A5C8D3D6C37F}">
      <dsp:nvSpPr>
        <dsp:cNvPr id="0" name=""/>
        <dsp:cNvSpPr/>
      </dsp:nvSpPr>
      <dsp:spPr>
        <a:xfrm>
          <a:off x="4491707" y="315813"/>
          <a:ext cx="1796057" cy="89802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Random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Access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(Main memory)</a:t>
          </a:r>
          <a:endParaRPr lang="en-US" sz="1500" b="1" kern="1200" dirty="0"/>
        </a:p>
      </dsp:txBody>
      <dsp:txXfrm>
        <a:off x="4491707" y="315813"/>
        <a:ext cx="1796057" cy="898028"/>
      </dsp:txXfrm>
    </dsp:sp>
    <dsp:sp modelId="{F1386D75-35EA-5D42-9968-3F87FE7AA2CE}">
      <dsp:nvSpPr>
        <dsp:cNvPr id="0" name=""/>
        <dsp:cNvSpPr/>
      </dsp:nvSpPr>
      <dsp:spPr>
        <a:xfrm>
          <a:off x="4671313" y="1213842"/>
          <a:ext cx="179605" cy="67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521"/>
              </a:lnTo>
              <a:lnTo>
                <a:pt x="179605" y="67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79683-4896-AE46-8C7E-1E26F3144B7F}">
      <dsp:nvSpPr>
        <dsp:cNvPr id="0" name=""/>
        <dsp:cNvSpPr/>
      </dsp:nvSpPr>
      <dsp:spPr>
        <a:xfrm>
          <a:off x="4850918" y="1438349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Each addressable location in memory has a unique, physically wired-in addressing mechanism</a:t>
          </a:r>
          <a:endParaRPr lang="en-US" sz="900" kern="1200" dirty="0"/>
        </a:p>
      </dsp:txBody>
      <dsp:txXfrm>
        <a:off x="4850918" y="1438349"/>
        <a:ext cx="1436846" cy="898028"/>
      </dsp:txXfrm>
    </dsp:sp>
    <dsp:sp modelId="{22BDA43B-DDAC-6B48-B529-9D41B158BFE5}">
      <dsp:nvSpPr>
        <dsp:cNvPr id="0" name=""/>
        <dsp:cNvSpPr/>
      </dsp:nvSpPr>
      <dsp:spPr>
        <a:xfrm>
          <a:off x="4671313" y="1213842"/>
          <a:ext cx="179605" cy="1796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057"/>
              </a:lnTo>
              <a:lnTo>
                <a:pt x="179605" y="1796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2BFCF-6137-6040-B4D7-654F73B11185}">
      <dsp:nvSpPr>
        <dsp:cNvPr id="0" name=""/>
        <dsp:cNvSpPr/>
      </dsp:nvSpPr>
      <dsp:spPr>
        <a:xfrm>
          <a:off x="4850918" y="2560885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The time to access a given location is independent of the sequence of prior accesses and is constant</a:t>
          </a:r>
          <a:endParaRPr lang="en-US" sz="900" kern="1200" dirty="0"/>
        </a:p>
      </dsp:txBody>
      <dsp:txXfrm>
        <a:off x="4850918" y="2560885"/>
        <a:ext cx="1436846" cy="898028"/>
      </dsp:txXfrm>
    </dsp:sp>
    <dsp:sp modelId="{FECE01BA-866C-8B4C-8971-A9BDF35383BD}">
      <dsp:nvSpPr>
        <dsp:cNvPr id="0" name=""/>
        <dsp:cNvSpPr/>
      </dsp:nvSpPr>
      <dsp:spPr>
        <a:xfrm>
          <a:off x="4671313" y="1213842"/>
          <a:ext cx="179605" cy="291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593"/>
              </a:lnTo>
              <a:lnTo>
                <a:pt x="179605" y="2918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FFA3F-0AD9-9441-82BC-335A44ED0150}">
      <dsp:nvSpPr>
        <dsp:cNvPr id="0" name=""/>
        <dsp:cNvSpPr/>
      </dsp:nvSpPr>
      <dsp:spPr>
        <a:xfrm>
          <a:off x="4850918" y="3683421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Any location can be selected at random and directly addressed and accessed</a:t>
          </a:r>
          <a:endParaRPr lang="en-US" sz="900" kern="1200" dirty="0"/>
        </a:p>
      </dsp:txBody>
      <dsp:txXfrm>
        <a:off x="4850918" y="3683421"/>
        <a:ext cx="1436846" cy="898028"/>
      </dsp:txXfrm>
    </dsp:sp>
    <dsp:sp modelId="{1B2A1DD4-116B-C64D-AB7C-4E334146ACC9}">
      <dsp:nvSpPr>
        <dsp:cNvPr id="0" name=""/>
        <dsp:cNvSpPr/>
      </dsp:nvSpPr>
      <dsp:spPr>
        <a:xfrm>
          <a:off x="4671313" y="1213842"/>
          <a:ext cx="179605" cy="40411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1130"/>
              </a:lnTo>
              <a:lnTo>
                <a:pt x="179605" y="4041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61445-FBCA-154C-A578-ACEB2B139284}">
      <dsp:nvSpPr>
        <dsp:cNvPr id="0" name=""/>
        <dsp:cNvSpPr/>
      </dsp:nvSpPr>
      <dsp:spPr>
        <a:xfrm>
          <a:off x="4850918" y="4805957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Main memory and some cache systems are random access</a:t>
          </a:r>
          <a:endParaRPr lang="en-US" sz="900" kern="1200" dirty="0"/>
        </a:p>
      </dsp:txBody>
      <dsp:txXfrm>
        <a:off x="4850918" y="4805957"/>
        <a:ext cx="1436846" cy="898028"/>
      </dsp:txXfrm>
    </dsp:sp>
    <dsp:sp modelId="{2331A22A-7C8D-C642-BBF8-C12A6CD27989}">
      <dsp:nvSpPr>
        <dsp:cNvPr id="0" name=""/>
        <dsp:cNvSpPr/>
      </dsp:nvSpPr>
      <dsp:spPr>
        <a:xfrm>
          <a:off x="6736779" y="315813"/>
          <a:ext cx="1796057" cy="898028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/>
            <a:t>Associative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/>
            <a:t>(Cache)</a:t>
          </a:r>
          <a:endParaRPr lang="en-GB" sz="1500" b="1" kern="1200" dirty="0"/>
        </a:p>
      </dsp:txBody>
      <dsp:txXfrm>
        <a:off x="6736779" y="315813"/>
        <a:ext cx="1796057" cy="898028"/>
      </dsp:txXfrm>
    </dsp:sp>
    <dsp:sp modelId="{1AC9A5BA-BC67-294C-AC33-A22F6DB38F56}">
      <dsp:nvSpPr>
        <dsp:cNvPr id="0" name=""/>
        <dsp:cNvSpPr/>
      </dsp:nvSpPr>
      <dsp:spPr>
        <a:xfrm>
          <a:off x="6916385" y="1213842"/>
          <a:ext cx="179605" cy="6735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521"/>
              </a:lnTo>
              <a:lnTo>
                <a:pt x="179605" y="6735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FCDB-E6D6-904E-A580-4ADB3BF065A6}">
      <dsp:nvSpPr>
        <dsp:cNvPr id="0" name=""/>
        <dsp:cNvSpPr/>
      </dsp:nvSpPr>
      <dsp:spPr>
        <a:xfrm>
          <a:off x="7095991" y="1438349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 word is retrieved based on a portion of its contents rather than its address</a:t>
          </a:r>
          <a:endParaRPr lang="en-US" sz="900" kern="1200" dirty="0"/>
        </a:p>
      </dsp:txBody>
      <dsp:txXfrm>
        <a:off x="7095991" y="1438349"/>
        <a:ext cx="1436846" cy="898028"/>
      </dsp:txXfrm>
    </dsp:sp>
    <dsp:sp modelId="{83B0DAF1-60E4-9045-B9E4-B96C5D869AFD}">
      <dsp:nvSpPr>
        <dsp:cNvPr id="0" name=""/>
        <dsp:cNvSpPr/>
      </dsp:nvSpPr>
      <dsp:spPr>
        <a:xfrm>
          <a:off x="6916385" y="1213842"/>
          <a:ext cx="179605" cy="1796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6057"/>
              </a:lnTo>
              <a:lnTo>
                <a:pt x="179605" y="1796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DBA70-8BB4-F34F-8B9B-A2766771CED6}">
      <dsp:nvSpPr>
        <dsp:cNvPr id="0" name=""/>
        <dsp:cNvSpPr/>
      </dsp:nvSpPr>
      <dsp:spPr>
        <a:xfrm>
          <a:off x="7095991" y="2560885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Each location has its own addressing mechanism and retrieval time is constant independent of location or prior access patterns</a:t>
          </a:r>
          <a:endParaRPr lang="en-US" sz="900" kern="1200" dirty="0"/>
        </a:p>
      </dsp:txBody>
      <dsp:txXfrm>
        <a:off x="7095991" y="2560885"/>
        <a:ext cx="1436846" cy="898028"/>
      </dsp:txXfrm>
    </dsp:sp>
    <dsp:sp modelId="{46F7C217-EAF9-1940-A3AC-6B582F32A3FA}">
      <dsp:nvSpPr>
        <dsp:cNvPr id="0" name=""/>
        <dsp:cNvSpPr/>
      </dsp:nvSpPr>
      <dsp:spPr>
        <a:xfrm>
          <a:off x="6916385" y="1213842"/>
          <a:ext cx="179605" cy="2918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8593"/>
              </a:lnTo>
              <a:lnTo>
                <a:pt x="179605" y="29185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0E7B9-E263-D64F-82B7-2123FE05D917}">
      <dsp:nvSpPr>
        <dsp:cNvPr id="0" name=""/>
        <dsp:cNvSpPr/>
      </dsp:nvSpPr>
      <dsp:spPr>
        <a:xfrm>
          <a:off x="7095991" y="3683421"/>
          <a:ext cx="1436846" cy="898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Cache memories may employ associative access</a:t>
          </a:r>
          <a:endParaRPr lang="en-US" sz="900" kern="1200" dirty="0"/>
        </a:p>
      </dsp:txBody>
      <dsp:txXfrm>
        <a:off x="7095991" y="3683421"/>
        <a:ext cx="1436846" cy="89802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077C67-B24F-6A49-8EF8-E21AE295BA78}">
      <dsp:nvSpPr>
        <dsp:cNvPr id="0" name=""/>
        <dsp:cNvSpPr/>
      </dsp:nvSpPr>
      <dsp:spPr>
        <a:xfrm>
          <a:off x="0" y="0"/>
          <a:ext cx="8686800" cy="5486400"/>
        </a:xfrm>
        <a:prstGeom prst="roundRect">
          <a:avLst>
            <a:gd name="adj" fmla="val 85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4258056" numCol="1" spcCol="1270" anchor="t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The two most important characteristics of memory: Capacity - Performance</a:t>
          </a:r>
          <a:endParaRPr lang="en-US" sz="3100" kern="1200" dirty="0"/>
        </a:p>
      </dsp:txBody>
      <dsp:txXfrm>
        <a:off x="0" y="0"/>
        <a:ext cx="8686800" cy="5486400"/>
      </dsp:txXfrm>
    </dsp:sp>
    <dsp:sp modelId="{8A95A152-734B-A745-AAE7-3D32D8C60BCF}">
      <dsp:nvSpPr>
        <dsp:cNvPr id="0" name=""/>
        <dsp:cNvSpPr/>
      </dsp:nvSpPr>
      <dsp:spPr>
        <a:xfrm>
          <a:off x="217170" y="1371600"/>
          <a:ext cx="8252460" cy="384048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438705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/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Three performance parameters are used:</a:t>
          </a:r>
        </a:p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                     Time + Transfer rate</a:t>
          </a:r>
          <a:endParaRPr lang="en-US" sz="3000" kern="1200" dirty="0"/>
        </a:p>
      </dsp:txBody>
      <dsp:txXfrm>
        <a:off x="217170" y="1371600"/>
        <a:ext cx="8252460" cy="3840480"/>
      </dsp:txXfrm>
    </dsp:sp>
    <dsp:sp modelId="{4DC5D986-59BC-1740-AC0E-735CF97CB45C}">
      <dsp:nvSpPr>
        <dsp:cNvPr id="0" name=""/>
        <dsp:cNvSpPr/>
      </dsp:nvSpPr>
      <dsp:spPr>
        <a:xfrm>
          <a:off x="423481" y="3099816"/>
          <a:ext cx="2583930" cy="17282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u="sng" kern="1200" dirty="0" smtClean="0">
              <a:solidFill>
                <a:srgbClr val="FF0000"/>
              </a:solidFill>
            </a:rPr>
            <a:t>Access time (latency)</a:t>
          </a:r>
          <a:endParaRPr lang="en-GB" sz="1400" b="1" u="sng" kern="1200" dirty="0">
            <a:solidFill>
              <a:srgbClr val="FF00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 random-access memory it is the time it takes to perform a read or write operation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 non-random-access memory it is the time it takes to position the read-write mechanism at the desired location</a:t>
          </a:r>
          <a:endParaRPr lang="en-US" sz="1100" kern="1200" dirty="0"/>
        </a:p>
      </dsp:txBody>
      <dsp:txXfrm>
        <a:off x="423481" y="3099816"/>
        <a:ext cx="2583930" cy="1728216"/>
      </dsp:txXfrm>
    </dsp:sp>
    <dsp:sp modelId="{DCA2CBFE-8F07-BB4E-8414-CF97B200D168}">
      <dsp:nvSpPr>
        <dsp:cNvPr id="0" name=""/>
        <dsp:cNvSpPr/>
      </dsp:nvSpPr>
      <dsp:spPr>
        <a:xfrm>
          <a:off x="3050358" y="2971798"/>
          <a:ext cx="2583930" cy="198425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rgbClr val="006600"/>
              </a:solidFill>
            </a:rPr>
            <a:t>Memory cycle time</a:t>
          </a:r>
          <a:endParaRPr lang="en-US" sz="1400" b="1" u="sng" kern="1200" dirty="0">
            <a:solidFill>
              <a:srgbClr val="006600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Access time plus any additional time required before second access can commence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Additional time may be required for transients to die out on signal lines or to regenerate data if they are read destructively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Concerned with the system bus, not the processor</a:t>
          </a:r>
          <a:endParaRPr lang="en-US" sz="1100" kern="1200" dirty="0"/>
        </a:p>
      </dsp:txBody>
      <dsp:txXfrm>
        <a:off x="3050358" y="2971798"/>
        <a:ext cx="2583930" cy="1984251"/>
      </dsp:txXfrm>
    </dsp:sp>
    <dsp:sp modelId="{8D7CAF80-BCAD-AF40-83EC-CA9E025213FC}">
      <dsp:nvSpPr>
        <dsp:cNvPr id="0" name=""/>
        <dsp:cNvSpPr/>
      </dsp:nvSpPr>
      <dsp:spPr>
        <a:xfrm>
          <a:off x="5677235" y="3099816"/>
          <a:ext cx="2583930" cy="172821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rgbClr val="0000CC"/>
              </a:solidFill>
            </a:rPr>
            <a:t>Transfer rate</a:t>
          </a:r>
          <a:endParaRPr lang="en-US" sz="1400" b="1" u="sng" kern="1200" dirty="0">
            <a:solidFill>
              <a:srgbClr val="0000CC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 rate at which data can be transferred into or out of a memory unit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 random-access memory it is equal to 1/(cycle time)</a:t>
          </a:r>
          <a:endParaRPr lang="en-US" sz="1100" kern="1200" dirty="0"/>
        </a:p>
      </dsp:txBody>
      <dsp:txXfrm>
        <a:off x="5677235" y="3099816"/>
        <a:ext cx="2583930" cy="17282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B4F48F-6F74-9842-A164-78C65E62632D}">
      <dsp:nvSpPr>
        <dsp:cNvPr id="0" name=""/>
        <dsp:cNvSpPr/>
      </dsp:nvSpPr>
      <dsp:spPr>
        <a:xfrm>
          <a:off x="806" y="187932"/>
          <a:ext cx="2473858" cy="8303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</a:t>
          </a:r>
        </a:p>
      </dsp:txBody>
      <dsp:txXfrm>
        <a:off x="806" y="187932"/>
        <a:ext cx="2473858" cy="830329"/>
      </dsp:txXfrm>
    </dsp:sp>
    <dsp:sp modelId="{5E6AA0E8-B225-9D44-A86D-9767773C4003}">
      <dsp:nvSpPr>
        <dsp:cNvPr id="0" name=""/>
        <dsp:cNvSpPr/>
      </dsp:nvSpPr>
      <dsp:spPr>
        <a:xfrm>
          <a:off x="806" y="830454"/>
          <a:ext cx="2473858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en-GB" sz="1400" kern="1200" dirty="0" smtClean="0"/>
            <a:t>The simplest technique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en-GB" sz="1400" kern="1200" dirty="0" smtClean="0"/>
            <a:t>Maps </a:t>
          </a:r>
          <a:r>
            <a:rPr lang="en-GB" sz="1400" kern="1200" dirty="0" smtClean="0">
              <a:solidFill>
                <a:srgbClr val="FF0000"/>
              </a:solidFill>
            </a:rPr>
            <a:t>each block of main memory into only one possible cache line</a:t>
          </a:r>
        </a:p>
      </dsp:txBody>
      <dsp:txXfrm>
        <a:off x="806" y="830454"/>
        <a:ext cx="2473858" cy="2944012"/>
      </dsp:txXfrm>
    </dsp:sp>
    <dsp:sp modelId="{B3F6D228-9039-A949-A88A-D4A04B9662CD}">
      <dsp:nvSpPr>
        <dsp:cNvPr id="0" name=""/>
        <dsp:cNvSpPr/>
      </dsp:nvSpPr>
      <dsp:spPr>
        <a:xfrm>
          <a:off x="2833683" y="166045"/>
          <a:ext cx="2790833" cy="9178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Associative</a:t>
          </a:r>
        </a:p>
      </dsp:txBody>
      <dsp:txXfrm>
        <a:off x="2833683" y="166045"/>
        <a:ext cx="2790833" cy="917875"/>
      </dsp:txXfrm>
    </dsp:sp>
    <dsp:sp modelId="{9F9ABC03-ED5A-8C4F-ABBA-7702123255F3}">
      <dsp:nvSpPr>
        <dsp:cNvPr id="0" name=""/>
        <dsp:cNvSpPr/>
      </dsp:nvSpPr>
      <dsp:spPr>
        <a:xfrm>
          <a:off x="2821004" y="852341"/>
          <a:ext cx="2816190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en-GB" sz="1400" kern="1200" dirty="0" smtClean="0"/>
            <a:t>Permits </a:t>
          </a:r>
          <a:r>
            <a:rPr lang="en-GB" sz="1400" kern="1200" dirty="0" smtClean="0">
              <a:solidFill>
                <a:srgbClr val="FF0000"/>
              </a:solidFill>
            </a:rPr>
            <a:t>each main memory block to be loaded into any line of the cache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en-GB" sz="1400" kern="1200" dirty="0" smtClean="0"/>
            <a:t>The cache control logic interprets a memory address simply as a </a:t>
          </a:r>
          <a:r>
            <a:rPr lang="en-GB" sz="1400" b="1" u="sng" kern="1200" dirty="0" smtClean="0"/>
            <a:t>Tag </a:t>
          </a:r>
          <a:r>
            <a:rPr lang="en-GB" sz="1400" kern="1200" dirty="0" smtClean="0"/>
            <a:t>and a Word field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ts val="870"/>
            </a:spcAft>
            <a:buChar char="••"/>
          </a:pPr>
          <a:r>
            <a:rPr lang="en-GB" sz="1400" kern="1200" dirty="0" smtClean="0"/>
            <a:t>To determine whether a block is in the cache, the cache control logic must simultaneously examine every line’s Tag for a match </a:t>
          </a:r>
        </a:p>
      </dsp:txBody>
      <dsp:txXfrm>
        <a:off x="2821004" y="852341"/>
        <a:ext cx="2816190" cy="2944012"/>
      </dsp:txXfrm>
    </dsp:sp>
    <dsp:sp modelId="{F94948FC-FEE2-2A41-9A9E-9B62084D71F6}">
      <dsp:nvSpPr>
        <dsp:cNvPr id="0" name=""/>
        <dsp:cNvSpPr/>
      </dsp:nvSpPr>
      <dsp:spPr>
        <a:xfrm>
          <a:off x="5984341" y="115886"/>
          <a:ext cx="2473858" cy="9178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Set Associative</a:t>
          </a:r>
        </a:p>
      </dsp:txBody>
      <dsp:txXfrm>
        <a:off x="5984341" y="115886"/>
        <a:ext cx="2473858" cy="917875"/>
      </dsp:txXfrm>
    </dsp:sp>
    <dsp:sp modelId="{C30E3304-D114-7743-A3EC-2445BAC10332}">
      <dsp:nvSpPr>
        <dsp:cNvPr id="0" name=""/>
        <dsp:cNvSpPr/>
      </dsp:nvSpPr>
      <dsp:spPr>
        <a:xfrm>
          <a:off x="5983535" y="852341"/>
          <a:ext cx="2473858" cy="29440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A compromise that exhibits the strengths of both the direct and associative approaches while reducing their disadvantages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b="1" kern="1200" dirty="0" smtClean="0"/>
            <a:t>Read by yourself</a:t>
          </a:r>
        </a:p>
      </dsp:txBody>
      <dsp:txXfrm>
        <a:off x="5983535" y="852341"/>
        <a:ext cx="2473858" cy="294401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11B929-E516-5443-B0F5-EC0B30A47FDB}">
      <dsp:nvSpPr>
        <dsp:cNvPr id="0" name=""/>
        <dsp:cNvSpPr/>
      </dsp:nvSpPr>
      <dsp:spPr>
        <a:xfrm>
          <a:off x="2669" y="914397"/>
          <a:ext cx="4056757" cy="1014189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When a block that is resident in the cache is to be replaced there are two cases to consider:</a:t>
          </a:r>
          <a:endParaRPr lang="en-US" sz="2100" kern="1200" dirty="0"/>
        </a:p>
      </dsp:txBody>
      <dsp:txXfrm>
        <a:off x="2669" y="914397"/>
        <a:ext cx="4056757" cy="1014189"/>
      </dsp:txXfrm>
    </dsp:sp>
    <dsp:sp modelId="{D31FB0BD-CB04-3C41-B317-3A5187E6AE93}">
      <dsp:nvSpPr>
        <dsp:cNvPr id="0" name=""/>
        <dsp:cNvSpPr/>
      </dsp:nvSpPr>
      <dsp:spPr>
        <a:xfrm rot="5400000">
          <a:off x="1942306" y="2017327"/>
          <a:ext cx="177483" cy="177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42DD91-2917-CC41-9BFA-CF928F5CC795}">
      <dsp:nvSpPr>
        <dsp:cNvPr id="0" name=""/>
        <dsp:cNvSpPr/>
      </dsp:nvSpPr>
      <dsp:spPr>
        <a:xfrm>
          <a:off x="2669" y="2283552"/>
          <a:ext cx="4056757" cy="10141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If the </a:t>
          </a:r>
          <a:r>
            <a:rPr lang="en-US" sz="1600" b="1" kern="1200" dirty="0" smtClean="0">
              <a:solidFill>
                <a:srgbClr val="FF0000"/>
              </a:solidFill>
            </a:rPr>
            <a:t>old block in the cache has not been altered then it may be overwritten with a new block</a:t>
          </a:r>
          <a:r>
            <a:rPr lang="en-US" sz="1600" kern="1200" dirty="0" smtClean="0">
              <a:solidFill>
                <a:srgbClr val="FF0000"/>
              </a:solidFill>
            </a:rPr>
            <a:t> </a:t>
          </a:r>
          <a:r>
            <a:rPr lang="en-US" sz="1600" kern="1200" dirty="0" smtClean="0">
              <a:solidFill>
                <a:schemeClr val="tx1"/>
              </a:solidFill>
            </a:rPr>
            <a:t>without first writing out the old block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669" y="2283552"/>
        <a:ext cx="4056757" cy="1014189"/>
      </dsp:txXfrm>
    </dsp:sp>
    <dsp:sp modelId="{2D23DC65-2635-7547-AB3F-AED6672AFFE6}">
      <dsp:nvSpPr>
        <dsp:cNvPr id="0" name=""/>
        <dsp:cNvSpPr/>
      </dsp:nvSpPr>
      <dsp:spPr>
        <a:xfrm rot="5400000">
          <a:off x="1942306" y="3386483"/>
          <a:ext cx="177483" cy="177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68EEB7-D5C7-EF47-A954-BD8607821E05}">
      <dsp:nvSpPr>
        <dsp:cNvPr id="0" name=""/>
        <dsp:cNvSpPr/>
      </dsp:nvSpPr>
      <dsp:spPr>
        <a:xfrm>
          <a:off x="2669" y="3652708"/>
          <a:ext cx="4056757" cy="18336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If at least </a:t>
          </a:r>
          <a:r>
            <a:rPr lang="en-US" sz="1600" kern="1200" dirty="0" smtClean="0">
              <a:solidFill>
                <a:srgbClr val="0000CC"/>
              </a:solidFill>
            </a:rPr>
            <a:t>one write operation has been performed on a word in that line of the cache then </a:t>
          </a:r>
          <a:r>
            <a:rPr lang="en-US" sz="1600" b="1" u="sng" kern="1200" dirty="0" smtClean="0">
              <a:solidFill>
                <a:srgbClr val="0000CC"/>
              </a:solidFill>
            </a:rPr>
            <a:t>main memory must be updated</a:t>
          </a:r>
          <a:r>
            <a:rPr lang="en-US" sz="1600" kern="1200" dirty="0" smtClean="0">
              <a:solidFill>
                <a:srgbClr val="0000CC"/>
              </a:solidFill>
            </a:rPr>
            <a:t> </a:t>
          </a:r>
          <a:r>
            <a:rPr lang="en-US" sz="1600" kern="1200" dirty="0" smtClean="0">
              <a:solidFill>
                <a:schemeClr val="tx1"/>
              </a:solidFill>
            </a:rPr>
            <a:t>by writing the line of cache out to the block of memory before bringing in the new block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669" y="3652708"/>
        <a:ext cx="4056757" cy="1833694"/>
      </dsp:txXfrm>
    </dsp:sp>
    <dsp:sp modelId="{59333D82-04E3-344E-9F6D-7A52667AD3BD}">
      <dsp:nvSpPr>
        <dsp:cNvPr id="0" name=""/>
        <dsp:cNvSpPr/>
      </dsp:nvSpPr>
      <dsp:spPr>
        <a:xfrm>
          <a:off x="4627372" y="914397"/>
          <a:ext cx="4056757" cy="101418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There are two problems to contend (</a:t>
          </a:r>
          <a:r>
            <a:rPr lang="en-US" sz="2100" kern="1200" dirty="0" err="1" smtClean="0"/>
            <a:t>tranh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cãi</a:t>
          </a:r>
          <a:r>
            <a:rPr lang="en-US" sz="2100" kern="1200" dirty="0" smtClean="0"/>
            <a:t>) with:</a:t>
          </a:r>
          <a:endParaRPr lang="en-US" sz="2100" kern="1200" dirty="0"/>
        </a:p>
      </dsp:txBody>
      <dsp:txXfrm>
        <a:off x="4627372" y="914397"/>
        <a:ext cx="4056757" cy="1014189"/>
      </dsp:txXfrm>
    </dsp:sp>
    <dsp:sp modelId="{23FB0AB2-D708-C74D-9705-EFCC30F8BF72}">
      <dsp:nvSpPr>
        <dsp:cNvPr id="0" name=""/>
        <dsp:cNvSpPr/>
      </dsp:nvSpPr>
      <dsp:spPr>
        <a:xfrm rot="5400000">
          <a:off x="6567009" y="2017327"/>
          <a:ext cx="177483" cy="177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36AA80-5C05-2F49-B7E9-B7C655619CE6}">
      <dsp:nvSpPr>
        <dsp:cNvPr id="0" name=""/>
        <dsp:cNvSpPr/>
      </dsp:nvSpPr>
      <dsp:spPr>
        <a:xfrm>
          <a:off x="4627372" y="2283552"/>
          <a:ext cx="4056757" cy="1014189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12700" cap="flat" cmpd="sng" algn="ctr">
          <a:solidFill>
            <a:srgbClr val="0000C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chemeClr val="bg1"/>
              </a:solidFill>
            </a:rPr>
            <a:t>More than one device</a:t>
          </a:r>
          <a:r>
            <a:rPr lang="en-US" sz="2000" kern="1200" dirty="0" smtClean="0">
              <a:solidFill>
                <a:schemeClr val="bg1"/>
              </a:solidFill>
            </a:rPr>
            <a:t> may have access to main memory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627372" y="2283552"/>
        <a:ext cx="4056757" cy="1014189"/>
      </dsp:txXfrm>
    </dsp:sp>
    <dsp:sp modelId="{B3C789D7-F7F9-6047-9980-E16EE5BCCF23}">
      <dsp:nvSpPr>
        <dsp:cNvPr id="0" name=""/>
        <dsp:cNvSpPr/>
      </dsp:nvSpPr>
      <dsp:spPr>
        <a:xfrm rot="5400000">
          <a:off x="6567009" y="3386483"/>
          <a:ext cx="177483" cy="1774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A93BB-D5B7-C048-B918-81E67A7815CD}">
      <dsp:nvSpPr>
        <dsp:cNvPr id="0" name=""/>
        <dsp:cNvSpPr/>
      </dsp:nvSpPr>
      <dsp:spPr>
        <a:xfrm>
          <a:off x="4648204" y="3652708"/>
          <a:ext cx="4015094" cy="173879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00CC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 more </a:t>
          </a:r>
          <a:r>
            <a:rPr lang="en-US" sz="1600" b="1" u="sng" kern="1200" dirty="0" smtClean="0">
              <a:solidFill>
                <a:srgbClr val="0000CC"/>
              </a:solidFill>
            </a:rPr>
            <a:t>complex problem occurs when multiple processors are attached to the same bus and each processor has its own local cache </a:t>
          </a:r>
          <a:r>
            <a:rPr lang="en-US" sz="1600" kern="1200" dirty="0" smtClean="0"/>
            <a:t>- if a word is altered in one cache it could conceivably invalidate a word in other caches</a:t>
          </a:r>
          <a:endParaRPr lang="en-US" sz="1600" kern="1200" dirty="0"/>
        </a:p>
      </dsp:txBody>
      <dsp:txXfrm>
        <a:off x="4648204" y="3652708"/>
        <a:ext cx="4015094" cy="1738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49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849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49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22DCDD-0C19-3441-B848-50C2235D827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6C40E98-D33D-704E-929D-27FB84CF563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4 “Cache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Adapted</a:t>
            </a:r>
            <a:r>
              <a:rPr lang="en-GB" dirty="0" smtClean="0"/>
              <a:t> by </a:t>
            </a:r>
            <a:r>
              <a:rPr lang="en-GB" dirty="0" err="1" smtClean="0"/>
              <a:t>Thân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Văn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Sử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variety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types of memory have been employed.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today are semiconductor memory, magnetic surface memory, used for disk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tape, and optical and magneto-optical.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characteristics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storage are important. In a volatile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information decays naturally or is lost when electrical power is switched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off. In a nonvolatile memory, information once recorded remains without deterioration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until deliberately changed; no electrical power is needed to retain information.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Magnetic-surface memories are nonvolatile. Semiconductor memory (memory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integrated circuits) may be either volatile or nonvolatile. Nonerasable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cannot be altered, except by destroying the storage unit. Semiconductor memory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type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read-only memory (ROM).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necessity, a practical nonerasable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must also be nonvolatile.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random-access memory,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key design issue. In this context,</a:t>
            </a:r>
          </a:p>
          <a:p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organization refers to the physical arrangement of bits to form words.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obvious arrangement is not always used, as is explained in Chapter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constraints on a computer’s memory can be summed up by three questions: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much? How fast? How expensive?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question of how much is somewhat open ended. If the capacity is there,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 will likely be developed to use it. The question of how fast is, in a sense,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easier to answer. To achieve greatest performance, the memory must be able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keep up with the processor. That is, as the processor is executing instructions,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not want it to have to pause waiting for instructions or operands. The final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question must also be considered. For a practical system, the cost of memory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reasonable in relationship to other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might be expected, there is a trade-off among the three key characteristics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memory: capacity, access time, and cost. A variety of technologies are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 memory systems, and across this spectrum of technologies,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relationships hold: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Faster access time, greater cost per bit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smaller cost per bit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slower access time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dilemma facing the designer is clear. The designer would like to use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technologies that provide for large-capacity memory, both because the capacity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 and because the cost per bit is low. However, to meet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requirements, the designer needs to use expensive, relatively lower-capacity memories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short access times.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way out of this dilemma is not to rely on a single memory component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technology, but to employ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constraints on a computer’s memory can be summed up by three questions: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much? How fast? How expensive?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question of how much is somewhat open ended. If the capacity is there,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 will likely be developed to use it. The question of how fast is, in a sense,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easier to answer. To achieve greatest performance, the memory must be able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keep up with the processor. That is, as the processor is executing instructions,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would not want it to have to pause waiting for instructions or operands. The final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question must also be considered. For a practical system, the cost of memory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reasonable in relationship to other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might be expected, there is a trade-off among the three key characteristics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memory: capacity, access time, and cost. A variety of technologies are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 memory systems, and across this spectrum of technologies,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relationships hold: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Faster access time, greater cost per bit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smaller cost per bit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Greater capacity, slower access time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dilemma facing the designer is clear. The designer would like to use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technologies that provide for large-capacity memory, both because the capacity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 and because the cost per bit is low. However, to meet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requirements, the designer needs to use expensive, relatively lower-capacity memories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short access times.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way out of this dilemma is not to rely on a single memory component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technology, but to employ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hierarchy.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3F1-0708-834A-814B-7C2623CE7B4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memory is designed to combine the memory access time of expensive,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combined with the large memory size of less expensive, lower-speed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concept is illustrated in Figure 4.3a. There is a relatively large and slow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together with a smaller, faster cache memory. The cache contains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 of portions of main memory. When the processor attempts to read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a check is made to determine if the word is in the cache. If so, the word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delivered to the processor. If not, a block of main memory, consisting of some fixed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words, is read into the cache and then the word is delivered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of the phenomenon of locality of reference, when a block of data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fetched into the cache to satisfy a single memory reference, it is likely that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future references to that same memory location or to other words in the block.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4.3b depicts the use of multiple levels of cache. The L2 cache is slower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typically larger than the L1 cache, and the L3 cache is slower and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than the L2 cache.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Chương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trính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kích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thước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lớn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thành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từng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block), cache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dung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lượng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nhỏ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thành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từng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line).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Như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vậy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cache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chỉ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chứa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một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chương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trình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Do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vậy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chương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thực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từng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từng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mẻ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này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chạy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xong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nội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dung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cache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cập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nhật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block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tương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ứng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rồi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block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kế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tiếp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sẽ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nạp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cache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chương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tiếp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tục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thực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b="1" u="sng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Tag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gì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Tag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dữ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liệu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đính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kèm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mỗi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đó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chứa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tin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về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chỉ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số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block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bộ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nhớ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nạp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này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Thí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dụ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tag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 3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trị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7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nghĩa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 3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đang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chứa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nội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dung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block 7.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Như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vậy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tag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cụ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mô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tả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mối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quan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hệ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/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ánh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xạ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(relationship/mapping)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giữa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Cache sang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section provides an overview of cache design parameters and reports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 results. We occasionally refer to the use of caches in high-performance computing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(HPC). HPC deals with supercomputers and their software, especially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scientific applications that involve large amounts of data, vector and matrix computation,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use of parallel algorithms. Cache design for HPC is quite different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for other hardware platforms and applications. Indeed, many researchers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found that HPC applications perform poorly on computer architectures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employ caches [BAIL93]. Other researchers have since shown that a cache hierarchy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be useful in improving performance if the application software is tuned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exploit the cache [WANG99, PRES01].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there are a large number of cache implementations, there are a few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basic design elements that serve to classify and differentiate cache architectures.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Table 4.2 lists key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Almost all non-embedded processors, and many embedded processors, support virtual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a concept discussed in Chapter 8. In essence, virtual memory is a facility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allows programs to address memory from a logical point of view,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regard to the amount of main memory physically available. When virtual 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used, the address fields of machine instructions contain virtual addresses. For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and writes from main memory, a hardware memory management unit (MMU)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translates each virtual address into a physical address in main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virtual addresses are used, the system designer may choose to place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between the processor and the MMU or between the MMU and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4.7).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cache,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known as a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virtual cache,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stores data using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 addresses.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accesses the cache directly, without going through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MMU. A physical cache stores data using main memory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addresses.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obvious advantage of the logical cache is that cache access speed is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for a physical cache, because the cache can respond before the MMU performs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 translation. The disadvantage has to do with the fact that most virtual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systems supply each application with the same virtual memory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space. That is, each application sees a virtual memory that starts at address 0. Thus,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same virtual address in two different applications refers to two different physical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addresses. The cache memory must therefore be completely flushed with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 context switch, or extra bits must be added to each line of the cache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identify which virtual address space this address refers to.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B93A6-E508-E944-9E17-051C16D946C1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are fewer cache lines than main memory blocks, an algorithm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 for mapping main memory blocks into cache lines. Further, a means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needed for determining which main memory block currently occupies a cache line.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choice of the mapping function dictates how the cache is organized. Three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techniques can be used: direct, associative, and set associative.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mapping: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simplest technique, known as </a:t>
            </a:r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mapping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maps each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of main memory into only one possible cache line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Associative mapping: Associative mapping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overcomes the disadvantage of direct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mapping by permitting each main memory block to be loaded into any line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cache.</a:t>
            </a:r>
          </a:p>
          <a:p>
            <a:endParaRPr kumimoji="1" lang="en-US" sz="1200" i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Set-associative mapping</a:t>
            </a:r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</a:t>
            </a:r>
            <a:r>
              <a:rPr kumimoji="1" lang="en-US" sz="1200" b="1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Set-associative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mapping is a compromise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exhibits the strengths of both the direct and associative approaches while reducing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their disadvantages.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3F1-0708-834A-814B-7C2623CE7B46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term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Table 4.1 refers to whether memory is internal and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computer. Internal memory is often equated with main memory. But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other forms of internal memory. The processor requires its own local memory,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form of registers (e.g., see Figure 2.3). Further, as we shall see, the control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the processor may also require its own internal memory. We will defer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discussion of these latter two types of internal memory to later chapters. Cache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internal memory. External memory consists of peripheral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devices, such as disk and tape, that are accessible to the processor via I/O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obvious characteristic of memory is its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this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expressed in terms of bytes (1 byte = 8 bits) or words. Common word lengths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8, 16, and 32 bits. External memory capacity is typically expressed in terms of bytes.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related concept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transfer is equal to the number of electrical lines into and out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 This may be equal to the word length, but is often larger, such as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 bits. To clarify this point, consider three related concepts for internal memory: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“natural” unit of organization of memory. The size of a word is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equal to the number of bits used to represent an integer and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length. Unfortunately, there are many exceptions. For example, the CRAY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C90 (an older model CRAY supercomputer) has a 64-bit word length but 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46-bit integer representation. The Intel x86 architecture has a wide variety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lengths, expressed as multiples of bytes, and a word size of 32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Addressable units: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systems, the addressable unit is the word.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systems allow addressing at the byte level. In any case, the relationship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length in bits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of an address and the number N of addressable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is 2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= 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memory, this is the number of bits read out of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into memory at a time. The unit of transfer need not equal a word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addressable unit. For external memory, data are often transferred in much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units than a word, and these are referred to as blocks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4D675-E42F-1B45-959F-76B27AD9D7E7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mapping is expressed as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j modulo 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where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cache line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 = main memory block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number of lines in the cache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4.8a shows the mapping for the first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blocks of main memory.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of main memory maps into one unique line of the cache. The next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blocks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main memory map into the cache in the same fashion; that is, block B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maps into line L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cache, block 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Bm+1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maps into line L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and so on.</a:t>
            </a:r>
          </a:p>
          <a:p>
            <a:endParaRPr lang="en-GB" smtClean="0"/>
          </a:p>
          <a:p>
            <a:r>
              <a:rPr lang="en-GB" baseline="0" smtClean="0"/>
              <a:t>Yếu điểm chính của kỹ thuật direct mapping (cà ri dê nguyên tô) là khi có cache miss </a:t>
            </a:r>
          </a:p>
          <a:p>
            <a:r>
              <a:rPr lang="en-GB" baseline="0" smtClean="0"/>
              <a:t>(thí dụ cần truy xuất một biến ở khối m trong hình (a)), </a:t>
            </a:r>
          </a:p>
          <a:p>
            <a:r>
              <a:rPr lang="en-GB" baseline="0" smtClean="0"/>
              <a:t>phải đổ hết cache về bộ nhớ rồi lại chép cả một khới lớn các blocks từ mem và cache</a:t>
            </a:r>
          </a:p>
          <a:p>
            <a:endParaRPr lang="en-GB" baseline="0" smtClean="0"/>
          </a:p>
          <a:p>
            <a:r>
              <a:rPr lang="en-GB" baseline="0" smtClean="0"/>
              <a:t>Để giảm chi phí chép qua qua lại mem-cache quá nhiều, kỹ thuật associative được dùng.</a:t>
            </a:r>
          </a:p>
          <a:p>
            <a:r>
              <a:rPr lang="en-GB" baseline="0" smtClean="0"/>
              <a:t>Khi gặp cahe miss, phải chép 1 block vào cache nhưng không có line nào trống. Bài toán ở </a:t>
            </a:r>
          </a:p>
          <a:p>
            <a:r>
              <a:rPr lang="en-GB" baseline="0" smtClean="0"/>
              <a:t>đây là line nào phải hi sinh, được chuyển về mem, nhường chỗ cho block mới. Việc này sẽ được</a:t>
            </a:r>
          </a:p>
          <a:p>
            <a:r>
              <a:rPr lang="en-GB" baseline="0" smtClean="0"/>
              <a:t>Giải quyết trong phần replacement algorithms – các slide sau.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4D675-E42F-1B45-959F-76B27AD9D7E7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mapping is expressed as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j modulo 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where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cache line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 = main memory block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number of lines in the cache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4.8a shows the mapping for the first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blocks of main memory.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of main memory maps into one unique line of the cache. The next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blocks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main memory map into the cache in the same fashion; that is, block B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maps into line L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of cache, block 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Bm+1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maps into line L</a:t>
            </a:r>
            <a:r>
              <a:rPr kumimoji="1" lang="en-US" sz="1200" i="1" kern="1200" baseline="-25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and so on.</a:t>
            </a:r>
          </a:p>
          <a:p>
            <a:endParaRPr lang="en-GB" smtClean="0"/>
          </a:p>
          <a:p>
            <a:r>
              <a:rPr lang="en-GB" baseline="0" smtClean="0"/>
              <a:t>Yếu điểm chính của kỹ thuật direct mapping (cà ri dê nguyên tô) là khi có cache miss </a:t>
            </a:r>
          </a:p>
          <a:p>
            <a:r>
              <a:rPr lang="en-GB" baseline="0" smtClean="0"/>
              <a:t>(thí dụ cần truy xuất một biến ở khối m trong hình (a)), </a:t>
            </a:r>
          </a:p>
          <a:p>
            <a:r>
              <a:rPr lang="en-GB" baseline="0" smtClean="0"/>
              <a:t>phải đổ hết cache về bộ nhớ rồi lại chép cả một khới lớn các blocks từ mem và cache</a:t>
            </a:r>
          </a:p>
          <a:p>
            <a:endParaRPr lang="en-GB" baseline="0" smtClean="0"/>
          </a:p>
          <a:p>
            <a:r>
              <a:rPr lang="en-GB" baseline="0" smtClean="0"/>
              <a:t>Để giảm chi phí chép qua qua lại mem-cache quá nhiều, kỹ thuật associative được dùng.</a:t>
            </a:r>
          </a:p>
          <a:p>
            <a:r>
              <a:rPr lang="en-GB" baseline="0" smtClean="0"/>
              <a:t>Khi gặp cahe miss, phải chép 1 block vào cache nhưng không có line nào trống. Bài toán ở </a:t>
            </a:r>
          </a:p>
          <a:p>
            <a:r>
              <a:rPr lang="en-GB" baseline="0" smtClean="0"/>
              <a:t>đây là line nào phải hi sinh, được chuyển về mem, nhường chỗ cho block mới. Việc này sẽ được</a:t>
            </a:r>
          </a:p>
          <a:p>
            <a:r>
              <a:rPr lang="en-GB" baseline="0" smtClean="0"/>
              <a:t>Giải quyết trong phần replacement algorithms – các slide sau.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FEAEC-2236-464B-BC9C-0E3F6162439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Set-associative mapping is a compromise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exhibits the strengths of both the direct and associative approaches while reducing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their disadvantages.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case, the cache consists of a number sets, each of which consists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lines. The relationships are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* k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j modulo v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where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 = cache set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 = main memory block number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= number of lines in the cache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 = number of sets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 = number of lines in each set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k-way set-associative mapping.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AE512C-BC48-1B4B-9FAC-44397A96517A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1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opcode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thực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2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hướng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xấy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</a:t>
            </a:r>
          </a:p>
          <a:p>
            <a:pPr marL="228600" indent="-228600">
              <a:buAutoNum type="arabicParenBoth"/>
            </a:pP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data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có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nạp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cache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rồi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(cache hit)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data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nằm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mở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một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block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bên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ngoài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cache (cache miss)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KHÔNG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Như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vậy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,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khối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bộ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nhớ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chính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có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chứa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data (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addr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)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phải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nạp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vào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cache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có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Câu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hỏi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: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Khối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cần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nạp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này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sẽ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nạp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vào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line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nào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?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  <a:sym typeface="Wingdings" pitchFamily="2" charset="2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Với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Direct mapping</a:t>
            </a:r>
            <a:r>
              <a:rPr kumimoji="1" lang="en-US" sz="1200" b="0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: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Quá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dễ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(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vì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có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lựa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chọn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nào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khác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):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Đổ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lại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hết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cache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vào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mem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rồi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nạp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một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số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block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mới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vào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cache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Với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Associate mapping</a:t>
            </a:r>
            <a:r>
              <a:rPr kumimoji="1" lang="en-US" sz="1200" b="0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: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Chọn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line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dùng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đến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(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vô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ích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nhất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)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để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chuyển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rồi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block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mới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vào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rồi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nhật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tag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của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line.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Với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Set-Associate mapping</a:t>
            </a:r>
            <a:r>
              <a:rPr kumimoji="1" lang="en-US" sz="1200" b="0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: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Xác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định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con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trong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cache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của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block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mới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,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chọn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line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dùng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đến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(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vô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ích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nhất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)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trtong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con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này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để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chuyển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rồi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block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mới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vào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rồi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nhật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tag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của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line.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b="1" u="none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Once the cache has been filled, when a new block is brought into the cache,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existing blocks must be replaced. For direct mapping, there is only one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for any particular block, and no choice is possible. For the associative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set-associative techniques, a replacement algorithm is needed. To achieve high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speed, such an algorithm must be implemented in hardware.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6915C-4E85-6F4A-A796-981EBB0906D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Giải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thuật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LRU –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Ít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nhất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hiện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hành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2 bit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tag :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Bít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trái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mô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code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bit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phải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mô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rằng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data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cập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nhật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00 : Code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data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sửa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đổi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01 : Code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data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sửa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đổi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10 : Code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data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chưa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sửa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đổi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11 : Code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data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sửa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đổi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Theo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thói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quen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tự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nhiên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con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người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gì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rồi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thì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thường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tiếp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đến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xong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Như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vậy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, line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tag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00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line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vô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ích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nhất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sẽ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chọn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thế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(CODE KHÔNG DÙNG, DATA KHÔNG SỬA THÌ NẰM ĐẤY LÀM CHI)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 LRU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chọn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line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thay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dựa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trên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2 bit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này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mang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nhỏ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nhất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.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number of algorithms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been tried. We mention four of the most common. Probably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effective is least recently used (LRU): Replace that block in the set that has been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cache longest with no reference to it. For two-way set associative, this is easily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implemented. Each line includes a USE bit. When a line is referenced, its USE 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set to 1 and the USE bit of the other line in that set is set to 0. When a block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read into the set, the line whose USE bit is 0 is used. Because we are assuming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more recently used memory locations are more likely to be referenced, LRU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should give the best hit ratio. LRU is also relatively easy to implement for a fully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associative cache. The cache mechanism maintains a separate list of indexes to 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lines in the cache. When a line is referenced, it moves to the front of the list.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replacement, the line at the back of the list is used. Because of its simplicity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implementation, LRU is the most popular replacement algorithm.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possibility is first-in-first-out (FIFO): Replace that block in the set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has been in the cache longest. FIFO is easily implemented as a round-robin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circular buffer technique. Still another possibility is least frequently used (LFU):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Replace that block in the set that has experienced the fewest references. LFU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implemented by associating a counter with each line. A technique not based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usage (i.e., not LRU, LFU, FIFO, or some variant) is to pick a line at random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 candidate lines. Simulation studies have shown that random replacement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provides only slightly inferior performance to an algorithm based on usage [SMIT82].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51CAAB-E649-2647-90BA-BB247BE57160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a block that is resident in the cache is to be replaced, there are two cases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consider. If the old block in the cache has not been altered, then it may be overwritten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new block without first writing out the old block. If at least one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 has been performed on a word in that line of the cache, then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updated by writing the line of cache out to the block of memory before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bringing in the new block. A variety of write policies, with performance and economic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trade-offs, is possible. There are two problems to contend with. First,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one device may have access to main memory. For example,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be able to read-write directly to memory. If a word has been altered only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cache, then the corresponding memory word is invalid. Further, if the I/O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altered main memory, then the cache word is invalid. A more complex problem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when multiple processors are attached to the same bus and each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its own local cache. Then, if a word is altered in one cache, it could conceivably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invalidate a word in other caches.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6AE-07C9-824F-A07D-E9CD3919EDB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simplest technique is called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through.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this technique, all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are made to main memory as well as to the cache, ensuring that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is always valid. Any other processor–cache module can monitor traffic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to maintain consistency within its own cache. The main disadvantage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this technique is that it generates substantial memory traffic and may create a bottleneck.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alternative technique, known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back,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minimizes memory writes.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write back, updates are made only in the cache. When an update occurs,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dirty bit,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use bit, associated with the line is set. Then, when a block is replaced,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written back to main memory if and only if the dirty bit is set. The problem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back is that portions of main memory are invalid, and hence accesses by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 can be allowed only through the cache. This makes for complex circuitry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a potential bottleneck. Experience has shown that the percentage of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references that are writes is on the order of 15% [SMIT82]. However, for HPC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applications, this number may approach 33% (vector-vector multiplication) and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go as high as 50% (matrix transposition).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bus organization in which more than one device (typically a processor)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a cache and main memory is shared, a new problem is introduced. If data in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are altered, this invalidates not only the corresponding word in main memory,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but also that same word in other caches (if any other cache happens to have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word). Even if a write-through policy is used, the other caches may contain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invalid data. A system that prevents this problem is said to maintain cache coherency.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Possible approaches to cache coherency include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watching with write through: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cache controller monitors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to detect write operations to memory by other bus masters. If another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writes to a location in shared memory that also resides in the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the cache controller invalidates that cache entry. This strategy depends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the use of a write-through policy by all cache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Hardware transparency: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Additional hardware is used to ensure that all updates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main memory via cache are reflected in all caches. Thus, if one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modifies a word in its cache, this update is written to main memory.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matching words in other caches are similarly updated.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Non-cacheable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portion of main memory is shared by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one processor, and this is designated as non-cacheable. In such a system,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accesses to shared memory are cache misses, because the shared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never copied into the cache. The non-cacheable memory can be identified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chip-select logic or high-address bits.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6AE-07C9-824F-A07D-E9CD3919EDB8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simplest technique is called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through.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this technique, all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are made to main memory as well as to the cache, ensuring that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is always valid. Any other processor–cache module can monitor traffic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main memory to maintain consistency within its own cache. The main disadvantage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this technique is that it generates substantial memory traffic and may create a bottleneck.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alternative technique, known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back,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minimizes memory writes.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write back, updates are made only in the cache. When an update occurs,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dirty bit,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use bit, associated with the line is set. Then, when a block is replaced, 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written back to main memory if and only if the dirty bit is set. The problem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back is that portions of main memory are invalid, and hence accesses by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 can be allowed only through the cache. This makes for complex circuitry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a potential bottleneck. Experience has shown that the percentage of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references that are writes is on the order of 15% [SMIT82]. However, for HPC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applications, this number may approach 33% (vector-vector multiplication) and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go as high as 50% (matrix transposition).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bus organization in which more than one device (typically a processor)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a cache and main memory is shared, a new problem is introduced. If data in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are altered, this invalidates not only the corresponding word in main memory,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but also that same word in other caches (if any other cache happens to have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word). Even if a write-through policy is used, the other caches may contain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invalid data. A system that prevents this problem is said to maintain cache coherency.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Possible approaches to cache coherency include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watching with write through: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cache controller monitors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to detect write operations to memory by other bus masters. If another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writes to a location in shared memory that also resides in the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the cache controller invalidates that cache entry. This strategy depends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the use of a write-through policy by all cache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Hardware transparency: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Additional hardware is used to ensure that all updates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main memory via cache are reflected in all caches. Thus, if one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modifies a word in its cache, this update is written to main memory.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matching words in other caches are similarly updated.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Non-cacheable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portion of main memory is shared by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one processor, and this is designated as non-cacheable. In such a system,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accesses to shared memory are cache misses, because the shared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never copied into the cache. The non-cacheable memory can be identified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chip-select logic or high-address bits.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Nguyên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lý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cục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bộ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-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Thó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quen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con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người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(programmer)</a:t>
            </a:r>
            <a:endParaRPr kumimoji="1" lang="en-US" sz="1200" b="0" u="none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Cục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bộ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về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data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thường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gần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nhau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Data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này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thì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data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gần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đó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thường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cũng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pPr>
              <a:buFontTx/>
              <a:buChar char="-"/>
            </a:pP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Cục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bộ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về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thời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Data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tại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vị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trí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này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thì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xác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xuất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truy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data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gần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đó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thời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gần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tới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sẽ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endParaRPr kumimoji="1" lang="en-US" sz="1200" b="0" u="none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b="0" u="none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b="1" u="sng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design element is the line size. When a block of data is retrieved and placed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cache, not only the desired word but also some number of adjacent words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retrieved. As the block size increases from very small to larger sizes, the hit ratio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will at first increase because of the principle of locality, which states that data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vicinity of a referenced word are likely to be referenced in the near future. As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size increases, more useful data are brought into the cache. The hit ratio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begin to decrease, however, as the block becomes even bigger and the probability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using the newly fetched information becomes less than the probability of reusing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information that has to be replaced. Two specific effects come into play: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Larger blocks reduce the number of blocks that fit into a cache. Because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block fetch overwrites older cache contents, a small number of blocks results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data being overwritten shortly after they are fetched.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As a block becomes larger, each additional word is farther from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and therefore less likely to be needed in the near future.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relationship between block size and hit ratio is complex, depending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locality characteristics of a particular program, and no definitive optimum value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has been found. A size of from 8 to 64 bytes seems reasonably close to optimum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[SMIT87, PRZY88, PRZY90, HAND98]. For HPC systems, 64- and 128-byte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sizes are most frequently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logic density has increased, it has become possible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have a cache on the same chip as the processor: the on-chip cache. Compared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cache reachable via an external bus, the on-chip cache reduces the processor’s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external bus activity and therefore speeds up execution times and increases overall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performance. When the requested instruction or data is found in the on-chip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cache, the bus access is eliminated. Because of the short data paths internal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processor, compared with bus lengths, on-chip cache accesses will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appreciably faster than would even zero-wait state bus cycles. Furthermore,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period the bus is free to support other transfers.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inclusion of an on-chip cache leaves open the question of whether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off-chip, or external, cache is still desirable. Typically, the answer is yes, and most contemporary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designs include both on-chip and external caches. The simplest such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a two-level cache, with the internal cache designated as level 1 (L1)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external cache designated as level 2 (L2). The reason for including an L2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the following: If there is no L2 cache and the processor makes an access request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 memory location not in the L1 cache, then the processor must access DRAM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ROM memory across the bus. Due to the typically slow bus speed and slow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time, this results in poor performance. On the other hand, if an L2 SRAM (static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RAM) cache is used, then frequently the missing information can be quickly retrieved.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SRAM is fast enough to match the bus speed, then the data can be accessed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a zero-wait state transaction, the fastest type of bus 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features of contemporary cache design for multilevel caches are noteworthy.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First, for an off-chip L2 cache, many designs do not use the system bus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path for transfer between the L2 cache and the processor, but use a separate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path, so as to reduce the burden on the system bus. Second, with the continued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shrinkage of processor components, a number of processors now incorporate the L2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on the processor chip, improving performance.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potential savings due to the use of an L2 cache depends on the hit rates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both the L1 and L2 caches. Several studies have shown that, in general, the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second-level cache does improve performance (e.g., see [AZIM92], [NOVI93],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[HAND98]). However, the use of multilevel caches does complicate all of the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related to caches, including size, replacement algorithm, and write policy; see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[HAND98] and [PEIR99] for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3F1-0708-834A-814B-7C2623CE7B4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term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Table 4.1 refers to whether memory is internal and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computer. Internal memory is often equated with main memory. But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other forms of internal memory. The processor requires its own local memory,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form of registers (e.g., see Figure 2.3). Further, as we shall see, the control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the processor may also require its own internal memory. We will defer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discussion of these latter two types of internal memory to later chapters. Cache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internal memory. External memory consists of peripheral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devices, such as disk and tape, that are accessible to the processor via I/O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obvious characteristic of memory is its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this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expressed in terms of bytes (1 byte = 8 bits) or words. Common word lengths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8, 16, and 32 bits. External memory capacity is typically expressed in terms of bytes.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related concept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transfer is equal to the number of electrical lines into and out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 This may be equal to the word length, but is often larger, such as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 bits. To clarify this point, consider three related concepts for internal memory: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“natural” unit of organization of memory. The size of a word is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equal to the number of bits used to represent an integer and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length. Unfortunately, there are many exceptions. For example, the CRAY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C90 (an older model CRAY supercomputer) has a 64-bit word length but 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46-bit integer representation. The Intel x86 architecture has a wide variety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lengths, expressed as multiples of bytes, and a word size of 32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Addressable units: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systems, the addressable unit is the word.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systems allow addressing at the byte level. In any case, the relationship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length in bits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of an address and the number N of addressable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is 2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= 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memory, this is the number of bits read out of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into memory at a time. The unit of transfer need not equal a word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addressable unit. For external memory, data are often transferred in much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units than a word, and these are referred to as blocks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4.17 shows the results of one simulation study of two-level cache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 function of cache size [GENU04]. The figure assumes that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caches have the same line size and shows the total hit ratio. That is, a hit is counted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desired data appears in either the L1 or the L2 cache. The figure shows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impact of L2 on total hits with respect to L1 size. L2 has little effect on the total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 of cache hits until it is at least double the L1 cache size. Note that the steepest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 of the slope for an L1 cache of 8 Kbytes is for an L2 cache of 16 Kbytes.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Again for an L1 cache of 16 Kbytes, the steepest part of the curve is for an L2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size of 32 Kbytes. Prior to that point, the L2 cache has little, if any, impact on total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cache performance. The need for the L2 cache to be larger than the L1 cache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affect performance makes sense. If the L2 cache has the same line size and capacity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the L1 cache, its contents will more or less mirror those of the L1 cache.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increasing availability of on-chip area available for cache, most contemporary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microprocessors have moved the L2 cache onto the processor chip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added an L3 cache. Originally, the L3 cache was accessible over the external bus.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More recently, most microprocessors have incorporated an on-chip L3 cache.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either case, there appears to be a performance advantage to adding the third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(e.g., see [GHAI98]). Further, large systems, such as the IBM mainframe zEnterprise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systems, now incorporate 3 on-chip cache levels and a fourth level of cache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shared across multiple chips [CURR11].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on-chip cache first made an appearance,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of the designs consisted of a single cache used to store references to both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instructions. More recently, it has become common to split the cache into two: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dedicated to instructions and one dedicated to data. These two caches both exist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the same level, typically as two L1 caches. When the processor attempts to fetch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from main memory, it first consults the instruction L1 cache, and when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attempts to fetch data from main memory, it first consults the data L1 cache.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potential advantages of a unified cache: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For a given cache size, a unified cache has a higher hit rate than split caches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it balances the load between instruction and data fetches automatically.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is, if an execution pattern involves many more instruction fetches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data fetches, then the cache will tend to fill up with instructions, and if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pattern involves relatively more data fetches, the opposite will occur.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Only one cache needs to be designed and implemented.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trend is toward split caches at the L1 and unified caches for higher levels,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particularly for superscalar machines, which emphasize parallel instruction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prefetching of predicted future instructions. The key advantage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split cache design is that it eliminates contention for the cache between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fetch/decode unit and the execution unit. This is important in any design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relies on the pipelining of instructions. Typically, the processor will fetch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ahead of time and fill a buffer, or pipeline, with instructions to be executed.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that we have a unified instruction/data cache. When the execution unit performs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access to load and store data, the request is submitted to the unified cache.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If, at the same time, the instruction prefetcher issues a read request to the cache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instruction, that request will be temporarily blocked so that the cache can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unit first, enabling it to complete the currently executing instruction.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cache contention can degrade performance by interfering with efficient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instruction pipeline. The split cache structure overcomes this difficulty.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4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3F1-0708-834A-814B-7C2623CE7B46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term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Table 4.1 refers to whether memory is internal and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computer. Internal memory is often equated with main memory. But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other forms of internal memory. The processor requires its own local memory,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form of registers (e.g., see Figure 2.3). Further, as we shall see, the control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the processor may also require its own internal memory. We will defer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discussion of these latter two types of internal memory to later chapters. Cache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internal memory. External memory consists of peripheral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devices, such as disk and tape, that are accessible to the processor via I/O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obvious characteristic of memory is its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this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expressed in terms of bytes (1 byte = 8 bits) or words. Common word lengths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8, 16, and 32 bits. External memory capacity is typically expressed in terms of bytes.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related concept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transfer is equal to the number of electrical lines into and out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 This may be equal to the word length, but is often larger, such as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 bits. To clarify this point, consider three related concepts for internal memory: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“natural” unit of organization of memory. The size of a word is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equal to the number of bits used to represent an integer and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length. Unfortunately, there are many exceptions. For example, the CRAY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C90 (an older model CRAY supercomputer) has a 64-bit word length but 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46-bit integer representation. The Intel x86 architecture has a wide variety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lengths, expressed as multiples of bytes, and a word size of 32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Addressable units: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systems, the addressable unit is the word.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systems allow addressing at the byte level. In any case, the relationship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length in bits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of an address and the number N of addressable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is 2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= 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memory, this is the number of bits read out of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into memory at a time. The unit of transfer need not equal a word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addressable unit. For external memory, data are often transferred in much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units than a word, and these are referred to as blocks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3F1-0708-834A-814B-7C2623CE7B46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term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Table 4.1 refers to whether memory is internal and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computer. Internal memory is often equated with main memory. But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other forms of internal memory. The processor requires its own local memory,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form of registers (e.g., see Figure 2.3). Further, as we shall see, the control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the processor may also require its own internal memory. We will defer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discussion of these latter two types of internal memory to later chapters. Cache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internal memory. External memory consists of peripheral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devices, such as disk and tape, that are accessible to the processor via I/O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obvious characteristic of memory is its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this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expressed in terms of bytes (1 byte = 8 bits) or words. Common word lengths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8, 16, and 32 bits. External memory capacity is typically expressed in terms of bytes.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related concept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transfer is equal to the number of electrical lines into and out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 This may be equal to the word length, but is often larger, such as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 bits. To clarify this point, consider three related concepts for internal memory: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“natural” unit of organization of memory. The size of a word is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equal to the number of bits used to represent an integer and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length. Unfortunately, there are many exceptions. For example, the CRAY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C90 (an older model CRAY supercomputer) has a 64-bit word length but 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46-bit integer representation. The Intel x86 architecture has a wide variety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lengths, expressed as multiples of bytes, and a word size of 32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Addressable units: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systems, the addressable unit is the word.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systems allow addressing at the byte level. In any case, the relationship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length in bits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of an address and the number N of addressable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is 2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= 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memory, this is the number of bits read out of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into memory at a time. The unit of transfer need not equal a word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addressable unit. For external memory, data are often transferred in much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units than a word, and these are referred to as blocks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5EE1B-C934-B74D-A270-01132EE6DE6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complex subject of computer memory is made more manageable if we classify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systems according to their key characteristics. The most important of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listed in Table 4.1.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463F1-0708-834A-814B-7C2623CE7B4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term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location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Table 4.1 refers to whether memory is internal and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computer. Internal memory is often equated with main memory. But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other forms of internal memory. The processor requires its own local memory,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form of registers (e.g., see Figure 2.3). Further, as we shall see, the control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the processor may also require its own internal memory. We will defer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discussion of these latter two types of internal memory to later chapters. Cache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form of internal memory. External memory consists of peripheral storage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devices, such as disk and tape, that are accessible to the processor via I/O controllers.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obvious characteristic of memory is its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this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 expressed in terms of bytes (1 byte = 8 bits) or words. Common word lengths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8, 16, and 32 bits. External memory capacity is typically expressed in terms of bytes.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related concept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internal memory, the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transfer is equal to the number of electrical lines into and out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 This may be equal to the word length, but is often larger, such as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256 bits. To clarify this point, consider three related concepts for internal memory: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“natural” unit of organization of memory. The size of a word is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equal to the number of bits used to represent an integer and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length. Unfortunately, there are many exceptions. For example, the CRAY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C90 (an older model CRAY supercomputer) has a 64-bit word length but 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46-bit integer representation. The Intel x86 architecture has a wide variety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lengths, expressed as multiples of bytes, and a word size of 32 bits.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Addressable units: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systems, the addressable unit is the word.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systems allow addressing at the byte level. In any case, the relationship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the length in bits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of an address and the number N of addressable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is 2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= 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 of transfer: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main memory, this is the number of bits read out of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written into memory at a time. The unit of transfer need not equal a word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addressable unit. For external memory, data are often transferred in much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larger units than a word, and these are referred to as blocks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5C69E-6946-714F-9C41-EF1F2D266F6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 distinction among memory types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accessing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units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data. These include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Sequential access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 Memory is organized into units of data, called records.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must be made in a specific linear sequence. Stored addressing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separate records and assist in the retrieval process. A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read–write mechanism is used, and this must be moved from its current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desired location, passing and rejecting each intermediate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 time to access an arbitrary record is highly variable. Tape units,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Chapter 6, are sequential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access: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with sequential access, direct access involves a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read–write mechanism. However, individual blocks or records have a unique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based on physical location. Access is accomplished by direct access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reach a general vicinity plus sequential searching, counting, or waiting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reach the final location. Again, access time is variable. Disk units, discussed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Chapter 6, are direct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Random access: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addressable location in memory has a unique, physically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wired-in addressing mechanism. The time to access a given location is independent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sequence of prior accesses and is constant. Thus, any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be selected at random and directly addressed and accessed.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some cache systems are random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Associative: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a random access type of memory that enables one to make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comparison of desired bit locations within a word for a specified match,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do this for all words simultaneously. Thus, a word is retrieved based on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 of its contents rather than its address. As with ordinary random-access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each location has its own addressing mechanism, and retrieval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constant independent of location or prior access patterns. Cache memories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employ associative access.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D2345-2FE8-BC48-BCBC-7B19F47E03F2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 user’s point of view, the two most important characteristics of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capacity and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Three performance parameters are used: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time (latency): 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- For random-access memory, this is the time it takes to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a read or write operation, that is, the time from the instant that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presented to the memory to the instant that data have been stored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made available for use. 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- For non-random-access memory, access time is the time it takes to position the read–write mechanism at the desired location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thời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gian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việc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định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cycle time: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concept is primarily applied to random-access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consists of the access time plus any additional time required before a second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access can commence. This additional time may be required for transients to die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out on signal lines or to regenerate data if they are read destructively. Note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cycle time is concerned with the system bus, not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rate: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is the rate at which data can be transferred into or out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unit. For random-access memory, it is equal to 1/(cycle time).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33B03154-A623-4598-BA05-25A09727EFA9}" type="datetime1">
              <a:rPr lang="en-US" smtClean="0"/>
              <a:pPr/>
              <a:t>5/22/2024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95E2-4F6F-46A1-85F6-6C1E54D63A90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595F-2CB3-45C4-A74D-2D3B4574F424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F713-0EB9-45DA-A4F3-74AE01895524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8CA0BC0-43D3-4BAE-8613-52E9883DECC9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28E3E517-DE8C-4C8F-B190-9CF96D8FA94A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E7A5-760E-4BDE-AA65-67E5E6EFDC2A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BA9B7E-E2C7-4727-BA03-58F1466DA195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BB66B4-8B35-4731-BA60-425440E00E68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84DD1F6-1F67-48E0-8D87-A3DC2BBE1728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B5EE-9675-4E9B-B31B-1146C5DF68EE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46A3-128A-49CE-8967-C1D13BBE1647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F3C96-7786-4CA7-AB66-021A3B4D96B1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7247-6516-4D28-8BC9-71132553168A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14759C1-EC83-471C-9944-DE9CA011FAEF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6E1F2F6-7362-4400-8DC8-5CDD3DA18660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3809-DCFB-4A60-96F1-9FB98C110022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E9B5-A47C-4D07-A2E3-675D09AF201D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023-9233-460C-957F-A1F3D6CCBD6D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11CFD-7449-476A-8305-5E6926BCACDA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5F63851-2E1E-488E-A44B-FCC03B7816F8}" type="datetime1">
              <a:rPr lang="en-US" smtClean="0"/>
              <a:pPr/>
              <a:t>5/22/2024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6371956"/>
            <a:ext cx="8553480" cy="343192"/>
          </a:xfrm>
        </p:spPr>
        <p:txBody>
          <a:bodyPr>
            <a:noAutofit/>
          </a:bodyPr>
          <a:lstStyle/>
          <a:p>
            <a:r>
              <a:rPr lang="en-GB" sz="1600" dirty="0" smtClean="0"/>
              <a:t>William Stallings,  Computer </a:t>
            </a:r>
            <a:r>
              <a:rPr lang="en-GB" sz="1600" dirty="0"/>
              <a:t>Organization </a:t>
            </a:r>
            <a:r>
              <a:rPr lang="en-GB" sz="1600" dirty="0" smtClean="0"/>
              <a:t> and Architecture, 9</a:t>
            </a:r>
            <a:r>
              <a:rPr lang="en-GB" sz="1600" baseline="30000" dirty="0" smtClean="0"/>
              <a:t>th</a:t>
            </a:r>
            <a:r>
              <a:rPr lang="en-GB" sz="1600" dirty="0" smtClean="0"/>
              <a:t> Edition</a:t>
            </a:r>
            <a:endParaRPr lang="en-GB" sz="1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533401" y="5167050"/>
            <a:ext cx="4038600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4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500562" y="5305444"/>
            <a:ext cx="4429124" cy="838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Cache Memory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32" y="71414"/>
            <a:ext cx="7556500" cy="8874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Method of Accessing Units of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Direct Access on Disks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314" y="2285992"/>
            <a:ext cx="4143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T1</a:t>
            </a:r>
            <a:r>
              <a:rPr lang="en-US" smtClean="0">
                <a:solidFill>
                  <a:srgbClr val="FF0000"/>
                </a:solidFill>
              </a:rPr>
              <a:t>: seek time, time for moving the head to the accessed track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3071810"/>
            <a:ext cx="4286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006600"/>
                </a:solidFill>
              </a:rPr>
              <a:t>T2</a:t>
            </a:r>
            <a:r>
              <a:rPr lang="en-US" smtClean="0">
                <a:solidFill>
                  <a:srgbClr val="006600"/>
                </a:solidFill>
              </a:rPr>
              <a:t>: Rotational delay, time for rotating the disk to position the head to the beginning of the accessed sector</a:t>
            </a:r>
            <a:endParaRPr lang="en-US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4572008"/>
            <a:ext cx="4429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T3</a:t>
            </a:r>
            <a:r>
              <a:rPr lang="en-US" smtClean="0"/>
              <a:t>: Transfer time, time for rotating the disk to access all the accessed sector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0032" y="857232"/>
            <a:ext cx="42862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285720" y="1285860"/>
            <a:ext cx="4143404" cy="928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Location of each sector is idenfified by a unique number </a:t>
            </a:r>
            <a:endParaRPr lang="en-US" sz="2000"/>
          </a:p>
        </p:txBody>
      </p:sp>
      <p:sp>
        <p:nvSpPr>
          <p:cNvPr id="14" name="Rectangle 13"/>
          <p:cNvSpPr/>
          <p:nvPr/>
        </p:nvSpPr>
        <p:spPr>
          <a:xfrm>
            <a:off x="285720" y="5857892"/>
            <a:ext cx="421484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Access time = T1 + T2 + T3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3662" y="5857892"/>
            <a:ext cx="4214842" cy="7858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Each sector is accessed using different access time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17" name="Straight Arrow Connector 16"/>
          <p:cNvCxnSpPr>
            <a:stCxn id="9" idx="3"/>
          </p:cNvCxnSpPr>
          <p:nvPr/>
        </p:nvCxnSpPr>
        <p:spPr>
          <a:xfrm>
            <a:off x="4357686" y="2701491"/>
            <a:ext cx="2590578" cy="65550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</p:cNvCxnSpPr>
          <p:nvPr/>
        </p:nvCxnSpPr>
        <p:spPr>
          <a:xfrm flipV="1">
            <a:off x="4500562" y="1988840"/>
            <a:ext cx="1655614" cy="1867800"/>
          </a:xfrm>
          <a:prstGeom prst="straightConnector1">
            <a:avLst/>
          </a:prstGeom>
          <a:ln>
            <a:solidFill>
              <a:srgbClr val="0066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 flipV="1">
            <a:off x="4643438" y="3284984"/>
            <a:ext cx="1368722" cy="188718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5720" y="214290"/>
            <a:ext cx="7556500" cy="12715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Method of Accessing Units of Data: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Random  Access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72" y="1784216"/>
            <a:ext cx="928694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CPU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00166" y="2141406"/>
            <a:ext cx="3000396" cy="642942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Address bus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00562" y="1784216"/>
            <a:ext cx="1571636" cy="1428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Mem. Decoder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16" y="1000108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16" y="1285860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16" y="1500174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16" y="1785926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16" y="2000240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16" y="2285992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16" y="2571744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16" y="2857496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16" y="3143248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16" y="3429000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16" y="3714752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16" y="3929066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16" y="4214818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858016" y="4500570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58016" y="4786322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16" y="5072074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8016" y="5357826"/>
            <a:ext cx="1714512" cy="28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5" idx="3"/>
          </p:cNvCxnSpPr>
          <p:nvPr/>
        </p:nvCxnSpPr>
        <p:spPr>
          <a:xfrm>
            <a:off x="6072198" y="2498596"/>
            <a:ext cx="78581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520" y="3284984"/>
            <a:ext cx="64294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dirty="0" smtClean="0"/>
              <a:t>The time to access a given location is independent of the sequence of prior accesses and is constant.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43702" y="5610541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Main memory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5536" y="4221088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add bus ở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decoder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memory word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Thời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kích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hoạt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một</a:t>
            </a:r>
            <a:r>
              <a:rPr lang="en-US" dirty="0" smtClean="0">
                <a:sym typeface="Wingdings" pitchFamily="2" charset="2"/>
              </a:rPr>
              <a:t> word </a:t>
            </a:r>
            <a:r>
              <a:rPr lang="en-US" dirty="0" err="1" smtClean="0">
                <a:sym typeface="Wingdings" pitchFamily="2" charset="2"/>
              </a:rPr>
              <a:t>là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giống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nhau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cho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mọi</a:t>
            </a:r>
            <a:r>
              <a:rPr lang="en-US" dirty="0" smtClean="0">
                <a:sym typeface="Wingdings" pitchFamily="2" charset="2"/>
              </a:rPr>
              <a:t> 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and Performance: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2" name="Content Placeholder 41"/>
          <p:cNvGraphicFramePr>
            <a:graphicFrameLocks noGrp="1"/>
          </p:cNvGraphicFramePr>
          <p:nvPr>
            <p:ph idx="4294967295"/>
          </p:nvPr>
        </p:nvGraphicFramePr>
        <p:xfrm>
          <a:off x="228600" y="1143000"/>
          <a:ext cx="8686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68987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5410200"/>
          </a:xfrm>
        </p:spPr>
        <p:txBody>
          <a:bodyPr>
            <a:normAutofit fontScale="850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162" dirty="0" smtClean="0">
                <a:solidFill>
                  <a:schemeClr val="tx1"/>
                </a:solidFill>
              </a:rPr>
              <a:t>The most common forms are: 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Semiconductor memory 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 Magnetic surface memory 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Optical 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 Magneto-optical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118" dirty="0" smtClean="0">
                <a:solidFill>
                  <a:schemeClr val="tx1"/>
                </a:solidFill>
              </a:rPr>
              <a:t>Several physical characteristics of data storage are important: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Volatile memory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Information decays naturally or is lost when electrical power is switched off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Nonvolatile memory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Once recorded, information remains without deterioration until deliberately changed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No electrical power is needed to retain information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Magnetic-surface memories : Are nonvolatile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Semiconductor memory : May be either volatile or nonvolatile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Nonerasable memory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Cannot be altered, except by destroying the storage unit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Semiconductor memory of this type is known as read-only memory (ROM)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65" dirty="0" smtClean="0">
                <a:solidFill>
                  <a:schemeClr val="tx1"/>
                </a:solidFill>
              </a:rPr>
              <a:t>For random-access memory the organization is a key design issue</a:t>
            </a:r>
          </a:p>
          <a:p>
            <a:pPr lvl="1"/>
            <a:r>
              <a:rPr lang="en-US" sz="1806" dirty="0" smtClean="0">
                <a:solidFill>
                  <a:schemeClr val="tx1"/>
                </a:solidFill>
              </a:rPr>
              <a:t>Organization refers to the physical arrangement of bits to form words</a:t>
            </a:r>
            <a:endParaRPr lang="en-US" sz="1806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84" y="260648"/>
            <a:ext cx="2438400" cy="19060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7556313" cy="65889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Hierarchy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7556313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Design constraints on a computer’s memory can be summed up by three questions: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How much (capacity)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rgbClr val="006600"/>
                </a:solidFill>
              </a:rPr>
              <a:t>how fast (performance)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how expensive (cost)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There is a trade-off among capacity, access time, and cost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Faster access time, greater cost per bit</a:t>
            </a:r>
          </a:p>
          <a:p>
            <a:pPr lvl="1"/>
            <a:r>
              <a:rPr lang="en-US" sz="2000" dirty="0" smtClean="0">
                <a:solidFill>
                  <a:srgbClr val="006600"/>
                </a:solidFill>
              </a:rPr>
              <a:t>Greater capacity, smaller cost per bit</a:t>
            </a:r>
          </a:p>
          <a:p>
            <a:pPr lvl="1"/>
            <a:r>
              <a:rPr lang="en-US" sz="2000" dirty="0" smtClean="0">
                <a:solidFill>
                  <a:srgbClr val="0000CC"/>
                </a:solidFill>
              </a:rPr>
              <a:t>Greater capacity, slower access time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The way out of the memory dilemma is not to rely on a single memory component or technology, but to employ a memory hierarchy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5643578"/>
            <a:ext cx="8643966" cy="785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FF0000"/>
                </a:solidFill>
              </a:rPr>
              <a:t>A great capacity memory but cheap and low speed + one or some small capacity memories but  fast and more expensive (cache memory) .</a:t>
            </a:r>
            <a:endParaRPr lang="en-US" sz="18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250661" y="5464983"/>
            <a:ext cx="357190" cy="158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2120" y="3140968"/>
            <a:ext cx="341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Càng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nhanh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càng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mắc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006600"/>
                </a:solidFill>
              </a:rPr>
              <a:t>Dung </a:t>
            </a:r>
            <a:r>
              <a:rPr lang="en-US" sz="1800" dirty="0" err="1" smtClean="0">
                <a:solidFill>
                  <a:srgbClr val="006600"/>
                </a:solidFill>
              </a:rPr>
              <a:t>lượng</a:t>
            </a:r>
            <a:r>
              <a:rPr lang="en-US" sz="1800" dirty="0" smtClean="0">
                <a:solidFill>
                  <a:srgbClr val="006600"/>
                </a:solidFill>
              </a:rPr>
              <a:t> </a:t>
            </a:r>
            <a:r>
              <a:rPr lang="en-US" sz="1800" dirty="0" err="1" smtClean="0">
                <a:solidFill>
                  <a:srgbClr val="006600"/>
                </a:solidFill>
              </a:rPr>
              <a:t>càng</a:t>
            </a:r>
            <a:r>
              <a:rPr lang="en-US" sz="1800" dirty="0" smtClean="0">
                <a:solidFill>
                  <a:srgbClr val="006600"/>
                </a:solidFill>
              </a:rPr>
              <a:t> </a:t>
            </a:r>
            <a:r>
              <a:rPr lang="en-US" sz="1800" dirty="0" err="1" smtClean="0">
                <a:solidFill>
                  <a:srgbClr val="006600"/>
                </a:solidFill>
              </a:rPr>
              <a:t>lớn</a:t>
            </a:r>
            <a:r>
              <a:rPr lang="en-US" sz="1800" dirty="0" smtClean="0">
                <a:solidFill>
                  <a:srgbClr val="006600"/>
                </a:solidFill>
              </a:rPr>
              <a:t> </a:t>
            </a:r>
            <a:r>
              <a:rPr lang="en-US" sz="1800" dirty="0" err="1" smtClean="0">
                <a:solidFill>
                  <a:srgbClr val="006600"/>
                </a:solidFill>
              </a:rPr>
              <a:t>thì</a:t>
            </a:r>
            <a:r>
              <a:rPr lang="en-US" sz="1800" dirty="0" smtClean="0">
                <a:solidFill>
                  <a:srgbClr val="006600"/>
                </a:solidFill>
              </a:rPr>
              <a:t> </a:t>
            </a:r>
            <a:r>
              <a:rPr lang="en-US" sz="1800" dirty="0" err="1" smtClean="0">
                <a:solidFill>
                  <a:srgbClr val="006600"/>
                </a:solidFill>
              </a:rPr>
              <a:t>càng</a:t>
            </a:r>
            <a:r>
              <a:rPr lang="en-US" sz="1800" dirty="0" smtClean="0">
                <a:solidFill>
                  <a:srgbClr val="006600"/>
                </a:solidFill>
              </a:rPr>
              <a:t> </a:t>
            </a:r>
            <a:r>
              <a:rPr lang="en-US" sz="1800" dirty="0" err="1" smtClean="0">
                <a:solidFill>
                  <a:srgbClr val="006600"/>
                </a:solidFill>
              </a:rPr>
              <a:t>rẻ</a:t>
            </a:r>
            <a:endParaRPr lang="en-US" sz="1800" dirty="0" smtClean="0">
              <a:solidFill>
                <a:srgbClr val="006600"/>
              </a:solidFill>
            </a:endParaRPr>
          </a:p>
          <a:p>
            <a:r>
              <a:rPr lang="en-US" sz="1800" dirty="0" smtClean="0">
                <a:solidFill>
                  <a:srgbClr val="0000CC"/>
                </a:solidFill>
              </a:rPr>
              <a:t>Ở </a:t>
            </a:r>
            <a:r>
              <a:rPr lang="en-US" sz="1800" dirty="0" err="1" smtClean="0">
                <a:solidFill>
                  <a:srgbClr val="0000CC"/>
                </a:solidFill>
              </a:rPr>
              <a:t>đĩa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càng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lớn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thì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truy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xuất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càng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chậm</a:t>
            </a:r>
            <a:endParaRPr lang="en-US" sz="1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42852"/>
            <a:ext cx="7556313" cy="65889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Hierarchy…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5" y="928670"/>
            <a:ext cx="6000792" cy="5678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092280" y="1628800"/>
            <a:ext cx="0" cy="30243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6296" y="2636912"/>
            <a:ext cx="144016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/ </a:t>
            </a:r>
            <a:r>
              <a:rPr lang="en-US" dirty="0" err="1" smtClean="0"/>
              <a:t>mắc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2204864"/>
            <a:ext cx="14401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484094"/>
            <a:ext cx="7556313" cy="73032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4.2- Cache Memory Principles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2338391"/>
            <a:ext cx="8288368" cy="17335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What is cache?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Cache and Main Memory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Cache?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824" y="1340768"/>
            <a:ext cx="6088782" cy="497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9512" y="930200"/>
            <a:ext cx="26431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b="1" dirty="0" smtClean="0"/>
              <a:t>Cache</a:t>
            </a:r>
            <a:r>
              <a:rPr kumimoji="1" lang="en-US" dirty="0" smtClean="0"/>
              <a:t>: A </a:t>
            </a:r>
            <a:r>
              <a:rPr kumimoji="1" lang="en-US" dirty="0" smtClean="0">
                <a:solidFill>
                  <a:srgbClr val="FF0000"/>
                </a:solidFill>
              </a:rPr>
              <a:t>small size</a:t>
            </a:r>
            <a:r>
              <a:rPr kumimoji="1" lang="en-US" dirty="0" smtClean="0"/>
              <a:t>, </a:t>
            </a:r>
            <a:r>
              <a:rPr kumimoji="1" lang="en-US" b="1" dirty="0" smtClean="0">
                <a:solidFill>
                  <a:srgbClr val="006600"/>
                </a:solidFill>
              </a:rPr>
              <a:t>expensive</a:t>
            </a:r>
            <a:r>
              <a:rPr kumimoji="1" lang="en-US" dirty="0" smtClean="0"/>
              <a:t>,  memory which has </a:t>
            </a:r>
            <a:r>
              <a:rPr kumimoji="1" lang="en-US" dirty="0" smtClean="0">
                <a:solidFill>
                  <a:srgbClr val="0000CC"/>
                </a:solidFill>
              </a:rPr>
              <a:t>high-speed access </a:t>
            </a:r>
            <a:r>
              <a:rPr kumimoji="1" lang="en-US" dirty="0" smtClean="0"/>
              <a:t>is located between CPU and RAM (large memory size, cheaper, and lower-speed</a:t>
            </a:r>
          </a:p>
          <a:p>
            <a:r>
              <a:rPr kumimoji="1" lang="en-US" dirty="0" smtClean="0"/>
              <a:t>Memory).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504" y="4769768"/>
            <a:ext cx="2699792" cy="17555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CPU does not access main memory </a:t>
            </a:r>
            <a:r>
              <a:rPr lang="en-US" sz="1600" dirty="0" smtClean="0">
                <a:sym typeface="Wingdings" pitchFamily="2" charset="2"/>
              </a:rPr>
              <a:t> a MMU (memory Management Unit) is needed to transfer content between caches and main memory 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2807296" y="4869160"/>
            <a:ext cx="5077072" cy="778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 flipV="1">
            <a:off x="2807296" y="4941168"/>
            <a:ext cx="2556792" cy="706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46"/>
            <a:ext cx="5824354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Cache/Main Memory 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596" y="3856980"/>
            <a:ext cx="27752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ordering line (cache unit) includes a </a:t>
            </a:r>
            <a:r>
              <a:rPr lang="en-US" b="1" u="sng" dirty="0" smtClean="0"/>
              <a:t>tag</a:t>
            </a:r>
            <a:r>
              <a:rPr lang="en-US" dirty="0" smtClean="0"/>
              <a:t> that identifies which particular block is currently being stored.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71600" y="3140968"/>
            <a:ext cx="0" cy="1512168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555776" y="5157192"/>
            <a:ext cx="1440160" cy="504056"/>
          </a:xfrm>
          <a:prstGeom prst="straightConnector1">
            <a:avLst/>
          </a:prstGeom>
          <a:ln w="31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29388" y="3763882"/>
            <a:ext cx="2463092" cy="1938992"/>
          </a:xfrm>
          <a:prstGeom prst="rect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Đọc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note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hệ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ánh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giữa</a:t>
            </a:r>
            <a:r>
              <a:rPr lang="en-US" dirty="0" smtClean="0">
                <a:solidFill>
                  <a:schemeClr val="bg1"/>
                </a:solidFill>
              </a:rPr>
              <a:t> cache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7950" y="928670"/>
            <a:ext cx="250033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Program in main memory is divided into the same size blocks. A cache line is tight fit a memory block.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214290"/>
            <a:ext cx="7556500" cy="681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4.3- Elements of Cache Design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5136" y="1071546"/>
            <a:ext cx="7108896" cy="568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4282" y="2714620"/>
            <a:ext cx="2143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b="1" dirty="0" smtClean="0"/>
              <a:t>Overview of cache design parameters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88640"/>
            <a:ext cx="7556313" cy="73032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2244928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CLO4: Describe in detail the essential elements of computer </a:t>
            </a:r>
            <a:r>
              <a:rPr lang="en-US" sz="3600" dirty="0" err="1" smtClean="0"/>
              <a:t>organisation</a:t>
            </a:r>
            <a:r>
              <a:rPr lang="en-US" sz="3600" dirty="0" smtClean="0"/>
              <a:t> including internal bus, </a:t>
            </a:r>
            <a:r>
              <a:rPr lang="en-US" sz="3600" dirty="0" smtClean="0">
                <a:solidFill>
                  <a:srgbClr val="FF0000"/>
                </a:solidFill>
              </a:rPr>
              <a:t>memory</a:t>
            </a:r>
            <a:r>
              <a:rPr lang="en-US" sz="3600" dirty="0" smtClean="0"/>
              <a:t>, </a:t>
            </a:r>
            <a:r>
              <a:rPr lang="en-US" sz="3600" dirty="0" err="1" smtClean="0"/>
              <a:t>Input/Output</a:t>
            </a:r>
            <a:r>
              <a:rPr lang="en-US" sz="3600" dirty="0" smtClean="0"/>
              <a:t> ( I/O) organizations and interfacing standards and discuss how these elements function;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Addresses: Virtual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820472" cy="378492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Virtual memory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Facility that allows programs to address memory from a logical point of view, without regard to the amount of main memory physically available. </a:t>
            </a:r>
            <a:r>
              <a:rPr lang="en-US" sz="2000" dirty="0" smtClean="0">
                <a:solidFill>
                  <a:srgbClr val="FF0000"/>
                </a:solidFill>
              </a:rPr>
              <a:t> Only some needed small parts of a program are loaded to main memory at a time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smtClean="0">
                <a:solidFill>
                  <a:srgbClr val="0000CC"/>
                </a:solidFill>
              </a:rPr>
              <a:t>So, a large program can run although memory size is smaller 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When used, </a:t>
            </a:r>
            <a:r>
              <a:rPr lang="en-US" sz="2000" dirty="0" smtClean="0">
                <a:solidFill>
                  <a:srgbClr val="FF0000"/>
                </a:solidFill>
              </a:rPr>
              <a:t>the address fields of machine instructions contain virtual addresses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For reads from and writes to main memory, a hardware memory management </a:t>
            </a:r>
            <a:r>
              <a:rPr lang="en-US" sz="2000" dirty="0" smtClean="0">
                <a:solidFill>
                  <a:srgbClr val="0000CC"/>
                </a:solidFill>
              </a:rPr>
              <a:t>unit (MMU) translates each virtual address into a physical address in main memory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098" y="5158221"/>
            <a:ext cx="1299398" cy="13179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20" y="5201905"/>
            <a:ext cx="7416824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sz="2000" dirty="0" err="1" smtClean="0"/>
              <a:t>Lệnh</a:t>
            </a:r>
            <a:r>
              <a:rPr lang="en-US" sz="2000" dirty="0" smtClean="0"/>
              <a:t> &lt;</a:t>
            </a:r>
            <a:r>
              <a:rPr lang="en-US" sz="2000" dirty="0" err="1" smtClean="0"/>
              <a:t>opcode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addr</a:t>
            </a:r>
            <a:r>
              <a:rPr lang="en-US" sz="2000" dirty="0" smtClean="0"/>
              <a:t>&gt; ban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b="1" dirty="0" err="1" smtClean="0"/>
              <a:t>bộ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nhớ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chính</a:t>
            </a:r>
            <a:r>
              <a:rPr lang="en-US" sz="2000" dirty="0" smtClean="0"/>
              <a:t> (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addr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). </a:t>
            </a:r>
            <a:r>
              <a:rPr lang="en-US" sz="2000" dirty="0" smtClean="0">
                <a:solidFill>
                  <a:srgbClr val="0000CC"/>
                </a:solidFill>
              </a:rPr>
              <a:t>CPU</a:t>
            </a:r>
            <a:r>
              <a:rPr lang="en-US" sz="2000" dirty="0" smtClean="0"/>
              <a:t> </a:t>
            </a:r>
            <a:r>
              <a:rPr lang="en-US" sz="2000" dirty="0" err="1" smtClean="0"/>
              <a:t>lấy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cache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00CC"/>
                </a:solidFill>
              </a:rPr>
              <a:t>data </a:t>
            </a:r>
            <a:r>
              <a:rPr lang="en-US" sz="2000" dirty="0" err="1" smtClean="0">
                <a:solidFill>
                  <a:srgbClr val="0000CC"/>
                </a:solidFill>
              </a:rPr>
              <a:t>của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lệnh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cũng</a:t>
            </a:r>
            <a:r>
              <a:rPr lang="en-US" sz="2000" dirty="0" smtClean="0">
                <a:solidFill>
                  <a:srgbClr val="0000CC"/>
                </a:solidFill>
              </a:rPr>
              <a:t> ở </a:t>
            </a:r>
            <a:r>
              <a:rPr lang="en-US" sz="2000" dirty="0" err="1" smtClean="0">
                <a:solidFill>
                  <a:srgbClr val="0000CC"/>
                </a:solidFill>
              </a:rPr>
              <a:t>trong</a:t>
            </a:r>
            <a:r>
              <a:rPr lang="en-US" sz="2000" dirty="0" smtClean="0">
                <a:solidFill>
                  <a:srgbClr val="0000CC"/>
                </a:solidFill>
              </a:rPr>
              <a:t> cache</a:t>
            </a:r>
            <a:r>
              <a:rPr lang="en-US" sz="2000" dirty="0" smtClean="0"/>
              <a:t>.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b="1" u="sng" dirty="0" err="1" smtClean="0">
                <a:solidFill>
                  <a:srgbClr val="0000CC"/>
                </a:solidFill>
              </a:rPr>
              <a:t>addr</a:t>
            </a:r>
            <a:r>
              <a:rPr lang="en-US" sz="2000" b="1" u="sng" dirty="0" smtClean="0">
                <a:solidFill>
                  <a:srgbClr val="0000CC"/>
                </a:solidFill>
              </a:rPr>
              <a:t> ban </a:t>
            </a:r>
            <a:r>
              <a:rPr lang="en-US" sz="2000" b="1" u="sng" dirty="0" err="1" smtClean="0">
                <a:solidFill>
                  <a:srgbClr val="0000CC"/>
                </a:solidFill>
              </a:rPr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MMU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b="1" u="sng" dirty="0" err="1" smtClean="0">
                <a:solidFill>
                  <a:srgbClr val="0000CC"/>
                </a:solidFill>
              </a:rPr>
              <a:t>addr</a:t>
            </a:r>
            <a:r>
              <a:rPr lang="en-US" sz="2000" b="1" u="sng" dirty="0" smtClean="0">
                <a:solidFill>
                  <a:srgbClr val="0000CC"/>
                </a:solidFill>
              </a:rPr>
              <a:t> </a:t>
            </a:r>
            <a:r>
              <a:rPr lang="en-US" sz="2000" b="1" u="sng" dirty="0" err="1" smtClean="0">
                <a:solidFill>
                  <a:srgbClr val="0000CC"/>
                </a:solidFill>
              </a:rPr>
              <a:t>trong</a:t>
            </a:r>
            <a:r>
              <a:rPr lang="en-US" sz="2000" b="1" u="sng" dirty="0" smtClean="0">
                <a:solidFill>
                  <a:srgbClr val="0000CC"/>
                </a:solidFill>
              </a:rPr>
              <a:t> cache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nên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được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gọi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là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địa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chỉ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ảo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b="1" u="sng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6248"/>
            <a:ext cx="3255264" cy="2852752"/>
          </a:xfrm>
        </p:spPr>
        <p:txBody>
          <a:bodyPr>
            <a:no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</a:t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1384520"/>
            <a:ext cx="6343630" cy="427672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19872" y="476672"/>
            <a:ext cx="572412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MMU </a:t>
            </a:r>
            <a:r>
              <a:rPr lang="en-US" sz="2000" dirty="0" err="1" smtClean="0"/>
              <a:t>ĐÃchuyển</a:t>
            </a:r>
            <a:r>
              <a:rPr lang="en-US" sz="2000" dirty="0" smtClean="0"/>
              <a:t> add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mem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add </a:t>
            </a:r>
            <a:r>
              <a:rPr lang="en-US" sz="2000" dirty="0" err="1" smtClean="0"/>
              <a:t>trong</a:t>
            </a:r>
            <a:r>
              <a:rPr lang="en-US" sz="2000" dirty="0" smtClean="0"/>
              <a:t> cache 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CPU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cache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60032" y="1196752"/>
            <a:ext cx="288032" cy="86409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4096" y="5805264"/>
            <a:ext cx="81724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MMU CHƯA 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add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mem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add </a:t>
            </a:r>
            <a:r>
              <a:rPr lang="en-US" sz="2000" dirty="0" err="1" smtClean="0"/>
              <a:t>trong</a:t>
            </a:r>
            <a:r>
              <a:rPr lang="en-US" sz="2000" dirty="0" smtClean="0"/>
              <a:t> cache 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CPU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cache, CPU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nhờ</a:t>
            </a:r>
            <a:r>
              <a:rPr lang="en-US" sz="2000" dirty="0" smtClean="0"/>
              <a:t> MMU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endParaRPr lang="en-US" sz="2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444208" y="4509120"/>
            <a:ext cx="144016" cy="136815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940152" y="4077072"/>
            <a:ext cx="288032" cy="180020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3528" y="3501008"/>
            <a:ext cx="2088232" cy="19389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CPU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cache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r>
              <a:rPr lang="en-US" dirty="0" smtClean="0"/>
              <a:t> 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cache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7795592" cy="9636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Function:  </a:t>
            </a:r>
            <a:r>
              <a:rPr lang="en-GB" sz="32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</a:t>
            </a:r>
            <a:r>
              <a:rPr lang="en-GB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3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  Cache</a:t>
            </a:r>
            <a:endParaRPr lang="en-GB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09600" y="1295400"/>
            <a:ext cx="7556500" cy="19050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Because there are fewer cache lines than main memory blocks, an algorithm is needed for mapping main memory blocks into cache lines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 mapping specifies relationship between a cache lines and blocks in main memory</a:t>
            </a:r>
          </a:p>
          <a:p>
            <a:r>
              <a:rPr lang="en-GB" sz="2400" dirty="0" smtClean="0">
                <a:solidFill>
                  <a:srgbClr val="0000CC"/>
                </a:solidFill>
              </a:rPr>
              <a:t>T</a:t>
            </a:r>
            <a:r>
              <a:rPr lang="en-GB" sz="2400" b="1" dirty="0" smtClean="0">
                <a:solidFill>
                  <a:srgbClr val="0000CC"/>
                </a:solidFill>
              </a:rPr>
              <a:t>hree techniques can be used:</a:t>
            </a:r>
          </a:p>
        </p:txBody>
      </p:sp>
      <p:graphicFrame>
        <p:nvGraphicFramePr>
          <p:cNvPr id="36" name="Diagram 35"/>
          <p:cNvGraphicFramePr/>
          <p:nvPr/>
        </p:nvGraphicFramePr>
        <p:xfrm>
          <a:off x="381000" y="2895600"/>
          <a:ext cx="8458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38442" y="255563"/>
            <a:ext cx="554038" cy="365125"/>
          </a:xfrm>
        </p:spPr>
        <p:txBody>
          <a:bodyPr/>
          <a:lstStyle/>
          <a:p>
            <a:fld id="{8AF02B71-8991-4516-A01E-F1A9ACD28BD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5728"/>
            <a:ext cx="2481250" cy="1714512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3977769"/>
            <a:ext cx="3096344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kumimoji="1" lang="en-US" sz="2000" dirty="0" err="1" smtClean="0">
                <a:solidFill>
                  <a:srgbClr val="0000CC"/>
                </a:solidFill>
              </a:rPr>
              <a:t>Ưu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điểm</a:t>
            </a:r>
            <a:r>
              <a:rPr kumimoji="1" lang="en-US" sz="2000" dirty="0" smtClean="0">
                <a:solidFill>
                  <a:srgbClr val="0000CC"/>
                </a:solidFill>
              </a:rPr>
              <a:t>: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Đơn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giản</a:t>
            </a:r>
            <a:r>
              <a:rPr kumimoji="1" lang="en-US" sz="2000" dirty="0" smtClean="0">
                <a:solidFill>
                  <a:srgbClr val="0000CC"/>
                </a:solidFill>
              </a:rPr>
              <a:t>. </a:t>
            </a:r>
          </a:p>
          <a:p>
            <a:r>
              <a:rPr kumimoji="1" lang="en-US" sz="2000" dirty="0" err="1" smtClean="0">
                <a:solidFill>
                  <a:srgbClr val="0000CC"/>
                </a:solidFill>
              </a:rPr>
              <a:t>Khối</a:t>
            </a:r>
            <a:r>
              <a:rPr kumimoji="1" lang="en-US" sz="2000" dirty="0" smtClean="0">
                <a:solidFill>
                  <a:srgbClr val="0000CC"/>
                </a:solidFill>
              </a:rPr>
              <a:t> j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sẽ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được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nạp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vào</a:t>
            </a:r>
            <a:r>
              <a:rPr kumimoji="1" lang="en-US" sz="2000" dirty="0" smtClean="0">
                <a:solidFill>
                  <a:srgbClr val="0000CC"/>
                </a:solidFill>
              </a:rPr>
              <a:t> line </a:t>
            </a:r>
          </a:p>
          <a:p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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Thông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tin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trong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TAG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ít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bit 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Hiệu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suất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lưu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trữ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cao</a:t>
            </a:r>
            <a:endParaRPr lang="en-US" sz="2000" dirty="0">
              <a:solidFill>
                <a:srgbClr val="0000CC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00364" y="3000372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0850" y="476672"/>
            <a:ext cx="61531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5661248"/>
            <a:ext cx="496855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Nhược</a:t>
            </a:r>
            <a:r>
              <a:rPr lang="en-US" sz="2000" dirty="0" smtClean="0"/>
              <a:t>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: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nạp</a:t>
            </a:r>
            <a:r>
              <a:rPr lang="en-US" sz="2000" dirty="0" smtClean="0"/>
              <a:t> 1 </a:t>
            </a:r>
            <a:r>
              <a:rPr lang="en-US" sz="2000" dirty="0" err="1" smtClean="0"/>
              <a:t>khối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,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M lines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chép</a:t>
            </a:r>
            <a:r>
              <a:rPr lang="en-US" sz="2000" dirty="0" smtClean="0"/>
              <a:t> </a:t>
            </a:r>
            <a:r>
              <a:rPr lang="en-US" sz="2000" dirty="0" err="1" smtClean="0"/>
              <a:t>hết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chính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chép</a:t>
            </a:r>
            <a:r>
              <a:rPr lang="en-US" sz="2000" dirty="0" smtClean="0"/>
              <a:t> </a:t>
            </a:r>
            <a:r>
              <a:rPr lang="en-US" sz="2000" dirty="0" err="1" smtClean="0"/>
              <a:t>cả</a:t>
            </a:r>
            <a:r>
              <a:rPr lang="en-US" sz="2000" dirty="0" smtClean="0"/>
              <a:t> M blocks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Tốn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smtClean="0">
                <a:sym typeface="Wingdings" pitchFamily="2" charset="2"/>
              </a:rPr>
              <a:t>thời </a:t>
            </a:r>
            <a:r>
              <a:rPr lang="en-US" sz="2000" dirty="0" err="1" smtClean="0">
                <a:sym typeface="Wingdings" pitchFamily="2" charset="2"/>
              </a:rPr>
              <a:t>gian</a:t>
            </a:r>
            <a:r>
              <a:rPr lang="en-US" sz="2000" dirty="0" smtClean="0">
                <a:sym typeface="Wingdings" pitchFamily="2" charset="2"/>
              </a:rPr>
              <a:t>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427984" y="4005064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27984" y="4221088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27984" y="4437112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27984" y="4653136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27984" y="4869160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27984" y="5085184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48264" y="4005064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48264" y="4221088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48264" y="4437112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948264" y="4653136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48264" y="4869160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948264" y="5085184"/>
            <a:ext cx="864096" cy="2160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48264" y="5301208"/>
            <a:ext cx="864096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48264" y="5517232"/>
            <a:ext cx="864096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48264" y="5733256"/>
            <a:ext cx="864096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48264" y="5949280"/>
            <a:ext cx="864096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48264" y="6165304"/>
            <a:ext cx="864096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48264" y="6381328"/>
            <a:ext cx="864096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436096" y="4005064"/>
            <a:ext cx="1368152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36096" y="5301208"/>
            <a:ext cx="1368152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36096" y="4077072"/>
            <a:ext cx="1368152" cy="122413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36096" y="5373216"/>
            <a:ext cx="1368152" cy="122413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796136" y="4653136"/>
            <a:ext cx="864096" cy="0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5796136" y="5013176"/>
            <a:ext cx="936104" cy="864096"/>
          </a:xfrm>
          <a:prstGeom prst="straightConnector1">
            <a:avLst/>
          </a:prstGeom>
          <a:ln w="57150">
            <a:solidFill>
              <a:srgbClr val="0000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4"/>
          <p:cNvSpPr txBox="1">
            <a:spLocks/>
          </p:cNvSpPr>
          <p:nvPr/>
        </p:nvSpPr>
        <p:spPr>
          <a:xfrm>
            <a:off x="8338442" y="44624"/>
            <a:ext cx="554038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F02B71-8991-4516-A01E-F1A9ACD28BDC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33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5536" y="2132856"/>
            <a:ext cx="2448272" cy="156966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Block J </a:t>
            </a:r>
            <a:r>
              <a:rPr lang="en-US" dirty="0" err="1" smtClean="0">
                <a:solidFill>
                  <a:schemeClr val="bg1"/>
                </a:solidFill>
              </a:rPr>
              <a:t>luôn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luôn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nạp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Line I = J mod m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m:  line number  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5728"/>
            <a:ext cx="2481250" cy="1714512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</a:t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1960" y="980728"/>
            <a:ext cx="4536504" cy="830997"/>
          </a:xfrm>
          <a:prstGeom prst="rect">
            <a:avLst/>
          </a:prstGeom>
          <a:solidFill>
            <a:srgbClr val="FF0000"/>
          </a:solidFill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kumimoji="1" lang="en-US" dirty="0" smtClean="0">
                <a:solidFill>
                  <a:schemeClr val="bg1"/>
                </a:solidFill>
              </a:rPr>
              <a:t>A block in main memory can </a:t>
            </a:r>
            <a:r>
              <a:rPr kumimoji="1" lang="en-US" smtClean="0">
                <a:solidFill>
                  <a:schemeClr val="bg1"/>
                </a:solidFill>
              </a:rPr>
              <a:t>be loaded </a:t>
            </a:r>
            <a:r>
              <a:rPr kumimoji="1" lang="en-US" dirty="0" smtClean="0">
                <a:solidFill>
                  <a:schemeClr val="bg1"/>
                </a:solidFill>
              </a:rPr>
              <a:t>to any line of the cache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000364" y="3000372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148" y="1965726"/>
            <a:ext cx="6265316" cy="304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67544" y="5157192"/>
            <a:ext cx="4104456" cy="1323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kumimoji="1" lang="en-US" sz="2000" dirty="0" err="1" smtClean="0">
                <a:solidFill>
                  <a:srgbClr val="0000CC"/>
                </a:solidFill>
              </a:rPr>
              <a:t>Ưu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điểm</a:t>
            </a:r>
            <a:r>
              <a:rPr kumimoji="1" lang="en-US" sz="2000" dirty="0" smtClean="0">
                <a:solidFill>
                  <a:srgbClr val="0000CC"/>
                </a:solidFill>
              </a:rPr>
              <a:t>: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Khi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thay</a:t>
            </a:r>
            <a:r>
              <a:rPr kumimoji="1" lang="en-US" sz="2000" dirty="0" smtClean="0">
                <a:solidFill>
                  <a:srgbClr val="0000CC"/>
                </a:solidFill>
              </a:rPr>
              <a:t> block,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chỉ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một</a:t>
            </a:r>
            <a:r>
              <a:rPr kumimoji="1" lang="en-US" sz="2000" dirty="0" smtClean="0">
                <a:solidFill>
                  <a:srgbClr val="0000CC"/>
                </a:solidFill>
              </a:rPr>
              <a:t> line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được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thay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Chỉ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chép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1 line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ra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memory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rồi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nạp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1 block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vào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cache  Chi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phí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hoán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đổi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thấp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.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2040" y="5157192"/>
            <a:ext cx="3816424" cy="101566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kumimoji="1" lang="en-US" sz="2000" dirty="0" err="1" smtClean="0">
                <a:solidFill>
                  <a:srgbClr val="0000CC"/>
                </a:solidFill>
              </a:rPr>
              <a:t>Nhược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điểm</a:t>
            </a:r>
            <a:r>
              <a:rPr kumimoji="1" lang="en-US" sz="2000" dirty="0" smtClean="0">
                <a:solidFill>
                  <a:srgbClr val="0000CC"/>
                </a:solidFill>
              </a:rPr>
              <a:t>: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Thông</a:t>
            </a:r>
            <a:r>
              <a:rPr kumimoji="1" lang="en-US" sz="2000" dirty="0" smtClean="0">
                <a:solidFill>
                  <a:srgbClr val="0000CC"/>
                </a:solidFill>
              </a:rPr>
              <a:t> tin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trong</a:t>
            </a:r>
            <a:r>
              <a:rPr kumimoji="1" lang="en-US" sz="2000" dirty="0" smtClean="0">
                <a:solidFill>
                  <a:srgbClr val="0000CC"/>
                </a:solidFill>
              </a:rPr>
              <a:t> tag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sẽ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nhiều</a:t>
            </a:r>
            <a:r>
              <a:rPr kumimoji="1" lang="en-US" sz="2000" dirty="0" smtClean="0">
                <a:solidFill>
                  <a:srgbClr val="0000CC"/>
                </a:solidFill>
              </a:rPr>
              <a:t> bit </a:t>
            </a:r>
            <a:r>
              <a:rPr kumimoji="1" lang="en-US" sz="2000" dirty="0" err="1" smtClean="0">
                <a:solidFill>
                  <a:srgbClr val="0000CC"/>
                </a:solidFill>
              </a:rPr>
              <a:t>hơn</a:t>
            </a:r>
            <a:r>
              <a:rPr kumimoji="1" lang="en-US" sz="2000" dirty="0" smtClean="0">
                <a:solidFill>
                  <a:srgbClr val="0000CC"/>
                </a:solidFill>
              </a:rPr>
              <a:t> 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Giảm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hiệu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suất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lưu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trữ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kumimoji="1" lang="en-US" sz="2000" dirty="0" err="1" smtClean="0">
                <a:solidFill>
                  <a:srgbClr val="0000CC"/>
                </a:solidFill>
                <a:sym typeface="Wingdings" pitchFamily="2" charset="2"/>
              </a:rPr>
              <a:t>của</a:t>
            </a:r>
            <a:r>
              <a:rPr kumimoji="1" lang="en-US" sz="2000" dirty="0" smtClean="0">
                <a:solidFill>
                  <a:srgbClr val="0000CC"/>
                </a:solidFill>
                <a:sym typeface="Wingdings" pitchFamily="2" charset="2"/>
              </a:rPr>
              <a:t> cache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8338442" y="255563"/>
            <a:ext cx="554038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F02B71-8991-4516-A01E-F1A9ACD28BDC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33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33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Associative Mapping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177982" cy="4411675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Cache lines are divided into some sub-sets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rgbClr val="0000CC"/>
                </a:solidFill>
              </a:rPr>
              <a:t>A block can be loaded to </a:t>
            </a:r>
            <a:r>
              <a:rPr lang="en-US" sz="2200" b="1" u="sng" dirty="0" smtClean="0">
                <a:solidFill>
                  <a:srgbClr val="0000CC"/>
                </a:solidFill>
              </a:rPr>
              <a:t>any line</a:t>
            </a:r>
            <a:r>
              <a:rPr lang="en-US" sz="2200" dirty="0" smtClean="0">
                <a:solidFill>
                  <a:srgbClr val="0000CC"/>
                </a:solidFill>
              </a:rPr>
              <a:t> of a </a:t>
            </a:r>
            <a:r>
              <a:rPr lang="en-US" sz="2200" b="1" u="sng" dirty="0" smtClean="0">
                <a:solidFill>
                  <a:srgbClr val="0000CC"/>
                </a:solidFill>
              </a:rPr>
              <a:t>given subset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Compromise (</a:t>
            </a:r>
            <a:r>
              <a:rPr lang="en-US" sz="2200" dirty="0" err="1" smtClean="0">
                <a:solidFill>
                  <a:schemeClr val="tx1"/>
                </a:solidFill>
              </a:rPr>
              <a:t>thỏa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hiệp</a:t>
            </a:r>
            <a:r>
              <a:rPr lang="en-US" sz="2200" dirty="0" smtClean="0">
                <a:solidFill>
                  <a:schemeClr val="tx1"/>
                </a:solidFill>
              </a:rPr>
              <a:t>) that exhibits the strengths of both the direct and associative approaches while reducing their disadvantages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Example: 2 lines per set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2 </a:t>
            </a:r>
            <a:r>
              <a:rPr lang="en-US" sz="2200" dirty="0">
                <a:solidFill>
                  <a:schemeClr val="tx1"/>
                </a:solidFill>
              </a:rPr>
              <a:t>way associative mapping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 given block can be in one of 2 lines in only one set</a:t>
            </a:r>
          </a:p>
          <a:p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62373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Read textbook for more information about cache organization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556313" cy="7353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Replacement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71612"/>
            <a:ext cx="7556313" cy="47212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Two situations: </a:t>
            </a:r>
          </a:p>
          <a:p>
            <a:pPr lvl="1"/>
            <a:r>
              <a:rPr lang="en-US" sz="2200" dirty="0" smtClean="0">
                <a:solidFill>
                  <a:srgbClr val="0000CC"/>
                </a:solidFill>
              </a:rPr>
              <a:t>Cache hit</a:t>
            </a:r>
            <a:r>
              <a:rPr lang="en-US" sz="2200" dirty="0" smtClean="0">
                <a:solidFill>
                  <a:schemeClr val="tx1"/>
                </a:solidFill>
              </a:rPr>
              <a:t>:  Accessed address exists in cache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Cache miss</a:t>
            </a:r>
            <a:r>
              <a:rPr lang="en-US" sz="2200" dirty="0" smtClean="0">
                <a:solidFill>
                  <a:schemeClr val="tx1"/>
                </a:solidFill>
              </a:rPr>
              <a:t>:  Accessed address does not exist in cache. The memory block containing it must be loaded to the cache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Once the cache has been filled, when a new block is brought into the cache, one of the existing blocks must be replaced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direct mapping </a:t>
            </a:r>
            <a:r>
              <a:rPr lang="en-US" sz="2400" dirty="0" smtClean="0">
                <a:solidFill>
                  <a:schemeClr val="tx1"/>
                </a:solidFill>
              </a:rPr>
              <a:t>there is only one possible line for any particular block and </a:t>
            </a:r>
            <a:r>
              <a:rPr lang="en-US" sz="2400" b="1" dirty="0" smtClean="0">
                <a:solidFill>
                  <a:srgbClr val="FF0000"/>
                </a:solidFill>
              </a:rPr>
              <a:t>no choice is possible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the </a:t>
            </a:r>
            <a:r>
              <a:rPr lang="en-US" sz="2400" dirty="0" smtClean="0">
                <a:solidFill>
                  <a:srgbClr val="0000CC"/>
                </a:solidFill>
              </a:rPr>
              <a:t>associative and set-associative techniques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rgbClr val="0000CC"/>
                </a:solidFill>
              </a:rPr>
              <a:t>replacement algorithm </a:t>
            </a:r>
            <a:r>
              <a:rPr lang="en-US" sz="2400" dirty="0" smtClean="0">
                <a:solidFill>
                  <a:schemeClr val="tx1"/>
                </a:solidFill>
              </a:rPr>
              <a:t>is needed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 achieve high speed, an algorithm must be implemented in hardware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28600"/>
            <a:ext cx="1739900" cy="1714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764704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How to choose a line for loading a new block?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5696" y="6237312"/>
            <a:ext cx="5472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0000"/>
                </a:solidFill>
              </a:rPr>
              <a:t>Đọc</a:t>
            </a:r>
            <a:r>
              <a:rPr lang="en-US" sz="2000" b="1" dirty="0" smtClean="0">
                <a:solidFill>
                  <a:srgbClr val="FF0000"/>
                </a:solidFill>
              </a:rPr>
              <a:t> NOTE </a:t>
            </a:r>
            <a:r>
              <a:rPr lang="en-US" sz="2000" b="1" dirty="0" err="1" smtClean="0">
                <a:solidFill>
                  <a:srgbClr val="FF0000"/>
                </a:solidFill>
              </a:rPr>
              <a:t>để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có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thêm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lới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giải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thích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b="1" dirty="0" smtClean="0">
                <a:solidFill>
                  <a:srgbClr val="666699"/>
                </a:solidFill>
              </a:rPr>
              <a:t>The four most common replacement algorithms are:</a:t>
            </a:r>
            <a:endParaRPr lang="en-US" b="1" dirty="0">
              <a:solidFill>
                <a:srgbClr val="666699"/>
              </a:solidFill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7807326" cy="46482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Least recently used (LRU) – </a:t>
            </a:r>
            <a:r>
              <a:rPr lang="en-US" dirty="0" err="1" smtClean="0">
                <a:solidFill>
                  <a:srgbClr val="FF0000"/>
                </a:solidFill>
              </a:rPr>
              <a:t>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dùng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nhất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hành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  <a:r>
              <a:rPr lang="en-US" dirty="0" err="1" smtClean="0">
                <a:solidFill>
                  <a:srgbClr val="FF0000"/>
                </a:solidFill>
              </a:rPr>
              <a:t>Đọc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NOTE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Most effective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Replace that block in the set that has been in the cache longest with no reference to it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Because of its simplicity of implementation, LRU is the most popular replacement algorithm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First-in-first-out (FIFO)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Replace that block in the set that has been in the cache longest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Easily implemented as a round-robin or circular buffer technique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Least frequently used (LFU) – </a:t>
            </a:r>
            <a:r>
              <a:rPr lang="en-US" dirty="0" err="1" smtClean="0">
                <a:solidFill>
                  <a:srgbClr val="0000CC"/>
                </a:solidFill>
              </a:rPr>
              <a:t>Ít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được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dùng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nhất</a:t>
            </a:r>
            <a:endParaRPr lang="en-US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Replace that block in the set that has experienced the fewest references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Could be implemented by associating a </a:t>
            </a:r>
            <a:r>
              <a:rPr lang="en-US" b="1" u="sng" dirty="0" smtClean="0">
                <a:solidFill>
                  <a:srgbClr val="FF0000"/>
                </a:solidFill>
              </a:rPr>
              <a:t>counter</a:t>
            </a:r>
            <a:r>
              <a:rPr lang="en-US" dirty="0" smtClean="0">
                <a:solidFill>
                  <a:schemeClr val="tx1"/>
                </a:solidFill>
              </a:rPr>
              <a:t> with each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228600" y="988640"/>
          <a:ext cx="86868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304800"/>
            <a:ext cx="7632848" cy="1116013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chế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cache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memory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Back</a:t>
            </a:r>
            <a:br>
              <a:rPr lang="en-US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hiệu</a:t>
            </a: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8035926" cy="360804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</a:rPr>
              <a:t>Write through- </a:t>
            </a:r>
            <a:r>
              <a:rPr lang="en-US" sz="2800" b="1" dirty="0" err="1" smtClean="0">
                <a:solidFill>
                  <a:srgbClr val="0000CC"/>
                </a:solidFill>
              </a:rPr>
              <a:t>Ghi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</a:rPr>
              <a:t>thẳng</a:t>
            </a:r>
            <a:r>
              <a:rPr lang="en-US" sz="2800" b="1" dirty="0" smtClean="0">
                <a:solidFill>
                  <a:srgbClr val="0000CC"/>
                </a:solidFill>
              </a:rPr>
              <a:t>, </a:t>
            </a:r>
            <a:r>
              <a:rPr lang="en-US" sz="2800" b="1" dirty="0" err="1" smtClean="0">
                <a:solidFill>
                  <a:srgbClr val="0000CC"/>
                </a:solidFill>
              </a:rPr>
              <a:t>ghi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</a:rPr>
              <a:t>ngay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</a:rPr>
              <a:t>lập</a:t>
            </a:r>
            <a:r>
              <a:rPr lang="en-US" sz="2800" b="1" dirty="0" smtClean="0">
                <a:solidFill>
                  <a:srgbClr val="0000CC"/>
                </a:solidFill>
              </a:rPr>
              <a:t> </a:t>
            </a:r>
            <a:r>
              <a:rPr lang="en-US" sz="2800" b="1" dirty="0" err="1" smtClean="0">
                <a:solidFill>
                  <a:srgbClr val="0000CC"/>
                </a:solidFill>
              </a:rPr>
              <a:t>tức</a:t>
            </a:r>
            <a:endParaRPr lang="en-US" sz="2800" b="1" dirty="0" smtClean="0">
              <a:solidFill>
                <a:srgbClr val="0000CC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All write operations are made to main memory as well as to the cache</a:t>
            </a:r>
          </a:p>
          <a:p>
            <a:pPr lvl="1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  (CPU </a:t>
            </a:r>
            <a:r>
              <a:rPr lang="en-US" sz="2200" dirty="0" err="1" smtClean="0">
                <a:solidFill>
                  <a:schemeClr val="tx1"/>
                </a:solidFill>
              </a:rPr>
              <a:t>cập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nhật</a:t>
            </a:r>
            <a:r>
              <a:rPr lang="en-US" sz="2200" dirty="0" smtClean="0">
                <a:solidFill>
                  <a:schemeClr val="tx1"/>
                </a:solidFill>
              </a:rPr>
              <a:t> data </a:t>
            </a:r>
            <a:r>
              <a:rPr lang="en-US" sz="2200" dirty="0" err="1" smtClean="0">
                <a:solidFill>
                  <a:schemeClr val="tx1"/>
                </a:solidFill>
              </a:rPr>
              <a:t>trong</a:t>
            </a:r>
            <a:r>
              <a:rPr lang="en-US" sz="2200" dirty="0" smtClean="0">
                <a:solidFill>
                  <a:schemeClr val="tx1"/>
                </a:solidFill>
              </a:rPr>
              <a:t> cache </a:t>
            </a:r>
            <a:r>
              <a:rPr lang="en-US" sz="2200" dirty="0" err="1" smtClean="0">
                <a:solidFill>
                  <a:schemeClr val="tx1"/>
                </a:solidFill>
              </a:rPr>
              <a:t>và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giao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cho</a:t>
            </a:r>
            <a:r>
              <a:rPr lang="en-US" sz="2200" dirty="0" smtClean="0">
                <a:solidFill>
                  <a:schemeClr val="tx1"/>
                </a:solidFill>
              </a:rPr>
              <a:t> MMU </a:t>
            </a:r>
            <a:r>
              <a:rPr lang="en-US" sz="2200" dirty="0" err="1" smtClean="0">
                <a:solidFill>
                  <a:schemeClr val="tx1"/>
                </a:solidFill>
              </a:rPr>
              <a:t>cập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nhật</a:t>
            </a:r>
            <a:r>
              <a:rPr lang="en-US" sz="2200" dirty="0" smtClean="0">
                <a:solidFill>
                  <a:schemeClr val="tx1"/>
                </a:solidFill>
              </a:rPr>
              <a:t> data </a:t>
            </a:r>
            <a:r>
              <a:rPr lang="en-US" sz="2200" dirty="0" err="1" smtClean="0">
                <a:solidFill>
                  <a:schemeClr val="tx1"/>
                </a:solidFill>
              </a:rPr>
              <a:t>trong</a:t>
            </a:r>
            <a:r>
              <a:rPr lang="en-US" sz="2200" dirty="0" smtClean="0">
                <a:solidFill>
                  <a:schemeClr val="tx1"/>
                </a:solidFill>
              </a:rPr>
              <a:t> MEM)</a:t>
            </a:r>
          </a:p>
          <a:p>
            <a:pPr lvl="1"/>
            <a:r>
              <a:rPr lang="en-US" sz="2200" b="1" dirty="0" smtClean="0">
                <a:solidFill>
                  <a:srgbClr val="0000CC"/>
                </a:solidFill>
              </a:rPr>
              <a:t>Advantage:  </a:t>
            </a:r>
            <a:r>
              <a:rPr lang="en-US" sz="2200" dirty="0" smtClean="0">
                <a:solidFill>
                  <a:schemeClr val="tx1"/>
                </a:solidFill>
              </a:rPr>
              <a:t>Simplest technique</a:t>
            </a:r>
          </a:p>
          <a:p>
            <a:pPr lvl="1"/>
            <a:r>
              <a:rPr lang="en-US" sz="2200" b="1" dirty="0" smtClean="0">
                <a:solidFill>
                  <a:srgbClr val="0000CC"/>
                </a:solidFill>
              </a:rPr>
              <a:t>The main disadvantage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of this technique is that it generates </a:t>
            </a:r>
            <a:r>
              <a:rPr lang="en-US" sz="2200" b="1" dirty="0" smtClean="0">
                <a:solidFill>
                  <a:schemeClr val="tx1"/>
                </a:solidFill>
              </a:rPr>
              <a:t>substantial (heavy)</a:t>
            </a:r>
            <a:r>
              <a:rPr lang="en-US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</a:rPr>
              <a:t>memory traffic and may create a bottleneck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188640"/>
            <a:ext cx="7556313" cy="73032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857364"/>
            <a:ext cx="8288368" cy="471490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are internal memory elements of a computer structured?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Present an overview of the main characteristics of computer memory systems and the use of a memory hierarchy.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Describe the basic concepts and intent of cache memory. Discuss the key elements of cache design.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Distinguish among direct mapping, associative mapping, and set-associative mapping.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Explain the reasons for using multiple levels of cache.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Understand the performance implications of multiple levels of memory. </a:t>
            </a:r>
            <a:endParaRPr lang="en-GB" sz="26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Through </a:t>
            </a:r>
            <a:r>
              <a:rPr lang="en-US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Back</a:t>
            </a:r>
            <a:br>
              <a:rPr lang="en-US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</a:t>
            </a: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hiệu</a:t>
            </a: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quả</a:t>
            </a:r>
            <a:endParaRPr lang="en-US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0"/>
            <a:ext cx="8321998" cy="4495800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0000CC"/>
                </a:solidFill>
              </a:rPr>
              <a:t>Write back-Ghi ngầm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Updates are made only in the cache</a:t>
            </a:r>
          </a:p>
          <a:p>
            <a:pPr lvl="1"/>
            <a:r>
              <a:rPr lang="en-US" sz="2200" dirty="0" err="1" smtClean="0">
                <a:solidFill>
                  <a:schemeClr val="tx1"/>
                </a:solidFill>
              </a:rPr>
              <a:t>Chỉ</a:t>
            </a:r>
            <a:r>
              <a:rPr lang="en-US" sz="2200" dirty="0" smtClean="0">
                <a:solidFill>
                  <a:schemeClr val="tx1"/>
                </a:solidFill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</a:rPr>
              <a:t>cập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nhật</a:t>
            </a:r>
            <a:r>
              <a:rPr lang="en-US" sz="2200" dirty="0" smtClean="0">
                <a:solidFill>
                  <a:schemeClr val="tx1"/>
                </a:solidFill>
              </a:rPr>
              <a:t> data </a:t>
            </a:r>
            <a:r>
              <a:rPr lang="en-US" sz="2200" dirty="0" err="1" smtClean="0">
                <a:solidFill>
                  <a:schemeClr val="tx1"/>
                </a:solidFill>
              </a:rPr>
              <a:t>trong</a:t>
            </a:r>
            <a:r>
              <a:rPr lang="en-US" sz="2200" dirty="0" smtClean="0">
                <a:solidFill>
                  <a:schemeClr val="tx1"/>
                </a:solidFill>
              </a:rPr>
              <a:t> cache </a:t>
            </a:r>
            <a:r>
              <a:rPr lang="en-US" sz="2200" dirty="0" err="1" smtClean="0">
                <a:solidFill>
                  <a:schemeClr val="tx1"/>
                </a:solidFill>
              </a:rPr>
              <a:t>rồi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đánh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dấu</a:t>
            </a:r>
            <a:r>
              <a:rPr lang="en-US" sz="2200" dirty="0" smtClean="0">
                <a:solidFill>
                  <a:schemeClr val="tx1"/>
                </a:solidFill>
              </a:rPr>
              <a:t> (mark) </a:t>
            </a:r>
            <a:r>
              <a:rPr lang="en-US" sz="2200" dirty="0" err="1" smtClean="0">
                <a:solidFill>
                  <a:schemeClr val="tx1"/>
                </a:solidFill>
              </a:rPr>
              <a:t>rằng</a:t>
            </a:r>
            <a:r>
              <a:rPr lang="en-US" sz="2200" dirty="0" smtClean="0">
                <a:solidFill>
                  <a:schemeClr val="tx1"/>
                </a:solidFill>
              </a:rPr>
              <a:t> line </a:t>
            </a:r>
            <a:r>
              <a:rPr lang="en-US" sz="2200" dirty="0" err="1" smtClean="0">
                <a:solidFill>
                  <a:schemeClr val="tx1"/>
                </a:solidFill>
              </a:rPr>
              <a:t>này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đã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cập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nhật</a:t>
            </a:r>
            <a:r>
              <a:rPr lang="en-US" sz="2200" dirty="0" smtClean="0">
                <a:solidFill>
                  <a:schemeClr val="tx1"/>
                </a:solidFill>
              </a:rPr>
              <a:t> data. </a:t>
            </a:r>
            <a:r>
              <a:rPr lang="en-US" sz="2200" dirty="0" err="1" smtClean="0">
                <a:solidFill>
                  <a:schemeClr val="tx1"/>
                </a:solidFill>
              </a:rPr>
              <a:t>Đợi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lúc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nào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phù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hợp</a:t>
            </a:r>
            <a:r>
              <a:rPr lang="en-US" sz="2200" dirty="0" smtClean="0">
                <a:solidFill>
                  <a:schemeClr val="tx1"/>
                </a:solidFill>
              </a:rPr>
              <a:t> (bus </a:t>
            </a:r>
            <a:r>
              <a:rPr lang="en-US" sz="2200" dirty="0" err="1" smtClean="0">
                <a:solidFill>
                  <a:schemeClr val="tx1"/>
                </a:solidFill>
              </a:rPr>
              <a:t>rảnh</a:t>
            </a:r>
            <a:r>
              <a:rPr lang="en-US" sz="2200" dirty="0" smtClean="0">
                <a:solidFill>
                  <a:schemeClr val="tx1"/>
                </a:solidFill>
              </a:rPr>
              <a:t>) </a:t>
            </a:r>
            <a:r>
              <a:rPr lang="en-US" sz="2200" dirty="0" err="1" smtClean="0">
                <a:solidFill>
                  <a:schemeClr val="tx1"/>
                </a:solidFill>
              </a:rPr>
              <a:t>mới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ghi</a:t>
            </a:r>
            <a:r>
              <a:rPr lang="en-US" sz="2200" dirty="0" smtClean="0">
                <a:solidFill>
                  <a:schemeClr val="tx1"/>
                </a:solidFill>
              </a:rPr>
              <a:t> line </a:t>
            </a:r>
            <a:r>
              <a:rPr lang="en-US" sz="2200" dirty="0" err="1" smtClean="0">
                <a:solidFill>
                  <a:schemeClr val="tx1"/>
                </a:solidFill>
              </a:rPr>
              <a:t>ra</a:t>
            </a:r>
            <a:r>
              <a:rPr lang="en-US" sz="2200" dirty="0" smtClean="0">
                <a:solidFill>
                  <a:schemeClr val="tx1"/>
                </a:solidFill>
              </a:rPr>
              <a:t> block. </a:t>
            </a: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Advantage:  </a:t>
            </a:r>
            <a:r>
              <a:rPr lang="en-US" sz="2200" dirty="0" smtClean="0">
                <a:solidFill>
                  <a:schemeClr val="tx1"/>
                </a:solidFill>
              </a:rPr>
              <a:t>Minimizes memory writes</a:t>
            </a:r>
            <a:endParaRPr lang="en-US" sz="2200" b="1" dirty="0" smtClean="0">
              <a:solidFill>
                <a:schemeClr val="tx1"/>
              </a:solidFill>
            </a:endParaRP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Disadvantages:</a:t>
            </a:r>
          </a:p>
          <a:p>
            <a:pPr lvl="2"/>
            <a:r>
              <a:rPr lang="en-US" sz="2200" b="1" dirty="0" smtClean="0">
                <a:solidFill>
                  <a:schemeClr val="tx1"/>
                </a:solidFill>
              </a:rPr>
              <a:t>Portions of main memory are invalid and hence accesses by I/O modules can be allowed only through the cache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This makes for complex circuitry and a potential bottleneck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071320" cy="824136"/>
          </a:xfrm>
        </p:spPr>
        <p:txBody>
          <a:bodyPr/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</a:t>
            </a: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Size: Capacity of a line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4869160"/>
            <a:ext cx="8496944" cy="1728192"/>
          </a:xfrm>
          <a:prstGeom prst="rect">
            <a:avLst/>
          </a:prstGeom>
          <a:solidFill>
            <a:srgbClr val="00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dirty="0" smtClean="0">
                <a:solidFill>
                  <a:schemeClr val="bg1"/>
                </a:solidFill>
                <a:latin typeface="Times New Roman" pitchFamily="33" charset="0"/>
              </a:rPr>
              <a:t>The relationship between block size and hit ratio is complex, depending on the locality characteristics of a particular program, and no definitive optimum value has been found. A size of from 8 to 128 bytes seems reasonably close to optimum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1988840"/>
            <a:ext cx="9144000" cy="1088336"/>
            <a:chOff x="0" y="2124640"/>
            <a:chExt cx="9144000" cy="1088336"/>
          </a:xfrm>
        </p:grpSpPr>
        <p:sp>
          <p:nvSpPr>
            <p:cNvPr id="7" name="Notched Right Arrow 6"/>
            <p:cNvSpPr/>
            <p:nvPr/>
          </p:nvSpPr>
          <p:spPr>
            <a:xfrm>
              <a:off x="0" y="2124640"/>
              <a:ext cx="9144000" cy="1088336"/>
            </a:xfrm>
            <a:prstGeom prst="notchedRightArrow">
              <a:avLst/>
            </a:prstGeom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899592" y="2492896"/>
              <a:ext cx="1080120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1720" y="2492896"/>
              <a:ext cx="1080120" cy="360040"/>
            </a:xfrm>
            <a:prstGeom prst="rect">
              <a:avLst/>
            </a:prstGeom>
            <a:solidFill>
              <a:srgbClr val="00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3848" y="2492896"/>
              <a:ext cx="1080120" cy="360040"/>
            </a:xfrm>
            <a:prstGeom prst="rect">
              <a:avLst/>
            </a:prstGeom>
            <a:solidFill>
              <a:srgbClr val="0000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55976" y="2492896"/>
              <a:ext cx="1080120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08104" y="2492896"/>
              <a:ext cx="1080120" cy="360040"/>
            </a:xfrm>
            <a:prstGeom prst="rect">
              <a:avLst/>
            </a:prstGeom>
            <a:solidFill>
              <a:srgbClr val="00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660232" y="2492896"/>
              <a:ext cx="1080120" cy="360040"/>
            </a:xfrm>
            <a:prstGeom prst="rect">
              <a:avLst/>
            </a:prstGeom>
            <a:solidFill>
              <a:srgbClr val="0000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1124744"/>
            <a:ext cx="8892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Principal </a:t>
            </a:r>
            <a:r>
              <a:rPr lang="en-US" b="1" u="sng" dirty="0" smtClean="0"/>
              <a:t>of Locality </a:t>
            </a:r>
            <a:r>
              <a:rPr lang="en-US" dirty="0" smtClean="0"/>
              <a:t>–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Thói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quen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con </a:t>
            </a:r>
            <a:r>
              <a:rPr lang="en-US" dirty="0" err="1" smtClean="0">
                <a:sym typeface="Wingdings" pitchFamily="2" charset="2"/>
              </a:rPr>
              <a:t>người</a:t>
            </a:r>
            <a:endParaRPr lang="en-US" dirty="0" smtClean="0"/>
          </a:p>
          <a:p>
            <a:r>
              <a:rPr lang="en-US" dirty="0" smtClean="0"/>
              <a:t> At a time, data items which are near each others are accessed.</a:t>
            </a:r>
            <a:endParaRPr lang="en-US" b="1" u="sng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292494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 size = Block size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Line size increases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 number of program’s blocks decrease  Cache hit increases  Higher performance</a:t>
            </a:r>
          </a:p>
          <a:p>
            <a:pPr lvl="0"/>
            <a:r>
              <a:rPr lang="en-US" b="1" dirty="0" smtClean="0">
                <a:sym typeface="Wingdings" pitchFamily="2" charset="2"/>
              </a:rPr>
              <a:t>When line size becomes bigger  Cost for writing lines to main memory increases.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Multilevel Caches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295400"/>
            <a:ext cx="7556313" cy="52578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As logic density has increased it has become possible to have a cache on the same chip as the processor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The on-chip cache reduces the processor’s external bus activity and speeds up execution time and increases overall system performance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When the requested instruction or data is found in the on-chip cache, the bus access is eliminated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On-chip cache accesses will complete appreciably faster than would even zero-wait state bus cycles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During this period the bus is free to support other transfers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Two-level cache: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Internal cache designated as level 1 (L1)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External cache designated as level 2 (L2)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Potential savings due to the use of an L2 cache depends on the hit rates in both the L1 and L2 caches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The use of multilevel caches complicates all of the design issues related to caches, including size, replacement algorithm, and write policy</a:t>
            </a: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28600"/>
            <a:ext cx="7556500" cy="1116012"/>
          </a:xfrm>
        </p:spPr>
        <p:txBody>
          <a:bodyPr/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 Ratio (L1 &amp;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L2) For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Kbyte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16K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L1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2000" contrast="38000"/>
          </a:blip>
          <a:srcRect/>
          <a:stretch>
            <a:fillRect/>
          </a:stretch>
        </p:blipFill>
        <p:spPr bwMode="auto">
          <a:xfrm>
            <a:off x="1142976" y="1071546"/>
            <a:ext cx="685804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Versus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Caches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85860"/>
            <a:ext cx="8640960" cy="5191140"/>
          </a:xfrm>
        </p:spPr>
        <p:txBody>
          <a:bodyPr>
            <a:no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Has become common to split cache:</a:t>
            </a:r>
          </a:p>
          <a:p>
            <a:pPr marL="228600" lvl="1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One dedicated to instructions and  o</a:t>
            </a:r>
            <a:r>
              <a:rPr lang="en-GB" dirty="0" smtClean="0">
                <a:solidFill>
                  <a:srgbClr val="0000CC"/>
                </a:solidFill>
              </a:rPr>
              <a:t>ne dedicated to data (only data need updates). </a:t>
            </a:r>
            <a:r>
              <a:rPr lang="en-GB" dirty="0" smtClean="0">
                <a:solidFill>
                  <a:schemeClr val="tx1"/>
                </a:solidFill>
              </a:rPr>
              <a:t>Both exist at the same level, typically as two L1 caches</a:t>
            </a:r>
          </a:p>
          <a:p>
            <a:r>
              <a:rPr lang="en-GB" dirty="0">
                <a:solidFill>
                  <a:schemeClr val="tx1"/>
                </a:solidFill>
              </a:rPr>
              <a:t>Advantages of unified </a:t>
            </a:r>
            <a:r>
              <a:rPr lang="en-GB" dirty="0" smtClean="0">
                <a:solidFill>
                  <a:schemeClr val="tx1"/>
                </a:solidFill>
              </a:rPr>
              <a:t>cache: Higher </a:t>
            </a:r>
            <a:r>
              <a:rPr lang="en-GB" dirty="0">
                <a:solidFill>
                  <a:schemeClr val="tx1"/>
                </a:solidFill>
              </a:rPr>
              <a:t>hit rate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Balances load of instruction and data </a:t>
            </a:r>
            <a:r>
              <a:rPr lang="en-GB" dirty="0" smtClean="0">
                <a:solidFill>
                  <a:schemeClr val="tx1"/>
                </a:solidFill>
              </a:rPr>
              <a:t>fetches automatically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Only one cache</a:t>
            </a:r>
            <a:r>
              <a:rPr lang="en-GB" dirty="0" smtClean="0">
                <a:solidFill>
                  <a:schemeClr val="tx1"/>
                </a:solidFill>
              </a:rPr>
              <a:t> needs to be designed and implemented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Trend is toward split caches at the L1 and unified caches for higher levels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Advantages </a:t>
            </a:r>
            <a:r>
              <a:rPr lang="en-GB" dirty="0">
                <a:solidFill>
                  <a:schemeClr val="tx1"/>
                </a:solidFill>
              </a:rPr>
              <a:t>of split </a:t>
            </a:r>
            <a:r>
              <a:rPr lang="en-GB" dirty="0" smtClean="0">
                <a:solidFill>
                  <a:schemeClr val="tx1"/>
                </a:solidFill>
              </a:rPr>
              <a:t>cache: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Eliminates cache </a:t>
            </a:r>
            <a:r>
              <a:rPr lang="en-GB" dirty="0" smtClean="0">
                <a:solidFill>
                  <a:schemeClr val="tx1"/>
                </a:solidFill>
              </a:rPr>
              <a:t>contention (tranh chấp) </a:t>
            </a:r>
            <a:r>
              <a:rPr lang="en-GB" dirty="0">
                <a:solidFill>
                  <a:schemeClr val="tx1"/>
                </a:solidFill>
              </a:rPr>
              <a:t>between instruction fetch/decode unit and execution </a:t>
            </a:r>
            <a:r>
              <a:rPr lang="en-GB" dirty="0" smtClean="0">
                <a:solidFill>
                  <a:schemeClr val="tx1"/>
                </a:solidFill>
              </a:rPr>
              <a:t>unit (access data)</a:t>
            </a:r>
            <a:endParaRPr lang="en-GB" dirty="0">
              <a:solidFill>
                <a:schemeClr val="tx1"/>
              </a:solidFill>
            </a:endParaRPr>
          </a:p>
          <a:p>
            <a:pPr lvl="2"/>
            <a:r>
              <a:rPr lang="en-GB" dirty="0">
                <a:solidFill>
                  <a:schemeClr val="tx1"/>
                </a:solidFill>
              </a:rPr>
              <a:t>Important in </a:t>
            </a:r>
            <a:r>
              <a:rPr lang="en-GB" dirty="0" smtClean="0">
                <a:solidFill>
                  <a:schemeClr val="tx1"/>
                </a:solidFill>
              </a:rPr>
              <a:t>pipelining (cơ chế đường ống, output của xử lý này là input của xử lý kế tiếp)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Characteristics of Memory Systems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Location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Capacity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Unit of transfer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Memory Hierarchy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much?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fast?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How expensive?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Cache memory principles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29124" y="2643182"/>
            <a:ext cx="3862414" cy="2571768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Elements of cache design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Cache addresses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Cache size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Mapping function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Replacement algorithms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Write policy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Line size</a:t>
            </a:r>
          </a:p>
          <a:p>
            <a:pPr marL="457200" lvl="2">
              <a:spcBef>
                <a:spcPts val="0"/>
              </a:spcBef>
              <a:buClr>
                <a:schemeClr val="bg2">
                  <a:lumMod val="75000"/>
                </a:schemeClr>
              </a:buClr>
            </a:pPr>
            <a:r>
              <a:rPr lang="en-US" dirty="0" smtClean="0">
                <a:solidFill>
                  <a:schemeClr val="tx1"/>
                </a:solidFill>
              </a:rPr>
              <a:t>Number of caches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4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Cache</a:t>
            </a:r>
          </a:p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Memory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484094"/>
            <a:ext cx="7556313" cy="730328"/>
          </a:xfrm>
        </p:spPr>
        <p:txBody>
          <a:bodyPr/>
          <a:lstStyle/>
          <a:p>
            <a:r>
              <a:rPr lang="en-GB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981201"/>
            <a:ext cx="8288368" cy="3805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4.1- Computer Memory Systems Overview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4.2- Cache Memory Principles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4.3- Elements of  Cache Design 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88640"/>
            <a:ext cx="7556313" cy="640650"/>
          </a:xfrm>
        </p:spPr>
        <p:txBody>
          <a:bodyPr/>
          <a:lstStyle/>
          <a:p>
            <a:r>
              <a:rPr lang="en-US" b="1" dirty="0" smtClean="0"/>
              <a:t>Questions must be answered: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23528" y="1052736"/>
          <a:ext cx="8640960" cy="5293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/>
                <a:gridCol w="8064896"/>
              </a:tblGrid>
              <a:tr h="49504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Question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69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List characteristics of a component in computer’s memory system. 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5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What are the differences among sequential access, direct access, and random access?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5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What is the general relationship among access time, memory cost, and capacity?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80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What is the cache memory? – Refer to the figure 4.3.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853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How does the principle of locality relate to the use of multiple memory levels?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87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Explain about key elements of cache design.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5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Distinguish among direct mapping, associative mapping, and set-associative mapping.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50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 memory system has only one 20-line cache using direct mapping. What will the cache line be used if the 1024</a:t>
                      </a:r>
                      <a:r>
                        <a:rPr lang="en-US" sz="2000" baseline="30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</a:t>
                      </a: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main memory block is accessed?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80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 a direct-mapped cache, a main memory address is viewed as consisting of three fields. List and define the three fields. </a:t>
                      </a:r>
                      <a:r>
                        <a:rPr lang="en-US" sz="2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– Refer to the textbook.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80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 an associative cache, a main memory address is viewed as consisting of two fields. List and define the two fields</a:t>
                      </a:r>
                      <a:r>
                        <a:rPr lang="en-US" sz="20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– Refer to the textbook.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4" y="484094"/>
            <a:ext cx="7556313" cy="730328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4.1- Computer Memory System Overview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2338391"/>
            <a:ext cx="8288368" cy="17335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Characteristics of Memory System.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The Memory Hierarchy</a:t>
            </a: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57166"/>
            <a:ext cx="9144000" cy="714380"/>
          </a:xfrm>
        </p:spPr>
        <p:txBody>
          <a:bodyPr/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Characteristics of Computer Memory Systems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5" y="985432"/>
            <a:ext cx="7429552" cy="5801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989" y="98316"/>
            <a:ext cx="8054787" cy="1116106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Memory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74779"/>
            <a:ext cx="8429684" cy="5054617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Location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Refers to whether memory is internal and external to the computer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Internal memory is often equated (make equal) with main memory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Processor requires its own local memory, in the form of registers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Cache is another form of internal memory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External memory consists of peripheral storage devices that are accessible to the processor via I/O controllers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Capacity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Memory is typically expressed in terms of bytes</a:t>
            </a:r>
          </a:p>
          <a:p>
            <a:r>
              <a:rPr lang="en-GB" sz="2400" dirty="0" smtClean="0">
                <a:solidFill>
                  <a:schemeClr val="tx1"/>
                </a:solidFill>
              </a:rPr>
              <a:t>Unit of transfer</a:t>
            </a:r>
          </a:p>
          <a:p>
            <a:pPr lvl="1"/>
            <a:r>
              <a:rPr lang="en-GB" sz="2000" dirty="0" smtClean="0">
                <a:solidFill>
                  <a:schemeClr val="tx1"/>
                </a:solidFill>
              </a:rPr>
              <a:t>For internal memory the unit of transfer is equal to the number of electrical lines into and out of the memory module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8874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of Accessing Units of Data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304800" y="838200"/>
          <a:ext cx="85344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611560" y="5661248"/>
            <a:ext cx="3929090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More details: Next slides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8673</TotalTime>
  <Words>11821</Words>
  <Application>Microsoft Office PowerPoint</Application>
  <PresentationFormat>On-screen Show (4:3)</PresentationFormat>
  <Paragraphs>1052</Paragraphs>
  <Slides>35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Advantage</vt:lpstr>
      <vt:lpstr>William Stallings,  Computer Organization  and Architecture, 9th Edition</vt:lpstr>
      <vt:lpstr>Objectives</vt:lpstr>
      <vt:lpstr>Objectives</vt:lpstr>
      <vt:lpstr>Contents</vt:lpstr>
      <vt:lpstr>Questions must be answered:</vt:lpstr>
      <vt:lpstr>4.1- Computer Memory System Overview</vt:lpstr>
      <vt:lpstr>Key Characteristics of Computer Memory Systems</vt:lpstr>
      <vt:lpstr>Characteristics of Memory Systems</vt:lpstr>
      <vt:lpstr>Method of Accessing Units of Data</vt:lpstr>
      <vt:lpstr>Slide 10</vt:lpstr>
      <vt:lpstr>Slide 11</vt:lpstr>
      <vt:lpstr>Capacity and Performance:</vt:lpstr>
      <vt:lpstr>Memory</vt:lpstr>
      <vt:lpstr>Memory Hierarchy</vt:lpstr>
      <vt:lpstr>Memory Hierarchy…</vt:lpstr>
      <vt:lpstr>4.2- Cache Memory Principles</vt:lpstr>
      <vt:lpstr>What is a Cache?</vt:lpstr>
      <vt:lpstr>Cache/Main Memory Structure</vt:lpstr>
      <vt:lpstr>4.3- Elements of Cache Design</vt:lpstr>
      <vt:lpstr>Cache Addresses: Virtual Address</vt:lpstr>
      <vt:lpstr>Logical  and  Physical  Caches</vt:lpstr>
      <vt:lpstr>Mapping Function:  Mem   Cache</vt:lpstr>
      <vt:lpstr>Direct Mapping</vt:lpstr>
      <vt:lpstr>Associate  Mapping</vt:lpstr>
      <vt:lpstr>Set Associative Mapping</vt:lpstr>
      <vt:lpstr>Replacement Algorithms</vt:lpstr>
      <vt:lpstr>The four most common replacement algorithms are:</vt:lpstr>
      <vt:lpstr>Write Policy  Cơ chế ghi cache ra memory khi thay line</vt:lpstr>
      <vt:lpstr>Write Through and Write Back Ghi sao cho hiệu quả</vt:lpstr>
      <vt:lpstr>Write Through and Write Back Ghi sao cho hiệu quả</vt:lpstr>
      <vt:lpstr>Line Size: Capacity of a line</vt:lpstr>
      <vt:lpstr>Multilevel Caches</vt:lpstr>
      <vt:lpstr>Hit Ratio (L1 &amp; L2) For 8 Kbyte and 16Kbyte L1</vt:lpstr>
      <vt:lpstr>Unified Versus Split Caches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Cache Memory</dc:title>
  <dc:creator>Adrian J Pullin</dc:creator>
  <cp:lastModifiedBy>Azure</cp:lastModifiedBy>
  <cp:revision>259</cp:revision>
  <dcterms:created xsi:type="dcterms:W3CDTF">2012-06-19T17:26:14Z</dcterms:created>
  <dcterms:modified xsi:type="dcterms:W3CDTF">2024-05-22T01:48:06Z</dcterms:modified>
</cp:coreProperties>
</file>