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Default Extension="pdf" ContentType="application/pdf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notesSlides/notesSlide38.xml" ContentType="application/vnd.openxmlformats-officedocument.presentationml.notesSlide+xml"/>
  <Override PartName="/ppt/notesSlides/notesSlide49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Override PartName="/ppt/notesSlides/notesSlide45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20.xml" ContentType="application/vnd.openxmlformats-officedocument.presentationml.slideLayout+xml"/>
  <Override PartName="/ppt/notesSlides/notesSlide23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8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46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1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notesSlides/notesSlide47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Layouts/slideLayout15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Layouts/slideLayout9.xml" ContentType="application/vnd.openxmlformats-officedocument.presentationml.slideLayout+xml"/>
  <Override PartName="/ppt/notesSlides/notesSlide5.xml" ContentType="application/vnd.openxmlformats-officedocument.presentationml.notes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57.xml" ContentType="application/vnd.openxmlformats-officedocument.presentationml.slide+xml"/>
  <Override PartName="/ppt/notesSlides/notesSlide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0" r:id="rId1"/>
  </p:sldMasterIdLst>
  <p:notesMasterIdLst>
    <p:notesMasterId r:id="rId59"/>
  </p:notesMasterIdLst>
  <p:handoutMasterIdLst>
    <p:handoutMasterId r:id="rId60"/>
  </p:handoutMasterIdLst>
  <p:sldIdLst>
    <p:sldId id="313" r:id="rId2"/>
    <p:sldId id="337" r:id="rId3"/>
    <p:sldId id="347" r:id="rId4"/>
    <p:sldId id="338" r:id="rId5"/>
    <p:sldId id="368" r:id="rId6"/>
    <p:sldId id="369" r:id="rId7"/>
    <p:sldId id="259" r:id="rId8"/>
    <p:sldId id="348" r:id="rId9"/>
    <p:sldId id="295" r:id="rId10"/>
    <p:sldId id="298" r:id="rId11"/>
    <p:sldId id="290" r:id="rId12"/>
    <p:sldId id="297" r:id="rId13"/>
    <p:sldId id="345" r:id="rId14"/>
    <p:sldId id="266" r:id="rId15"/>
    <p:sldId id="267" r:id="rId16"/>
    <p:sldId id="291" r:id="rId17"/>
    <p:sldId id="349" r:id="rId18"/>
    <p:sldId id="299" r:id="rId19"/>
    <p:sldId id="352" r:id="rId20"/>
    <p:sldId id="260" r:id="rId21"/>
    <p:sldId id="351" r:id="rId22"/>
    <p:sldId id="261" r:id="rId23"/>
    <p:sldId id="301" r:id="rId24"/>
    <p:sldId id="316" r:id="rId25"/>
    <p:sldId id="340" r:id="rId26"/>
    <p:sldId id="346" r:id="rId27"/>
    <p:sldId id="271" r:id="rId28"/>
    <p:sldId id="278" r:id="rId29"/>
    <p:sldId id="342" r:id="rId30"/>
    <p:sldId id="279" r:id="rId31"/>
    <p:sldId id="280" r:id="rId32"/>
    <p:sldId id="287" r:id="rId33"/>
    <p:sldId id="339" r:id="rId34"/>
    <p:sldId id="354" r:id="rId35"/>
    <p:sldId id="327" r:id="rId36"/>
    <p:sldId id="331" r:id="rId37"/>
    <p:sldId id="332" r:id="rId38"/>
    <p:sldId id="333" r:id="rId39"/>
    <p:sldId id="334" r:id="rId40"/>
    <p:sldId id="335" r:id="rId41"/>
    <p:sldId id="288" r:id="rId42"/>
    <p:sldId id="336" r:id="rId43"/>
    <p:sldId id="329" r:id="rId44"/>
    <p:sldId id="315" r:id="rId45"/>
    <p:sldId id="355" r:id="rId46"/>
    <p:sldId id="356" r:id="rId47"/>
    <p:sldId id="357" r:id="rId48"/>
    <p:sldId id="358" r:id="rId49"/>
    <p:sldId id="359" r:id="rId50"/>
    <p:sldId id="360" r:id="rId51"/>
    <p:sldId id="361" r:id="rId52"/>
    <p:sldId id="362" r:id="rId53"/>
    <p:sldId id="363" r:id="rId54"/>
    <p:sldId id="364" r:id="rId55"/>
    <p:sldId id="365" r:id="rId56"/>
    <p:sldId id="366" r:id="rId57"/>
    <p:sldId id="367" r:id="rId5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pitchFamily="-110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001642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781" autoAdjust="0"/>
    <p:restoredTop sz="88194" autoAdjust="0"/>
  </p:normalViewPr>
  <p:slideViewPr>
    <p:cSldViewPr>
      <p:cViewPr varScale="1">
        <p:scale>
          <a:sx n="62" d="100"/>
          <a:sy n="62" d="100"/>
        </p:scale>
        <p:origin x="-55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  <p:sld r:id="rId16" collapse="1"/>
      <p:sld r:id="rId17" collapse="1"/>
      <p:sld r:id="rId18" collapse="1"/>
      <p:sld r:id="rId19" collapse="1"/>
      <p:sld r:id="rId20" collapse="1"/>
      <p:sld r:id="rId21" collapse="1"/>
      <p:sld r:id="rId22" collapse="1"/>
      <p:sld r:id="rId23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9.xml"/><Relationship Id="rId13" Type="http://schemas.openxmlformats.org/officeDocument/2006/relationships/slide" Target="slides/slide28.xml"/><Relationship Id="rId18" Type="http://schemas.openxmlformats.org/officeDocument/2006/relationships/slide" Target="slides/slide45.xml"/><Relationship Id="rId3" Type="http://schemas.openxmlformats.org/officeDocument/2006/relationships/slide" Target="slides/slide8.xml"/><Relationship Id="rId21" Type="http://schemas.openxmlformats.org/officeDocument/2006/relationships/slide" Target="slides/slide48.xml"/><Relationship Id="rId7" Type="http://schemas.openxmlformats.org/officeDocument/2006/relationships/slide" Target="slides/slide17.xml"/><Relationship Id="rId12" Type="http://schemas.openxmlformats.org/officeDocument/2006/relationships/slide" Target="slides/slide27.xml"/><Relationship Id="rId17" Type="http://schemas.openxmlformats.org/officeDocument/2006/relationships/slide" Target="slides/slide44.xml"/><Relationship Id="rId2" Type="http://schemas.openxmlformats.org/officeDocument/2006/relationships/slide" Target="slides/slide7.xml"/><Relationship Id="rId16" Type="http://schemas.openxmlformats.org/officeDocument/2006/relationships/slide" Target="slides/slide32.xml"/><Relationship Id="rId20" Type="http://schemas.openxmlformats.org/officeDocument/2006/relationships/slide" Target="slides/slide47.xml"/><Relationship Id="rId1" Type="http://schemas.openxmlformats.org/officeDocument/2006/relationships/slide" Target="slides/slide1.xml"/><Relationship Id="rId6" Type="http://schemas.openxmlformats.org/officeDocument/2006/relationships/slide" Target="slides/slide16.xml"/><Relationship Id="rId11" Type="http://schemas.openxmlformats.org/officeDocument/2006/relationships/slide" Target="slides/slide22.xml"/><Relationship Id="rId5" Type="http://schemas.openxmlformats.org/officeDocument/2006/relationships/slide" Target="slides/slide15.xml"/><Relationship Id="rId15" Type="http://schemas.openxmlformats.org/officeDocument/2006/relationships/slide" Target="slides/slide31.xml"/><Relationship Id="rId23" Type="http://schemas.openxmlformats.org/officeDocument/2006/relationships/slide" Target="slides/slide55.xml"/><Relationship Id="rId10" Type="http://schemas.openxmlformats.org/officeDocument/2006/relationships/slide" Target="slides/slide21.xml"/><Relationship Id="rId19" Type="http://schemas.openxmlformats.org/officeDocument/2006/relationships/slide" Target="slides/slide46.xml"/><Relationship Id="rId4" Type="http://schemas.openxmlformats.org/officeDocument/2006/relationships/slide" Target="slides/slide9.xml"/><Relationship Id="rId9" Type="http://schemas.openxmlformats.org/officeDocument/2006/relationships/slide" Target="slides/slide20.xml"/><Relationship Id="rId14" Type="http://schemas.openxmlformats.org/officeDocument/2006/relationships/slide" Target="slides/slide30.xml"/><Relationship Id="rId2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915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915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4A63070-95B0-C841-848B-70D964604024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dirty="0"/>
          </a:p>
        </p:txBody>
      </p:sp>
      <p:sp>
        <p:nvSpPr>
          <p:cNvPr id="481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dirty="0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D245E4-CB43-F844-B5DA-3C7BAF45101A}" type="slidenum">
              <a:rPr lang="en-US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1486A-64A2-174A-9561-2035EFB54CD6}" type="slidenum">
              <a:rPr lang="en-US"/>
              <a:pPr/>
              <a:t>1</a:t>
            </a:fld>
            <a:endParaRPr lang="en-US" dirty="0"/>
          </a:p>
        </p:txBody>
      </p:sp>
      <p:sp>
        <p:nvSpPr>
          <p:cNvPr id="52226" name="Rectangle 2050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205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pitchFamily="-110" charset="0"/>
              </a:rPr>
              <a:t>Lecture slides prepared for “Computer Organization</a:t>
            </a:r>
            <a:r>
              <a:rPr lang="en-US" baseline="0" dirty="0" smtClean="0">
                <a:latin typeface="Times New Roman" pitchFamily="-110" charset="0"/>
              </a:rPr>
              <a:t> and Architecture</a:t>
            </a:r>
            <a:r>
              <a:rPr lang="en-US" dirty="0" smtClean="0">
                <a:latin typeface="Times New Roman" pitchFamily="-110" charset="0"/>
              </a:rPr>
              <a:t>”, 9/e, by William Stallings, Chapter 6 “External</a:t>
            </a:r>
            <a:r>
              <a:rPr lang="en-US" baseline="0" dirty="0" smtClean="0">
                <a:latin typeface="Times New Roman" pitchFamily="-110" charset="0"/>
              </a:rPr>
              <a:t> Memory</a:t>
            </a:r>
            <a:r>
              <a:rPr lang="en-US" dirty="0" smtClean="0">
                <a:latin typeface="Times New Roman" pitchFamily="-110" charset="0"/>
              </a:rPr>
              <a:t>”.</a:t>
            </a:r>
            <a:endParaRPr lang="en-AU" dirty="0" smtClean="0">
              <a:latin typeface="Times New Roman" pitchFamily="-110" charset="0"/>
            </a:endParaRPr>
          </a:p>
          <a:p>
            <a:endParaRPr lang="en-US" smtClean="0">
              <a:latin typeface="Times New Roman" pitchFamily="-110" charset="0"/>
            </a:endParaRPr>
          </a:p>
          <a:p>
            <a:r>
              <a:rPr lang="en-US" smtClean="0">
                <a:latin typeface="Times New Roman" pitchFamily="-110" charset="0"/>
              </a:rPr>
              <a:t>Adapted</a:t>
            </a:r>
            <a:r>
              <a:rPr lang="en-GB" smtClean="0"/>
              <a:t> by Thân</a:t>
            </a:r>
            <a:r>
              <a:rPr lang="en-GB" baseline="0" smtClean="0"/>
              <a:t> Văn Sử</a:t>
            </a:r>
            <a:endParaRPr lang="en-GB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799C9E-3D64-6647-841A-924D1B77A985}" type="slidenum">
              <a:rPr lang="en-US"/>
              <a:pPr/>
              <a:t>15</a:t>
            </a:fld>
            <a:endParaRPr lang="en-US" dirty="0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6.1 lists the major characteristics that differentiate among the various types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magnetic disks.</a:t>
            </a:r>
            <a:endParaRPr lang="en-GB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B594D9-D6CF-CE47-A607-33DB68A214E1}" type="slidenum">
              <a:rPr lang="en-US"/>
              <a:pPr/>
              <a:t>16</a:t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First, the head may either be fixed or movable with respect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radial direction of the platter. In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fixed-head disk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there is one read-write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per track. All of the heads are mounted on a rigid arm that extends across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tracks; such systems are rare today. In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movable-head disk,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only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read-write head. Again, the head is mounted on an arm. Because the head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able to be positioned above any track, the arm can be extended or retracted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purpose.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disk itself is mounted in a disk drive, which consists of the arm, a spindle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rotates the disk, and the electronics needed for input and output of binary data.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non-removable disk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permanently mounted in the disk drive; the hard disk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personal computer is a non-removable disk.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removable disk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removed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replaced with another disk. The advantage of the latter type is that unlimited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amounts of data are available with a limited number of disk systems. Furthermore,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 disk may be moved from one computer system to another. Floppy disks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ZIP cartridge disks are examples of removable disks.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most disks, the magnetizable coating is applied to both sides of the platter,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is then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double sided.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less expensive disk systems use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single-sided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disks.</a:t>
            </a:r>
            <a:endParaRPr lang="en-GB" b="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B594D9-D6CF-CE47-A607-33DB68A214E1}" type="slidenum">
              <a:rPr lang="en-US"/>
              <a:pPr/>
              <a:t>17</a:t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First, the head may either be fixed or movable with respect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radial direction of the platter. In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fixed-head disk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there is one read-write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per track. All of the heads are mounted on a rigid arm that extends across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tracks; such systems are rare today. In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movable-head disk,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only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read-write head. Again, the head is mounted on an arm. Because the head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able to be positioned above any track, the arm can be extended or retracted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purpose.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disk itself is mounted in a disk drive, which consists of the arm, a spindle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rotates the disk, and the electronics needed for input and output of binary data.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non-removable disk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permanently mounted in the disk drive; the hard disk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personal computer is a non-removable disk.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removable disk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removed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replaced with another disk. The advantage of the latter type is that unlimited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amounts of data are available with a limited number of disk systems. Furthermore,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 disk may be moved from one computer system to another. Floppy disks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ZIP cartridge disks are examples of removable disks.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most disks, the magnetizable coating is applied to both sides of the platter,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is then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double sided.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less expensive disk systems use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single-sided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disks.</a:t>
            </a:r>
            <a:endParaRPr lang="en-GB" b="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disk drives accommodate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platters stacked vertically a fraction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an inch apart. Multiple arms are provided (Figure 6.5). Multiple–platter disks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employ a movable head, with one read-write head per platter surface. All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heads are mechanically fixed so that all are at the same distance from the center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disk and move together. Thus, at any time, all of the heads are positioned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tracks that are of equal distance from the center of the 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set of all the tracks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same relative position on the platter is referred to as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cylinder. 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example, all of the shaded tracks in Figure 6.6 are part of one cylinder.</a:t>
            </a:r>
            <a:endParaRPr lang="en-US" b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CB594D9-D6CF-CE47-A607-33DB68A214E1}" type="slidenum">
              <a:rPr lang="en-US"/>
              <a:pPr/>
              <a:t>19</a:t>
            </a:fld>
            <a:endParaRPr lang="en-US" dirty="0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First, the head may either be fixed or movable with respect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radial direction of the platter. In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fixed-head disk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there is one read-write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per track. All of the heads are mounted on a rigid arm that extends across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tracks; such systems are rare today. In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movable-head disk,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only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read-write head. Again, the head is mounted on an arm. Because the head must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able to be positioned above any track, the arm can be extended or retracted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purpose.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disk itself is mounted in a disk drive, which consists of the arm, a spindle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rotates the disk, and the electronics needed for input and output of binary data.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non-removable disk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permanently mounted in the disk drive; the hard disk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personal computer is a non-removable disk.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removable disk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removed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replaced with another disk. The advantage of the latter type is that unlimited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amounts of data are available with a limited number of disk systems. Furthermore,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such a disk may be moved from one computer system to another. Floppy disks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ZIP cartridge disks are examples of removable disks.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most disks, the magnetizable coating is applied to both sides of the platter,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which is then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double sided.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less expensive disk systems use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single-sided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disks.</a:t>
            </a:r>
            <a:endParaRPr lang="en-GB" b="0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65405E-CE8E-3F42-AD5D-8DE8A2BC0207}" type="slidenum">
              <a:rPr lang="en-US"/>
              <a:pPr/>
              <a:t>20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Đầu</a:t>
            </a:r>
            <a:r>
              <a:rPr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đọc</a:t>
            </a:r>
            <a:r>
              <a:rPr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ghi</a:t>
            </a:r>
            <a:r>
              <a:rPr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động</a:t>
            </a:r>
            <a:r>
              <a:rPr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lực</a:t>
            </a:r>
            <a:r>
              <a:rPr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học</a:t>
            </a:r>
            <a:endParaRPr lang="en-US" sz="1200" b="1" u="sng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đĩa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quay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truy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xuất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đầu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đọc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ghi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nằm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phía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biên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ngoài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đĩa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Đấu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đọc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ghi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đặt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đầu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lá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mỏng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xem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cấu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tạo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đĩa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chỉ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xúc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rất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nhẹ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đĩa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ngưng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đĩa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quay,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lực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đẫy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tác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động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lên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lá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làm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đầu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đọc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ghi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ma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sát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đĩa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nhưng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rất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gần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mặt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đĩa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đủ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quá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ứng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từ-điện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xẩy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the head mechanism provides a classification of disks into three types.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Traditionally, the read-write head has been positioned a fixed distance above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platter, allowing an air gap. At the other extreme is a head mechanism that actually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comes into physical contact with the medium during a read or write operation.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mechanism is used with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floppy disk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which is a small, flexible platter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least expensive type of 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the third type of disk, we need to comment on the relationship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data density and the size of the air gap. The head must generate or sense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electromagnetic field of sufficient magnitude to write and read properly. The narrower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 is, the closer it must be to the platter surface to function. A narrower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means narrower tracks and therefore greater data density, which is desirable.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However, the closer the head is to the disk, the greater the risk of error from impurities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imperfections. To push the technology further, the Winchester disk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developed. Winchester heads are used in sealed drive assemblies that are almost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free of contaminants. They are designed to operate closer to the disk’s surface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conventional rigid disk heads, thus allowing greater data density. The head is actually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aerodynamic foil that rests lightly on the platter’s surface when the disk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motionless. The air pressure generated by a spinning disk is enough to make the foil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rise above the surface. The resulting noncontact system can be engineered to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narrower heads that operate closer to the platter’s surface than conventional rigid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heads.</a:t>
            </a:r>
            <a:endParaRPr lang="en-GB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65405E-CE8E-3F42-AD5D-8DE8A2BC0207}" type="slidenum">
              <a:rPr lang="en-US"/>
              <a:pPr/>
              <a:t>21</a:t>
            </a:fld>
            <a:endParaRPr lang="en-US" dirty="0"/>
          </a:p>
        </p:txBody>
      </p:sp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Đầu</a:t>
            </a:r>
            <a:r>
              <a:rPr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đọc</a:t>
            </a:r>
            <a:r>
              <a:rPr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ghi</a:t>
            </a:r>
            <a:r>
              <a:rPr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động</a:t>
            </a:r>
            <a:r>
              <a:rPr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lực</a:t>
            </a:r>
            <a:r>
              <a:rPr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học</a:t>
            </a:r>
            <a:endParaRPr lang="en-US" sz="1200" b="1" u="sng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đĩa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quay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truy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xuất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đầu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đọc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ghi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nằm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phía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biên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ngoài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của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đĩa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Đấu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đọc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ghi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được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đặt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đầu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lá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mỏng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xem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lại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cấu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tạo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ở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đĩa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)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và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chỉ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tiếp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xúc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rất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nhẹ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đĩa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ngưng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Khi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đĩa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quay,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một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lực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đẫy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tác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động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lên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lá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làm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đầu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đọc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ghi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không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ma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sát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với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đĩa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nhưng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rất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gần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mặt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đĩa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đủ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để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quá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trình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cảm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ứng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từ-điện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xẩy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Finally, the head mechanism provides a classification of disks into three types.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Traditionally, the read-write head has been positioned a fixed distance above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platter, allowing an air gap. At the other extreme is a head mechanism that actually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comes into physical contact with the medium during a read or write operation.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mechanism is used with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floppy disk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which is a small, flexible platter and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least expensive type of 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understand the third type of disk, we need to comment on the relationship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between data density and the size of the air gap. The head must generate or sense 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electromagnetic field of sufficient magnitude to write and read properly. The narrower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 is, the closer it must be to the platter surface to function. A narrower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means narrower tracks and therefore greater data density, which is desirable.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However, the closer the head is to the disk, the greater the risk of error from impurities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imperfections. To push the technology further, the Winchester disk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developed. Winchester heads are used in sealed drive assemblies that are almost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free of contaminants. They are designed to operate closer to the disk’s surface than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conventional rigid disk heads, thus allowing greater data density. The head is actually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aerodynamic foil that rests lightly on the platter’s surface when the disk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motionless. The air pressure generated by a spinning disk is enough to make the foil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rise above the surface. The resulting noncontact system can be engineered to use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narrower heads that operate closer to the platter’s surface than conventional rigid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heads.</a:t>
            </a:r>
            <a:endParaRPr lang="en-GB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95B6D5-9271-8C43-9BA9-361A11A8899D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6.2 gives disk parameters for typical contemporary high-performance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disks.</a:t>
            </a:r>
            <a:endParaRPr lang="en-GB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disk drive is operating, the disk is rotating at constant speed.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 or write, the head must be positioned at the desired track and at the beginning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desired sector on that track. Track selection involves moving the head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movable-head system or electronically selecting one head on a fixed-head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movable-head system, the time it takes to position the head at the track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seek time.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either case, once the track is selected, the disk controller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waits until the appropriate sector rotates to line up with the head. The time it takes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beginning of the sector to reach the head is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delay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or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latency.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sum of the seek time, if any, and the rotational delay equals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time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which is the time it takes to get into position to read or write. Once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 is in position, the read or write operation is then performed as the sector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moves under the head; this is the data transfer portion of the operation; the 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required for the transfer is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clear that the order in which sectors are read from the disk has a tremendous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effect on I/O performance. In the case of file access in which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sectors are read or written, we have some control over the way in which sectors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 are deployed. However, even in the case of a file access, in a multiprogramming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environment, there will be I/O requests competing for the same disk.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it is worthwhile to examine ways in which the performance of disk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improved over that achieved with purely random access to the disk.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leads to a consideration of disk scheduling algorithms, which is the province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operating system and beyond the scope of this book (see [STAL12]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discussion).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104403-97C8-424F-9205-9E80F543074F}" type="slidenum">
              <a:rPr lang="en-US"/>
              <a:pPr/>
              <a:t>7</a:t>
            </a:fld>
            <a:endParaRPr lang="en-US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disk is a circular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platter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constructed of nonmagnetic material, called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substrate,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coated with a magnetizable material. Traditionally, the substrate has been an aluminum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aluminum alloy material. More recently, glass substrates have been introduced.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glass substrate has a number of benefits, including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Improvement in the uniformity of the magnetic film surface to increase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reliability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 significant reduction in overall surface defects to help reduce read-write errors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Ability to support lower fly heights (described subsequently)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Better stiffness to reduce disk dynamics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Greater ability to withstand shock and damage</a:t>
            </a:r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When the disk drive is operating, the disk is rotating at constant speed.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read or write, the head must be positioned at the desired track and at the beginning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desired sector on that track. Track selection involves moving the head in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movable-head system or electronically selecting one head on a fixed-head system.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movable-head system, the time it takes to position the head at the track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seek time.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either case, once the track is selected, the disk controller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waits until the appropriate sector rotates to line up with the head. The time it takes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beginning of the sector to reach the head is 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delay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or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rotational latency.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sum of the seek time, if any, and the rotational delay equals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time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which is the time it takes to get into position to read or write. Once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 is in position, the read or write operation is then performed as the sector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moves under the head; this is the data transfer portion of the operation; the time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required for the transfer is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clear that the order in which sectors are read from the disk has a tremendous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effect on I/O performance. In the case of file access in which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sectors are read or written, we have some control over the way in which sectors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 are deployed. However, even in the case of a file access, in a multiprogramming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environment, there will be I/O requests competing for the same disk.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Thus, it is worthwhile to examine ways in which the performance of disk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improved over that achieved with purely random access to the disk.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leads to a consideration of disk scheduling algorithms, which is the province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operating system and beyond the scope of this book (see [STAL12] for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discussion).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5BBECF-5663-7E4B-A431-896C1B22399A}" type="slidenum">
              <a:rPr lang="en-US"/>
              <a:pPr/>
              <a:t>27</a:t>
            </a:fld>
            <a:endParaRPr lang="en-US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Hệ</a:t>
            </a:r>
            <a:r>
              <a:rPr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thống</a:t>
            </a:r>
            <a:r>
              <a:rPr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đĩa</a:t>
            </a:r>
            <a:r>
              <a:rPr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RAID 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thường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dùng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máy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server)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Bốn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ỵếu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</a:rPr>
              <a:t>tố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</a:rPr>
              <a:t>được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</a:rPr>
              <a:t>quan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</a:rPr>
              <a:t>tâm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</a:rPr>
              <a:t>đối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</a:rPr>
              <a:t>với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</a:rPr>
              <a:t>một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</a:rPr>
              <a:t>hệ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</a:rPr>
              <a:t>thống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</a:rPr>
              <a:t>đĩa</a:t>
            </a:r>
            <a:r>
              <a:rPr lang="en-US" baseline="0" dirty="0" smtClean="0">
                <a:solidFill>
                  <a:schemeClr val="bg1"/>
                </a:solidFill>
              </a:rPr>
              <a:t>:</a:t>
            </a:r>
          </a:p>
          <a:p>
            <a:pPr>
              <a:buFontTx/>
              <a:buChar char="-"/>
            </a:pPr>
            <a:r>
              <a:rPr lang="en-US" baseline="0" dirty="0" err="1" smtClean="0">
                <a:solidFill>
                  <a:schemeClr val="bg1"/>
                </a:solidFill>
              </a:rPr>
              <a:t>Cần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</a:rPr>
              <a:t>phải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</a:rPr>
              <a:t>bền</a:t>
            </a:r>
            <a:r>
              <a:rPr lang="en-US" baseline="0" dirty="0" smtClean="0">
                <a:solidFill>
                  <a:schemeClr val="bg1"/>
                </a:solidFill>
              </a:rPr>
              <a:t> (l</a:t>
            </a:r>
            <a:r>
              <a:rPr lang="en-US" dirty="0" smtClean="0">
                <a:solidFill>
                  <a:schemeClr val="bg1"/>
                </a:solidFill>
              </a:rPr>
              <a:t>ong life)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Cần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</a:rPr>
              <a:t>có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</a:rPr>
              <a:t>tính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</a:rPr>
              <a:t>sẵn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</a:rPr>
              <a:t>sàng</a:t>
            </a:r>
            <a:r>
              <a:rPr lang="en-US" baseline="0" dirty="0" smtClean="0">
                <a:solidFill>
                  <a:schemeClr val="bg1"/>
                </a:solidFill>
              </a:rPr>
              <a:t> (a</a:t>
            </a:r>
            <a:r>
              <a:rPr lang="en-US" dirty="0" smtClean="0">
                <a:solidFill>
                  <a:schemeClr val="bg1"/>
                </a:solidFill>
              </a:rPr>
              <a:t>vailability)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Nếu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có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trục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trặc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thì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có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cái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dự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phòng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chạy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ngay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Hiệu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</a:rPr>
              <a:t>suất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</a:rPr>
              <a:t>phải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</a:rPr>
              <a:t>cao</a:t>
            </a:r>
            <a:r>
              <a:rPr lang="en-US" baseline="0" dirty="0" smtClean="0">
                <a:solidFill>
                  <a:schemeClr val="bg1"/>
                </a:solidFill>
              </a:rPr>
              <a:t> ( high p</a:t>
            </a:r>
            <a:r>
              <a:rPr lang="en-US" dirty="0" smtClean="0">
                <a:solidFill>
                  <a:schemeClr val="bg1"/>
                </a:solidFill>
              </a:rPr>
              <a:t>erformance) 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chemeClr val="bg1"/>
                </a:solidFill>
                <a:sym typeface="Wingdings" pitchFamily="2" charset="2"/>
              </a:rPr>
              <a:t>Nếu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có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cơ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chế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chạy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song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song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càng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tốt</a:t>
            </a:r>
            <a:endParaRPr lang="en-US" baseline="0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-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Đáng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tin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cậy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(reliability)  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Có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cơ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chế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kiểm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tra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(ECC, CRC),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phục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hồi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sau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sự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cố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 (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Backup, checking)</a:t>
            </a:r>
          </a:p>
          <a:p>
            <a:pPr>
              <a:buFontTx/>
              <a:buNone/>
            </a:pPr>
            <a:endParaRPr lang="en-US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b="1" u="sng" dirty="0" err="1" smtClean="0">
                <a:solidFill>
                  <a:schemeClr val="bg1"/>
                </a:solidFill>
                <a:sym typeface="Wingdings" pitchFamily="2" charset="2"/>
              </a:rPr>
              <a:t>Giải</a:t>
            </a:r>
            <a:r>
              <a:rPr lang="en-US" b="1" u="sng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="1" u="sng" baseline="0" dirty="0" err="1" smtClean="0">
                <a:solidFill>
                  <a:schemeClr val="bg1"/>
                </a:solidFill>
                <a:sym typeface="Wingdings" pitchFamily="2" charset="2"/>
              </a:rPr>
              <a:t>pháp</a:t>
            </a:r>
            <a:endParaRPr lang="en-US" b="1" u="sng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228600" indent="-228600">
              <a:buFontTx/>
              <a:buAutoNum type="arabicParenBoth"/>
            </a:pP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Ổ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đĩa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được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chế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tạo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cực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tốt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như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hộp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đen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máy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nay 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Quá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mắc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.</a:t>
            </a:r>
          </a:p>
          <a:p>
            <a:pPr marL="228600" indent="-228600">
              <a:buFontTx/>
              <a:buAutoNum type="arabicParenBoth"/>
            </a:pPr>
            <a:r>
              <a:rPr lang="en-US" dirty="0" err="1" smtClean="0">
                <a:solidFill>
                  <a:schemeClr val="bg1"/>
                </a:solidFill>
                <a:sym typeface="Wingdings" pitchFamily="2" charset="2"/>
              </a:rPr>
              <a:t>Dùng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nhiều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ổ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đĩa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(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một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dãy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/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chồng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đĩa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mỗi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đĩa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đều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là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đĩa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bình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dân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) 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Hệ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thống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RAID.</a:t>
            </a:r>
            <a:endParaRPr lang="en-US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FontTx/>
              <a:buNone/>
            </a:pPr>
            <a:endParaRPr lang="en-US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Mời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bạn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tự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đọc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trong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slide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và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note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nhé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multiple disks, there is a wide variety of ways in which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can be organized and in which redundancy can be added to improve reliability.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could make it difficult to develop database schemes that are usable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number of platforms and operating systems. Fortunately, industry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agreed on a standardized scheme for multiple-disk database design, known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(Redundant Array of Independent Disks). The RAID scheme consists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seven levels, zero through six. These levels do not imply a hierarchical relationship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designate different design architectures that share three common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characteristics: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RAID is a set of physical disk drives viewed by the operating system as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drive.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Data are distributed across the physical drives of an array in a scheme known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striping, described subsequently.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Redundant disk capacity is used to store parity information, which guarantees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recoverability in case of a disk failure.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details of the second and third characteristics differ for the different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levels. RAID 0 and RAID 1 do not support the third characteristic.</a:t>
            </a:r>
            <a:endParaRPr lang="en-GB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203F50-4484-E84A-95C2-BE9D3F972428}" type="slidenum">
              <a:rPr lang="en-US"/>
              <a:pPr/>
              <a:t>28</a:t>
            </a:fld>
            <a:endParaRPr lang="en-US" dirty="0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most significant developments in computer architecture in recent years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the increasing use of solid state drives (SSDs) to complement or even replace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hard disk drives (HDDs),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both as internal and external secondary memory.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term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solid state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refers to electronic circuitry built with semiconductors.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</a:t>
            </a:r>
            <a:r>
              <a:rPr lang="en-US" sz="1200" b="1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solid state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 is a memory device made with solid state components that can be used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replacement to a hard disk drive. The SSDs now on the market and coming on 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a type of semiconductor memory referred to as flash memory. In this section,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first provide an introduction to flash memory, and then look at its use in SSDs.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 is a type of semiconductor memory that has been around for a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years and is used in many consumer electronic products, including smart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phones, GPS devices, MP3 players, digital cameras, and USB devices. In recent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years, the cost and performance of flash memory has evolved to the point where it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feasible to use flash memory drives to replace HDDs.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are two distinctive types of flash memory, designated as NOR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NAND. In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NOR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memory, the basic unit of access is a bit, and the logical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organization resembles a NOR logic device. For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NAND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memory, the basic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unit is 16 or 32 bits, and the logical organization resembles NAND devices.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NOR flash memory provides high-speed random access. It can read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data to specific locations, and can reference and retrieve a single byte. NOR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 is used to store cell phone operating system code and on Windows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computers for the BIOS program that runs at startup. NAND reads and writes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small blocks. It is used in USB flash drives, memory cards (in digital cameras, MP3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players, etc.), and in SSDs. NAND provides higher bit density than NOR and greater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speed. NAND flash does not provide a random-access external address bus 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must be read on a block-wise basis (also known as page access), where each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 holds hundreds to thousands of bits.</a:t>
            </a:r>
            <a:endParaRPr lang="en-GB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28600" indent="-228600">
              <a:buNone/>
            </a:pPr>
            <a:r>
              <a:rPr lang="en-US" b="1" u="sng" dirty="0" err="1" smtClean="0"/>
              <a:t>Ôn</a:t>
            </a:r>
            <a:r>
              <a:rPr lang="en-US" b="1" u="sng" baseline="0" dirty="0" smtClean="0"/>
              <a:t> </a:t>
            </a:r>
            <a:r>
              <a:rPr lang="en-US" b="1" u="sng" baseline="0" dirty="0" err="1" smtClean="0"/>
              <a:t>tập</a:t>
            </a:r>
            <a:r>
              <a:rPr lang="en-US" b="0" u="none" baseline="0" dirty="0" smtClean="0"/>
              <a:t>: (</a:t>
            </a:r>
            <a:r>
              <a:rPr lang="en-US" b="0" u="none" baseline="0" dirty="0" err="1" smtClean="0"/>
              <a:t>xem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lại</a:t>
            </a:r>
            <a:r>
              <a:rPr lang="en-US" b="0" u="none" baseline="0" dirty="0" smtClean="0"/>
              <a:t> DRAM </a:t>
            </a:r>
            <a:r>
              <a:rPr lang="en-US" b="0" u="none" baseline="0" dirty="0" err="1" smtClean="0"/>
              <a:t>nếu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cần</a:t>
            </a:r>
            <a:r>
              <a:rPr lang="en-US" b="0" u="none" baseline="0" dirty="0" smtClean="0"/>
              <a:t>)</a:t>
            </a:r>
          </a:p>
          <a:p>
            <a:pPr marL="228600" indent="-228600">
              <a:buNone/>
            </a:pPr>
            <a:r>
              <a:rPr lang="en-US" b="0" u="none" baseline="0" dirty="0" err="1" smtClean="0"/>
              <a:t>Khi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nạp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điện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vào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tự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điện</a:t>
            </a:r>
            <a:r>
              <a:rPr lang="en-US" b="0" u="none" baseline="0" dirty="0" smtClean="0"/>
              <a:t>, </a:t>
            </a:r>
            <a:r>
              <a:rPr lang="en-US" b="0" u="none" baseline="0" dirty="0" err="1" smtClean="0"/>
              <a:t>tụ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điện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bị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phân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cực</a:t>
            </a:r>
            <a:r>
              <a:rPr lang="en-US" b="0" u="none" baseline="0" dirty="0" smtClean="0"/>
              <a:t>, 1 </a:t>
            </a:r>
            <a:r>
              <a:rPr lang="en-US" b="0" u="none" baseline="0" dirty="0" err="1" smtClean="0"/>
              <a:t>bản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cực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mang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điện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tích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dương</a:t>
            </a:r>
            <a:r>
              <a:rPr lang="en-US" b="0" u="none" baseline="0" dirty="0" smtClean="0"/>
              <a:t>, </a:t>
            </a:r>
            <a:r>
              <a:rPr lang="en-US" b="0" u="none" baseline="0" dirty="0" err="1" smtClean="0"/>
              <a:t>bản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cực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kia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mang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điện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tích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âm</a:t>
            </a:r>
            <a:r>
              <a:rPr lang="en-US" b="0" u="none" baseline="0" dirty="0" smtClean="0"/>
              <a:t>.</a:t>
            </a:r>
          </a:p>
          <a:p>
            <a:pPr marL="228600" indent="-228600">
              <a:buNone/>
            </a:pPr>
            <a:r>
              <a:rPr lang="en-US" b="0" u="none" dirty="0" err="1" smtClean="0"/>
              <a:t>Tụ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điện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phân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cực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giúp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lưu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trữ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một</a:t>
            </a:r>
            <a:r>
              <a:rPr lang="en-US" b="0" u="none" baseline="0" dirty="0" smtClean="0"/>
              <a:t> bit </a:t>
            </a:r>
            <a:r>
              <a:rPr lang="en-US" b="0" u="none" baseline="0" dirty="0" err="1" smtClean="0"/>
              <a:t>dữ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liệu</a:t>
            </a:r>
            <a:r>
              <a:rPr lang="en-US" b="0" u="none" baseline="0" dirty="0" smtClean="0"/>
              <a:t>: bit 1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u="none" dirty="0" err="1" smtClean="0"/>
              <a:t>Tụ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điện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không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phân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cực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giúp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lưu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trữ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một</a:t>
            </a:r>
            <a:r>
              <a:rPr lang="en-US" b="0" u="none" baseline="0" dirty="0" smtClean="0"/>
              <a:t> bit </a:t>
            </a:r>
            <a:r>
              <a:rPr lang="en-US" b="0" u="none" baseline="0" dirty="0" err="1" smtClean="0"/>
              <a:t>dữ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liệu</a:t>
            </a:r>
            <a:r>
              <a:rPr lang="en-US" b="0" u="none" baseline="0" dirty="0" smtClean="0"/>
              <a:t>: bit 0</a:t>
            </a:r>
          </a:p>
          <a:p>
            <a:pPr marL="228600" indent="-228600">
              <a:buNone/>
            </a:pPr>
            <a:r>
              <a:rPr lang="en-US" b="0" u="none" baseline="0" dirty="0" err="1" smtClean="0"/>
              <a:t>Trong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công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nghệ</a:t>
            </a:r>
            <a:r>
              <a:rPr lang="en-US" b="0" u="none" baseline="0" dirty="0" smtClean="0"/>
              <a:t> SSD, </a:t>
            </a:r>
            <a:r>
              <a:rPr lang="en-US" b="0" u="none" baseline="0" dirty="0" err="1" smtClean="0"/>
              <a:t>tụ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điện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cần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được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chế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tạo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đặc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biệt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để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hiện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tượng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rò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rỉ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điện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không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xẩy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ra</a:t>
            </a:r>
            <a:r>
              <a:rPr lang="en-US" b="0" u="none" baseline="0" dirty="0" smtClean="0"/>
              <a:t>.</a:t>
            </a:r>
          </a:p>
          <a:p>
            <a:pPr marL="228600" indent="-228600">
              <a:buNone/>
            </a:pPr>
            <a:endParaRPr lang="en-US" b="0" u="none" baseline="0" dirty="0" smtClean="0"/>
          </a:p>
          <a:p>
            <a:pPr marL="228600" indent="-228600">
              <a:buNone/>
            </a:pPr>
            <a:r>
              <a:rPr lang="en-US" b="1" u="none" baseline="0" dirty="0" err="1" smtClean="0"/>
              <a:t>Hình</a:t>
            </a:r>
            <a:r>
              <a:rPr lang="en-US" b="1" u="none" baseline="0" dirty="0" smtClean="0"/>
              <a:t> a</a:t>
            </a:r>
            <a:r>
              <a:rPr lang="en-US" b="0" u="none" baseline="0" dirty="0" smtClean="0"/>
              <a:t>: </a:t>
            </a:r>
            <a:r>
              <a:rPr lang="en-US" b="0" u="none" dirty="0" err="1" smtClean="0"/>
              <a:t>Trong</a:t>
            </a:r>
            <a:r>
              <a:rPr lang="en-US" dirty="0" smtClean="0"/>
              <a:t> transistor</a:t>
            </a:r>
            <a:r>
              <a:rPr lang="en-US" b="0" dirty="0" smtClean="0"/>
              <a:t>, </a:t>
            </a:r>
            <a:r>
              <a:rPr lang="en-US" b="0" dirty="0" err="1" smtClean="0"/>
              <a:t>điện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áp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cổng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điều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khiền</a:t>
            </a:r>
            <a:r>
              <a:rPr lang="en-US" b="0" baseline="0" dirty="0" smtClean="0"/>
              <a:t> (</a:t>
            </a:r>
            <a:r>
              <a:rPr lang="en-US" b="1" baseline="0" dirty="0" smtClean="0"/>
              <a:t>control gate</a:t>
            </a:r>
            <a:r>
              <a:rPr lang="en-US" b="0" baseline="0" dirty="0" smtClean="0"/>
              <a:t>) </a:t>
            </a:r>
            <a:r>
              <a:rPr lang="en-US" b="0" baseline="0" dirty="0" err="1" smtClean="0"/>
              <a:t>sẽ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điều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khiển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điện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áp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từ</a:t>
            </a:r>
            <a:r>
              <a:rPr lang="en-US" b="0" baseline="0" dirty="0" smtClean="0"/>
              <a:t> </a:t>
            </a:r>
            <a:r>
              <a:rPr lang="en-US" b="1" baseline="0" dirty="0" smtClean="0"/>
              <a:t>source</a:t>
            </a:r>
            <a:r>
              <a:rPr lang="en-US" b="0" baseline="0" dirty="0" smtClean="0"/>
              <a:t> qua control sang </a:t>
            </a:r>
            <a:r>
              <a:rPr lang="en-US" b="1" baseline="0" dirty="0" smtClean="0"/>
              <a:t>drain</a:t>
            </a:r>
            <a:endParaRPr lang="en-US" b="0" baseline="0" dirty="0" smtClean="0"/>
          </a:p>
          <a:p>
            <a:pPr marL="228600" indent="-228600">
              <a:buNone/>
            </a:pPr>
            <a:r>
              <a:rPr lang="en-US" b="1" u="sng" dirty="0" err="1" smtClean="0"/>
              <a:t>Hình</a:t>
            </a:r>
            <a:r>
              <a:rPr lang="en-US" b="1" u="sng" baseline="0" dirty="0" smtClean="0"/>
              <a:t> b</a:t>
            </a:r>
            <a:r>
              <a:rPr lang="en-US" b="1" u="none" baseline="0" dirty="0" smtClean="0"/>
              <a:t>: </a:t>
            </a:r>
            <a:r>
              <a:rPr lang="en-US" b="0" dirty="0" err="1" smtClean="0"/>
              <a:t>Một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tấm</a:t>
            </a:r>
            <a:r>
              <a:rPr lang="en-US" b="0" baseline="0" dirty="0" smtClean="0"/>
              <a:t>  </a:t>
            </a:r>
            <a:r>
              <a:rPr lang="en-US" b="0" baseline="0" dirty="0" err="1" smtClean="0"/>
              <a:t>mỏng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oxit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kim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loại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được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gọi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là</a:t>
            </a:r>
            <a:r>
              <a:rPr lang="en-US" b="0" baseline="0" dirty="0" smtClean="0"/>
              <a:t>  </a:t>
            </a:r>
            <a:r>
              <a:rPr lang="en-US" b="1" baseline="0" dirty="0" smtClean="0"/>
              <a:t>floating gate </a:t>
            </a:r>
            <a:r>
              <a:rPr lang="en-US" b="0" baseline="0" dirty="0" err="1" smtClean="0"/>
              <a:t>được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đặt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thêm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vào</a:t>
            </a:r>
            <a:r>
              <a:rPr lang="en-US" b="0" baseline="0" dirty="0" smtClean="0"/>
              <a:t> transistor. </a:t>
            </a:r>
            <a:r>
              <a:rPr lang="en-US" b="0" baseline="0" dirty="0" err="1" smtClean="0"/>
              <a:t>Linh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kiện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này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được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gọi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là</a:t>
            </a:r>
            <a:r>
              <a:rPr lang="en-US" b="0" baseline="0" dirty="0" smtClean="0"/>
              <a:t> MOSFET (metal–oxide–semiconductor field-effect transistor). </a:t>
            </a:r>
            <a:r>
              <a:rPr lang="en-US" b="0" baseline="0" dirty="0" err="1" smtClean="0"/>
              <a:t>Hai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tấm</a:t>
            </a:r>
            <a:r>
              <a:rPr lang="en-US" b="0" baseline="0" dirty="0" smtClean="0"/>
              <a:t> Control gate </a:t>
            </a:r>
            <a:r>
              <a:rPr lang="en-US" b="0" baseline="0" dirty="0" err="1" smtClean="0"/>
              <a:t>và</a:t>
            </a:r>
            <a:r>
              <a:rPr lang="en-US" b="0" baseline="0" dirty="0" smtClean="0"/>
              <a:t> Floating gate </a:t>
            </a:r>
            <a:r>
              <a:rPr lang="en-US" b="0" baseline="0" dirty="0" err="1" smtClean="0"/>
              <a:t>hình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thành</a:t>
            </a:r>
            <a:r>
              <a:rPr lang="en-US" b="0" baseline="0" dirty="0" smtClean="0"/>
              <a:t> 1 </a:t>
            </a:r>
            <a:r>
              <a:rPr lang="en-US" b="0" baseline="0" dirty="0" err="1" smtClean="0"/>
              <a:t>tụ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điện</a:t>
            </a:r>
            <a:r>
              <a:rPr lang="en-US" b="0" baseline="0" dirty="0" smtClean="0"/>
              <a:t>. </a:t>
            </a:r>
            <a:r>
              <a:rPr lang="en-US" b="0" baseline="0" dirty="0" err="1" smtClean="0"/>
              <a:t>Khi</a:t>
            </a:r>
            <a:r>
              <a:rPr lang="en-US" b="0" baseline="0" dirty="0" smtClean="0"/>
              <a:t> </a:t>
            </a:r>
            <a:r>
              <a:rPr lang="en-US" b="1" u="sng" baseline="0" dirty="0" err="1" smtClean="0"/>
              <a:t>không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tích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điện</a:t>
            </a:r>
            <a:r>
              <a:rPr lang="en-US" b="0" baseline="0" dirty="0" smtClean="0"/>
              <a:t> (bit 0) </a:t>
            </a:r>
            <a:r>
              <a:rPr lang="en-US" b="0" baseline="0" dirty="0" err="1" smtClean="0"/>
              <a:t>nhưng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dùng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kỹ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thuật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đảo</a:t>
            </a:r>
            <a:r>
              <a:rPr lang="en-US" b="0" baseline="0" dirty="0" smtClean="0"/>
              <a:t> bit (Not AND) </a:t>
            </a:r>
            <a:r>
              <a:rPr lang="en-US" b="0" baseline="0" dirty="0" err="1" smtClean="0"/>
              <a:t>nên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lưu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trữ</a:t>
            </a:r>
            <a:r>
              <a:rPr lang="en-US" b="0" baseline="0" dirty="0" smtClean="0"/>
              <a:t> bit 1 (one-state)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err="1" smtClean="0"/>
              <a:t>Hình</a:t>
            </a:r>
            <a:r>
              <a:rPr lang="en-US" b="1" u="sng" baseline="0" dirty="0" smtClean="0"/>
              <a:t> c</a:t>
            </a:r>
            <a:r>
              <a:rPr lang="en-US" b="1" u="none" baseline="0" dirty="0" smtClean="0"/>
              <a:t>: </a:t>
            </a:r>
            <a:r>
              <a:rPr lang="en-US" b="0" baseline="0" dirty="0" err="1" smtClean="0"/>
              <a:t>Khi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tích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điện</a:t>
            </a:r>
            <a:r>
              <a:rPr lang="en-US" b="0" baseline="0" dirty="0" smtClean="0"/>
              <a:t> (bit 1) </a:t>
            </a:r>
            <a:r>
              <a:rPr lang="en-US" b="0" baseline="0" dirty="0" err="1" smtClean="0"/>
              <a:t>nhưng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dùng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kỹ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thuật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đảo</a:t>
            </a:r>
            <a:r>
              <a:rPr lang="en-US" b="0" baseline="0" dirty="0" smtClean="0"/>
              <a:t> bit (Not AND) </a:t>
            </a:r>
            <a:r>
              <a:rPr lang="en-US" b="0" baseline="0" dirty="0" err="1" smtClean="0"/>
              <a:t>nên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lưu</a:t>
            </a:r>
            <a:r>
              <a:rPr lang="en-US" b="0" baseline="0" dirty="0" smtClean="0"/>
              <a:t> </a:t>
            </a:r>
            <a:r>
              <a:rPr lang="en-US" b="0" baseline="0" dirty="0" err="1" smtClean="0"/>
              <a:t>trữ</a:t>
            </a:r>
            <a:r>
              <a:rPr lang="en-US" b="0" baseline="0" dirty="0" smtClean="0"/>
              <a:t> bit 0 (zero-state)</a:t>
            </a:r>
          </a:p>
          <a:p>
            <a:pPr marL="228600" indent="-228600">
              <a:buNone/>
            </a:pPr>
            <a:r>
              <a:rPr lang="en-US" b="0" baseline="0" dirty="0" smtClean="0"/>
              <a:t>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29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81C7C4-0394-3945-A2F1-7F01B6D5D3F1}" type="slidenum">
              <a:rPr lang="en-US"/>
              <a:pPr/>
              <a:t>30</a:t>
            </a:fld>
            <a:endParaRPr lang="en-US" dirty="0"/>
          </a:p>
        </p:txBody>
      </p:sp>
      <p:sp>
        <p:nvSpPr>
          <p:cNvPr id="75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the cost of flash-based SSDs has dropped and the performance and bit density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increased, SSDs have become increasingly competitive with HDDs. Table 6.5 shows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 measures of comparison at the time of this writing.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SSDs have the following advantages over HDDs: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High-performance input/output operations per second (IOPS): Significantly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increases performance I/O subsystems.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Durability: Less susceptible to physical shock and vibration.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Longer lifespan: SSDs are not susceptible to mechanical wear.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Lower power consumption: SSDs use as little as 2.1 watts of power per drive,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considerably less than comparable-size HDDs.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Quieter and cooler running capabilities: Less floor space required, lower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energy costs, and a greener enterprise.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Lower access times and latency rates: Over 10 times faster than the spinning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 in an HDD.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Currently, HDDs enjoy a cost per bit advantage and a capacity advantage,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these differences are shrinking.</a:t>
            </a:r>
            <a:endParaRPr lang="en-GB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394E3C2-48EA-0B4F-B9F0-C59C650530FA}" type="slidenum">
              <a:rPr lang="en-US"/>
              <a:pPr/>
              <a:t>31</a:t>
            </a:fld>
            <a:endParaRPr lang="en-US" dirty="0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6.11 illustrates a general view of the common architectural system component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associated with any SDD system. On the host system, to operating system invokes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file system software to access data on the disk. The file system, in turn, invokes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driver software. The I/O driver software provides host access to the particular SSD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product. The interface component in Figure 6.11 refers to the physical and electrical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interface between the host processor and the SSD peripheral device. If the device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internal hard drive, a common interface is PCIe. For external devices, one common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interface is USB.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addition to the interface to the host system, the SSD contains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components: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Controller: Provides SSD device level interfacing and firmware execution.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Addressing: Logic that performs the selection function across the flash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components.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buffer/cache: High speed RAM memory components used for speed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matching and to increased data throughput.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 correction: Logic for error detection and correction.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Flash memory components: Individual NAND flash chips.</a:t>
            </a:r>
            <a:endParaRPr lang="en-GB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FC7E7E-7512-0A41-9BBD-C558D3AF6A50}" type="slidenum">
              <a:rPr lang="en-US"/>
              <a:pPr/>
              <a:t>32</a:t>
            </a:fld>
            <a:endParaRPr lang="en-US" dirty="0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are two practical issues peculiar to SSDs that are not faced by HDDs. First,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SDD performance has a tendency to slow down as the device is used. To understand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reason for this, you need to know that files are stored on disk as a set of pages,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 4 KB in length. These pages are not necessarily, and indeed not typically,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stored as a contiguous set of pages on the disk. The reason for this arrangement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explained in our discussion of virtual memory in Chapter 8. However, flash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accessed in blocks, with a typically block size of 512 KB, so that there are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128 pages per block. Now consider what must be done to write a page onto a flash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The entire block must be read from the flash memory and placed in a RAM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buffer. Then the appropriate page in the RAM buffer is updated.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Before the block can be written back to flash memory, the entire block of flash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must be erased—it is not possible to erase just one page of the flash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The entire block from the buffer is now written back to the flash memory.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Now, when a flash drive is relatively empty and a new file is created,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pages of that file are written on to the drive contiguously, so that one or only a few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blocks are affected. However, over time, because of the way virtual memory works,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files become fragmented, with pages scattered over multiple blocks. As the drive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become more occupied, there is more fragmentation, so the writing of a new file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affect multiple blocks. Thus, the writing of multiple pages from one block becomes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slower, the more fully occupied the disk is. Manufacturers have developed a variety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techniques to compensate for this property of flash memory, such as setting aside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substantial portion of the SSD as extra space for write operations (called over provisioning),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then to erase inactive pages during idle time used to defragment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disk. Another technique is the TRIM command, which allows an operating 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inform a solid state drive (SSD) which blocks of data are no longer considered 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 and can be wiped internally.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second practical issue with flash memory drives is that a flash memory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becomes unusable after a certain number of writes. As flash cells are stressed,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they lose their ability to record and retain values. A typical limit is 100,000 writes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[GSOE08]. Techniques for prolonging the life of an SSD drive include front-ending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flash with a cache to delay and group write operations, using wear-leveling algorithms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evenly distribute writes across block of cells, and sophisticated bad-block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management techniques. In addition, vendors are deploying SSDs in RAID configurations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further reduce the probability of data loss. Most flash devices are also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capable of estimating their own remaining lifetimes so systems can anticipate failure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take preemptive action.</a:t>
            </a:r>
            <a:endParaRPr lang="en-GB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33</a:t>
            </a:fld>
            <a:endParaRPr 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b="1" u="sng" dirty="0" err="1" smtClean="0"/>
              <a:t>Ghi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đĩa</a:t>
            </a:r>
            <a:r>
              <a:rPr lang="en-US" b="1" u="sng" baseline="0" dirty="0" smtClean="0"/>
              <a:t> </a:t>
            </a:r>
            <a:r>
              <a:rPr lang="en-US" b="1" u="sng" baseline="0" dirty="0" err="1" smtClean="0"/>
              <a:t>quang</a:t>
            </a:r>
            <a:r>
              <a:rPr lang="en-US" b="1" u="sng" baseline="0" dirty="0" smtClean="0"/>
              <a:t> (burn disk)</a:t>
            </a:r>
            <a:r>
              <a:rPr lang="en-US" b="0" u="none" dirty="0" smtClean="0"/>
              <a:t>: Tia </a:t>
            </a:r>
            <a:r>
              <a:rPr lang="en-US" b="0" u="none" dirty="0" err="1" smtClean="0"/>
              <a:t>lazer</a:t>
            </a:r>
            <a:r>
              <a:rPr lang="en-US" b="0" u="none" dirty="0" smtClean="0"/>
              <a:t> </a:t>
            </a:r>
            <a:r>
              <a:rPr lang="en-US" b="0" u="none" dirty="0" err="1" smtClean="0"/>
              <a:t>mạnh</a:t>
            </a:r>
            <a:endParaRPr lang="en-US" b="0" u="none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rgbClr val="0000CC"/>
                </a:solidFill>
              </a:rPr>
              <a:t>Bit 0: </a:t>
            </a:r>
            <a:r>
              <a:rPr lang="en-US" sz="1200" dirty="0" err="1" smtClean="0">
                <a:solidFill>
                  <a:srgbClr val="0000CC"/>
                </a:solidFill>
              </a:rPr>
              <a:t>tia</a:t>
            </a:r>
            <a:r>
              <a:rPr lang="en-US" sz="1200" dirty="0" smtClean="0">
                <a:solidFill>
                  <a:srgbClr val="0000CC"/>
                </a:solidFill>
              </a:rPr>
              <a:t> </a:t>
            </a:r>
            <a:r>
              <a:rPr lang="en-US" sz="1200" dirty="0" err="1" smtClean="0">
                <a:solidFill>
                  <a:srgbClr val="0000CC"/>
                </a:solidFill>
              </a:rPr>
              <a:t>lazer</a:t>
            </a:r>
            <a:r>
              <a:rPr lang="en-US" sz="1200" dirty="0" smtClean="0">
                <a:solidFill>
                  <a:srgbClr val="0000CC"/>
                </a:solidFill>
              </a:rPr>
              <a:t> </a:t>
            </a:r>
            <a:r>
              <a:rPr lang="en-US" sz="1200" dirty="0" err="1" smtClean="0">
                <a:solidFill>
                  <a:srgbClr val="0000CC"/>
                </a:solidFill>
              </a:rPr>
              <a:t>tắt</a:t>
            </a:r>
            <a:r>
              <a:rPr lang="en-US" sz="1200" dirty="0" smtClean="0">
                <a:solidFill>
                  <a:srgbClr val="0000CC"/>
                </a:solidFill>
              </a:rPr>
              <a:t>, </a:t>
            </a:r>
            <a:r>
              <a:rPr lang="en-US" sz="1200" dirty="0" err="1" smtClean="0">
                <a:solidFill>
                  <a:srgbClr val="0000CC"/>
                </a:solidFill>
              </a:rPr>
              <a:t>lớp</a:t>
            </a:r>
            <a:r>
              <a:rPr lang="en-US" sz="1200" dirty="0" smtClean="0">
                <a:solidFill>
                  <a:srgbClr val="0000CC"/>
                </a:solidFill>
              </a:rPr>
              <a:t> </a:t>
            </a:r>
            <a:r>
              <a:rPr lang="en-US" sz="1200" dirty="0" err="1" smtClean="0">
                <a:solidFill>
                  <a:srgbClr val="0000CC"/>
                </a:solidFill>
              </a:rPr>
              <a:t>nhôm</a:t>
            </a:r>
            <a:r>
              <a:rPr lang="en-US" sz="1200" dirty="0" smtClean="0">
                <a:solidFill>
                  <a:srgbClr val="0000CC"/>
                </a:solidFill>
              </a:rPr>
              <a:t> </a:t>
            </a:r>
            <a:r>
              <a:rPr lang="en-US" sz="1200" dirty="0" err="1" smtClean="0">
                <a:solidFill>
                  <a:srgbClr val="0000CC"/>
                </a:solidFill>
              </a:rPr>
              <a:t>không</a:t>
            </a:r>
            <a:r>
              <a:rPr lang="en-US" sz="1200" dirty="0" smtClean="0">
                <a:solidFill>
                  <a:srgbClr val="0000CC"/>
                </a:solidFill>
              </a:rPr>
              <a:t> </a:t>
            </a:r>
            <a:r>
              <a:rPr lang="en-US" sz="1200" dirty="0" err="1" smtClean="0">
                <a:solidFill>
                  <a:srgbClr val="0000CC"/>
                </a:solidFill>
              </a:rPr>
              <a:t>bị</a:t>
            </a:r>
            <a:r>
              <a:rPr lang="en-US" sz="1200" dirty="0" smtClean="0">
                <a:solidFill>
                  <a:srgbClr val="0000CC"/>
                </a:solidFill>
              </a:rPr>
              <a:t> </a:t>
            </a:r>
            <a:r>
              <a:rPr lang="en-US" sz="1200" dirty="0" err="1" smtClean="0">
                <a:solidFill>
                  <a:srgbClr val="0000CC"/>
                </a:solidFill>
              </a:rPr>
              <a:t>biến</a:t>
            </a:r>
            <a:r>
              <a:rPr lang="en-US" sz="1200" dirty="0" smtClean="0">
                <a:solidFill>
                  <a:srgbClr val="0000CC"/>
                </a:solidFill>
              </a:rPr>
              <a:t> </a:t>
            </a:r>
            <a:r>
              <a:rPr lang="en-US" sz="1200" dirty="0" err="1" smtClean="0">
                <a:solidFill>
                  <a:srgbClr val="0000CC"/>
                </a:solidFill>
              </a:rPr>
              <a:t>dạng</a:t>
            </a:r>
            <a:r>
              <a:rPr lang="en-US" sz="1200" dirty="0" smtClean="0">
                <a:solidFill>
                  <a:srgbClr val="0000CC"/>
                </a:solidFill>
              </a:rPr>
              <a:t> (land).</a:t>
            </a:r>
            <a:br>
              <a:rPr lang="en-US" sz="1200" dirty="0" smtClean="0">
                <a:solidFill>
                  <a:srgbClr val="0000CC"/>
                </a:solidFill>
              </a:rPr>
            </a:br>
            <a:r>
              <a:rPr lang="en-US" sz="1200" dirty="0" smtClean="0">
                <a:solidFill>
                  <a:srgbClr val="0000CC"/>
                </a:solidFill>
              </a:rPr>
              <a:t>Bit 1: </a:t>
            </a:r>
            <a:r>
              <a:rPr lang="en-US" sz="1200" dirty="0" err="1" smtClean="0">
                <a:solidFill>
                  <a:srgbClr val="0000CC"/>
                </a:solidFill>
              </a:rPr>
              <a:t>tia</a:t>
            </a:r>
            <a:r>
              <a:rPr lang="en-US" sz="1200" dirty="0" smtClean="0">
                <a:solidFill>
                  <a:srgbClr val="0000CC"/>
                </a:solidFill>
              </a:rPr>
              <a:t> </a:t>
            </a:r>
            <a:r>
              <a:rPr lang="en-US" sz="1200" dirty="0" err="1" smtClean="0">
                <a:solidFill>
                  <a:srgbClr val="0000CC"/>
                </a:solidFill>
              </a:rPr>
              <a:t>lazer</a:t>
            </a:r>
            <a:r>
              <a:rPr lang="en-US" sz="1200" dirty="0" smtClean="0">
                <a:solidFill>
                  <a:srgbClr val="0000CC"/>
                </a:solidFill>
              </a:rPr>
              <a:t> </a:t>
            </a:r>
            <a:r>
              <a:rPr lang="en-US" sz="1200" dirty="0" err="1" smtClean="0">
                <a:solidFill>
                  <a:srgbClr val="0000CC"/>
                </a:solidFill>
              </a:rPr>
              <a:t>bật</a:t>
            </a:r>
            <a:r>
              <a:rPr lang="en-US" sz="1200" dirty="0" smtClean="0">
                <a:solidFill>
                  <a:srgbClr val="0000CC"/>
                </a:solidFill>
              </a:rPr>
              <a:t>, </a:t>
            </a:r>
            <a:r>
              <a:rPr lang="en-US" sz="1200" dirty="0" err="1" smtClean="0">
                <a:solidFill>
                  <a:srgbClr val="0000CC"/>
                </a:solidFill>
              </a:rPr>
              <a:t>nhôm</a:t>
            </a:r>
            <a:r>
              <a:rPr lang="en-US" sz="1200" dirty="0" smtClean="0">
                <a:solidFill>
                  <a:srgbClr val="0000CC"/>
                </a:solidFill>
              </a:rPr>
              <a:t> </a:t>
            </a:r>
            <a:r>
              <a:rPr lang="en-US" sz="1200" dirty="0" err="1" smtClean="0">
                <a:solidFill>
                  <a:srgbClr val="0000CC"/>
                </a:solidFill>
              </a:rPr>
              <a:t>nóng</a:t>
            </a:r>
            <a:r>
              <a:rPr lang="en-US" sz="1200" dirty="0" smtClean="0">
                <a:solidFill>
                  <a:srgbClr val="0000CC"/>
                </a:solidFill>
              </a:rPr>
              <a:t> </a:t>
            </a:r>
            <a:r>
              <a:rPr lang="en-US" sz="1200" dirty="0" err="1" smtClean="0">
                <a:solidFill>
                  <a:srgbClr val="0000CC"/>
                </a:solidFill>
              </a:rPr>
              <a:t>cục</a:t>
            </a:r>
            <a:r>
              <a:rPr lang="en-US" sz="1200" dirty="0" smtClean="0">
                <a:solidFill>
                  <a:srgbClr val="0000CC"/>
                </a:solidFill>
              </a:rPr>
              <a:t> </a:t>
            </a:r>
            <a:r>
              <a:rPr lang="en-US" sz="1200" dirty="0" err="1" smtClean="0">
                <a:solidFill>
                  <a:srgbClr val="0000CC"/>
                </a:solidFill>
              </a:rPr>
              <a:t>bộ</a:t>
            </a:r>
            <a:r>
              <a:rPr lang="en-US" sz="1200" dirty="0" smtClean="0">
                <a:solidFill>
                  <a:srgbClr val="0000CC"/>
                </a:solidFill>
              </a:rPr>
              <a:t> </a:t>
            </a:r>
            <a:r>
              <a:rPr lang="en-US" sz="1200" dirty="0" err="1" smtClean="0">
                <a:solidFill>
                  <a:srgbClr val="0000CC"/>
                </a:solidFill>
              </a:rPr>
              <a:t>nên</a:t>
            </a:r>
            <a:r>
              <a:rPr lang="en-US" sz="1200" baseline="0" dirty="0" smtClean="0">
                <a:solidFill>
                  <a:srgbClr val="0000CC"/>
                </a:solidFill>
              </a:rPr>
              <a:t> </a:t>
            </a:r>
            <a:r>
              <a:rPr lang="en-US" sz="1200" baseline="0" dirty="0" err="1" smtClean="0">
                <a:solidFill>
                  <a:srgbClr val="0000CC"/>
                </a:solidFill>
              </a:rPr>
              <a:t>dãn</a:t>
            </a:r>
            <a:r>
              <a:rPr lang="en-US" sz="1200" baseline="0" dirty="0" smtClean="0">
                <a:solidFill>
                  <a:srgbClr val="0000CC"/>
                </a:solidFill>
              </a:rPr>
              <a:t> </a:t>
            </a:r>
            <a:r>
              <a:rPr lang="en-US" sz="1200" baseline="0" dirty="0" err="1" smtClean="0">
                <a:solidFill>
                  <a:srgbClr val="0000CC"/>
                </a:solidFill>
              </a:rPr>
              <a:t>ra</a:t>
            </a:r>
            <a:r>
              <a:rPr lang="en-US" sz="1200" dirty="0" smtClean="0">
                <a:solidFill>
                  <a:srgbClr val="0000CC"/>
                </a:solidFill>
              </a:rPr>
              <a:t>. </a:t>
            </a:r>
            <a:r>
              <a:rPr lang="en-US" sz="1200" dirty="0" err="1" smtClean="0">
                <a:solidFill>
                  <a:srgbClr val="0000CC"/>
                </a:solidFill>
              </a:rPr>
              <a:t>Polycarbonat</a:t>
            </a:r>
            <a:r>
              <a:rPr lang="en-US" sz="1200" dirty="0" smtClean="0">
                <a:solidFill>
                  <a:srgbClr val="0000CC"/>
                </a:solidFill>
              </a:rPr>
              <a:t> </a:t>
            </a:r>
            <a:r>
              <a:rPr lang="en-US" sz="1200" dirty="0" err="1" smtClean="0">
                <a:solidFill>
                  <a:srgbClr val="0000CC"/>
                </a:solidFill>
              </a:rPr>
              <a:t>mềm</a:t>
            </a:r>
            <a:r>
              <a:rPr lang="en-US" sz="1200" dirty="0" smtClean="0">
                <a:solidFill>
                  <a:srgbClr val="0000CC"/>
                </a:solidFill>
              </a:rPr>
              <a:t> </a:t>
            </a:r>
            <a:r>
              <a:rPr lang="en-US" sz="1200" dirty="0" err="1" smtClean="0">
                <a:solidFill>
                  <a:srgbClr val="0000CC"/>
                </a:solidFill>
              </a:rPr>
              <a:t>hơn</a:t>
            </a:r>
            <a:r>
              <a:rPr lang="en-US" sz="1200" dirty="0" smtClean="0">
                <a:solidFill>
                  <a:srgbClr val="0000CC"/>
                </a:solidFill>
              </a:rPr>
              <a:t> acrylic </a:t>
            </a:r>
            <a:r>
              <a:rPr lang="en-US" sz="1200" dirty="0" err="1" smtClean="0">
                <a:solidFill>
                  <a:srgbClr val="0000CC"/>
                </a:solidFill>
              </a:rPr>
              <a:t>nên</a:t>
            </a:r>
            <a:r>
              <a:rPr lang="en-US" sz="1200" dirty="0" smtClean="0">
                <a:solidFill>
                  <a:srgbClr val="0000CC"/>
                </a:solidFill>
              </a:rPr>
              <a:t> </a:t>
            </a:r>
            <a:r>
              <a:rPr lang="en-US" sz="1200" dirty="0" err="1" smtClean="0">
                <a:solidFill>
                  <a:srgbClr val="0000CC"/>
                </a:solidFill>
              </a:rPr>
              <a:t>có</a:t>
            </a:r>
            <a:r>
              <a:rPr lang="en-US" sz="1200" dirty="0" smtClean="0">
                <a:solidFill>
                  <a:srgbClr val="0000CC"/>
                </a:solidFill>
              </a:rPr>
              <a:t> </a:t>
            </a:r>
            <a:r>
              <a:rPr lang="en-US" sz="1200" dirty="0" err="1" smtClean="0">
                <a:solidFill>
                  <a:srgbClr val="0000CC"/>
                </a:solidFill>
              </a:rPr>
              <a:t>một</a:t>
            </a:r>
            <a:r>
              <a:rPr lang="en-US" sz="1200" dirty="0" smtClean="0">
                <a:solidFill>
                  <a:srgbClr val="0000CC"/>
                </a:solidFill>
              </a:rPr>
              <a:t> </a:t>
            </a:r>
            <a:r>
              <a:rPr lang="en-US" sz="1200" dirty="0" err="1" smtClean="0">
                <a:solidFill>
                  <a:srgbClr val="0000CC"/>
                </a:solidFill>
              </a:rPr>
              <a:t>lỗ</a:t>
            </a:r>
            <a:r>
              <a:rPr lang="en-US" sz="1200" dirty="0" smtClean="0">
                <a:solidFill>
                  <a:srgbClr val="0000CC"/>
                </a:solidFill>
              </a:rPr>
              <a:t> do </a:t>
            </a:r>
            <a:r>
              <a:rPr lang="en-US" sz="1200" dirty="0" err="1" smtClean="0">
                <a:solidFill>
                  <a:srgbClr val="0000CC"/>
                </a:solidFill>
              </a:rPr>
              <a:t>nhôm</a:t>
            </a:r>
            <a:r>
              <a:rPr lang="en-US" sz="1200" baseline="0" dirty="0" smtClean="0">
                <a:solidFill>
                  <a:srgbClr val="0000CC"/>
                </a:solidFill>
              </a:rPr>
              <a:t> </a:t>
            </a:r>
            <a:r>
              <a:rPr lang="en-US" sz="1200" baseline="0" dirty="0" err="1" smtClean="0">
                <a:solidFill>
                  <a:srgbClr val="0000CC"/>
                </a:solidFill>
              </a:rPr>
              <a:t>dãn</a:t>
            </a:r>
            <a:r>
              <a:rPr lang="en-US" sz="1200" baseline="0" dirty="0" smtClean="0">
                <a:solidFill>
                  <a:srgbClr val="0000CC"/>
                </a:solidFill>
              </a:rPr>
              <a:t> </a:t>
            </a:r>
            <a:r>
              <a:rPr lang="en-US" sz="1200" baseline="0" dirty="0" err="1" smtClean="0">
                <a:solidFill>
                  <a:srgbClr val="0000CC"/>
                </a:solidFill>
              </a:rPr>
              <a:t>ra</a:t>
            </a:r>
            <a:r>
              <a:rPr lang="en-US" sz="1200" baseline="0" dirty="0" smtClean="0">
                <a:solidFill>
                  <a:srgbClr val="0000CC"/>
                </a:solidFill>
              </a:rPr>
              <a:t> </a:t>
            </a:r>
            <a:r>
              <a:rPr lang="en-US" sz="1200" baseline="0" dirty="0" err="1" smtClean="0">
                <a:solidFill>
                  <a:srgbClr val="0000CC"/>
                </a:solidFill>
              </a:rPr>
              <a:t>đè</a:t>
            </a:r>
            <a:r>
              <a:rPr lang="en-US" sz="1200" baseline="0" dirty="0" smtClean="0">
                <a:solidFill>
                  <a:srgbClr val="0000CC"/>
                </a:solidFill>
              </a:rPr>
              <a:t> </a:t>
            </a:r>
            <a:r>
              <a:rPr lang="en-US" sz="1200" baseline="0" dirty="0" err="1" smtClean="0">
                <a:solidFill>
                  <a:srgbClr val="0000CC"/>
                </a:solidFill>
              </a:rPr>
              <a:t>xuống</a:t>
            </a:r>
            <a:r>
              <a:rPr lang="en-US" sz="1200" baseline="0" dirty="0" smtClean="0">
                <a:solidFill>
                  <a:srgbClr val="0000CC"/>
                </a:solidFill>
              </a:rPr>
              <a:t> 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>
                <a:solidFill>
                  <a:srgbClr val="0000CC"/>
                </a:solidFill>
              </a:rPr>
              <a:t>        </a:t>
            </a:r>
            <a:r>
              <a:rPr lang="en-US" sz="1200" baseline="0" dirty="0" err="1" smtClean="0">
                <a:solidFill>
                  <a:srgbClr val="0000CC"/>
                </a:solidFill>
              </a:rPr>
              <a:t>tạo</a:t>
            </a:r>
            <a:r>
              <a:rPr lang="en-US" sz="1200" baseline="0" dirty="0" smtClean="0">
                <a:solidFill>
                  <a:srgbClr val="0000CC"/>
                </a:solidFill>
              </a:rPr>
              <a:t> </a:t>
            </a:r>
            <a:r>
              <a:rPr lang="en-US" sz="1200" baseline="0" dirty="0" err="1" smtClean="0">
                <a:solidFill>
                  <a:srgbClr val="0000CC"/>
                </a:solidFill>
              </a:rPr>
              <a:t>ra</a:t>
            </a:r>
            <a:r>
              <a:rPr lang="en-US" sz="1200" baseline="0" dirty="0" smtClean="0">
                <a:solidFill>
                  <a:srgbClr val="0000CC"/>
                </a:solidFill>
              </a:rPr>
              <a:t> </a:t>
            </a:r>
            <a:r>
              <a:rPr lang="en-US" sz="1200" dirty="0" err="1" smtClean="0">
                <a:solidFill>
                  <a:srgbClr val="0000CC"/>
                </a:solidFill>
              </a:rPr>
              <a:t>một</a:t>
            </a:r>
            <a:r>
              <a:rPr lang="en-US" sz="1200" baseline="0" dirty="0" smtClean="0">
                <a:solidFill>
                  <a:srgbClr val="0000CC"/>
                </a:solidFill>
              </a:rPr>
              <a:t> </a:t>
            </a:r>
            <a:r>
              <a:rPr lang="en-US" sz="1200" baseline="0" dirty="0" err="1" smtClean="0">
                <a:solidFill>
                  <a:srgbClr val="0000CC"/>
                </a:solidFill>
              </a:rPr>
              <a:t>h</a:t>
            </a:r>
            <a:r>
              <a:rPr lang="en-US" sz="1200" dirty="0" err="1" smtClean="0">
                <a:solidFill>
                  <a:srgbClr val="0000CC"/>
                </a:solidFill>
              </a:rPr>
              <a:t>ố</a:t>
            </a:r>
            <a:r>
              <a:rPr lang="en-US" sz="1200" dirty="0" smtClean="0">
                <a:solidFill>
                  <a:srgbClr val="0000CC"/>
                </a:solidFill>
              </a:rPr>
              <a:t> (pit) </a:t>
            </a:r>
            <a:r>
              <a:rPr lang="en-US" sz="1200" dirty="0" err="1" smtClean="0">
                <a:solidFill>
                  <a:srgbClr val="0000CC"/>
                </a:solidFill>
              </a:rPr>
              <a:t>khi</a:t>
            </a:r>
            <a:r>
              <a:rPr lang="en-US" sz="1200" dirty="0" smtClean="0">
                <a:solidFill>
                  <a:srgbClr val="0000CC"/>
                </a:solidFill>
              </a:rPr>
              <a:t> </a:t>
            </a:r>
            <a:r>
              <a:rPr lang="en-US" sz="1200" dirty="0" err="1" smtClean="0">
                <a:solidFill>
                  <a:srgbClr val="0000CC"/>
                </a:solidFill>
              </a:rPr>
              <a:t>nhìn</a:t>
            </a:r>
            <a:r>
              <a:rPr lang="en-US" sz="1200" dirty="0" smtClean="0">
                <a:solidFill>
                  <a:srgbClr val="0000CC"/>
                </a:solidFill>
              </a:rPr>
              <a:t> </a:t>
            </a:r>
            <a:r>
              <a:rPr lang="en-US" sz="1200" dirty="0" err="1" smtClean="0">
                <a:solidFill>
                  <a:srgbClr val="0000CC"/>
                </a:solidFill>
              </a:rPr>
              <a:t>từ</a:t>
            </a:r>
            <a:r>
              <a:rPr lang="en-US" sz="1200" dirty="0" smtClean="0">
                <a:solidFill>
                  <a:srgbClr val="0000CC"/>
                </a:solidFill>
              </a:rPr>
              <a:t> </a:t>
            </a:r>
            <a:r>
              <a:rPr lang="en-US" sz="1200" dirty="0" err="1" smtClean="0">
                <a:solidFill>
                  <a:srgbClr val="0000CC"/>
                </a:solidFill>
              </a:rPr>
              <a:t>trên</a:t>
            </a:r>
            <a:r>
              <a:rPr lang="en-US" sz="1200" dirty="0" smtClean="0">
                <a:solidFill>
                  <a:srgbClr val="0000CC"/>
                </a:solidFill>
              </a:rPr>
              <a:t> </a:t>
            </a:r>
            <a:r>
              <a:rPr lang="en-US" sz="1200" dirty="0" err="1" smtClean="0">
                <a:solidFill>
                  <a:srgbClr val="0000CC"/>
                </a:solidFill>
              </a:rPr>
              <a:t>xuống</a:t>
            </a:r>
            <a:r>
              <a:rPr lang="en-US" sz="1200" dirty="0" smtClean="0">
                <a:solidFill>
                  <a:srgbClr val="0000CC"/>
                </a:solidFill>
              </a:rPr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1" u="sng" dirty="0" err="1" smtClean="0"/>
              <a:t>Đọc</a:t>
            </a:r>
            <a:r>
              <a:rPr lang="en-US" b="1" u="sng" dirty="0" smtClean="0"/>
              <a:t> </a:t>
            </a:r>
            <a:r>
              <a:rPr lang="en-US" b="1" u="sng" dirty="0" err="1" smtClean="0"/>
              <a:t>đĩa</a:t>
            </a:r>
            <a:r>
              <a:rPr lang="en-US" b="1" u="sng" baseline="0" dirty="0" smtClean="0"/>
              <a:t> </a:t>
            </a:r>
            <a:r>
              <a:rPr lang="en-US" b="1" u="sng" baseline="0" dirty="0" err="1" smtClean="0"/>
              <a:t>quang</a:t>
            </a:r>
            <a:r>
              <a:rPr lang="en-US" b="0" u="none" dirty="0" smtClean="0"/>
              <a:t>: Tia </a:t>
            </a:r>
            <a:r>
              <a:rPr lang="en-US" b="0" u="none" dirty="0" err="1" smtClean="0"/>
              <a:t>lazer</a:t>
            </a:r>
            <a:r>
              <a:rPr lang="en-US" b="0" u="none" dirty="0" smtClean="0"/>
              <a:t> </a:t>
            </a:r>
            <a:r>
              <a:rPr lang="en-US" b="0" u="none" dirty="0" err="1" smtClean="0"/>
              <a:t>yếu</a:t>
            </a:r>
            <a:r>
              <a:rPr lang="en-US" b="0" u="none" dirty="0" smtClean="0"/>
              <a:t> </a:t>
            </a:r>
            <a:r>
              <a:rPr lang="en-US" b="0" u="none" dirty="0" err="1" smtClean="0"/>
              <a:t>nên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không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thể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làm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biến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dạng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lớp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nhôm</a:t>
            </a:r>
            <a:r>
              <a:rPr lang="en-US" b="0" u="none" baseline="0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u="none" baseline="0" dirty="0" smtClean="0"/>
              <a:t>  - Bit 0: </a:t>
            </a:r>
            <a:r>
              <a:rPr lang="en-US" b="0" u="none" baseline="0" dirty="0" err="1" smtClean="0"/>
              <a:t>không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có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tia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lazer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phản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quang</a:t>
            </a:r>
            <a:endParaRPr lang="en-US" b="0" u="none" baseline="0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="0" u="none" baseline="0" dirty="0" smtClean="0"/>
              <a:t>  - Bit 1: </a:t>
            </a:r>
            <a:r>
              <a:rPr lang="en-US" b="0" u="none" baseline="0" dirty="0" err="1" smtClean="0"/>
              <a:t>Có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tia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lazer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phản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quang</a:t>
            </a:r>
            <a:r>
              <a:rPr lang="en-US" b="0" u="none" baseline="0" dirty="0" smtClean="0"/>
              <a:t> </a:t>
            </a:r>
            <a:endParaRPr lang="en-US" b="0" u="none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>
              <a:solidFill>
                <a:srgbClr val="0000CC"/>
              </a:solidFill>
            </a:endParaRPr>
          </a:p>
          <a:p>
            <a:endParaRPr lang="en-US" b="1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34</a:t>
            </a:fld>
            <a:endParaRPr 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1983, one of the most successful consumer products of all time was introduced: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compact disk (CD) digital audio system. The CD is a non-erasable disk that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 more than 60 minutes of audio information on one side. The huge commercial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success of the CD enabled the development of low-cost optical-disk storage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technology that has revolutionized computer data storage. A variety of optical-disk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systems have been introduced (Table 6.6). We briefly review each of these.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35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104403-97C8-424F-9205-9E80F543074F}" type="slidenum">
              <a:rPr lang="en-US"/>
              <a:pPr/>
              <a:t>8</a:t>
            </a:fld>
            <a:endParaRPr lang="en-US" dirty="0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disk is a circular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platter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constructed of nonmagnetic material, called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substrate,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coated with a magnetizable material. Traditionally, the substrate has been an aluminum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aluminum alloy material. More recently, glass substrates have been introduced.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glass substrate has a number of benefits, including the following: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Improvement in the uniformity of the magnetic film surface to increase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reliability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 significant reduction in overall surface defects to help reduce read-write errors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Ability to support lower fly heights (described subsequently)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Better stiffness to reduce disk dynamics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Greater ability to withstand shock and damage</a:t>
            </a:r>
            <a:endParaRPr lang="en-GB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on the CD-ROM are organized as a sequence of blocks. A typical block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format is shown in Figure 6.13. It consists of the following fields: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Sync: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sync field identifies the beginning of a block. It consists of a byte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all 0s, 10 bytes of all 1s, and a byte of all 0s.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Header: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header contains the block address and the mode byte. Mode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0 specifies a blank data field; mode 1 specifies the use of an error-correcting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 and 2048 bytes of data; mode 2 specifies 2336 bytes of user data with no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error-correcting code.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 data.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Auxiliary: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Additional user data in mode 2. In mode 1, this is a 288-byte error correcting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CLV, random access becomes more difficult. Locating a specific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address involves moving the head to the general area, adjusting the rotation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speed and reading the address, and then making minor adjustments to find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the specific sector.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36</a:t>
            </a:fld>
            <a:endParaRPr 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 is appropriate for the distribution of large amounts of data to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 number of users. Because of the expense of the initial writing process, it is not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appropriate for individualized applications. Compared with traditional magnetic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disks, the CD-ROM has two advantages: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optical disk together with the information stored on it can be mass replicated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inexpensively—unlike a magnetic disk. The database on a magnetic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to be reproduced by copying one disk at a time using two disk drives.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The optical disk is removable, allowing the disk itself to be used for archival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storage. Most magnetic disks are non-removable. The information on non-removable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disks must first be copied to another storage medium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before the disk drive/disk can be used to store new information.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disadvantages of CD-ROM are as follows: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It is read-only and cannot be updated.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• It has an access time much longer than that of a magnetic disk drive, as much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half a second.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accommodate applications in which only one or a small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number of copies of a set of data is needed, the write-once read-many CD, known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the CD recordable (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CD-R),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been developed. For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disk is prepared</a:t>
            </a: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such a way that it can be subsequently written once with a laser beam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modest -intensity. Thus, with a some what more expensive disk controller than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CD-ROM, the customer can write once as well as read the 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CD-R medium is similar to but not identical to that of a CD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CD-ROM. For CDs and CD-ROMs, information is recorded by the pitting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surface of the medium, which changes reflectivity. For a CD-R, the medium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includes a dye layer. The dye is used to change reflectivity and is activated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a high-intensity laser. The resulting disk can be read on a CD-R drive or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CD-ROM drive.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CD-R optical disk is attractive for archival storage of documents and files.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provides a permanent record of large volumes of user data.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CD-RW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optical disk can be repeatedly written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overwritten, as with a magnetic disk. Although a number of approaches have been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tried, the only pure optical approach that has proved attractive is called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phase</a:t>
            </a: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change.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phase change disk uses a material that has two significantly different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reflectivities in two different phase states. There is an amorphous state, in which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molecules exhibit a random orientation that reflects light poorly; and a crystalline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state, which has a smooth surface that reflects light well. A beam of laser light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change the material from one phase to the other. The primary disadvantage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phase change optical disks is that the material eventually and permanently loses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desirable properties. Current materials can be used for between 500,000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1,000,000 erase cycles.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CD-RW has the obvious advantage over CD-ROM and CD-R that it can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 rewritten and thus used as a true secondary storage. As such, it competes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disk. A key advantage of the optical disk is that the engineering tolerances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optical disks are much less severe than for high-capacity magnetic disks. Thus,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they exhibit higher reliability and longer life.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38</a:t>
            </a:fld>
            <a:endParaRPr lang="en-US" dirty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capacious digital versatile disk (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DVD),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electronics industry has at last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found an acceptable replacement for the analog VHS video tape. The DVD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replaced the videotape used in video cassette recorders (VCRs) and, more important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this discussion, replace the CD-ROM in personal computers and servers.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DVD takes video into the digital age. It delivers movies with impressive picture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quality, and it can be randomly accessed like audio CDs, which DVD machines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also play. Vast volumes of data can be crammed onto the disk, currently seven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times as much as a CD-ROM. With DVD’s huge storage capacity and vivid quality,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PC games have become more realistic and educational software incorporates more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video. Following in the wake of these developments has been a new crest of traffic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over the Internet and corporate intranets, as this material is incorporated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Web sites.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DVD’s greater capacity is due to three differences from CDs (Figure 6.14):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Bits are packed more closely on a DVD. The spacing between loops of a spiral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CD is 1.6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μm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minimum distance between </a:t>
            </a:r>
            <a:r>
              <a:rPr lang="en-US" sz="1200" i="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pits (</a:t>
            </a:r>
            <a:r>
              <a:rPr lang="en-US" sz="1200" b="1" i="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hố) </a:t>
            </a:r>
            <a:r>
              <a:rPr lang="en-US" sz="1200" i="0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along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spiral is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0.834 μm.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DVD uses a laser with shorter wavelength and achieves a loop spacing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0.74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μm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a minimum distance between pits of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0.4 μm.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result of these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improvements is about a seven-fold increase in capacity, to about 4.7 GB.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The DVD employs a second layer of pits and lands on top of the first layer.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dual-layer DVD has a semi-reflective layer on top of the reflective layer,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by adjusting focus, the lasers in DVD drives can read each layer separately.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technique almost doubles the capacity of the disk, to about 8.5 GB.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lower reflectivity of the second layer limits its storage capacity so that a full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doubling is not achieved.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The DVD-ROM can be two sided, whereas data are recorded on only one side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a CD. This brings total capacity up to 17 GB.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39</a:t>
            </a:fld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High-definition optical disks are designed to store high-definition videos and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provide significantly greater storage capacity compared to DVDs. The higher bit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density is achieved by using a laser with a shorter wavelength, in the blue-violet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range. The data pits, which constitute the digital 1s and 0s, are smaller on the high-definition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optical disks compared to DVD because of the shorter laser wavelength.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competing disk formats and technologies initially competed for market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acceptance: HD DVD and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Blu-ray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DVD.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Blu-ray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scheme ultimately achieved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market dominance. The HD DVD scheme can store 15 GB on a single layer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 side. Blu-ray positions the data layer on the disk closer to the laser (shown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right-hand side of each diagram in Figure 6.15). This enables a tighter focus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less distortion and thus smaller pits and tracks. Blu-ray can store 25 GB on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layer. Three versions are available: read only (BD-ROM), recordable once (BD-R),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re-recordable (BD-RE).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D4027A-1F35-5E4F-A396-E4C0090964D1}" type="slidenum">
              <a:rPr lang="en-US"/>
              <a:pPr/>
              <a:t>41</a:t>
            </a:fld>
            <a:endParaRPr lang="en-US" dirty="0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Tape systems use the same reading and recording techniques as disk systems.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medium is flexible polyester (similar to that used in some clothing) tape coated with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magnetizable material. The coating may consist of particles of pure metal in special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binders or vapor-plated metal films. The tape and the tape drive are analogous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 home tape recorder system. Tape widths vary from 0.38 cm (0.15 inch)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1.27 cm (0.5 inch). Tapes used to be packaged as open reels that have to be threaded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through a second spindle for use. Today, virtually all tapes are housed in cartridges.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on the tape are structured as a number of parallel tracks running lengthwise.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Earlier tape systems typically used nine tracks. This made it possible to store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one byte at a time, with an additional parity bit as the ninth track. This was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followed by tape systems using 18 or 36 tracks, corresponding to a digital word 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double word. The recording of data in this form is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parallel recording.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Most modern systems instead use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serial recording,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which data are laid out as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sequence of bits along each track, as is done with magnetic disks. As with the disk,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read and written in contiguous blocks, called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physical records,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tape.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Blocks on the tape are separated by gaps referred to as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inter-record gaps.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with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disk, the tape is formatted to assist in locating physical records.</a:t>
            </a: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typical recording technique used in serial tapes is referred to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serpentine</a:t>
            </a:r>
          </a:p>
          <a:p>
            <a:r>
              <a:rPr lang="en-US" sz="1200" b="1" kern="1200" baseline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(dạng xoắn) recording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this technique, when data are being recorded, the first set of bits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recorded along the whole length of the tape. When the end of the tape is reached,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heads are repositioned to record a new track, and the tape is again recorded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its whole length, this time in the opposite direction. That process continues, back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forth, until the tape is full (Figure 6.16a). To increase speed, the read-write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is capable of reading and writing a number of adjacent tracks simultaneously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(typically two to eight tracks). Data are still recorded serially along individual tracks,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blocks in sequence are stored on adjacent tracks, as suggested by Figure 6.16b.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tape drive is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sequential-access device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 If the tape head is positioned 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 1, then to read record N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it is necessary to read physical records 1 through</a:t>
            </a:r>
          </a:p>
          <a:p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- 1,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at a time. If the head is currently positioned beyond the desired record,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necessary to rewind the tape a certain distance and begin reading forward. Unlike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disk, the tape is in motion only during a read or write operation.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contrast to the tape, the disk drive is referred to as a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direct-access device.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drive need not read all the sectors on a disk sequentially to get to the desired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one. It must only wait for the intervening sectors within one track and can make successive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accesses to any track.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tape was the first kind of secondary memory. It is still widely used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lowest-cost, slowest-speed member of the memory hierarchy.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42</a:t>
            </a:fld>
            <a:endParaRPr lang="en-US" dirty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dominant tape technology today is a cartridge system known as linear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tape-open (LTO). LTO was developed in the late 1990s as an open-source alternative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various proprietary systems on the market. Table 6.7 shows parameters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for the various LTO generations. See Appendix J for details.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2598D2-2ED8-8547-B4B7-C382E9B8AC9E}" type="slidenum">
              <a:rPr lang="en-US"/>
              <a:pPr/>
              <a:t>44</a:t>
            </a:fld>
            <a:endParaRPr lang="en-US" dirty="0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Chapter 6 summary.</a:t>
            </a:r>
            <a:endParaRPr lang="en-GB"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35BBECF-5663-7E4B-A431-896C1B22399A}" type="slidenum">
              <a:rPr lang="en-US"/>
              <a:pPr/>
              <a:t>45</a:t>
            </a:fld>
            <a:endParaRPr lang="en-US" dirty="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Hệ</a:t>
            </a:r>
            <a:r>
              <a:rPr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thống</a:t>
            </a:r>
            <a:r>
              <a:rPr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b="1" u="sng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đĩa</a:t>
            </a:r>
            <a:r>
              <a:rPr lang="en-US" sz="1200" b="1" u="sng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RAID 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thường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dùng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trong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máy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server)</a:t>
            </a:r>
          </a:p>
          <a:p>
            <a:r>
              <a:rPr lang="en-US" dirty="0" err="1" smtClean="0">
                <a:solidFill>
                  <a:schemeClr val="bg1"/>
                </a:solidFill>
              </a:rPr>
              <a:t>Bốn</a:t>
            </a:r>
            <a:r>
              <a:rPr lang="en-US" dirty="0" smtClean="0">
                <a:solidFill>
                  <a:schemeClr val="bg1"/>
                </a:solidFill>
              </a:rPr>
              <a:t> </a:t>
            </a:r>
            <a:r>
              <a:rPr lang="en-US" dirty="0" err="1" smtClean="0">
                <a:solidFill>
                  <a:schemeClr val="bg1"/>
                </a:solidFill>
              </a:rPr>
              <a:t>ỵếu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</a:rPr>
              <a:t>tố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</a:rPr>
              <a:t>được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</a:rPr>
              <a:t>quan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</a:rPr>
              <a:t>tâm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</a:rPr>
              <a:t>đối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</a:rPr>
              <a:t>với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</a:rPr>
              <a:t>một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</a:rPr>
              <a:t>hệ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</a:rPr>
              <a:t>thống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</a:rPr>
              <a:t>đĩa</a:t>
            </a:r>
            <a:r>
              <a:rPr lang="en-US" baseline="0" dirty="0" smtClean="0">
                <a:solidFill>
                  <a:schemeClr val="bg1"/>
                </a:solidFill>
              </a:rPr>
              <a:t>:</a:t>
            </a:r>
          </a:p>
          <a:p>
            <a:pPr>
              <a:buFontTx/>
              <a:buChar char="-"/>
            </a:pPr>
            <a:r>
              <a:rPr lang="en-US" baseline="0" dirty="0" err="1" smtClean="0">
                <a:solidFill>
                  <a:schemeClr val="bg1"/>
                </a:solidFill>
              </a:rPr>
              <a:t>Cần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</a:rPr>
              <a:t>phải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</a:rPr>
              <a:t>bền</a:t>
            </a:r>
            <a:r>
              <a:rPr lang="en-US" baseline="0" dirty="0" smtClean="0">
                <a:solidFill>
                  <a:schemeClr val="bg1"/>
                </a:solidFill>
              </a:rPr>
              <a:t> (l</a:t>
            </a:r>
            <a:r>
              <a:rPr lang="en-US" dirty="0" smtClean="0">
                <a:solidFill>
                  <a:schemeClr val="bg1"/>
                </a:solidFill>
              </a:rPr>
              <a:t>ong life)</a:t>
            </a: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Cần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</a:rPr>
              <a:t>có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</a:rPr>
              <a:t>tính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</a:rPr>
              <a:t>sẵn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</a:rPr>
              <a:t>sàng</a:t>
            </a:r>
            <a:r>
              <a:rPr lang="en-US" baseline="0" dirty="0" smtClean="0">
                <a:solidFill>
                  <a:schemeClr val="bg1"/>
                </a:solidFill>
              </a:rPr>
              <a:t> (a</a:t>
            </a:r>
            <a:r>
              <a:rPr lang="en-US" dirty="0" smtClean="0">
                <a:solidFill>
                  <a:schemeClr val="bg1"/>
                </a:solidFill>
              </a:rPr>
              <a:t>vailability)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Nếu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có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trục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trặc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thì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có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cái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dự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phòng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và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chạy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ngay</a:t>
            </a:r>
            <a:endParaRPr lang="en-US" dirty="0" smtClean="0">
              <a:solidFill>
                <a:schemeClr val="bg1"/>
              </a:solidFill>
            </a:endParaRPr>
          </a:p>
          <a:p>
            <a:pPr>
              <a:buFontTx/>
              <a:buChar char="-"/>
            </a:pPr>
            <a:r>
              <a:rPr lang="en-US" dirty="0" err="1" smtClean="0">
                <a:solidFill>
                  <a:schemeClr val="bg1"/>
                </a:solidFill>
              </a:rPr>
              <a:t>Hiệu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</a:rPr>
              <a:t>suất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</a:rPr>
              <a:t>phải</a:t>
            </a:r>
            <a:r>
              <a:rPr lang="en-US" baseline="0" dirty="0" smtClean="0">
                <a:solidFill>
                  <a:schemeClr val="bg1"/>
                </a:solidFill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</a:rPr>
              <a:t>cao</a:t>
            </a:r>
            <a:r>
              <a:rPr lang="en-US" baseline="0" dirty="0" smtClean="0">
                <a:solidFill>
                  <a:schemeClr val="bg1"/>
                </a:solidFill>
              </a:rPr>
              <a:t> ( high p</a:t>
            </a:r>
            <a:r>
              <a:rPr lang="en-US" dirty="0" smtClean="0">
                <a:solidFill>
                  <a:schemeClr val="bg1"/>
                </a:solidFill>
              </a:rPr>
              <a:t>erformance) 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dirty="0" err="1" smtClean="0">
                <a:solidFill>
                  <a:schemeClr val="bg1"/>
                </a:solidFill>
                <a:sym typeface="Wingdings" pitchFamily="2" charset="2"/>
              </a:rPr>
              <a:t>Nếu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có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cơ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chế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chạy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song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song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càng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tốt</a:t>
            </a:r>
            <a:endParaRPr lang="en-US" baseline="0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-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Đáng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tin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cậy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(reliability) 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Có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cơ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chế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kiểm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tra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(ECC, CRC),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phục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hồi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sau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sự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cố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 (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Backup, checking)</a:t>
            </a:r>
          </a:p>
          <a:p>
            <a:pPr>
              <a:buFontTx/>
              <a:buNone/>
            </a:pPr>
            <a:endParaRPr lang="en-US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FontTx/>
              <a:buNone/>
            </a:pPr>
            <a:r>
              <a:rPr lang="en-US" b="1" u="sng" dirty="0" err="1" smtClean="0">
                <a:solidFill>
                  <a:schemeClr val="bg1"/>
                </a:solidFill>
                <a:sym typeface="Wingdings" pitchFamily="2" charset="2"/>
              </a:rPr>
              <a:t>Giải</a:t>
            </a:r>
            <a:r>
              <a:rPr lang="en-US" b="1" u="sng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="1" u="sng" baseline="0" dirty="0" err="1" smtClean="0">
                <a:solidFill>
                  <a:schemeClr val="bg1"/>
                </a:solidFill>
                <a:sym typeface="Wingdings" pitchFamily="2" charset="2"/>
              </a:rPr>
              <a:t>pháp</a:t>
            </a:r>
            <a:endParaRPr lang="en-US" b="1" u="sng" dirty="0" smtClean="0">
              <a:solidFill>
                <a:schemeClr val="bg1"/>
              </a:solidFill>
              <a:sym typeface="Wingdings" pitchFamily="2" charset="2"/>
            </a:endParaRPr>
          </a:p>
          <a:p>
            <a:pPr marL="228600" indent="-228600">
              <a:buFontTx/>
              <a:buAutoNum type="arabicParenBoth"/>
            </a:pP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Ổ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đĩa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được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chế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tạo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cực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tốt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như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hộp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đen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máy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bay 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Quá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mắc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.</a:t>
            </a:r>
          </a:p>
          <a:p>
            <a:pPr marL="228600" indent="-228600">
              <a:buFontTx/>
              <a:buAutoNum type="arabicParenBoth"/>
            </a:pPr>
            <a:r>
              <a:rPr lang="en-US" dirty="0" err="1" smtClean="0">
                <a:solidFill>
                  <a:schemeClr val="bg1"/>
                </a:solidFill>
                <a:sym typeface="Wingdings" pitchFamily="2" charset="2"/>
              </a:rPr>
              <a:t>Dùng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nhiều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ổ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đĩa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(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một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dãy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/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chồng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đĩa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mỗi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đĩa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đều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là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đĩa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bình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dân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) 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Hệ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</a:t>
            </a:r>
            <a:r>
              <a:rPr lang="en-US" baseline="0" dirty="0" err="1" smtClean="0">
                <a:solidFill>
                  <a:schemeClr val="bg1"/>
                </a:solidFill>
                <a:sym typeface="Wingdings" pitchFamily="2" charset="2"/>
              </a:rPr>
              <a:t>thống</a:t>
            </a:r>
            <a:r>
              <a:rPr lang="en-US" baseline="0" dirty="0" smtClean="0">
                <a:solidFill>
                  <a:schemeClr val="bg1"/>
                </a:solidFill>
                <a:sym typeface="Wingdings" pitchFamily="2" charset="2"/>
              </a:rPr>
              <a:t> RAID.</a:t>
            </a:r>
            <a:endParaRPr lang="en-US" dirty="0" smtClean="0">
              <a:solidFill>
                <a:schemeClr val="bg1"/>
              </a:solidFill>
              <a:sym typeface="Wingdings" pitchFamily="2" charset="2"/>
            </a:endParaRPr>
          </a:p>
          <a:p>
            <a:pPr>
              <a:buFontTx/>
              <a:buNone/>
            </a:pPr>
            <a:endParaRPr lang="en-US" dirty="0" smtClean="0">
              <a:solidFill>
                <a:schemeClr val="bg1"/>
              </a:solidFill>
              <a:sym typeface="Wingdings" pitchFamily="2" charset="2"/>
            </a:endParaRPr>
          </a:p>
          <a:p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Mời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bạn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tự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đọc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trong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slide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và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note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nhé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With the use of multiple disks, there is a wide variety of ways in which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can be organized and in which redundancy can be added to improve reliability.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could make it difficult to develop database schemes that are usable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a number of platforms and operating systems. Fortunately, industry has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agreed on a standardized scheme for multiple-disk database design, known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(Redundant Array of Independent Disks). The RAID scheme consists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seven levels, zero through six. These levels do not imply a hierarchical relationship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designate different design architectures that share three common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characteristics: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RAID is a set of physical disk drives viewed by the operating system as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drive.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Data are distributed across the physical drives of an array in a scheme known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striping, described subsequently.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Redundant disk capacity is used to store parity information, which guarantees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recoverability in case of a disk failure.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details of the second and third characteristics differ for the different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levels. RAID 0 and RAID 1 do not support the third characteristic.</a:t>
            </a:r>
            <a:endParaRPr lang="en-GB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Ghi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data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lên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đĩa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Áp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cơ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chế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chuyển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điện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thành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từ</a:t>
            </a:r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Đọc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data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đã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ghi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trên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b="1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đĩa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: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Áp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dụng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cơ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chế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chuyển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từ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 sang </a:t>
            </a:r>
            <a:r>
              <a:rPr lang="en-US" sz="1200" kern="1200" baseline="0" dirty="0" err="1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điện</a:t>
            </a:r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recorded on and later retrieved from the disk via a conducting coil named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head;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many systems, there are two heads, a read head and a write head. During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read or write operation, the head is stationary while the platter rotates beneath it.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write mechanism exploits the fact that electricity flowing through a coil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produces a magnetic field. Electric pulses are sent to the write head, and the resulting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magnetic patterns are recorded on the surface below, with different patterns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positive and negative currents. The write head itself is made of easily magnetizable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material and is in the shape of a rectangular doughnut with a gap along one side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few turns of conducting wire along the opposite side (Figure 6.1). An electric current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wire induces a magnetic field across the gap, which in turn magnetizes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small area of the recording medium. Reversing the direction of the current reverses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direction of the magnetization on the recording medium.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traditional read mechanism exploits the fact that a magnetic field moving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relative to a coil produces an electrical current in the coil. When the surface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passes under the head, it generates a current of the same polarity as the 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already recorded. The structure of the head for reading is in this case essentially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same as for writing and therefore the same head can be used for both. Such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single heads are used in floppy disk systems and in older rigid disk systems.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Contemporary rigid disk systems use a different read mechanism, requiring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separate read head, positioned for convenience close to the write head. The 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 consists of a partially shielded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magnetoresistive (MR) sensor. The MR material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has an electrical resistance that depends on the direction of the magnetization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medium moving under it. By passing a current through the MR sensor, resistance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changes are detected as voltage signals. The MR design allows higher-frequency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operation, which equates to greater storage densities and operating speeds.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CD6CA8D-032B-EF4D-ADE1-BBAE35C05B9E}" type="slidenum">
              <a:rPr lang="en-US"/>
              <a:pPr/>
              <a:t>46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We now examine each of the RAID levels. Table 6.3 provides a rough guide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 seven levels. In the table, I/O performance is shown both in terms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capacity, or ability to move data, and I/O request rate, or ability to satisfy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requests, since these RAID levels inherently perform differently relative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these two metrics. Each RAID level’s strong point is highlighted by darker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shading.</a:t>
            </a:r>
            <a:endParaRPr lang="en-GB" dirty="0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F2779-CA6D-3B41-A858-EC3911333370}" type="slidenum">
              <a:rPr lang="en-US"/>
              <a:pPr/>
              <a:t>47</a:t>
            </a:fld>
            <a:endParaRPr lang="en-US" dirty="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6.8 illustrates the use of the seven RAID schemes to support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capacity requiring four disks with no redundancy. The figures highlight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layout of user data and redundant data and indicates the relative storage requirements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various levels. We refer to these figures throughout the following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discussion.</a:t>
            </a:r>
            <a:endParaRPr lang="en-GB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21F2779-CA6D-3B41-A858-EC3911333370}" type="slidenum">
              <a:rPr lang="en-US"/>
              <a:pPr/>
              <a:t>48</a:t>
            </a:fld>
            <a:endParaRPr lang="en-US" dirty="0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6.8 continued.</a:t>
            </a: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But RAID 0, as with all of the RAID levels, goes further than simply distributing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data across a disk array: The data are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striped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across the available disks. This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best understood by considering Figure 6.9. All of the user and system data are viewed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being stored on a logical disk. The logical disk is divided into strips; these strips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may be physical blocks, sectors, or some other unit. The strips are mapped round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robin to consecutive physical disks in the RAID array. A set of logically consecutive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strips that maps exactly one strip to each array member is referred to as a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stripe.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n-disk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array, the first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logical strips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physically stored as the first strip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of the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disks, forming the first stripe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;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second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strips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distributed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second strips on each disk; and so on. The advantage of this layout is that if a single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request consists of multiple logically contiguous strips, then up to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strips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that request can be handled in parallel, greatly reducing the I/O transfer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6.9 indicates the use of array management software to map between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logical and physical disk space. This software may execute either in the disk subsystem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or in a host computer.</a:t>
            </a:r>
            <a:endParaRPr lang="en-US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49</a:t>
            </a:fld>
            <a:endParaRPr lang="en-US" dirty="0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ABA0D3B-CC43-744C-8A13-8978A16C061F}" type="slidenum">
              <a:rPr lang="en-US"/>
              <a:pPr/>
              <a:t>50</a:t>
            </a:fld>
            <a:endParaRPr lang="en-US" dirty="0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performance of any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levels depends critically on the request patterns of the host system and 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layout of the data. These issues can be most clearly addressed in RAID 0, where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impact of redundancy does not interfere with the analysis. First, let us consider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 of RAID 0 to achieve a high data transfer rate. For applications to experience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high transfer rate, two requirements must be met. First, a high transfer capacity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exist along the entire path between host memory and the individual disk drives.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 includes internal controller buses, host system I/O buses, I/O adapters, and host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memory buses.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second requirement is that the application must make I/O requests that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 the disk array efficiently. This requirement is met if the typical request is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large amounts of logically contiguous data, compared to the size of a strip. In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case, a single I/O request involves the parallel transfer of data from multiple disks,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increasing the effective transfer rate compared to a single-disk transfer.</a:t>
            </a:r>
          </a:p>
          <a:p>
            <a:endParaRPr lang="en-US" sz="1200" b="0" i="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transaction-oriented environment, </a:t>
            </a:r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user is typically more concerned with 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response time than with transfer rate. For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individual I/O request for a small amount of data, the I/O time is dominated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motion of the disk heads (seek time) and the movement of the disk (rotational latency).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transaction environment, there may be hundreds of I/O requests per second.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disk array can provide high I/O execution rates by balancing the I/O load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across multiple disks. Effective load balancing is achieved only if there are typically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I/O requests outstanding. This, in turn, implies that there are multiple independent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applications or a single transaction-oriented application that is capable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asynchronous I/O requests. The performance will also be influenced by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 size. If the strip size is relatively large, so that a single I/O request only involves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single disk access, then multiple waiting I/O requests can be handled in parallel,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reducing the queuing time for each request.</a:t>
            </a:r>
            <a:endParaRPr lang="en-GB" dirty="0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1 differs from RAID levels 2 through 6 in the way in which redundancy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achieved. In these other RAID schemes, some form of parity calculation is used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introduce redundancy, whereas in RAID 1, redundancy is achieved by the simple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expedient of duplicating all the data. As Figure 6.8b shows, data striping is used, as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RAID 0. But in this case, each logical strip is mapped to two separate physical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 so that every disk in the array has a mirror disk that contains the same data.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1 can also be implemented without data striping, though this is less common.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are a number of positive aspects to the RAID 1 organization: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1. A read request can be serviced by either of the two disks that contains the requested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data, whichever one involves the minimum seek time plus rotational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latency.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2. A write request requires that both corresponding strips be updated, but 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done in parallel. Thus, the write performance is dictated by the slower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two writes (i.e., the one that involves the larger seek time plus rotational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latency). However, there is no “write penalty” with RAID 1. RAID levels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2 through 6 involve the use of parity bits. Therefore, when a single strip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updated, the array management software must first compute and update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parity bits as well as updating the actual strip in question.</a:t>
            </a:r>
          </a:p>
          <a:p>
            <a:endParaRPr lang="en-US" sz="1200" b="1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3. Recovery from a failure is simple. When a drive fails, the data may still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accessed from the second drive.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principal disadvantage of RAID 1 is the cost; it requires twice the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space of the logical disk that it supports. Because of that, a RAID 1 configuration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likely to be limited to drives that store system software and data and other highly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critical files. In these cases, RAID 1 provides real-time copy of all data so that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event of a disk failure, all of the critical data are still immediately available.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 transaction-oriented environment, RAID 1 can achieve high I/O request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rates if the bulk of the requests are reads. In this situation, the performance of RAID 1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approach double of that of RAID 0. However, if a substantial fraction of the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requests are write requests, then there may be no significant performance gain over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0. RAID 1 may also provide improved performance over RAID 0 for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transfer intensive applications with a high percentage of reads. Improvement occurs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if the application can split each read request so that both disk members participate.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51</a:t>
            </a:fld>
            <a:endParaRPr lang="en-US" dirty="0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levels 2 and 3 make use of a parallel access technique. In a parallel access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array, all member disks participate in the execution of every I/O request. Typically,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spindles of the individual drives are synchronized so that each disk head is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position on each disk at any given time.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in the other RAID schemes, data striping is used. In the case of RAID 2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3, the strips are very small, often as small as a single byte or word. With RAID 2,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error-correcting code is calculated across corresponding bits on each data disk,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bits of the code are stored in the corresponding bit positions on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parity disks. Typically, a Hamming code is used, which is able to correct single-bit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errors and detect double-bit errors.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Although RAID 2 requires fewer disks than RAID 1, it is still rather costly.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number of redundant disks is proportional to the log of the number of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disks. On a single read, all disks are simultaneously accessed. The requested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the associated error-correcting code are delivered to the array controller. If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there is a single-bit error, the controller can recognize and correct the error instantly,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 that the read access time is not slowed. On a single write, all data disks and parity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 must be accessed for the write operation.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2 would only be an effective choice in an environment in which many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 errors occur. Given the high reliability of individual disks and disk drives,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2 is overkill and is not implemented.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52</a:t>
            </a:fld>
            <a:endParaRPr lang="en-US" dirty="0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3 is organized in a similar fashion to RAID 2. The difference is that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 requires only a single redundant disk, no matter how large the disk array.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3 employs parallel access, with data distributed in small strips. Instead of an error correcting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code, a simple parity bit is computed for the set of individual bits in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position on all of the data disks.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event of a drive failure, the parity drive is accessed and data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reconstructed from the remaining devices. Once the failed drive is replaced,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missing data can be restored on the new drive and operation resumed.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event of a disk failure, all of the data are still available in what is referred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as reduced mode. In this mode, for reads, the missing data are regenerated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fly using the exclusive-OR calculation. When data are written to a reduced RAID 3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array, consistency of the parity must be maintained for later regeneration. Return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full operation requires that the failed disk be replaced and the entire contents of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failed disk be regenerated on the new 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data are striped in very small strips, RAID 3 can achieve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very high data transfer rates. Any I/O request will involve the parallel transfer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from all of the data disks. For large transfers, the performance improvement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especially noticeable. On the other hand, only one I/O request can be executed at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time. Thus, in a transaction-oriented environment, performance suffers.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levels 4 through 6 make use of an independent access technique. In an independent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access array, each member disk operates independently, so that separate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I/O requests can be satisfied in parallel. Because of this, independent access arrays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are more suitable for applications that require high I/O request rates and are relatively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less suited for applications that require high data transfer rates.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As in the other RAID schemes, data striping is used. In the case of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4 through 6, the strips are relatively large. With RAID 4, a bit-by-bit parity strip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calculated across corresponding strips on each data disk, and the parity bits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stored in the corresponding strip on the parity disk.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4 involves a write penalty when an I/O write request of small size is performed.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time that a write occurs, the array management software must update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not only the user data but also the corresponding parity bits.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calculate the new parity, the array management software must read the old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user strip and the old parity strip. Then it can update these two strips with the new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and the newly calculated parity. Thus, each strip write involves two reads and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two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case of a larger size I/O write that involves strips on all disk drives, parity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is easily computed by calculation using only the new data bits. Thus, the parity drive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 updated in parallel with the data drives and there are no extra reads or writes.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any case, every write operation must involve the parity disk, which therefore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can become a bottleneck.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54</a:t>
            </a:fld>
            <a:endParaRPr lang="en-US" dirty="0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5E4D1B-3B62-AF4E-AD97-68ECBE40EF0C}" type="slidenum">
              <a:rPr lang="en-US"/>
              <a:pPr/>
              <a:t>55</a:t>
            </a:fld>
            <a:endParaRPr lang="en-US" dirty="0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5 is organized in a similar fashion to RAID 4. The difference is that RAID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5 distributes the parity strips across all disks. A typical allocation is a round-robin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scheme, as illustrated in Figure 6.8f. For an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n-disk array,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parity strip is on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different disk for the first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stripes, and the pattern then repeats.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distribution of parity strips across all drives avoids the potential I/O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bottle-neck found in RAID 4.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RAID 6 was introduced in a subsequent paper by the Berkeley researchers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[KATZ89]. In the RAID 6 scheme, two different parity calculations are carried out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and stored in separate blocks on different disks. Thus, a RAID 6 array whose user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require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disks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consists of 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N + 2 </a:t>
            </a:r>
            <a:r>
              <a:rPr lang="en-US" sz="1200" i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disks</a:t>
            </a:r>
            <a:r>
              <a:rPr lang="en-US" sz="1200" i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6.8g illustrates the scheme. P and Q are two different data check algorithms.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One of the two is the exclusive-OR calculation used in RAID 4 and 5. But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other is an independent data check algorithm. This makes it possible to regenerate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even if two disks containing user data fail.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advantage of RAID 6 is that it provides extremely high data availability.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Three disks would have to fail within the MTTR (mean time to repair) interval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cause data to be lost. On the other hand, RAID 6 incurs a substantial write penalty,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each write affects two parity blocks. Performance benchmarks [EISC07]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show a RAID 6 controller can suffer more than a 30% drop in overall write performance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compared with a RAID 5 implementation. RAID 5 and RAID 6 read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performance is comparable.</a:t>
            </a:r>
            <a:endParaRPr lang="en-GB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Figure 6.1.  Inductive Write/Magnetoresistive Read Head</a:t>
            </a:r>
          </a:p>
          <a:p>
            <a:r>
              <a:rPr lang="en-US" b="1" u="sng" dirty="0" err="1" smtClean="0"/>
              <a:t>Quá</a:t>
            </a:r>
            <a:r>
              <a:rPr lang="en-US" b="1" u="sng" baseline="0" dirty="0" smtClean="0"/>
              <a:t> </a:t>
            </a:r>
            <a:r>
              <a:rPr lang="en-US" b="1" u="sng" baseline="0" dirty="0" err="1" smtClean="0"/>
              <a:t>trình</a:t>
            </a:r>
            <a:r>
              <a:rPr lang="en-US" b="1" u="sng" baseline="0" dirty="0" smtClean="0"/>
              <a:t> </a:t>
            </a:r>
            <a:r>
              <a:rPr lang="en-US" b="1" u="sng" baseline="0" dirty="0" err="1" smtClean="0"/>
              <a:t>ghi</a:t>
            </a:r>
            <a:r>
              <a:rPr lang="en-US" b="0" u="none" baseline="0" dirty="0" smtClean="0"/>
              <a:t>: Data </a:t>
            </a:r>
            <a:r>
              <a:rPr lang="en-US" b="0" u="none" baseline="0" dirty="0" err="1" smtClean="0"/>
              <a:t>là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chuỗi</a:t>
            </a:r>
            <a:r>
              <a:rPr lang="en-US" b="0" u="none" baseline="0" dirty="0" smtClean="0"/>
              <a:t> bit 0/1 (</a:t>
            </a:r>
            <a:r>
              <a:rPr lang="en-US" b="0" u="none" baseline="0" dirty="0" err="1" smtClean="0"/>
              <a:t>dòng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điện</a:t>
            </a:r>
            <a:r>
              <a:rPr lang="en-US" b="0" u="none" baseline="0" dirty="0" smtClean="0"/>
              <a:t>) </a:t>
            </a:r>
            <a:r>
              <a:rPr lang="en-US" b="0" u="none" baseline="0" dirty="0" err="1" smtClean="0"/>
              <a:t>được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truyền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vào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cuộn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cảm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của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đầu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ghi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làm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sinh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cảm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ứng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từ</a:t>
            </a:r>
            <a:r>
              <a:rPr lang="en-US" b="0" u="none" baseline="0" dirty="0" smtClean="0"/>
              <a:t>. </a:t>
            </a:r>
          </a:p>
          <a:p>
            <a:r>
              <a:rPr lang="en-US" b="0" u="none" baseline="0" dirty="0" err="1" smtClean="0"/>
              <a:t>Đĩa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chỉ</a:t>
            </a:r>
            <a:r>
              <a:rPr lang="en-US" b="0" u="none" baseline="0" dirty="0" smtClean="0"/>
              <a:t> quay 1 </a:t>
            </a:r>
            <a:r>
              <a:rPr lang="en-US" b="0" u="none" baseline="0" dirty="0" err="1" smtClean="0"/>
              <a:t>chiều</a:t>
            </a:r>
            <a:r>
              <a:rPr lang="en-US" b="0" u="none" baseline="0" dirty="0" smtClean="0"/>
              <a:t>, </a:t>
            </a:r>
            <a:r>
              <a:rPr lang="en-US" b="0" u="none" baseline="0" dirty="0" err="1" smtClean="0"/>
              <a:t>từ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trường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thay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đổi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sẽ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áp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đặt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cực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tính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thay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đổi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lên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các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tế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bào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nam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châm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bên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dứơi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đầu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ghi</a:t>
            </a:r>
            <a:r>
              <a:rPr lang="en-US" b="0" u="none" baseline="0" dirty="0" smtClean="0"/>
              <a:t>.</a:t>
            </a:r>
          </a:p>
          <a:p>
            <a:r>
              <a:rPr lang="en-US" b="0" u="none" baseline="0" dirty="0" err="1" smtClean="0"/>
              <a:t>Mỗi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tế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bào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nam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châm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ứng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với</a:t>
            </a:r>
            <a:r>
              <a:rPr lang="en-US" b="0" u="none" baseline="0" dirty="0" smtClean="0"/>
              <a:t> 1 bit </a:t>
            </a:r>
            <a:r>
              <a:rPr lang="en-US" b="0" u="none" baseline="0" dirty="0" err="1" smtClean="0"/>
              <a:t>dữ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liệu</a:t>
            </a:r>
            <a:r>
              <a:rPr lang="en-US" b="0" u="none" baseline="0" dirty="0" smtClean="0"/>
              <a:t>.</a:t>
            </a:r>
          </a:p>
          <a:p>
            <a:r>
              <a:rPr lang="en-US" b="0" u="none" baseline="0" dirty="0" err="1" smtClean="0"/>
              <a:t>Như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vậy</a:t>
            </a:r>
            <a:r>
              <a:rPr lang="en-US" b="0" u="none" baseline="0" dirty="0" smtClean="0"/>
              <a:t> data </a:t>
            </a:r>
            <a:r>
              <a:rPr lang="en-US" b="0" u="none" baseline="0" dirty="0" err="1" smtClean="0"/>
              <a:t>trên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đĩa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là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một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chuỗi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các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tế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bào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nam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châm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đã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được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phân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cực</a:t>
            </a:r>
            <a:r>
              <a:rPr lang="en-US" b="0" u="none" baseline="0" dirty="0" smtClean="0"/>
              <a:t> South-North/ North-South.</a:t>
            </a:r>
          </a:p>
          <a:p>
            <a:endParaRPr lang="en-US" b="1" u="sng" dirty="0" smtClean="0"/>
          </a:p>
          <a:p>
            <a:r>
              <a:rPr lang="en-US" b="1" u="sng" dirty="0" err="1" smtClean="0"/>
              <a:t>Quá</a:t>
            </a:r>
            <a:r>
              <a:rPr lang="en-US" b="1" u="sng" baseline="0" dirty="0" smtClean="0"/>
              <a:t> </a:t>
            </a:r>
            <a:r>
              <a:rPr lang="en-US" b="1" u="sng" baseline="0" dirty="0" err="1" smtClean="0"/>
              <a:t>trình</a:t>
            </a:r>
            <a:r>
              <a:rPr lang="en-US" b="1" u="sng" baseline="0" dirty="0" smtClean="0"/>
              <a:t> </a:t>
            </a:r>
            <a:r>
              <a:rPr lang="en-US" b="1" u="sng" baseline="0" dirty="0" err="1" smtClean="0"/>
              <a:t>đọc</a:t>
            </a:r>
            <a:r>
              <a:rPr lang="en-US" b="0" u="none" baseline="0" dirty="0" smtClean="0"/>
              <a:t>: Data </a:t>
            </a:r>
            <a:r>
              <a:rPr lang="en-US" b="0" u="none" baseline="0" dirty="0" err="1" smtClean="0"/>
              <a:t>là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chuỗi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các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tế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bào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nam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châm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đã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được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phân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cực</a:t>
            </a:r>
            <a:r>
              <a:rPr lang="en-US" b="0" u="none" baseline="0" dirty="0" smtClean="0"/>
              <a:t>. </a:t>
            </a:r>
            <a:r>
              <a:rPr lang="en-US" b="0" u="none" baseline="0" dirty="0" err="1" smtClean="0"/>
              <a:t>Đĩa</a:t>
            </a:r>
            <a:r>
              <a:rPr lang="en-US" b="0" u="none" baseline="0" dirty="0" smtClean="0"/>
              <a:t> quay, </a:t>
            </a:r>
            <a:r>
              <a:rPr lang="en-US" b="0" u="none" baseline="0" dirty="0" err="1" smtClean="0"/>
              <a:t>chuỗi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các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nam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châm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này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gây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ra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dòng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điện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thay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đổi</a:t>
            </a:r>
            <a:r>
              <a:rPr lang="en-US" b="0" u="none" baseline="0" dirty="0" smtClean="0"/>
              <a:t> ở </a:t>
            </a:r>
            <a:r>
              <a:rPr lang="en-US" b="0" u="none" baseline="0" dirty="0" err="1" smtClean="0"/>
              <a:t>đầu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đọc</a:t>
            </a:r>
            <a:r>
              <a:rPr lang="en-US" b="0" u="none" baseline="0" dirty="0" smtClean="0"/>
              <a:t>. </a:t>
            </a:r>
            <a:r>
              <a:rPr lang="en-US" b="0" u="none" baseline="0" dirty="0" err="1" smtClean="0"/>
              <a:t>Chúng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ta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nhận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được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dữ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liệu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dạng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điện</a:t>
            </a:r>
            <a:r>
              <a:rPr lang="en-US" b="0" u="none" baseline="0" dirty="0" smtClean="0"/>
              <a:t> (0/1).</a:t>
            </a:r>
          </a:p>
          <a:p>
            <a:r>
              <a:rPr lang="en-US" b="0" u="none" baseline="0" dirty="0" err="1" smtClean="0"/>
              <a:t>Để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tránh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ảnh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hưởng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từ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trường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từ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các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tế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bào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nam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châm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gần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đầu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đọc</a:t>
            </a:r>
            <a:r>
              <a:rPr lang="en-US" b="0" u="none" baseline="0" dirty="0" smtClean="0"/>
              <a:t> (</a:t>
            </a:r>
            <a:r>
              <a:rPr lang="en-US" b="0" u="none" baseline="0" dirty="0" err="1" smtClean="0"/>
              <a:t>chờ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đi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ngang</a:t>
            </a:r>
            <a:r>
              <a:rPr lang="en-US" b="0" u="none" baseline="0" dirty="0" smtClean="0"/>
              <a:t> qua </a:t>
            </a:r>
            <a:r>
              <a:rPr lang="en-US" b="0" u="none" baseline="0" dirty="0" err="1" smtClean="0"/>
              <a:t>đầu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đọc</a:t>
            </a:r>
            <a:r>
              <a:rPr lang="en-US" b="0" u="none" baseline="0" dirty="0" smtClean="0"/>
              <a:t>), </a:t>
            </a:r>
            <a:r>
              <a:rPr lang="en-US" b="0" u="none" baseline="0" dirty="0" err="1" smtClean="0"/>
              <a:t>một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tấm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chắn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từ</a:t>
            </a:r>
            <a:r>
              <a:rPr lang="en-US" b="0" u="none" baseline="0" dirty="0" smtClean="0"/>
              <a:t> (shield) </a:t>
            </a:r>
            <a:r>
              <a:rPr lang="en-US" b="0" u="none" baseline="0" dirty="0" err="1" smtClean="0"/>
              <a:t>được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đặt</a:t>
            </a:r>
            <a:r>
              <a:rPr lang="en-US" b="0" u="none" baseline="0" dirty="0" smtClean="0"/>
              <a:t> ở </a:t>
            </a:r>
            <a:r>
              <a:rPr lang="en-US" b="0" u="none" baseline="0" dirty="0" err="1" smtClean="0"/>
              <a:t>trước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đầu</a:t>
            </a:r>
            <a:r>
              <a:rPr lang="en-US" b="0" u="none" baseline="0" dirty="0" smtClean="0"/>
              <a:t> </a:t>
            </a:r>
            <a:r>
              <a:rPr lang="en-US" b="0" u="none" baseline="0" dirty="0" err="1" smtClean="0"/>
              <a:t>đọc</a:t>
            </a:r>
            <a:r>
              <a:rPr lang="en-US" b="0" u="none" baseline="0" dirty="0" smtClean="0"/>
              <a:t>.</a:t>
            </a:r>
          </a:p>
          <a:p>
            <a:endParaRPr lang="en-US" b="0" u="none" baseline="0" dirty="0" smtClean="0"/>
          </a:p>
          <a:p>
            <a:endParaRPr lang="en-US" b="0" u="none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Table 6.4 is a comparative summary of the seven levels.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56</a:t>
            </a:fld>
            <a:endParaRPr lang="en-US" dirty="0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Table 6.4 RAID comparison (page 2</a:t>
            </a:r>
            <a:r>
              <a:rPr lang="en-US" baseline="0" dirty="0" smtClean="0"/>
              <a:t> of 2)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57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4D55EF0-61D3-F843-940F-C711D22E8CE5}" type="slidenum">
              <a:rPr lang="en-US"/>
              <a:pPr/>
              <a:t>11</a:t>
            </a:fld>
            <a:endParaRPr lang="en-US" dirty="0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The head is a relatively small device capable of reading from or writing to a portion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the platter rotating beneath it. This gives rise to the organization of data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platter in a concentric set of rings, called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tracks.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Each track is the same width as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head. There are thousands of tracks per surface.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Figure 6.2 depicts this data layout. Adjacent tracks are separated by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gaps.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This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prevents, or at least minimizes, errors due to misalignment of the head or simply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interference of magnetic fields.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are transferred to and from the disk in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sectors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(Figure 6.2). There are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typically hundreds of sectors per track, and these may be of either fixed or variable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length. In most contemporary systems, fixed-length sectors are used, with 512 bytes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being the nearly universal sector size. To avoid imposing unreasonable precision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requirements on the system, adjacent sectors are separated by intratrack (intersector)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gaps.</a:t>
            </a:r>
            <a:endParaRPr lang="en-GB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bit near the center of a rotating disk travels past a fixed point (such as a read–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head) slower than a bit on the outside. Therefore, some way must be found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compensate for the variation in speed so that the head can read all the bits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rate. This can be done by increasing the spacing between bits of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recorded in segments of the disk. The information can then be scanned at the same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rate by rotating the disk at a fixed speed, known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 angular velocity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(CAV). Figure 6.3a shows the layout of a disk using CAV. The disk is divided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number of pie-shaped sectors and into a series of concentric tracks. The advantage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using CAV is that individual blocks of data can be directly addressed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and sector. To move the head from its current location to a specific address,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 takes a short movement of the head to a specific track and a short wait for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proper sector to spin under the head. The disadvantage of CAV is that the amount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 that can be stored on the long outer tracks is the only same as what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stored on the short inner tracks.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density,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bits per linear inch, increases in moving from the outermost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to the innermost track, disk storage capacity in a straightforward CAV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is limited by the maximum recording density that can be achieved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innermost track. To increase density, modern hard disk systems use a technique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zone recording,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which the surface is divided into a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concentric zones (16 is typical). Within a zone, the number of bits per track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constant. Zones farther from the center contain more bits (more sectors) than zones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closer to the center. This allows for greater overall storage capacity at the expense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somewhat more complex circuitry. As the disk head moves from one zone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another, the length (along the track) of individual bits changes, causing a change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timing for reads and writes. Figure 6.3b suggests the nature of multiple zone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recording; in this illustration, each zone is only a single track wide.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bit near the center of a rotating disk travels past a fixed point (such as a read–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write head) slower than a bit on the outside. Therefore, some way must be found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to compensate for the variation in speed so that the head can read all the bits at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same rate. This can be done by increasing the spacing between bits of information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recorded in segments of the disk. The information can then be scanned at the same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rate by rotating the disk at a fixed speed, known as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 angular velocity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(CAV). Figure 6.3a shows the layout of a disk using CAV. The disk is divided into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 number of pie-shaped sectors and into a series of concentric tracks. The advantage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using CAV is that individual blocks of data can be directly addressed by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and sector. To move the head from its current location to a specific address, it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only takes a short movement of the head to a specific track and a short wait for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proper sector to spin under the head. The disadvantage of CAV is that the amount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data that can be stored on the long outer tracks is the only same as what can be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stored on the short inner tracks.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Because the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density,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bits per linear inch, increases in moving from the outermost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to the innermost track, disk storage capacity in a straightforward CAV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system is limited by the maximum recording density that can be achieved on the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innermost track. To increase density, modern hard disk systems use a technique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known as </a:t>
            </a:r>
            <a:r>
              <a:rPr lang="en-US" sz="1200" b="1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multiple zone recording, </a:t>
            </a:r>
            <a:r>
              <a:rPr lang="en-US" sz="1200" b="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which the surface is divided into a number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concentric zones (16 is typical). Within a zone, the number of bits per track is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constant. Zones farther from the center contain more bits (more sectors) than zones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closer to the center. This allows for greater overall storage capacity at the expense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somewhat more complex circuitry. As the disk head moves from one zone to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another, the length (along the track) of individual bits changes, causing a change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in the timing for reads and writes. Figure 6.3b suggests the nature of multiple zone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recording; in this illustration, each zone is only a single track wide.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D245E4-CB43-F844-B5DA-3C7BAF45101A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D19CF20-8AA9-C544-9A23-7B0710516CFC}" type="slidenum">
              <a:rPr lang="en-US"/>
              <a:pPr/>
              <a:t>14</a:t>
            </a:fld>
            <a:endParaRPr lang="en-US" dirty="0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Some means is needed to locate sector positions within a track. Clearly, there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must be some starting point on the track and a way of identifying the start and end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of each sector. These requirements are handled by means of control data recorded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on the disk. Thus, the disk is formatted with some extra data used only by the disk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drive and not accessible to the user.</a:t>
            </a:r>
          </a:p>
          <a:p>
            <a:endParaRPr lang="en-US" sz="1200" kern="1200" baseline="0" dirty="0" smtClean="0">
              <a:solidFill>
                <a:schemeClr val="tx1"/>
              </a:solidFill>
              <a:latin typeface="Times New Roman" pitchFamily="-110" charset="0"/>
              <a:ea typeface="+mn-ea"/>
              <a:cs typeface="+mn-cs"/>
            </a:endParaRP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An example of disk formatting is shown in Figure 6.4. In this case, each track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contains 30 fixed-length sectors of 600 bytes each. Each sector holds 512 bytes of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data plus control information useful to the disk controller. The ID field is a unique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identifier or address used to locate a particular sector. The SYNCH byte is a special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bit pattern that delimits the beginning of the field. The track number identifies a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track on a surface. The head number identifies a head, because this disk has multiple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surfaces (explained presently). The ID and data fields each contain an error detecting</a:t>
            </a:r>
          </a:p>
          <a:p>
            <a:r>
              <a:rPr lang="en-US" sz="1200" kern="1200" baseline="0" dirty="0" smtClean="0">
                <a:solidFill>
                  <a:schemeClr val="tx1"/>
                </a:solidFill>
                <a:latin typeface="Times New Roman" pitchFamily="-110" charset="0"/>
                <a:ea typeface="+mn-ea"/>
                <a:cs typeface="+mn-cs"/>
              </a:rPr>
              <a:t>code.</a:t>
            </a:r>
            <a:endParaRPr lang="en-GB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57F49815-DEA4-4832-A30A-E066C9C2AE5F}" type="datetime1">
              <a:rPr lang="en-US" smtClean="0"/>
              <a:pPr/>
              <a:t>5/28/2024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24388" y="228600"/>
            <a:ext cx="2057400" cy="203911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14625-299E-4CC9-8B99-30F3C65E993C}" type="datetime1">
              <a:rPr lang="en-US" smtClean="0"/>
              <a:pPr/>
              <a:t>5/28/2024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2" name="Content Placeholder 2"/>
          <p:cNvSpPr>
            <a:spLocks noGrp="1"/>
          </p:cNvSpPr>
          <p:nvPr>
            <p:ph sz="half" idx="17"/>
          </p:nvPr>
        </p:nvSpPr>
        <p:spPr>
          <a:xfrm>
            <a:off x="502920" y="1985963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Content Placeholder 2"/>
          <p:cNvSpPr>
            <a:spLocks noGrp="1"/>
          </p:cNvSpPr>
          <p:nvPr>
            <p:ph sz="half" idx="18"/>
          </p:nvPr>
        </p:nvSpPr>
        <p:spPr>
          <a:xfrm>
            <a:off x="502920" y="4164965"/>
            <a:ext cx="3657413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5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6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0DF72-3ED7-4847-B62D-1FB91DE80097}" type="datetime1">
              <a:rPr lang="en-US" smtClean="0"/>
              <a:pPr/>
              <a:t>5/28/2024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4133-8732-4104-B825-7929C77CF2FF}" type="datetime1">
              <a:rPr lang="en-US" smtClean="0"/>
              <a:pPr/>
              <a:t>5/28/2024</a:t>
            </a:fld>
            <a:endParaRPr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3451225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5" y="2571750"/>
            <a:ext cx="3255264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68775" y="273050"/>
            <a:ext cx="4597399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3" y="3733800"/>
            <a:ext cx="325526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6B4D4C42-92EB-4955-99B5-081C9AD3A8BB}" type="datetime1">
              <a:rPr lang="en-US" smtClean="0"/>
              <a:pPr/>
              <a:t>5/28/2024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59305" y="6423585"/>
            <a:ext cx="3316941" cy="365125"/>
          </a:xfrm>
        </p:spPr>
        <p:txBody>
          <a:bodyPr/>
          <a:lstStyle/>
          <a:p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69404" y="3124200"/>
            <a:ext cx="3898272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6" y="228600"/>
            <a:ext cx="3460658" cy="63452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69404" y="3995737"/>
            <a:ext cx="3898272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E605A57E-57A0-46EE-B949-A43CBBDD60F4}" type="datetime1">
              <a:rPr lang="en-US" smtClean="0"/>
              <a:pPr/>
              <a:t>5/28/2024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990110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above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6505" y="4424082"/>
            <a:ext cx="6191157" cy="83371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28600"/>
            <a:ext cx="637838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6505" y="5257799"/>
            <a:ext cx="6191157" cy="885825"/>
          </a:xfrm>
        </p:spPr>
        <p:txBody>
          <a:bodyPr/>
          <a:lstStyle>
            <a:lvl1pPr marL="0" indent="0">
              <a:spcBef>
                <a:spcPts val="3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605E1-27D7-4EB6-A0B7-06DE703AD79E}" type="datetime1">
              <a:rPr lang="en-US" smtClean="0"/>
              <a:pPr/>
              <a:t>5/28/2024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ectangle 8"/>
          <p:cNvSpPr/>
          <p:nvPr/>
        </p:nvSpPr>
        <p:spPr>
          <a:xfrm>
            <a:off x="6802438" y="2377440"/>
            <a:ext cx="2057400" cy="20391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327212" y="4632792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4" y="228600"/>
            <a:ext cx="6387167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6181611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6179566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212262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E435D43-9885-463C-BFDD-3B93237B0A22}" type="datetime1">
              <a:rPr lang="en-US" smtClean="0"/>
              <a:pPr/>
              <a:t>5/28/2024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46481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49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6802438" y="4535424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2575" y="228600"/>
            <a:ext cx="423545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554" y="2571750"/>
            <a:ext cx="4016633" cy="1162050"/>
          </a:xfrm>
        </p:spPr>
        <p:txBody>
          <a:bodyPr anchor="b">
            <a:normAutofit/>
          </a:bodyPr>
          <a:lstStyle>
            <a:lvl1pPr algn="l">
              <a:defRPr sz="2600" b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94" y="3733800"/>
            <a:ext cx="4015304" cy="2392363"/>
          </a:xfrm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048000" y="6235607"/>
            <a:ext cx="13483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BC527B6-A273-431C-9CBB-2459631CC5AA}" type="datetime1">
              <a:rPr lang="en-US" smtClean="0"/>
              <a:pPr/>
              <a:t>5/28/2024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1095" y="6235607"/>
            <a:ext cx="259070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ectangle 10"/>
          <p:cNvSpPr/>
          <p:nvPr/>
        </p:nvSpPr>
        <p:spPr>
          <a:xfrm>
            <a:off x="4624388" y="4534726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4624388" y="2381663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803136" y="2381662"/>
            <a:ext cx="2057400" cy="418795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s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3124200"/>
            <a:ext cx="3108960" cy="871538"/>
          </a:xfrm>
        </p:spPr>
        <p:txBody>
          <a:bodyPr anchor="b">
            <a:normAutofit/>
          </a:bodyPr>
          <a:lstStyle>
            <a:lvl1pPr algn="l">
              <a:defRPr sz="2600" b="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77905" y="2365248"/>
            <a:ext cx="4240119" cy="418795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3995737"/>
            <a:ext cx="3108960" cy="21478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391399" y="6423585"/>
            <a:ext cx="1537447" cy="365125"/>
          </a:xfrm>
        </p:spPr>
        <p:txBody>
          <a:bodyPr/>
          <a:lstStyle/>
          <a:p>
            <a:fld id="{838353F0-CE8E-4CD8-803A-3A29C35A75FF}" type="datetime1">
              <a:rPr lang="en-US" smtClean="0"/>
              <a:pPr/>
              <a:t>5/28/2024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91000" y="6423585"/>
            <a:ext cx="3005138" cy="365125"/>
          </a:xfrm>
        </p:spPr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4750361" y="3370730"/>
            <a:ext cx="220568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2400" b="1" baseline="0">
                <a:solidFill>
                  <a:schemeClr val="accent1">
                    <a:lumMod val="60000"/>
                    <a:lumOff val="40000"/>
                  </a:schemeClr>
                </a:solidFill>
              </a:rPr>
              <a:t>+ </a:t>
            </a:r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27790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5" name="Picture Placeholder 12"/>
          <p:cNvSpPr>
            <a:spLocks noGrp="1"/>
          </p:cNvSpPr>
          <p:nvPr>
            <p:ph type="pic" sz="quarter" idx="14"/>
          </p:nvPr>
        </p:nvSpPr>
        <p:spPr>
          <a:xfrm>
            <a:off x="2460625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026359-9F0D-4411-A67D-5CD410D8B105}" type="datetime1">
              <a:rPr lang="en-US" smtClean="0"/>
              <a:pPr/>
              <a:t>5/28/2024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E909D-0542-4C4D-B8CC-A6E0BB008730}" type="datetime1">
              <a:rPr lang="en-US" smtClean="0"/>
              <a:pPr/>
              <a:t>5/28/2024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Rectangle 9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3"/>
            <a:ext cx="685800" cy="3022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95772" y="954742"/>
            <a:ext cx="681318" cy="5171422"/>
          </a:xfrm>
        </p:spPr>
        <p:txBody>
          <a:bodyPr vert="eaVert" anchor="t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58756"/>
            <a:ext cx="6858000" cy="518486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2AD37-C8C3-47C2-98CF-3FE3D382D0DB}" type="datetime1">
              <a:rPr lang="en-US" smtClean="0"/>
              <a:pPr/>
              <a:t>5/28/2024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 rot="16200000">
            <a:off x="8593111" y="561668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134471"/>
            <a:ext cx="7556313" cy="995082"/>
          </a:xfrm>
        </p:spPr>
        <p:txBody>
          <a:bodyPr anchor="b" anchorCtr="0"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7B1D0-A4EE-4880-81F9-3BE37BCA3294}" type="datetime1">
              <a:rPr lang="en-US" smtClean="0"/>
              <a:pPr/>
              <a:t>5/28/2024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9" name="TextBox 8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498518" y="1129553"/>
            <a:ext cx="7558960" cy="774700"/>
          </a:xfrm>
        </p:spPr>
        <p:txBody>
          <a:bodyPr vert="horz" lIns="91440" tIns="45720" rIns="91440" bIns="45720" rtlCol="0" anchor="t" anchorCtr="0">
            <a:noAutofit/>
          </a:bodyPr>
          <a:lstStyle>
            <a:lvl1pPr marL="0" indent="0">
              <a:buNone/>
              <a:defRPr kumimoji="0" sz="2400" b="0" i="0" u="none" strike="noStrike" kern="1200" cap="none" spc="0" normalizeH="0" baseline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0" y="4624668"/>
            <a:ext cx="4038600" cy="933450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00600" y="5562599"/>
            <a:ext cx="4038600" cy="748553"/>
          </a:xfrm>
        </p:spPr>
        <p:txBody>
          <a:bodyPr>
            <a:normAutofit/>
          </a:bodyPr>
          <a:lstStyle>
            <a:lvl1pPr marL="0" indent="0" algn="l">
              <a:spcBef>
                <a:spcPts val="300"/>
              </a:spcBef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800600" y="6425640"/>
            <a:ext cx="1232647" cy="365125"/>
          </a:xfrm>
        </p:spPr>
        <p:txBody>
          <a:bodyPr/>
          <a:lstStyle>
            <a:lvl1pPr algn="l">
              <a:defRPr/>
            </a:lvl1pPr>
          </a:lstStyle>
          <a:p>
            <a:fld id="{B59E1643-0A95-43C1-A8B5-EFEA2596F3E1}" type="datetime1">
              <a:rPr lang="en-US" smtClean="0"/>
              <a:pPr/>
              <a:t>5/28/2024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311153" y="6425640"/>
            <a:ext cx="2617694" cy="365125"/>
          </a:xfrm>
        </p:spPr>
        <p:txBody>
          <a:bodyPr/>
          <a:lstStyle>
            <a:lvl1pPr algn="r">
              <a:defRPr/>
            </a:lvl1pPr>
          </a:lstStyle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282575" y="228600"/>
            <a:ext cx="4235450" cy="4187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6802438" y="228600"/>
            <a:ext cx="2057400" cy="203911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ectangle 9"/>
          <p:cNvSpPr/>
          <p:nvPr/>
        </p:nvSpPr>
        <p:spPr>
          <a:xfrm>
            <a:off x="4624388" y="2377440"/>
            <a:ext cx="2057400" cy="203911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2"/>
          </p:nvPr>
        </p:nvSpPr>
        <p:spPr>
          <a:xfrm>
            <a:off x="4624388" y="22860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4" name="Picture Placeholder 12"/>
          <p:cNvSpPr>
            <a:spLocks noGrp="1"/>
          </p:cNvSpPr>
          <p:nvPr>
            <p:ph type="pic" sz="quarter" idx="13"/>
          </p:nvPr>
        </p:nvSpPr>
        <p:spPr>
          <a:xfrm>
            <a:off x="6802438" y="2377440"/>
            <a:ext cx="2057400" cy="2039112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dirty="0" smtClean="0"/>
              <a:t>Click icon to add picture</a:t>
            </a:r>
            <a:endParaRPr dirty="0"/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1779494"/>
            <a:ext cx="3086100" cy="2040905"/>
          </a:xfrm>
        </p:spPr>
        <p:txBody>
          <a:bodyPr lIns="45720" tIns="45720" rIns="45720" anchor="t">
            <a:noAutofit/>
          </a:bodyPr>
          <a:lstStyle>
            <a:lvl1pPr marL="0" indent="0" algn="ctr">
              <a:buNone/>
              <a:defRPr sz="4600">
                <a:solidFill>
                  <a:schemeClr val="bg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24891" y="174812"/>
            <a:ext cx="413309" cy="8309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54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58907" y="228600"/>
            <a:ext cx="8200930" cy="634523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3124200"/>
            <a:ext cx="5638800" cy="1362075"/>
          </a:xfrm>
        </p:spPr>
        <p:txBody>
          <a:bodyPr anchor="b" anchorCtr="0">
            <a:normAutofit/>
          </a:bodyPr>
          <a:lstStyle>
            <a:lvl1pPr algn="l">
              <a:defRPr sz="3200" b="0" cap="none"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4495800"/>
            <a:ext cx="5638800" cy="1500187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300"/>
              </a:spcBef>
              <a:buNone/>
              <a:defRPr sz="1400" cap="none" baseline="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8906" y="6248774"/>
            <a:ext cx="1474694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1E40E555-713F-492D-B745-3D28A3EE47DB}" type="datetime1">
              <a:rPr lang="en-US" smtClean="0"/>
              <a:pPr/>
              <a:t>5/28/2024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86000" y="6248774"/>
            <a:ext cx="5638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05800" y="624877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003612" y="3110754"/>
            <a:ext cx="26090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40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9" name="Rectangle 8"/>
          <p:cNvSpPr/>
          <p:nvPr/>
        </p:nvSpPr>
        <p:spPr>
          <a:xfrm>
            <a:off x="285750" y="228600"/>
            <a:ext cx="212725" cy="634523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210550" y="282574"/>
            <a:ext cx="642097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ectangle 11"/>
          <p:cNvSpPr/>
          <p:nvPr/>
        </p:nvSpPr>
        <p:spPr>
          <a:xfrm>
            <a:off x="8068235" y="282574"/>
            <a:ext cx="91440" cy="1600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9987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E3B2F-FAFA-40F8-9A8E-86E4639E2001}" type="datetime1">
              <a:rPr lang="en-US" smtClean="0"/>
              <a:pPr/>
              <a:t>5/28/2024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TextBox 11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3657600" cy="367879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E4A9-7426-4E74-8884-1163B5C9CB09}" type="datetime1">
              <a:rPr lang="en-US" smtClean="0"/>
              <a:pPr/>
              <a:t>5/28/2024</a:t>
            </a:fld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7541" y="2070847"/>
            <a:ext cx="3657600" cy="322729"/>
          </a:xfrm>
          <a:prstGeom prst="rect">
            <a:avLst/>
          </a:prstGeom>
          <a:solidFill>
            <a:schemeClr val="accent3"/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99878" y="2070847"/>
            <a:ext cx="3657600" cy="3227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tIns="0" bIns="0" anchor="ctr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0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ntent, Top and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517" y="1985963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1BA7E-E101-47ED-8F2D-C7BC218F7276}" type="datetime1">
              <a:rPr lang="en-US" smtClean="0"/>
              <a:pPr/>
              <a:t>5/28/2024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4"/>
          </p:nvPr>
        </p:nvSpPr>
        <p:spPr>
          <a:xfrm>
            <a:off x="498517" y="4164965"/>
            <a:ext cx="7569157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4" name="Rectangle 13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05800" y="242234"/>
            <a:ext cx="554038" cy="365125"/>
          </a:xfrm>
        </p:spPr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166847" y="282574"/>
            <a:ext cx="685800" cy="160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TextBox 9"/>
          <p:cNvSpPr txBox="1"/>
          <p:nvPr/>
        </p:nvSpPr>
        <p:spPr>
          <a:xfrm>
            <a:off x="223185" y="228600"/>
            <a:ext cx="260909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sz="3600" b="1">
                <a:solidFill>
                  <a:schemeClr val="accent1">
                    <a:lumMod val="60000"/>
                    <a:lumOff val="40000"/>
                  </a:schemeClr>
                </a:solidFill>
              </a:rPr>
              <a:t>+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10075" y="1985963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9CD964-4402-425C-97D0-16F863A02A12}" type="datetime1">
              <a:rPr lang="en-US" smtClean="0"/>
              <a:pPr/>
              <a:t>5/28/2024</a:t>
            </a:fld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  <p:sp>
        <p:nvSpPr>
          <p:cNvPr id="11" name="Content Placeholder 2"/>
          <p:cNvSpPr>
            <a:spLocks noGrp="1"/>
          </p:cNvSpPr>
          <p:nvPr>
            <p:ph sz="half" idx="15"/>
          </p:nvPr>
        </p:nvSpPr>
        <p:spPr>
          <a:xfrm>
            <a:off x="498518" y="1985963"/>
            <a:ext cx="3657600" cy="4140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13" name="Content Placeholder 2"/>
          <p:cNvSpPr>
            <a:spLocks noGrp="1"/>
          </p:cNvSpPr>
          <p:nvPr>
            <p:ph sz="half" idx="16"/>
          </p:nvPr>
        </p:nvSpPr>
        <p:spPr>
          <a:xfrm>
            <a:off x="4410075" y="4169664"/>
            <a:ext cx="3657600" cy="19659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8474" y="484094"/>
            <a:ext cx="7556313" cy="111610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474" y="1981200"/>
            <a:ext cx="7556313" cy="4144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5247" y="642358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DC8ED9F1-8500-4492-B105-B1F2535D6DBC}" type="datetime1">
              <a:rPr lang="en-US" smtClean="0"/>
              <a:pPr/>
              <a:t>5/28/2024</a:t>
            </a:fld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1706" y="6423585"/>
            <a:ext cx="61228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5800" y="242234"/>
            <a:ext cx="5540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1"/>
                </a:solidFill>
              </a:defRPr>
            </a:lvl1pPr>
          </a:lstStyle>
          <a:p>
            <a:fld id="{8AF02B71-8991-4516-A01E-F1A9ACD28BDC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  <p:sldLayoutId id="2147483682" r:id="rId12"/>
    <p:sldLayoutId id="2147483683" r:id="rId13"/>
    <p:sldLayoutId id="2147483684" r:id="rId14"/>
    <p:sldLayoutId id="2147483685" r:id="rId15"/>
    <p:sldLayoutId id="2147483686" r:id="rId16"/>
    <p:sldLayoutId id="2147483687" r:id="rId17"/>
    <p:sldLayoutId id="2147483688" r:id="rId18"/>
    <p:sldLayoutId id="2147483689" r:id="rId19"/>
    <p:sldLayoutId id="2147483690" r:id="rId20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3600" b="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spcBef>
          <a:spcPts val="2000"/>
        </a:spcBef>
        <a:buClr>
          <a:schemeClr val="accent1"/>
        </a:buClr>
        <a:buSzPct val="75000"/>
        <a:buFont typeface="Wingdings" pitchFamily="2" charset="2"/>
        <a:buChar char="n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spcBef>
          <a:spcPts val="600"/>
        </a:spcBef>
        <a:buClr>
          <a:schemeClr val="accent1"/>
        </a:buClr>
        <a:buSzPct val="75000"/>
        <a:buFont typeface="Wingdings" pitchFamily="2" charset="2"/>
        <a:buChar char="n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d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d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d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2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" Target="slide28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d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df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d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285720" y="6429396"/>
            <a:ext cx="8643998" cy="285752"/>
          </a:xfrm>
        </p:spPr>
        <p:txBody>
          <a:bodyPr>
            <a:noAutofit/>
          </a:bodyPr>
          <a:lstStyle/>
          <a:p>
            <a:r>
              <a:rPr lang="en-GB" sz="1800" smtClean="0"/>
              <a:t>William Stallings, Computer Organization and Architecture, 9</a:t>
            </a:r>
            <a:r>
              <a:rPr lang="en-GB" sz="1800" baseline="30000" smtClean="0"/>
              <a:t>th</a:t>
            </a:r>
            <a:r>
              <a:rPr lang="en-GB" sz="1800" smtClean="0"/>
              <a:t> </a:t>
            </a:r>
            <a:r>
              <a:rPr lang="en-GB" sz="1800" dirty="0" smtClean="0"/>
              <a:t>Edition</a:t>
            </a:r>
            <a:endParaRPr lang="en-GB" sz="1800" dirty="0"/>
          </a:p>
        </p:txBody>
      </p:sp>
      <p:pic>
        <p:nvPicPr>
          <p:cNvPr id="3" name="Picture 2" descr="Snapshot 2012-06-08 00-57-47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990600"/>
            <a:ext cx="3649579" cy="2667000"/>
          </a:xfrm>
          <a:prstGeom prst="rect">
            <a:avLst/>
          </a:prstGeom>
          <a:effectLst>
            <a:outerShdw blurRad="50800" dist="38100" dir="2700000" algn="tl" rotWithShape="0">
              <a:schemeClr val="tx1">
                <a:alpha val="43000"/>
              </a:schemeClr>
            </a:outerShdw>
            <a:reflection stA="50000" endPos="75000" dist="12700" dir="5400000" sy="-100000" algn="bl" rotWithShape="0"/>
            <a:softEdge rad="88900"/>
          </a:effectLst>
        </p:spPr>
      </p:pic>
      <p:sp>
        <p:nvSpPr>
          <p:cNvPr id="4" name="TextBox 3"/>
          <p:cNvSpPr txBox="1"/>
          <p:nvPr/>
        </p:nvSpPr>
        <p:spPr>
          <a:xfrm>
            <a:off x="-1534472" y="1786024"/>
            <a:ext cx="1846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itle 8"/>
          <p:cNvSpPr txBox="1">
            <a:spLocks/>
          </p:cNvSpPr>
          <p:nvPr/>
        </p:nvSpPr>
        <p:spPr>
          <a:xfrm>
            <a:off x="506505" y="4952736"/>
            <a:ext cx="3422553" cy="83371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400" b="0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Chapter 6</a:t>
            </a:r>
            <a:endParaRPr kumimoji="0" lang="en-US" sz="54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7" name="Text Placeholder 10"/>
          <p:cNvSpPr txBox="1">
            <a:spLocks/>
          </p:cNvSpPr>
          <p:nvPr/>
        </p:nvSpPr>
        <p:spPr>
          <a:xfrm>
            <a:off x="4000496" y="5000636"/>
            <a:ext cx="4994189" cy="8858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4400" b="0" i="0" u="none" strike="noStrike" kern="1200" cap="none" spc="0" normalizeH="0" baseline="0" noProof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External Memory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Inductive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Write/Magnetoresistive Read Head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t="16364" b="28182"/>
              <a:stretch>
                <a:fillRect/>
              </a:stretch>
            </p:blipFill>
          </mc:Choice>
          <mc:Fallback>
            <p:blipFill>
              <a:blip r:embed="rId4"/>
              <a:srcRect t="16364" b="28182"/>
              <a:stretch>
                <a:fillRect/>
              </a:stretch>
            </p:blipFill>
          </mc:Fallback>
        </mc:AlternateContent>
        <p:spPr>
          <a:xfrm>
            <a:off x="609600" y="958211"/>
            <a:ext cx="8229600" cy="590589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85720" y="5214950"/>
            <a:ext cx="37862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smtClean="0"/>
              <a:t>Inductive Write: Ghi cảm ứng điện từ</a:t>
            </a:r>
          </a:p>
          <a:p>
            <a:r>
              <a:rPr lang="en-US" sz="1800" smtClean="0"/>
              <a:t>Magneto-resistive Read: đọc từ điện</a:t>
            </a:r>
          </a:p>
          <a:p>
            <a:r>
              <a:rPr lang="en-US" sz="1800" smtClean="0"/>
              <a:t>N: North, S: South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0" y="1484784"/>
            <a:ext cx="14036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00CC"/>
                </a:solidFill>
              </a:rPr>
              <a:t>Shield: </a:t>
            </a:r>
            <a:r>
              <a:rPr lang="en-US" sz="2000" dirty="0" err="1" smtClean="0">
                <a:solidFill>
                  <a:srgbClr val="0000CC"/>
                </a:solidFill>
              </a:rPr>
              <a:t>tấm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</a:rPr>
              <a:t>chắn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</a:rPr>
              <a:t>ngăn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</a:rPr>
              <a:t>ảnh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</a:rPr>
              <a:t>hưởng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</a:rPr>
              <a:t>từ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</a:rPr>
              <a:t>trường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</a:rPr>
              <a:t>của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</a:rPr>
              <a:t>các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</a:rPr>
              <a:t>tế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</a:rPr>
              <a:t>bào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</a:rPr>
              <a:t>nam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</a:rPr>
              <a:t>châm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</a:rPr>
              <a:t>phía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</a:rPr>
              <a:t>sau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</a:rPr>
              <a:t>lên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</a:rPr>
              <a:t>đầu</a:t>
            </a:r>
            <a:r>
              <a:rPr lang="en-US" sz="2000" dirty="0" smtClean="0">
                <a:solidFill>
                  <a:srgbClr val="0000CC"/>
                </a:solidFill>
              </a:rPr>
              <a:t> </a:t>
            </a:r>
            <a:r>
              <a:rPr lang="en-US" sz="2000" dirty="0" err="1" smtClean="0">
                <a:solidFill>
                  <a:srgbClr val="0000CC"/>
                </a:solidFill>
              </a:rPr>
              <a:t>từ</a:t>
            </a:r>
            <a:endParaRPr lang="en-US" sz="2000" dirty="0">
              <a:solidFill>
                <a:srgbClr val="0000CC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572000" y="1196752"/>
            <a:ext cx="23042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Đầu</a:t>
            </a:r>
            <a:r>
              <a:rPr lang="en-US" sz="1800" dirty="0" smtClean="0"/>
              <a:t> </a:t>
            </a:r>
            <a:r>
              <a:rPr lang="en-US" sz="1800" dirty="0" err="1" smtClean="0"/>
              <a:t>đọc</a:t>
            </a:r>
            <a:r>
              <a:rPr lang="en-US" sz="1800" dirty="0" smtClean="0"/>
              <a:t>      </a:t>
            </a:r>
            <a:r>
              <a:rPr lang="en-US" sz="1800" dirty="0" err="1" smtClean="0"/>
              <a:t>Đầu</a:t>
            </a:r>
            <a:r>
              <a:rPr lang="en-US" sz="1800" dirty="0" smtClean="0"/>
              <a:t> </a:t>
            </a:r>
            <a:r>
              <a:rPr lang="en-US" sz="1800" dirty="0" err="1" smtClean="0"/>
              <a:t>ghi</a:t>
            </a:r>
            <a:endParaRPr lang="en-US" sz="1800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4283968" y="1556792"/>
            <a:ext cx="432048" cy="1224136"/>
          </a:xfrm>
          <a:prstGeom prst="straightConnector1">
            <a:avLst/>
          </a:prstGeom>
          <a:ln w="9525">
            <a:solidFill>
              <a:srgbClr val="0000CC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940152" y="1556792"/>
            <a:ext cx="144016" cy="1584176"/>
          </a:xfrm>
          <a:prstGeom prst="straightConnector1">
            <a:avLst/>
          </a:prstGeom>
          <a:ln w="9525">
            <a:solidFill>
              <a:srgbClr val="0000CC"/>
            </a:solidFill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588224" y="1700808"/>
            <a:ext cx="23042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 smtClean="0">
                <a:solidFill>
                  <a:srgbClr val="0000CC"/>
                </a:solidFill>
              </a:rPr>
              <a:t>Các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đầu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đọc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ghi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đều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có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cấu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tạo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là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cuộn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dây</a:t>
            </a:r>
            <a:r>
              <a:rPr lang="en-US" sz="1800" dirty="0" smtClean="0">
                <a:solidFill>
                  <a:srgbClr val="0000CC"/>
                </a:solidFill>
              </a:rPr>
              <a:t> (self/ </a:t>
            </a:r>
            <a:r>
              <a:rPr lang="en-US" sz="1800" dirty="0" err="1" smtClean="0">
                <a:solidFill>
                  <a:srgbClr val="0000CC"/>
                </a:solidFill>
              </a:rPr>
              <a:t>cuộn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cảm</a:t>
            </a:r>
            <a:r>
              <a:rPr lang="en-US" sz="1800" dirty="0" smtClean="0">
                <a:solidFill>
                  <a:srgbClr val="0000CC"/>
                </a:solidFill>
              </a:rPr>
              <a:t>) </a:t>
            </a:r>
            <a:r>
              <a:rPr lang="en-US" sz="1800" dirty="0" err="1" smtClean="0">
                <a:solidFill>
                  <a:srgbClr val="0000CC"/>
                </a:solidFill>
              </a:rPr>
              <a:t>quấn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quanh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lõi</a:t>
            </a:r>
            <a:r>
              <a:rPr lang="en-US" sz="1800" dirty="0" smtClean="0">
                <a:solidFill>
                  <a:srgbClr val="0000CC"/>
                </a:solidFill>
              </a:rPr>
              <a:t> </a:t>
            </a:r>
            <a:r>
              <a:rPr lang="en-US" sz="1800" dirty="0" err="1" smtClean="0">
                <a:solidFill>
                  <a:srgbClr val="0000CC"/>
                </a:solidFill>
              </a:rPr>
              <a:t>sắt</a:t>
            </a:r>
            <a:r>
              <a:rPr lang="en-US" sz="1800" dirty="0" smtClean="0">
                <a:solidFill>
                  <a:srgbClr val="0000CC"/>
                </a:solidFill>
              </a:rPr>
              <a:t> non</a:t>
            </a:r>
            <a:endParaRPr lang="en-US" sz="1800" dirty="0">
              <a:solidFill>
                <a:srgbClr val="0000CC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7740352" y="3356992"/>
            <a:ext cx="11521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FF0000"/>
                </a:solidFill>
              </a:rPr>
              <a:t>Đọc</a:t>
            </a:r>
            <a:r>
              <a:rPr lang="en-US" smtClean="0">
                <a:solidFill>
                  <a:srgbClr val="FF0000"/>
                </a:solidFill>
              </a:rPr>
              <a:t> Note </a:t>
            </a:r>
            <a:r>
              <a:rPr lang="en-US" dirty="0" err="1" smtClean="0">
                <a:solidFill>
                  <a:srgbClr val="FF0000"/>
                </a:solidFill>
              </a:rPr>
              <a:t>nhé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23528" y="44624"/>
            <a:ext cx="7200800" cy="648072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Data Layout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2650" y="764704"/>
            <a:ext cx="4101798" cy="37761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67544" y="836712"/>
            <a:ext cx="2851034" cy="23847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107504" y="3284984"/>
            <a:ext cx="381642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từ</a:t>
            </a:r>
            <a:r>
              <a:rPr lang="en-US" sz="2000" dirty="0" smtClean="0"/>
              <a:t> </a:t>
            </a:r>
            <a:r>
              <a:rPr lang="en-US" sz="2000" dirty="0" err="1" smtClean="0"/>
              <a:t>đứng</a:t>
            </a:r>
            <a:r>
              <a:rPr lang="en-US" sz="2000" dirty="0" smtClean="0"/>
              <a:t> </a:t>
            </a:r>
            <a:r>
              <a:rPr lang="en-US" sz="2000" dirty="0" err="1" smtClean="0"/>
              <a:t>yên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bề</a:t>
            </a:r>
            <a:r>
              <a:rPr lang="en-US" sz="2000" dirty="0" smtClean="0"/>
              <a:t> </a:t>
            </a:r>
            <a:r>
              <a:rPr lang="en-US" sz="2000" dirty="0" err="1" smtClean="0"/>
              <a:t>dầy</a:t>
            </a:r>
            <a:r>
              <a:rPr lang="en-US" sz="2000" dirty="0" smtClean="0"/>
              <a:t>, </a:t>
            </a:r>
            <a:r>
              <a:rPr lang="en-US" sz="2000" dirty="0" err="1" smtClean="0"/>
              <a:t>đĩa</a:t>
            </a:r>
            <a:r>
              <a:rPr lang="en-US" sz="2000" dirty="0" smtClean="0"/>
              <a:t> quay. </a:t>
            </a:r>
            <a:r>
              <a:rPr lang="en-US" sz="2000" dirty="0" err="1" smtClean="0"/>
              <a:t>Qũy</a:t>
            </a:r>
            <a:r>
              <a:rPr lang="en-US" sz="2000" dirty="0" smtClean="0"/>
              <a:t> </a:t>
            </a:r>
            <a:r>
              <a:rPr lang="en-US" sz="2000" dirty="0" err="1" smtClean="0"/>
              <a:t>tích</a:t>
            </a:r>
            <a:r>
              <a:rPr lang="en-US" sz="2000" dirty="0" smtClean="0"/>
              <a:t> </a:t>
            </a:r>
            <a:r>
              <a:rPr lang="en-US" sz="2000" dirty="0" err="1" smtClean="0"/>
              <a:t>những</a:t>
            </a:r>
            <a:r>
              <a:rPr lang="en-US" sz="2000" dirty="0" smtClean="0"/>
              <a:t>  </a:t>
            </a:r>
            <a:r>
              <a:rPr lang="en-US" sz="2000" dirty="0" err="1" smtClean="0"/>
              <a:t>điểm</a:t>
            </a:r>
            <a:r>
              <a:rPr lang="en-US" sz="2000" dirty="0" smtClean="0"/>
              <a:t> </a:t>
            </a:r>
            <a:r>
              <a:rPr lang="en-US" sz="2000" dirty="0" err="1" smtClean="0"/>
              <a:t>trên</a:t>
            </a:r>
            <a:r>
              <a:rPr lang="en-US" sz="2000" dirty="0" smtClean="0"/>
              <a:t> </a:t>
            </a:r>
            <a:r>
              <a:rPr lang="en-US" sz="2000" dirty="0" err="1" smtClean="0"/>
              <a:t>mặt</a:t>
            </a:r>
            <a:r>
              <a:rPr lang="en-US" sz="2000" dirty="0" smtClean="0"/>
              <a:t> </a:t>
            </a:r>
            <a:r>
              <a:rPr lang="en-US" sz="2000" dirty="0" err="1" smtClean="0"/>
              <a:t>đĩa</a:t>
            </a:r>
            <a:r>
              <a:rPr lang="en-US" sz="2000" dirty="0" smtClean="0"/>
              <a:t> </a:t>
            </a:r>
            <a:r>
              <a:rPr lang="en-US" sz="2000" dirty="0" err="1" smtClean="0"/>
              <a:t>đi</a:t>
            </a:r>
            <a:r>
              <a:rPr lang="en-US" sz="2000" dirty="0" smtClean="0"/>
              <a:t> qua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đọc</a:t>
            </a:r>
            <a:r>
              <a:rPr lang="en-US" sz="2000" dirty="0" smtClean="0"/>
              <a:t> </a:t>
            </a:r>
            <a:r>
              <a:rPr lang="en-US" sz="2000" dirty="0" err="1" smtClean="0"/>
              <a:t>ghi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rãnh</a:t>
            </a:r>
            <a:r>
              <a:rPr lang="en-US" sz="2000" dirty="0" smtClean="0"/>
              <a:t> (track).</a:t>
            </a:r>
          </a:p>
          <a:p>
            <a:pPr>
              <a:buFontTx/>
              <a:buChar char="-"/>
            </a:pPr>
            <a:r>
              <a:rPr lang="en-US" sz="2000" dirty="0" err="1" smtClean="0"/>
              <a:t>Một</a:t>
            </a:r>
            <a:r>
              <a:rPr lang="en-US" sz="2000" dirty="0" smtClean="0"/>
              <a:t> track </a:t>
            </a:r>
            <a:r>
              <a:rPr lang="en-US" sz="2000" dirty="0" err="1" smtClean="0"/>
              <a:t>chứa</a:t>
            </a:r>
            <a:r>
              <a:rPr lang="en-US" sz="2000" dirty="0" smtClean="0"/>
              <a:t> </a:t>
            </a:r>
            <a:r>
              <a:rPr lang="en-US" sz="2000" dirty="0" err="1" smtClean="0"/>
              <a:t>được</a:t>
            </a:r>
            <a:r>
              <a:rPr lang="en-US" sz="2000" dirty="0" smtClean="0"/>
              <a:t> </a:t>
            </a:r>
            <a:r>
              <a:rPr lang="en-US" sz="2000" dirty="0" err="1" smtClean="0"/>
              <a:t>nhiều</a:t>
            </a:r>
            <a:r>
              <a:rPr lang="en-US" sz="2000" dirty="0" smtClean="0"/>
              <a:t> bit </a:t>
            </a:r>
            <a:r>
              <a:rPr lang="en-US" sz="2000" dirty="0" err="1" smtClean="0"/>
              <a:t>nên</a:t>
            </a:r>
            <a:r>
              <a:rPr lang="en-US" sz="2000" dirty="0" smtClean="0"/>
              <a:t> </a:t>
            </a:r>
            <a:r>
              <a:rPr lang="en-US" sz="2000" dirty="0" err="1" smtClean="0"/>
              <a:t>cần</a:t>
            </a:r>
            <a:r>
              <a:rPr lang="en-US" sz="2000" dirty="0" smtClean="0"/>
              <a:t> </a:t>
            </a:r>
            <a:r>
              <a:rPr lang="en-US" sz="2000" dirty="0" err="1" smtClean="0"/>
              <a:t>chia</a:t>
            </a:r>
            <a:r>
              <a:rPr lang="en-US" sz="2000" dirty="0" smtClean="0"/>
              <a:t> </a:t>
            </a:r>
            <a:r>
              <a:rPr lang="en-US" sz="2000" dirty="0" err="1" smtClean="0"/>
              <a:t>ta</a:t>
            </a:r>
            <a:r>
              <a:rPr lang="en-US" sz="2000" dirty="0" smtClean="0"/>
              <a:t> </a:t>
            </a:r>
            <a:r>
              <a:rPr lang="en-US" sz="2000" dirty="0" err="1" smtClean="0"/>
              <a:t>thành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</a:t>
            </a:r>
            <a:r>
              <a:rPr lang="en-US" sz="2000" dirty="0" err="1" smtClean="0"/>
              <a:t>phần</a:t>
            </a:r>
            <a:r>
              <a:rPr lang="en-US" sz="2000" dirty="0" smtClean="0"/>
              <a:t> </a:t>
            </a:r>
            <a:r>
              <a:rPr lang="en-US" sz="2000" dirty="0" err="1" smtClean="0"/>
              <a:t>nhỏ</a:t>
            </a:r>
            <a:r>
              <a:rPr lang="en-US" sz="2000" dirty="0" smtClean="0"/>
              <a:t> </a:t>
            </a:r>
            <a:r>
              <a:rPr lang="en-US" sz="2000" dirty="0" err="1" smtClean="0"/>
              <a:t>gọi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cung</a:t>
            </a:r>
            <a:r>
              <a:rPr lang="en-US" sz="2000" dirty="0" smtClean="0"/>
              <a:t> (sector).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9992" y="4653137"/>
            <a:ext cx="4392488" cy="1944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Tx/>
              <a:buChar char="-"/>
            </a:pPr>
            <a:r>
              <a:rPr lang="en-US" sz="2000" dirty="0" smtClean="0"/>
              <a:t> </a:t>
            </a:r>
            <a:r>
              <a:rPr lang="en-US" sz="2000" dirty="0" err="1" smtClean="0"/>
              <a:t>Khoảng</a:t>
            </a:r>
            <a:r>
              <a:rPr lang="en-US" sz="2000" dirty="0" smtClean="0"/>
              <a:t> </a:t>
            </a:r>
            <a:r>
              <a:rPr lang="en-US" sz="2000" dirty="0" err="1" smtClean="0"/>
              <a:t>hở</a:t>
            </a:r>
            <a:r>
              <a:rPr lang="en-US" sz="2000" dirty="0" smtClean="0"/>
              <a:t> (gap)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track </a:t>
            </a:r>
            <a:r>
              <a:rPr lang="en-US" sz="2000" dirty="0" err="1" smtClean="0"/>
              <a:t>giúp</a:t>
            </a:r>
            <a:r>
              <a:rPr lang="en-US" sz="2000" dirty="0" smtClean="0"/>
              <a:t> </a:t>
            </a:r>
            <a:r>
              <a:rPr lang="en-US" sz="2000" dirty="0" err="1" smtClean="0"/>
              <a:t>hiệu</a:t>
            </a:r>
            <a:r>
              <a:rPr lang="en-US" sz="2000" dirty="0" smtClean="0"/>
              <a:t> </a:t>
            </a:r>
            <a:r>
              <a:rPr lang="en-US" sz="2000" dirty="0" err="1" smtClean="0"/>
              <a:t>chỉnh</a:t>
            </a:r>
            <a:r>
              <a:rPr lang="en-US" sz="2000" dirty="0" smtClean="0"/>
              <a:t> </a:t>
            </a:r>
            <a:r>
              <a:rPr lang="en-US" sz="2000" dirty="0" err="1" smtClean="0"/>
              <a:t>đầu</a:t>
            </a:r>
            <a:r>
              <a:rPr lang="en-US" sz="2000" dirty="0" smtClean="0"/>
              <a:t> </a:t>
            </a:r>
            <a:r>
              <a:rPr lang="en-US" sz="2000" dirty="0" err="1" smtClean="0"/>
              <a:t>đọc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đặt</a:t>
            </a:r>
            <a:r>
              <a:rPr lang="en-US" sz="2000" dirty="0" smtClean="0"/>
              <a:t> </a:t>
            </a:r>
            <a:r>
              <a:rPr lang="en-US" sz="2000" dirty="0" err="1" smtClean="0"/>
              <a:t>sai</a:t>
            </a:r>
            <a:r>
              <a:rPr lang="en-US" sz="2000" dirty="0" smtClean="0"/>
              <a:t> </a:t>
            </a:r>
            <a:r>
              <a:rPr lang="en-US" sz="2000" dirty="0" err="1" smtClean="0"/>
              <a:t>chỗ</a:t>
            </a:r>
            <a:r>
              <a:rPr lang="en-US" sz="2000" dirty="0" smtClean="0"/>
              <a:t> </a:t>
            </a:r>
          </a:p>
          <a:p>
            <a:pPr>
              <a:buFontTx/>
              <a:buChar char="-"/>
            </a:pPr>
            <a:r>
              <a:rPr lang="en-US" sz="2000" dirty="0" smtClean="0"/>
              <a:t> </a:t>
            </a:r>
            <a:r>
              <a:rPr lang="en-US" sz="2000" dirty="0" err="1" smtClean="0"/>
              <a:t>Khoảng</a:t>
            </a:r>
            <a:r>
              <a:rPr lang="en-US" sz="2000" dirty="0" smtClean="0"/>
              <a:t> </a:t>
            </a:r>
            <a:r>
              <a:rPr lang="en-US" sz="2000" dirty="0" err="1" smtClean="0"/>
              <a:t>hở</a:t>
            </a:r>
            <a:r>
              <a:rPr lang="en-US" sz="2000" dirty="0" smtClean="0"/>
              <a:t> </a:t>
            </a:r>
            <a:r>
              <a:rPr lang="en-US" sz="2000" dirty="0" err="1" smtClean="0"/>
              <a:t>giữa</a:t>
            </a:r>
            <a:r>
              <a:rPr lang="en-US" sz="2000" dirty="0" smtClean="0"/>
              <a:t> </a:t>
            </a:r>
            <a:r>
              <a:rPr lang="en-US" sz="2000" dirty="0" err="1" smtClean="0"/>
              <a:t>các</a:t>
            </a:r>
            <a:r>
              <a:rPr lang="en-US" sz="2000" dirty="0" smtClean="0"/>
              <a:t> sector </a:t>
            </a:r>
            <a:r>
              <a:rPr lang="en-US" sz="2000" dirty="0" err="1" smtClean="0"/>
              <a:t>giúp</a:t>
            </a:r>
            <a:r>
              <a:rPr lang="en-US" sz="2000" dirty="0" smtClean="0"/>
              <a:t> </a:t>
            </a:r>
            <a:r>
              <a:rPr lang="en-US" sz="2000" dirty="0" err="1" smtClean="0"/>
              <a:t>đồng</a:t>
            </a:r>
            <a:r>
              <a:rPr lang="en-US" sz="2000" dirty="0" smtClean="0"/>
              <a:t> </a:t>
            </a:r>
            <a:r>
              <a:rPr lang="en-US" sz="2000" dirty="0" err="1" smtClean="0"/>
              <a:t>bộ</a:t>
            </a:r>
            <a:r>
              <a:rPr lang="en-US" sz="2000" dirty="0" smtClean="0"/>
              <a:t> </a:t>
            </a:r>
            <a:r>
              <a:rPr lang="en-US" sz="2000" dirty="0" err="1" smtClean="0"/>
              <a:t>quá</a:t>
            </a:r>
            <a:r>
              <a:rPr lang="en-US" sz="2000" dirty="0" smtClean="0"/>
              <a:t> </a:t>
            </a:r>
            <a:r>
              <a:rPr lang="en-US" sz="2000" dirty="0" err="1" smtClean="0"/>
              <a:t>trình</a:t>
            </a:r>
            <a:r>
              <a:rPr lang="en-US" sz="2000" dirty="0" smtClean="0"/>
              <a:t> </a:t>
            </a:r>
            <a:r>
              <a:rPr lang="en-US" sz="2000" dirty="0" err="1" smtClean="0"/>
              <a:t>hoạt</a:t>
            </a:r>
            <a:r>
              <a:rPr lang="en-US" sz="2000" dirty="0" smtClean="0"/>
              <a:t> </a:t>
            </a:r>
            <a:r>
              <a:rPr lang="en-US" sz="2000" dirty="0" err="1" smtClean="0"/>
              <a:t>động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</a:t>
            </a:r>
            <a:r>
              <a:rPr lang="en-US" sz="2000" dirty="0" err="1" smtClean="0"/>
              <a:t>đĩa</a:t>
            </a:r>
            <a:r>
              <a:rPr lang="en-US" sz="2000" dirty="0" smtClean="0"/>
              <a:t> </a:t>
            </a:r>
            <a:r>
              <a:rPr lang="en-US" sz="2000" dirty="0" err="1" smtClean="0"/>
              <a:t>và</a:t>
            </a:r>
            <a:r>
              <a:rPr lang="en-US" sz="2000" dirty="0" smtClean="0"/>
              <a:t> </a:t>
            </a:r>
            <a:r>
              <a:rPr lang="en-US" sz="2000" dirty="0" err="1" smtClean="0"/>
              <a:t>giúp</a:t>
            </a:r>
            <a:r>
              <a:rPr lang="en-US" sz="2000" dirty="0" smtClean="0"/>
              <a:t> </a:t>
            </a:r>
            <a:r>
              <a:rPr lang="en-US" sz="2000" dirty="0" err="1" smtClean="0"/>
              <a:t>kiểm</a:t>
            </a:r>
            <a:r>
              <a:rPr lang="en-US" sz="2000" dirty="0" smtClean="0"/>
              <a:t> </a:t>
            </a:r>
            <a:r>
              <a:rPr lang="en-US" sz="2000" dirty="0" err="1" smtClean="0"/>
              <a:t>tra</a:t>
            </a:r>
            <a:r>
              <a:rPr lang="en-US" sz="2000" dirty="0" smtClean="0"/>
              <a:t> </a:t>
            </a:r>
            <a:r>
              <a:rPr lang="en-US" sz="2000" dirty="0" err="1" smtClean="0"/>
              <a:t>tính</a:t>
            </a:r>
            <a:r>
              <a:rPr lang="en-US" sz="2000" dirty="0" smtClean="0"/>
              <a:t> tin </a:t>
            </a:r>
            <a:r>
              <a:rPr lang="en-US" sz="2000" dirty="0" err="1" smtClean="0"/>
              <a:t>cậy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data </a:t>
            </a:r>
            <a:r>
              <a:rPr lang="en-US" sz="2000" dirty="0" err="1" smtClean="0"/>
              <a:t>trong</a:t>
            </a:r>
            <a:r>
              <a:rPr lang="en-US" sz="2000" dirty="0" smtClean="0"/>
              <a:t> </a:t>
            </a:r>
            <a:r>
              <a:rPr lang="en-US" sz="2000" dirty="0" err="1" smtClean="0"/>
              <a:t>mỗi</a:t>
            </a:r>
            <a:r>
              <a:rPr lang="en-US" sz="2000" dirty="0" smtClean="0"/>
              <a:t> sector.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20" y="5661248"/>
            <a:ext cx="39604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rgbClr val="FF0000"/>
                </a:solidFill>
              </a:rPr>
              <a:t>Như</a:t>
            </a:r>
            <a:r>
              <a:rPr lang="en-US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err="1" smtClean="0">
                <a:solidFill>
                  <a:srgbClr val="FF0000"/>
                </a:solidFill>
              </a:rPr>
              <a:t>vậy</a:t>
            </a:r>
            <a:r>
              <a:rPr lang="en-US" sz="2000" dirty="0" smtClean="0">
                <a:solidFill>
                  <a:srgbClr val="FF0000"/>
                </a:solidFill>
              </a:rPr>
              <a:t>, MỘT ĐƠN VỊ ĐỌC GHI ĐĨA </a:t>
            </a:r>
            <a:r>
              <a:rPr lang="en-US" sz="2000" dirty="0" err="1" smtClean="0">
                <a:solidFill>
                  <a:srgbClr val="FF0000"/>
                </a:solidFill>
              </a:rPr>
              <a:t>là</a:t>
            </a:r>
            <a:r>
              <a:rPr lang="en-US" sz="2000" dirty="0" smtClean="0">
                <a:solidFill>
                  <a:srgbClr val="FF0000"/>
                </a:solidFill>
              </a:rPr>
              <a:t> MỘT SECTOR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556500" cy="1116012"/>
          </a:xfrm>
        </p:spPr>
        <p:txBody>
          <a:bodyPr/>
          <a:lstStyle/>
          <a:p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Allocation Unit in Windows: Cluster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67944" y="928670"/>
            <a:ext cx="4857784" cy="5429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251520" y="1791975"/>
            <a:ext cx="381642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>
                <a:solidFill>
                  <a:srgbClr val="0000CC"/>
                </a:solidFill>
              </a:rPr>
              <a:t>Một</a:t>
            </a:r>
            <a:r>
              <a:rPr lang="en-US" dirty="0" smtClean="0">
                <a:solidFill>
                  <a:srgbClr val="0000CC"/>
                </a:solidFill>
              </a:rPr>
              <a:t> sector </a:t>
            </a:r>
            <a:r>
              <a:rPr lang="en-US" dirty="0" err="1" smtClean="0">
                <a:solidFill>
                  <a:srgbClr val="0000CC"/>
                </a:solidFill>
              </a:rPr>
              <a:t>đĩa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cứng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có</a:t>
            </a:r>
            <a:r>
              <a:rPr lang="en-US" dirty="0" smtClean="0">
                <a:solidFill>
                  <a:srgbClr val="0000CC"/>
                </a:solidFill>
              </a:rPr>
              <a:t> dung </a:t>
            </a:r>
            <a:r>
              <a:rPr lang="en-US" dirty="0" err="1" smtClean="0">
                <a:solidFill>
                  <a:srgbClr val="0000CC"/>
                </a:solidFill>
              </a:rPr>
              <a:t>lượng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bao</a:t>
            </a:r>
            <a:r>
              <a:rPr lang="en-US" dirty="0" smtClean="0">
                <a:solidFill>
                  <a:srgbClr val="0000CC"/>
                </a:solidFill>
              </a:rPr>
              <a:t> </a:t>
            </a:r>
            <a:r>
              <a:rPr lang="en-US" dirty="0" err="1" smtClean="0">
                <a:solidFill>
                  <a:srgbClr val="0000CC"/>
                </a:solidFill>
              </a:rPr>
              <a:t>nhiêu</a:t>
            </a:r>
            <a:r>
              <a:rPr lang="en-US" dirty="0" smtClean="0">
                <a:solidFill>
                  <a:srgbClr val="0000CC"/>
                </a:solidFill>
              </a:rPr>
              <a:t>?</a:t>
            </a:r>
          </a:p>
          <a:p>
            <a:pPr>
              <a:buFontTx/>
              <a:buChar char="-"/>
            </a:pPr>
            <a:r>
              <a:rPr lang="en-US" sz="2000" dirty="0" err="1" smtClean="0"/>
              <a:t>Phụ</a:t>
            </a:r>
            <a:r>
              <a:rPr lang="en-US" sz="2000" dirty="0" smtClean="0"/>
              <a:t> </a:t>
            </a:r>
            <a:r>
              <a:rPr lang="en-US" sz="2000" dirty="0" err="1" smtClean="0"/>
              <a:t>thuộc</a:t>
            </a:r>
            <a:r>
              <a:rPr lang="en-US" sz="2000" dirty="0" smtClean="0"/>
              <a:t> </a:t>
            </a:r>
            <a:r>
              <a:rPr lang="en-US" sz="2000" dirty="0" err="1" smtClean="0"/>
              <a:t>nhà</a:t>
            </a:r>
            <a:r>
              <a:rPr lang="en-US" sz="2000" dirty="0" smtClean="0"/>
              <a:t> </a:t>
            </a:r>
            <a:r>
              <a:rPr lang="en-US" sz="2000" dirty="0" err="1" smtClean="0"/>
              <a:t>sản</a:t>
            </a:r>
            <a:r>
              <a:rPr lang="en-US" sz="2000" dirty="0" smtClean="0"/>
              <a:t> </a:t>
            </a:r>
            <a:r>
              <a:rPr lang="en-US" sz="2000" dirty="0" err="1" smtClean="0"/>
              <a:t>xuất</a:t>
            </a:r>
            <a:r>
              <a:rPr lang="en-US" sz="2000" dirty="0" smtClean="0"/>
              <a:t>. </a:t>
            </a:r>
            <a:r>
              <a:rPr lang="en-US" sz="2000" dirty="0" err="1" smtClean="0"/>
              <a:t>Tuy</a:t>
            </a:r>
            <a:r>
              <a:rPr lang="en-US" sz="2000" dirty="0" smtClean="0"/>
              <a:t> </a:t>
            </a:r>
            <a:r>
              <a:rPr lang="en-US" sz="2000" dirty="0" err="1" smtClean="0"/>
              <a:t>nhiên</a:t>
            </a:r>
            <a:r>
              <a:rPr lang="en-US" sz="2000" dirty="0" smtClean="0"/>
              <a:t> </a:t>
            </a:r>
            <a:r>
              <a:rPr lang="en-US" sz="2000" dirty="0" err="1" smtClean="0"/>
              <a:t>thường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1/2/4 KB</a:t>
            </a:r>
          </a:p>
          <a:p>
            <a:pPr>
              <a:buFontTx/>
              <a:buChar char="-"/>
            </a:pPr>
            <a:r>
              <a:rPr lang="en-US" sz="2000" dirty="0" err="1" smtClean="0"/>
              <a:t>Bên</a:t>
            </a:r>
            <a:r>
              <a:rPr lang="en-US" sz="2000" dirty="0" smtClean="0"/>
              <a:t> </a:t>
            </a:r>
            <a:r>
              <a:rPr lang="en-US" sz="2000" dirty="0" err="1" smtClean="0"/>
              <a:t>ngoài</a:t>
            </a:r>
            <a:r>
              <a:rPr lang="en-US" sz="2000" dirty="0" smtClean="0"/>
              <a:t> </a:t>
            </a:r>
            <a:r>
              <a:rPr lang="en-US" sz="2000" dirty="0" err="1" smtClean="0"/>
              <a:t>vỏ</a:t>
            </a:r>
            <a:r>
              <a:rPr lang="en-US" sz="2000" dirty="0" smtClean="0"/>
              <a:t> </a:t>
            </a:r>
            <a:r>
              <a:rPr lang="en-US" sz="2000" dirty="0" err="1" smtClean="0"/>
              <a:t>đĩa</a:t>
            </a:r>
            <a:r>
              <a:rPr lang="en-US" sz="2000" dirty="0" smtClean="0"/>
              <a:t> </a:t>
            </a:r>
            <a:r>
              <a:rPr lang="en-US" sz="2000" dirty="0" err="1" smtClean="0"/>
              <a:t>có</a:t>
            </a:r>
            <a:r>
              <a:rPr lang="en-US" sz="2000" dirty="0" smtClean="0"/>
              <a:t> </a:t>
            </a:r>
            <a:r>
              <a:rPr lang="en-US" sz="2000" dirty="0" err="1" smtClean="0"/>
              <a:t>thông</a:t>
            </a:r>
            <a:r>
              <a:rPr lang="en-US" sz="2000" dirty="0" smtClean="0"/>
              <a:t> tin </a:t>
            </a:r>
            <a:r>
              <a:rPr lang="en-US" sz="2000" dirty="0" err="1" smtClean="0"/>
              <a:t>về</a:t>
            </a:r>
            <a:r>
              <a:rPr lang="en-US" sz="2000" dirty="0" smtClean="0"/>
              <a:t> dung </a:t>
            </a:r>
            <a:r>
              <a:rPr lang="en-US" sz="2000" dirty="0" err="1" smtClean="0"/>
              <a:t>lượng</a:t>
            </a:r>
            <a:r>
              <a:rPr lang="en-US" sz="2000" dirty="0" smtClean="0"/>
              <a:t>.</a:t>
            </a:r>
          </a:p>
          <a:p>
            <a:pPr>
              <a:buFontTx/>
              <a:buChar char="-"/>
            </a:pPr>
            <a:r>
              <a:rPr lang="en-US" sz="2000" dirty="0" err="1" smtClean="0"/>
              <a:t>Hệ</a:t>
            </a:r>
            <a:r>
              <a:rPr lang="en-US" sz="2000" dirty="0" smtClean="0"/>
              <a:t> </a:t>
            </a:r>
            <a:r>
              <a:rPr lang="en-US" sz="2000" dirty="0" err="1" smtClean="0"/>
              <a:t>điều</a:t>
            </a:r>
            <a:r>
              <a:rPr lang="en-US" sz="2000" dirty="0" smtClean="0"/>
              <a:t> </a:t>
            </a:r>
            <a:r>
              <a:rPr lang="en-US" sz="2000" dirty="0" err="1" smtClean="0"/>
              <a:t>hành</a:t>
            </a:r>
            <a:r>
              <a:rPr lang="en-US" sz="2000" dirty="0" smtClean="0"/>
              <a:t> </a:t>
            </a:r>
            <a:r>
              <a:rPr lang="en-US" sz="2000" dirty="0" err="1" smtClean="0"/>
              <a:t>khi</a:t>
            </a:r>
            <a:r>
              <a:rPr lang="en-US" sz="2000" dirty="0" smtClean="0"/>
              <a:t> </a:t>
            </a:r>
            <a:r>
              <a:rPr lang="en-US" sz="2000" dirty="0" err="1" smtClean="0"/>
              <a:t>cấp</a:t>
            </a:r>
            <a:r>
              <a:rPr lang="en-US" sz="2000" dirty="0" smtClean="0"/>
              <a:t> </a:t>
            </a:r>
            <a:r>
              <a:rPr lang="en-US" sz="2000" dirty="0" err="1" smtClean="0"/>
              <a:t>không</a:t>
            </a:r>
            <a:r>
              <a:rPr lang="en-US" sz="2000" dirty="0" smtClean="0"/>
              <a:t> </a:t>
            </a:r>
            <a:r>
              <a:rPr lang="en-US" sz="2000" dirty="0" err="1" smtClean="0"/>
              <a:t>gian</a:t>
            </a:r>
            <a:r>
              <a:rPr lang="en-US" sz="2000" dirty="0" smtClean="0"/>
              <a:t> </a:t>
            </a:r>
            <a:r>
              <a:rPr lang="en-US" sz="2000" dirty="0" err="1" smtClean="0"/>
              <a:t>đĩa</a:t>
            </a:r>
            <a:r>
              <a:rPr lang="en-US" sz="2000" dirty="0" smtClean="0"/>
              <a:t> </a:t>
            </a:r>
            <a:r>
              <a:rPr lang="en-US" sz="2000" dirty="0" err="1" smtClean="0"/>
              <a:t>lại</a:t>
            </a:r>
            <a:r>
              <a:rPr lang="en-US" sz="2000" dirty="0" smtClean="0"/>
              <a:t> </a:t>
            </a:r>
            <a:r>
              <a:rPr lang="en-US" sz="2000" dirty="0" err="1" smtClean="0"/>
              <a:t>cấp</a:t>
            </a:r>
            <a:r>
              <a:rPr lang="en-US" sz="2000" dirty="0" smtClean="0"/>
              <a:t> </a:t>
            </a:r>
            <a:r>
              <a:rPr lang="en-US" sz="2000" dirty="0" err="1" smtClean="0"/>
              <a:t>một</a:t>
            </a:r>
            <a:r>
              <a:rPr lang="en-US" sz="2000" dirty="0" smtClean="0"/>
              <a:t>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vị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</a:t>
            </a:r>
            <a:r>
              <a:rPr lang="en-US" sz="2000" dirty="0" err="1" smtClean="0"/>
              <a:t>bội</a:t>
            </a:r>
            <a:r>
              <a:rPr lang="en-US" sz="2000" dirty="0" smtClean="0"/>
              <a:t> </a:t>
            </a:r>
            <a:r>
              <a:rPr lang="en-US" sz="2000" dirty="0" err="1" smtClean="0"/>
              <a:t>số</a:t>
            </a:r>
            <a:r>
              <a:rPr lang="en-US" sz="2000" dirty="0" smtClean="0"/>
              <a:t> </a:t>
            </a:r>
            <a:r>
              <a:rPr lang="en-US" sz="2000" dirty="0" err="1" smtClean="0"/>
              <a:t>của</a:t>
            </a:r>
            <a:r>
              <a:rPr lang="en-US" sz="2000" dirty="0" smtClean="0"/>
              <a:t> sector. </a:t>
            </a:r>
            <a:r>
              <a:rPr lang="en-US" sz="2000" dirty="0" err="1" smtClean="0"/>
              <a:t>Trong</a:t>
            </a:r>
            <a:r>
              <a:rPr lang="en-US" sz="2000" dirty="0" smtClean="0"/>
              <a:t> Windows, </a:t>
            </a:r>
            <a:r>
              <a:rPr lang="en-US" sz="2000" dirty="0" err="1" smtClean="0"/>
              <a:t>đơn</a:t>
            </a:r>
            <a:r>
              <a:rPr lang="en-US" sz="2000" dirty="0" smtClean="0"/>
              <a:t> </a:t>
            </a:r>
            <a:r>
              <a:rPr lang="en-US" sz="2000" dirty="0" err="1" smtClean="0"/>
              <a:t>vị</a:t>
            </a:r>
            <a:r>
              <a:rPr lang="en-US" sz="2000" dirty="0" smtClean="0"/>
              <a:t> </a:t>
            </a:r>
            <a:r>
              <a:rPr lang="en-US" sz="2000" dirty="0" err="1" smtClean="0"/>
              <a:t>cấp</a:t>
            </a:r>
            <a:r>
              <a:rPr lang="en-US" sz="2000" dirty="0" smtClean="0"/>
              <a:t> </a:t>
            </a:r>
            <a:r>
              <a:rPr lang="en-US" sz="2000" dirty="0" err="1" smtClean="0"/>
              <a:t>đĩa</a:t>
            </a:r>
            <a:r>
              <a:rPr lang="en-US" sz="2000" dirty="0" smtClean="0"/>
              <a:t> </a:t>
            </a:r>
            <a:r>
              <a:rPr lang="en-US" sz="2000" dirty="0" err="1" smtClean="0"/>
              <a:t>là</a:t>
            </a:r>
            <a:r>
              <a:rPr lang="en-US" sz="2000" dirty="0" smtClean="0"/>
              <a:t> cluster 4 KB.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04800" y="228600"/>
            <a:ext cx="7556500" cy="111601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Layout Methods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Diagram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Các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phương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pháp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điều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GB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khiển</a:t>
            </a:r>
            <a:r>
              <a:rPr lang="en-GB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quay </a:t>
            </a:r>
            <a:r>
              <a:rPr lang="en-GB" sz="24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đĩa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67744" y="1416174"/>
            <a:ext cx="394335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79512" y="3933056"/>
          <a:ext cx="8712968" cy="2301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88432"/>
                <a:gridCol w="4824536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Constant Angular Velocity (CAV)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Multiple  Zoned Recording (MZR)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Tốc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</a:t>
                      </a:r>
                      <a:r>
                        <a:rPr lang="en-US" baseline="0" dirty="0" smtClean="0"/>
                        <a:t> quay </a:t>
                      </a:r>
                      <a:r>
                        <a:rPr lang="en-US" baseline="0" dirty="0" err="1" smtClean="0"/>
                        <a:t>cố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định</a:t>
                      </a:r>
                      <a:r>
                        <a:rPr lang="en-US" baseline="0" dirty="0" smtClean="0"/>
                        <a:t> (5400/7200/10000  RPM) </a:t>
                      </a:r>
                      <a:r>
                        <a:rPr lang="en-US" baseline="0" dirty="0" err="1" smtClean="0"/>
                        <a:t>nên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các</a:t>
                      </a:r>
                      <a:r>
                        <a:rPr lang="en-US" baseline="0" dirty="0" smtClean="0"/>
                        <a:t> track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phía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tâm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đĩa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rất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ngắn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mật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quá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cao</a:t>
                      </a:r>
                      <a:r>
                        <a:rPr lang="en-US" baseline="0" dirty="0" smtClean="0"/>
                        <a:t>) </a:t>
                      </a:r>
                      <a:r>
                        <a:rPr lang="en-US" baseline="0" dirty="0" err="1" smtClean="0"/>
                        <a:t>không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dùng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được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 </a:t>
                      </a:r>
                      <a:r>
                        <a:rPr lang="en-US" dirty="0" err="1" smtClean="0"/>
                        <a:t>Tốc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độ</a:t>
                      </a:r>
                      <a:r>
                        <a:rPr lang="en-US" baseline="0" dirty="0" smtClean="0"/>
                        <a:t> quay </a:t>
                      </a:r>
                      <a:r>
                        <a:rPr lang="en-US" baseline="0" dirty="0" err="1" smtClean="0"/>
                        <a:t>thay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đổi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để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chiều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dài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mỗi</a:t>
                      </a:r>
                      <a:r>
                        <a:rPr lang="en-US" baseline="0" dirty="0" smtClean="0"/>
                        <a:t> sector </a:t>
                      </a:r>
                      <a:r>
                        <a:rPr lang="en-US" baseline="0" dirty="0" err="1" smtClean="0"/>
                        <a:t>khá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đồng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đều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đầu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từ</a:t>
                      </a:r>
                      <a:r>
                        <a:rPr lang="en-US" baseline="0" dirty="0" smtClean="0"/>
                        <a:t> ở </a:t>
                      </a:r>
                      <a:r>
                        <a:rPr lang="en-US" baseline="0" dirty="0" err="1" smtClean="0"/>
                        <a:t>ngoài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biên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thì</a:t>
                      </a:r>
                      <a:r>
                        <a:rPr lang="en-US" baseline="0" dirty="0" smtClean="0"/>
                        <a:t> quay </a:t>
                      </a:r>
                      <a:r>
                        <a:rPr lang="en-US" baseline="0" dirty="0" err="1" smtClean="0"/>
                        <a:t>nhanh</a:t>
                      </a:r>
                      <a:r>
                        <a:rPr lang="en-US" baseline="0" dirty="0" smtClean="0"/>
                        <a:t>, </a:t>
                      </a:r>
                      <a:r>
                        <a:rPr lang="en-US" baseline="0" dirty="0" err="1" smtClean="0"/>
                        <a:t>đầu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từ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về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tâm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đĩa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sẽ</a:t>
                      </a:r>
                      <a:r>
                        <a:rPr lang="en-US" baseline="0" dirty="0" smtClean="0"/>
                        <a:t> quay </a:t>
                      </a:r>
                      <a:r>
                        <a:rPr lang="en-US" baseline="0" dirty="0" err="1" smtClean="0"/>
                        <a:t>chậm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lại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 </a:t>
                      </a:r>
                      <a:r>
                        <a:rPr lang="en-US" baseline="0" dirty="0" err="1" smtClean="0">
                          <a:sym typeface="Wingdings" pitchFamily="2" charset="2"/>
                        </a:rPr>
                        <a:t>Thời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baseline="0" dirty="0" err="1" smtClean="0">
                          <a:sym typeface="Wingdings" pitchFamily="2" charset="2"/>
                        </a:rPr>
                        <a:t>gian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baseline="0" dirty="0" err="1" smtClean="0">
                          <a:sym typeface="Wingdings" pitchFamily="2" charset="2"/>
                        </a:rPr>
                        <a:t>đi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baseline="0" dirty="0" err="1" smtClean="0">
                          <a:sym typeface="Wingdings" pitchFamily="2" charset="2"/>
                        </a:rPr>
                        <a:t>hết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baseline="0" dirty="0" err="1" smtClean="0">
                          <a:sym typeface="Wingdings" pitchFamily="2" charset="2"/>
                        </a:rPr>
                        <a:t>một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sector </a:t>
                      </a:r>
                      <a:r>
                        <a:rPr lang="en-US" baseline="0" dirty="0" err="1" smtClean="0">
                          <a:sym typeface="Wingdings" pitchFamily="2" charset="2"/>
                        </a:rPr>
                        <a:t>khá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baseline="0" dirty="0" err="1" smtClean="0">
                          <a:sym typeface="Wingdings" pitchFamily="2" charset="2"/>
                        </a:rPr>
                        <a:t>đều</a:t>
                      </a:r>
                      <a:r>
                        <a:rPr lang="en-US" baseline="0" dirty="0" smtClean="0">
                          <a:sym typeface="Wingdings" pitchFamily="2" charset="2"/>
                        </a:rPr>
                        <a:t> </a:t>
                      </a:r>
                      <a:r>
                        <a:rPr lang="en-US" baseline="0" dirty="0" err="1" smtClean="0">
                          <a:sym typeface="Wingdings" pitchFamily="2" charset="2"/>
                        </a:rPr>
                        <a:t>nhau</a:t>
                      </a:r>
                      <a:r>
                        <a:rPr lang="en-US" baseline="0" dirty="0" smtClean="0"/>
                        <a:t>) 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Rẻ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tiền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Mắc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tiền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r>
                        <a:rPr lang="en-US" baseline="0" dirty="0" smtClean="0"/>
                        <a:t> (</a:t>
                      </a:r>
                      <a:r>
                        <a:rPr lang="en-US" baseline="0" dirty="0" err="1" smtClean="0"/>
                        <a:t>vì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phức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tạp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hơn</a:t>
                      </a:r>
                      <a:r>
                        <a:rPr lang="en-US" baseline="0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Dùng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máy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cá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nhân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Dùng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cho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máy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cao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cấp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1" name="Rectangle 55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791400" cy="1116012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Sector Data Format- An Example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Winchester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Format</a:t>
            </a:r>
            <a:b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Seagate ST506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9140" y="1500174"/>
            <a:ext cx="8865722" cy="4000528"/>
          </a:xfrm>
          <a:prstGeom prst="rect">
            <a:avLst/>
          </a:prstGeom>
          <a:solidFill>
            <a:schemeClr val="accent2"/>
          </a:solidFill>
          <a:ln w="38100">
            <a:solidFill>
              <a:srgbClr val="001642"/>
            </a:solidFill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5496" y="5805264"/>
            <a:ext cx="820609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800" b="1" dirty="0" smtClean="0">
                <a:solidFill>
                  <a:srgbClr val="0000CC"/>
                </a:solidFill>
              </a:rPr>
              <a:t>CRC</a:t>
            </a:r>
            <a:r>
              <a:rPr lang="en-US" altLang="zh-CN" sz="1800" dirty="0" smtClean="0">
                <a:solidFill>
                  <a:srgbClr val="0000CC"/>
                </a:solidFill>
              </a:rPr>
              <a:t>- cyclic redundancy check – </a:t>
            </a:r>
            <a:r>
              <a:rPr lang="en-US" altLang="zh-CN" sz="1800" dirty="0" err="1" smtClean="0">
                <a:solidFill>
                  <a:srgbClr val="0000CC"/>
                </a:solidFill>
              </a:rPr>
              <a:t>Dữ</a:t>
            </a:r>
            <a:r>
              <a:rPr lang="en-US" altLang="zh-CN" sz="1800" dirty="0" smtClean="0">
                <a:solidFill>
                  <a:srgbClr val="0000CC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00CC"/>
                </a:solidFill>
              </a:rPr>
              <a:t>liệu</a:t>
            </a:r>
            <a:r>
              <a:rPr lang="en-US" altLang="zh-CN" sz="1800" dirty="0" smtClean="0">
                <a:solidFill>
                  <a:srgbClr val="0000CC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00CC"/>
                </a:solidFill>
              </a:rPr>
              <a:t>giúp</a:t>
            </a:r>
            <a:r>
              <a:rPr lang="en-US" altLang="zh-CN" sz="1800" dirty="0" smtClean="0">
                <a:solidFill>
                  <a:srgbClr val="0000CC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00CC"/>
                </a:solidFill>
              </a:rPr>
              <a:t>kiểm</a:t>
            </a:r>
            <a:r>
              <a:rPr lang="en-US" altLang="zh-CN" sz="1800" dirty="0" smtClean="0">
                <a:solidFill>
                  <a:srgbClr val="0000CC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00CC"/>
                </a:solidFill>
              </a:rPr>
              <a:t>tra</a:t>
            </a:r>
            <a:r>
              <a:rPr lang="en-US" altLang="zh-CN" sz="1800" dirty="0" smtClean="0">
                <a:solidFill>
                  <a:srgbClr val="0000CC"/>
                </a:solidFill>
              </a:rPr>
              <a:t> data – </a:t>
            </a:r>
            <a:r>
              <a:rPr lang="en-US" altLang="zh-CN" sz="1800" dirty="0" err="1" smtClean="0">
                <a:solidFill>
                  <a:srgbClr val="0000CC"/>
                </a:solidFill>
              </a:rPr>
              <a:t>Tương</a:t>
            </a:r>
            <a:r>
              <a:rPr lang="en-US" altLang="zh-CN" sz="1800" dirty="0" smtClean="0">
                <a:solidFill>
                  <a:srgbClr val="0000CC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00CC"/>
                </a:solidFill>
              </a:rPr>
              <a:t>tự</a:t>
            </a:r>
            <a:r>
              <a:rPr lang="en-US" altLang="zh-CN" sz="1800" dirty="0" smtClean="0">
                <a:solidFill>
                  <a:srgbClr val="0000CC"/>
                </a:solidFill>
              </a:rPr>
              <a:t> ECC</a:t>
            </a:r>
          </a:p>
          <a:p>
            <a:r>
              <a:rPr lang="en-US" altLang="zh-CN" sz="1800" b="1" dirty="0" smtClean="0">
                <a:solidFill>
                  <a:srgbClr val="0000CC"/>
                </a:solidFill>
              </a:rPr>
              <a:t>Synch. Byte</a:t>
            </a:r>
            <a:r>
              <a:rPr lang="en-US" altLang="zh-CN" sz="1800" dirty="0" smtClean="0">
                <a:solidFill>
                  <a:srgbClr val="0000CC"/>
                </a:solidFill>
              </a:rPr>
              <a:t>: byte </a:t>
            </a:r>
            <a:r>
              <a:rPr lang="en-US" altLang="zh-CN" sz="1800" dirty="0" err="1" smtClean="0">
                <a:solidFill>
                  <a:srgbClr val="0000CC"/>
                </a:solidFill>
              </a:rPr>
              <a:t>giúp</a:t>
            </a:r>
            <a:r>
              <a:rPr lang="en-US" altLang="zh-CN" sz="1800" dirty="0" smtClean="0">
                <a:solidFill>
                  <a:srgbClr val="0000CC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00CC"/>
                </a:solidFill>
              </a:rPr>
              <a:t>đồng</a:t>
            </a:r>
            <a:r>
              <a:rPr lang="en-US" altLang="zh-CN" sz="1800" dirty="0" smtClean="0">
                <a:solidFill>
                  <a:srgbClr val="0000CC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00CC"/>
                </a:solidFill>
              </a:rPr>
              <a:t>bộ</a:t>
            </a:r>
            <a:r>
              <a:rPr lang="en-US" altLang="zh-CN" sz="1800" dirty="0" smtClean="0">
                <a:solidFill>
                  <a:srgbClr val="0000CC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00CC"/>
                </a:solidFill>
              </a:rPr>
              <a:t>các</a:t>
            </a:r>
            <a:r>
              <a:rPr lang="en-US" altLang="zh-CN" sz="1800" dirty="0" smtClean="0">
                <a:solidFill>
                  <a:srgbClr val="0000CC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00CC"/>
                </a:solidFill>
              </a:rPr>
              <a:t>thành</a:t>
            </a:r>
            <a:r>
              <a:rPr lang="en-US" altLang="zh-CN" sz="1800" dirty="0" smtClean="0">
                <a:solidFill>
                  <a:srgbClr val="0000CC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00CC"/>
                </a:solidFill>
              </a:rPr>
              <a:t>phần</a:t>
            </a:r>
            <a:r>
              <a:rPr lang="en-US" altLang="zh-CN" sz="1800" dirty="0" smtClean="0">
                <a:solidFill>
                  <a:srgbClr val="0000CC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00CC"/>
                </a:solidFill>
              </a:rPr>
              <a:t>và</a:t>
            </a:r>
            <a:r>
              <a:rPr lang="en-US" altLang="zh-CN" sz="1800" dirty="0" smtClean="0">
                <a:solidFill>
                  <a:srgbClr val="0000CC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00CC"/>
                </a:solidFill>
              </a:rPr>
              <a:t>giúp</a:t>
            </a:r>
            <a:r>
              <a:rPr lang="en-US" altLang="zh-CN" sz="1800" dirty="0" smtClean="0">
                <a:solidFill>
                  <a:srgbClr val="0000CC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00CC"/>
                </a:solidFill>
              </a:rPr>
              <a:t>nhận</a:t>
            </a:r>
            <a:r>
              <a:rPr lang="en-US" altLang="zh-CN" sz="1800" dirty="0" smtClean="0">
                <a:solidFill>
                  <a:srgbClr val="0000CC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00CC"/>
                </a:solidFill>
              </a:rPr>
              <a:t>diện</a:t>
            </a:r>
            <a:r>
              <a:rPr lang="en-US" altLang="zh-CN" sz="1800" dirty="0" smtClean="0">
                <a:solidFill>
                  <a:srgbClr val="0000CC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00CC"/>
                </a:solidFill>
              </a:rPr>
              <a:t>nơi</a:t>
            </a:r>
            <a:r>
              <a:rPr lang="en-US" altLang="zh-CN" sz="1800" dirty="0" smtClean="0">
                <a:solidFill>
                  <a:srgbClr val="0000CC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00CC"/>
                </a:solidFill>
              </a:rPr>
              <a:t>bắt</a:t>
            </a:r>
            <a:r>
              <a:rPr lang="en-US" altLang="zh-CN" sz="1800" dirty="0" smtClean="0">
                <a:solidFill>
                  <a:srgbClr val="0000CC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00CC"/>
                </a:solidFill>
              </a:rPr>
              <a:t>đầu</a:t>
            </a:r>
            <a:r>
              <a:rPr lang="en-US" altLang="zh-CN" sz="1800" dirty="0" smtClean="0">
                <a:solidFill>
                  <a:srgbClr val="0000CC"/>
                </a:solidFill>
              </a:rPr>
              <a:t> </a:t>
            </a:r>
            <a:r>
              <a:rPr lang="en-US" altLang="zh-CN" sz="1800" dirty="0" err="1" smtClean="0">
                <a:solidFill>
                  <a:srgbClr val="0000CC"/>
                </a:solidFill>
              </a:rPr>
              <a:t>của</a:t>
            </a:r>
            <a:r>
              <a:rPr lang="en-US" altLang="zh-CN" sz="1800" dirty="0" smtClean="0">
                <a:solidFill>
                  <a:srgbClr val="0000CC"/>
                </a:solidFill>
              </a:rPr>
              <a:t> data</a:t>
            </a:r>
            <a:endParaRPr lang="en-US" sz="1800" dirty="0">
              <a:solidFill>
                <a:srgbClr val="0000C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6012160" y="4149080"/>
            <a:ext cx="28803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>
                <a:solidFill>
                  <a:srgbClr val="0000CC"/>
                </a:solidFill>
              </a:rPr>
              <a:t>Mạch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  <a:r>
              <a:rPr lang="en-US" sz="1600" dirty="0" err="1" smtClean="0">
                <a:solidFill>
                  <a:srgbClr val="0000CC"/>
                </a:solidFill>
              </a:rPr>
              <a:t>số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  <a:r>
              <a:rPr lang="en-US" sz="1600" dirty="0" err="1" smtClean="0">
                <a:solidFill>
                  <a:srgbClr val="0000CC"/>
                </a:solidFill>
              </a:rPr>
              <a:t>cần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  <a:r>
              <a:rPr lang="en-US" sz="1600" dirty="0" err="1" smtClean="0">
                <a:solidFill>
                  <a:srgbClr val="0000CC"/>
                </a:solidFill>
              </a:rPr>
              <a:t>cấp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  <a:r>
              <a:rPr lang="en-US" sz="1600" dirty="0" err="1" smtClean="0">
                <a:solidFill>
                  <a:srgbClr val="0000CC"/>
                </a:solidFill>
              </a:rPr>
              <a:t>điện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  <a:r>
              <a:rPr lang="en-US" sz="1600" dirty="0" err="1" smtClean="0">
                <a:solidFill>
                  <a:srgbClr val="0000CC"/>
                </a:solidFill>
              </a:rPr>
              <a:t>và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  <a:r>
              <a:rPr lang="en-US" sz="1600" dirty="0" err="1" smtClean="0">
                <a:solidFill>
                  <a:srgbClr val="0000CC"/>
                </a:solidFill>
              </a:rPr>
              <a:t>cần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  <a:r>
              <a:rPr lang="en-US" sz="1600" dirty="0" err="1" smtClean="0">
                <a:solidFill>
                  <a:srgbClr val="0000CC"/>
                </a:solidFill>
              </a:rPr>
              <a:t>xung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  <a:r>
              <a:rPr lang="en-US" sz="1600" dirty="0" err="1" smtClean="0">
                <a:solidFill>
                  <a:srgbClr val="0000CC"/>
                </a:solidFill>
              </a:rPr>
              <a:t>kích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  <a:r>
              <a:rPr lang="en-US" sz="1600" dirty="0" err="1" smtClean="0">
                <a:solidFill>
                  <a:srgbClr val="0000CC"/>
                </a:solidFill>
              </a:rPr>
              <a:t>hoạt</a:t>
            </a:r>
            <a:r>
              <a:rPr lang="en-US" sz="1600" dirty="0" smtClean="0">
                <a:solidFill>
                  <a:srgbClr val="0000CC"/>
                </a:solidFill>
              </a:rPr>
              <a:t> . </a:t>
            </a:r>
            <a:r>
              <a:rPr lang="en-US" sz="1600" dirty="0" err="1" smtClean="0">
                <a:solidFill>
                  <a:srgbClr val="0000CC"/>
                </a:solidFill>
              </a:rPr>
              <a:t>Thời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  <a:r>
              <a:rPr lang="en-US" sz="1600" dirty="0" err="1" smtClean="0">
                <a:solidFill>
                  <a:srgbClr val="0000CC"/>
                </a:solidFill>
              </a:rPr>
              <a:t>gian</a:t>
            </a:r>
            <a:r>
              <a:rPr lang="en-US" sz="1600" dirty="0" smtClean="0">
                <a:solidFill>
                  <a:srgbClr val="0000CC"/>
                </a:solidFill>
              </a:rPr>
              <a:t> quay </a:t>
            </a:r>
            <a:r>
              <a:rPr lang="en-US" sz="1600" dirty="0" err="1" smtClean="0">
                <a:solidFill>
                  <a:srgbClr val="0000CC"/>
                </a:solidFill>
              </a:rPr>
              <a:t>các</a:t>
            </a:r>
            <a:r>
              <a:rPr lang="en-US" sz="1600" dirty="0" smtClean="0">
                <a:solidFill>
                  <a:srgbClr val="0000CC"/>
                </a:solidFill>
              </a:rPr>
              <a:t> gap </a:t>
            </a:r>
            <a:r>
              <a:rPr lang="en-US" sz="1600" dirty="0" err="1" smtClean="0">
                <a:solidFill>
                  <a:srgbClr val="0000CC"/>
                </a:solidFill>
              </a:rPr>
              <a:t>là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  <a:r>
              <a:rPr lang="en-US" sz="1600" dirty="0" err="1" smtClean="0">
                <a:solidFill>
                  <a:srgbClr val="0000CC"/>
                </a:solidFill>
              </a:rPr>
              <a:t>thời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  <a:r>
              <a:rPr lang="en-US" sz="1600" dirty="0" err="1" smtClean="0">
                <a:solidFill>
                  <a:srgbClr val="0000CC"/>
                </a:solidFill>
              </a:rPr>
              <a:t>gian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  <a:r>
              <a:rPr lang="en-US" sz="1600" dirty="0" err="1" smtClean="0">
                <a:solidFill>
                  <a:srgbClr val="0000CC"/>
                </a:solidFill>
              </a:rPr>
              <a:t>chuẩn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  <a:r>
              <a:rPr lang="en-US" sz="1600" dirty="0" err="1" smtClean="0">
                <a:solidFill>
                  <a:srgbClr val="0000CC"/>
                </a:solidFill>
              </a:rPr>
              <a:t>bị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  <a:r>
              <a:rPr lang="en-US" sz="1600" dirty="0" err="1" smtClean="0">
                <a:solidFill>
                  <a:srgbClr val="0000CC"/>
                </a:solidFill>
              </a:rPr>
              <a:t>vận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  <a:r>
              <a:rPr lang="en-US" sz="1600" dirty="0" err="1" smtClean="0">
                <a:solidFill>
                  <a:srgbClr val="0000CC"/>
                </a:solidFill>
              </a:rPr>
              <a:t>hành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  <a:r>
              <a:rPr lang="en-US" sz="1600" dirty="0" err="1" smtClean="0">
                <a:solidFill>
                  <a:srgbClr val="0000CC"/>
                </a:solidFill>
              </a:rPr>
              <a:t>của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  <a:r>
              <a:rPr lang="en-US" sz="1600" dirty="0" err="1" smtClean="0">
                <a:solidFill>
                  <a:srgbClr val="0000CC"/>
                </a:solidFill>
              </a:rPr>
              <a:t>các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  <a:r>
              <a:rPr lang="en-US" sz="1600" dirty="0" err="1" smtClean="0">
                <a:solidFill>
                  <a:srgbClr val="0000CC"/>
                </a:solidFill>
              </a:rPr>
              <a:t>thành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  <a:r>
              <a:rPr lang="en-US" sz="1600" dirty="0" err="1" smtClean="0">
                <a:solidFill>
                  <a:srgbClr val="0000CC"/>
                </a:solidFill>
              </a:rPr>
              <a:t>phần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  <a:r>
              <a:rPr lang="en-US" sz="1600" dirty="0" err="1" smtClean="0">
                <a:solidFill>
                  <a:srgbClr val="0000CC"/>
                </a:solidFill>
              </a:rPr>
              <a:t>điện</a:t>
            </a:r>
            <a:r>
              <a:rPr lang="en-US" sz="1600" dirty="0" smtClean="0">
                <a:solidFill>
                  <a:srgbClr val="0000CC"/>
                </a:solidFill>
              </a:rPr>
              <a:t> </a:t>
            </a:r>
            <a:r>
              <a:rPr lang="en-US" sz="1600" dirty="0" err="1" smtClean="0">
                <a:solidFill>
                  <a:srgbClr val="0000CC"/>
                </a:solidFill>
              </a:rPr>
              <a:t>tử</a:t>
            </a:r>
            <a:endParaRPr lang="en-US" sz="1600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013513" cy="1981200"/>
          </a:xfrm>
        </p:spPr>
        <p:txBody>
          <a:bodyPr/>
          <a:lstStyle/>
          <a:p>
            <a:pPr algn="ctr"/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6.1: Physical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Characteristics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Disk Systems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1928802"/>
            <a:ext cx="8492704" cy="45720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71504" y="142852"/>
            <a:ext cx="3857620" cy="828660"/>
          </a:xfrm>
        </p:spPr>
        <p:txBody>
          <a:bodyPr/>
          <a:lstStyle/>
          <a:p>
            <a:r>
              <a:rPr lang="en-GB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Characteristics</a:t>
            </a:r>
            <a:endParaRPr lang="en-GB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half" idx="17"/>
          </p:nvPr>
        </p:nvSpPr>
        <p:spPr>
          <a:xfrm>
            <a:off x="457200" y="1412776"/>
            <a:ext cx="3611880" cy="3857652"/>
          </a:xfrm>
        </p:spPr>
        <p:txBody>
          <a:bodyPr>
            <a:noAutofit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b="1" dirty="0" smtClean="0">
                <a:solidFill>
                  <a:srgbClr val="001642"/>
                </a:solidFill>
              </a:rPr>
              <a:t>Fixed-head disk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One read-write head per track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Heads are mounted on a fixed ridged arm that extends across all tracks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b="1" dirty="0" smtClean="0">
                <a:solidFill>
                  <a:srgbClr val="001642"/>
                </a:solidFill>
              </a:rPr>
              <a:t>Movable-head disk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One read-write head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Head is mounted on an arm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The arm can be extended or retracted</a:t>
            </a:r>
          </a:p>
          <a:p>
            <a:endParaRPr lang="en-US" sz="1200" dirty="0">
              <a:solidFill>
                <a:srgbClr val="001642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082" y="-24"/>
            <a:ext cx="1699726" cy="141260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053880" y="929750"/>
            <a:ext cx="3110408" cy="22199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0" y="3239408"/>
            <a:ext cx="2335858" cy="2421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71504" y="142852"/>
            <a:ext cx="3857620" cy="828660"/>
          </a:xfrm>
        </p:spPr>
        <p:txBody>
          <a:bodyPr/>
          <a:lstStyle/>
          <a:p>
            <a:r>
              <a:rPr lang="en-GB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Characteristics</a:t>
            </a:r>
            <a:endParaRPr lang="en-GB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Content Placeholder 19"/>
          <p:cNvSpPr>
            <a:spLocks noGrp="1"/>
          </p:cNvSpPr>
          <p:nvPr>
            <p:ph sz="half" idx="18"/>
          </p:nvPr>
        </p:nvSpPr>
        <p:spPr>
          <a:xfrm>
            <a:off x="395536" y="1052736"/>
            <a:ext cx="3688080" cy="1514492"/>
          </a:xfrm>
        </p:spPr>
        <p:txBody>
          <a:bodyPr>
            <a:noAutofit/>
          </a:bodyPr>
          <a:lstStyle/>
          <a:p>
            <a:pPr marL="228600" lvl="1">
              <a:lnSpc>
                <a:spcPct val="80000"/>
              </a:lnSpc>
              <a:spcBef>
                <a:spcPts val="2000"/>
              </a:spcBef>
              <a:buClr>
                <a:schemeClr val="accent1"/>
              </a:buClr>
            </a:pPr>
            <a:r>
              <a:rPr lang="en-GB" sz="2000" b="1" dirty="0" smtClean="0">
                <a:solidFill>
                  <a:srgbClr val="001642"/>
                </a:solidFill>
              </a:rPr>
              <a:t>Non-removable disk</a:t>
            </a:r>
          </a:p>
          <a:p>
            <a:pPr lvl="1">
              <a:lnSpc>
                <a:spcPct val="80000"/>
              </a:lnSpc>
            </a:pPr>
            <a:r>
              <a:rPr lang="en-GB" dirty="0" smtClean="0">
                <a:solidFill>
                  <a:srgbClr val="001642"/>
                </a:solidFill>
              </a:rPr>
              <a:t>Permanently mounted in the disk drive</a:t>
            </a:r>
          </a:p>
          <a:p>
            <a:pPr lvl="1">
              <a:lnSpc>
                <a:spcPct val="80000"/>
              </a:lnSpc>
            </a:pPr>
            <a:r>
              <a:rPr lang="en-GB" dirty="0" smtClean="0">
                <a:solidFill>
                  <a:srgbClr val="001642"/>
                </a:solidFill>
              </a:rPr>
              <a:t>The hard disk in a personal computer is a non-removable disk</a:t>
            </a:r>
          </a:p>
        </p:txBody>
      </p:sp>
      <p:sp>
        <p:nvSpPr>
          <p:cNvPr id="43011" name="Rectangle 1027"/>
          <p:cNvSpPr>
            <a:spLocks noGrp="1" noChangeArrowheads="1"/>
          </p:cNvSpPr>
          <p:nvPr>
            <p:ph sz="half" idx="1"/>
          </p:nvPr>
        </p:nvSpPr>
        <p:spPr>
          <a:xfrm>
            <a:off x="4658816" y="908720"/>
            <a:ext cx="3657600" cy="4214842"/>
          </a:xfrm>
        </p:spPr>
        <p:txBody>
          <a:bodyPr>
            <a:noAutofit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b="1" dirty="0" smtClean="0">
                <a:solidFill>
                  <a:srgbClr val="001642"/>
                </a:solidFill>
              </a:rPr>
              <a:t>Removable disk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Can be removed and replaced with another disk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Advantages:</a:t>
            </a:r>
          </a:p>
          <a:p>
            <a:pPr lvl="2"/>
            <a:r>
              <a:rPr lang="en-GB" sz="1600" dirty="0" smtClean="0">
                <a:solidFill>
                  <a:srgbClr val="001642"/>
                </a:solidFill>
              </a:rPr>
              <a:t>Unlimited amounts of data are available with a limited number of disk systems</a:t>
            </a:r>
          </a:p>
          <a:p>
            <a:pPr lvl="2"/>
            <a:r>
              <a:rPr lang="en-GB" sz="1600" dirty="0" smtClean="0">
                <a:solidFill>
                  <a:srgbClr val="001642"/>
                </a:solidFill>
              </a:rPr>
              <a:t>A disk may be moved from one computer system to another</a:t>
            </a:r>
          </a:p>
          <a:p>
            <a:pPr lvl="1"/>
            <a:r>
              <a:rPr lang="en-GB" dirty="0" smtClean="0">
                <a:solidFill>
                  <a:srgbClr val="001642"/>
                </a:solidFill>
              </a:rPr>
              <a:t>Floppy disks and ZIP cartridge disks are examples of removable disks</a:t>
            </a:r>
          </a:p>
          <a:p>
            <a:pPr lvl="1"/>
            <a:endParaRPr lang="en-GB" sz="1600" dirty="0" smtClean="0">
              <a:solidFill>
                <a:srgbClr val="001642"/>
              </a:solidFill>
            </a:endParaRPr>
          </a:p>
          <a:p>
            <a:pPr lvl="1"/>
            <a:endParaRPr lang="en-GB" sz="1600" dirty="0" smtClean="0">
              <a:solidFill>
                <a:srgbClr val="001642"/>
              </a:solidFill>
            </a:endParaRPr>
          </a:p>
          <a:p>
            <a:pPr lvl="1"/>
            <a:endParaRPr lang="en-GB" sz="1600" dirty="0">
              <a:solidFill>
                <a:srgbClr val="001642"/>
              </a:solidFill>
            </a:endParaRPr>
          </a:p>
        </p:txBody>
      </p:sp>
      <p:sp>
        <p:nvSpPr>
          <p:cNvPr id="18" name="Content Placeholder 17"/>
          <p:cNvSpPr>
            <a:spLocks noGrp="1"/>
          </p:cNvSpPr>
          <p:nvPr>
            <p:ph sz="half" idx="16"/>
          </p:nvPr>
        </p:nvSpPr>
        <p:spPr>
          <a:xfrm>
            <a:off x="539552" y="3212976"/>
            <a:ext cx="3657600" cy="1424006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rgbClr val="001642"/>
                </a:solidFill>
              </a:rPr>
              <a:t>Double sided disk</a:t>
            </a:r>
          </a:p>
          <a:p>
            <a:pPr lvl="1"/>
            <a:r>
              <a:rPr lang="en-US" dirty="0" smtClean="0">
                <a:solidFill>
                  <a:srgbClr val="001642"/>
                </a:solidFill>
              </a:rPr>
              <a:t>Magnetizable coating is applied to both sides of the platter</a:t>
            </a:r>
            <a:endParaRPr lang="en-US" dirty="0">
              <a:solidFill>
                <a:srgbClr val="001642"/>
              </a:solidFill>
            </a:endParaRPr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8082" y="-24"/>
            <a:ext cx="1699726" cy="1412608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71600" y="4725144"/>
            <a:ext cx="2457450" cy="170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42495" y="5157192"/>
            <a:ext cx="1785690" cy="1280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16216" y="4869160"/>
            <a:ext cx="24193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60648"/>
            <a:ext cx="3255264" cy="1138064"/>
          </a:xfrm>
        </p:spPr>
        <p:txBody>
          <a:bodyPr>
            <a:noAutofit/>
          </a:bodyPr>
          <a:lstStyle/>
          <a:p>
            <a:pPr algn="ctr"/>
            <a:r>
              <a:rPr lang="en-GB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Multiple</a:t>
            </a:r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Platters</a:t>
            </a:r>
            <a:endParaRPr lang="en-GB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29058" y="504825"/>
            <a:ext cx="4857750" cy="584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971600" y="2176821"/>
            <a:ext cx="2049460" cy="2788154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/>
          <p:cNvSpPr txBox="1"/>
          <p:nvPr/>
        </p:nvSpPr>
        <p:spPr>
          <a:xfrm>
            <a:off x="539552" y="5325015"/>
            <a:ext cx="2952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Cylinder: Set of all tracks which have the same radius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1026"/>
          <p:cNvSpPr>
            <a:spLocks noGrp="1" noChangeArrowheads="1"/>
          </p:cNvSpPr>
          <p:nvPr>
            <p:ph type="title"/>
          </p:nvPr>
        </p:nvSpPr>
        <p:spPr>
          <a:xfrm>
            <a:off x="571504" y="142852"/>
            <a:ext cx="5368648" cy="2278036"/>
          </a:xfrm>
        </p:spPr>
        <p:txBody>
          <a:bodyPr/>
          <a:lstStyle/>
          <a:p>
            <a:r>
              <a:rPr lang="en-US" sz="4000" b="1" dirty="0" smtClean="0"/>
              <a:t>Read-Write Head and Disk </a:t>
            </a:r>
            <a:r>
              <a:rPr lang="en-US" sz="4000" b="1" dirty="0" err="1" smtClean="0"/>
              <a:t>Capactiy</a:t>
            </a:r>
            <a:r>
              <a:rPr lang="en-US" sz="4000" b="1" dirty="0" smtClean="0"/>
              <a:t>/ Longevity</a:t>
            </a:r>
            <a:endParaRPr lang="en-GB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Content Placeholder 18"/>
          <p:cNvSpPr>
            <a:spLocks noGrp="1"/>
          </p:cNvSpPr>
          <p:nvPr>
            <p:ph sz="half" idx="17"/>
          </p:nvPr>
        </p:nvSpPr>
        <p:spPr>
          <a:xfrm>
            <a:off x="457200" y="2420888"/>
            <a:ext cx="8291264" cy="4176464"/>
          </a:xfrm>
        </p:spPr>
        <p:txBody>
          <a:bodyPr>
            <a:noAutofit/>
          </a:bodyPr>
          <a:lstStyle/>
          <a:p>
            <a:r>
              <a:rPr lang="en-GB" sz="2400" dirty="0" smtClean="0">
                <a:solidFill>
                  <a:srgbClr val="001642"/>
                </a:solidFill>
              </a:rPr>
              <a:t>The head must generate or sense an electromagnetic field of sufficient magnitude to write and read properly</a:t>
            </a:r>
          </a:p>
          <a:p>
            <a:r>
              <a:rPr lang="en-GB" sz="2400" dirty="0" smtClean="0">
                <a:solidFill>
                  <a:srgbClr val="0000CC"/>
                </a:solidFill>
              </a:rPr>
              <a:t>The narrower the head, the closer it must be to the platter surface to function</a:t>
            </a:r>
          </a:p>
          <a:p>
            <a:pPr lvl="1"/>
            <a:r>
              <a:rPr lang="en-GB" sz="2400" dirty="0" smtClean="0">
                <a:solidFill>
                  <a:srgbClr val="0000CC"/>
                </a:solidFill>
              </a:rPr>
              <a:t>A narrower head means narrower tracks and therefore greater data density (</a:t>
            </a:r>
            <a:r>
              <a:rPr lang="en-GB" sz="2400" dirty="0" err="1" smtClean="0">
                <a:solidFill>
                  <a:srgbClr val="0000CC"/>
                </a:solidFill>
              </a:rPr>
              <a:t>Đầu</a:t>
            </a:r>
            <a:r>
              <a:rPr lang="en-GB" sz="2400" dirty="0" smtClean="0">
                <a:solidFill>
                  <a:srgbClr val="0000CC"/>
                </a:solidFill>
              </a:rPr>
              <a:t> </a:t>
            </a:r>
            <a:r>
              <a:rPr lang="en-GB" sz="2400" dirty="0" err="1" smtClean="0">
                <a:solidFill>
                  <a:srgbClr val="0000CC"/>
                </a:solidFill>
              </a:rPr>
              <a:t>hẹp</a:t>
            </a:r>
            <a:r>
              <a:rPr lang="en-GB" sz="2400" dirty="0" smtClean="0">
                <a:solidFill>
                  <a:srgbClr val="0000CC"/>
                </a:solidFill>
              </a:rPr>
              <a:t> </a:t>
            </a:r>
            <a:r>
              <a:rPr lang="en-GB" sz="2400" dirty="0" smtClean="0">
                <a:solidFill>
                  <a:srgbClr val="0000CC"/>
                </a:solidFill>
                <a:sym typeface="Wingdings" pitchFamily="2" charset="2"/>
              </a:rPr>
              <a:t> </a:t>
            </a:r>
            <a:r>
              <a:rPr lang="en-GB" sz="2400" dirty="0" err="1" smtClean="0">
                <a:solidFill>
                  <a:srgbClr val="0000CC"/>
                </a:solidFill>
                <a:sym typeface="Wingdings" pitchFamily="2" charset="2"/>
              </a:rPr>
              <a:t>Rãnh</a:t>
            </a:r>
            <a:r>
              <a:rPr lang="en-GB" sz="2400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GB" sz="2400" dirty="0" err="1" smtClean="0">
                <a:solidFill>
                  <a:srgbClr val="0000CC"/>
                </a:solidFill>
                <a:sym typeface="Wingdings" pitchFamily="2" charset="2"/>
              </a:rPr>
              <a:t>hẹp</a:t>
            </a:r>
            <a:r>
              <a:rPr lang="en-GB" sz="2400" dirty="0" smtClean="0">
                <a:solidFill>
                  <a:srgbClr val="0000CC"/>
                </a:solidFill>
                <a:sym typeface="Wingdings" pitchFamily="2" charset="2"/>
              </a:rPr>
              <a:t>  </a:t>
            </a:r>
            <a:r>
              <a:rPr lang="en-GB" sz="2400" dirty="0" err="1" smtClean="0">
                <a:solidFill>
                  <a:srgbClr val="0000CC"/>
                </a:solidFill>
                <a:sym typeface="Wingdings" pitchFamily="2" charset="2"/>
              </a:rPr>
              <a:t>Nhiều</a:t>
            </a:r>
            <a:r>
              <a:rPr lang="en-GB" sz="2400" dirty="0" smtClean="0">
                <a:solidFill>
                  <a:srgbClr val="0000CC"/>
                </a:solidFill>
                <a:sym typeface="Wingdings" pitchFamily="2" charset="2"/>
              </a:rPr>
              <a:t> track </a:t>
            </a:r>
            <a:r>
              <a:rPr lang="en-GB" sz="2400" dirty="0" err="1" smtClean="0">
                <a:solidFill>
                  <a:srgbClr val="0000CC"/>
                </a:solidFill>
                <a:sym typeface="Wingdings" pitchFamily="2" charset="2"/>
              </a:rPr>
              <a:t>hơn</a:t>
            </a:r>
            <a:r>
              <a:rPr lang="en-GB" sz="2400" dirty="0" smtClean="0">
                <a:solidFill>
                  <a:srgbClr val="0000CC"/>
                </a:solidFill>
                <a:sym typeface="Wingdings" pitchFamily="2" charset="2"/>
              </a:rPr>
              <a:t>  Dung </a:t>
            </a:r>
            <a:r>
              <a:rPr lang="en-GB" sz="2400" dirty="0" err="1" smtClean="0">
                <a:solidFill>
                  <a:srgbClr val="0000CC"/>
                </a:solidFill>
                <a:sym typeface="Wingdings" pitchFamily="2" charset="2"/>
              </a:rPr>
              <a:t>lượng</a:t>
            </a:r>
            <a:r>
              <a:rPr lang="en-GB" sz="2400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GB" sz="2400" dirty="0" err="1" smtClean="0">
                <a:solidFill>
                  <a:srgbClr val="0000CC"/>
                </a:solidFill>
                <a:sym typeface="Wingdings" pitchFamily="2" charset="2"/>
              </a:rPr>
              <a:t>lớn</a:t>
            </a:r>
            <a:r>
              <a:rPr lang="en-GB" sz="2400" dirty="0" smtClean="0">
                <a:solidFill>
                  <a:srgbClr val="0000CC"/>
                </a:solidFill>
                <a:sym typeface="Wingdings" pitchFamily="2" charset="2"/>
              </a:rPr>
              <a:t> </a:t>
            </a:r>
            <a:r>
              <a:rPr lang="en-GB" sz="2400" dirty="0" err="1" smtClean="0">
                <a:solidFill>
                  <a:srgbClr val="0000CC"/>
                </a:solidFill>
                <a:sym typeface="Wingdings" pitchFamily="2" charset="2"/>
              </a:rPr>
              <a:t>hơn</a:t>
            </a:r>
            <a:r>
              <a:rPr lang="en-GB" sz="2400" dirty="0" smtClean="0">
                <a:solidFill>
                  <a:srgbClr val="0000CC"/>
                </a:solidFill>
                <a:sym typeface="Wingdings" pitchFamily="2" charset="2"/>
              </a:rPr>
              <a:t>)</a:t>
            </a:r>
            <a:endParaRPr lang="en-GB" sz="2400" dirty="0" smtClean="0">
              <a:solidFill>
                <a:srgbClr val="0000CC"/>
              </a:solidFill>
            </a:endParaRPr>
          </a:p>
          <a:p>
            <a:r>
              <a:rPr lang="en-GB" sz="2400" dirty="0" smtClean="0">
                <a:solidFill>
                  <a:srgbClr val="FF0000"/>
                </a:solidFill>
              </a:rPr>
              <a:t>The closer the head is to the disk the greater the risk of error from impurities or imperfections</a:t>
            </a:r>
          </a:p>
          <a:p>
            <a:pPr lvl="1"/>
            <a:endParaRPr lang="en-GB" sz="2000" dirty="0" smtClean="0">
              <a:solidFill>
                <a:srgbClr val="001642"/>
              </a:solidFill>
            </a:endParaRPr>
          </a:p>
          <a:p>
            <a:endParaRPr lang="en-US" sz="1400" dirty="0">
              <a:solidFill>
                <a:srgbClr val="001642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8144" y="260648"/>
            <a:ext cx="1903810" cy="1973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71414"/>
            <a:ext cx="7556313" cy="1116106"/>
          </a:xfrm>
        </p:spPr>
        <p:txBody>
          <a:bodyPr/>
          <a:lstStyle/>
          <a:p>
            <a:r>
              <a:rPr lang="en-US" b="1" smtClean="0"/>
              <a:t>Objectives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3446100"/>
            <a:ext cx="7556313" cy="2215148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How are disks organized?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How to insure data stored in disks?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How to increase disk accessing?</a:t>
            </a:r>
          </a:p>
        </p:txBody>
      </p:sp>
      <p:sp>
        <p:nvSpPr>
          <p:cNvPr id="4" name="Rectangle 3"/>
          <p:cNvSpPr/>
          <p:nvPr/>
        </p:nvSpPr>
        <p:spPr>
          <a:xfrm>
            <a:off x="1043608" y="980728"/>
            <a:ext cx="698477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CLO4: Describe in detail the essential elements of computer </a:t>
            </a:r>
            <a:r>
              <a:rPr lang="en-US" sz="2800" dirty="0" err="1" smtClean="0"/>
              <a:t>organisation</a:t>
            </a:r>
            <a:r>
              <a:rPr lang="en-US" sz="2800" dirty="0" smtClean="0"/>
              <a:t> including internal bus, </a:t>
            </a:r>
            <a:r>
              <a:rPr lang="en-US" sz="2800" dirty="0" smtClean="0">
                <a:solidFill>
                  <a:srgbClr val="FF0000"/>
                </a:solidFill>
              </a:rPr>
              <a:t>memory</a:t>
            </a:r>
            <a:r>
              <a:rPr lang="en-US" sz="2800" dirty="0" smtClean="0"/>
              <a:t>, </a:t>
            </a:r>
            <a:r>
              <a:rPr lang="en-US" sz="2800" dirty="0" err="1" smtClean="0"/>
              <a:t>Input/Output</a:t>
            </a:r>
            <a:r>
              <a:rPr lang="en-US" sz="2800" dirty="0" smtClean="0"/>
              <a:t> ( I/O) organizations and interfacing standards and discuss how these elements function;</a:t>
            </a:r>
            <a:endParaRPr lang="en-US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188640"/>
            <a:ext cx="4929190" cy="928694"/>
          </a:xfrm>
        </p:spPr>
        <p:txBody>
          <a:bodyPr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Disk Classification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11560" y="980728"/>
            <a:ext cx="7128792" cy="914400"/>
          </a:xfrm>
        </p:spPr>
        <p:txBody>
          <a:bodyPr/>
          <a:lstStyle/>
          <a:p>
            <a:pPr algn="l"/>
            <a:r>
              <a:rPr lang="en-US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head mechanism provides a classification of disks into three types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11" name="Content Placeholder 10"/>
          <p:cNvGraphicFramePr>
            <a:graphicFrameLocks noGrp="1"/>
          </p:cNvGraphicFramePr>
          <p:nvPr>
            <p:ph sz="quarter" idx="4"/>
          </p:nvPr>
        </p:nvGraphicFramePr>
        <p:xfrm>
          <a:off x="611560" y="1988840"/>
          <a:ext cx="7992888" cy="29670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/>
                <a:gridCol w="1656184"/>
                <a:gridCol w="5400600"/>
              </a:tblGrid>
              <a:tr h="46226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Disk</a:t>
                      </a:r>
                      <a:r>
                        <a:rPr lang="en-US" sz="2000" baseline="0" dirty="0" smtClean="0"/>
                        <a:t> </a:t>
                      </a:r>
                      <a:r>
                        <a:rPr lang="en-US" sz="2000" dirty="0" smtClean="0"/>
                        <a:t>Type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Description</a:t>
                      </a:r>
                      <a:endParaRPr lang="en-US" sz="2000" dirty="0"/>
                    </a:p>
                  </a:txBody>
                  <a:tcPr/>
                </a:tc>
              </a:tr>
              <a:tr h="79787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1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Floppy Disk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Plastic platter, Small</a:t>
                      </a:r>
                      <a:r>
                        <a:rPr lang="en-US" sz="2000" baseline="0" dirty="0" smtClean="0"/>
                        <a:t> capacity (1.2, 1.4 MB), low speed, contacting head </a:t>
                      </a:r>
                      <a:r>
                        <a:rPr lang="en-US" sz="2000" baseline="0" dirty="0" smtClean="0">
                          <a:sym typeface="Wingdings" pitchFamily="2" charset="2"/>
                        </a:rPr>
                        <a:t> Disk life is short.</a:t>
                      </a:r>
                      <a:endParaRPr lang="en-US" sz="2000" dirty="0"/>
                    </a:p>
                  </a:txBody>
                  <a:tcPr/>
                </a:tc>
              </a:tr>
              <a:tr h="79787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2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Zip</a:t>
                      </a:r>
                      <a:r>
                        <a:rPr lang="en-US" sz="2000" baseline="0" dirty="0" smtClean="0"/>
                        <a:t> Disk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An</a:t>
                      </a:r>
                      <a:r>
                        <a:rPr lang="en-US" sz="2000" baseline="0" dirty="0" smtClean="0"/>
                        <a:t> improvement from floppy disk, capacity: 100- 700 MB</a:t>
                      </a:r>
                      <a:endParaRPr lang="en-US" sz="2000" dirty="0"/>
                    </a:p>
                  </a:txBody>
                  <a:tcPr/>
                </a:tc>
              </a:tr>
              <a:tr h="462262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3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Hard disk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Hard platter, high capacity, fast speed, long life.</a:t>
                      </a:r>
                      <a:endParaRPr lang="en-US" sz="2000" dirty="0"/>
                    </a:p>
                  </a:txBody>
                  <a:tcPr/>
                </a:tc>
              </a:tr>
            </a:tbl>
          </a:graphicData>
        </a:graphic>
      </p:graphicFrame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9512" y="5085184"/>
            <a:ext cx="1785690" cy="1280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995936" y="4941168"/>
            <a:ext cx="24193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979712" y="4941168"/>
            <a:ext cx="14859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948264" y="4966446"/>
            <a:ext cx="1207740" cy="17029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611560" y="188640"/>
            <a:ext cx="6624736" cy="928694"/>
          </a:xfrm>
        </p:spPr>
        <p:txBody>
          <a:bodyPr/>
          <a:lstStyle/>
          <a:p>
            <a:pPr algn="ctr"/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Winchester Heads of HDDs</a:t>
            </a:r>
            <a:endParaRPr lang="en-GB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395536" y="1162364"/>
            <a:ext cx="4608512" cy="4714908"/>
          </a:xfrm>
        </p:spPr>
        <p:txBody>
          <a:bodyPr>
            <a:noAutofit/>
          </a:bodyPr>
          <a:lstStyle/>
          <a:p>
            <a:r>
              <a:rPr lang="en-GB" sz="2000" dirty="0" smtClean="0">
                <a:solidFill>
                  <a:srgbClr val="001642"/>
                </a:solidFill>
              </a:rPr>
              <a:t>Used in </a:t>
            </a:r>
            <a:r>
              <a:rPr lang="en-GB" sz="2000" b="1" u="sng" dirty="0" smtClean="0">
                <a:solidFill>
                  <a:srgbClr val="001642"/>
                </a:solidFill>
              </a:rPr>
              <a:t>sealed drive </a:t>
            </a:r>
            <a:r>
              <a:rPr lang="en-GB" sz="2000" dirty="0" smtClean="0">
                <a:solidFill>
                  <a:srgbClr val="001642"/>
                </a:solidFill>
              </a:rPr>
              <a:t>assemblies that are almost free of contaminants (</a:t>
            </a:r>
            <a:r>
              <a:rPr lang="en-GB" sz="2000" dirty="0" err="1" smtClean="0">
                <a:solidFill>
                  <a:srgbClr val="001642"/>
                </a:solidFill>
              </a:rPr>
              <a:t>chất</a:t>
            </a:r>
            <a:r>
              <a:rPr lang="en-GB" sz="2000" dirty="0" smtClean="0">
                <a:solidFill>
                  <a:srgbClr val="001642"/>
                </a:solidFill>
              </a:rPr>
              <a:t> ô </a:t>
            </a:r>
            <a:r>
              <a:rPr lang="en-GB" sz="2000" dirty="0" err="1" smtClean="0">
                <a:solidFill>
                  <a:srgbClr val="001642"/>
                </a:solidFill>
              </a:rPr>
              <a:t>nhiễm</a:t>
            </a:r>
            <a:r>
              <a:rPr lang="en-GB" sz="2000" dirty="0" smtClean="0">
                <a:solidFill>
                  <a:srgbClr val="001642"/>
                </a:solidFill>
              </a:rPr>
              <a:t>)</a:t>
            </a:r>
          </a:p>
          <a:p>
            <a:r>
              <a:rPr lang="en-GB" sz="2000" dirty="0" smtClean="0">
                <a:solidFill>
                  <a:srgbClr val="001642"/>
                </a:solidFill>
              </a:rPr>
              <a:t>Designed to operate </a:t>
            </a:r>
            <a:r>
              <a:rPr lang="en-GB" sz="2000" b="1" u="sng" dirty="0" smtClean="0">
                <a:solidFill>
                  <a:srgbClr val="001642"/>
                </a:solidFill>
              </a:rPr>
              <a:t>closer to the disk’s surface </a:t>
            </a:r>
            <a:r>
              <a:rPr lang="en-GB" sz="2000" dirty="0" smtClean="0">
                <a:solidFill>
                  <a:srgbClr val="001642"/>
                </a:solidFill>
              </a:rPr>
              <a:t>than conventional rigid (</a:t>
            </a:r>
            <a:r>
              <a:rPr lang="en-GB" sz="2000" dirty="0" err="1" smtClean="0">
                <a:solidFill>
                  <a:srgbClr val="001642"/>
                </a:solidFill>
              </a:rPr>
              <a:t>rời</a:t>
            </a:r>
            <a:r>
              <a:rPr lang="en-GB" sz="2000" dirty="0" smtClean="0">
                <a:solidFill>
                  <a:srgbClr val="001642"/>
                </a:solidFill>
              </a:rPr>
              <a:t>) disk heads, thus allowing greater data density</a:t>
            </a:r>
          </a:p>
          <a:p>
            <a:r>
              <a:rPr lang="en-GB" sz="2000" dirty="0" smtClean="0">
                <a:solidFill>
                  <a:srgbClr val="001642"/>
                </a:solidFill>
              </a:rPr>
              <a:t>Is actually an </a:t>
            </a:r>
            <a:r>
              <a:rPr lang="en-GB" sz="2000" b="1" u="sng" dirty="0" smtClean="0">
                <a:solidFill>
                  <a:srgbClr val="001642"/>
                </a:solidFill>
              </a:rPr>
              <a:t>aerodynamic foil </a:t>
            </a:r>
            <a:r>
              <a:rPr lang="en-GB" sz="2000" dirty="0" smtClean="0">
                <a:solidFill>
                  <a:srgbClr val="001642"/>
                </a:solidFill>
              </a:rPr>
              <a:t>(</a:t>
            </a:r>
            <a:r>
              <a:rPr lang="en-GB" sz="2000" dirty="0" err="1" smtClean="0">
                <a:solidFill>
                  <a:srgbClr val="001642"/>
                </a:solidFill>
              </a:rPr>
              <a:t>lá</a:t>
            </a:r>
            <a:r>
              <a:rPr lang="en-GB" sz="2000" dirty="0" smtClean="0">
                <a:solidFill>
                  <a:srgbClr val="001642"/>
                </a:solidFill>
              </a:rPr>
              <a:t>) that rests lightly on the platter’s surface when the disk is motionless (</a:t>
            </a:r>
            <a:r>
              <a:rPr lang="en-GB" sz="2000" dirty="0" smtClean="0">
                <a:solidFill>
                  <a:srgbClr val="FF0000"/>
                </a:solidFill>
              </a:rPr>
              <a:t>read note</a:t>
            </a:r>
            <a:r>
              <a:rPr lang="en-GB" sz="2000" dirty="0" smtClean="0">
                <a:solidFill>
                  <a:srgbClr val="001642"/>
                </a:solidFill>
              </a:rPr>
              <a:t>)</a:t>
            </a:r>
          </a:p>
          <a:p>
            <a:pPr lvl="1"/>
            <a:r>
              <a:rPr lang="en-GB" sz="2000" dirty="0" smtClean="0">
                <a:solidFill>
                  <a:srgbClr val="001642"/>
                </a:solidFill>
              </a:rPr>
              <a:t>The air pressure generated by a spinning disk is enough to make the foil rise above the surface</a:t>
            </a:r>
          </a:p>
          <a:p>
            <a:endParaRPr lang="en-US" sz="2000" dirty="0">
              <a:solidFill>
                <a:srgbClr val="001642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179666" y="2094498"/>
            <a:ext cx="3856830" cy="3998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81000" y="228600"/>
            <a:ext cx="7556500" cy="1116012"/>
          </a:xfrm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Typical Hard Disk Parameters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550" y="1138258"/>
            <a:ext cx="8724900" cy="521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654"/>
            <a:ext cx="7556313" cy="1116106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Timing of Disk I/O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Transfer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Steps to access disk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28596" y="1571612"/>
            <a:ext cx="8134350" cy="184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51520" y="5661248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actual details of disk I/O operation depend on the computer system, the operating system, and the nature of the I/O channel and disk controller hardware. 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9552" y="3501008"/>
            <a:ext cx="208823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Đợi</a:t>
            </a:r>
            <a:r>
              <a:rPr lang="en-US" sz="1800" dirty="0" smtClean="0"/>
              <a:t> ổ </a:t>
            </a:r>
            <a:r>
              <a:rPr lang="en-US" sz="1800" dirty="0" err="1" smtClean="0"/>
              <a:t>đĩa</a:t>
            </a:r>
            <a:r>
              <a:rPr lang="en-US" sz="1800" dirty="0" smtClean="0"/>
              <a:t> </a:t>
            </a:r>
            <a:r>
              <a:rPr lang="en-US" sz="1800" dirty="0" err="1" smtClean="0"/>
              <a:t>đáp</a:t>
            </a:r>
            <a:r>
              <a:rPr lang="en-US" sz="1800" dirty="0" smtClean="0"/>
              <a:t> </a:t>
            </a:r>
            <a:r>
              <a:rPr lang="en-US" sz="1800" dirty="0" err="1" smtClean="0"/>
              <a:t>ứng</a:t>
            </a:r>
            <a:r>
              <a:rPr lang="en-US" sz="1800" dirty="0" smtClean="0"/>
              <a:t> </a:t>
            </a:r>
            <a:r>
              <a:rPr lang="en-US" sz="1800" dirty="0" err="1" smtClean="0"/>
              <a:t>sau</a:t>
            </a:r>
            <a:r>
              <a:rPr lang="en-US" sz="1800" dirty="0" smtClean="0"/>
              <a:t> </a:t>
            </a:r>
            <a:r>
              <a:rPr lang="en-US" sz="1800" dirty="0" err="1" smtClean="0"/>
              <a:t>khi</a:t>
            </a:r>
            <a:r>
              <a:rPr lang="en-US" sz="1800" dirty="0" smtClean="0"/>
              <a:t>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chọn</a:t>
            </a:r>
            <a:endParaRPr lang="en-US" sz="1800" dirty="0"/>
          </a:p>
        </p:txBody>
      </p:sp>
      <p:sp>
        <p:nvSpPr>
          <p:cNvPr id="8" name="TextBox 7"/>
          <p:cNvSpPr txBox="1"/>
          <p:nvPr/>
        </p:nvSpPr>
        <p:spPr>
          <a:xfrm>
            <a:off x="2627784" y="3501008"/>
            <a:ext cx="108012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Đợi</a:t>
            </a:r>
            <a:r>
              <a:rPr lang="en-US" sz="1800" dirty="0" smtClean="0"/>
              <a:t> </a:t>
            </a:r>
            <a:r>
              <a:rPr lang="en-US" sz="1800" dirty="0" err="1" smtClean="0"/>
              <a:t>kênh</a:t>
            </a:r>
            <a:r>
              <a:rPr lang="en-US" sz="1800" dirty="0" smtClean="0"/>
              <a:t> </a:t>
            </a:r>
            <a:r>
              <a:rPr lang="en-US" sz="1800" dirty="0" err="1" smtClean="0"/>
              <a:t>truyề`n</a:t>
            </a:r>
            <a:r>
              <a:rPr lang="en-US" sz="1800" dirty="0" smtClean="0"/>
              <a:t> (bus) </a:t>
            </a:r>
            <a:r>
              <a:rPr lang="en-US" sz="1800" dirty="0" err="1" smtClean="0"/>
              <a:t>sẵn</a:t>
            </a:r>
            <a:r>
              <a:rPr lang="en-US" sz="1800" dirty="0" smtClean="0"/>
              <a:t> </a:t>
            </a:r>
            <a:r>
              <a:rPr lang="en-US" sz="1800" dirty="0" err="1" smtClean="0"/>
              <a:t>sàng</a:t>
            </a:r>
            <a:r>
              <a:rPr lang="en-US" sz="1800" dirty="0" smtClean="0"/>
              <a:t> </a:t>
            </a:r>
            <a:r>
              <a:rPr lang="en-US" sz="1800" dirty="0" err="1" smtClean="0"/>
              <a:t>vì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thể</a:t>
            </a:r>
            <a:r>
              <a:rPr lang="en-US" sz="1800" dirty="0" smtClean="0"/>
              <a:t> </a:t>
            </a:r>
            <a:r>
              <a:rPr lang="en-US" sz="1800" dirty="0" err="1" smtClean="0"/>
              <a:t>có</a:t>
            </a:r>
            <a:r>
              <a:rPr lang="en-US" sz="1800" dirty="0" smtClean="0"/>
              <a:t> </a:t>
            </a:r>
            <a:r>
              <a:rPr lang="en-US" sz="1800" dirty="0" err="1" smtClean="0"/>
              <a:t>nhiều</a:t>
            </a:r>
            <a:r>
              <a:rPr lang="en-US" sz="1800" dirty="0" smtClean="0"/>
              <a:t> ổ </a:t>
            </a:r>
            <a:r>
              <a:rPr lang="en-US" sz="1800" dirty="0" err="1" smtClean="0"/>
              <a:t>đĩa</a:t>
            </a:r>
            <a:endParaRPr lang="en-US" sz="1800" dirty="0"/>
          </a:p>
        </p:txBody>
      </p:sp>
      <p:sp>
        <p:nvSpPr>
          <p:cNvPr id="9" name="TextBox 8"/>
          <p:cNvSpPr txBox="1"/>
          <p:nvPr/>
        </p:nvSpPr>
        <p:spPr>
          <a:xfrm>
            <a:off x="3707904" y="3501008"/>
            <a:ext cx="1800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Đầu</a:t>
            </a:r>
            <a:r>
              <a:rPr lang="en-US" sz="1800" dirty="0" smtClean="0"/>
              <a:t> </a:t>
            </a:r>
            <a:r>
              <a:rPr lang="en-US" sz="1800" dirty="0" err="1" smtClean="0"/>
              <a:t>đọc</a:t>
            </a:r>
            <a:r>
              <a:rPr lang="en-US" sz="1800" dirty="0" smtClean="0"/>
              <a:t> </a:t>
            </a:r>
            <a:r>
              <a:rPr lang="en-US" sz="1800" dirty="0" err="1" smtClean="0"/>
              <a:t>di</a:t>
            </a:r>
            <a:r>
              <a:rPr lang="en-US" sz="1800" dirty="0" smtClean="0"/>
              <a:t> </a:t>
            </a:r>
            <a:r>
              <a:rPr lang="en-US" sz="1800" dirty="0" err="1" smtClean="0"/>
              <a:t>chuyển</a:t>
            </a:r>
            <a:r>
              <a:rPr lang="en-US" sz="1800" dirty="0" smtClean="0"/>
              <a:t> </a:t>
            </a:r>
            <a:r>
              <a:rPr lang="en-US" sz="1800" dirty="0" err="1" smtClean="0"/>
              <a:t>về</a:t>
            </a:r>
            <a:r>
              <a:rPr lang="en-US" sz="1800" dirty="0" smtClean="0"/>
              <a:t> track </a:t>
            </a:r>
            <a:r>
              <a:rPr lang="en-US" sz="1800" dirty="0" err="1" smtClean="0"/>
              <a:t>được</a:t>
            </a:r>
            <a:r>
              <a:rPr lang="en-US" sz="1800" dirty="0" smtClean="0"/>
              <a:t> </a:t>
            </a:r>
            <a:r>
              <a:rPr lang="en-US" sz="1800" dirty="0" err="1" smtClean="0"/>
              <a:t>chỉ</a:t>
            </a:r>
            <a:r>
              <a:rPr lang="en-US" sz="1800" dirty="0" smtClean="0"/>
              <a:t> </a:t>
            </a:r>
            <a:r>
              <a:rPr lang="en-US" sz="1800" dirty="0" err="1" smtClean="0"/>
              <a:t>định</a:t>
            </a:r>
            <a:endParaRPr lang="en-US" sz="1800" dirty="0"/>
          </a:p>
        </p:txBody>
      </p:sp>
      <p:sp>
        <p:nvSpPr>
          <p:cNvPr id="10" name="TextBox 9"/>
          <p:cNvSpPr txBox="1"/>
          <p:nvPr/>
        </p:nvSpPr>
        <p:spPr>
          <a:xfrm>
            <a:off x="5508104" y="3501008"/>
            <a:ext cx="18002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Đĩa</a:t>
            </a:r>
            <a:r>
              <a:rPr lang="en-US" sz="1800" dirty="0" smtClean="0"/>
              <a:t> quay </a:t>
            </a:r>
            <a:r>
              <a:rPr lang="en-US" sz="1800" dirty="0" err="1" smtClean="0"/>
              <a:t>để</a:t>
            </a:r>
            <a:r>
              <a:rPr lang="en-US" sz="1800" dirty="0" smtClean="0"/>
              <a:t> sector </a:t>
            </a:r>
            <a:r>
              <a:rPr lang="en-US" sz="1800" dirty="0" err="1" smtClean="0"/>
              <a:t>đầu</a:t>
            </a:r>
            <a:r>
              <a:rPr lang="en-US" sz="1800" dirty="0" smtClean="0"/>
              <a:t> </a:t>
            </a:r>
            <a:r>
              <a:rPr lang="en-US" sz="1800" dirty="0" err="1" smtClean="0"/>
              <a:t>tiên</a:t>
            </a:r>
            <a:r>
              <a:rPr lang="en-US" sz="1800" dirty="0" smtClean="0"/>
              <a:t> </a:t>
            </a:r>
            <a:r>
              <a:rPr lang="en-US" sz="1800" dirty="0" err="1" smtClean="0"/>
              <a:t>nằm</a:t>
            </a:r>
            <a:r>
              <a:rPr lang="en-US" sz="1800" dirty="0" smtClean="0"/>
              <a:t> </a:t>
            </a:r>
            <a:r>
              <a:rPr lang="en-US" sz="1800" dirty="0" err="1" smtClean="0"/>
              <a:t>ngay</a:t>
            </a:r>
            <a:r>
              <a:rPr lang="en-US" sz="1800" dirty="0" smtClean="0"/>
              <a:t> </a:t>
            </a:r>
            <a:r>
              <a:rPr lang="en-US" sz="1800" dirty="0" err="1" smtClean="0"/>
              <a:t>dưới</a:t>
            </a:r>
            <a:r>
              <a:rPr lang="en-US" sz="1800" dirty="0" smtClean="0"/>
              <a:t> </a:t>
            </a:r>
            <a:r>
              <a:rPr lang="en-US" sz="1800" dirty="0" err="1" smtClean="0"/>
              <a:t>đầu</a:t>
            </a:r>
            <a:r>
              <a:rPr lang="en-US" sz="1800" dirty="0" smtClean="0"/>
              <a:t> </a:t>
            </a:r>
            <a:r>
              <a:rPr lang="en-US" sz="1800" dirty="0" err="1" smtClean="0"/>
              <a:t>đọc</a:t>
            </a:r>
            <a:r>
              <a:rPr lang="en-US" sz="1800" dirty="0" smtClean="0"/>
              <a:t> </a:t>
            </a:r>
            <a:r>
              <a:rPr lang="en-US" sz="1800" dirty="0" err="1" smtClean="0"/>
              <a:t>ghi</a:t>
            </a:r>
            <a:endParaRPr lang="en-US" sz="1800" dirty="0"/>
          </a:p>
        </p:txBody>
      </p:sp>
      <p:sp>
        <p:nvSpPr>
          <p:cNvPr id="11" name="TextBox 10"/>
          <p:cNvSpPr txBox="1"/>
          <p:nvPr/>
        </p:nvSpPr>
        <p:spPr>
          <a:xfrm>
            <a:off x="7308304" y="3501008"/>
            <a:ext cx="108012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800" dirty="0" err="1" smtClean="0"/>
              <a:t>Thời</a:t>
            </a:r>
            <a:r>
              <a:rPr lang="en-US" sz="1800" dirty="0" smtClean="0"/>
              <a:t> </a:t>
            </a:r>
            <a:r>
              <a:rPr lang="en-US" sz="1800" dirty="0" err="1" smtClean="0"/>
              <a:t>gian</a:t>
            </a:r>
            <a:r>
              <a:rPr lang="en-US" sz="1800" dirty="0" smtClean="0"/>
              <a:t> quay </a:t>
            </a:r>
            <a:r>
              <a:rPr lang="en-US" sz="1800" dirty="0" err="1" smtClean="0"/>
              <a:t>đĩa</a:t>
            </a:r>
            <a:r>
              <a:rPr lang="en-US" sz="1800" dirty="0" smtClean="0"/>
              <a:t> </a:t>
            </a:r>
            <a:r>
              <a:rPr lang="en-US" sz="1800" dirty="0" err="1" smtClean="0"/>
              <a:t>để</a:t>
            </a:r>
            <a:r>
              <a:rPr lang="en-US" sz="1800" dirty="0" smtClean="0"/>
              <a:t> </a:t>
            </a:r>
            <a:r>
              <a:rPr lang="en-US" sz="1800" dirty="0" err="1" smtClean="0"/>
              <a:t>đọc</a:t>
            </a:r>
            <a:r>
              <a:rPr lang="en-US" sz="1800" dirty="0" smtClean="0"/>
              <a:t> </a:t>
            </a:r>
            <a:r>
              <a:rPr lang="en-US" sz="1800" dirty="0" err="1" smtClean="0"/>
              <a:t>ghi</a:t>
            </a:r>
            <a:r>
              <a:rPr lang="en-US" sz="1800" dirty="0" smtClean="0"/>
              <a:t> </a:t>
            </a:r>
            <a:r>
              <a:rPr lang="en-US" sz="1800" dirty="0" err="1" smtClean="0"/>
              <a:t>xong</a:t>
            </a:r>
            <a:r>
              <a:rPr lang="en-US" sz="1800" dirty="0" smtClean="0"/>
              <a:t> data</a:t>
            </a:r>
            <a:endParaRPr lang="en-US" sz="1800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1414"/>
            <a:ext cx="7556313" cy="747698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</a:t>
            </a:r>
            <a:b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2492896"/>
            <a:ext cx="8496943" cy="396044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001642"/>
                </a:solidFill>
              </a:rPr>
              <a:t>To read or write the head must be positioned at the desired track and at the beginning of the desired sector on the track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Track selection involves moving the head in a movable-head system or electronically selecting one head on a fixed-head system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Once the track is selected, the disk controller waits until the appropriate sector rotates to line up with the head</a:t>
            </a:r>
          </a:p>
          <a:p>
            <a:r>
              <a:rPr lang="en-US" sz="2400" dirty="0" smtClean="0">
                <a:solidFill>
                  <a:srgbClr val="0000CC"/>
                </a:solidFill>
              </a:rPr>
              <a:t>Seek time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On a movable–head system, the time it takes to position the head at the track</a:t>
            </a:r>
            <a:endParaRPr lang="en-US" dirty="0" smtClean="0">
              <a:solidFill>
                <a:srgbClr val="001642"/>
              </a:solidFill>
            </a:endParaRPr>
          </a:p>
          <a:p>
            <a:pPr lvl="1"/>
            <a:endParaRPr lang="en-US" dirty="0" smtClean="0">
              <a:solidFill>
                <a:srgbClr val="001642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451" y="92234"/>
            <a:ext cx="1789038" cy="1193626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51520" y="1445875"/>
            <a:ext cx="525658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1642"/>
                </a:solidFill>
              </a:rPr>
              <a:t>When the disk drive is operating the disk is rotating at constant speed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5796136" y="1340768"/>
            <a:ext cx="1981200" cy="1400175"/>
            <a:chOff x="5796136" y="1340768"/>
            <a:chExt cx="1981200" cy="1400175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5796136" y="1340768"/>
              <a:ext cx="1981200" cy="1400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3" name="Straight Arrow Connector 12"/>
            <p:cNvCxnSpPr/>
            <p:nvPr/>
          </p:nvCxnSpPr>
          <p:spPr>
            <a:xfrm flipH="1" flipV="1">
              <a:off x="6516216" y="1772816"/>
              <a:ext cx="144016" cy="720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14290"/>
            <a:ext cx="7556313" cy="747698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</a:t>
            </a: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Performance </a:t>
            </a:r>
            <a:b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Parameters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3" y="1772816"/>
            <a:ext cx="6912768" cy="4953000"/>
          </a:xfrm>
        </p:spPr>
        <p:txBody>
          <a:bodyPr>
            <a:noAutofit/>
          </a:bodyPr>
          <a:lstStyle/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00" dirty="0" smtClean="0">
                <a:solidFill>
                  <a:srgbClr val="001642"/>
                </a:solidFill>
              </a:rPr>
              <a:t>Rotational delay </a:t>
            </a:r>
            <a:r>
              <a:rPr lang="en-US" sz="2800" i="1" dirty="0" smtClean="0">
                <a:solidFill>
                  <a:srgbClr val="001642"/>
                </a:solidFill>
              </a:rPr>
              <a:t>(rotational latency)</a:t>
            </a:r>
            <a:endParaRPr lang="en-US" sz="2800" dirty="0" smtClean="0">
              <a:solidFill>
                <a:srgbClr val="001642"/>
              </a:solidFill>
            </a:endParaRP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The time it takes for the beginning of the sector to reach the head 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00" dirty="0" smtClean="0">
                <a:solidFill>
                  <a:srgbClr val="001642"/>
                </a:solidFill>
              </a:rPr>
              <a:t>Access time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The sum of the seek time and the rotational delay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The time it takes to get into position to read or write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800" dirty="0" smtClean="0">
                <a:solidFill>
                  <a:srgbClr val="001642"/>
                </a:solidFill>
              </a:rPr>
              <a:t>Transfer time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Once the head is in position, the read or write operation is then performed as the sector moves under the head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This is the data transfer portion of the operation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4" y="214290"/>
            <a:ext cx="2208075" cy="147320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76256" y="2204864"/>
            <a:ext cx="19526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60232" y="4869160"/>
            <a:ext cx="1981200" cy="1381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Exercise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142984"/>
            <a:ext cx="7556313" cy="4983179"/>
          </a:xfrm>
        </p:spPr>
        <p:txBody>
          <a:bodyPr>
            <a:noAutofit/>
          </a:bodyPr>
          <a:lstStyle/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Một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ổ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cứng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có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tốc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độ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quay 5400RPM, seek time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8.5ms, 512 sectors/track.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Hỏi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để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đọc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1 sector: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quay 1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1*60*1000ms/5400 = 11.1 ms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T1 = seek time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trung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bình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= 8.5ms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T2= average rotational delay =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quay ½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tròn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= 11.1 ms/2 = 5.5 ms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T3= transfer time= 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thời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gian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quay 1/512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vòng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tròn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        = 11.1 ms/512 = 0.02 ms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T= T1 + T2 + T3 = 14.02 ms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Check the result above</a:t>
            </a:r>
          </a:p>
          <a:p>
            <a:pPr>
              <a:buNone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428604"/>
            <a:ext cx="3255264" cy="1162050"/>
          </a:xfrm>
        </p:spPr>
        <p:txBody>
          <a:bodyPr>
            <a:normAutofit/>
          </a:bodyPr>
          <a:lstStyle/>
          <a:p>
            <a:r>
              <a:rPr lang="en-GB" sz="4000" smtClean="0"/>
              <a:t>6.2- RAID</a:t>
            </a:r>
            <a:endParaRPr lang="en-GB" sz="4000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idx="1"/>
          </p:nvPr>
        </p:nvSpPr>
        <p:spPr>
          <a:xfrm>
            <a:off x="4168775" y="357166"/>
            <a:ext cx="4597399" cy="6000792"/>
          </a:xfrm>
        </p:spPr>
        <p:txBody>
          <a:bodyPr>
            <a:noAutofit/>
          </a:bodyPr>
          <a:lstStyle/>
          <a:p>
            <a:r>
              <a:rPr lang="en-GB" sz="2000" dirty="0" smtClean="0">
                <a:solidFill>
                  <a:srgbClr val="001642"/>
                </a:solidFill>
              </a:rPr>
              <a:t>Consists of 7 levels</a:t>
            </a:r>
          </a:p>
          <a:p>
            <a:pPr>
              <a:spcAft>
                <a:spcPts val="1200"/>
              </a:spcAft>
            </a:pPr>
            <a:r>
              <a:rPr lang="en-GB" sz="2000" dirty="0" smtClean="0">
                <a:solidFill>
                  <a:srgbClr val="001642"/>
                </a:solidFill>
              </a:rPr>
              <a:t>Levels do not imply a hierarchical relationship but designate different design architectures that share three common characteristics: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arenR"/>
            </a:pPr>
            <a:r>
              <a:rPr lang="en-GB" sz="2000" dirty="0">
                <a:solidFill>
                  <a:srgbClr val="001642"/>
                </a:solidFill>
              </a:rPr>
              <a:t>Set of physical </a:t>
            </a:r>
            <a:r>
              <a:rPr lang="en-GB" sz="2000" dirty="0" smtClean="0">
                <a:solidFill>
                  <a:srgbClr val="001642"/>
                </a:solidFill>
              </a:rPr>
              <a:t>disk drives viewed by the operating system as a single logical drive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arenR"/>
            </a:pPr>
            <a:r>
              <a:rPr lang="en-GB" sz="2000" dirty="0" smtClean="0">
                <a:solidFill>
                  <a:srgbClr val="001642"/>
                </a:solidFill>
              </a:rPr>
              <a:t>Data are distributed across the physical drives of an array in a scheme known as striping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arenR"/>
            </a:pPr>
            <a:r>
              <a:rPr lang="en-GB" sz="2000" dirty="0" smtClean="0">
                <a:solidFill>
                  <a:srgbClr val="001642"/>
                </a:solidFill>
              </a:rPr>
              <a:t>Redundant disk capacity is used to store parity information, which guarantees </a:t>
            </a:r>
            <a:r>
              <a:rPr lang="en-GB" sz="2000" b="1" dirty="0" smtClean="0">
                <a:solidFill>
                  <a:srgbClr val="001642"/>
                </a:solidFill>
              </a:rPr>
              <a:t>data recoverability in case of a disk failure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528" y="2564904"/>
            <a:ext cx="3255264" cy="2808312"/>
          </a:xfrm>
        </p:spPr>
        <p:txBody>
          <a:bodyPr>
            <a:noAutofit/>
          </a:bodyPr>
          <a:lstStyle/>
          <a:p>
            <a:pPr algn="ctr">
              <a:lnSpc>
                <a:spcPct val="130000"/>
              </a:lnSpc>
              <a:spcBef>
                <a:spcPts val="3200"/>
              </a:spcBef>
              <a:spcAft>
                <a:spcPts val="1800"/>
              </a:spcAft>
            </a:pPr>
            <a:r>
              <a:rPr lang="en-US" sz="2400" u="sng" dirty="0" smtClean="0"/>
              <a:t>R</a:t>
            </a:r>
            <a:r>
              <a:rPr lang="en-US" sz="2400" dirty="0" smtClean="0"/>
              <a:t>edundant </a:t>
            </a:r>
            <a:r>
              <a:rPr lang="en-US" sz="2400" u="sng" dirty="0" smtClean="0"/>
              <a:t>A</a:t>
            </a:r>
            <a:r>
              <a:rPr lang="en-US" sz="2400" dirty="0" smtClean="0"/>
              <a:t>rray of </a:t>
            </a:r>
            <a:r>
              <a:rPr lang="en-US" sz="2400" u="sng" dirty="0" smtClean="0"/>
              <a:t>I</a:t>
            </a:r>
            <a:r>
              <a:rPr lang="en-US" sz="2400" dirty="0" smtClean="0"/>
              <a:t>ndependent </a:t>
            </a:r>
            <a:r>
              <a:rPr lang="en-US" sz="2400" u="sng" dirty="0" smtClean="0"/>
              <a:t>D</a:t>
            </a:r>
            <a:r>
              <a:rPr lang="en-US" sz="2400" dirty="0" smtClean="0"/>
              <a:t>isks</a:t>
            </a:r>
          </a:p>
          <a:p>
            <a:pPr algn="ctr">
              <a:lnSpc>
                <a:spcPct val="130000"/>
              </a:lnSpc>
              <a:spcBef>
                <a:spcPts val="3200"/>
              </a:spcBef>
              <a:spcAft>
                <a:spcPts val="1800"/>
              </a:spcAft>
            </a:pPr>
            <a:r>
              <a:rPr lang="en-US" sz="2400" u="sng" dirty="0" smtClean="0"/>
              <a:t>R</a:t>
            </a:r>
            <a:r>
              <a:rPr lang="en-US" sz="2400" dirty="0" smtClean="0"/>
              <a:t>edundant </a:t>
            </a:r>
            <a:r>
              <a:rPr lang="en-US" sz="2400" u="sng" dirty="0" smtClean="0"/>
              <a:t>A</a:t>
            </a:r>
            <a:r>
              <a:rPr lang="en-US" sz="2400" dirty="0" smtClean="0"/>
              <a:t>rray of </a:t>
            </a:r>
            <a:r>
              <a:rPr lang="en-US" sz="2400" u="sng" dirty="0" smtClean="0"/>
              <a:t>I</a:t>
            </a:r>
            <a:r>
              <a:rPr lang="en-US" sz="2400" dirty="0" smtClean="0"/>
              <a:t>nexpensive </a:t>
            </a:r>
            <a:r>
              <a:rPr lang="en-US" sz="2400" u="sng" dirty="0" smtClean="0"/>
              <a:t>D</a:t>
            </a:r>
            <a:r>
              <a:rPr lang="en-US" sz="2400" dirty="0" smtClean="0"/>
              <a:t>isks</a:t>
            </a:r>
          </a:p>
          <a:p>
            <a:pPr algn="ctr">
              <a:lnSpc>
                <a:spcPct val="130000"/>
              </a:lnSpc>
              <a:spcBef>
                <a:spcPts val="3200"/>
              </a:spcBef>
              <a:spcAft>
                <a:spcPts val="1800"/>
              </a:spcAft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628800"/>
            <a:ext cx="2736304" cy="707886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Read by yourself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At the end of this slide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228600"/>
            <a:ext cx="7556500" cy="887413"/>
          </a:xfrm>
        </p:spPr>
        <p:txBody>
          <a:bodyPr/>
          <a:lstStyle/>
          <a:p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6.3-Solid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State Drive (</a:t>
            </a:r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SSD)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43925" y="1171596"/>
            <a:ext cx="2123819" cy="5257800"/>
          </a:xfrm>
          <a:custGeom>
            <a:avLst/>
            <a:gdLst>
              <a:gd name="connsiteX0" fmla="*/ 0 w 2811465"/>
              <a:gd name="connsiteY0" fmla="*/ 281147 h 5257800"/>
              <a:gd name="connsiteX1" fmla="*/ 82346 w 2811465"/>
              <a:gd name="connsiteY1" fmla="*/ 82346 h 5257800"/>
              <a:gd name="connsiteX2" fmla="*/ 281147 w 2811465"/>
              <a:gd name="connsiteY2" fmla="*/ 0 h 5257800"/>
              <a:gd name="connsiteX3" fmla="*/ 2530318 w 2811465"/>
              <a:gd name="connsiteY3" fmla="*/ 0 h 5257800"/>
              <a:gd name="connsiteX4" fmla="*/ 2729119 w 2811465"/>
              <a:gd name="connsiteY4" fmla="*/ 82346 h 5257800"/>
              <a:gd name="connsiteX5" fmla="*/ 2811465 w 2811465"/>
              <a:gd name="connsiteY5" fmla="*/ 281147 h 5257800"/>
              <a:gd name="connsiteX6" fmla="*/ 2811465 w 2811465"/>
              <a:gd name="connsiteY6" fmla="*/ 4976653 h 5257800"/>
              <a:gd name="connsiteX7" fmla="*/ 2729119 w 2811465"/>
              <a:gd name="connsiteY7" fmla="*/ 5175454 h 5257800"/>
              <a:gd name="connsiteX8" fmla="*/ 2530318 w 2811465"/>
              <a:gd name="connsiteY8" fmla="*/ 5257800 h 5257800"/>
              <a:gd name="connsiteX9" fmla="*/ 281147 w 2811465"/>
              <a:gd name="connsiteY9" fmla="*/ 5257800 h 5257800"/>
              <a:gd name="connsiteX10" fmla="*/ 82346 w 2811465"/>
              <a:gd name="connsiteY10" fmla="*/ 5175454 h 5257800"/>
              <a:gd name="connsiteX11" fmla="*/ 0 w 2811465"/>
              <a:gd name="connsiteY11" fmla="*/ 4976653 h 5257800"/>
              <a:gd name="connsiteX12" fmla="*/ 0 w 2811465"/>
              <a:gd name="connsiteY12" fmla="*/ 281147 h 525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11465" h="5257800">
                <a:moveTo>
                  <a:pt x="0" y="281147"/>
                </a:moveTo>
                <a:cubicBezTo>
                  <a:pt x="0" y="206582"/>
                  <a:pt x="29621" y="135071"/>
                  <a:pt x="82346" y="82346"/>
                </a:cubicBezTo>
                <a:cubicBezTo>
                  <a:pt x="135071" y="29621"/>
                  <a:pt x="206582" y="0"/>
                  <a:pt x="281147" y="0"/>
                </a:cubicBezTo>
                <a:lnTo>
                  <a:pt x="2530318" y="0"/>
                </a:lnTo>
                <a:cubicBezTo>
                  <a:pt x="2604883" y="0"/>
                  <a:pt x="2676394" y="29621"/>
                  <a:pt x="2729119" y="82346"/>
                </a:cubicBezTo>
                <a:cubicBezTo>
                  <a:pt x="2781844" y="135071"/>
                  <a:pt x="2811465" y="206582"/>
                  <a:pt x="2811465" y="281147"/>
                </a:cubicBezTo>
                <a:lnTo>
                  <a:pt x="2811465" y="4976653"/>
                </a:lnTo>
                <a:cubicBezTo>
                  <a:pt x="2811465" y="5051218"/>
                  <a:pt x="2781844" y="5122729"/>
                  <a:pt x="2729119" y="5175454"/>
                </a:cubicBezTo>
                <a:cubicBezTo>
                  <a:pt x="2676394" y="5228179"/>
                  <a:pt x="2604883" y="5257800"/>
                  <a:pt x="2530318" y="5257800"/>
                </a:cubicBezTo>
                <a:lnTo>
                  <a:pt x="281147" y="5257800"/>
                </a:lnTo>
                <a:cubicBezTo>
                  <a:pt x="206582" y="5257800"/>
                  <a:pt x="135071" y="5228179"/>
                  <a:pt x="82346" y="5175454"/>
                </a:cubicBezTo>
                <a:cubicBezTo>
                  <a:pt x="29621" y="5122729"/>
                  <a:pt x="0" y="5051218"/>
                  <a:pt x="0" y="4976653"/>
                </a:cubicBezTo>
                <a:lnTo>
                  <a:pt x="0" y="281147"/>
                </a:lnTo>
                <a:close/>
              </a:path>
            </a:pathLst>
          </a:custGeom>
          <a:solidFill>
            <a:schemeClr val="accent3"/>
          </a:solidFill>
          <a:ln>
            <a:solidFill>
              <a:schemeClr val="accent3"/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68580" tIns="68580" rIns="68580" bIns="3749040" numCol="1" spcCol="1270" anchor="ctr" anchorCtr="0">
            <a:noAutofit/>
          </a:bodyPr>
          <a:lstStyle/>
          <a:p>
            <a:pPr lvl="0" algn="ctr" defTabSz="8001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 defTabSz="8001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 defTabSz="8001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 defTabSz="8001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memory device made with solid state components that can be used </a:t>
            </a:r>
            <a:r>
              <a:rPr lang="en-US" sz="2000" b="0" kern="12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as a replacement to a hard disk drive (HDD)</a:t>
            </a:r>
            <a:endParaRPr lang="en-US" sz="2000" b="0" kern="1200" dirty="0">
              <a:solidFill>
                <a:schemeClr val="accent6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251520" y="4005064"/>
            <a:ext cx="1770665" cy="2232248"/>
          </a:xfrm>
          <a:custGeom>
            <a:avLst/>
            <a:gdLst>
              <a:gd name="connsiteX0" fmla="*/ 0 w 2249172"/>
              <a:gd name="connsiteY0" fmla="*/ 224917 h 3417570"/>
              <a:gd name="connsiteX1" fmla="*/ 65877 w 2249172"/>
              <a:gd name="connsiteY1" fmla="*/ 65877 h 3417570"/>
              <a:gd name="connsiteX2" fmla="*/ 224917 w 2249172"/>
              <a:gd name="connsiteY2" fmla="*/ 1 h 3417570"/>
              <a:gd name="connsiteX3" fmla="*/ 2024255 w 2249172"/>
              <a:gd name="connsiteY3" fmla="*/ 0 h 3417570"/>
              <a:gd name="connsiteX4" fmla="*/ 2183295 w 2249172"/>
              <a:gd name="connsiteY4" fmla="*/ 65877 h 3417570"/>
              <a:gd name="connsiteX5" fmla="*/ 2249171 w 2249172"/>
              <a:gd name="connsiteY5" fmla="*/ 224917 h 3417570"/>
              <a:gd name="connsiteX6" fmla="*/ 2249172 w 2249172"/>
              <a:gd name="connsiteY6" fmla="*/ 3192653 h 3417570"/>
              <a:gd name="connsiteX7" fmla="*/ 2183295 w 2249172"/>
              <a:gd name="connsiteY7" fmla="*/ 3351693 h 3417570"/>
              <a:gd name="connsiteX8" fmla="*/ 2024255 w 2249172"/>
              <a:gd name="connsiteY8" fmla="*/ 3417570 h 3417570"/>
              <a:gd name="connsiteX9" fmla="*/ 224917 w 2249172"/>
              <a:gd name="connsiteY9" fmla="*/ 3417570 h 3417570"/>
              <a:gd name="connsiteX10" fmla="*/ 65877 w 2249172"/>
              <a:gd name="connsiteY10" fmla="*/ 3351693 h 3417570"/>
              <a:gd name="connsiteX11" fmla="*/ 0 w 2249172"/>
              <a:gd name="connsiteY11" fmla="*/ 3192653 h 3417570"/>
              <a:gd name="connsiteX12" fmla="*/ 0 w 2249172"/>
              <a:gd name="connsiteY12" fmla="*/ 224917 h 3417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172" h="3417570">
                <a:moveTo>
                  <a:pt x="0" y="224917"/>
                </a:moveTo>
                <a:cubicBezTo>
                  <a:pt x="0" y="165265"/>
                  <a:pt x="23697" y="108057"/>
                  <a:pt x="65877" y="65877"/>
                </a:cubicBezTo>
                <a:cubicBezTo>
                  <a:pt x="108057" y="23697"/>
                  <a:pt x="165266" y="0"/>
                  <a:pt x="224917" y="1"/>
                </a:cubicBezTo>
                <a:lnTo>
                  <a:pt x="2024255" y="0"/>
                </a:lnTo>
                <a:cubicBezTo>
                  <a:pt x="2083907" y="0"/>
                  <a:pt x="2141115" y="23697"/>
                  <a:pt x="2183295" y="65877"/>
                </a:cubicBezTo>
                <a:cubicBezTo>
                  <a:pt x="2225475" y="108057"/>
                  <a:pt x="2249172" y="165266"/>
                  <a:pt x="2249171" y="224917"/>
                </a:cubicBezTo>
                <a:cubicBezTo>
                  <a:pt x="2249171" y="1214162"/>
                  <a:pt x="2249172" y="2203408"/>
                  <a:pt x="2249172" y="3192653"/>
                </a:cubicBezTo>
                <a:cubicBezTo>
                  <a:pt x="2249172" y="3252305"/>
                  <a:pt x="2225475" y="3309513"/>
                  <a:pt x="2183295" y="3351693"/>
                </a:cubicBezTo>
                <a:cubicBezTo>
                  <a:pt x="2141115" y="3393873"/>
                  <a:pt x="2083906" y="3417570"/>
                  <a:pt x="2024255" y="3417570"/>
                </a:cubicBezTo>
                <a:lnTo>
                  <a:pt x="224917" y="3417570"/>
                </a:lnTo>
                <a:cubicBezTo>
                  <a:pt x="165265" y="3417570"/>
                  <a:pt x="108057" y="3393873"/>
                  <a:pt x="65877" y="3351693"/>
                </a:cubicBezTo>
                <a:cubicBezTo>
                  <a:pt x="23697" y="3309513"/>
                  <a:pt x="0" y="3252304"/>
                  <a:pt x="0" y="3192653"/>
                </a:cubicBezTo>
                <a:lnTo>
                  <a:pt x="0" y="224917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16676" tIns="103976" rIns="116676" bIns="103976" numCol="1" spcCol="1270" anchor="ctr" anchorCtr="0">
            <a:noAutofit/>
          </a:bodyPr>
          <a:lstStyle/>
          <a:p>
            <a:pPr lvl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kern="1200" dirty="0" smtClean="0">
                <a:solidFill>
                  <a:schemeClr val="tx1"/>
                </a:solidFill>
              </a:rPr>
              <a:t>The term </a:t>
            </a:r>
            <a:r>
              <a:rPr lang="en-GB" sz="2000" b="1" i="1" kern="1200" dirty="0" smtClean="0">
                <a:solidFill>
                  <a:schemeClr val="tx1"/>
                </a:solidFill>
              </a:rPr>
              <a:t>solid state</a:t>
            </a:r>
            <a:r>
              <a:rPr lang="en-GB" sz="2000" i="1" kern="1200" dirty="0" smtClean="0">
                <a:solidFill>
                  <a:schemeClr val="tx1"/>
                </a:solidFill>
              </a:rPr>
              <a:t> </a:t>
            </a:r>
            <a:r>
              <a:rPr lang="en-GB" sz="2000" kern="1200" dirty="0" smtClean="0">
                <a:solidFill>
                  <a:schemeClr val="tx1"/>
                </a:solidFill>
              </a:rPr>
              <a:t>refers to electronic circuitry built with semiconductors</a:t>
            </a:r>
            <a:endParaRPr lang="en-GB" sz="2000" kern="1200" dirty="0">
              <a:solidFill>
                <a:schemeClr val="tx1"/>
              </a:solidFill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2339752" y="1171596"/>
            <a:ext cx="2811465" cy="5257800"/>
          </a:xfrm>
          <a:custGeom>
            <a:avLst/>
            <a:gdLst>
              <a:gd name="connsiteX0" fmla="*/ 0 w 2811465"/>
              <a:gd name="connsiteY0" fmla="*/ 281147 h 5257800"/>
              <a:gd name="connsiteX1" fmla="*/ 82346 w 2811465"/>
              <a:gd name="connsiteY1" fmla="*/ 82346 h 5257800"/>
              <a:gd name="connsiteX2" fmla="*/ 281147 w 2811465"/>
              <a:gd name="connsiteY2" fmla="*/ 0 h 5257800"/>
              <a:gd name="connsiteX3" fmla="*/ 2530318 w 2811465"/>
              <a:gd name="connsiteY3" fmla="*/ 0 h 5257800"/>
              <a:gd name="connsiteX4" fmla="*/ 2729119 w 2811465"/>
              <a:gd name="connsiteY4" fmla="*/ 82346 h 5257800"/>
              <a:gd name="connsiteX5" fmla="*/ 2811465 w 2811465"/>
              <a:gd name="connsiteY5" fmla="*/ 281147 h 5257800"/>
              <a:gd name="connsiteX6" fmla="*/ 2811465 w 2811465"/>
              <a:gd name="connsiteY6" fmla="*/ 4976653 h 5257800"/>
              <a:gd name="connsiteX7" fmla="*/ 2729119 w 2811465"/>
              <a:gd name="connsiteY7" fmla="*/ 5175454 h 5257800"/>
              <a:gd name="connsiteX8" fmla="*/ 2530318 w 2811465"/>
              <a:gd name="connsiteY8" fmla="*/ 5257800 h 5257800"/>
              <a:gd name="connsiteX9" fmla="*/ 281147 w 2811465"/>
              <a:gd name="connsiteY9" fmla="*/ 5257800 h 5257800"/>
              <a:gd name="connsiteX10" fmla="*/ 82346 w 2811465"/>
              <a:gd name="connsiteY10" fmla="*/ 5175454 h 5257800"/>
              <a:gd name="connsiteX11" fmla="*/ 0 w 2811465"/>
              <a:gd name="connsiteY11" fmla="*/ 4976653 h 5257800"/>
              <a:gd name="connsiteX12" fmla="*/ 0 w 2811465"/>
              <a:gd name="connsiteY12" fmla="*/ 281147 h 525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11465" h="5257800">
                <a:moveTo>
                  <a:pt x="0" y="281147"/>
                </a:moveTo>
                <a:cubicBezTo>
                  <a:pt x="0" y="206582"/>
                  <a:pt x="29621" y="135071"/>
                  <a:pt x="82346" y="82346"/>
                </a:cubicBezTo>
                <a:cubicBezTo>
                  <a:pt x="135071" y="29621"/>
                  <a:pt x="206582" y="0"/>
                  <a:pt x="281147" y="0"/>
                </a:cubicBezTo>
                <a:lnTo>
                  <a:pt x="2530318" y="0"/>
                </a:lnTo>
                <a:cubicBezTo>
                  <a:pt x="2604883" y="0"/>
                  <a:pt x="2676394" y="29621"/>
                  <a:pt x="2729119" y="82346"/>
                </a:cubicBezTo>
                <a:cubicBezTo>
                  <a:pt x="2781844" y="135071"/>
                  <a:pt x="2811465" y="206582"/>
                  <a:pt x="2811465" y="281147"/>
                </a:cubicBezTo>
                <a:lnTo>
                  <a:pt x="2811465" y="4976653"/>
                </a:lnTo>
                <a:cubicBezTo>
                  <a:pt x="2811465" y="5051218"/>
                  <a:pt x="2781844" y="5122729"/>
                  <a:pt x="2729119" y="5175454"/>
                </a:cubicBezTo>
                <a:cubicBezTo>
                  <a:pt x="2676394" y="5228179"/>
                  <a:pt x="2604883" y="5257800"/>
                  <a:pt x="2530318" y="5257800"/>
                </a:cubicBezTo>
                <a:lnTo>
                  <a:pt x="281147" y="5257800"/>
                </a:lnTo>
                <a:cubicBezTo>
                  <a:pt x="206582" y="5257800"/>
                  <a:pt x="135071" y="5228179"/>
                  <a:pt x="82346" y="5175454"/>
                </a:cubicBezTo>
                <a:cubicBezTo>
                  <a:pt x="29621" y="5122729"/>
                  <a:pt x="0" y="5051218"/>
                  <a:pt x="0" y="4976653"/>
                </a:cubicBezTo>
                <a:lnTo>
                  <a:pt x="0" y="281147"/>
                </a:lnTo>
                <a:close/>
              </a:path>
            </a:pathLst>
          </a:cu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3756660" numCol="1" spcCol="1270" anchor="ctr" anchorCtr="0">
            <a:noAutofit/>
          </a:bodyPr>
          <a:lstStyle/>
          <a:p>
            <a:pPr lvl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2000" b="1" kern="12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Flash memory</a:t>
            </a:r>
          </a:p>
          <a:p>
            <a:pPr lvl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US" sz="2000" kern="1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2483768" y="1772816"/>
            <a:ext cx="2520280" cy="2585421"/>
          </a:xfrm>
          <a:custGeom>
            <a:avLst/>
            <a:gdLst>
              <a:gd name="connsiteX0" fmla="*/ 0 w 2434212"/>
              <a:gd name="connsiteY0" fmla="*/ 196403 h 1964031"/>
              <a:gd name="connsiteX1" fmla="*/ 57525 w 2434212"/>
              <a:gd name="connsiteY1" fmla="*/ 57525 h 1964031"/>
              <a:gd name="connsiteX2" fmla="*/ 196403 w 2434212"/>
              <a:gd name="connsiteY2" fmla="*/ 0 h 1964031"/>
              <a:gd name="connsiteX3" fmla="*/ 2237809 w 2434212"/>
              <a:gd name="connsiteY3" fmla="*/ 0 h 1964031"/>
              <a:gd name="connsiteX4" fmla="*/ 2376687 w 2434212"/>
              <a:gd name="connsiteY4" fmla="*/ 57525 h 1964031"/>
              <a:gd name="connsiteX5" fmla="*/ 2434212 w 2434212"/>
              <a:gd name="connsiteY5" fmla="*/ 196403 h 1964031"/>
              <a:gd name="connsiteX6" fmla="*/ 2434212 w 2434212"/>
              <a:gd name="connsiteY6" fmla="*/ 1767628 h 1964031"/>
              <a:gd name="connsiteX7" fmla="*/ 2376687 w 2434212"/>
              <a:gd name="connsiteY7" fmla="*/ 1906506 h 1964031"/>
              <a:gd name="connsiteX8" fmla="*/ 2237809 w 2434212"/>
              <a:gd name="connsiteY8" fmla="*/ 1964031 h 1964031"/>
              <a:gd name="connsiteX9" fmla="*/ 196403 w 2434212"/>
              <a:gd name="connsiteY9" fmla="*/ 1964031 h 1964031"/>
              <a:gd name="connsiteX10" fmla="*/ 57525 w 2434212"/>
              <a:gd name="connsiteY10" fmla="*/ 1906506 h 1964031"/>
              <a:gd name="connsiteX11" fmla="*/ 0 w 2434212"/>
              <a:gd name="connsiteY11" fmla="*/ 1767628 h 1964031"/>
              <a:gd name="connsiteX12" fmla="*/ 0 w 2434212"/>
              <a:gd name="connsiteY12" fmla="*/ 196403 h 19640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434212" h="1964031">
                <a:moveTo>
                  <a:pt x="0" y="196403"/>
                </a:moveTo>
                <a:cubicBezTo>
                  <a:pt x="0" y="144314"/>
                  <a:pt x="20693" y="94358"/>
                  <a:pt x="57525" y="57525"/>
                </a:cubicBezTo>
                <a:cubicBezTo>
                  <a:pt x="94358" y="20692"/>
                  <a:pt x="144314" y="0"/>
                  <a:pt x="196403" y="0"/>
                </a:cubicBezTo>
                <a:lnTo>
                  <a:pt x="2237809" y="0"/>
                </a:lnTo>
                <a:cubicBezTo>
                  <a:pt x="2289898" y="0"/>
                  <a:pt x="2339854" y="20693"/>
                  <a:pt x="2376687" y="57525"/>
                </a:cubicBezTo>
                <a:cubicBezTo>
                  <a:pt x="2413520" y="94358"/>
                  <a:pt x="2434212" y="144314"/>
                  <a:pt x="2434212" y="196403"/>
                </a:cubicBezTo>
                <a:lnTo>
                  <a:pt x="2434212" y="1767628"/>
                </a:lnTo>
                <a:cubicBezTo>
                  <a:pt x="2434212" y="1819717"/>
                  <a:pt x="2413520" y="1869673"/>
                  <a:pt x="2376687" y="1906506"/>
                </a:cubicBezTo>
                <a:cubicBezTo>
                  <a:pt x="2339854" y="1943339"/>
                  <a:pt x="2289898" y="1964031"/>
                  <a:pt x="2237809" y="1964031"/>
                </a:cubicBezTo>
                <a:lnTo>
                  <a:pt x="196403" y="1964031"/>
                </a:lnTo>
                <a:cubicBezTo>
                  <a:pt x="144314" y="1964031"/>
                  <a:pt x="94358" y="1943339"/>
                  <a:pt x="57525" y="1906506"/>
                </a:cubicBezTo>
                <a:cubicBezTo>
                  <a:pt x="20692" y="1869673"/>
                  <a:pt x="0" y="1819717"/>
                  <a:pt x="0" y="1767628"/>
                </a:cubicBezTo>
                <a:lnTo>
                  <a:pt x="0" y="196403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103245" tIns="91815" rIns="103245" bIns="91815" numCol="1" spcCol="1270" anchor="ctr" anchorCtr="0">
            <a:noAutofit/>
          </a:bodyPr>
          <a:lstStyle/>
          <a:p>
            <a:pPr lvl="0" algn="ctr" defTabSz="8001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type </a:t>
            </a:r>
            <a:r>
              <a:rPr lang="en-US" sz="1800" b="1" kern="1200" dirty="0" smtClean="0">
                <a:solidFill>
                  <a:schemeClr val="accent6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of semiconductor memory</a:t>
            </a:r>
            <a:r>
              <a:rPr lang="en-US" sz="1800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used in many consumer electronic products including smart phones, GPS devices, MP3 players, digital cameras, and USB devices</a:t>
            </a:r>
            <a:endParaRPr lang="en-US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Freeform 12"/>
          <p:cNvSpPr/>
          <p:nvPr/>
        </p:nvSpPr>
        <p:spPr>
          <a:xfrm>
            <a:off x="2483768" y="4437112"/>
            <a:ext cx="2520279" cy="1742140"/>
          </a:xfrm>
          <a:custGeom>
            <a:avLst/>
            <a:gdLst>
              <a:gd name="connsiteX0" fmla="*/ 0 w 2249172"/>
              <a:gd name="connsiteY0" fmla="*/ 141661 h 1416606"/>
              <a:gd name="connsiteX1" fmla="*/ 41492 w 2249172"/>
              <a:gd name="connsiteY1" fmla="*/ 41492 h 1416606"/>
              <a:gd name="connsiteX2" fmla="*/ 141662 w 2249172"/>
              <a:gd name="connsiteY2" fmla="*/ 1 h 1416606"/>
              <a:gd name="connsiteX3" fmla="*/ 2107511 w 2249172"/>
              <a:gd name="connsiteY3" fmla="*/ 0 h 1416606"/>
              <a:gd name="connsiteX4" fmla="*/ 2207680 w 2249172"/>
              <a:gd name="connsiteY4" fmla="*/ 41492 h 1416606"/>
              <a:gd name="connsiteX5" fmla="*/ 2249171 w 2249172"/>
              <a:gd name="connsiteY5" fmla="*/ 141662 h 1416606"/>
              <a:gd name="connsiteX6" fmla="*/ 2249172 w 2249172"/>
              <a:gd name="connsiteY6" fmla="*/ 1274945 h 1416606"/>
              <a:gd name="connsiteX7" fmla="*/ 2207680 w 2249172"/>
              <a:gd name="connsiteY7" fmla="*/ 1375114 h 1416606"/>
              <a:gd name="connsiteX8" fmla="*/ 2107510 w 2249172"/>
              <a:gd name="connsiteY8" fmla="*/ 1416606 h 1416606"/>
              <a:gd name="connsiteX9" fmla="*/ 141661 w 2249172"/>
              <a:gd name="connsiteY9" fmla="*/ 1416606 h 1416606"/>
              <a:gd name="connsiteX10" fmla="*/ 41492 w 2249172"/>
              <a:gd name="connsiteY10" fmla="*/ 1375114 h 1416606"/>
              <a:gd name="connsiteX11" fmla="*/ 1 w 2249172"/>
              <a:gd name="connsiteY11" fmla="*/ 1274944 h 1416606"/>
              <a:gd name="connsiteX12" fmla="*/ 0 w 2249172"/>
              <a:gd name="connsiteY12" fmla="*/ 141661 h 1416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172" h="1416606">
                <a:moveTo>
                  <a:pt x="0" y="141661"/>
                </a:moveTo>
                <a:cubicBezTo>
                  <a:pt x="0" y="104090"/>
                  <a:pt x="14925" y="68058"/>
                  <a:pt x="41492" y="41492"/>
                </a:cubicBezTo>
                <a:cubicBezTo>
                  <a:pt x="68059" y="14925"/>
                  <a:pt x="104091" y="1"/>
                  <a:pt x="141662" y="1"/>
                </a:cubicBezTo>
                <a:lnTo>
                  <a:pt x="2107511" y="0"/>
                </a:lnTo>
                <a:cubicBezTo>
                  <a:pt x="2145082" y="0"/>
                  <a:pt x="2181114" y="14925"/>
                  <a:pt x="2207680" y="41492"/>
                </a:cubicBezTo>
                <a:cubicBezTo>
                  <a:pt x="2234247" y="68059"/>
                  <a:pt x="2249171" y="104091"/>
                  <a:pt x="2249171" y="141662"/>
                </a:cubicBezTo>
                <a:cubicBezTo>
                  <a:pt x="2249171" y="519423"/>
                  <a:pt x="2249172" y="897184"/>
                  <a:pt x="2249172" y="1274945"/>
                </a:cubicBezTo>
                <a:cubicBezTo>
                  <a:pt x="2249172" y="1312516"/>
                  <a:pt x="2234247" y="1348548"/>
                  <a:pt x="2207680" y="1375114"/>
                </a:cubicBezTo>
                <a:cubicBezTo>
                  <a:pt x="2181113" y="1401681"/>
                  <a:pt x="2145081" y="1416606"/>
                  <a:pt x="2107510" y="1416606"/>
                </a:cubicBezTo>
                <a:lnTo>
                  <a:pt x="141661" y="1416606"/>
                </a:lnTo>
                <a:cubicBezTo>
                  <a:pt x="104090" y="1416606"/>
                  <a:pt x="68058" y="1401681"/>
                  <a:pt x="41492" y="1375114"/>
                </a:cubicBezTo>
                <a:cubicBezTo>
                  <a:pt x="14925" y="1348547"/>
                  <a:pt x="0" y="1312515"/>
                  <a:pt x="1" y="1274944"/>
                </a:cubicBezTo>
                <a:cubicBezTo>
                  <a:pt x="1" y="897183"/>
                  <a:pt x="0" y="519422"/>
                  <a:pt x="0" y="141661"/>
                </a:cubicBez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0">
            <a:scrgbClr r="0" g="0" b="0"/>
          </a:lnRef>
          <a:fillRef idx="3">
            <a:schemeClr val="accent1">
              <a:hueOff val="0"/>
              <a:satOff val="0"/>
              <a:lumOff val="0"/>
              <a:alphaOff val="0"/>
            </a:schemeClr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77051" tIns="68161" rIns="77051" bIns="68161" numCol="1" spcCol="1270" anchor="ctr" anchorCtr="0">
            <a:noAutofit/>
          </a:bodyPr>
          <a:lstStyle/>
          <a:p>
            <a:pPr lvl="0" algn="ctr" defTabSz="622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800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Cost and performance has evolved to the point where it is feasible to use to replace HDDs</a:t>
            </a:r>
            <a:endParaRPr lang="en-GB" sz="18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Freeform 13"/>
          <p:cNvSpPr/>
          <p:nvPr/>
        </p:nvSpPr>
        <p:spPr>
          <a:xfrm>
            <a:off x="5220072" y="1171596"/>
            <a:ext cx="3744416" cy="5257800"/>
          </a:xfrm>
          <a:custGeom>
            <a:avLst/>
            <a:gdLst>
              <a:gd name="connsiteX0" fmla="*/ 0 w 2811465"/>
              <a:gd name="connsiteY0" fmla="*/ 281147 h 5257800"/>
              <a:gd name="connsiteX1" fmla="*/ 82346 w 2811465"/>
              <a:gd name="connsiteY1" fmla="*/ 82346 h 5257800"/>
              <a:gd name="connsiteX2" fmla="*/ 281147 w 2811465"/>
              <a:gd name="connsiteY2" fmla="*/ 0 h 5257800"/>
              <a:gd name="connsiteX3" fmla="*/ 2530318 w 2811465"/>
              <a:gd name="connsiteY3" fmla="*/ 0 h 5257800"/>
              <a:gd name="connsiteX4" fmla="*/ 2729119 w 2811465"/>
              <a:gd name="connsiteY4" fmla="*/ 82346 h 5257800"/>
              <a:gd name="connsiteX5" fmla="*/ 2811465 w 2811465"/>
              <a:gd name="connsiteY5" fmla="*/ 281147 h 5257800"/>
              <a:gd name="connsiteX6" fmla="*/ 2811465 w 2811465"/>
              <a:gd name="connsiteY6" fmla="*/ 4976653 h 5257800"/>
              <a:gd name="connsiteX7" fmla="*/ 2729119 w 2811465"/>
              <a:gd name="connsiteY7" fmla="*/ 5175454 h 5257800"/>
              <a:gd name="connsiteX8" fmla="*/ 2530318 w 2811465"/>
              <a:gd name="connsiteY8" fmla="*/ 5257800 h 5257800"/>
              <a:gd name="connsiteX9" fmla="*/ 281147 w 2811465"/>
              <a:gd name="connsiteY9" fmla="*/ 5257800 h 5257800"/>
              <a:gd name="connsiteX10" fmla="*/ 82346 w 2811465"/>
              <a:gd name="connsiteY10" fmla="*/ 5175454 h 5257800"/>
              <a:gd name="connsiteX11" fmla="*/ 0 w 2811465"/>
              <a:gd name="connsiteY11" fmla="*/ 4976653 h 5257800"/>
              <a:gd name="connsiteX12" fmla="*/ 0 w 2811465"/>
              <a:gd name="connsiteY12" fmla="*/ 281147 h 525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811465" h="5257800">
                <a:moveTo>
                  <a:pt x="0" y="281147"/>
                </a:moveTo>
                <a:cubicBezTo>
                  <a:pt x="0" y="206582"/>
                  <a:pt x="29621" y="135071"/>
                  <a:pt x="82346" y="82346"/>
                </a:cubicBezTo>
                <a:cubicBezTo>
                  <a:pt x="135071" y="29621"/>
                  <a:pt x="206582" y="0"/>
                  <a:pt x="281147" y="0"/>
                </a:cubicBezTo>
                <a:lnTo>
                  <a:pt x="2530318" y="0"/>
                </a:lnTo>
                <a:cubicBezTo>
                  <a:pt x="2604883" y="0"/>
                  <a:pt x="2676394" y="29621"/>
                  <a:pt x="2729119" y="82346"/>
                </a:cubicBezTo>
                <a:cubicBezTo>
                  <a:pt x="2781844" y="135071"/>
                  <a:pt x="2811465" y="206582"/>
                  <a:pt x="2811465" y="281147"/>
                </a:cubicBezTo>
                <a:lnTo>
                  <a:pt x="2811465" y="4976653"/>
                </a:lnTo>
                <a:cubicBezTo>
                  <a:pt x="2811465" y="5051218"/>
                  <a:pt x="2781844" y="5122729"/>
                  <a:pt x="2729119" y="5175454"/>
                </a:cubicBezTo>
                <a:cubicBezTo>
                  <a:pt x="2676394" y="5228179"/>
                  <a:pt x="2604883" y="5257800"/>
                  <a:pt x="2530318" y="5257800"/>
                </a:cubicBezTo>
                <a:lnTo>
                  <a:pt x="281147" y="5257800"/>
                </a:lnTo>
                <a:cubicBezTo>
                  <a:pt x="206582" y="5257800"/>
                  <a:pt x="135071" y="5228179"/>
                  <a:pt x="82346" y="5175454"/>
                </a:cubicBezTo>
                <a:cubicBezTo>
                  <a:pt x="29621" y="5122729"/>
                  <a:pt x="0" y="5051218"/>
                  <a:pt x="0" y="4976653"/>
                </a:cubicBezTo>
                <a:lnTo>
                  <a:pt x="0" y="281147"/>
                </a:lnTo>
                <a:close/>
              </a:path>
            </a:pathLst>
          </a:cu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0">
            <a:scrgbClr r="0" g="0" b="0"/>
          </a:lnRef>
          <a:fillRef idx="1">
            <a:scrgbClr r="0" g="0" b="0"/>
          </a:fillRef>
          <a:effectRef idx="2">
            <a:schemeClr val="accent1">
              <a:tint val="40000"/>
              <a:hueOff val="0"/>
              <a:satOff val="0"/>
              <a:lumOff val="0"/>
              <a:alphaOff val="0"/>
            </a:schemeClr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76200" tIns="76200" rIns="76200" bIns="3756660" numCol="1" spcCol="1270" anchor="ctr" anchorCtr="0">
            <a:noAutofit/>
          </a:bodyPr>
          <a:lstStyle/>
          <a:p>
            <a:pPr lvl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2000" kern="1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Two types of flash memory:</a:t>
            </a:r>
          </a:p>
          <a:p>
            <a:pPr lvl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0" algn="ctr" defTabSz="8890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n-GB" sz="2000" kern="1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Freeform 14"/>
          <p:cNvSpPr/>
          <p:nvPr/>
        </p:nvSpPr>
        <p:spPr>
          <a:xfrm>
            <a:off x="5364088" y="1808516"/>
            <a:ext cx="3456384" cy="2196548"/>
          </a:xfrm>
          <a:custGeom>
            <a:avLst/>
            <a:gdLst>
              <a:gd name="connsiteX0" fmla="*/ 0 w 2597771"/>
              <a:gd name="connsiteY0" fmla="*/ 160620 h 1606200"/>
              <a:gd name="connsiteX1" fmla="*/ 47045 w 2597771"/>
              <a:gd name="connsiteY1" fmla="*/ 47045 h 1606200"/>
              <a:gd name="connsiteX2" fmla="*/ 160621 w 2597771"/>
              <a:gd name="connsiteY2" fmla="*/ 1 h 1606200"/>
              <a:gd name="connsiteX3" fmla="*/ 2437151 w 2597771"/>
              <a:gd name="connsiteY3" fmla="*/ 0 h 1606200"/>
              <a:gd name="connsiteX4" fmla="*/ 2550726 w 2597771"/>
              <a:gd name="connsiteY4" fmla="*/ 47045 h 1606200"/>
              <a:gd name="connsiteX5" fmla="*/ 2597770 w 2597771"/>
              <a:gd name="connsiteY5" fmla="*/ 160621 h 1606200"/>
              <a:gd name="connsiteX6" fmla="*/ 2597771 w 2597771"/>
              <a:gd name="connsiteY6" fmla="*/ 1445580 h 1606200"/>
              <a:gd name="connsiteX7" fmla="*/ 2550726 w 2597771"/>
              <a:gd name="connsiteY7" fmla="*/ 1559156 h 1606200"/>
              <a:gd name="connsiteX8" fmla="*/ 2437150 w 2597771"/>
              <a:gd name="connsiteY8" fmla="*/ 1606200 h 1606200"/>
              <a:gd name="connsiteX9" fmla="*/ 160620 w 2597771"/>
              <a:gd name="connsiteY9" fmla="*/ 1606200 h 1606200"/>
              <a:gd name="connsiteX10" fmla="*/ 47045 w 2597771"/>
              <a:gd name="connsiteY10" fmla="*/ 1559155 h 1606200"/>
              <a:gd name="connsiteX11" fmla="*/ 1 w 2597771"/>
              <a:gd name="connsiteY11" fmla="*/ 1445579 h 1606200"/>
              <a:gd name="connsiteX12" fmla="*/ 0 w 2597771"/>
              <a:gd name="connsiteY12" fmla="*/ 160620 h 1606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597771" h="1606200">
                <a:moveTo>
                  <a:pt x="0" y="160620"/>
                </a:moveTo>
                <a:cubicBezTo>
                  <a:pt x="0" y="118021"/>
                  <a:pt x="16923" y="77167"/>
                  <a:pt x="47045" y="47045"/>
                </a:cubicBezTo>
                <a:cubicBezTo>
                  <a:pt x="77167" y="16923"/>
                  <a:pt x="118022" y="1"/>
                  <a:pt x="160621" y="1"/>
                </a:cubicBezTo>
                <a:lnTo>
                  <a:pt x="2437151" y="0"/>
                </a:lnTo>
                <a:cubicBezTo>
                  <a:pt x="2479750" y="0"/>
                  <a:pt x="2520604" y="16923"/>
                  <a:pt x="2550726" y="47045"/>
                </a:cubicBezTo>
                <a:cubicBezTo>
                  <a:pt x="2580848" y="77167"/>
                  <a:pt x="2597770" y="118022"/>
                  <a:pt x="2597770" y="160621"/>
                </a:cubicBezTo>
                <a:cubicBezTo>
                  <a:pt x="2597770" y="588941"/>
                  <a:pt x="2597771" y="1017260"/>
                  <a:pt x="2597771" y="1445580"/>
                </a:cubicBezTo>
                <a:cubicBezTo>
                  <a:pt x="2597771" y="1488179"/>
                  <a:pt x="2580849" y="1529033"/>
                  <a:pt x="2550726" y="1559156"/>
                </a:cubicBezTo>
                <a:cubicBezTo>
                  <a:pt x="2520604" y="1589278"/>
                  <a:pt x="2479750" y="1606201"/>
                  <a:pt x="2437150" y="1606200"/>
                </a:cubicBezTo>
                <a:lnTo>
                  <a:pt x="160620" y="1606200"/>
                </a:lnTo>
                <a:cubicBezTo>
                  <a:pt x="118021" y="1606200"/>
                  <a:pt x="77167" y="1589278"/>
                  <a:pt x="47045" y="1559155"/>
                </a:cubicBezTo>
                <a:cubicBezTo>
                  <a:pt x="16923" y="1529033"/>
                  <a:pt x="1" y="1488179"/>
                  <a:pt x="1" y="1445579"/>
                </a:cubicBezTo>
                <a:cubicBezTo>
                  <a:pt x="1" y="1017259"/>
                  <a:pt x="0" y="588940"/>
                  <a:pt x="0" y="160620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2604" tIns="73714" rIns="82604" bIns="73714" numCol="1" spcCol="1270" anchor="t" anchorCtr="0">
            <a:noAutofit/>
          </a:bodyPr>
          <a:lstStyle/>
          <a:p>
            <a:pPr lvl="0" algn="l" defTabSz="6223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800" b="1" u="sng" kern="1200" dirty="0" smtClean="0">
                <a:solidFill>
                  <a:srgbClr val="0000CC"/>
                </a:solidFill>
              </a:rPr>
              <a:t>NOR (Not OR)</a:t>
            </a:r>
            <a:endParaRPr lang="en-US" sz="1800" b="1" u="sng" kern="1200" dirty="0">
              <a:solidFill>
                <a:srgbClr val="0000CC"/>
              </a:solidFill>
            </a:endParaRPr>
          </a:p>
          <a:p>
            <a:pPr marL="57150" lvl="1" indent="-57150" algn="l" defTabSz="4889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600" kern="1200" dirty="0" smtClean="0">
                <a:solidFill>
                  <a:srgbClr val="2B1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</a:t>
            </a:r>
            <a:r>
              <a:rPr lang="en-US" sz="1600" kern="1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basic unit of access is a bit</a:t>
            </a:r>
            <a:endParaRPr lang="en-US" sz="1600" kern="12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" lvl="1" indent="-57150" algn="l" defTabSz="4889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600" kern="1200" dirty="0" smtClean="0">
                <a:solidFill>
                  <a:srgbClr val="2B1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Provides high-speed random access</a:t>
            </a:r>
            <a:endParaRPr lang="en-US" sz="1600" kern="12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" lvl="1" indent="-57150" algn="l" defTabSz="48895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600" kern="1200" dirty="0" smtClean="0">
                <a:solidFill>
                  <a:srgbClr val="2B1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to store cell phone operating system code and on Windows computers for the BIOS program that runs at start-up</a:t>
            </a:r>
            <a:endParaRPr lang="en-US" sz="1600" kern="12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Freeform 15"/>
          <p:cNvSpPr/>
          <p:nvPr/>
        </p:nvSpPr>
        <p:spPr>
          <a:xfrm>
            <a:off x="5364088" y="4077072"/>
            <a:ext cx="3456384" cy="2304256"/>
          </a:xfrm>
          <a:custGeom>
            <a:avLst/>
            <a:gdLst>
              <a:gd name="connsiteX0" fmla="*/ 0 w 2397123"/>
              <a:gd name="connsiteY0" fmla="*/ 172265 h 1722651"/>
              <a:gd name="connsiteX1" fmla="*/ 50455 w 2397123"/>
              <a:gd name="connsiteY1" fmla="*/ 50455 h 1722651"/>
              <a:gd name="connsiteX2" fmla="*/ 172265 w 2397123"/>
              <a:gd name="connsiteY2" fmla="*/ 0 h 1722651"/>
              <a:gd name="connsiteX3" fmla="*/ 2224858 w 2397123"/>
              <a:gd name="connsiteY3" fmla="*/ 0 h 1722651"/>
              <a:gd name="connsiteX4" fmla="*/ 2346668 w 2397123"/>
              <a:gd name="connsiteY4" fmla="*/ 50455 h 1722651"/>
              <a:gd name="connsiteX5" fmla="*/ 2397123 w 2397123"/>
              <a:gd name="connsiteY5" fmla="*/ 172265 h 1722651"/>
              <a:gd name="connsiteX6" fmla="*/ 2397123 w 2397123"/>
              <a:gd name="connsiteY6" fmla="*/ 1550386 h 1722651"/>
              <a:gd name="connsiteX7" fmla="*/ 2346668 w 2397123"/>
              <a:gd name="connsiteY7" fmla="*/ 1672196 h 1722651"/>
              <a:gd name="connsiteX8" fmla="*/ 2224858 w 2397123"/>
              <a:gd name="connsiteY8" fmla="*/ 1722651 h 1722651"/>
              <a:gd name="connsiteX9" fmla="*/ 172265 w 2397123"/>
              <a:gd name="connsiteY9" fmla="*/ 1722651 h 1722651"/>
              <a:gd name="connsiteX10" fmla="*/ 50455 w 2397123"/>
              <a:gd name="connsiteY10" fmla="*/ 1672196 h 1722651"/>
              <a:gd name="connsiteX11" fmla="*/ 0 w 2397123"/>
              <a:gd name="connsiteY11" fmla="*/ 1550386 h 1722651"/>
              <a:gd name="connsiteX12" fmla="*/ 0 w 2397123"/>
              <a:gd name="connsiteY12" fmla="*/ 172265 h 17226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397123" h="1722651">
                <a:moveTo>
                  <a:pt x="0" y="172265"/>
                </a:moveTo>
                <a:cubicBezTo>
                  <a:pt x="0" y="126577"/>
                  <a:pt x="18149" y="82761"/>
                  <a:pt x="50455" y="50455"/>
                </a:cubicBezTo>
                <a:cubicBezTo>
                  <a:pt x="82761" y="18149"/>
                  <a:pt x="126577" y="0"/>
                  <a:pt x="172265" y="0"/>
                </a:cubicBezTo>
                <a:lnTo>
                  <a:pt x="2224858" y="0"/>
                </a:lnTo>
                <a:cubicBezTo>
                  <a:pt x="2270546" y="0"/>
                  <a:pt x="2314362" y="18149"/>
                  <a:pt x="2346668" y="50455"/>
                </a:cubicBezTo>
                <a:cubicBezTo>
                  <a:pt x="2378974" y="82761"/>
                  <a:pt x="2397123" y="126577"/>
                  <a:pt x="2397123" y="172265"/>
                </a:cubicBezTo>
                <a:lnTo>
                  <a:pt x="2397123" y="1550386"/>
                </a:lnTo>
                <a:cubicBezTo>
                  <a:pt x="2397123" y="1596074"/>
                  <a:pt x="2378974" y="1639890"/>
                  <a:pt x="2346668" y="1672196"/>
                </a:cubicBezTo>
                <a:cubicBezTo>
                  <a:pt x="2314362" y="1704502"/>
                  <a:pt x="2270546" y="1722651"/>
                  <a:pt x="2224858" y="1722651"/>
                </a:cubicBezTo>
                <a:lnTo>
                  <a:pt x="172265" y="1722651"/>
                </a:lnTo>
                <a:cubicBezTo>
                  <a:pt x="126577" y="1722651"/>
                  <a:pt x="82761" y="1704502"/>
                  <a:pt x="50455" y="1672196"/>
                </a:cubicBezTo>
                <a:cubicBezTo>
                  <a:pt x="18149" y="1639890"/>
                  <a:pt x="0" y="1596074"/>
                  <a:pt x="0" y="1550386"/>
                </a:cubicBezTo>
                <a:lnTo>
                  <a:pt x="0" y="172265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0">
            <a:scrgbClr r="0" g="0" b="0"/>
          </a:lnRef>
          <a:fillRef idx="3">
            <a:scrgbClr r="0" g="0" b="0"/>
          </a:fillRef>
          <a:effectRef idx="2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80935" tIns="73315" rIns="80935" bIns="73315" numCol="1" spcCol="1270" anchor="t" anchorCtr="0">
            <a:noAutofit/>
          </a:bodyPr>
          <a:lstStyle/>
          <a:p>
            <a:pPr lvl="0" algn="l" defTabSz="533400" rtl="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US" sz="1600" b="1" u="sng" kern="1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NAND (not AND)</a:t>
            </a:r>
            <a:endParaRPr lang="en-US" sz="1600" b="1" u="sng" kern="12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" lvl="1" indent="-57150" algn="l" defTabSz="4445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600" kern="1200" dirty="0" smtClean="0">
                <a:solidFill>
                  <a:srgbClr val="2B1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</a:t>
            </a:r>
            <a:r>
              <a:rPr lang="en-US" sz="1600" kern="1200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basic unit is 16 or 32 bits</a:t>
            </a:r>
            <a:endParaRPr lang="en-US" sz="1600" kern="1200" dirty="0">
              <a:solidFill>
                <a:srgbClr val="0000C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" lvl="1" indent="-57150" algn="l" defTabSz="4445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US" sz="1600" kern="1200" dirty="0" smtClean="0">
                <a:solidFill>
                  <a:srgbClr val="2B1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Reads and writes in small blocks</a:t>
            </a:r>
            <a:endParaRPr lang="en-US" sz="1600" kern="12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" lvl="1" indent="-57150" algn="l" defTabSz="4445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GB" sz="1600" kern="1200" dirty="0" smtClean="0">
                <a:solidFill>
                  <a:srgbClr val="2B1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Used in USB flash drives, memory cards, and in SSDs</a:t>
            </a:r>
            <a:endParaRPr lang="en-GB" sz="1600" kern="12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7150" lvl="1" indent="-57150" algn="l" defTabSz="444500" rtl="0">
              <a:lnSpc>
                <a:spcPct val="90000"/>
              </a:lnSpc>
              <a:spcBef>
                <a:spcPct val="0"/>
              </a:spcBef>
              <a:spcAft>
                <a:spcPct val="15000"/>
              </a:spcAft>
              <a:buChar char="••"/>
            </a:pPr>
            <a:r>
              <a:rPr lang="en-GB" sz="1600" kern="1200" dirty="0" smtClean="0">
                <a:solidFill>
                  <a:srgbClr val="2B142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Does not provide a random-access external address bus so the data must be read on a block-wise basis</a:t>
            </a:r>
            <a:endParaRPr lang="en-GB" sz="1600" kern="1200" dirty="0">
              <a:solidFill>
                <a:srgbClr val="2B142D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588224" y="44624"/>
            <a:ext cx="1728192" cy="1114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>
          <a:xfrm>
            <a:off x="357158" y="142852"/>
            <a:ext cx="6096000" cy="65721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Flash Memory Operation</a:t>
            </a:r>
            <a:endParaRPr kumimoji="0" lang="en-GB" sz="3200" b="1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58" y="842934"/>
            <a:ext cx="8286846" cy="2228876"/>
          </a:xfrm>
          <a:prstGeom prst="rect">
            <a:avLst/>
          </a:prstGeom>
          <a:noFill/>
          <a:ln w="38100">
            <a:solidFill>
              <a:srgbClr val="001642"/>
            </a:solidFill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57158" y="3227390"/>
            <a:ext cx="850112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/>
            <a:r>
              <a:rPr lang="en-US" smtClean="0"/>
              <a:t>(a)  In transistors, a small voltage applied to the control gate can be used to control the flow of a large current between the source and the drain (ống dẫn).</a:t>
            </a:r>
          </a:p>
          <a:p>
            <a:pPr marL="398463" indent="-398463"/>
            <a:r>
              <a:rPr lang="en-US" smtClean="0"/>
              <a:t>(b) In a flash memory cell, a second gate(floating gate, insulated by a thin oxide layer) is added to the transistor. Initially, the floating gate does not interfere with the operation of the transistor . </a:t>
            </a:r>
          </a:p>
          <a:p>
            <a:pPr marL="398463" indent="-398463"/>
            <a:r>
              <a:rPr lang="en-US" smtClean="0"/>
              <a:t>(c) Applying a large voltage across the oxide layer causes electrons to tunnel through it and become trapped on the floating gate, where they remain even if the power is disconnected.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71414"/>
            <a:ext cx="7556313" cy="1116106"/>
          </a:xfrm>
        </p:spPr>
        <p:txBody>
          <a:bodyPr/>
          <a:lstStyle/>
          <a:p>
            <a:r>
              <a:rPr lang="en-US" b="1" smtClean="0"/>
              <a:t>Objectives</a:t>
            </a:r>
            <a:endParaRPr lang="en-US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85860"/>
            <a:ext cx="8105974" cy="4591412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After studying this chapter, you should be able to: </a:t>
            </a:r>
          </a:p>
          <a:p>
            <a:pPr lvl="1"/>
            <a:r>
              <a:rPr lang="en-US" sz="2600" dirty="0" smtClean="0">
                <a:solidFill>
                  <a:srgbClr val="002060"/>
                </a:solidFill>
              </a:rPr>
              <a:t>Understand the key properties of magnetic disks. </a:t>
            </a:r>
          </a:p>
          <a:p>
            <a:pPr lvl="1"/>
            <a:r>
              <a:rPr lang="en-US" sz="2600" dirty="0" smtClean="0">
                <a:solidFill>
                  <a:srgbClr val="002060"/>
                </a:solidFill>
              </a:rPr>
              <a:t>Understand the performance issues involved in magnetic disk access. </a:t>
            </a:r>
          </a:p>
          <a:p>
            <a:pPr lvl="1"/>
            <a:r>
              <a:rPr lang="en-US" sz="2600" dirty="0" smtClean="0">
                <a:solidFill>
                  <a:srgbClr val="002060"/>
                </a:solidFill>
              </a:rPr>
              <a:t>Explain the concept of RAID and describe the various levels. </a:t>
            </a:r>
          </a:p>
          <a:p>
            <a:pPr lvl="1"/>
            <a:r>
              <a:rPr lang="en-US" sz="2600" dirty="0" smtClean="0">
                <a:solidFill>
                  <a:srgbClr val="002060"/>
                </a:solidFill>
              </a:rPr>
              <a:t>Compare and contrast hard disk drives and solid disk drives. </a:t>
            </a:r>
          </a:p>
          <a:p>
            <a:pPr lvl="1"/>
            <a:r>
              <a:rPr lang="en-US" sz="2600" dirty="0" smtClean="0">
                <a:solidFill>
                  <a:srgbClr val="002060"/>
                </a:solidFill>
              </a:rPr>
              <a:t>Describe in general terms the operation of flash memory. </a:t>
            </a:r>
          </a:p>
          <a:p>
            <a:pPr lvl="1"/>
            <a:r>
              <a:rPr lang="en-US" sz="2600" dirty="0" smtClean="0">
                <a:solidFill>
                  <a:srgbClr val="002060"/>
                </a:solidFill>
              </a:rPr>
              <a:t>Understand the differences among the different optical disk storage media. </a:t>
            </a:r>
          </a:p>
          <a:p>
            <a:pPr lvl="1"/>
            <a:r>
              <a:rPr lang="en-US" sz="2600" dirty="0" smtClean="0">
                <a:solidFill>
                  <a:srgbClr val="002060"/>
                </a:solidFill>
              </a:rPr>
              <a:t>Present an overview of magnetic tape storage technology.</a:t>
            </a:r>
            <a:endParaRPr lang="en-US" sz="2600" dirty="0">
              <a:solidFill>
                <a:srgbClr val="00206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71414"/>
            <a:ext cx="6191157" cy="628632"/>
          </a:xfrm>
        </p:spPr>
        <p:txBody>
          <a:bodyPr>
            <a:normAutofit fontScale="90000"/>
          </a:bodyPr>
          <a:lstStyle/>
          <a:p>
            <a:r>
              <a:rPr lang="en-GB" sz="3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 Compared to HDD</a:t>
            </a:r>
            <a:endParaRPr lang="en-GB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28600" y="857256"/>
            <a:ext cx="7843862" cy="3429000"/>
          </a:xfrm>
        </p:spPr>
        <p:txBody>
          <a:bodyPr>
            <a:noAutofit/>
          </a:bodyPr>
          <a:lstStyle/>
          <a:p>
            <a:r>
              <a:rPr lang="en-GB" sz="2000" b="1" dirty="0" smtClean="0">
                <a:solidFill>
                  <a:srgbClr val="0000CC"/>
                </a:solidFill>
              </a:rPr>
              <a:t>SSDs have the following advantages over HDDs: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smtClean="0">
                <a:solidFill>
                  <a:schemeClr val="tx1"/>
                </a:solidFill>
              </a:rPr>
              <a:t>High-performance </a:t>
            </a:r>
            <a:r>
              <a:rPr lang="en-GB" sz="2000" b="1" u="sng" dirty="0" smtClean="0">
                <a:solidFill>
                  <a:schemeClr val="tx1"/>
                </a:solidFill>
              </a:rPr>
              <a:t>i</a:t>
            </a:r>
            <a:r>
              <a:rPr lang="en-GB" sz="2000" dirty="0" smtClean="0">
                <a:solidFill>
                  <a:schemeClr val="tx1"/>
                </a:solidFill>
              </a:rPr>
              <a:t>nput/</a:t>
            </a:r>
            <a:r>
              <a:rPr lang="en-GB" sz="2000" b="1" u="sng" dirty="0" smtClean="0">
                <a:solidFill>
                  <a:schemeClr val="tx1"/>
                </a:solidFill>
              </a:rPr>
              <a:t>o</a:t>
            </a:r>
            <a:r>
              <a:rPr lang="en-GB" sz="2000" dirty="0" smtClean="0">
                <a:solidFill>
                  <a:schemeClr val="tx1"/>
                </a:solidFill>
              </a:rPr>
              <a:t>utput operations </a:t>
            </a:r>
            <a:r>
              <a:rPr lang="en-GB" sz="2000" b="1" u="sng" dirty="0" smtClean="0">
                <a:solidFill>
                  <a:schemeClr val="tx1"/>
                </a:solidFill>
              </a:rPr>
              <a:t>p</a:t>
            </a:r>
            <a:r>
              <a:rPr lang="en-GB" sz="2000" dirty="0" smtClean="0">
                <a:solidFill>
                  <a:schemeClr val="tx1"/>
                </a:solidFill>
              </a:rPr>
              <a:t>er </a:t>
            </a:r>
            <a:r>
              <a:rPr lang="en-GB" sz="2000" b="1" u="sng" dirty="0" smtClean="0">
                <a:solidFill>
                  <a:schemeClr val="tx1"/>
                </a:solidFill>
              </a:rPr>
              <a:t>s</a:t>
            </a:r>
            <a:r>
              <a:rPr lang="en-GB" sz="2000" dirty="0" smtClean="0">
                <a:solidFill>
                  <a:schemeClr val="tx1"/>
                </a:solidFill>
              </a:rPr>
              <a:t>econ</a:t>
            </a:r>
            <a:r>
              <a:rPr lang="en-GB" sz="2000" dirty="0" smtClean="0">
                <a:solidFill>
                  <a:schemeClr val="bg1"/>
                </a:solidFill>
              </a:rPr>
              <a:t>d (IOPS)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smtClean="0">
                <a:solidFill>
                  <a:schemeClr val="tx1"/>
                </a:solidFill>
              </a:rPr>
              <a:t>Durability/ Longer lifespan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smtClean="0">
                <a:solidFill>
                  <a:schemeClr val="tx1"/>
                </a:solidFill>
              </a:rPr>
              <a:t>Lower power consumption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smtClean="0">
                <a:solidFill>
                  <a:schemeClr val="tx1"/>
                </a:solidFill>
              </a:rPr>
              <a:t>Quieter and cooler running capabilities</a:t>
            </a:r>
          </a:p>
          <a:p>
            <a:pPr marL="228600" indent="-228600">
              <a:spcBef>
                <a:spcPts val="2000"/>
              </a:spcBef>
              <a:buFont typeface="Wingdings" pitchFamily="2" charset="2"/>
              <a:buChar char="n"/>
            </a:pPr>
            <a:r>
              <a:rPr lang="en-GB" sz="2000" dirty="0" smtClean="0">
                <a:solidFill>
                  <a:schemeClr val="tx1"/>
                </a:solidFill>
              </a:rPr>
              <a:t>Lower access times and latency rates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72330" y="357166"/>
            <a:ext cx="1371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</a:t>
            </a:r>
          </a:p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6.5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781800" y="3048000"/>
            <a:ext cx="2076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Comparisons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4086340"/>
            <a:ext cx="7858180" cy="27716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37" name="Rectangle 41"/>
          <p:cNvSpPr>
            <a:spLocks noGrp="1" noChangeArrowheads="1"/>
          </p:cNvSpPr>
          <p:nvPr>
            <p:ph type="title"/>
          </p:nvPr>
        </p:nvSpPr>
        <p:spPr>
          <a:xfrm>
            <a:off x="381000" y="1524000"/>
            <a:ext cx="3255264" cy="1162050"/>
          </a:xfrm>
        </p:spPr>
        <p:txBody>
          <a:bodyPr>
            <a:noAutofit/>
          </a:bodyPr>
          <a:lstStyle/>
          <a:p>
            <a:pPr algn="ctr"/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SSD </a:t>
            </a:r>
            <a:b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Organization</a:t>
            </a:r>
            <a:endParaRPr lang="en-GB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5" descr="f1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20000" t="2727" r="18824" b="5455"/>
              <a:stretch>
                <a:fillRect/>
              </a:stretch>
            </p:blipFill>
          </mc:Choice>
          <mc:Fallback>
            <p:blipFill>
              <a:blip r:embed="rId4"/>
              <a:srcRect l="20000" t="2727" r="18824" b="5455"/>
              <a:stretch>
                <a:fillRect/>
              </a:stretch>
            </p:blipFill>
          </mc:Fallback>
        </mc:AlternateContent>
        <p:spPr>
          <a:xfrm>
            <a:off x="4648200" y="-58468"/>
            <a:ext cx="3561016" cy="691646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0" y="6381328"/>
            <a:ext cx="2411760" cy="47667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Read by yourself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42852"/>
            <a:ext cx="7556313" cy="695308"/>
          </a:xfrm>
        </p:spPr>
        <p:txBody>
          <a:bodyPr/>
          <a:lstStyle/>
          <a:p>
            <a:r>
              <a:rPr lang="en-GB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Practical Issues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130130" y="1857364"/>
            <a:ext cx="3577774" cy="4467235"/>
          </a:xfrm>
        </p:spPr>
        <p:txBody>
          <a:bodyPr>
            <a:normAutofit/>
          </a:bodyPr>
          <a:lstStyle/>
          <a:p>
            <a:r>
              <a:rPr lang="en-GB" sz="2000" b="1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SDD</a:t>
            </a:r>
            <a:r>
              <a:rPr lang="en-GB" sz="2000" dirty="0" smtClean="0">
                <a:solidFill>
                  <a:srgbClr val="001642"/>
                </a:solidFill>
              </a:rPr>
              <a:t> performance has a tendency to slow down as the device is used</a:t>
            </a:r>
          </a:p>
          <a:p>
            <a:pPr lvl="1"/>
            <a:r>
              <a:rPr lang="en-GB" sz="2000" dirty="0" smtClean="0">
                <a:solidFill>
                  <a:srgbClr val="FF0000"/>
                </a:solidFill>
              </a:rPr>
              <a:t>The </a:t>
            </a:r>
            <a:r>
              <a:rPr lang="en-GB" sz="2000" b="1" u="sng" dirty="0" smtClean="0">
                <a:solidFill>
                  <a:srgbClr val="FF0000"/>
                </a:solidFill>
              </a:rPr>
              <a:t>entire block</a:t>
            </a:r>
            <a:r>
              <a:rPr lang="en-GB" sz="2000" dirty="0" smtClean="0">
                <a:solidFill>
                  <a:srgbClr val="FF0000"/>
                </a:solidFill>
              </a:rPr>
              <a:t> must be read from the flash memory and placed in a RAM buffer</a:t>
            </a:r>
          </a:p>
          <a:p>
            <a:pPr lvl="1"/>
            <a:r>
              <a:rPr lang="en-GB" sz="2000" b="1" u="sng" dirty="0" smtClean="0">
                <a:solidFill>
                  <a:schemeClr val="tx1"/>
                </a:solidFill>
              </a:rPr>
              <a:t>Before</a:t>
            </a:r>
            <a:r>
              <a:rPr lang="en-GB" sz="2000" dirty="0" smtClean="0">
                <a:solidFill>
                  <a:schemeClr val="tx1"/>
                </a:solidFill>
              </a:rPr>
              <a:t> the block can be </a:t>
            </a:r>
            <a:r>
              <a:rPr lang="en-GB" sz="2000" b="1" u="sng" dirty="0" smtClean="0">
                <a:solidFill>
                  <a:schemeClr val="tx1"/>
                </a:solidFill>
              </a:rPr>
              <a:t>written back</a:t>
            </a:r>
            <a:r>
              <a:rPr lang="en-GB" sz="2000" dirty="0" smtClean="0">
                <a:solidFill>
                  <a:schemeClr val="tx1"/>
                </a:solidFill>
              </a:rPr>
              <a:t> to flash memory, the </a:t>
            </a:r>
            <a:r>
              <a:rPr lang="en-GB" sz="2000" b="1" u="sng" dirty="0" smtClean="0">
                <a:solidFill>
                  <a:schemeClr val="tx1"/>
                </a:solidFill>
              </a:rPr>
              <a:t>entire block of flash memory must be erased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995936" y="1714488"/>
            <a:ext cx="4933782" cy="4767273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chemeClr val="accent2">
                    <a:lumMod val="75000"/>
                    <a:lumOff val="25000"/>
                  </a:schemeClr>
                </a:solidFill>
              </a:rPr>
              <a:t>Flash memory </a:t>
            </a:r>
            <a:r>
              <a:rPr lang="en-US" sz="2000" dirty="0" smtClean="0">
                <a:solidFill>
                  <a:srgbClr val="001642"/>
                </a:solidFill>
              </a:rPr>
              <a:t>becomes </a:t>
            </a:r>
            <a:r>
              <a:rPr lang="en-US" sz="2000" b="1" u="sng" dirty="0" smtClean="0">
                <a:solidFill>
                  <a:srgbClr val="001642"/>
                </a:solidFill>
              </a:rPr>
              <a:t>unusable </a:t>
            </a:r>
            <a:r>
              <a:rPr lang="en-US" sz="2000" u="sng" dirty="0" smtClean="0">
                <a:solidFill>
                  <a:srgbClr val="001642"/>
                </a:solidFill>
              </a:rPr>
              <a:t>after </a:t>
            </a:r>
            <a:r>
              <a:rPr lang="en-US" sz="2000" b="1" u="sng" dirty="0" smtClean="0">
                <a:solidFill>
                  <a:srgbClr val="001642"/>
                </a:solidFill>
              </a:rPr>
              <a:t>a certain number of writes</a:t>
            </a:r>
          </a:p>
          <a:p>
            <a:pPr lvl="1"/>
            <a:r>
              <a:rPr lang="en-US" sz="2000" dirty="0" smtClean="0">
                <a:solidFill>
                  <a:srgbClr val="0000CC"/>
                </a:solidFill>
              </a:rPr>
              <a:t>Techniques for prolonging life: </a:t>
            </a:r>
          </a:p>
          <a:p>
            <a:pPr lvl="2"/>
            <a:r>
              <a:rPr lang="en-US" dirty="0" smtClean="0">
                <a:solidFill>
                  <a:srgbClr val="001642"/>
                </a:solidFill>
              </a:rPr>
              <a:t>Front-ending the flash with a cache to delay and group write operations</a:t>
            </a:r>
          </a:p>
          <a:p>
            <a:pPr lvl="2"/>
            <a:r>
              <a:rPr lang="en-US" dirty="0" smtClean="0">
                <a:solidFill>
                  <a:srgbClr val="001642"/>
                </a:solidFill>
              </a:rPr>
              <a:t>Using wear-leveling algorithms that evenly distribute writes across block of cells</a:t>
            </a:r>
          </a:p>
          <a:p>
            <a:pPr lvl="2"/>
            <a:r>
              <a:rPr lang="en-US" dirty="0" smtClean="0">
                <a:solidFill>
                  <a:srgbClr val="001642"/>
                </a:solidFill>
              </a:rPr>
              <a:t>Bad-block management techniques</a:t>
            </a:r>
          </a:p>
          <a:p>
            <a:pPr lvl="1"/>
            <a:r>
              <a:rPr lang="en-US" sz="2000" b="1" dirty="0" smtClean="0">
                <a:solidFill>
                  <a:srgbClr val="0000CC"/>
                </a:solidFill>
              </a:rPr>
              <a:t>Most flash devices estimate their own remaining lifetimes </a:t>
            </a:r>
            <a:r>
              <a:rPr lang="en-US" sz="2000" dirty="0" smtClean="0">
                <a:solidFill>
                  <a:srgbClr val="0000CC"/>
                </a:solidFill>
              </a:rPr>
              <a:t>so systems can anticipate failure and take preemptive action</a:t>
            </a:r>
          </a:p>
          <a:p>
            <a:pPr lvl="1"/>
            <a:endParaRPr lang="en-US" sz="2000" dirty="0">
              <a:solidFill>
                <a:srgbClr val="001642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7200" y="785794"/>
            <a:ext cx="74676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b="1" dirty="0" smtClean="0">
                <a:solidFill>
                  <a:srgbClr val="0000CC"/>
                </a:solidFill>
                <a:latin typeface="+mn-lt"/>
              </a:rPr>
              <a:t>There are two practical issues peculiar to SSDs that are not faced by HDDs: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556313" cy="1116106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6.4- Optical Memory</a:t>
            </a:r>
            <a:b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u="sng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ompact </a:t>
            </a:r>
            <a:r>
              <a:rPr lang="en-US" u="sng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isk </a:t>
            </a:r>
            <a:r>
              <a:rPr lang="en-US" u="sng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ead-</a:t>
            </a:r>
            <a:r>
              <a:rPr lang="en-US" u="sng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nly </a:t>
            </a:r>
            <a:r>
              <a:rPr lang="en-US" u="sng" dirty="0" smtClean="0">
                <a:solidFill>
                  <a:srgbClr val="0000C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emory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643050"/>
            <a:ext cx="6480720" cy="1281894"/>
          </a:xfrm>
        </p:spPr>
        <p:txBody>
          <a:bodyPr>
            <a:normAutofit fontScale="925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Audio CD and the CD-ROM share a similar technology</a:t>
            </a:r>
          </a:p>
          <a:p>
            <a:pPr marL="228600" lvl="1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The main difference is that CD-ROM players are more rugged and have error correction devices to ensure that data are properly transferred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536" y="2924944"/>
            <a:ext cx="2773378" cy="1696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347864" y="2924944"/>
            <a:ext cx="2628900" cy="172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Straight Arrow Connector 9"/>
          <p:cNvCxnSpPr/>
          <p:nvPr/>
        </p:nvCxnSpPr>
        <p:spPr>
          <a:xfrm>
            <a:off x="5364088" y="3933056"/>
            <a:ext cx="288032" cy="288032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39552" y="4869160"/>
            <a:ext cx="82089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Spiral track: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đĩa</a:t>
            </a:r>
            <a:r>
              <a:rPr lang="en-US" dirty="0" smtClean="0"/>
              <a:t> quay, </a:t>
            </a:r>
            <a:r>
              <a:rPr lang="en-US" dirty="0" err="1" smtClean="0"/>
              <a:t>thấu</a:t>
            </a:r>
            <a:r>
              <a:rPr lang="en-US" dirty="0" smtClean="0"/>
              <a:t> </a:t>
            </a:r>
            <a:r>
              <a:rPr lang="en-US" dirty="0" err="1" smtClean="0"/>
              <a:t>kính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tia</a:t>
            </a:r>
            <a:r>
              <a:rPr lang="en-US" dirty="0" smtClean="0"/>
              <a:t> </a:t>
            </a:r>
            <a:r>
              <a:rPr lang="en-US" dirty="0" err="1" smtClean="0"/>
              <a:t>lazer</a:t>
            </a:r>
            <a:r>
              <a:rPr lang="en-US" dirty="0" smtClean="0"/>
              <a:t> </a:t>
            </a:r>
            <a:r>
              <a:rPr lang="en-US" dirty="0" err="1" smtClean="0"/>
              <a:t>chạy</a:t>
            </a:r>
            <a:r>
              <a:rPr lang="en-US" dirty="0" smtClean="0"/>
              <a:t> </a:t>
            </a:r>
            <a:r>
              <a:rPr lang="en-US" dirty="0" err="1" smtClean="0"/>
              <a:t>từ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ra</a:t>
            </a:r>
            <a:r>
              <a:rPr lang="en-US" dirty="0" smtClean="0"/>
              <a:t> </a:t>
            </a:r>
            <a:r>
              <a:rPr lang="en-US" dirty="0" err="1" smtClean="0"/>
              <a:t>ngoài</a:t>
            </a:r>
            <a:r>
              <a:rPr lang="en-US" dirty="0" smtClean="0"/>
              <a:t> </a:t>
            </a:r>
            <a:r>
              <a:rPr lang="en-US" dirty="0" err="1" smtClean="0"/>
              <a:t>nên</a:t>
            </a:r>
            <a:r>
              <a:rPr lang="en-US" dirty="0" smtClean="0"/>
              <a:t> track </a:t>
            </a:r>
            <a:r>
              <a:rPr lang="en-US" dirty="0" err="1" smtClean="0"/>
              <a:t>trên</a:t>
            </a:r>
            <a:r>
              <a:rPr lang="en-US" dirty="0" smtClean="0"/>
              <a:t> </a:t>
            </a:r>
            <a:r>
              <a:rPr lang="en-US" dirty="0" err="1" smtClean="0"/>
              <a:t>đĩa</a:t>
            </a:r>
            <a:r>
              <a:rPr lang="en-US" dirty="0" smtClean="0"/>
              <a:t> </a:t>
            </a:r>
            <a:r>
              <a:rPr lang="en-US" dirty="0" err="1" smtClean="0"/>
              <a:t>quang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hình</a:t>
            </a:r>
            <a:r>
              <a:rPr lang="en-US" dirty="0" smtClean="0"/>
              <a:t> </a:t>
            </a:r>
            <a:r>
              <a:rPr lang="en-US" dirty="0" err="1" smtClean="0"/>
              <a:t>xoắn</a:t>
            </a:r>
            <a:r>
              <a:rPr lang="en-US" dirty="0" smtClean="0"/>
              <a:t> </a:t>
            </a:r>
            <a:r>
              <a:rPr lang="en-US" dirty="0" err="1" smtClean="0"/>
              <a:t>ốc</a:t>
            </a:r>
            <a:r>
              <a:rPr lang="en-US" dirty="0" smtClean="0"/>
              <a:t> </a:t>
            </a:r>
            <a:r>
              <a:rPr lang="en-US" dirty="0" err="1" smtClean="0"/>
              <a:t>liên</a:t>
            </a:r>
            <a:r>
              <a:rPr lang="en-US" dirty="0" smtClean="0"/>
              <a:t> </a:t>
            </a:r>
            <a:r>
              <a:rPr lang="en-US" dirty="0" err="1" smtClean="0"/>
              <a:t>tục</a:t>
            </a: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16216" y="2852936"/>
            <a:ext cx="1628775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7556313" cy="1116106"/>
          </a:xfrm>
        </p:spPr>
        <p:txBody>
          <a:bodyPr/>
          <a:lstStyle/>
          <a:p>
            <a:r>
              <a:rPr 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Optical Memory: Optical Disk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2360" y="692696"/>
            <a:ext cx="1125390" cy="688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51520" y="980728"/>
            <a:ext cx="8532440" cy="41764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208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Production:</a:t>
            </a:r>
          </a:p>
          <a:p>
            <a:pPr marL="4572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Disk: is formed from a resin 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nhựa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nhân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tạo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such as polycarbonate</a:t>
            </a:r>
          </a:p>
          <a:p>
            <a:pPr marL="4572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Digitally recorded information is imprinted as a series of microscopic pits (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hố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vết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lõm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cực</a:t>
            </a:r>
            <a:r>
              <a:rPr kumimoji="0" lang="en-US" sz="18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nhỏ</a:t>
            </a: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 on the surface of the polycarbonate. This is done with a finely focused, high intensity laser to create a master disk</a:t>
            </a:r>
          </a:p>
          <a:p>
            <a:pPr marL="4572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pitted surface is then coated with a highly reflective surface, usually  aluminum or gold</a:t>
            </a:r>
          </a:p>
          <a:p>
            <a:pPr marL="4572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 shiny surface is protected against dust and scratches by a top                     coat of clear acrylic</a:t>
            </a:r>
          </a:p>
          <a:p>
            <a:pPr marL="457200" marR="0" lvl="1" indent="-2286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>
                  <a:lumMod val="60000"/>
                  <a:lumOff val="40000"/>
                </a:schemeClr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0" 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Finally a label can be silkscreened onto the acrylic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3528" y="4293096"/>
            <a:ext cx="41910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4716016" y="4509121"/>
            <a:ext cx="4464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Lớp</a:t>
            </a:r>
            <a:r>
              <a:rPr lang="en-US" sz="1400" dirty="0" smtClean="0"/>
              <a:t> acrylic– </a:t>
            </a:r>
            <a:r>
              <a:rPr lang="en-US" sz="1400" dirty="0" err="1" smtClean="0"/>
              <a:t>mặt</a:t>
            </a:r>
            <a:r>
              <a:rPr lang="en-US" sz="1400" dirty="0" smtClean="0"/>
              <a:t> </a:t>
            </a:r>
            <a:r>
              <a:rPr lang="en-US" sz="1400" dirty="0" err="1" smtClean="0"/>
              <a:t>trên</a:t>
            </a:r>
            <a:r>
              <a:rPr lang="en-US" sz="1400" dirty="0" smtClean="0"/>
              <a:t>, </a:t>
            </a:r>
            <a:r>
              <a:rPr lang="en-US" sz="1400" dirty="0" err="1" smtClean="0"/>
              <a:t>lớp</a:t>
            </a:r>
            <a:r>
              <a:rPr lang="en-US" sz="1400" dirty="0" smtClean="0"/>
              <a:t> </a:t>
            </a:r>
            <a:r>
              <a:rPr lang="en-US" sz="1400" dirty="0" err="1" smtClean="0"/>
              <a:t>cứng</a:t>
            </a:r>
            <a:r>
              <a:rPr lang="en-US" sz="1400" dirty="0" smtClean="0"/>
              <a:t> </a:t>
            </a:r>
            <a:r>
              <a:rPr lang="en-US" sz="1400" dirty="0" err="1" smtClean="0"/>
              <a:t>để</a:t>
            </a:r>
            <a:r>
              <a:rPr lang="en-US" sz="1400" dirty="0" smtClean="0"/>
              <a:t> </a:t>
            </a:r>
            <a:r>
              <a:rPr lang="en-US" sz="1400" dirty="0" err="1" smtClean="0"/>
              <a:t>bảo</a:t>
            </a:r>
            <a:r>
              <a:rPr lang="en-US" sz="1400" dirty="0" smtClean="0"/>
              <a:t> </a:t>
            </a:r>
            <a:r>
              <a:rPr lang="en-US" sz="1400" dirty="0" err="1" smtClean="0"/>
              <a:t>vệ</a:t>
            </a:r>
            <a:r>
              <a:rPr lang="en-US" sz="1400" dirty="0" smtClean="0"/>
              <a:t> </a:t>
            </a:r>
            <a:r>
              <a:rPr lang="en-US" sz="1400" dirty="0" err="1" smtClean="0"/>
              <a:t>và</a:t>
            </a:r>
            <a:r>
              <a:rPr lang="en-US" sz="1400" dirty="0" smtClean="0"/>
              <a:t> </a:t>
            </a:r>
            <a:r>
              <a:rPr lang="en-US" sz="1400" dirty="0" err="1" smtClean="0"/>
              <a:t>ghi</a:t>
            </a:r>
            <a:r>
              <a:rPr lang="en-US" sz="1400" dirty="0" smtClean="0"/>
              <a:t> </a:t>
            </a:r>
            <a:r>
              <a:rPr lang="en-US" sz="1400" dirty="0" err="1" smtClean="0"/>
              <a:t>nhãn</a:t>
            </a:r>
            <a:r>
              <a:rPr lang="en-US" sz="1400" dirty="0" smtClean="0"/>
              <a:t> </a:t>
            </a:r>
            <a:r>
              <a:rPr lang="en-US" sz="1400" dirty="0" err="1" smtClean="0"/>
              <a:t>đĩa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4716016" y="4993431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 smtClean="0"/>
              <a:t>Lớp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nhôm</a:t>
            </a:r>
            <a:r>
              <a:rPr lang="en-US" sz="1400" b="1" dirty="0" smtClean="0"/>
              <a:t>– </a:t>
            </a:r>
            <a:r>
              <a:rPr lang="en-US" sz="1400" b="1" dirty="0" err="1" smtClean="0"/>
              <a:t>Lớp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chứa</a:t>
            </a:r>
            <a:r>
              <a:rPr lang="en-US" sz="1400" b="1" dirty="0" smtClean="0"/>
              <a:t> data</a:t>
            </a:r>
            <a:endParaRPr lang="en-US" sz="1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4716016" y="5497487"/>
            <a:ext cx="43924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 smtClean="0"/>
              <a:t>Lớp</a:t>
            </a:r>
            <a:r>
              <a:rPr lang="en-US" sz="1400" dirty="0" smtClean="0"/>
              <a:t> polycarbonate: </a:t>
            </a:r>
            <a:r>
              <a:rPr lang="en-US" sz="1400" dirty="0" err="1" smtClean="0"/>
              <a:t>mềm</a:t>
            </a:r>
            <a:r>
              <a:rPr lang="en-US" sz="1400" dirty="0" smtClean="0"/>
              <a:t> </a:t>
            </a:r>
            <a:r>
              <a:rPr lang="en-US" sz="1400" dirty="0" err="1" smtClean="0"/>
              <a:t>hơn</a:t>
            </a:r>
            <a:r>
              <a:rPr lang="en-US" sz="1400" dirty="0" smtClean="0"/>
              <a:t> </a:t>
            </a:r>
            <a:r>
              <a:rPr lang="en-US" sz="1400" dirty="0" err="1" smtClean="0"/>
              <a:t>bảo</a:t>
            </a:r>
            <a:r>
              <a:rPr lang="en-US" sz="1400" dirty="0" smtClean="0"/>
              <a:t> </a:t>
            </a:r>
            <a:r>
              <a:rPr lang="en-US" sz="1400" dirty="0" err="1" smtClean="0"/>
              <a:t>vệ</a:t>
            </a:r>
            <a:r>
              <a:rPr lang="en-US" sz="1400" dirty="0" smtClean="0"/>
              <a:t> </a:t>
            </a:r>
            <a:r>
              <a:rPr lang="en-US" sz="1400" dirty="0" err="1" smtClean="0"/>
              <a:t>lớp</a:t>
            </a:r>
            <a:r>
              <a:rPr lang="en-US" sz="1400" dirty="0" smtClean="0"/>
              <a:t> </a:t>
            </a:r>
            <a:r>
              <a:rPr lang="en-US" sz="1400" dirty="0" err="1" smtClean="0"/>
              <a:t>nhôm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308304" y="6021288"/>
            <a:ext cx="1368152" cy="338554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bg1"/>
                </a:solidFill>
              </a:rPr>
              <a:t>Read note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42844" y="142852"/>
            <a:ext cx="65877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 6</a:t>
            </a:r>
            <a:r>
              <a:rPr lang="en-US" sz="28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. 6: Optical Disk  Products </a:t>
            </a:r>
            <a:endParaRPr lang="en-US" sz="2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8650" y="714356"/>
            <a:ext cx="7886700" cy="596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CD-ROM Block Format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13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8182" t="16471" r="11818" b="36471"/>
              <a:stretch>
                <a:fillRect/>
              </a:stretch>
            </p:blipFill>
          </mc:Choice>
          <mc:Fallback>
            <p:blipFill>
              <a:blip r:embed="rId4"/>
              <a:srcRect l="8182" t="16471" r="11818" b="36471"/>
              <a:stretch>
                <a:fillRect/>
              </a:stretch>
            </p:blipFill>
          </mc:Fallback>
        </mc:AlternateContent>
        <p:spPr>
          <a:xfrm>
            <a:off x="0" y="2362200"/>
            <a:ext cx="9144000" cy="4156329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381000" y="1143000"/>
            <a:ext cx="6179566" cy="5364163"/>
          </a:xfr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n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CD-ROM is appropriate for the distribution of large amounts of data to a large number of users</a:t>
            </a:r>
          </a:p>
          <a:p>
            <a:pPr marL="228600" indent="-228600">
              <a:lnSpc>
                <a:spcPct val="90000"/>
              </a:lnSpc>
              <a:buClr>
                <a:schemeClr val="bg1"/>
              </a:buClr>
              <a:buFont typeface="Wingdings" pitchFamily="2" charset="2"/>
              <a:buChar char="n"/>
            </a:pP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Because the expense of the initial writing process it is not appropriate for individualized applications</a:t>
            </a:r>
          </a:p>
          <a:p>
            <a:pPr marL="228600" indent="-228600">
              <a:lnSpc>
                <a:spcPct val="70000"/>
              </a:lnSpc>
              <a:buClr>
                <a:schemeClr val="bg1"/>
              </a:buClr>
              <a:buFont typeface="Wingdings" pitchFamily="2" charset="2"/>
              <a:buChar char="n"/>
            </a:pP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CD-ROM has two advantages:</a:t>
            </a:r>
          </a:p>
          <a:p>
            <a:pPr marL="685800" lvl="2" indent="-228600">
              <a:lnSpc>
                <a:spcPct val="9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optical disk together with the information stored on it can be mass replicated inexpensively</a:t>
            </a:r>
          </a:p>
          <a:p>
            <a:pPr marL="685800" lvl="2" indent="-228600">
              <a:lnSpc>
                <a:spcPct val="9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optical disk is removable, allowing the disk itself to be used for archival storage</a:t>
            </a:r>
          </a:p>
          <a:p>
            <a:pPr marL="228600" lvl="1" indent="-228600">
              <a:lnSpc>
                <a:spcPct val="7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20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CD-ROM disadvantages:</a:t>
            </a:r>
          </a:p>
          <a:p>
            <a:pPr marL="685800" lvl="2" indent="-228600">
              <a:lnSpc>
                <a:spcPct val="7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is read-only and cannot be updated</a:t>
            </a:r>
          </a:p>
          <a:p>
            <a:pPr marL="685800" lvl="2" indent="-228600">
              <a:lnSpc>
                <a:spcPct val="90000"/>
              </a:lnSpc>
              <a:spcBef>
                <a:spcPts val="2000"/>
              </a:spcBef>
              <a:buClr>
                <a:schemeClr val="bg1"/>
              </a:buClr>
              <a:buFont typeface="Wingdings" pitchFamily="2" charset="2"/>
              <a:buChar char="n"/>
            </a:pPr>
            <a:r>
              <a:rPr lang="en-US" sz="180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It has an access time much longer than that of a magnetic </a:t>
            </a:r>
            <a:r>
              <a:rPr lang="en-US" sz="180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 drive</a:t>
            </a:r>
            <a:endParaRPr lang="en-US" sz="1800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685800" lvl="1" indent="-228600">
              <a:lnSpc>
                <a:spcPct val="70000"/>
              </a:lnSpc>
              <a:buClr>
                <a:schemeClr val="bg1"/>
              </a:buClr>
              <a:buFont typeface="Wingdings" pitchFamily="2" charset="2"/>
              <a:buChar char="n"/>
            </a:pPr>
            <a:endParaRPr lang="en-US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Placeholder 9"/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alphaModFix amt="10000"/>
          </a:blip>
          <a:srcRect t="-3117" b="-3117"/>
          <a:stretch>
            <a:fillRect/>
          </a:stretch>
        </p:blipFill>
        <p:spPr>
          <a:xfrm>
            <a:off x="838200" y="1143000"/>
            <a:ext cx="5151188" cy="5105400"/>
          </a:xfrm>
          <a:effectLst>
            <a:softEdge rad="101600"/>
          </a:effectLst>
        </p:spPr>
      </p:pic>
      <p:sp>
        <p:nvSpPr>
          <p:cNvPr id="9" name="TextBox 8"/>
          <p:cNvSpPr txBox="1"/>
          <p:nvPr/>
        </p:nvSpPr>
        <p:spPr>
          <a:xfrm>
            <a:off x="6781800" y="838200"/>
            <a:ext cx="20791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CD-ROM</a:t>
            </a:r>
            <a:endParaRPr lang="en-US" sz="36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j-lt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856412">
            <a:off x="7089428" y="3369022"/>
            <a:ext cx="1628430" cy="208121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98474" y="71414"/>
            <a:ext cx="7556313" cy="1116106"/>
          </a:xfrm>
        </p:spPr>
        <p:txBody>
          <a:bodyPr/>
          <a:lstStyle/>
          <a:p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 Recordable	   CD Rewritable</a:t>
            </a:r>
            <a:b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(CD-R)			 (CD-RW)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>
          <a:xfrm>
            <a:off x="142844" y="1285860"/>
            <a:ext cx="3657600" cy="5357850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Write-once read-many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Accommodates applications in which only one or a small number of copies of a set of data is needed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Disk is prepared in such a way that it can be subsequently written once with a laser beam of modest-intensity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Medium includes </a:t>
            </a:r>
            <a:r>
              <a:rPr lang="en-US" smtClean="0">
                <a:solidFill>
                  <a:schemeClr val="tx1"/>
                </a:solidFill>
              </a:rPr>
              <a:t>a dye </a:t>
            </a:r>
            <a:r>
              <a:rPr lang="en-US" sz="1100" smtClean="0">
                <a:solidFill>
                  <a:schemeClr val="tx1"/>
                </a:solidFill>
              </a:rPr>
              <a:t>(thuốc nhuộm)</a:t>
            </a:r>
            <a:r>
              <a:rPr lang="en-US" smtClean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layer which is used to change reflectivity and is activated by a high-intensity laser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Provides a permanent record of large volumes of user data 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>
          <a:xfrm>
            <a:off x="3857620" y="1785926"/>
            <a:ext cx="5286380" cy="514353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 smtClean="0">
                <a:solidFill>
                  <a:schemeClr val="tx1"/>
                </a:solidFill>
              </a:rPr>
              <a:t>Can be repeatedly written and overwritten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 smtClean="0">
                <a:solidFill>
                  <a:schemeClr val="tx1"/>
                </a:solidFill>
              </a:rPr>
              <a:t>Phase change disk uses a material that has two significantly different reflectivities in two different phase states</a:t>
            </a: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 smtClean="0">
                <a:solidFill>
                  <a:schemeClr val="tx1"/>
                </a:solidFill>
              </a:rPr>
              <a:t>Amorphous </a:t>
            </a:r>
            <a:r>
              <a:rPr lang="en-US" sz="1200" smtClean="0">
                <a:solidFill>
                  <a:schemeClr val="tx1"/>
                </a:solidFill>
              </a:rPr>
              <a:t>(vô định hình)</a:t>
            </a:r>
            <a:r>
              <a:rPr lang="en-US" smtClean="0">
                <a:solidFill>
                  <a:schemeClr val="tx1"/>
                </a:solidFill>
              </a:rPr>
              <a:t>state: Molecules </a:t>
            </a:r>
            <a:r>
              <a:rPr lang="en-US" dirty="0" smtClean="0">
                <a:solidFill>
                  <a:schemeClr val="tx1"/>
                </a:solidFill>
              </a:rPr>
              <a:t>exhibit a random orientation that reflects light poorly </a:t>
            </a:r>
          </a:p>
          <a:p>
            <a:pPr>
              <a:lnSpc>
                <a:spcPct val="110000"/>
              </a:lnSpc>
              <a:spcBef>
                <a:spcPts val="800"/>
              </a:spcBef>
            </a:pPr>
            <a:r>
              <a:rPr lang="en-US" smtClean="0">
                <a:solidFill>
                  <a:schemeClr val="tx1"/>
                </a:solidFill>
              </a:rPr>
              <a:t>Crystalline state: Has </a:t>
            </a:r>
            <a:r>
              <a:rPr lang="en-US" dirty="0" smtClean="0">
                <a:solidFill>
                  <a:schemeClr val="tx1"/>
                </a:solidFill>
              </a:rPr>
              <a:t>a smooth surface that reflects light well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 smtClean="0">
                <a:solidFill>
                  <a:schemeClr val="tx1"/>
                </a:solidFill>
              </a:rPr>
              <a:t>A beam of laser light can change the material from one phase to the other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 smtClean="0">
                <a:solidFill>
                  <a:schemeClr val="tx1"/>
                </a:solidFill>
              </a:rPr>
              <a:t>Disadvantage is that the material eventually and permanently loses its desirable properties</a:t>
            </a:r>
          </a:p>
          <a:p>
            <a:pPr>
              <a:lnSpc>
                <a:spcPct val="110000"/>
              </a:lnSpc>
              <a:spcBef>
                <a:spcPts val="1000"/>
              </a:spcBef>
            </a:pPr>
            <a:r>
              <a:rPr lang="en-US" dirty="0" smtClean="0">
                <a:solidFill>
                  <a:schemeClr val="tx1"/>
                </a:solidFill>
              </a:rPr>
              <a:t>Advantage is that it can be rewritten</a:t>
            </a: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 smtClean="0">
              <a:solidFill>
                <a:schemeClr val="tx1"/>
              </a:solidFill>
            </a:endParaRPr>
          </a:p>
          <a:p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28600" y="285728"/>
            <a:ext cx="1843070" cy="3429024"/>
          </a:xfrm>
        </p:spPr>
        <p:txBody>
          <a:bodyPr>
            <a:normAutofit/>
          </a:bodyPr>
          <a:lstStyle/>
          <a:p>
            <a:pPr algn="ctr"/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Digital 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Versatile Disk</a:t>
            </a:r>
            <a:b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(</a:t>
            </a:r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DVD)</a:t>
            </a:r>
            <a:b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Đĩa Đa năng Số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596" y="3929066"/>
            <a:ext cx="1357322" cy="1238248"/>
          </a:xfrm>
          <a:prstGeom prst="rect">
            <a:avLst/>
          </a:prstGeom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143108" y="428604"/>
            <a:ext cx="6877054" cy="5920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mtClean="0"/>
              <a:t>Contents</a:t>
            </a:r>
            <a:endParaRPr lang="en-US" sz="4000"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7556313" cy="3752056"/>
          </a:xfrm>
        </p:spPr>
        <p:txBody>
          <a:bodyPr>
            <a:normAutofit/>
          </a:bodyPr>
          <a:lstStyle/>
          <a:p>
            <a:r>
              <a:rPr lang="en-US" sz="2800" dirty="0" smtClean="0">
                <a:solidFill>
                  <a:srgbClr val="002060"/>
                </a:solidFill>
              </a:rPr>
              <a:t>6.1 Magnetic Disk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6.2 Raid 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6.3 Solid State Drives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6.4 Optical Memory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6.5 Magnetic Tape</a:t>
            </a:r>
            <a:endParaRPr lang="en-US" sz="2800" dirty="0">
              <a:solidFill>
                <a:srgbClr val="00206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204720" y="3140968"/>
            <a:ext cx="1939280" cy="1939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96136" y="5190486"/>
            <a:ext cx="1545340" cy="14788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1720" y="4941168"/>
            <a:ext cx="2472686" cy="18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6056" y="1772816"/>
            <a:ext cx="2592288" cy="13528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39952" y="0"/>
            <a:ext cx="11811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/>
          <p:cNvSpPr txBox="1">
            <a:spLocks/>
          </p:cNvSpPr>
          <p:nvPr/>
        </p:nvSpPr>
        <p:spPr>
          <a:xfrm>
            <a:off x="285720" y="90486"/>
            <a:ext cx="8359806" cy="62387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High-Definition (HD) Optical </a:t>
            </a:r>
            <a:r>
              <a:rPr kumimoji="0" lang="en-US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Disks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 useBgFill="1">
        <p:nvSpPr>
          <p:cNvPr id="11" name="TextBox 10"/>
          <p:cNvSpPr txBox="1"/>
          <p:nvPr/>
        </p:nvSpPr>
        <p:spPr>
          <a:xfrm>
            <a:off x="0" y="533400"/>
            <a:ext cx="228600" cy="13716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 useBgFill="1">
        <p:nvSpPr>
          <p:cNvPr id="12" name="TextBox 11"/>
          <p:cNvSpPr txBox="1"/>
          <p:nvPr/>
        </p:nvSpPr>
        <p:spPr>
          <a:xfrm>
            <a:off x="2895600" y="1752600"/>
            <a:ext cx="184666" cy="609600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7144" y="1000108"/>
            <a:ext cx="8369712" cy="5572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Rectangle 6"/>
          <p:cNvSpPr/>
          <p:nvPr/>
        </p:nvSpPr>
        <p:spPr>
          <a:xfrm>
            <a:off x="4714876" y="5354437"/>
            <a:ext cx="41434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smtClean="0"/>
              <a:t>CD: 700MB/single side</a:t>
            </a:r>
          </a:p>
          <a:p>
            <a:r>
              <a:rPr lang="en-US" sz="1800" smtClean="0"/>
              <a:t>DVD: 4.7GB/single layer/single side</a:t>
            </a:r>
          </a:p>
          <a:p>
            <a:r>
              <a:rPr lang="en-US" sz="1800" smtClean="0"/>
              <a:t>HD DVD: 15 GB/single layer/single side</a:t>
            </a:r>
          </a:p>
          <a:p>
            <a:r>
              <a:rPr lang="en-US" sz="1800" smtClean="0"/>
              <a:t>Blu-ray: 25GB/single layer/single side</a:t>
            </a:r>
            <a:endParaRPr lang="en-US" sz="180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00232" y="2214554"/>
            <a:ext cx="1643074" cy="142876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355976" y="908720"/>
            <a:ext cx="4536504" cy="707886"/>
          </a:xfrm>
          <a:prstGeom prst="rect">
            <a:avLst/>
          </a:prstGeom>
          <a:solidFill>
            <a:srgbClr val="0000CC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 smtClean="0">
                <a:solidFill>
                  <a:schemeClr val="bg1"/>
                </a:solidFill>
              </a:rPr>
              <a:t>Nền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tảng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tạo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khác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biệt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giữa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các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công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nghệ</a:t>
            </a:r>
            <a:r>
              <a:rPr lang="en-US" sz="2000" dirty="0" smtClean="0">
                <a:solidFill>
                  <a:schemeClr val="bg1"/>
                </a:solidFill>
              </a:rPr>
              <a:t> CD/ DVD/ </a:t>
            </a:r>
            <a:r>
              <a:rPr lang="en-US" sz="2000" dirty="0" err="1" smtClean="0">
                <a:solidFill>
                  <a:schemeClr val="bg1"/>
                </a:solidFill>
              </a:rPr>
              <a:t>Bluray</a:t>
            </a:r>
            <a:r>
              <a:rPr lang="en-US" sz="2000" dirty="0" smtClean="0">
                <a:solidFill>
                  <a:schemeClr val="bg1"/>
                </a:solidFill>
              </a:rPr>
              <a:t>: </a:t>
            </a:r>
            <a:r>
              <a:rPr lang="en-US" sz="2000" dirty="0" err="1" smtClean="0">
                <a:solidFill>
                  <a:schemeClr val="bg1"/>
                </a:solidFill>
              </a:rPr>
              <a:t>Độ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hội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tụ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của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tia</a:t>
            </a:r>
            <a:r>
              <a:rPr lang="en-US" sz="2000" dirty="0" smtClean="0">
                <a:solidFill>
                  <a:schemeClr val="bg1"/>
                </a:solidFill>
              </a:rPr>
              <a:t> </a:t>
            </a:r>
            <a:r>
              <a:rPr lang="en-US" sz="2000" dirty="0" err="1" smtClean="0">
                <a:solidFill>
                  <a:schemeClr val="bg1"/>
                </a:solidFill>
              </a:rPr>
              <a:t>lazer</a:t>
            </a:r>
            <a:endParaRPr lang="en-US" sz="2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920" y="3678751"/>
            <a:ext cx="2438080" cy="1694465"/>
          </a:xfrm>
          <a:prstGeom prst="rect">
            <a:avLst/>
          </a:prstGeom>
          <a:effectLst>
            <a:softEdge rad="381000"/>
          </a:effectLst>
        </p:spPr>
      </p:pic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84094"/>
            <a:ext cx="7368987" cy="1116106"/>
          </a:xfrm>
        </p:spPr>
        <p:txBody>
          <a:bodyPr/>
          <a:lstStyle/>
          <a:p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6.5- Magnetic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Tape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7556313" cy="4953000"/>
          </a:xfrm>
        </p:spPr>
        <p:txBody>
          <a:bodyPr>
            <a:normAutofit fontScale="92500" lnSpcReduction="20000"/>
          </a:bodyPr>
          <a:lstStyle/>
          <a:p>
            <a:r>
              <a:rPr lang="en-GB" dirty="0" smtClean="0">
                <a:solidFill>
                  <a:schemeClr val="tx1"/>
                </a:solidFill>
              </a:rPr>
              <a:t>Tape systems use the same reading and recording techniques as disk systems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Medium is flexible polyester tape coated with magnetizable material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Coating may consist of particles of pure metal in special binders or vapor-plated metal films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Data on the tape are structured as a number of  parallel tracks running lengthwise</a:t>
            </a:r>
          </a:p>
          <a:p>
            <a:r>
              <a:rPr lang="en-GB" dirty="0" smtClean="0">
                <a:solidFill>
                  <a:schemeClr val="tx1"/>
                </a:solidFill>
              </a:rPr>
              <a:t>Serial recording</a:t>
            </a:r>
          </a:p>
          <a:p>
            <a:pPr lvl="1"/>
            <a:r>
              <a:rPr lang="en-GB" dirty="0" smtClean="0">
                <a:solidFill>
                  <a:schemeClr val="tx1"/>
                </a:solidFill>
              </a:rPr>
              <a:t>Data are laid out as a sequence of bits along each track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dirty="0" smtClean="0">
                <a:solidFill>
                  <a:schemeClr val="tx1"/>
                </a:solidFill>
              </a:rPr>
              <a:t>Data are read and written in contiguous blocks called </a:t>
            </a:r>
            <a:r>
              <a:rPr lang="en-GB" sz="2000" i="1" dirty="0" smtClean="0">
                <a:solidFill>
                  <a:schemeClr val="tx1"/>
                </a:solidFill>
              </a:rPr>
              <a:t>physical records</a:t>
            </a:r>
            <a:endParaRPr lang="en-GB" sz="2000" dirty="0" smtClean="0">
              <a:solidFill>
                <a:schemeClr val="tx1"/>
              </a:solidFill>
            </a:endParaRP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GB" sz="2000" dirty="0" smtClean="0">
                <a:solidFill>
                  <a:schemeClr val="tx1"/>
                </a:solidFill>
              </a:rPr>
              <a:t>Blocks on the tape are separated by gaps referred to as </a:t>
            </a:r>
            <a:r>
              <a:rPr lang="en-GB" sz="2000" i="1" dirty="0" smtClean="0">
                <a:solidFill>
                  <a:schemeClr val="tx1"/>
                </a:solidFill>
              </a:rPr>
              <a:t>inter-record gaps</a:t>
            </a:r>
            <a:endParaRPr lang="en-GB" sz="2000" dirty="0" smtClean="0">
              <a:solidFill>
                <a:schemeClr val="tx1"/>
              </a:solidFill>
            </a:endParaRPr>
          </a:p>
          <a:p>
            <a:endParaRPr lang="en-GB" dirty="0" smtClean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  <a:p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02554" y="44624"/>
            <a:ext cx="1981814" cy="1513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214422"/>
            <a:ext cx="3255264" cy="1928828"/>
          </a:xfrm>
        </p:spPr>
        <p:txBody>
          <a:bodyPr>
            <a:noAutofit/>
          </a:bodyPr>
          <a:lstStyle/>
          <a:p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Magnetic Tape </a:t>
            </a:r>
            <a:b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Features</a:t>
            </a:r>
            <a:endParaRPr lang="en-US" sz="3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58" y="3929066"/>
            <a:ext cx="1919908" cy="1447800"/>
          </a:xfrm>
          <a:prstGeom prst="rect">
            <a:avLst/>
          </a:prstGeom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714612" y="721232"/>
            <a:ext cx="6286516" cy="54250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474" y="214290"/>
            <a:ext cx="7556313" cy="587452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Table 6.7: LTO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Tape Drives 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9550" y="1319234"/>
            <a:ext cx="8724900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2643174" y="785794"/>
            <a:ext cx="335757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mtClean="0"/>
              <a:t>Linear tape-open (LTO)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"/>
            <a:ext cx="4073526" cy="1116106"/>
          </a:xfrm>
        </p:spPr>
        <p:txBody>
          <a:bodyPr>
            <a:normAutofit/>
          </a:bodyPr>
          <a:lstStyle/>
          <a:p>
            <a:r>
              <a:rPr lang="en-US" sz="4400" dirty="0" smtClean="0"/>
              <a:t>Summary</a:t>
            </a:r>
            <a:endParaRPr lang="en-US" sz="4400" dirty="0"/>
          </a:p>
        </p:txBody>
      </p:sp>
      <p:sp>
        <p:nvSpPr>
          <p:cNvPr id="30" name="Content Placeholder 29"/>
          <p:cNvSpPr>
            <a:spLocks noGrp="1"/>
          </p:cNvSpPr>
          <p:nvPr>
            <p:ph sz="half" idx="2"/>
          </p:nvPr>
        </p:nvSpPr>
        <p:spPr>
          <a:xfrm>
            <a:off x="497541" y="2447365"/>
            <a:ext cx="3657600" cy="4029635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Magnetic disk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Magnetic read and write mechanisms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Data organization and formatting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Physical characteristics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Disk performance parameters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Solid state drives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Flash  memory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SSD compared to HDD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SSD organization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</a:rPr>
              <a:t>Practical issues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1765" dirty="0" smtClean="0">
                <a:solidFill>
                  <a:schemeClr val="tx1"/>
                </a:solidFill>
              </a:rPr>
              <a:t>Magnetic tape</a:t>
            </a:r>
            <a:endParaRPr lang="en-US" sz="1765" dirty="0">
              <a:solidFill>
                <a:schemeClr val="tx1"/>
              </a:solidFill>
            </a:endParaRPr>
          </a:p>
        </p:txBody>
      </p:sp>
      <p:sp>
        <p:nvSpPr>
          <p:cNvPr id="32" name="Content Placeholder 31"/>
          <p:cNvSpPr>
            <a:spLocks noGrp="1"/>
          </p:cNvSpPr>
          <p:nvPr>
            <p:ph sz="quarter" idx="4"/>
          </p:nvPr>
        </p:nvSpPr>
        <p:spPr>
          <a:xfrm>
            <a:off x="4800600" y="2286000"/>
            <a:ext cx="3657600" cy="4114800"/>
          </a:xfrm>
        </p:spPr>
        <p:txBody>
          <a:bodyPr>
            <a:normAutofit lnSpcReduction="10000"/>
          </a:bodyPr>
          <a:lstStyle/>
          <a:p>
            <a:r>
              <a:rPr lang="en-US" sz="1765" dirty="0" smtClean="0">
                <a:solidFill>
                  <a:schemeClr val="tx1"/>
                </a:solidFill>
              </a:rPr>
              <a:t>RAID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RAID level 0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RAID level 1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RAID level 2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RAID level 3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RAID level 4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RAID level 5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RAID level 6</a:t>
            </a:r>
          </a:p>
          <a:p>
            <a:r>
              <a:rPr lang="en-US" sz="1765" dirty="0" smtClean="0">
                <a:solidFill>
                  <a:schemeClr val="tx1"/>
                </a:solidFill>
              </a:rPr>
              <a:t>Optical memory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Compact disk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Digital versatile disk</a:t>
            </a:r>
          </a:p>
          <a:p>
            <a:pPr lvl="1"/>
            <a:r>
              <a:rPr lang="en-US" sz="1765" dirty="0" smtClean="0">
                <a:solidFill>
                  <a:schemeClr val="tx1"/>
                </a:solidFill>
              </a:rPr>
              <a:t>High-definition optical disks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97541" y="1295400"/>
            <a:ext cx="3657600" cy="1098177"/>
          </a:xfrm>
        </p:spPr>
        <p:txBody>
          <a:bodyPr>
            <a:normAutofit/>
          </a:bodyPr>
          <a:lstStyle/>
          <a:p>
            <a:endParaRPr/>
          </a:p>
          <a:p>
            <a:endParaRPr lang="en-US" sz="800" dirty="0" smtClean="0"/>
          </a:p>
          <a:p>
            <a:endParaRPr lang="en-US" sz="800" dirty="0" smtClean="0"/>
          </a:p>
          <a:p>
            <a:r>
              <a:rPr lang="en-US" sz="3200" dirty="0" smtClean="0"/>
              <a:t>Chapter 6     </a:t>
            </a:r>
          </a:p>
          <a:p>
            <a:endParaRPr lang="en-US" sz="3200" dirty="0"/>
          </a:p>
        </p:txBody>
      </p:sp>
      <p:sp>
        <p:nvSpPr>
          <p:cNvPr id="31" name="Text Placeholder 30"/>
          <p:cNvSpPr>
            <a:spLocks noGrp="1"/>
          </p:cNvSpPr>
          <p:nvPr>
            <p:ph type="body" sz="quarter" idx="3"/>
          </p:nvPr>
        </p:nvSpPr>
        <p:spPr>
          <a:xfrm>
            <a:off x="4419600" y="304800"/>
            <a:ext cx="3657600" cy="1707776"/>
          </a:xfrm>
        </p:spPr>
        <p:txBody>
          <a:bodyPr/>
          <a:lstStyle/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</a:rPr>
              <a:t>External Memory  </a:t>
            </a:r>
            <a:endParaRPr lang="en-US" dirty="0">
              <a:solidFill>
                <a:srgbClr val="6666CC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>
          <a:xfrm>
            <a:off x="304800" y="428604"/>
            <a:ext cx="3255264" cy="1162050"/>
          </a:xfrm>
        </p:spPr>
        <p:txBody>
          <a:bodyPr>
            <a:normAutofit/>
          </a:bodyPr>
          <a:lstStyle/>
          <a:p>
            <a:r>
              <a:rPr lang="en-GB" sz="4000" smtClean="0"/>
              <a:t>6.2- RAID</a:t>
            </a:r>
            <a:endParaRPr lang="en-GB" sz="4000" dirty="0"/>
          </a:p>
        </p:txBody>
      </p:sp>
      <p:sp>
        <p:nvSpPr>
          <p:cNvPr id="20485" name="Rectangle 5"/>
          <p:cNvSpPr>
            <a:spLocks noGrp="1" noChangeArrowheads="1"/>
          </p:cNvSpPr>
          <p:nvPr>
            <p:ph idx="1"/>
          </p:nvPr>
        </p:nvSpPr>
        <p:spPr>
          <a:xfrm>
            <a:off x="4168775" y="357166"/>
            <a:ext cx="4597399" cy="6000792"/>
          </a:xfrm>
        </p:spPr>
        <p:txBody>
          <a:bodyPr>
            <a:noAutofit/>
          </a:bodyPr>
          <a:lstStyle/>
          <a:p>
            <a:r>
              <a:rPr lang="en-GB" sz="2000" dirty="0" smtClean="0">
                <a:solidFill>
                  <a:srgbClr val="001642"/>
                </a:solidFill>
              </a:rPr>
              <a:t>Consists of 7 levels</a:t>
            </a:r>
          </a:p>
          <a:p>
            <a:pPr>
              <a:spcAft>
                <a:spcPts val="1200"/>
              </a:spcAft>
            </a:pPr>
            <a:r>
              <a:rPr lang="en-GB" sz="2000" dirty="0" smtClean="0">
                <a:solidFill>
                  <a:srgbClr val="001642"/>
                </a:solidFill>
              </a:rPr>
              <a:t>Levels do not imply a hierarchical relationship but designate different design architectures that share three common characteristics: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arenR"/>
            </a:pPr>
            <a:r>
              <a:rPr lang="en-GB" sz="2000" dirty="0">
                <a:solidFill>
                  <a:srgbClr val="001642"/>
                </a:solidFill>
              </a:rPr>
              <a:t>Set of physical </a:t>
            </a:r>
            <a:r>
              <a:rPr lang="en-GB" sz="2000" dirty="0" smtClean="0">
                <a:solidFill>
                  <a:srgbClr val="001642"/>
                </a:solidFill>
              </a:rPr>
              <a:t>disk drives viewed by the operating system as a single logical drive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arenR"/>
            </a:pPr>
            <a:r>
              <a:rPr lang="en-GB" sz="2000" dirty="0" smtClean="0">
                <a:solidFill>
                  <a:srgbClr val="001642"/>
                </a:solidFill>
              </a:rPr>
              <a:t>Data are distributed across the physical drives of an array in a scheme known as striping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arenR"/>
            </a:pPr>
            <a:r>
              <a:rPr lang="en-GB" sz="2000" dirty="0" smtClean="0">
                <a:solidFill>
                  <a:srgbClr val="001642"/>
                </a:solidFill>
              </a:rPr>
              <a:t>Redundant disk capacity is used to store parity information, which guarantees </a:t>
            </a:r>
            <a:r>
              <a:rPr lang="en-GB" sz="2000" b="1" dirty="0" smtClean="0">
                <a:solidFill>
                  <a:srgbClr val="001642"/>
                </a:solidFill>
              </a:rPr>
              <a:t>data recoverability in case of a disk failure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23528" y="2564904"/>
            <a:ext cx="3255264" cy="2808312"/>
          </a:xfrm>
        </p:spPr>
        <p:txBody>
          <a:bodyPr>
            <a:noAutofit/>
          </a:bodyPr>
          <a:lstStyle/>
          <a:p>
            <a:pPr algn="ctr">
              <a:lnSpc>
                <a:spcPct val="130000"/>
              </a:lnSpc>
              <a:spcBef>
                <a:spcPts val="3200"/>
              </a:spcBef>
              <a:spcAft>
                <a:spcPts val="1800"/>
              </a:spcAft>
            </a:pPr>
            <a:r>
              <a:rPr lang="en-US" sz="2400" u="sng" dirty="0" smtClean="0"/>
              <a:t>R</a:t>
            </a:r>
            <a:r>
              <a:rPr lang="en-US" sz="2400" dirty="0" smtClean="0"/>
              <a:t>edundant </a:t>
            </a:r>
            <a:r>
              <a:rPr lang="en-US" sz="2400" u="sng" dirty="0" smtClean="0"/>
              <a:t>A</a:t>
            </a:r>
            <a:r>
              <a:rPr lang="en-US" sz="2400" dirty="0" smtClean="0"/>
              <a:t>rray of </a:t>
            </a:r>
            <a:r>
              <a:rPr lang="en-US" sz="2400" u="sng" dirty="0" smtClean="0"/>
              <a:t>I</a:t>
            </a:r>
            <a:r>
              <a:rPr lang="en-US" sz="2400" dirty="0" smtClean="0"/>
              <a:t>ndependent </a:t>
            </a:r>
            <a:r>
              <a:rPr lang="en-US" sz="2400" u="sng" dirty="0" smtClean="0"/>
              <a:t>D</a:t>
            </a:r>
            <a:r>
              <a:rPr lang="en-US" sz="2400" dirty="0" smtClean="0"/>
              <a:t>isks</a:t>
            </a:r>
          </a:p>
          <a:p>
            <a:pPr algn="ctr">
              <a:lnSpc>
                <a:spcPct val="130000"/>
              </a:lnSpc>
              <a:spcBef>
                <a:spcPts val="3200"/>
              </a:spcBef>
              <a:spcAft>
                <a:spcPts val="1800"/>
              </a:spcAft>
            </a:pPr>
            <a:r>
              <a:rPr lang="en-US" sz="2400" u="sng" dirty="0" smtClean="0"/>
              <a:t>R</a:t>
            </a:r>
            <a:r>
              <a:rPr lang="en-US" sz="2400" dirty="0" smtClean="0"/>
              <a:t>edundant </a:t>
            </a:r>
            <a:r>
              <a:rPr lang="en-US" sz="2400" u="sng" dirty="0" smtClean="0"/>
              <a:t>A</a:t>
            </a:r>
            <a:r>
              <a:rPr lang="en-US" sz="2400" dirty="0" smtClean="0"/>
              <a:t>rray of </a:t>
            </a:r>
            <a:r>
              <a:rPr lang="en-US" sz="2400" u="sng" dirty="0" smtClean="0"/>
              <a:t>I</a:t>
            </a:r>
            <a:r>
              <a:rPr lang="en-US" sz="2400" dirty="0" smtClean="0"/>
              <a:t>nexpensive </a:t>
            </a:r>
            <a:r>
              <a:rPr lang="en-US" sz="2400" u="sng" dirty="0" smtClean="0"/>
              <a:t>D</a:t>
            </a:r>
            <a:r>
              <a:rPr lang="en-US" sz="2400" dirty="0" smtClean="0"/>
              <a:t>isks</a:t>
            </a:r>
          </a:p>
          <a:p>
            <a:pPr algn="ctr">
              <a:lnSpc>
                <a:spcPct val="130000"/>
              </a:lnSpc>
              <a:spcBef>
                <a:spcPts val="3200"/>
              </a:spcBef>
              <a:spcAft>
                <a:spcPts val="1800"/>
              </a:spcAft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1628800"/>
            <a:ext cx="2952328" cy="46166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Read by yourself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Oval 6">
            <a:hlinkClick r:id="rId3" action="ppaction://hlinksldjump"/>
          </p:cNvPr>
          <p:cNvSpPr/>
          <p:nvPr/>
        </p:nvSpPr>
        <p:spPr>
          <a:xfrm>
            <a:off x="6156176" y="6021288"/>
            <a:ext cx="2304256" cy="576064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Go to SSD</a:t>
            </a:r>
            <a:endParaRPr lang="en-US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381000" y="152400"/>
            <a:ext cx="838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+mj-cs"/>
              </a:rPr>
              <a:t>Table 6.3  RAID Levels 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5992" y="1521264"/>
            <a:ext cx="8852018" cy="4572032"/>
          </a:xfrm>
          <a:prstGeom prst="rect">
            <a:avLst/>
          </a:prstGeom>
          <a:noFill/>
          <a:ln w="28575">
            <a:solidFill>
              <a:srgbClr val="001642"/>
            </a:solidFill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40152" y="879103"/>
            <a:ext cx="2952328" cy="46166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Read by yourself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0" y="838200"/>
            <a:ext cx="3124200" cy="1116013"/>
          </a:xfrm>
        </p:spPr>
        <p:txBody>
          <a:bodyPr/>
          <a:lstStyle/>
          <a:p>
            <a:pPr algn="ctr"/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Levels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0, 1, 2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" name="Picture 4" descr="f8-1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0" y="0"/>
            <a:ext cx="8875059" cy="6858000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47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148064" y="476672"/>
            <a:ext cx="2952328" cy="46166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Read by yourself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4"/>
          <p:cNvSpPr>
            <a:spLocks noGrp="1" noChangeArrowheads="1"/>
          </p:cNvSpPr>
          <p:nvPr>
            <p:ph type="title" idx="4294967295"/>
          </p:nvPr>
        </p:nvSpPr>
        <p:spPr>
          <a:xfrm>
            <a:off x="5867400" y="1600200"/>
            <a:ext cx="2514600" cy="2590800"/>
          </a:xfrm>
        </p:spPr>
        <p:txBody>
          <a:bodyPr/>
          <a:lstStyle/>
          <a:p>
            <a:pPr algn="ctr">
              <a:lnSpc>
                <a:spcPts val="5820"/>
              </a:lnSpc>
              <a:spcAft>
                <a:spcPts val="3000"/>
              </a:spcAft>
            </a:pP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Levels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3, 4, 5, 6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4" name="Picture 3" descr="f8-2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2353" t="909" r="9412" b="3636"/>
              <a:stretch>
                <a:fillRect/>
              </a:stretch>
            </p:blipFill>
          </mc:Choice>
          <mc:Fallback>
            <p:blipFill>
              <a:blip r:embed="rId4"/>
              <a:srcRect l="2353" t="909" r="9412" b="3636"/>
              <a:stretch>
                <a:fillRect/>
              </a:stretch>
            </p:blipFill>
          </mc:Fallback>
        </mc:AlternateContent>
        <p:spPr>
          <a:xfrm>
            <a:off x="685800" y="-5585"/>
            <a:ext cx="4902503" cy="6863585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52120" y="980728"/>
            <a:ext cx="2952328" cy="46166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Read by yourself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9.pdf"/>
          <p:cNvPicPr>
            <a:picLocks noChangeAspect="1"/>
          </p:cNvPicPr>
          <p:nvPr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rcRect l="4545" t="10588" r="16364" b="9412"/>
              <a:stretch>
                <a:fillRect/>
              </a:stretch>
            </p:blipFill>
          </mc:Choice>
          <mc:Fallback>
            <p:blipFill>
              <a:blip r:embed="rId4"/>
              <a:srcRect l="4545" t="10588" r="16364" b="9412"/>
              <a:stretch>
                <a:fillRect/>
              </a:stretch>
            </p:blipFill>
          </mc:Fallback>
        </mc:AlternateContent>
        <p:spPr>
          <a:xfrm>
            <a:off x="914400" y="762000"/>
            <a:ext cx="7799375" cy="6096000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 idx="4294967295"/>
          </p:nvPr>
        </p:nvSpPr>
        <p:spPr>
          <a:xfrm>
            <a:off x="228600" y="228600"/>
            <a:ext cx="7556500" cy="963613"/>
          </a:xfrm>
        </p:spPr>
        <p:txBody>
          <a:bodyPr/>
          <a:lstStyle/>
          <a:p>
            <a:r>
              <a:rPr lang="en-US" sz="32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 Mapping for a RAID Level 0 Array</a:t>
            </a:r>
            <a:endParaRPr lang="en-US" sz="32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580112" y="4221088"/>
            <a:ext cx="2952328" cy="46166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Read by yourself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12 Questions must be answered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00174"/>
            <a:ext cx="7556313" cy="462598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6.1- What are the advantages of using a glass substrate for a magnetic disk?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6.2- How are data written onto a magnetic disk?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6.3- How are data read from a magnetic disk?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6.4- Explain the difference between a simple CAV system and a multiple zoned recording system.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6.5- Define the terms track, cylinder, and sector.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6.6- What is the typical disk sector size?</a:t>
            </a:r>
          </a:p>
          <a:p>
            <a:pPr>
              <a:buNone/>
            </a:pPr>
            <a:endParaRPr lang="en-US" sz="2400" dirty="0" smtClean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500034" y="285728"/>
            <a:ext cx="3071834" cy="1116106"/>
          </a:xfrm>
        </p:spPr>
        <p:txBody>
          <a:bodyPr/>
          <a:lstStyle/>
          <a:p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7541" y="3505200"/>
            <a:ext cx="3657600" cy="2620962"/>
          </a:xfrm>
        </p:spPr>
        <p:txBody>
          <a:bodyPr/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4282" y="2819400"/>
            <a:ext cx="3900518" cy="3824310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  <a:spcAft>
                <a:spcPts val="1200"/>
              </a:spcAft>
            </a:pPr>
            <a:r>
              <a:rPr lang="en-US" sz="2000" dirty="0" smtClean="0">
                <a:solidFill>
                  <a:srgbClr val="001642"/>
                </a:solidFill>
              </a:rPr>
              <a:t>For applications to experience a high transfer rate two requirements must be met: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rgbClr val="001642"/>
                </a:solidFill>
              </a:rPr>
              <a:t>A high transfer capacity must exist along the entire path between host memory and the individual disk drives</a:t>
            </a:r>
          </a:p>
          <a:p>
            <a:pPr marL="571500" lvl="1" indent="-342900">
              <a:spcAft>
                <a:spcPts val="1200"/>
              </a:spcAft>
              <a:buSzPct val="100000"/>
              <a:buFont typeface="+mj-lt"/>
              <a:buAutoNum type="arabicPeriod"/>
            </a:pPr>
            <a:r>
              <a:rPr lang="en-US" dirty="0" smtClean="0">
                <a:solidFill>
                  <a:srgbClr val="001642"/>
                </a:solidFill>
              </a:rPr>
              <a:t>The application must make I/O requests that drive the disk array efficiently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14282" y="2068881"/>
            <a:ext cx="3657600" cy="717177"/>
          </a:xfrm>
          <a:solidFill>
            <a:schemeClr val="tx2">
              <a:lumMod val="90000"/>
              <a:lumOff val="10000"/>
            </a:schemeClr>
          </a:solidFill>
        </p:spPr>
        <p:txBody>
          <a:bodyPr/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0 for High Data Transfer Capacity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2362200"/>
            <a:ext cx="4419600" cy="717176"/>
          </a:xfrm>
          <a:solidFill>
            <a:schemeClr val="tx2">
              <a:lumMod val="75000"/>
              <a:lumOff val="25000"/>
            </a:schemeClr>
          </a:solidFill>
        </p:spPr>
        <p:txBody>
          <a:bodyPr/>
          <a:lstStyle/>
          <a:p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0 for High I/O Request Rate</a:t>
            </a:r>
            <a:endParaRPr lang="en-US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406" y="1212845"/>
            <a:ext cx="9072594" cy="787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 eaLnBrk="1" hangingPunct="1">
              <a:spcBef>
                <a:spcPts val="11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1800" dirty="0" smtClean="0">
                <a:solidFill>
                  <a:srgbClr val="001642"/>
                </a:solidFill>
                <a:latin typeface="+mn-lt"/>
              </a:rPr>
              <a:t>Addresses the issues of request patterns of the host systemand layout of th</a:t>
            </a:r>
            <a:r>
              <a:rPr lang="en-US" sz="1800" dirty="0" smtClean="0">
                <a:solidFill>
                  <a:schemeClr val="bg1"/>
                </a:solidFill>
                <a:latin typeface="+mn-lt"/>
              </a:rPr>
              <a:t>e data</a:t>
            </a:r>
          </a:p>
          <a:p>
            <a:pPr marL="228600" indent="-228600" eaLnBrk="1" hangingPunct="1">
              <a:spcBef>
                <a:spcPts val="1100"/>
              </a:spcBef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1800" dirty="0" smtClean="0">
                <a:solidFill>
                  <a:srgbClr val="001642"/>
                </a:solidFill>
                <a:latin typeface="+mn-lt"/>
              </a:rPr>
              <a:t>Impact of redundancy does not interfere </a:t>
            </a:r>
            <a:r>
              <a:rPr lang="en-US" sz="1800" smtClean="0">
                <a:solidFill>
                  <a:srgbClr val="001642"/>
                </a:solidFill>
                <a:latin typeface="+mn-lt"/>
              </a:rPr>
              <a:t>with analysis</a:t>
            </a:r>
            <a:endParaRPr lang="en-US" sz="2800" dirty="0">
              <a:solidFill>
                <a:srgbClr val="001642"/>
              </a:solidFill>
            </a:endParaRP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4800600" y="3276600"/>
            <a:ext cx="40386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228600" marR="0" lvl="0" indent="-228600" eaLnBrk="1" fontAlgn="auto" hangingPunct="1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lang="en-US" sz="2286" dirty="0" smtClean="0">
                <a:solidFill>
                  <a:srgbClr val="001642"/>
                </a:solidFill>
                <a:latin typeface="+mn-lt"/>
              </a:rPr>
              <a:t>For an individual I/O request for a small amount of data the I/O time is dominated by the seek time and rotational latency</a:t>
            </a:r>
          </a:p>
          <a:p>
            <a:pPr marL="228600" indent="-228600" defTabSz="914400" eaLnBrk="1" fontAlgn="auto" latinLnBrk="0" hangingPunct="1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323" dirty="0" smtClean="0">
                <a:solidFill>
                  <a:srgbClr val="001642"/>
                </a:solidFill>
                <a:latin typeface="+mn-lt"/>
              </a:rPr>
              <a:t>A disk array can provide high I/O execution rates by balancing the I/O load across multiple disks</a:t>
            </a:r>
          </a:p>
          <a:p>
            <a:pPr marL="228600" indent="-228600" eaLnBrk="1" fontAlgn="auto" hangingPunct="1">
              <a:lnSpc>
                <a:spcPct val="110000"/>
              </a:lnSpc>
              <a:spcBef>
                <a:spcPts val="2000"/>
              </a:spcBef>
              <a:spcAft>
                <a:spcPts val="0"/>
              </a:spcAft>
              <a:buClr>
                <a:schemeClr val="accent1"/>
              </a:buClr>
              <a:buSzPct val="75000"/>
              <a:buFont typeface="Wingdings" pitchFamily="2" charset="2"/>
              <a:buChar char="n"/>
            </a:pPr>
            <a:r>
              <a:rPr lang="en-US" sz="2323" dirty="0" smtClean="0">
                <a:solidFill>
                  <a:srgbClr val="001642"/>
                </a:solidFill>
                <a:latin typeface="+mn-lt"/>
              </a:rPr>
              <a:t>If the strip size is relatively large multiple waiting I/O requests can be handled in parallel, reducing the queuing time for </a:t>
            </a:r>
            <a:r>
              <a:rPr lang="en-US" sz="2323" smtClean="0">
                <a:solidFill>
                  <a:srgbClr val="001642"/>
                </a:solidFill>
                <a:latin typeface="+mn-lt"/>
              </a:rPr>
              <a:t>each request</a:t>
            </a:r>
            <a:endParaRPr lang="en-US" sz="2323" dirty="0" smtClean="0">
              <a:solidFill>
                <a:srgbClr val="001642"/>
              </a:solidFill>
              <a:latin typeface="+mn-lt"/>
            </a:endParaRPr>
          </a:p>
        </p:txBody>
      </p:sp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86446" y="178900"/>
            <a:ext cx="2124606" cy="1037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50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9552" y="836712"/>
            <a:ext cx="2520280" cy="46166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Read by yourself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142852"/>
            <a:ext cx="3228972" cy="685784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>
          <a:xfrm>
            <a:off x="142844" y="1643050"/>
            <a:ext cx="4000528" cy="395343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1642"/>
                </a:solidFill>
              </a:rPr>
              <a:t>Differs from RAID levels 2 through 6 in the way in which redundancy is achieved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Redundancy is achieved by the simple expedient of duplicating all the data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Data striping is used but each logical strip is mapped to two separate physical disks so that every disk in the array has a mirror disk that contains the same data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RAID 1 can also be implemented without data striping, although this is less common</a:t>
            </a:r>
            <a:endParaRPr lang="en-US" dirty="0">
              <a:solidFill>
                <a:srgbClr val="001642"/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>
          <a:xfrm>
            <a:off x="4419600" y="2323561"/>
            <a:ext cx="4367242" cy="410583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1642"/>
                </a:solidFill>
              </a:rPr>
              <a:t>A read request can be serviced by either of the two disks that contains the requested data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There is no “write penalty”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Recovery from a failure is simple, when a drive fails the data can be accessed from the second drive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Provides real-time copy of all data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Can achieve high I/O request rates if the bulk of the requests are reads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Principal disadvantage is the cost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214282" y="1159236"/>
            <a:ext cx="3657600" cy="412376"/>
          </a:xfrm>
        </p:spPr>
        <p:txBody>
          <a:bodyPr/>
          <a:lstStyle/>
          <a:p>
            <a:r>
              <a:rPr lang="en-US" sz="2000" b="1" dirty="0" smtClean="0"/>
              <a:t>Characteristics</a:t>
            </a:r>
            <a:endParaRPr lang="en-US" sz="2000" b="1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>
          <a:xfrm>
            <a:off x="4500562" y="1857364"/>
            <a:ext cx="4071966" cy="412376"/>
          </a:xfrm>
        </p:spPr>
        <p:txBody>
          <a:bodyPr/>
          <a:lstStyle/>
          <a:p>
            <a:r>
              <a:rPr lang="en-US" b="1" dirty="0" smtClean="0"/>
              <a:t>Positive Aspects</a:t>
            </a:r>
            <a:endParaRPr lang="en-US" b="1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0" y="87754"/>
            <a:ext cx="3429024" cy="840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51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539552" y="692696"/>
            <a:ext cx="2520280" cy="46166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Read by yourself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176210"/>
            <a:ext cx="2881306" cy="681022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14282" y="2000240"/>
            <a:ext cx="3657600" cy="395343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1642"/>
                </a:solidFill>
              </a:rPr>
              <a:t>Makes use of a parallel access technique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In a parallel access array all member disks participate in the execution of every I/O request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Spindles of the individual drives are synchronized so that each disk head is in the same position on each disk at any given time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Data striping is used</a:t>
            </a:r>
          </a:p>
          <a:p>
            <a:pPr lvl="1"/>
            <a:r>
              <a:rPr lang="en-US" sz="1600" dirty="0" smtClean="0">
                <a:solidFill>
                  <a:srgbClr val="001642"/>
                </a:solidFill>
              </a:rPr>
              <a:t>Strips are very small, often as small as a single byte or word</a:t>
            </a:r>
          </a:p>
          <a:p>
            <a:endParaRPr lang="en-US" dirty="0">
              <a:solidFill>
                <a:srgbClr val="00164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4357686" y="2109247"/>
            <a:ext cx="4572032" cy="410583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1642"/>
                </a:solidFill>
              </a:rPr>
              <a:t>An error-correcting code is calculated across corresponding bits on each data disk and the bits of the code are stored in the corresponding bit positions on multiple parity disks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Typically a Hamming code is used, which is able to correct single-bit errors and detect double-bit errors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The number of redundant disks is proportional to the log of the number of data disks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Would only be an effective choice in an environment in which many disk errors occur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14282" y="1428736"/>
            <a:ext cx="3657600" cy="488576"/>
          </a:xfrm>
        </p:spPr>
        <p:txBody>
          <a:bodyPr/>
          <a:lstStyle/>
          <a:p>
            <a:r>
              <a:rPr lang="en-US" b="1" dirty="0" smtClean="0"/>
              <a:t>Characteristics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4429124" y="1500174"/>
            <a:ext cx="3657600" cy="488576"/>
          </a:xfrm>
        </p:spPr>
        <p:txBody>
          <a:bodyPr/>
          <a:lstStyle/>
          <a:p>
            <a:r>
              <a:rPr lang="en-US" b="1" dirty="0" smtClean="0"/>
              <a:t>    Performance</a:t>
            </a:r>
            <a:endParaRPr lang="en-US" b="1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71868" y="157896"/>
            <a:ext cx="4286280" cy="1199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9552" y="836712"/>
            <a:ext cx="2520280" cy="46166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Read by yourself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472" y="285728"/>
            <a:ext cx="3000396" cy="685784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357158" y="1928802"/>
            <a:ext cx="3357586" cy="4357718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1642"/>
                </a:solidFill>
              </a:rPr>
              <a:t>Requires only a single redundant disk, no matter how large the disk array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Employs parallel access, with data distributed in small strips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Instead of an error correcting code, a simple parity bit is computed for the set of individual bits in the same position on all of the data disks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Can achieve very high data transfer rates</a:t>
            </a:r>
            <a:endParaRPr lang="en-US" dirty="0">
              <a:solidFill>
                <a:srgbClr val="00164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3714744" y="1500174"/>
            <a:ext cx="5143536" cy="410583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1642"/>
                </a:solidFill>
              </a:rPr>
              <a:t>In the event of a drive failure, the parity </a:t>
            </a:r>
            <a:r>
              <a:rPr lang="en-US" dirty="0" smtClean="0">
                <a:solidFill>
                  <a:schemeClr val="bg1"/>
                </a:solidFill>
              </a:rPr>
              <a:t>drive </a:t>
            </a:r>
            <a:r>
              <a:rPr lang="en-US" dirty="0" smtClean="0">
                <a:solidFill>
                  <a:srgbClr val="001642"/>
                </a:solidFill>
              </a:rPr>
              <a:t>is accessed and data is reconstructed from the remaining devices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Once the failed drive is replaced, the missing data can be restored on the new drive and operation resumed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In the event of a disk failure, all of the data are still available in what is referred to as </a:t>
            </a:r>
            <a:r>
              <a:rPr lang="en-US" i="1" dirty="0" smtClean="0">
                <a:solidFill>
                  <a:srgbClr val="001642"/>
                </a:solidFill>
              </a:rPr>
              <a:t>reduced mode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Return to full operation requires that the failed disk be replaced and the entire contents of the failed disk be regenerated on the new disk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In a transaction-oriented environment performance suffers</a:t>
            </a:r>
            <a:endParaRPr lang="en-US" dirty="0">
              <a:solidFill>
                <a:srgbClr val="001642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97541" y="1391759"/>
            <a:ext cx="2860013" cy="322729"/>
          </a:xfrm>
        </p:spPr>
        <p:txBody>
          <a:bodyPr/>
          <a:lstStyle/>
          <a:p>
            <a:r>
              <a:rPr lang="en-US" b="1" dirty="0" smtClean="0"/>
              <a:t>Redundancy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3786182" y="1214422"/>
            <a:ext cx="4214842" cy="322729"/>
          </a:xfrm>
        </p:spPr>
        <p:txBody>
          <a:bodyPr/>
          <a:lstStyle/>
          <a:p>
            <a:r>
              <a:rPr lang="en-US" b="1" dirty="0" smtClean="0"/>
              <a:t>Performance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610074" y="127259"/>
            <a:ext cx="2533694" cy="990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53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9552" y="836712"/>
            <a:ext cx="2520280" cy="46166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Read by yourself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214290"/>
            <a:ext cx="3381372" cy="609584"/>
          </a:xfrm>
        </p:spPr>
        <p:txBody>
          <a:bodyPr/>
          <a:lstStyle/>
          <a:p>
            <a:r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 Level </a:t>
            </a: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>
          <a:xfrm>
            <a:off x="214282" y="1877250"/>
            <a:ext cx="4572032" cy="4766459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001642"/>
                </a:solidFill>
              </a:rPr>
              <a:t>Makes use of an independent access technique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In an independent access array, each member disk operates independently so that separate I/O requests can be satisfied in parallel</a:t>
            </a:r>
          </a:p>
          <a:p>
            <a:r>
              <a:rPr lang="en-US" sz="2000" dirty="0" smtClean="0">
                <a:solidFill>
                  <a:srgbClr val="001642"/>
                </a:solidFill>
              </a:rPr>
              <a:t>Data striping is used</a:t>
            </a:r>
          </a:p>
          <a:p>
            <a:pPr lvl="1"/>
            <a:r>
              <a:rPr lang="en-US" sz="2000" dirty="0" smtClean="0">
                <a:solidFill>
                  <a:srgbClr val="001642"/>
                </a:solidFill>
              </a:rPr>
              <a:t>Strips are relatively large</a:t>
            </a:r>
          </a:p>
          <a:p>
            <a:pPr marL="228600" lvl="1">
              <a:spcBef>
                <a:spcPts val="2000"/>
              </a:spcBef>
              <a:buClr>
                <a:schemeClr val="accent1"/>
              </a:buClr>
            </a:pPr>
            <a:r>
              <a:rPr lang="en-US" sz="2000" dirty="0" smtClean="0">
                <a:solidFill>
                  <a:srgbClr val="001642"/>
                </a:solidFill>
              </a:rPr>
              <a:t>To calculate the new parity the array management software must read the old user strip and the old parity strip</a:t>
            </a:r>
          </a:p>
          <a:p>
            <a:pPr lvl="1"/>
            <a:endParaRPr lang="en-US" sz="2000" dirty="0" smtClean="0">
              <a:solidFill>
                <a:srgbClr val="001642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>
          <a:xfrm>
            <a:off x="5072066" y="2571744"/>
            <a:ext cx="3753522" cy="3810000"/>
          </a:xfrm>
        </p:spPr>
        <p:txBody>
          <a:bodyPr>
            <a:noAutofit/>
          </a:bodyPr>
          <a:lstStyle/>
          <a:p>
            <a:r>
              <a:rPr lang="en-US" sz="2000" dirty="0" smtClean="0">
                <a:solidFill>
                  <a:srgbClr val="001642"/>
                </a:solidFill>
              </a:rPr>
              <a:t>Involves a write penalty when an I/O write request of small size is performed</a:t>
            </a:r>
          </a:p>
          <a:p>
            <a:r>
              <a:rPr lang="en-US" sz="2000" dirty="0" smtClean="0">
                <a:solidFill>
                  <a:srgbClr val="001642"/>
                </a:solidFill>
              </a:rPr>
              <a:t>Each time a write occurs the array management software must update the user data the corresponding parity bits</a:t>
            </a:r>
          </a:p>
          <a:p>
            <a:r>
              <a:rPr lang="en-US" sz="2000" dirty="0" smtClean="0">
                <a:solidFill>
                  <a:srgbClr val="001642"/>
                </a:solidFill>
              </a:rPr>
              <a:t>Thus each strip write involves two reads and two writes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85720" y="1463197"/>
            <a:ext cx="4286280" cy="322729"/>
          </a:xfrm>
        </p:spPr>
        <p:txBody>
          <a:bodyPr/>
          <a:lstStyle/>
          <a:p>
            <a:r>
              <a:rPr lang="en-US" b="1" dirty="0" smtClean="0"/>
              <a:t> Characteristics</a:t>
            </a:r>
            <a:endParaRPr lang="en-US" b="1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5143504" y="2143116"/>
            <a:ext cx="3657600" cy="322729"/>
          </a:xfrm>
        </p:spPr>
        <p:txBody>
          <a:bodyPr/>
          <a:lstStyle/>
          <a:p>
            <a:r>
              <a:rPr lang="en-US" b="1" dirty="0" smtClean="0"/>
              <a:t> Performance</a:t>
            </a:r>
            <a:endParaRPr lang="en-US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57686" y="71414"/>
            <a:ext cx="2895594" cy="11244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39552" y="836712"/>
            <a:ext cx="2520280" cy="46166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Read by yourself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4"/>
          <p:cNvSpPr>
            <a:spLocks noGrp="1" noChangeArrowheads="1"/>
          </p:cNvSpPr>
          <p:nvPr>
            <p:ph type="title"/>
          </p:nvPr>
        </p:nvSpPr>
        <p:spPr>
          <a:xfrm>
            <a:off x="571472" y="71414"/>
            <a:ext cx="3271838" cy="681022"/>
          </a:xfrm>
        </p:spPr>
        <p:txBody>
          <a:bodyPr/>
          <a:lstStyle/>
          <a:p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RAID</a:t>
            </a: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Level 5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629" name="Rectangle 5"/>
          <p:cNvSpPr>
            <a:spLocks noGrp="1" noChangeArrowheads="1"/>
          </p:cNvSpPr>
          <p:nvPr>
            <p:ph sz="half" idx="2"/>
          </p:nvPr>
        </p:nvSpPr>
        <p:spPr>
          <a:xfrm>
            <a:off x="497541" y="2514600"/>
            <a:ext cx="3657600" cy="4038600"/>
          </a:xfrm>
        </p:spPr>
        <p:txBody>
          <a:bodyPr>
            <a:normAutofit/>
          </a:bodyPr>
          <a:lstStyle/>
          <a:p>
            <a:r>
              <a:rPr lang="en-GB" dirty="0" smtClean="0">
                <a:solidFill>
                  <a:srgbClr val="001642"/>
                </a:solidFill>
              </a:rPr>
              <a:t>Organized in a similar fashion to RAID 4</a:t>
            </a:r>
          </a:p>
          <a:p>
            <a:r>
              <a:rPr lang="en-GB" dirty="0" smtClean="0">
                <a:solidFill>
                  <a:srgbClr val="001642"/>
                </a:solidFill>
              </a:rPr>
              <a:t>Difference is distribution of the parity strips across all disks</a:t>
            </a:r>
          </a:p>
          <a:p>
            <a:r>
              <a:rPr lang="en-GB" dirty="0" smtClean="0">
                <a:solidFill>
                  <a:srgbClr val="001642"/>
                </a:solidFill>
              </a:rPr>
              <a:t>A typical allocation is a round-robin scheme</a:t>
            </a:r>
          </a:p>
          <a:p>
            <a:r>
              <a:rPr lang="en-GB" dirty="0" smtClean="0">
                <a:solidFill>
                  <a:srgbClr val="001642"/>
                </a:solidFill>
              </a:rPr>
              <a:t>The distribution of parity strips across all drives avoids the potential I/O bottleneck found in RAID 4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99878" y="2447365"/>
            <a:ext cx="4458402" cy="4105835"/>
          </a:xfrm>
        </p:spPr>
        <p:txBody>
          <a:bodyPr>
            <a:noAutofit/>
          </a:bodyPr>
          <a:lstStyle/>
          <a:p>
            <a:r>
              <a:rPr lang="en-US" dirty="0" smtClean="0">
                <a:solidFill>
                  <a:srgbClr val="001642"/>
                </a:solidFill>
              </a:rPr>
              <a:t>Two different parity calculations are carried out and stored in separate blocks on different disks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Advantage is that it provides extremely high data availability</a:t>
            </a:r>
          </a:p>
          <a:p>
            <a:r>
              <a:rPr lang="en-US" dirty="0" smtClean="0">
                <a:solidFill>
                  <a:srgbClr val="001642"/>
                </a:solidFill>
              </a:rPr>
              <a:t>Three disks would have to fail within the </a:t>
            </a:r>
            <a:r>
              <a:rPr lang="en-US" b="1" u="sng" dirty="0" smtClean="0">
                <a:solidFill>
                  <a:srgbClr val="001642"/>
                </a:solidFill>
              </a:rPr>
              <a:t>m</a:t>
            </a:r>
            <a:r>
              <a:rPr lang="en-US" dirty="0" smtClean="0">
                <a:solidFill>
                  <a:srgbClr val="001642"/>
                </a:solidFill>
              </a:rPr>
              <a:t>ean </a:t>
            </a:r>
            <a:r>
              <a:rPr lang="en-US" b="1" u="sng" dirty="0" smtClean="0">
                <a:solidFill>
                  <a:srgbClr val="001642"/>
                </a:solidFill>
              </a:rPr>
              <a:t>t</a:t>
            </a:r>
            <a:r>
              <a:rPr lang="en-US" dirty="0" smtClean="0">
                <a:solidFill>
                  <a:srgbClr val="001642"/>
                </a:solidFill>
              </a:rPr>
              <a:t>ime </a:t>
            </a:r>
            <a:r>
              <a:rPr lang="en-US" b="1" u="sng" dirty="0" smtClean="0">
                <a:solidFill>
                  <a:srgbClr val="001642"/>
                </a:solidFill>
              </a:rPr>
              <a:t>t</a:t>
            </a:r>
            <a:r>
              <a:rPr lang="en-US" dirty="0" smtClean="0">
                <a:solidFill>
                  <a:srgbClr val="001642"/>
                </a:solidFill>
              </a:rPr>
              <a:t>o </a:t>
            </a:r>
            <a:r>
              <a:rPr lang="en-US" b="1" u="sng" dirty="0" smtClean="0">
                <a:solidFill>
                  <a:srgbClr val="001642"/>
                </a:solidFill>
              </a:rPr>
              <a:t>r</a:t>
            </a:r>
            <a:r>
              <a:rPr lang="en-US" dirty="0" smtClean="0">
                <a:solidFill>
                  <a:srgbClr val="001642"/>
                </a:solidFill>
              </a:rPr>
              <a:t>epair (MTTR) interval to cause data to </a:t>
            </a:r>
            <a:r>
              <a:rPr lang="en-US" smtClean="0">
                <a:solidFill>
                  <a:srgbClr val="001642"/>
                </a:solidFill>
              </a:rPr>
              <a:t>be lost (</a:t>
            </a:r>
            <a:r>
              <a:rPr lang="en-US" smtClean="0"/>
              <a:t>usually expressed in hours</a:t>
            </a:r>
            <a:r>
              <a:rPr lang="en-US" smtClean="0">
                <a:solidFill>
                  <a:srgbClr val="001642"/>
                </a:solidFill>
              </a:rPr>
              <a:t>)</a:t>
            </a:r>
            <a:endParaRPr lang="en-US" dirty="0" smtClean="0">
              <a:solidFill>
                <a:srgbClr val="001642"/>
              </a:solidFill>
            </a:endParaRPr>
          </a:p>
          <a:p>
            <a:r>
              <a:rPr lang="en-US" smtClean="0">
                <a:solidFill>
                  <a:srgbClr val="001642"/>
                </a:solidFill>
              </a:rPr>
              <a:t>Incurs (bears) </a:t>
            </a:r>
            <a:r>
              <a:rPr lang="en-US" dirty="0" smtClean="0">
                <a:solidFill>
                  <a:srgbClr val="001642"/>
                </a:solidFill>
              </a:rPr>
              <a:t>a substantial write penalty because each write affects two parity blocks</a:t>
            </a:r>
          </a:p>
          <a:p>
            <a:endParaRPr lang="en-US" dirty="0">
              <a:solidFill>
                <a:srgbClr val="001642"/>
              </a:solidFill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smtClean="0"/>
              <a:t>Characteristics</a:t>
            </a:r>
            <a:endParaRPr lang="en-US" b="1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b="1" dirty="0" smtClean="0"/>
              <a:t>Characteristics</a:t>
            </a:r>
            <a:endParaRPr lang="en-US" b="1" dirty="0"/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>
          <a:xfrm>
            <a:off x="4643438" y="109534"/>
            <a:ext cx="2957538" cy="60482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RAID Level 6</a:t>
            </a:r>
            <a:endParaRPr kumimoji="0" lang="en-GB" sz="3600" b="0" i="0" u="none" strike="noStrike" kern="1200" cap="none" spc="0" normalizeH="0" baseline="0" noProof="0" dirty="0">
              <a:ln>
                <a:noFill/>
              </a:ln>
              <a:solidFill>
                <a:schemeClr val="accen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42910" y="778303"/>
            <a:ext cx="2857520" cy="1278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57686" y="740580"/>
            <a:ext cx="3571900" cy="1130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0" y="6396335"/>
            <a:ext cx="2520280" cy="46166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Read by yourself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32" y="214290"/>
            <a:ext cx="8286808" cy="5411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48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sz="320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 6.4: RAID </a:t>
            </a:r>
            <a:r>
              <a:rPr lang="en-US" sz="32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Comparison (page 1 of 2) </a:t>
            </a:r>
            <a:endParaRPr lang="en-US" sz="32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8356" y="1019182"/>
            <a:ext cx="8529924" cy="4981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56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-36512" y="6351711"/>
            <a:ext cx="2520280" cy="46166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Read by yourself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6781800" y="1371600"/>
            <a:ext cx="2362200" cy="20283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348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Table 6.4 </a:t>
            </a:r>
          </a:p>
          <a:p>
            <a:pPr algn="ctr">
              <a:lnSpc>
                <a:spcPts val="3480"/>
              </a:lnSpc>
              <a:spcBef>
                <a:spcPts val="1200"/>
              </a:spcBef>
              <a:spcAft>
                <a:spcPts val="0"/>
              </a:spcAft>
            </a:pPr>
            <a:r>
              <a:rPr lang="en-US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RAID Comparison (page 2 of 2) </a:t>
            </a:r>
            <a:endParaRPr lang="en-US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lt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2340" y="28214"/>
            <a:ext cx="6534238" cy="68298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57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623720" y="6396335"/>
            <a:ext cx="2520280" cy="461665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Read by yourself</a:t>
            </a:r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12 Questions must be answered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8474" y="1571612"/>
            <a:ext cx="7556313" cy="4554551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6.7- Define the terms seek time, rotational delay, access time, and transfer time.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6.8- What common characteristics are shared by all RAID levels?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6.9- Briefly define the seven RAID levels.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6.10- Explain the term striped data.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6.11- How is redundancy achieved in a RAID system? </a:t>
            </a:r>
          </a:p>
          <a:p>
            <a:pPr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6.12- In the context of RAID, what is the distinction between parallel access and independent access?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556313" cy="1116106"/>
          </a:xfrm>
        </p:spPr>
        <p:txBody>
          <a:bodyPr/>
          <a:lstStyle/>
          <a:p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6.1- Magnetic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52538" y="1188293"/>
            <a:ext cx="6638925" cy="5553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556313" cy="1116106"/>
          </a:xfrm>
        </p:spPr>
        <p:txBody>
          <a:bodyPr/>
          <a:lstStyle/>
          <a:p>
            <a:r>
              <a:rPr lang="en-GB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6.1- Magnetic </a:t>
            </a:r>
            <a:r>
              <a:rPr lang="en-GB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Disk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285720" y="1702058"/>
            <a:ext cx="8102704" cy="4967302"/>
          </a:xfrm>
        </p:spPr>
        <p:txBody>
          <a:bodyPr>
            <a:normAutofit/>
          </a:bodyPr>
          <a:lstStyle/>
          <a:p>
            <a:r>
              <a:rPr lang="en-GB" sz="2400" dirty="0" smtClean="0">
                <a:solidFill>
                  <a:srgbClr val="001642"/>
                </a:solidFill>
              </a:rPr>
              <a:t>A disk is a </a:t>
            </a:r>
            <a:r>
              <a:rPr lang="en-GB" sz="2400" dirty="0" smtClean="0">
                <a:solidFill>
                  <a:srgbClr val="FF0000"/>
                </a:solidFill>
              </a:rPr>
              <a:t>circular </a:t>
            </a:r>
            <a:r>
              <a:rPr lang="en-GB" sz="2400" i="1" dirty="0" smtClean="0">
                <a:solidFill>
                  <a:srgbClr val="FF0000"/>
                </a:solidFill>
              </a:rPr>
              <a:t>platter</a:t>
            </a:r>
            <a:r>
              <a:rPr lang="en-GB" sz="2400" dirty="0" smtClean="0">
                <a:solidFill>
                  <a:srgbClr val="001642"/>
                </a:solidFill>
              </a:rPr>
              <a:t> constructed of </a:t>
            </a:r>
            <a:r>
              <a:rPr lang="en-GB" sz="2400" dirty="0" smtClean="0">
                <a:solidFill>
                  <a:srgbClr val="FF0000"/>
                </a:solidFill>
              </a:rPr>
              <a:t>nonmagnetic material</a:t>
            </a:r>
            <a:r>
              <a:rPr lang="en-GB" sz="2400" dirty="0" smtClean="0">
                <a:solidFill>
                  <a:srgbClr val="001642"/>
                </a:solidFill>
              </a:rPr>
              <a:t>, called the </a:t>
            </a:r>
            <a:r>
              <a:rPr lang="en-GB" sz="2400" i="1" dirty="0" smtClean="0">
                <a:solidFill>
                  <a:srgbClr val="FF0000"/>
                </a:solidFill>
              </a:rPr>
              <a:t>substrate</a:t>
            </a:r>
            <a:r>
              <a:rPr lang="en-GB" sz="2400" i="1" dirty="0" smtClean="0">
                <a:solidFill>
                  <a:srgbClr val="001642"/>
                </a:solidFill>
              </a:rPr>
              <a:t>-</a:t>
            </a:r>
            <a:r>
              <a:rPr lang="en-GB" sz="2400" i="1" dirty="0" err="1" smtClean="0">
                <a:solidFill>
                  <a:srgbClr val="001642"/>
                </a:solidFill>
              </a:rPr>
              <a:t>vật</a:t>
            </a:r>
            <a:r>
              <a:rPr lang="en-GB" sz="2400" i="1" dirty="0" smtClean="0">
                <a:solidFill>
                  <a:srgbClr val="001642"/>
                </a:solidFill>
              </a:rPr>
              <a:t> </a:t>
            </a:r>
            <a:r>
              <a:rPr lang="en-GB" sz="2400" i="1" dirty="0" err="1" smtClean="0">
                <a:solidFill>
                  <a:srgbClr val="001642"/>
                </a:solidFill>
              </a:rPr>
              <a:t>làm</a:t>
            </a:r>
            <a:r>
              <a:rPr lang="en-GB" sz="2400" i="1" dirty="0" smtClean="0">
                <a:solidFill>
                  <a:srgbClr val="001642"/>
                </a:solidFill>
              </a:rPr>
              <a:t> </a:t>
            </a:r>
            <a:r>
              <a:rPr lang="en-GB" sz="2400" i="1" dirty="0" err="1" smtClean="0">
                <a:solidFill>
                  <a:srgbClr val="001642"/>
                </a:solidFill>
              </a:rPr>
              <a:t>nền</a:t>
            </a:r>
            <a:r>
              <a:rPr lang="en-GB" sz="2400" i="1" dirty="0" smtClean="0">
                <a:solidFill>
                  <a:srgbClr val="001642"/>
                </a:solidFill>
              </a:rPr>
              <a:t> , </a:t>
            </a:r>
            <a:r>
              <a:rPr lang="en-GB" sz="2400" dirty="0" smtClean="0">
                <a:solidFill>
                  <a:srgbClr val="0000CC"/>
                </a:solidFill>
              </a:rPr>
              <a:t>coated with a magnetizable </a:t>
            </a:r>
            <a:r>
              <a:rPr lang="en-GB" sz="2400" dirty="0" smtClean="0">
                <a:solidFill>
                  <a:srgbClr val="001642"/>
                </a:solidFill>
              </a:rPr>
              <a:t>material</a:t>
            </a:r>
          </a:p>
          <a:p>
            <a:pPr lvl="1"/>
            <a:r>
              <a:rPr lang="en-GB" sz="2000" dirty="0" smtClean="0">
                <a:solidFill>
                  <a:srgbClr val="001642"/>
                </a:solidFill>
              </a:rPr>
              <a:t>Substrate: aluminium/ aluminium alloy (</a:t>
            </a:r>
            <a:r>
              <a:rPr lang="en-GB" sz="2000" dirty="0" err="1" smtClean="0">
                <a:solidFill>
                  <a:srgbClr val="001642"/>
                </a:solidFill>
              </a:rPr>
              <a:t>hợp</a:t>
            </a:r>
            <a:r>
              <a:rPr lang="en-GB" sz="2000" dirty="0" smtClean="0">
                <a:solidFill>
                  <a:srgbClr val="001642"/>
                </a:solidFill>
              </a:rPr>
              <a:t> </a:t>
            </a:r>
            <a:r>
              <a:rPr lang="en-GB" sz="2000" dirty="0" err="1" smtClean="0">
                <a:solidFill>
                  <a:srgbClr val="001642"/>
                </a:solidFill>
              </a:rPr>
              <a:t>kim</a:t>
            </a:r>
            <a:r>
              <a:rPr lang="en-GB" sz="2000" dirty="0" smtClean="0">
                <a:solidFill>
                  <a:srgbClr val="001642"/>
                </a:solidFill>
              </a:rPr>
              <a:t> </a:t>
            </a:r>
            <a:r>
              <a:rPr lang="en-GB" sz="2000" dirty="0" err="1" smtClean="0">
                <a:solidFill>
                  <a:srgbClr val="001642"/>
                </a:solidFill>
              </a:rPr>
              <a:t>nhôm</a:t>
            </a:r>
            <a:r>
              <a:rPr lang="en-GB" sz="2000" dirty="0" smtClean="0">
                <a:solidFill>
                  <a:srgbClr val="001642"/>
                </a:solidFill>
              </a:rPr>
              <a:t>)/ glass</a:t>
            </a:r>
          </a:p>
          <a:p>
            <a:pPr lvl="1"/>
            <a:r>
              <a:rPr lang="en-GB" sz="2000" dirty="0" smtClean="0">
                <a:solidFill>
                  <a:srgbClr val="001642"/>
                </a:solidFill>
              </a:rPr>
              <a:t>Benefits of the glass substrate:</a:t>
            </a:r>
          </a:p>
          <a:p>
            <a:pPr marL="865188" lvl="1"/>
            <a:r>
              <a:rPr lang="en-GB" sz="2000" dirty="0" smtClean="0">
                <a:solidFill>
                  <a:srgbClr val="001642"/>
                </a:solidFill>
              </a:rPr>
              <a:t>Improvement in the uniformity of the </a:t>
            </a:r>
            <a:r>
              <a:rPr lang="en-GB" sz="2000" dirty="0" smtClean="0">
                <a:solidFill>
                  <a:srgbClr val="0000CC"/>
                </a:solidFill>
              </a:rPr>
              <a:t>magnetic film surface</a:t>
            </a:r>
            <a:r>
              <a:rPr lang="en-GB" sz="2000" dirty="0" smtClean="0">
                <a:solidFill>
                  <a:srgbClr val="001642"/>
                </a:solidFill>
              </a:rPr>
              <a:t> to increase disk reliability</a:t>
            </a:r>
          </a:p>
          <a:p>
            <a:pPr lvl="1"/>
            <a:r>
              <a:rPr lang="en-GB" sz="2000" dirty="0" smtClean="0">
                <a:solidFill>
                  <a:srgbClr val="001642"/>
                </a:solidFill>
              </a:rPr>
              <a:t>A significant reduction in overall surface defects to help reduce read-write errors </a:t>
            </a:r>
            <a:r>
              <a:rPr lang="en-GB" sz="2000" dirty="0" smtClean="0">
                <a:solidFill>
                  <a:srgbClr val="001642"/>
                </a:solidFill>
                <a:sym typeface="Wingdings" pitchFamily="2" charset="2"/>
              </a:rPr>
              <a:t> </a:t>
            </a:r>
            <a:r>
              <a:rPr lang="en-GB" sz="2000" dirty="0" err="1" smtClean="0">
                <a:solidFill>
                  <a:srgbClr val="001642"/>
                </a:solidFill>
                <a:sym typeface="Wingdings" pitchFamily="2" charset="2"/>
              </a:rPr>
              <a:t>Cần</a:t>
            </a:r>
            <a:r>
              <a:rPr lang="en-GB" sz="2000" dirty="0" smtClean="0">
                <a:solidFill>
                  <a:srgbClr val="001642"/>
                </a:solidFill>
                <a:sym typeface="Wingdings" pitchFamily="2" charset="2"/>
              </a:rPr>
              <a:t> </a:t>
            </a:r>
            <a:r>
              <a:rPr lang="en-GB" sz="2000" dirty="0" err="1" smtClean="0">
                <a:solidFill>
                  <a:srgbClr val="001642"/>
                </a:solidFill>
                <a:sym typeface="Wingdings" pitchFamily="2" charset="2"/>
              </a:rPr>
              <a:t>làm</a:t>
            </a:r>
            <a:r>
              <a:rPr lang="en-GB" sz="2000" dirty="0" smtClean="0">
                <a:solidFill>
                  <a:srgbClr val="001642"/>
                </a:solidFill>
                <a:sym typeface="Wingdings" pitchFamily="2" charset="2"/>
              </a:rPr>
              <a:t> </a:t>
            </a:r>
            <a:r>
              <a:rPr lang="en-GB" sz="2000" dirty="0" err="1" smtClean="0">
                <a:solidFill>
                  <a:srgbClr val="001642"/>
                </a:solidFill>
                <a:sym typeface="Wingdings" pitchFamily="2" charset="2"/>
              </a:rPr>
              <a:t>giảm</a:t>
            </a:r>
            <a:r>
              <a:rPr lang="en-GB" sz="2000" dirty="0" smtClean="0">
                <a:solidFill>
                  <a:srgbClr val="001642"/>
                </a:solidFill>
                <a:sym typeface="Wingdings" pitchFamily="2" charset="2"/>
              </a:rPr>
              <a:t> </a:t>
            </a:r>
            <a:r>
              <a:rPr lang="en-GB" sz="2000" dirty="0" err="1" smtClean="0">
                <a:solidFill>
                  <a:srgbClr val="001642"/>
                </a:solidFill>
              </a:rPr>
              <a:t>khuyết</a:t>
            </a:r>
            <a:r>
              <a:rPr lang="en-GB" sz="2000" dirty="0" smtClean="0">
                <a:solidFill>
                  <a:srgbClr val="001642"/>
                </a:solidFill>
              </a:rPr>
              <a:t> </a:t>
            </a:r>
            <a:r>
              <a:rPr lang="en-GB" sz="2000" dirty="0" err="1" smtClean="0">
                <a:solidFill>
                  <a:srgbClr val="001642"/>
                </a:solidFill>
              </a:rPr>
              <a:t>tật</a:t>
            </a:r>
            <a:r>
              <a:rPr lang="en-GB" sz="2000" dirty="0" smtClean="0">
                <a:solidFill>
                  <a:srgbClr val="001642"/>
                </a:solidFill>
              </a:rPr>
              <a:t> </a:t>
            </a:r>
            <a:r>
              <a:rPr lang="en-GB" sz="2000" dirty="0" err="1" smtClean="0">
                <a:solidFill>
                  <a:srgbClr val="001642"/>
                </a:solidFill>
              </a:rPr>
              <a:t>trên</a:t>
            </a:r>
            <a:r>
              <a:rPr lang="en-GB" sz="2000" dirty="0" smtClean="0">
                <a:solidFill>
                  <a:srgbClr val="001642"/>
                </a:solidFill>
              </a:rPr>
              <a:t> </a:t>
            </a:r>
            <a:r>
              <a:rPr lang="en-GB" sz="2000" dirty="0" err="1" smtClean="0">
                <a:solidFill>
                  <a:srgbClr val="001642"/>
                </a:solidFill>
              </a:rPr>
              <a:t>mặt</a:t>
            </a:r>
            <a:r>
              <a:rPr lang="en-GB" sz="2000" dirty="0" smtClean="0">
                <a:solidFill>
                  <a:srgbClr val="001642"/>
                </a:solidFill>
              </a:rPr>
              <a:t> </a:t>
            </a:r>
            <a:r>
              <a:rPr lang="en-GB" sz="2000" dirty="0" err="1" smtClean="0">
                <a:solidFill>
                  <a:srgbClr val="001642"/>
                </a:solidFill>
              </a:rPr>
              <a:t>đĩa</a:t>
            </a:r>
            <a:endParaRPr lang="en-GB" sz="2000" dirty="0" smtClean="0">
              <a:solidFill>
                <a:srgbClr val="001642"/>
              </a:solidFill>
            </a:endParaRPr>
          </a:p>
          <a:p>
            <a:pPr lvl="1"/>
            <a:r>
              <a:rPr lang="en-GB" sz="2000" dirty="0" smtClean="0">
                <a:solidFill>
                  <a:srgbClr val="001642"/>
                </a:solidFill>
              </a:rPr>
              <a:t>Ability to support lower fly heights  (</a:t>
            </a:r>
            <a:r>
              <a:rPr lang="en-GB" sz="2000" dirty="0" err="1" smtClean="0">
                <a:solidFill>
                  <a:srgbClr val="001642"/>
                </a:solidFill>
              </a:rPr>
              <a:t>nên</a:t>
            </a:r>
            <a:r>
              <a:rPr lang="en-GB" sz="2000" dirty="0" smtClean="0">
                <a:solidFill>
                  <a:srgbClr val="001642"/>
                </a:solidFill>
              </a:rPr>
              <a:t> </a:t>
            </a:r>
            <a:r>
              <a:rPr lang="en-GB" sz="2000" dirty="0" err="1" smtClean="0">
                <a:solidFill>
                  <a:srgbClr val="001642"/>
                </a:solidFill>
              </a:rPr>
              <a:t>làm</a:t>
            </a:r>
            <a:r>
              <a:rPr lang="en-GB" sz="2000" dirty="0" smtClean="0">
                <a:solidFill>
                  <a:srgbClr val="001642"/>
                </a:solidFill>
              </a:rPr>
              <a:t> </a:t>
            </a:r>
            <a:r>
              <a:rPr lang="en-GB" sz="2000" dirty="0" err="1" smtClean="0">
                <a:solidFill>
                  <a:srgbClr val="001642"/>
                </a:solidFill>
              </a:rPr>
              <a:t>mỏng</a:t>
            </a:r>
            <a:r>
              <a:rPr lang="en-GB" sz="2000" dirty="0" smtClean="0">
                <a:solidFill>
                  <a:srgbClr val="001642"/>
                </a:solidFill>
              </a:rPr>
              <a:t> </a:t>
            </a:r>
            <a:r>
              <a:rPr lang="en-GB" sz="2000" dirty="0" err="1" smtClean="0">
                <a:solidFill>
                  <a:srgbClr val="001642"/>
                </a:solidFill>
              </a:rPr>
              <a:t>hơn</a:t>
            </a:r>
            <a:r>
              <a:rPr lang="en-GB" sz="2000" dirty="0" smtClean="0">
                <a:solidFill>
                  <a:srgbClr val="001642"/>
                </a:solidFill>
              </a:rPr>
              <a:t> )</a:t>
            </a:r>
          </a:p>
          <a:p>
            <a:pPr lvl="1"/>
            <a:r>
              <a:rPr lang="en-GB" sz="2000" dirty="0" smtClean="0">
                <a:solidFill>
                  <a:srgbClr val="001642"/>
                </a:solidFill>
              </a:rPr>
              <a:t> Better stiffness (</a:t>
            </a:r>
            <a:r>
              <a:rPr lang="en-GB" sz="2000" dirty="0" err="1" smtClean="0">
                <a:solidFill>
                  <a:srgbClr val="001642"/>
                </a:solidFill>
              </a:rPr>
              <a:t>cứng</a:t>
            </a:r>
            <a:r>
              <a:rPr lang="en-GB" sz="2000" dirty="0" smtClean="0">
                <a:solidFill>
                  <a:srgbClr val="001642"/>
                </a:solidFill>
              </a:rPr>
              <a:t>) to reduce disk dynamics</a:t>
            </a:r>
          </a:p>
          <a:p>
            <a:pPr lvl="1"/>
            <a:r>
              <a:rPr lang="en-GB" sz="2000" dirty="0" smtClean="0">
                <a:solidFill>
                  <a:srgbClr val="001642"/>
                </a:solidFill>
              </a:rPr>
              <a:t>Greater ability to withstand(anti) shock and damage</a:t>
            </a:r>
          </a:p>
          <a:p>
            <a:endParaRPr lang="en-GB" sz="2400" dirty="0">
              <a:solidFill>
                <a:srgbClr val="00164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6" name="Rectangle 4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8153400" cy="1524000"/>
          </a:xfrm>
        </p:spPr>
        <p:txBody>
          <a:bodyPr>
            <a:normAutofit fontScale="90000"/>
          </a:bodyPr>
          <a:lstStyle/>
          <a:p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Magnetic Read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 Write </a:t>
            </a:r>
            <a:b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GB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Mechanisms</a:t>
            </a:r>
            <a:endParaRPr lang="en-GB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83568" y="374635"/>
            <a:ext cx="8155631" cy="6014472"/>
            <a:chOff x="683568" y="374635"/>
            <a:chExt cx="8155631" cy="6014472"/>
          </a:xfrm>
        </p:grpSpPr>
        <p:sp>
          <p:nvSpPr>
            <p:cNvPr id="6" name="Freeform 5"/>
            <p:cNvSpPr/>
            <p:nvPr/>
          </p:nvSpPr>
          <p:spPr>
            <a:xfrm>
              <a:off x="3851920" y="374635"/>
              <a:ext cx="4248472" cy="1830229"/>
            </a:xfrm>
            <a:custGeom>
              <a:avLst/>
              <a:gdLst>
                <a:gd name="connsiteX0" fmla="*/ 0 w 2862826"/>
                <a:gd name="connsiteY0" fmla="*/ 137350 h 1373497"/>
                <a:gd name="connsiteX1" fmla="*/ 40229 w 2862826"/>
                <a:gd name="connsiteY1" fmla="*/ 40229 h 1373497"/>
                <a:gd name="connsiteX2" fmla="*/ 137350 w 2862826"/>
                <a:gd name="connsiteY2" fmla="*/ 0 h 1373497"/>
                <a:gd name="connsiteX3" fmla="*/ 2725476 w 2862826"/>
                <a:gd name="connsiteY3" fmla="*/ 0 h 1373497"/>
                <a:gd name="connsiteX4" fmla="*/ 2822597 w 2862826"/>
                <a:gd name="connsiteY4" fmla="*/ 40229 h 1373497"/>
                <a:gd name="connsiteX5" fmla="*/ 2862826 w 2862826"/>
                <a:gd name="connsiteY5" fmla="*/ 137350 h 1373497"/>
                <a:gd name="connsiteX6" fmla="*/ 2862826 w 2862826"/>
                <a:gd name="connsiteY6" fmla="*/ 1236147 h 1373497"/>
                <a:gd name="connsiteX7" fmla="*/ 2822597 w 2862826"/>
                <a:gd name="connsiteY7" fmla="*/ 1333268 h 1373497"/>
                <a:gd name="connsiteX8" fmla="*/ 2725476 w 2862826"/>
                <a:gd name="connsiteY8" fmla="*/ 1373497 h 1373497"/>
                <a:gd name="connsiteX9" fmla="*/ 137350 w 2862826"/>
                <a:gd name="connsiteY9" fmla="*/ 1373497 h 1373497"/>
                <a:gd name="connsiteX10" fmla="*/ 40229 w 2862826"/>
                <a:gd name="connsiteY10" fmla="*/ 1333268 h 1373497"/>
                <a:gd name="connsiteX11" fmla="*/ 0 w 2862826"/>
                <a:gd name="connsiteY11" fmla="*/ 1236147 h 1373497"/>
                <a:gd name="connsiteX12" fmla="*/ 0 w 2862826"/>
                <a:gd name="connsiteY12" fmla="*/ 137350 h 1373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862826" h="1373497">
                  <a:moveTo>
                    <a:pt x="0" y="137350"/>
                  </a:moveTo>
                  <a:cubicBezTo>
                    <a:pt x="0" y="100923"/>
                    <a:pt x="14471" y="65987"/>
                    <a:pt x="40229" y="40229"/>
                  </a:cubicBezTo>
                  <a:cubicBezTo>
                    <a:pt x="65987" y="14471"/>
                    <a:pt x="100923" y="0"/>
                    <a:pt x="137350" y="0"/>
                  </a:cubicBezTo>
                  <a:lnTo>
                    <a:pt x="2725476" y="0"/>
                  </a:lnTo>
                  <a:cubicBezTo>
                    <a:pt x="2761903" y="0"/>
                    <a:pt x="2796839" y="14471"/>
                    <a:pt x="2822597" y="40229"/>
                  </a:cubicBezTo>
                  <a:cubicBezTo>
                    <a:pt x="2848355" y="65987"/>
                    <a:pt x="2862826" y="100923"/>
                    <a:pt x="2862826" y="137350"/>
                  </a:cubicBezTo>
                  <a:lnTo>
                    <a:pt x="2862826" y="1236147"/>
                  </a:lnTo>
                  <a:cubicBezTo>
                    <a:pt x="2862826" y="1272574"/>
                    <a:pt x="2848355" y="1307510"/>
                    <a:pt x="2822597" y="1333268"/>
                  </a:cubicBezTo>
                  <a:cubicBezTo>
                    <a:pt x="2796839" y="1359026"/>
                    <a:pt x="2761903" y="1373497"/>
                    <a:pt x="2725476" y="1373497"/>
                  </a:cubicBezTo>
                  <a:lnTo>
                    <a:pt x="137350" y="1373497"/>
                  </a:lnTo>
                  <a:cubicBezTo>
                    <a:pt x="100923" y="1373497"/>
                    <a:pt x="65987" y="1359026"/>
                    <a:pt x="40229" y="1333268"/>
                  </a:cubicBezTo>
                  <a:cubicBezTo>
                    <a:pt x="14471" y="1307510"/>
                    <a:pt x="0" y="1272574"/>
                    <a:pt x="0" y="1236147"/>
                  </a:cubicBezTo>
                  <a:lnTo>
                    <a:pt x="0" y="137350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758" tIns="89758" rIns="89758" bIns="89758" numCol="1" spcCol="1270" anchor="t" anchorCtr="0">
              <a:noAutofit/>
            </a:bodyPr>
            <a:lstStyle/>
            <a:p>
              <a:pPr lvl="0" algn="l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Data are recorded on and later retrieved from the disk via a conducting coil named the </a:t>
              </a:r>
              <a:r>
                <a:rPr lang="en-US" sz="1800" i="1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head</a:t>
              </a:r>
              <a:endParaRPr lang="en-US" sz="18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57150" lvl="1" indent="-57150" algn="l" defTabSz="4445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In many systems there are two heads, a read head and a write head</a:t>
              </a:r>
              <a:endParaRPr lang="en-US" sz="12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marL="57150" lvl="1" indent="-57150" algn="l" defTabSz="444500" rtl="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•"/>
              </a:pPr>
              <a:r>
                <a:rPr lang="en-US" sz="1200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During a read or write operation the head is stationary while the platter rotates beneath it</a:t>
              </a:r>
              <a:endParaRPr lang="en-US" sz="12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 rot="-679344">
              <a:off x="8328683" y="1237515"/>
              <a:ext cx="206068" cy="115458"/>
            </a:xfrm>
            <a:custGeom>
              <a:avLst/>
              <a:gdLst>
                <a:gd name="connsiteX0" fmla="*/ 0 w 115458"/>
                <a:gd name="connsiteY0" fmla="*/ 41214 h 206068"/>
                <a:gd name="connsiteX1" fmla="*/ 57729 w 115458"/>
                <a:gd name="connsiteY1" fmla="*/ 41214 h 206068"/>
                <a:gd name="connsiteX2" fmla="*/ 57729 w 115458"/>
                <a:gd name="connsiteY2" fmla="*/ 0 h 206068"/>
                <a:gd name="connsiteX3" fmla="*/ 115458 w 115458"/>
                <a:gd name="connsiteY3" fmla="*/ 103034 h 206068"/>
                <a:gd name="connsiteX4" fmla="*/ 57729 w 115458"/>
                <a:gd name="connsiteY4" fmla="*/ 206068 h 206068"/>
                <a:gd name="connsiteX5" fmla="*/ 57729 w 115458"/>
                <a:gd name="connsiteY5" fmla="*/ 164854 h 206068"/>
                <a:gd name="connsiteX6" fmla="*/ 0 w 115458"/>
                <a:gd name="connsiteY6" fmla="*/ 164854 h 206068"/>
                <a:gd name="connsiteX7" fmla="*/ 0 w 115458"/>
                <a:gd name="connsiteY7" fmla="*/ 41214 h 206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5458" h="206068">
                  <a:moveTo>
                    <a:pt x="92366" y="1"/>
                  </a:moveTo>
                  <a:lnTo>
                    <a:pt x="92366" y="103034"/>
                  </a:lnTo>
                  <a:lnTo>
                    <a:pt x="115458" y="103034"/>
                  </a:lnTo>
                  <a:lnTo>
                    <a:pt x="57729" y="206067"/>
                  </a:lnTo>
                  <a:lnTo>
                    <a:pt x="0" y="103034"/>
                  </a:lnTo>
                  <a:lnTo>
                    <a:pt x="23092" y="103034"/>
                  </a:lnTo>
                  <a:lnTo>
                    <a:pt x="23092" y="1"/>
                  </a:lnTo>
                  <a:lnTo>
                    <a:pt x="92366" y="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effectLst/>
          </p:spPr>
          <p:style>
            <a:ln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lnRef>
            <a:fillRef idx="3">
              <a:scrgbClr r="0" g="0" b="0"/>
            </a:fillRef>
            <a:effectRef idx="2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41214" tIns="-1" rIns="41213" bIns="34637" numCol="1" spcCol="1270" anchor="ctr" anchorCtr="0">
              <a:noAutofit/>
            </a:bodyPr>
            <a:lstStyle/>
            <a:p>
              <a:pPr lvl="0" algn="ctr" defTabSz="2667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600" kern="1200" dirty="0"/>
            </a:p>
          </p:txBody>
        </p:sp>
        <p:sp>
          <p:nvSpPr>
            <p:cNvPr id="8" name="Freeform 7"/>
            <p:cNvSpPr/>
            <p:nvPr/>
          </p:nvSpPr>
          <p:spPr>
            <a:xfrm>
              <a:off x="6228184" y="2362196"/>
              <a:ext cx="2592288" cy="1570860"/>
            </a:xfrm>
            <a:custGeom>
              <a:avLst/>
              <a:gdLst>
                <a:gd name="connsiteX0" fmla="*/ 0 w 2443703"/>
                <a:gd name="connsiteY0" fmla="*/ 137350 h 1373497"/>
                <a:gd name="connsiteX1" fmla="*/ 40229 w 2443703"/>
                <a:gd name="connsiteY1" fmla="*/ 40229 h 1373497"/>
                <a:gd name="connsiteX2" fmla="*/ 137350 w 2443703"/>
                <a:gd name="connsiteY2" fmla="*/ 0 h 1373497"/>
                <a:gd name="connsiteX3" fmla="*/ 2306353 w 2443703"/>
                <a:gd name="connsiteY3" fmla="*/ 0 h 1373497"/>
                <a:gd name="connsiteX4" fmla="*/ 2403474 w 2443703"/>
                <a:gd name="connsiteY4" fmla="*/ 40229 h 1373497"/>
                <a:gd name="connsiteX5" fmla="*/ 2443703 w 2443703"/>
                <a:gd name="connsiteY5" fmla="*/ 137350 h 1373497"/>
                <a:gd name="connsiteX6" fmla="*/ 2443703 w 2443703"/>
                <a:gd name="connsiteY6" fmla="*/ 1236147 h 1373497"/>
                <a:gd name="connsiteX7" fmla="*/ 2403474 w 2443703"/>
                <a:gd name="connsiteY7" fmla="*/ 1333268 h 1373497"/>
                <a:gd name="connsiteX8" fmla="*/ 2306353 w 2443703"/>
                <a:gd name="connsiteY8" fmla="*/ 1373497 h 1373497"/>
                <a:gd name="connsiteX9" fmla="*/ 137350 w 2443703"/>
                <a:gd name="connsiteY9" fmla="*/ 1373497 h 1373497"/>
                <a:gd name="connsiteX10" fmla="*/ 40229 w 2443703"/>
                <a:gd name="connsiteY10" fmla="*/ 1333268 h 1373497"/>
                <a:gd name="connsiteX11" fmla="*/ 0 w 2443703"/>
                <a:gd name="connsiteY11" fmla="*/ 1236147 h 1373497"/>
                <a:gd name="connsiteX12" fmla="*/ 0 w 2443703"/>
                <a:gd name="connsiteY12" fmla="*/ 137350 h 1373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443703" h="1373497">
                  <a:moveTo>
                    <a:pt x="0" y="137350"/>
                  </a:moveTo>
                  <a:cubicBezTo>
                    <a:pt x="0" y="100923"/>
                    <a:pt x="14471" y="65987"/>
                    <a:pt x="40229" y="40229"/>
                  </a:cubicBezTo>
                  <a:cubicBezTo>
                    <a:pt x="65987" y="14471"/>
                    <a:pt x="100923" y="0"/>
                    <a:pt x="137350" y="0"/>
                  </a:cubicBezTo>
                  <a:lnTo>
                    <a:pt x="2306353" y="0"/>
                  </a:lnTo>
                  <a:cubicBezTo>
                    <a:pt x="2342780" y="0"/>
                    <a:pt x="2377716" y="14471"/>
                    <a:pt x="2403474" y="40229"/>
                  </a:cubicBezTo>
                  <a:cubicBezTo>
                    <a:pt x="2429232" y="65987"/>
                    <a:pt x="2443703" y="100923"/>
                    <a:pt x="2443703" y="137350"/>
                  </a:cubicBezTo>
                  <a:lnTo>
                    <a:pt x="2443703" y="1236147"/>
                  </a:lnTo>
                  <a:cubicBezTo>
                    <a:pt x="2443703" y="1272574"/>
                    <a:pt x="2429232" y="1307510"/>
                    <a:pt x="2403474" y="1333268"/>
                  </a:cubicBezTo>
                  <a:cubicBezTo>
                    <a:pt x="2377716" y="1359026"/>
                    <a:pt x="2342780" y="1373497"/>
                    <a:pt x="2306353" y="1373497"/>
                  </a:cubicBezTo>
                  <a:lnTo>
                    <a:pt x="137350" y="1373497"/>
                  </a:lnTo>
                  <a:cubicBezTo>
                    <a:pt x="100923" y="1373497"/>
                    <a:pt x="65987" y="1359026"/>
                    <a:pt x="40229" y="1333268"/>
                  </a:cubicBezTo>
                  <a:cubicBezTo>
                    <a:pt x="14471" y="1307510"/>
                    <a:pt x="0" y="1272574"/>
                    <a:pt x="0" y="1236147"/>
                  </a:cubicBezTo>
                  <a:lnTo>
                    <a:pt x="0" y="137350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758" tIns="89758" rIns="89758" bIns="89758" numCol="1" spcCol="1270" anchor="ctr" anchorCtr="0">
              <a:noAutofit/>
            </a:bodyPr>
            <a:lstStyle/>
            <a:p>
              <a:pPr lvl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The write mechanism exploits the fact that electricity flowing through a coil produces a magnetic field</a:t>
              </a:r>
              <a:endParaRPr 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Freeform 8"/>
            <p:cNvSpPr/>
            <p:nvPr/>
          </p:nvSpPr>
          <p:spPr>
            <a:xfrm rot="21576549">
              <a:off x="5438024" y="2855655"/>
              <a:ext cx="798835" cy="567713"/>
            </a:xfrm>
            <a:custGeom>
              <a:avLst/>
              <a:gdLst>
                <a:gd name="connsiteX0" fmla="*/ 0 w 798835"/>
                <a:gd name="connsiteY0" fmla="*/ 113542 h 567712"/>
                <a:gd name="connsiteX1" fmla="*/ 514979 w 798835"/>
                <a:gd name="connsiteY1" fmla="*/ 113542 h 567712"/>
                <a:gd name="connsiteX2" fmla="*/ 514979 w 798835"/>
                <a:gd name="connsiteY2" fmla="*/ 0 h 567712"/>
                <a:gd name="connsiteX3" fmla="*/ 798835 w 798835"/>
                <a:gd name="connsiteY3" fmla="*/ 283856 h 567712"/>
                <a:gd name="connsiteX4" fmla="*/ 514979 w 798835"/>
                <a:gd name="connsiteY4" fmla="*/ 567712 h 567712"/>
                <a:gd name="connsiteX5" fmla="*/ 514979 w 798835"/>
                <a:gd name="connsiteY5" fmla="*/ 454170 h 567712"/>
                <a:gd name="connsiteX6" fmla="*/ 0 w 798835"/>
                <a:gd name="connsiteY6" fmla="*/ 454170 h 567712"/>
                <a:gd name="connsiteX7" fmla="*/ 0 w 798835"/>
                <a:gd name="connsiteY7" fmla="*/ 113542 h 56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98835" h="567712">
                  <a:moveTo>
                    <a:pt x="798835" y="454170"/>
                  </a:moveTo>
                  <a:lnTo>
                    <a:pt x="283856" y="454170"/>
                  </a:lnTo>
                  <a:lnTo>
                    <a:pt x="283856" y="567712"/>
                  </a:lnTo>
                  <a:lnTo>
                    <a:pt x="0" y="283856"/>
                  </a:lnTo>
                  <a:lnTo>
                    <a:pt x="283856" y="0"/>
                  </a:lnTo>
                  <a:lnTo>
                    <a:pt x="283856" y="113542"/>
                  </a:lnTo>
                  <a:lnTo>
                    <a:pt x="798835" y="113542"/>
                  </a:lnTo>
                  <a:lnTo>
                    <a:pt x="798835" y="454170"/>
                  </a:lnTo>
                  <a:close/>
                </a:path>
              </a:pathLst>
            </a:custGeom>
            <a:ln>
              <a:solidFill>
                <a:schemeClr val="accent3"/>
              </a:solidFill>
            </a:ln>
          </p:spPr>
          <p:style>
            <a:lnRef idx="0">
              <a:scrgbClr r="0" g="0" b="0"/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70313" tIns="113542" rIns="0" bIns="113542" numCol="1" spcCol="1270" anchor="ctr" anchorCtr="0">
              <a:noAutofit/>
            </a:bodyPr>
            <a:lstStyle/>
            <a:p>
              <a:pPr lvl="0" algn="ctr" defTabSz="1111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500" kern="1200" dirty="0"/>
            </a:p>
          </p:txBody>
        </p:sp>
        <p:sp>
          <p:nvSpPr>
            <p:cNvPr id="10" name="Freeform 9"/>
            <p:cNvSpPr/>
            <p:nvPr/>
          </p:nvSpPr>
          <p:spPr>
            <a:xfrm>
              <a:off x="683568" y="2348880"/>
              <a:ext cx="4680520" cy="1080120"/>
            </a:xfrm>
            <a:custGeom>
              <a:avLst/>
              <a:gdLst>
                <a:gd name="connsiteX0" fmla="*/ 0 w 3006265"/>
                <a:gd name="connsiteY0" fmla="*/ 135148 h 1351480"/>
                <a:gd name="connsiteX1" fmla="*/ 39584 w 3006265"/>
                <a:gd name="connsiteY1" fmla="*/ 39584 h 1351480"/>
                <a:gd name="connsiteX2" fmla="*/ 135148 w 3006265"/>
                <a:gd name="connsiteY2" fmla="*/ 0 h 1351480"/>
                <a:gd name="connsiteX3" fmla="*/ 2871117 w 3006265"/>
                <a:gd name="connsiteY3" fmla="*/ 0 h 1351480"/>
                <a:gd name="connsiteX4" fmla="*/ 2966681 w 3006265"/>
                <a:gd name="connsiteY4" fmla="*/ 39584 h 1351480"/>
                <a:gd name="connsiteX5" fmla="*/ 3006265 w 3006265"/>
                <a:gd name="connsiteY5" fmla="*/ 135148 h 1351480"/>
                <a:gd name="connsiteX6" fmla="*/ 3006265 w 3006265"/>
                <a:gd name="connsiteY6" fmla="*/ 1216332 h 1351480"/>
                <a:gd name="connsiteX7" fmla="*/ 2966681 w 3006265"/>
                <a:gd name="connsiteY7" fmla="*/ 1311896 h 1351480"/>
                <a:gd name="connsiteX8" fmla="*/ 2871117 w 3006265"/>
                <a:gd name="connsiteY8" fmla="*/ 1351480 h 1351480"/>
                <a:gd name="connsiteX9" fmla="*/ 135148 w 3006265"/>
                <a:gd name="connsiteY9" fmla="*/ 1351480 h 1351480"/>
                <a:gd name="connsiteX10" fmla="*/ 39584 w 3006265"/>
                <a:gd name="connsiteY10" fmla="*/ 1311896 h 1351480"/>
                <a:gd name="connsiteX11" fmla="*/ 0 w 3006265"/>
                <a:gd name="connsiteY11" fmla="*/ 1216332 h 1351480"/>
                <a:gd name="connsiteX12" fmla="*/ 0 w 3006265"/>
                <a:gd name="connsiteY12" fmla="*/ 135148 h 1351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006265" h="1351480">
                  <a:moveTo>
                    <a:pt x="0" y="135148"/>
                  </a:moveTo>
                  <a:cubicBezTo>
                    <a:pt x="0" y="99305"/>
                    <a:pt x="14239" y="64929"/>
                    <a:pt x="39584" y="39584"/>
                  </a:cubicBezTo>
                  <a:cubicBezTo>
                    <a:pt x="64929" y="14239"/>
                    <a:pt x="99305" y="0"/>
                    <a:pt x="135148" y="0"/>
                  </a:cubicBezTo>
                  <a:lnTo>
                    <a:pt x="2871117" y="0"/>
                  </a:lnTo>
                  <a:cubicBezTo>
                    <a:pt x="2906960" y="0"/>
                    <a:pt x="2941336" y="14239"/>
                    <a:pt x="2966681" y="39584"/>
                  </a:cubicBezTo>
                  <a:cubicBezTo>
                    <a:pt x="2992026" y="64929"/>
                    <a:pt x="3006265" y="99305"/>
                    <a:pt x="3006265" y="135148"/>
                  </a:cubicBezTo>
                  <a:lnTo>
                    <a:pt x="3006265" y="1216332"/>
                  </a:lnTo>
                  <a:cubicBezTo>
                    <a:pt x="3006265" y="1252175"/>
                    <a:pt x="2992026" y="1286551"/>
                    <a:pt x="2966681" y="1311896"/>
                  </a:cubicBezTo>
                  <a:cubicBezTo>
                    <a:pt x="2941336" y="1337241"/>
                    <a:pt x="2906960" y="1351480"/>
                    <a:pt x="2871117" y="1351480"/>
                  </a:cubicBezTo>
                  <a:lnTo>
                    <a:pt x="135148" y="1351480"/>
                  </a:lnTo>
                  <a:cubicBezTo>
                    <a:pt x="99305" y="1351480"/>
                    <a:pt x="64929" y="1337241"/>
                    <a:pt x="39584" y="1311896"/>
                  </a:cubicBezTo>
                  <a:cubicBezTo>
                    <a:pt x="14239" y="1286551"/>
                    <a:pt x="0" y="1252175"/>
                    <a:pt x="0" y="1216332"/>
                  </a:cubicBezTo>
                  <a:lnTo>
                    <a:pt x="0" y="135148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113" tIns="89113" rIns="89113" bIns="89113" numCol="1" spcCol="1270" anchor="ctr" anchorCtr="0">
              <a:noAutofit/>
            </a:bodyPr>
            <a:lstStyle/>
            <a:p>
              <a:pPr lvl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Electric pulses are sent to the write head and the resulting magnetic patterns are recorded on the surface below, with different patterns for positive and negative currents</a:t>
              </a:r>
              <a:endParaRPr 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Freeform 11"/>
            <p:cNvSpPr/>
            <p:nvPr/>
          </p:nvSpPr>
          <p:spPr>
            <a:xfrm rot="21493541">
              <a:off x="1913682" y="3437649"/>
              <a:ext cx="567713" cy="569453"/>
            </a:xfrm>
            <a:custGeom>
              <a:avLst/>
              <a:gdLst>
                <a:gd name="connsiteX0" fmla="*/ 0 w 809859"/>
                <a:gd name="connsiteY0" fmla="*/ 113542 h 567712"/>
                <a:gd name="connsiteX1" fmla="*/ 526003 w 809859"/>
                <a:gd name="connsiteY1" fmla="*/ 113542 h 567712"/>
                <a:gd name="connsiteX2" fmla="*/ 526003 w 809859"/>
                <a:gd name="connsiteY2" fmla="*/ 0 h 567712"/>
                <a:gd name="connsiteX3" fmla="*/ 809859 w 809859"/>
                <a:gd name="connsiteY3" fmla="*/ 283856 h 567712"/>
                <a:gd name="connsiteX4" fmla="*/ 526003 w 809859"/>
                <a:gd name="connsiteY4" fmla="*/ 567712 h 567712"/>
                <a:gd name="connsiteX5" fmla="*/ 526003 w 809859"/>
                <a:gd name="connsiteY5" fmla="*/ 454170 h 567712"/>
                <a:gd name="connsiteX6" fmla="*/ 0 w 809859"/>
                <a:gd name="connsiteY6" fmla="*/ 454170 h 567712"/>
                <a:gd name="connsiteX7" fmla="*/ 0 w 809859"/>
                <a:gd name="connsiteY7" fmla="*/ 113542 h 56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9859" h="567712">
                  <a:moveTo>
                    <a:pt x="647887" y="0"/>
                  </a:moveTo>
                  <a:lnTo>
                    <a:pt x="647887" y="368729"/>
                  </a:lnTo>
                  <a:lnTo>
                    <a:pt x="809858" y="368729"/>
                  </a:lnTo>
                  <a:lnTo>
                    <a:pt x="404930" y="567712"/>
                  </a:lnTo>
                  <a:lnTo>
                    <a:pt x="1" y="368729"/>
                  </a:lnTo>
                  <a:lnTo>
                    <a:pt x="161972" y="368729"/>
                  </a:lnTo>
                  <a:lnTo>
                    <a:pt x="161972" y="0"/>
                  </a:lnTo>
                  <a:lnTo>
                    <a:pt x="647887" y="0"/>
                  </a:lnTo>
                  <a:close/>
                </a:path>
              </a:pathLst>
            </a:custGeom>
            <a:ln>
              <a:solidFill>
                <a:schemeClr val="accent3"/>
              </a:solidFill>
            </a:ln>
          </p:spPr>
          <p:style>
            <a:lnRef idx="0">
              <a:scrgbClr r="0" g="0" b="0"/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13541" tIns="1" rIns="113543" bIns="170313" numCol="1" spcCol="1270" anchor="ctr" anchorCtr="0">
              <a:noAutofit/>
            </a:bodyPr>
            <a:lstStyle/>
            <a:p>
              <a:pPr lvl="0" algn="ctr" defTabSz="20891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4700" kern="1200" dirty="0"/>
            </a:p>
          </p:txBody>
        </p:sp>
        <p:sp>
          <p:nvSpPr>
            <p:cNvPr id="13" name="Freeform 12"/>
            <p:cNvSpPr/>
            <p:nvPr/>
          </p:nvSpPr>
          <p:spPr>
            <a:xfrm>
              <a:off x="683568" y="4005064"/>
              <a:ext cx="2448272" cy="2384043"/>
            </a:xfrm>
            <a:custGeom>
              <a:avLst/>
              <a:gdLst>
                <a:gd name="connsiteX0" fmla="*/ 0 w 2289162"/>
                <a:gd name="connsiteY0" fmla="*/ 174091 h 1740908"/>
                <a:gd name="connsiteX1" fmla="*/ 50990 w 2289162"/>
                <a:gd name="connsiteY1" fmla="*/ 50990 h 1740908"/>
                <a:gd name="connsiteX2" fmla="*/ 174091 w 2289162"/>
                <a:gd name="connsiteY2" fmla="*/ 0 h 1740908"/>
                <a:gd name="connsiteX3" fmla="*/ 2115071 w 2289162"/>
                <a:gd name="connsiteY3" fmla="*/ 0 h 1740908"/>
                <a:gd name="connsiteX4" fmla="*/ 2238172 w 2289162"/>
                <a:gd name="connsiteY4" fmla="*/ 50990 h 1740908"/>
                <a:gd name="connsiteX5" fmla="*/ 2289162 w 2289162"/>
                <a:gd name="connsiteY5" fmla="*/ 174091 h 1740908"/>
                <a:gd name="connsiteX6" fmla="*/ 2289162 w 2289162"/>
                <a:gd name="connsiteY6" fmla="*/ 1566817 h 1740908"/>
                <a:gd name="connsiteX7" fmla="*/ 2238172 w 2289162"/>
                <a:gd name="connsiteY7" fmla="*/ 1689918 h 1740908"/>
                <a:gd name="connsiteX8" fmla="*/ 2115071 w 2289162"/>
                <a:gd name="connsiteY8" fmla="*/ 1740908 h 1740908"/>
                <a:gd name="connsiteX9" fmla="*/ 174091 w 2289162"/>
                <a:gd name="connsiteY9" fmla="*/ 1740908 h 1740908"/>
                <a:gd name="connsiteX10" fmla="*/ 50990 w 2289162"/>
                <a:gd name="connsiteY10" fmla="*/ 1689918 h 1740908"/>
                <a:gd name="connsiteX11" fmla="*/ 0 w 2289162"/>
                <a:gd name="connsiteY11" fmla="*/ 1566817 h 1740908"/>
                <a:gd name="connsiteX12" fmla="*/ 0 w 2289162"/>
                <a:gd name="connsiteY12" fmla="*/ 174091 h 1740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89162" h="1740908">
                  <a:moveTo>
                    <a:pt x="0" y="174091"/>
                  </a:moveTo>
                  <a:cubicBezTo>
                    <a:pt x="0" y="127919"/>
                    <a:pt x="18342" y="83638"/>
                    <a:pt x="50990" y="50990"/>
                  </a:cubicBezTo>
                  <a:cubicBezTo>
                    <a:pt x="83638" y="18342"/>
                    <a:pt x="127919" y="0"/>
                    <a:pt x="174091" y="0"/>
                  </a:cubicBezTo>
                  <a:lnTo>
                    <a:pt x="2115071" y="0"/>
                  </a:lnTo>
                  <a:cubicBezTo>
                    <a:pt x="2161243" y="0"/>
                    <a:pt x="2205524" y="18342"/>
                    <a:pt x="2238172" y="50990"/>
                  </a:cubicBezTo>
                  <a:cubicBezTo>
                    <a:pt x="2270820" y="83638"/>
                    <a:pt x="2289162" y="127919"/>
                    <a:pt x="2289162" y="174091"/>
                  </a:cubicBezTo>
                  <a:lnTo>
                    <a:pt x="2289162" y="1566817"/>
                  </a:lnTo>
                  <a:cubicBezTo>
                    <a:pt x="2289162" y="1612989"/>
                    <a:pt x="2270820" y="1657270"/>
                    <a:pt x="2238172" y="1689918"/>
                  </a:cubicBezTo>
                  <a:cubicBezTo>
                    <a:pt x="2205524" y="1722566"/>
                    <a:pt x="2161243" y="1740908"/>
                    <a:pt x="2115071" y="1740908"/>
                  </a:cubicBezTo>
                  <a:lnTo>
                    <a:pt x="174091" y="1740908"/>
                  </a:lnTo>
                  <a:cubicBezTo>
                    <a:pt x="127919" y="1740908"/>
                    <a:pt x="83638" y="1722566"/>
                    <a:pt x="50990" y="1689918"/>
                  </a:cubicBezTo>
                  <a:cubicBezTo>
                    <a:pt x="18342" y="1657270"/>
                    <a:pt x="0" y="1612989"/>
                    <a:pt x="0" y="1566817"/>
                  </a:cubicBezTo>
                  <a:lnTo>
                    <a:pt x="0" y="174091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00519" tIns="100519" rIns="100519" bIns="100519" numCol="1" spcCol="1270" anchor="ctr" anchorCtr="0">
              <a:noAutofit/>
            </a:bodyPr>
            <a:lstStyle/>
            <a:p>
              <a:pPr lvl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The write head itself is made of easily magnetizable material and is in the shape of a rectangular doughnut with a gap along one side and a few turns of conducting wire along the opposite side</a:t>
              </a:r>
              <a:endParaRPr 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Freeform 13"/>
            <p:cNvSpPr/>
            <p:nvPr/>
          </p:nvSpPr>
          <p:spPr>
            <a:xfrm rot="18332179">
              <a:off x="3088765" y="5743607"/>
              <a:ext cx="449013" cy="479166"/>
            </a:xfrm>
            <a:custGeom>
              <a:avLst/>
              <a:gdLst>
                <a:gd name="connsiteX0" fmla="*/ 0 w 449013"/>
                <a:gd name="connsiteY0" fmla="*/ 95833 h 479166"/>
                <a:gd name="connsiteX1" fmla="*/ 224507 w 449013"/>
                <a:gd name="connsiteY1" fmla="*/ 95833 h 479166"/>
                <a:gd name="connsiteX2" fmla="*/ 224507 w 449013"/>
                <a:gd name="connsiteY2" fmla="*/ 0 h 479166"/>
                <a:gd name="connsiteX3" fmla="*/ 449013 w 449013"/>
                <a:gd name="connsiteY3" fmla="*/ 239583 h 479166"/>
                <a:gd name="connsiteX4" fmla="*/ 224507 w 449013"/>
                <a:gd name="connsiteY4" fmla="*/ 479166 h 479166"/>
                <a:gd name="connsiteX5" fmla="*/ 224507 w 449013"/>
                <a:gd name="connsiteY5" fmla="*/ 383333 h 479166"/>
                <a:gd name="connsiteX6" fmla="*/ 0 w 449013"/>
                <a:gd name="connsiteY6" fmla="*/ 383333 h 479166"/>
                <a:gd name="connsiteX7" fmla="*/ 0 w 449013"/>
                <a:gd name="connsiteY7" fmla="*/ 95833 h 4791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49013" h="479166">
                  <a:moveTo>
                    <a:pt x="0" y="95833"/>
                  </a:moveTo>
                  <a:lnTo>
                    <a:pt x="224507" y="95833"/>
                  </a:lnTo>
                  <a:lnTo>
                    <a:pt x="224507" y="0"/>
                  </a:lnTo>
                  <a:lnTo>
                    <a:pt x="449013" y="239583"/>
                  </a:lnTo>
                  <a:lnTo>
                    <a:pt x="224507" y="479166"/>
                  </a:lnTo>
                  <a:lnTo>
                    <a:pt x="224507" y="383333"/>
                  </a:lnTo>
                  <a:lnTo>
                    <a:pt x="0" y="383333"/>
                  </a:lnTo>
                  <a:lnTo>
                    <a:pt x="0" y="95833"/>
                  </a:lnTo>
                  <a:close/>
                </a:path>
              </a:pathLst>
            </a:custGeom>
            <a:ln>
              <a:solidFill>
                <a:schemeClr val="accent3"/>
              </a:solidFill>
            </a:ln>
          </p:spPr>
          <p:style>
            <a:lnRef idx="0">
              <a:scrgbClr r="0" g="0" b="0"/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-1" tIns="95833" rIns="134704" bIns="95832" numCol="1" spcCol="1270" anchor="ctr" anchorCtr="0">
              <a:noAutofit/>
            </a:bodyPr>
            <a:lstStyle/>
            <a:p>
              <a:pPr lvl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100" kern="1200" dirty="0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3491880" y="3886206"/>
              <a:ext cx="2289162" cy="2063074"/>
            </a:xfrm>
            <a:custGeom>
              <a:avLst/>
              <a:gdLst>
                <a:gd name="connsiteX0" fmla="*/ 0 w 2289162"/>
                <a:gd name="connsiteY0" fmla="*/ 137350 h 1373497"/>
                <a:gd name="connsiteX1" fmla="*/ 40229 w 2289162"/>
                <a:gd name="connsiteY1" fmla="*/ 40229 h 1373497"/>
                <a:gd name="connsiteX2" fmla="*/ 137350 w 2289162"/>
                <a:gd name="connsiteY2" fmla="*/ 0 h 1373497"/>
                <a:gd name="connsiteX3" fmla="*/ 2151812 w 2289162"/>
                <a:gd name="connsiteY3" fmla="*/ 0 h 1373497"/>
                <a:gd name="connsiteX4" fmla="*/ 2248933 w 2289162"/>
                <a:gd name="connsiteY4" fmla="*/ 40229 h 1373497"/>
                <a:gd name="connsiteX5" fmla="*/ 2289162 w 2289162"/>
                <a:gd name="connsiteY5" fmla="*/ 137350 h 1373497"/>
                <a:gd name="connsiteX6" fmla="*/ 2289162 w 2289162"/>
                <a:gd name="connsiteY6" fmla="*/ 1236147 h 1373497"/>
                <a:gd name="connsiteX7" fmla="*/ 2248933 w 2289162"/>
                <a:gd name="connsiteY7" fmla="*/ 1333268 h 1373497"/>
                <a:gd name="connsiteX8" fmla="*/ 2151812 w 2289162"/>
                <a:gd name="connsiteY8" fmla="*/ 1373497 h 1373497"/>
                <a:gd name="connsiteX9" fmla="*/ 137350 w 2289162"/>
                <a:gd name="connsiteY9" fmla="*/ 1373497 h 1373497"/>
                <a:gd name="connsiteX10" fmla="*/ 40229 w 2289162"/>
                <a:gd name="connsiteY10" fmla="*/ 1333268 h 1373497"/>
                <a:gd name="connsiteX11" fmla="*/ 0 w 2289162"/>
                <a:gd name="connsiteY11" fmla="*/ 1236147 h 1373497"/>
                <a:gd name="connsiteX12" fmla="*/ 0 w 2289162"/>
                <a:gd name="connsiteY12" fmla="*/ 137350 h 1373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89162" h="1373497">
                  <a:moveTo>
                    <a:pt x="0" y="137350"/>
                  </a:moveTo>
                  <a:cubicBezTo>
                    <a:pt x="0" y="100923"/>
                    <a:pt x="14471" y="65987"/>
                    <a:pt x="40229" y="40229"/>
                  </a:cubicBezTo>
                  <a:cubicBezTo>
                    <a:pt x="65987" y="14471"/>
                    <a:pt x="100923" y="0"/>
                    <a:pt x="137350" y="0"/>
                  </a:cubicBezTo>
                  <a:lnTo>
                    <a:pt x="2151812" y="0"/>
                  </a:lnTo>
                  <a:cubicBezTo>
                    <a:pt x="2188239" y="0"/>
                    <a:pt x="2223175" y="14471"/>
                    <a:pt x="2248933" y="40229"/>
                  </a:cubicBezTo>
                  <a:cubicBezTo>
                    <a:pt x="2274691" y="65987"/>
                    <a:pt x="2289162" y="100923"/>
                    <a:pt x="2289162" y="137350"/>
                  </a:cubicBezTo>
                  <a:lnTo>
                    <a:pt x="2289162" y="1236147"/>
                  </a:lnTo>
                  <a:cubicBezTo>
                    <a:pt x="2289162" y="1272574"/>
                    <a:pt x="2274691" y="1307510"/>
                    <a:pt x="2248933" y="1333268"/>
                  </a:cubicBezTo>
                  <a:cubicBezTo>
                    <a:pt x="2223175" y="1359026"/>
                    <a:pt x="2188239" y="1373497"/>
                    <a:pt x="2151812" y="1373497"/>
                  </a:cubicBezTo>
                  <a:lnTo>
                    <a:pt x="137350" y="1373497"/>
                  </a:lnTo>
                  <a:cubicBezTo>
                    <a:pt x="100923" y="1373497"/>
                    <a:pt x="65987" y="1359026"/>
                    <a:pt x="40229" y="1333268"/>
                  </a:cubicBezTo>
                  <a:cubicBezTo>
                    <a:pt x="14471" y="1307510"/>
                    <a:pt x="0" y="1272574"/>
                    <a:pt x="0" y="1236147"/>
                  </a:cubicBezTo>
                  <a:lnTo>
                    <a:pt x="0" y="137350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758" tIns="89758" rIns="89758" bIns="89758" numCol="1" spcCol="1270" anchor="ctr" anchorCtr="0">
              <a:noAutofit/>
            </a:bodyPr>
            <a:lstStyle/>
            <a:p>
              <a:pPr lvl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600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An electric current in the wire induces a magnetic field across the gap, which in turn magnetizes a small area of the recording medium</a:t>
              </a:r>
              <a:endParaRPr lang="en-US" sz="16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7" name="Freeform 16"/>
            <p:cNvSpPr/>
            <p:nvPr/>
          </p:nvSpPr>
          <p:spPr>
            <a:xfrm rot="12231240" flipV="1">
              <a:off x="5794104" y="4214336"/>
              <a:ext cx="800035" cy="515052"/>
            </a:xfrm>
            <a:custGeom>
              <a:avLst/>
              <a:gdLst>
                <a:gd name="connsiteX0" fmla="*/ 0 w 800034"/>
                <a:gd name="connsiteY0" fmla="*/ 103010 h 515051"/>
                <a:gd name="connsiteX1" fmla="*/ 542509 w 800034"/>
                <a:gd name="connsiteY1" fmla="*/ 103010 h 515051"/>
                <a:gd name="connsiteX2" fmla="*/ 542509 w 800034"/>
                <a:gd name="connsiteY2" fmla="*/ 0 h 515051"/>
                <a:gd name="connsiteX3" fmla="*/ 800034 w 800034"/>
                <a:gd name="connsiteY3" fmla="*/ 257526 h 515051"/>
                <a:gd name="connsiteX4" fmla="*/ 542509 w 800034"/>
                <a:gd name="connsiteY4" fmla="*/ 515051 h 515051"/>
                <a:gd name="connsiteX5" fmla="*/ 542509 w 800034"/>
                <a:gd name="connsiteY5" fmla="*/ 412041 h 515051"/>
                <a:gd name="connsiteX6" fmla="*/ 0 w 800034"/>
                <a:gd name="connsiteY6" fmla="*/ 412041 h 515051"/>
                <a:gd name="connsiteX7" fmla="*/ 0 w 800034"/>
                <a:gd name="connsiteY7" fmla="*/ 103010 h 5150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0034" h="515051">
                  <a:moveTo>
                    <a:pt x="800034" y="412040"/>
                  </a:moveTo>
                  <a:lnTo>
                    <a:pt x="257525" y="412040"/>
                  </a:lnTo>
                  <a:lnTo>
                    <a:pt x="257525" y="515050"/>
                  </a:lnTo>
                  <a:lnTo>
                    <a:pt x="0" y="257525"/>
                  </a:lnTo>
                  <a:lnTo>
                    <a:pt x="257525" y="1"/>
                  </a:lnTo>
                  <a:lnTo>
                    <a:pt x="257525" y="103011"/>
                  </a:lnTo>
                  <a:lnTo>
                    <a:pt x="800034" y="103011"/>
                  </a:lnTo>
                  <a:lnTo>
                    <a:pt x="800034" y="412040"/>
                  </a:lnTo>
                  <a:close/>
                </a:path>
              </a:pathLst>
            </a:custGeom>
            <a:ln>
              <a:solidFill>
                <a:schemeClr val="accent3"/>
              </a:solidFill>
            </a:ln>
          </p:spPr>
          <p:style>
            <a:lnRef idx="0">
              <a:scrgbClr r="0" g="0" b="0"/>
            </a:lnRef>
            <a:fillRef idx="3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154515" tIns="103010" rIns="0" bIns="103010" numCol="1" spcCol="1270" anchor="ctr" anchorCtr="0">
              <a:noAutofit/>
            </a:bodyPr>
            <a:lstStyle/>
            <a:p>
              <a:pPr lvl="0" algn="ctr" defTabSz="10223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en-US" sz="2300" kern="1200" dirty="0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6084168" y="4869161"/>
              <a:ext cx="2755031" cy="1368152"/>
            </a:xfrm>
            <a:custGeom>
              <a:avLst/>
              <a:gdLst>
                <a:gd name="connsiteX0" fmla="*/ 0 w 2289162"/>
                <a:gd name="connsiteY0" fmla="*/ 137350 h 1373497"/>
                <a:gd name="connsiteX1" fmla="*/ 40229 w 2289162"/>
                <a:gd name="connsiteY1" fmla="*/ 40229 h 1373497"/>
                <a:gd name="connsiteX2" fmla="*/ 137350 w 2289162"/>
                <a:gd name="connsiteY2" fmla="*/ 0 h 1373497"/>
                <a:gd name="connsiteX3" fmla="*/ 2151812 w 2289162"/>
                <a:gd name="connsiteY3" fmla="*/ 0 h 1373497"/>
                <a:gd name="connsiteX4" fmla="*/ 2248933 w 2289162"/>
                <a:gd name="connsiteY4" fmla="*/ 40229 h 1373497"/>
                <a:gd name="connsiteX5" fmla="*/ 2289162 w 2289162"/>
                <a:gd name="connsiteY5" fmla="*/ 137350 h 1373497"/>
                <a:gd name="connsiteX6" fmla="*/ 2289162 w 2289162"/>
                <a:gd name="connsiteY6" fmla="*/ 1236147 h 1373497"/>
                <a:gd name="connsiteX7" fmla="*/ 2248933 w 2289162"/>
                <a:gd name="connsiteY7" fmla="*/ 1333268 h 1373497"/>
                <a:gd name="connsiteX8" fmla="*/ 2151812 w 2289162"/>
                <a:gd name="connsiteY8" fmla="*/ 1373497 h 1373497"/>
                <a:gd name="connsiteX9" fmla="*/ 137350 w 2289162"/>
                <a:gd name="connsiteY9" fmla="*/ 1373497 h 1373497"/>
                <a:gd name="connsiteX10" fmla="*/ 40229 w 2289162"/>
                <a:gd name="connsiteY10" fmla="*/ 1333268 h 1373497"/>
                <a:gd name="connsiteX11" fmla="*/ 0 w 2289162"/>
                <a:gd name="connsiteY11" fmla="*/ 1236147 h 1373497"/>
                <a:gd name="connsiteX12" fmla="*/ 0 w 2289162"/>
                <a:gd name="connsiteY12" fmla="*/ 137350 h 13734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89162" h="1373497">
                  <a:moveTo>
                    <a:pt x="0" y="137350"/>
                  </a:moveTo>
                  <a:cubicBezTo>
                    <a:pt x="0" y="100923"/>
                    <a:pt x="14471" y="65987"/>
                    <a:pt x="40229" y="40229"/>
                  </a:cubicBezTo>
                  <a:cubicBezTo>
                    <a:pt x="65987" y="14471"/>
                    <a:pt x="100923" y="0"/>
                    <a:pt x="137350" y="0"/>
                  </a:cubicBezTo>
                  <a:lnTo>
                    <a:pt x="2151812" y="0"/>
                  </a:lnTo>
                  <a:cubicBezTo>
                    <a:pt x="2188239" y="0"/>
                    <a:pt x="2223175" y="14471"/>
                    <a:pt x="2248933" y="40229"/>
                  </a:cubicBezTo>
                  <a:cubicBezTo>
                    <a:pt x="2274691" y="65987"/>
                    <a:pt x="2289162" y="100923"/>
                    <a:pt x="2289162" y="137350"/>
                  </a:cubicBezTo>
                  <a:lnTo>
                    <a:pt x="2289162" y="1236147"/>
                  </a:lnTo>
                  <a:cubicBezTo>
                    <a:pt x="2289162" y="1272574"/>
                    <a:pt x="2274691" y="1307510"/>
                    <a:pt x="2248933" y="1333268"/>
                  </a:cubicBezTo>
                  <a:cubicBezTo>
                    <a:pt x="2223175" y="1359026"/>
                    <a:pt x="2188239" y="1373497"/>
                    <a:pt x="2151812" y="1373497"/>
                  </a:cubicBezTo>
                  <a:lnTo>
                    <a:pt x="137350" y="1373497"/>
                  </a:lnTo>
                  <a:cubicBezTo>
                    <a:pt x="100923" y="1373497"/>
                    <a:pt x="65987" y="1359026"/>
                    <a:pt x="40229" y="1333268"/>
                  </a:cubicBezTo>
                  <a:cubicBezTo>
                    <a:pt x="14471" y="1307510"/>
                    <a:pt x="0" y="1272574"/>
                    <a:pt x="0" y="1236147"/>
                  </a:cubicBezTo>
                  <a:lnTo>
                    <a:pt x="0" y="137350"/>
                  </a:lnTo>
                  <a:close/>
                </a:path>
              </a:pathLst>
            </a:custGeom>
            <a:ln>
              <a:solidFill>
                <a:schemeClr val="accent1"/>
              </a:solidFill>
            </a:ln>
          </p:spPr>
          <p:style>
            <a:lnRef idx="0">
              <a:scrgbClr r="0" g="0" b="0"/>
            </a:lnRef>
            <a:fillRef idx="3">
              <a:schemeClr val="accent1">
                <a:hueOff val="0"/>
                <a:satOff val="0"/>
                <a:lumOff val="0"/>
                <a:alphaOff val="0"/>
              </a:schemeClr>
            </a:fillRef>
            <a:effectRef idx="2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89758" tIns="89758" rIns="89758" bIns="89758" numCol="1" spcCol="1270" anchor="ctr" anchorCtr="0">
              <a:noAutofit/>
            </a:bodyPr>
            <a:lstStyle/>
            <a:p>
              <a:pPr lvl="0" algn="ctr" defTabSz="577850" rtl="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1800" kern="1200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Reversing the direction of the current reverses the direction of the magnetization on the recording medium</a:t>
              </a:r>
              <a:endParaRPr lang="en-US" sz="1800" kern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5" name="Bent Arrow 14"/>
          <p:cNvSpPr/>
          <p:nvPr/>
        </p:nvSpPr>
        <p:spPr>
          <a:xfrm rot="6090672">
            <a:off x="7607487" y="986457"/>
            <a:ext cx="1143000" cy="1219200"/>
          </a:xfrm>
          <a:prstGeom prst="bentArrow">
            <a:avLst/>
          </a:prstGeom>
          <a:gradFill flip="none" rotWithShape="1">
            <a:gsLst>
              <a:gs pos="92000">
                <a:schemeClr val="bg1">
                  <a:lumMod val="75000"/>
                  <a:alpha val="86000"/>
                </a:schemeClr>
              </a:gs>
              <a:gs pos="99000">
                <a:srgbClr val="FFFFFF"/>
              </a:gs>
              <a:gs pos="82000">
                <a:schemeClr val="bg2">
                  <a:alpha val="8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F02B71-8991-4516-A01E-F1A9ACD28BD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dvantage">
  <a:themeElements>
    <a:clrScheme name="Advantage">
      <a:dk1>
        <a:sysClr val="windowText" lastClr="000000"/>
      </a:dk1>
      <a:lt1>
        <a:sysClr val="window" lastClr="FFFFFF"/>
      </a:lt1>
      <a:dk2>
        <a:srgbClr val="2B142D"/>
      </a:dk2>
      <a:lt2>
        <a:srgbClr val="C3AFCC"/>
      </a:lt2>
      <a:accent1>
        <a:srgbClr val="663366"/>
      </a:accent1>
      <a:accent2>
        <a:srgbClr val="330F42"/>
      </a:accent2>
      <a:accent3>
        <a:srgbClr val="666699"/>
      </a:accent3>
      <a:accent4>
        <a:srgbClr val="999966"/>
      </a:accent4>
      <a:accent5>
        <a:srgbClr val="F7901E"/>
      </a:accent5>
      <a:accent6>
        <a:srgbClr val="A3A101"/>
      </a:accent6>
      <a:hlink>
        <a:srgbClr val="BC5FBC"/>
      </a:hlink>
      <a:folHlink>
        <a:srgbClr val="9775A7"/>
      </a:folHlink>
    </a:clrScheme>
    <a:fontScheme name="Advantage">
      <a:majorFont>
        <a:latin typeface="Rockwell"/>
        <a:ea typeface=""/>
        <a:cs typeface=""/>
        <a:font script="Jpan" typeface="ＭＳ ゴシック"/>
      </a:majorFont>
      <a:minorFont>
        <a:latin typeface="Rockwell"/>
        <a:ea typeface=""/>
        <a:cs typeface=""/>
        <a:font script="Jpan" typeface="ＭＳ ゴシック"/>
      </a:minorFont>
    </a:fontScheme>
    <a:fmtScheme name="Advantage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6000000" scaled="1"/>
        </a:gradFill>
        <a:gradFill rotWithShape="1">
          <a:gsLst>
            <a:gs pos="0">
              <a:schemeClr val="phClr">
                <a:shade val="40000"/>
                <a:alpha val="100000"/>
                <a:satMod val="150000"/>
                <a:lumMod val="100000"/>
              </a:schemeClr>
            </a:gs>
            <a:gs pos="100000">
              <a:schemeClr val="phClr">
                <a:tint val="70000"/>
                <a:shade val="100000"/>
                <a:alpha val="100000"/>
                <a:satMod val="200000"/>
                <a:lumMod val="100000"/>
              </a:schemeClr>
            </a:gs>
          </a:gsLst>
          <a:lin ang="5400000" scaled="1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50800" dist="25400" dir="13500000">
              <a:srgbClr val="FFFFFF">
                <a:alpha val="75000"/>
              </a:srgbClr>
            </a:innerShdw>
            <a:outerShdw blurRad="63500" dist="25400" dir="5400000" rotWithShape="0">
              <a:srgbClr val="808080">
                <a:alpha val="75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twoPt" dir="tl">
              <a:rot lat="0" lon="0" rev="4500000"/>
            </a:lightRig>
          </a:scene3d>
          <a:sp3d>
            <a:bevelT w="635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1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Advantage.thmx</Template>
  <TotalTime>7740</TotalTime>
  <Words>15232</Words>
  <Application>Microsoft Office PowerPoint</Application>
  <PresentationFormat>On-screen Show (4:3)</PresentationFormat>
  <Paragraphs>1417</Paragraphs>
  <Slides>57</Slides>
  <Notes>51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58" baseType="lpstr">
      <vt:lpstr>Advantage</vt:lpstr>
      <vt:lpstr>William Stallings, Computer Organization and Architecture, 9th Edition</vt:lpstr>
      <vt:lpstr>Objectives</vt:lpstr>
      <vt:lpstr>Objectives</vt:lpstr>
      <vt:lpstr>Contents</vt:lpstr>
      <vt:lpstr>12 Questions must be answered</vt:lpstr>
      <vt:lpstr>12 Questions must be answered</vt:lpstr>
      <vt:lpstr>6.1- Magnetic Disk</vt:lpstr>
      <vt:lpstr>6.1- Magnetic Disk</vt:lpstr>
      <vt:lpstr>Magnetic Read and Write  Mechanisms</vt:lpstr>
      <vt:lpstr>Inductive Write/Magnetoresistive Read Head</vt:lpstr>
      <vt:lpstr>Disk Data Layout</vt:lpstr>
      <vt:lpstr>Disk Allocation Unit in Windows: Cluster</vt:lpstr>
      <vt:lpstr>Disk Layout Methods Diagram Các phương pháp điều khiển quay đĩa</vt:lpstr>
      <vt:lpstr>Sector Data Format- An Example Winchester Disk Format Seagate ST506</vt:lpstr>
      <vt:lpstr>Table 6.1: Physical Characteristics  of Disk Systems</vt:lpstr>
      <vt:lpstr>Characteristics</vt:lpstr>
      <vt:lpstr>Characteristics</vt:lpstr>
      <vt:lpstr>Multiple Platters</vt:lpstr>
      <vt:lpstr>Read-Write Head and Disk Capactiy/ Longevity</vt:lpstr>
      <vt:lpstr> Disk Classification</vt:lpstr>
      <vt:lpstr> Winchester Heads of HDDs</vt:lpstr>
      <vt:lpstr>Typical Hard Disk Parameters</vt:lpstr>
      <vt:lpstr>Timing of Disk I/O Transfer Steps to access disk</vt:lpstr>
      <vt:lpstr>Disk Performance  Parameters</vt:lpstr>
      <vt:lpstr>Disk Performance  Parameters</vt:lpstr>
      <vt:lpstr>Exercise</vt:lpstr>
      <vt:lpstr>6.2- RAID</vt:lpstr>
      <vt:lpstr>6.3-Solid State Drive (SSD)</vt:lpstr>
      <vt:lpstr>Slide 29</vt:lpstr>
      <vt:lpstr>SSD Compared to HDD</vt:lpstr>
      <vt:lpstr>SSD  Organization</vt:lpstr>
      <vt:lpstr>Practical Issues</vt:lpstr>
      <vt:lpstr>6.4- Optical Memory Compact Disk Read-Only Memory</vt:lpstr>
      <vt:lpstr>Optical Memory: Optical Disk</vt:lpstr>
      <vt:lpstr>Slide 35</vt:lpstr>
      <vt:lpstr>CD-ROM Block Format</vt:lpstr>
      <vt:lpstr>Slide 37</vt:lpstr>
      <vt:lpstr>CD Recordable    CD Rewritable  (CD-R)    (CD-RW)</vt:lpstr>
      <vt:lpstr>Digital  Versatile Disk  (DVD) Đĩa Đa năng Số</vt:lpstr>
      <vt:lpstr>Slide 40</vt:lpstr>
      <vt:lpstr>6.5- Magnetic Tape</vt:lpstr>
      <vt:lpstr>Magnetic Tape  Features</vt:lpstr>
      <vt:lpstr>Table 6.7: LTO Tape Drives </vt:lpstr>
      <vt:lpstr>Summary</vt:lpstr>
      <vt:lpstr>6.2- RAID</vt:lpstr>
      <vt:lpstr>Slide 46</vt:lpstr>
      <vt:lpstr>RAID Levels 0, 1, 2</vt:lpstr>
      <vt:lpstr>RAID Levels 3, 4, 5, 6</vt:lpstr>
      <vt:lpstr>Data Mapping for a RAID Level 0 Array</vt:lpstr>
      <vt:lpstr>RAID Level 0</vt:lpstr>
      <vt:lpstr>RAID Level 1</vt:lpstr>
      <vt:lpstr>RAID Level 2</vt:lpstr>
      <vt:lpstr>RAID Level 3</vt:lpstr>
      <vt:lpstr>RAID Level 4</vt:lpstr>
      <vt:lpstr>RAID Level 5</vt:lpstr>
      <vt:lpstr>Slide 56</vt:lpstr>
      <vt:lpstr>Slide 57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07 External Memory</dc:title>
  <dc:creator>Adrian J Pullin</dc:creator>
  <cp:lastModifiedBy>Azure</cp:lastModifiedBy>
  <cp:revision>200</cp:revision>
  <dcterms:created xsi:type="dcterms:W3CDTF">2012-06-20T16:57:50Z</dcterms:created>
  <dcterms:modified xsi:type="dcterms:W3CDTF">2024-05-28T07:24:16Z</dcterms:modified>
</cp:coreProperties>
</file>