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7" r:id="rId1"/>
  </p:sldMasterIdLst>
  <p:notesMasterIdLst>
    <p:notesMasterId r:id="rId46"/>
  </p:notesMasterIdLst>
  <p:handoutMasterIdLst>
    <p:handoutMasterId r:id="rId47"/>
  </p:handoutMasterIdLst>
  <p:sldIdLst>
    <p:sldId id="325" r:id="rId2"/>
    <p:sldId id="337" r:id="rId3"/>
    <p:sldId id="345" r:id="rId4"/>
    <p:sldId id="338" r:id="rId5"/>
    <p:sldId id="347" r:id="rId6"/>
    <p:sldId id="339" r:id="rId7"/>
    <p:sldId id="257" r:id="rId8"/>
    <p:sldId id="259" r:id="rId9"/>
    <p:sldId id="329" r:id="rId10"/>
    <p:sldId id="258" r:id="rId11"/>
    <p:sldId id="260" r:id="rId12"/>
    <p:sldId id="261" r:id="rId13"/>
    <p:sldId id="262" r:id="rId14"/>
    <p:sldId id="263" r:id="rId15"/>
    <p:sldId id="264" r:id="rId16"/>
    <p:sldId id="341" r:id="rId17"/>
    <p:sldId id="265" r:id="rId18"/>
    <p:sldId id="266" r:id="rId19"/>
    <p:sldId id="267" r:id="rId20"/>
    <p:sldId id="330" r:id="rId21"/>
    <p:sldId id="270" r:id="rId22"/>
    <p:sldId id="331" r:id="rId23"/>
    <p:sldId id="271" r:id="rId24"/>
    <p:sldId id="346" r:id="rId25"/>
    <p:sldId id="272" r:id="rId26"/>
    <p:sldId id="273" r:id="rId27"/>
    <p:sldId id="275" r:id="rId28"/>
    <p:sldId id="299" r:id="rId29"/>
    <p:sldId id="311" r:id="rId30"/>
    <p:sldId id="277" r:id="rId31"/>
    <p:sldId id="278" r:id="rId32"/>
    <p:sldId id="340" r:id="rId33"/>
    <p:sldId id="280" r:id="rId34"/>
    <p:sldId id="282" r:id="rId35"/>
    <p:sldId id="286" r:id="rId36"/>
    <p:sldId id="332" r:id="rId37"/>
    <p:sldId id="289" r:id="rId38"/>
    <p:sldId id="290" r:id="rId39"/>
    <p:sldId id="343" r:id="rId40"/>
    <p:sldId id="293" r:id="rId41"/>
    <p:sldId id="301" r:id="rId42"/>
    <p:sldId id="302" r:id="rId43"/>
    <p:sldId id="294" r:id="rId44"/>
    <p:sldId id="327" r:id="rId4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82" autoAdjust="0"/>
    <p:restoredTop sz="94079" autoAdjust="0"/>
  </p:normalViewPr>
  <p:slideViewPr>
    <p:cSldViewPr>
      <p:cViewPr>
        <p:scale>
          <a:sx n="70" d="100"/>
          <a:sy n="70" d="100"/>
        </p:scale>
        <p:origin x="-1038" y="2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Lst>
  </p:outlineViewPr>
  <p:notesTextViewPr>
    <p:cViewPr>
      <p:scale>
        <a:sx n="100" d="100"/>
        <a:sy n="100" d="100"/>
      </p:scale>
      <p:origin x="0" y="0"/>
    </p:cViewPr>
  </p:notesTextViewPr>
  <p:sorterViewPr>
    <p:cViewPr>
      <p:scale>
        <a:sx n="66" d="100"/>
        <a:sy n="66" d="100"/>
      </p:scale>
      <p:origin x="0" y="285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8" Type="http://schemas.openxmlformats.org/officeDocument/2006/relationships/slide" Target="slides/slide15.xml"/><Relationship Id="rId13" Type="http://schemas.openxmlformats.org/officeDocument/2006/relationships/slide" Target="slides/slide23.xml"/><Relationship Id="rId18" Type="http://schemas.openxmlformats.org/officeDocument/2006/relationships/slide" Target="slides/slide34.xml"/><Relationship Id="rId3" Type="http://schemas.openxmlformats.org/officeDocument/2006/relationships/slide" Target="slides/slide7.xml"/><Relationship Id="rId21" Type="http://schemas.openxmlformats.org/officeDocument/2006/relationships/slide" Target="slides/slide39.xml"/><Relationship Id="rId7" Type="http://schemas.openxmlformats.org/officeDocument/2006/relationships/slide" Target="slides/slide14.xml"/><Relationship Id="rId12" Type="http://schemas.openxmlformats.org/officeDocument/2006/relationships/slide" Target="slides/slide21.xml"/><Relationship Id="rId17" Type="http://schemas.openxmlformats.org/officeDocument/2006/relationships/slide" Target="slides/slide33.xml"/><Relationship Id="rId2" Type="http://schemas.openxmlformats.org/officeDocument/2006/relationships/slide" Target="slides/slide5.xml"/><Relationship Id="rId16" Type="http://schemas.openxmlformats.org/officeDocument/2006/relationships/slide" Target="slides/slide26.xml"/><Relationship Id="rId20" Type="http://schemas.openxmlformats.org/officeDocument/2006/relationships/slide" Target="slides/slide38.xml"/><Relationship Id="rId1" Type="http://schemas.openxmlformats.org/officeDocument/2006/relationships/slide" Target="slides/slide1.xml"/><Relationship Id="rId6" Type="http://schemas.openxmlformats.org/officeDocument/2006/relationships/slide" Target="slides/slide13.xml"/><Relationship Id="rId11" Type="http://schemas.openxmlformats.org/officeDocument/2006/relationships/slide" Target="slides/slide18.xml"/><Relationship Id="rId5" Type="http://schemas.openxmlformats.org/officeDocument/2006/relationships/slide" Target="slides/slide12.xml"/><Relationship Id="rId15" Type="http://schemas.openxmlformats.org/officeDocument/2006/relationships/slide" Target="slides/slide25.xml"/><Relationship Id="rId23" Type="http://schemas.openxmlformats.org/officeDocument/2006/relationships/slide" Target="slides/slide44.xml"/><Relationship Id="rId10" Type="http://schemas.openxmlformats.org/officeDocument/2006/relationships/slide" Target="slides/slide17.xml"/><Relationship Id="rId19" Type="http://schemas.openxmlformats.org/officeDocument/2006/relationships/slide" Target="slides/slide36.xml"/><Relationship Id="rId4" Type="http://schemas.openxmlformats.org/officeDocument/2006/relationships/slide" Target="slides/slide8.xml"/><Relationship Id="rId9" Type="http://schemas.openxmlformats.org/officeDocument/2006/relationships/slide" Target="slides/slide16.xml"/><Relationship Id="rId14" Type="http://schemas.openxmlformats.org/officeDocument/2006/relationships/slide" Target="slides/slide24.xml"/><Relationship Id="rId22" Type="http://schemas.openxmlformats.org/officeDocument/2006/relationships/slide" Target="slides/slide4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8E02D-30CC-9449-A818-0AC6C4532802}"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124BEBE8-86C4-2649-8CA2-A1D816B4AEC4}">
      <dgm:prSet custT="1"/>
      <dgm:spPr/>
      <dgm:t>
        <a:bodyPr/>
        <a:lstStyle/>
        <a:p>
          <a:pPr rtl="0"/>
          <a:r>
            <a:rPr lang="en-US" sz="2000" smtClean="0">
              <a:effectLst>
                <a:outerShdw blurRad="38100" dist="38100" dir="2700000" algn="tl">
                  <a:srgbClr val="000000">
                    <a:alpha val="43137"/>
                  </a:srgbClr>
                </a:outerShdw>
              </a:effectLst>
            </a:rPr>
            <a:t>Instruction Set Architecture </a:t>
          </a:r>
          <a:r>
            <a:rPr lang="en-US" sz="2000" dirty="0" smtClean="0">
              <a:effectLst>
                <a:outerShdw blurRad="38100" dist="38100" dir="2700000" algn="tl">
                  <a:srgbClr val="000000">
                    <a:alpha val="43137"/>
                  </a:srgbClr>
                </a:outerShdw>
              </a:effectLst>
            </a:rPr>
            <a:t>(ISA)</a:t>
          </a:r>
          <a:endParaRPr lang="en-US" sz="2000" dirty="0">
            <a:effectLst>
              <a:outerShdw blurRad="38100" dist="38100" dir="2700000" algn="tl">
                <a:srgbClr val="000000">
                  <a:alpha val="43137"/>
                </a:srgbClr>
              </a:outerShdw>
            </a:effectLst>
          </a:endParaRPr>
        </a:p>
      </dgm:t>
    </dgm:pt>
    <dgm:pt modelId="{E01D868E-D0F0-CF4C-AF25-84252D8397D3}" type="parTrans" cxnId="{18484A09-DB5C-2144-A236-4633899BFB95}">
      <dgm:prSet/>
      <dgm:spPr/>
      <dgm:t>
        <a:bodyPr/>
        <a:lstStyle/>
        <a:p>
          <a:endParaRPr lang="en-US"/>
        </a:p>
      </dgm:t>
    </dgm:pt>
    <dgm:pt modelId="{A7486556-AB81-3D4C-B517-110F7D24369A}" type="sibTrans" cxnId="{18484A09-DB5C-2144-A236-4633899BFB95}">
      <dgm:prSet/>
      <dgm:spPr/>
      <dgm:t>
        <a:bodyPr/>
        <a:lstStyle/>
        <a:p>
          <a:endParaRPr lang="en-US"/>
        </a:p>
      </dgm:t>
    </dgm:pt>
    <dgm:pt modelId="{B4DB1400-998B-E847-9FB9-E17A4347C97D}">
      <dgm:prSet custT="1"/>
      <dgm:spPr/>
      <dgm:t>
        <a:bodyPr/>
        <a:lstStyle/>
        <a:p>
          <a:pPr rtl="0"/>
          <a:r>
            <a:rPr lang="en-US" sz="1400" dirty="0" smtClean="0"/>
            <a:t>Defines the </a:t>
          </a:r>
          <a:r>
            <a:rPr lang="en-US" sz="1400" b="1" dirty="0" smtClean="0">
              <a:solidFill>
                <a:srgbClr val="FF0000"/>
              </a:solidFill>
            </a:rPr>
            <a:t>machine language instructions</a:t>
          </a:r>
          <a:r>
            <a:rPr lang="en-US" sz="1400" dirty="0" smtClean="0"/>
            <a:t> that a computer can follow</a:t>
          </a:r>
          <a:endParaRPr lang="en-US" sz="1400" dirty="0"/>
        </a:p>
      </dgm:t>
    </dgm:pt>
    <dgm:pt modelId="{957059A8-73D9-3E41-902E-5C3A34F03008}" type="parTrans" cxnId="{FB475D81-05D9-4B44-84FE-DB4784DD4468}">
      <dgm:prSet/>
      <dgm:spPr/>
      <dgm:t>
        <a:bodyPr/>
        <a:lstStyle/>
        <a:p>
          <a:endParaRPr lang="en-US" dirty="0"/>
        </a:p>
      </dgm:t>
    </dgm:pt>
    <dgm:pt modelId="{2FCC652F-D41A-7A4B-AFB4-AB959B0F94D1}" type="sibTrans" cxnId="{FB475D81-05D9-4B44-84FE-DB4784DD4468}">
      <dgm:prSet/>
      <dgm:spPr/>
      <dgm:t>
        <a:bodyPr/>
        <a:lstStyle/>
        <a:p>
          <a:endParaRPr lang="en-US"/>
        </a:p>
      </dgm:t>
    </dgm:pt>
    <dgm:pt modelId="{DDB6B856-C794-3F41-AB4F-5494052BDB71}">
      <dgm:prSet custT="1"/>
      <dgm:spPr/>
      <dgm:t>
        <a:bodyPr/>
        <a:lstStyle/>
        <a:p>
          <a:pPr rtl="0"/>
          <a:r>
            <a:rPr lang="en-US" sz="1400" b="1" dirty="0" smtClean="0">
              <a:solidFill>
                <a:srgbClr val="FF0000"/>
              </a:solidFill>
            </a:rPr>
            <a:t>Boundary </a:t>
          </a:r>
          <a:r>
            <a:rPr lang="en-US" sz="1400" dirty="0" smtClean="0"/>
            <a:t>between hardware and software</a:t>
          </a:r>
          <a:endParaRPr lang="en-US" sz="1400" dirty="0"/>
        </a:p>
      </dgm:t>
    </dgm:pt>
    <dgm:pt modelId="{745137B8-A504-9949-92EB-436B4F44B251}" type="parTrans" cxnId="{1A2CFF3B-84F0-434F-BC24-30A95B1EBB4B}">
      <dgm:prSet/>
      <dgm:spPr/>
      <dgm:t>
        <a:bodyPr/>
        <a:lstStyle/>
        <a:p>
          <a:endParaRPr lang="en-US" dirty="0"/>
        </a:p>
      </dgm:t>
    </dgm:pt>
    <dgm:pt modelId="{3ED65C2D-C08C-8D4D-81E8-66E17AA0713C}" type="sibTrans" cxnId="{1A2CFF3B-84F0-434F-BC24-30A95B1EBB4B}">
      <dgm:prSet/>
      <dgm:spPr/>
      <dgm:t>
        <a:bodyPr/>
        <a:lstStyle/>
        <a:p>
          <a:endParaRPr lang="en-US"/>
        </a:p>
      </dgm:t>
    </dgm:pt>
    <dgm:pt modelId="{19CB2456-F605-D544-8595-DEDA979184A4}">
      <dgm:prSet custT="1"/>
      <dgm:spPr/>
      <dgm:t>
        <a:bodyPr/>
        <a:lstStyle/>
        <a:p>
          <a:pPr rtl="0"/>
          <a:r>
            <a:rPr lang="en-US" sz="2000" smtClean="0">
              <a:effectLst>
                <a:outerShdw blurRad="38100" dist="38100" dir="2700000" algn="tl">
                  <a:srgbClr val="000000">
                    <a:alpha val="43137"/>
                  </a:srgbClr>
                </a:outerShdw>
              </a:effectLst>
            </a:rPr>
            <a:t>Application Binary Interface </a:t>
          </a:r>
          <a:r>
            <a:rPr lang="en-US" sz="2000" dirty="0" smtClean="0">
              <a:effectLst>
                <a:outerShdw blurRad="38100" dist="38100" dir="2700000" algn="tl">
                  <a:srgbClr val="000000">
                    <a:alpha val="43137"/>
                  </a:srgbClr>
                </a:outerShdw>
              </a:effectLst>
            </a:rPr>
            <a:t>(ABI)</a:t>
          </a:r>
          <a:endParaRPr lang="en-US" sz="2000" dirty="0">
            <a:effectLst>
              <a:outerShdw blurRad="38100" dist="38100" dir="2700000" algn="tl">
                <a:srgbClr val="000000">
                  <a:alpha val="43137"/>
                </a:srgbClr>
              </a:outerShdw>
            </a:effectLst>
          </a:endParaRPr>
        </a:p>
      </dgm:t>
    </dgm:pt>
    <dgm:pt modelId="{4914149E-0BBC-5248-9120-7E432E30D1AF}" type="parTrans" cxnId="{1139F99B-2B29-AC40-8F2B-88015A1D01D0}">
      <dgm:prSet/>
      <dgm:spPr/>
      <dgm:t>
        <a:bodyPr/>
        <a:lstStyle/>
        <a:p>
          <a:endParaRPr lang="en-US"/>
        </a:p>
      </dgm:t>
    </dgm:pt>
    <dgm:pt modelId="{D33271DF-AFBA-7D4C-A5AC-A0C4E0E05AB6}" type="sibTrans" cxnId="{1139F99B-2B29-AC40-8F2B-88015A1D01D0}">
      <dgm:prSet/>
      <dgm:spPr/>
      <dgm:t>
        <a:bodyPr/>
        <a:lstStyle/>
        <a:p>
          <a:endParaRPr lang="en-US"/>
        </a:p>
      </dgm:t>
    </dgm:pt>
    <dgm:pt modelId="{506DE62E-9CD6-6642-AA9C-4CD014BF194D}">
      <dgm:prSet custT="1"/>
      <dgm:spPr/>
      <dgm:t>
        <a:bodyPr/>
        <a:lstStyle/>
        <a:p>
          <a:pPr rtl="0"/>
          <a:r>
            <a:rPr lang="en-US" sz="1400" dirty="0" smtClean="0"/>
            <a:t>Defines </a:t>
          </a:r>
          <a:r>
            <a:rPr lang="en-US" sz="1400" b="1" dirty="0" smtClean="0">
              <a:solidFill>
                <a:srgbClr val="0070C0"/>
              </a:solidFill>
            </a:rPr>
            <a:t>a standard for binary portability </a:t>
          </a:r>
          <a:r>
            <a:rPr lang="en-US" sz="1400" dirty="0" smtClean="0"/>
            <a:t>across programs</a:t>
          </a:r>
          <a:endParaRPr lang="en-US" sz="1400" dirty="0"/>
        </a:p>
      </dgm:t>
    </dgm:pt>
    <dgm:pt modelId="{832FE133-3578-4942-A0A5-7563B576782B}" type="parTrans" cxnId="{29025CE2-C80B-5541-8749-27BBC1FD907A}">
      <dgm:prSet/>
      <dgm:spPr/>
      <dgm:t>
        <a:bodyPr/>
        <a:lstStyle/>
        <a:p>
          <a:endParaRPr lang="en-US" dirty="0"/>
        </a:p>
      </dgm:t>
    </dgm:pt>
    <dgm:pt modelId="{D928E5BA-6AB0-284D-B2C7-EEBC83FA4B2F}" type="sibTrans" cxnId="{29025CE2-C80B-5541-8749-27BBC1FD907A}">
      <dgm:prSet/>
      <dgm:spPr/>
      <dgm:t>
        <a:bodyPr/>
        <a:lstStyle/>
        <a:p>
          <a:endParaRPr lang="en-US"/>
        </a:p>
      </dgm:t>
    </dgm:pt>
    <dgm:pt modelId="{0D5FD4E6-21E2-AA48-885E-7C4484E11672}">
      <dgm:prSet custT="1"/>
      <dgm:spPr/>
      <dgm:t>
        <a:bodyPr/>
        <a:lstStyle/>
        <a:p>
          <a:pPr rtl="0"/>
          <a:r>
            <a:rPr lang="en-US" sz="1400" dirty="0" smtClean="0"/>
            <a:t>Defines the </a:t>
          </a:r>
          <a:r>
            <a:rPr lang="en-US" sz="1400" b="1" dirty="0" smtClean="0">
              <a:solidFill>
                <a:srgbClr val="0070C0"/>
              </a:solidFill>
            </a:rPr>
            <a:t>system call interface to the operating system and the hardware resources</a:t>
          </a:r>
          <a:r>
            <a:rPr lang="en-US" sz="1400" dirty="0" smtClean="0"/>
            <a:t> and services available in a system through the user ISA</a:t>
          </a:r>
          <a:endParaRPr lang="en-US" sz="1400" dirty="0"/>
        </a:p>
      </dgm:t>
    </dgm:pt>
    <dgm:pt modelId="{9F672795-D12A-4A40-8E2C-1998ACCA0397}" type="parTrans" cxnId="{E5E3DD36-C13D-D14D-8FBB-A95C95F8644D}">
      <dgm:prSet/>
      <dgm:spPr/>
      <dgm:t>
        <a:bodyPr/>
        <a:lstStyle/>
        <a:p>
          <a:endParaRPr lang="en-US" dirty="0"/>
        </a:p>
      </dgm:t>
    </dgm:pt>
    <dgm:pt modelId="{075C2D75-E42D-4C4A-B9C4-DA9BDD3CB5C0}" type="sibTrans" cxnId="{E5E3DD36-C13D-D14D-8FBB-A95C95F8644D}">
      <dgm:prSet/>
      <dgm:spPr/>
      <dgm:t>
        <a:bodyPr/>
        <a:lstStyle/>
        <a:p>
          <a:endParaRPr lang="en-US"/>
        </a:p>
      </dgm:t>
    </dgm:pt>
    <dgm:pt modelId="{284C70B2-3774-E146-867F-A0181B004F39}">
      <dgm:prSet custT="1"/>
      <dgm:spPr/>
      <dgm:t>
        <a:bodyPr/>
        <a:lstStyle/>
        <a:p>
          <a:pPr rtl="0"/>
          <a:r>
            <a:rPr lang="en-US" sz="2000" smtClean="0">
              <a:effectLst>
                <a:outerShdw blurRad="38100" dist="38100" dir="2700000" algn="tl">
                  <a:srgbClr val="000000">
                    <a:alpha val="43137"/>
                  </a:srgbClr>
                </a:outerShdw>
              </a:effectLst>
            </a:rPr>
            <a:t>Application Programming Interface </a:t>
          </a:r>
          <a:r>
            <a:rPr lang="en-US" sz="2000" dirty="0" smtClean="0">
              <a:effectLst>
                <a:outerShdw blurRad="38100" dist="38100" dir="2700000" algn="tl">
                  <a:srgbClr val="000000">
                    <a:alpha val="43137"/>
                  </a:srgbClr>
                </a:outerShdw>
              </a:effectLst>
            </a:rPr>
            <a:t>(API)</a:t>
          </a:r>
          <a:endParaRPr lang="en-US" sz="2000" dirty="0">
            <a:effectLst>
              <a:outerShdw blurRad="38100" dist="38100" dir="2700000" algn="tl">
                <a:srgbClr val="000000">
                  <a:alpha val="43137"/>
                </a:srgbClr>
              </a:outerShdw>
            </a:effectLst>
          </a:endParaRPr>
        </a:p>
      </dgm:t>
    </dgm:pt>
    <dgm:pt modelId="{FBAA1680-A5D9-3B4F-9762-CC405354FD68}" type="parTrans" cxnId="{A03A94D8-76CF-7C48-B203-03AC810D8E9E}">
      <dgm:prSet/>
      <dgm:spPr/>
      <dgm:t>
        <a:bodyPr/>
        <a:lstStyle/>
        <a:p>
          <a:endParaRPr lang="en-US"/>
        </a:p>
      </dgm:t>
    </dgm:pt>
    <dgm:pt modelId="{0A413757-D05F-A44D-8197-EFEA7D0F6661}" type="sibTrans" cxnId="{A03A94D8-76CF-7C48-B203-03AC810D8E9E}">
      <dgm:prSet/>
      <dgm:spPr/>
      <dgm:t>
        <a:bodyPr/>
        <a:lstStyle/>
        <a:p>
          <a:endParaRPr lang="en-US"/>
        </a:p>
      </dgm:t>
    </dgm:pt>
    <dgm:pt modelId="{6E758BB7-D1F7-B54E-8DC5-90115B787D5A}">
      <dgm:prSet custT="1"/>
      <dgm:spPr/>
      <dgm:t>
        <a:bodyPr/>
        <a:lstStyle/>
        <a:p>
          <a:pPr rtl="0"/>
          <a:r>
            <a:rPr lang="en-US" sz="1400" dirty="0" smtClean="0"/>
            <a:t>Gives a </a:t>
          </a:r>
          <a:r>
            <a:rPr lang="en-US" sz="1400" b="1" dirty="0" smtClean="0">
              <a:solidFill>
                <a:schemeClr val="accent2">
                  <a:lumMod val="75000"/>
                  <a:lumOff val="25000"/>
                </a:schemeClr>
              </a:solidFill>
            </a:rPr>
            <a:t>program access to the hardware resources and services </a:t>
          </a:r>
          <a:r>
            <a:rPr lang="en-US" sz="1400" dirty="0" smtClean="0"/>
            <a:t>available in a system through the user ISA supplemented with </a:t>
          </a:r>
          <a:r>
            <a:rPr lang="en-US" sz="1400" b="1" dirty="0" smtClean="0">
              <a:solidFill>
                <a:schemeClr val="accent2">
                  <a:lumMod val="75000"/>
                  <a:lumOff val="25000"/>
                </a:schemeClr>
              </a:solidFill>
            </a:rPr>
            <a:t>high-level language (HLL) library calls</a:t>
          </a:r>
          <a:endParaRPr lang="en-US" sz="1400" b="1" dirty="0">
            <a:solidFill>
              <a:schemeClr val="accent2">
                <a:lumMod val="75000"/>
                <a:lumOff val="25000"/>
              </a:schemeClr>
            </a:solidFill>
          </a:endParaRPr>
        </a:p>
      </dgm:t>
    </dgm:pt>
    <dgm:pt modelId="{25178829-1AEA-0D4F-983F-5B6B91034EC6}" type="parTrans" cxnId="{1C70EF9D-9899-BE46-977D-2B76B753230D}">
      <dgm:prSet/>
      <dgm:spPr/>
      <dgm:t>
        <a:bodyPr/>
        <a:lstStyle/>
        <a:p>
          <a:endParaRPr lang="en-US" dirty="0"/>
        </a:p>
      </dgm:t>
    </dgm:pt>
    <dgm:pt modelId="{3CDE2DD2-5AA7-8242-A510-78C1AA002CE7}" type="sibTrans" cxnId="{1C70EF9D-9899-BE46-977D-2B76B753230D}">
      <dgm:prSet/>
      <dgm:spPr/>
      <dgm:t>
        <a:bodyPr/>
        <a:lstStyle/>
        <a:p>
          <a:endParaRPr lang="en-US"/>
        </a:p>
      </dgm:t>
    </dgm:pt>
    <dgm:pt modelId="{5D78FA56-ECC5-714B-8226-6AC8F1328207}">
      <dgm:prSet custT="1"/>
      <dgm:spPr/>
      <dgm:t>
        <a:bodyPr/>
        <a:lstStyle/>
        <a:p>
          <a:pPr rtl="0"/>
          <a:r>
            <a:rPr lang="en-US" sz="1400" dirty="0" smtClean="0"/>
            <a:t>Using </a:t>
          </a:r>
          <a:r>
            <a:rPr lang="en-US" sz="1400" b="1" dirty="0" smtClean="0">
              <a:solidFill>
                <a:schemeClr val="accent2">
                  <a:lumMod val="75000"/>
                  <a:lumOff val="25000"/>
                </a:schemeClr>
              </a:solidFill>
            </a:rPr>
            <a:t>an API enables application software to be ported easily </a:t>
          </a:r>
          <a:r>
            <a:rPr lang="en-US" sz="1400" dirty="0" smtClean="0"/>
            <a:t>to other systems that support the same API</a:t>
          </a:r>
          <a:endParaRPr lang="en-US" sz="1400" dirty="0"/>
        </a:p>
      </dgm:t>
    </dgm:pt>
    <dgm:pt modelId="{12F93348-8EE6-6745-9237-AD103F2A73A5}" type="parTrans" cxnId="{A891628F-78C6-714B-BA9F-F433EFBEF761}">
      <dgm:prSet/>
      <dgm:spPr/>
      <dgm:t>
        <a:bodyPr/>
        <a:lstStyle/>
        <a:p>
          <a:endParaRPr lang="en-US" dirty="0"/>
        </a:p>
      </dgm:t>
    </dgm:pt>
    <dgm:pt modelId="{677B03D9-A8C2-B24F-8F13-7CA5C7664FF4}" type="sibTrans" cxnId="{A891628F-78C6-714B-BA9F-F433EFBEF761}">
      <dgm:prSet/>
      <dgm:spPr/>
      <dgm:t>
        <a:bodyPr/>
        <a:lstStyle/>
        <a:p>
          <a:endParaRPr lang="en-US"/>
        </a:p>
      </dgm:t>
    </dgm:pt>
    <dgm:pt modelId="{D2B474F2-1416-1A45-9FE8-CC8AEBD2ED94}" type="pres">
      <dgm:prSet presAssocID="{4698E02D-30CC-9449-A818-0AC6C4532802}" presName="diagram" presStyleCnt="0">
        <dgm:presLayoutVars>
          <dgm:chPref val="1"/>
          <dgm:dir/>
          <dgm:animOne val="branch"/>
          <dgm:animLvl val="lvl"/>
          <dgm:resizeHandles/>
        </dgm:presLayoutVars>
      </dgm:prSet>
      <dgm:spPr/>
      <dgm:t>
        <a:bodyPr/>
        <a:lstStyle/>
        <a:p>
          <a:endParaRPr lang="en-US"/>
        </a:p>
      </dgm:t>
    </dgm:pt>
    <dgm:pt modelId="{BB0AA88F-F44A-7F42-879F-2AE64C4E8BEF}" type="pres">
      <dgm:prSet presAssocID="{124BEBE8-86C4-2649-8CA2-A1D816B4AEC4}" presName="root" presStyleCnt="0"/>
      <dgm:spPr/>
    </dgm:pt>
    <dgm:pt modelId="{1CD57EA1-2F5B-9B44-AEB7-6FD2E768AFFC}" type="pres">
      <dgm:prSet presAssocID="{124BEBE8-86C4-2649-8CA2-A1D816B4AEC4}" presName="rootComposite" presStyleCnt="0"/>
      <dgm:spPr/>
    </dgm:pt>
    <dgm:pt modelId="{C150311E-025D-7344-A9FC-2AA1317E3F60}" type="pres">
      <dgm:prSet presAssocID="{124BEBE8-86C4-2649-8CA2-A1D816B4AEC4}" presName="rootText" presStyleLbl="node1" presStyleIdx="0" presStyleCnt="3"/>
      <dgm:spPr/>
      <dgm:t>
        <a:bodyPr/>
        <a:lstStyle/>
        <a:p>
          <a:endParaRPr lang="en-US"/>
        </a:p>
      </dgm:t>
    </dgm:pt>
    <dgm:pt modelId="{80999366-1526-024F-A0FA-5C77637227CF}" type="pres">
      <dgm:prSet presAssocID="{124BEBE8-86C4-2649-8CA2-A1D816B4AEC4}" presName="rootConnector" presStyleLbl="node1" presStyleIdx="0" presStyleCnt="3"/>
      <dgm:spPr/>
      <dgm:t>
        <a:bodyPr/>
        <a:lstStyle/>
        <a:p>
          <a:endParaRPr lang="en-US"/>
        </a:p>
      </dgm:t>
    </dgm:pt>
    <dgm:pt modelId="{5DACE3B8-97B3-DF45-8B7C-242993D9751E}" type="pres">
      <dgm:prSet presAssocID="{124BEBE8-86C4-2649-8CA2-A1D816B4AEC4}" presName="childShape" presStyleCnt="0"/>
      <dgm:spPr/>
    </dgm:pt>
    <dgm:pt modelId="{5B513F86-D07D-CC45-AADF-4F581EAF2C88}" type="pres">
      <dgm:prSet presAssocID="{957059A8-73D9-3E41-902E-5C3A34F03008}" presName="Name13" presStyleLbl="parChTrans1D2" presStyleIdx="0" presStyleCnt="6"/>
      <dgm:spPr/>
      <dgm:t>
        <a:bodyPr/>
        <a:lstStyle/>
        <a:p>
          <a:endParaRPr lang="en-US"/>
        </a:p>
      </dgm:t>
    </dgm:pt>
    <dgm:pt modelId="{33305FA7-C2B7-ED40-873D-BBCA01E9ADCB}" type="pres">
      <dgm:prSet presAssocID="{B4DB1400-998B-E847-9FB9-E17A4347C97D}" presName="childText" presStyleLbl="bgAcc1" presStyleIdx="0" presStyleCnt="6" custLinFactNeighborY="-2221">
        <dgm:presLayoutVars>
          <dgm:bulletEnabled val="1"/>
        </dgm:presLayoutVars>
      </dgm:prSet>
      <dgm:spPr/>
      <dgm:t>
        <a:bodyPr/>
        <a:lstStyle/>
        <a:p>
          <a:endParaRPr lang="en-US"/>
        </a:p>
      </dgm:t>
    </dgm:pt>
    <dgm:pt modelId="{8B292142-3417-9A49-B33C-60015EE3F03C}" type="pres">
      <dgm:prSet presAssocID="{745137B8-A504-9949-92EB-436B4F44B251}" presName="Name13" presStyleLbl="parChTrans1D2" presStyleIdx="1" presStyleCnt="6"/>
      <dgm:spPr/>
      <dgm:t>
        <a:bodyPr/>
        <a:lstStyle/>
        <a:p>
          <a:endParaRPr lang="en-US"/>
        </a:p>
      </dgm:t>
    </dgm:pt>
    <dgm:pt modelId="{B4E74E98-2C79-2945-9F4F-74D267D60EC3}" type="pres">
      <dgm:prSet presAssocID="{DDB6B856-C794-3F41-AB4F-5494052BDB71}" presName="childText" presStyleLbl="bgAcc1" presStyleIdx="1" presStyleCnt="6">
        <dgm:presLayoutVars>
          <dgm:bulletEnabled val="1"/>
        </dgm:presLayoutVars>
      </dgm:prSet>
      <dgm:spPr/>
      <dgm:t>
        <a:bodyPr/>
        <a:lstStyle/>
        <a:p>
          <a:endParaRPr lang="en-US"/>
        </a:p>
      </dgm:t>
    </dgm:pt>
    <dgm:pt modelId="{E9BB4B5A-32CC-654A-8DFA-B6BCFA0C41D6}" type="pres">
      <dgm:prSet presAssocID="{19CB2456-F605-D544-8595-DEDA979184A4}" presName="root" presStyleCnt="0"/>
      <dgm:spPr/>
    </dgm:pt>
    <dgm:pt modelId="{1FC8A87F-A114-254B-9CA7-4A921B18FB5C}" type="pres">
      <dgm:prSet presAssocID="{19CB2456-F605-D544-8595-DEDA979184A4}" presName="rootComposite" presStyleCnt="0"/>
      <dgm:spPr/>
    </dgm:pt>
    <dgm:pt modelId="{489FB5BC-4218-644F-A04B-E9381F972CA7}" type="pres">
      <dgm:prSet presAssocID="{19CB2456-F605-D544-8595-DEDA979184A4}" presName="rootText" presStyleLbl="node1" presStyleIdx="1" presStyleCnt="3"/>
      <dgm:spPr/>
      <dgm:t>
        <a:bodyPr/>
        <a:lstStyle/>
        <a:p>
          <a:endParaRPr lang="en-US"/>
        </a:p>
      </dgm:t>
    </dgm:pt>
    <dgm:pt modelId="{8B6D4C7E-29AD-9044-91B7-CEE92FB3EE22}" type="pres">
      <dgm:prSet presAssocID="{19CB2456-F605-D544-8595-DEDA979184A4}" presName="rootConnector" presStyleLbl="node1" presStyleIdx="1" presStyleCnt="3"/>
      <dgm:spPr/>
      <dgm:t>
        <a:bodyPr/>
        <a:lstStyle/>
        <a:p>
          <a:endParaRPr lang="en-US"/>
        </a:p>
      </dgm:t>
    </dgm:pt>
    <dgm:pt modelId="{13E21C3D-3A82-C549-B99E-174B26F3BD60}" type="pres">
      <dgm:prSet presAssocID="{19CB2456-F605-D544-8595-DEDA979184A4}" presName="childShape" presStyleCnt="0"/>
      <dgm:spPr/>
    </dgm:pt>
    <dgm:pt modelId="{FD2B6C68-7AE3-AD44-B0A5-B3647459FECC}" type="pres">
      <dgm:prSet presAssocID="{832FE133-3578-4942-A0A5-7563B576782B}" presName="Name13" presStyleLbl="parChTrans1D2" presStyleIdx="2" presStyleCnt="6"/>
      <dgm:spPr/>
      <dgm:t>
        <a:bodyPr/>
        <a:lstStyle/>
        <a:p>
          <a:endParaRPr lang="en-US"/>
        </a:p>
      </dgm:t>
    </dgm:pt>
    <dgm:pt modelId="{5D5EEB6A-69EB-CA4A-B92A-65BBC8B52B6B}" type="pres">
      <dgm:prSet presAssocID="{506DE62E-9CD6-6642-AA9C-4CD014BF194D}" presName="childText" presStyleLbl="bgAcc1" presStyleIdx="2" presStyleCnt="6" custLinFactNeighborY="-2221">
        <dgm:presLayoutVars>
          <dgm:bulletEnabled val="1"/>
        </dgm:presLayoutVars>
      </dgm:prSet>
      <dgm:spPr/>
      <dgm:t>
        <a:bodyPr/>
        <a:lstStyle/>
        <a:p>
          <a:endParaRPr lang="en-US"/>
        </a:p>
      </dgm:t>
    </dgm:pt>
    <dgm:pt modelId="{FB7C3B48-6D64-704B-90A6-5F37E3C3BB64}" type="pres">
      <dgm:prSet presAssocID="{9F672795-D12A-4A40-8E2C-1998ACCA0397}" presName="Name13" presStyleLbl="parChTrans1D2" presStyleIdx="3" presStyleCnt="6"/>
      <dgm:spPr/>
      <dgm:t>
        <a:bodyPr/>
        <a:lstStyle/>
        <a:p>
          <a:endParaRPr lang="en-US"/>
        </a:p>
      </dgm:t>
    </dgm:pt>
    <dgm:pt modelId="{384D2F7F-49BB-5246-AC8B-04EE48185963}" type="pres">
      <dgm:prSet presAssocID="{0D5FD4E6-21E2-AA48-885E-7C4484E11672}" presName="childText" presStyleLbl="bgAcc1" presStyleIdx="3" presStyleCnt="6" custScaleY="138032">
        <dgm:presLayoutVars>
          <dgm:bulletEnabled val="1"/>
        </dgm:presLayoutVars>
      </dgm:prSet>
      <dgm:spPr/>
      <dgm:t>
        <a:bodyPr/>
        <a:lstStyle/>
        <a:p>
          <a:endParaRPr lang="en-US"/>
        </a:p>
      </dgm:t>
    </dgm:pt>
    <dgm:pt modelId="{1D2110AC-4B5C-9743-9F41-0C68D3A5306F}" type="pres">
      <dgm:prSet presAssocID="{284C70B2-3774-E146-867F-A0181B004F39}" presName="root" presStyleCnt="0"/>
      <dgm:spPr/>
    </dgm:pt>
    <dgm:pt modelId="{1121DF80-FA22-D346-B90F-5893D7A8B682}" type="pres">
      <dgm:prSet presAssocID="{284C70B2-3774-E146-867F-A0181B004F39}" presName="rootComposite" presStyleCnt="0"/>
      <dgm:spPr/>
    </dgm:pt>
    <dgm:pt modelId="{E55E10B5-5593-224E-9230-4EEE33A00367}" type="pres">
      <dgm:prSet presAssocID="{284C70B2-3774-E146-867F-A0181B004F39}" presName="rootText" presStyleLbl="node1" presStyleIdx="2" presStyleCnt="3"/>
      <dgm:spPr/>
      <dgm:t>
        <a:bodyPr/>
        <a:lstStyle/>
        <a:p>
          <a:endParaRPr lang="en-US"/>
        </a:p>
      </dgm:t>
    </dgm:pt>
    <dgm:pt modelId="{62C3E8FA-50C3-6045-A6EB-AABE46C10363}" type="pres">
      <dgm:prSet presAssocID="{284C70B2-3774-E146-867F-A0181B004F39}" presName="rootConnector" presStyleLbl="node1" presStyleIdx="2" presStyleCnt="3"/>
      <dgm:spPr/>
      <dgm:t>
        <a:bodyPr/>
        <a:lstStyle/>
        <a:p>
          <a:endParaRPr lang="en-US"/>
        </a:p>
      </dgm:t>
    </dgm:pt>
    <dgm:pt modelId="{B8205B79-1FF6-2441-89F5-C0A07B04CF03}" type="pres">
      <dgm:prSet presAssocID="{284C70B2-3774-E146-867F-A0181B004F39}" presName="childShape" presStyleCnt="0"/>
      <dgm:spPr/>
    </dgm:pt>
    <dgm:pt modelId="{50BEA580-295E-FC4B-A921-B4CB91D3BCA7}" type="pres">
      <dgm:prSet presAssocID="{25178829-1AEA-0D4F-983F-5B6B91034EC6}" presName="Name13" presStyleLbl="parChTrans1D2" presStyleIdx="4" presStyleCnt="6"/>
      <dgm:spPr/>
      <dgm:t>
        <a:bodyPr/>
        <a:lstStyle/>
        <a:p>
          <a:endParaRPr lang="en-US"/>
        </a:p>
      </dgm:t>
    </dgm:pt>
    <dgm:pt modelId="{256EB3DA-A813-204C-9C44-BEE441A8A9C9}" type="pres">
      <dgm:prSet presAssocID="{6E758BB7-D1F7-B54E-8DC5-90115B787D5A}" presName="childText" presStyleLbl="bgAcc1" presStyleIdx="4" presStyleCnt="6" custScaleY="196358" custLinFactNeighborY="-8186">
        <dgm:presLayoutVars>
          <dgm:bulletEnabled val="1"/>
        </dgm:presLayoutVars>
      </dgm:prSet>
      <dgm:spPr/>
      <dgm:t>
        <a:bodyPr/>
        <a:lstStyle/>
        <a:p>
          <a:endParaRPr lang="en-US"/>
        </a:p>
      </dgm:t>
    </dgm:pt>
    <dgm:pt modelId="{CD026FB4-5266-8543-8F4A-2A2135869993}" type="pres">
      <dgm:prSet presAssocID="{12F93348-8EE6-6745-9237-AD103F2A73A5}" presName="Name13" presStyleLbl="parChTrans1D2" presStyleIdx="5" presStyleCnt="6"/>
      <dgm:spPr/>
      <dgm:t>
        <a:bodyPr/>
        <a:lstStyle/>
        <a:p>
          <a:endParaRPr lang="en-US"/>
        </a:p>
      </dgm:t>
    </dgm:pt>
    <dgm:pt modelId="{FAC786AE-8BBB-AF42-BE5E-D9161738A40A}" type="pres">
      <dgm:prSet presAssocID="{5D78FA56-ECC5-714B-8226-6AC8F1328207}" presName="childText" presStyleLbl="bgAcc1" presStyleIdx="5" presStyleCnt="6" custScaleY="120299" custLinFactNeighborY="-20903">
        <dgm:presLayoutVars>
          <dgm:bulletEnabled val="1"/>
        </dgm:presLayoutVars>
      </dgm:prSet>
      <dgm:spPr/>
      <dgm:t>
        <a:bodyPr/>
        <a:lstStyle/>
        <a:p>
          <a:endParaRPr lang="en-US"/>
        </a:p>
      </dgm:t>
    </dgm:pt>
  </dgm:ptLst>
  <dgm:cxnLst>
    <dgm:cxn modelId="{4116FE84-9CC2-C740-83CC-E8058729F542}" type="presOf" srcId="{19CB2456-F605-D544-8595-DEDA979184A4}" destId="{8B6D4C7E-29AD-9044-91B7-CEE92FB3EE22}" srcOrd="1" destOrd="0" presId="urn:microsoft.com/office/officeart/2005/8/layout/hierarchy3"/>
    <dgm:cxn modelId="{5105F6DC-075C-8142-9B82-122E54175DA2}" type="presOf" srcId="{124BEBE8-86C4-2649-8CA2-A1D816B4AEC4}" destId="{C150311E-025D-7344-A9FC-2AA1317E3F60}" srcOrd="0" destOrd="0" presId="urn:microsoft.com/office/officeart/2005/8/layout/hierarchy3"/>
    <dgm:cxn modelId="{A04F1B58-AA01-A941-9ED0-369C5D9C85DE}" type="presOf" srcId="{5D78FA56-ECC5-714B-8226-6AC8F1328207}" destId="{FAC786AE-8BBB-AF42-BE5E-D9161738A40A}" srcOrd="0" destOrd="0" presId="urn:microsoft.com/office/officeart/2005/8/layout/hierarchy3"/>
    <dgm:cxn modelId="{1A2CFF3B-84F0-434F-BC24-30A95B1EBB4B}" srcId="{124BEBE8-86C4-2649-8CA2-A1D816B4AEC4}" destId="{DDB6B856-C794-3F41-AB4F-5494052BDB71}" srcOrd="1" destOrd="0" parTransId="{745137B8-A504-9949-92EB-436B4F44B251}" sibTransId="{3ED65C2D-C08C-8D4D-81E8-66E17AA0713C}"/>
    <dgm:cxn modelId="{F7A3359C-007A-2843-A78E-C3276ED4540D}" type="presOf" srcId="{25178829-1AEA-0D4F-983F-5B6B91034EC6}" destId="{50BEA580-295E-FC4B-A921-B4CB91D3BCA7}" srcOrd="0" destOrd="0" presId="urn:microsoft.com/office/officeart/2005/8/layout/hierarchy3"/>
    <dgm:cxn modelId="{738A84DA-2197-DC4E-B1A5-9BE9705113C1}" type="presOf" srcId="{6E758BB7-D1F7-B54E-8DC5-90115B787D5A}" destId="{256EB3DA-A813-204C-9C44-BEE441A8A9C9}" srcOrd="0" destOrd="0" presId="urn:microsoft.com/office/officeart/2005/8/layout/hierarchy3"/>
    <dgm:cxn modelId="{B4BCDDB4-5C2E-7A4C-95E4-A79AF4154EF1}" type="presOf" srcId="{B4DB1400-998B-E847-9FB9-E17A4347C97D}" destId="{33305FA7-C2B7-ED40-873D-BBCA01E9ADCB}" srcOrd="0" destOrd="0" presId="urn:microsoft.com/office/officeart/2005/8/layout/hierarchy3"/>
    <dgm:cxn modelId="{4218D54B-6E38-E449-9899-3413498AE3F1}" type="presOf" srcId="{506DE62E-9CD6-6642-AA9C-4CD014BF194D}" destId="{5D5EEB6A-69EB-CA4A-B92A-65BBC8B52B6B}" srcOrd="0" destOrd="0" presId="urn:microsoft.com/office/officeart/2005/8/layout/hierarchy3"/>
    <dgm:cxn modelId="{B2B1D46F-632F-9244-8A44-5517179A5A94}" type="presOf" srcId="{12F93348-8EE6-6745-9237-AD103F2A73A5}" destId="{CD026FB4-5266-8543-8F4A-2A2135869993}" srcOrd="0" destOrd="0" presId="urn:microsoft.com/office/officeart/2005/8/layout/hierarchy3"/>
    <dgm:cxn modelId="{A891628F-78C6-714B-BA9F-F433EFBEF761}" srcId="{284C70B2-3774-E146-867F-A0181B004F39}" destId="{5D78FA56-ECC5-714B-8226-6AC8F1328207}" srcOrd="1" destOrd="0" parTransId="{12F93348-8EE6-6745-9237-AD103F2A73A5}" sibTransId="{677B03D9-A8C2-B24F-8F13-7CA5C7664FF4}"/>
    <dgm:cxn modelId="{E3DE80C2-66B7-FB46-B45F-CF323FAF673E}" type="presOf" srcId="{832FE133-3578-4942-A0A5-7563B576782B}" destId="{FD2B6C68-7AE3-AD44-B0A5-B3647459FECC}" srcOrd="0" destOrd="0" presId="urn:microsoft.com/office/officeart/2005/8/layout/hierarchy3"/>
    <dgm:cxn modelId="{20842BAE-C9FD-6D47-8358-9D5D58579C25}" type="presOf" srcId="{284C70B2-3774-E146-867F-A0181B004F39}" destId="{E55E10B5-5593-224E-9230-4EEE33A00367}" srcOrd="0" destOrd="0" presId="urn:microsoft.com/office/officeart/2005/8/layout/hierarchy3"/>
    <dgm:cxn modelId="{6C7B67D8-1C6D-1440-9E9F-66C41CE6735D}" type="presOf" srcId="{DDB6B856-C794-3F41-AB4F-5494052BDB71}" destId="{B4E74E98-2C79-2945-9F4F-74D267D60EC3}" srcOrd="0" destOrd="0" presId="urn:microsoft.com/office/officeart/2005/8/layout/hierarchy3"/>
    <dgm:cxn modelId="{1139F99B-2B29-AC40-8F2B-88015A1D01D0}" srcId="{4698E02D-30CC-9449-A818-0AC6C4532802}" destId="{19CB2456-F605-D544-8595-DEDA979184A4}" srcOrd="1" destOrd="0" parTransId="{4914149E-0BBC-5248-9120-7E432E30D1AF}" sibTransId="{D33271DF-AFBA-7D4C-A5AC-A0C4E0E05AB6}"/>
    <dgm:cxn modelId="{243182E8-A180-E742-95C4-512031912FAB}" type="presOf" srcId="{0D5FD4E6-21E2-AA48-885E-7C4484E11672}" destId="{384D2F7F-49BB-5246-AC8B-04EE48185963}" srcOrd="0" destOrd="0" presId="urn:microsoft.com/office/officeart/2005/8/layout/hierarchy3"/>
    <dgm:cxn modelId="{1C70EF9D-9899-BE46-977D-2B76B753230D}" srcId="{284C70B2-3774-E146-867F-A0181B004F39}" destId="{6E758BB7-D1F7-B54E-8DC5-90115B787D5A}" srcOrd="0" destOrd="0" parTransId="{25178829-1AEA-0D4F-983F-5B6B91034EC6}" sibTransId="{3CDE2DD2-5AA7-8242-A510-78C1AA002CE7}"/>
    <dgm:cxn modelId="{18484A09-DB5C-2144-A236-4633899BFB95}" srcId="{4698E02D-30CC-9449-A818-0AC6C4532802}" destId="{124BEBE8-86C4-2649-8CA2-A1D816B4AEC4}" srcOrd="0" destOrd="0" parTransId="{E01D868E-D0F0-CF4C-AF25-84252D8397D3}" sibTransId="{A7486556-AB81-3D4C-B517-110F7D24369A}"/>
    <dgm:cxn modelId="{F051204A-60A6-7049-9DC3-59840B3340F3}" type="presOf" srcId="{957059A8-73D9-3E41-902E-5C3A34F03008}" destId="{5B513F86-D07D-CC45-AADF-4F581EAF2C88}" srcOrd="0" destOrd="0" presId="urn:microsoft.com/office/officeart/2005/8/layout/hierarchy3"/>
    <dgm:cxn modelId="{E5E3DD36-C13D-D14D-8FBB-A95C95F8644D}" srcId="{19CB2456-F605-D544-8595-DEDA979184A4}" destId="{0D5FD4E6-21E2-AA48-885E-7C4484E11672}" srcOrd="1" destOrd="0" parTransId="{9F672795-D12A-4A40-8E2C-1998ACCA0397}" sibTransId="{075C2D75-E42D-4C4A-B9C4-DA9BDD3CB5C0}"/>
    <dgm:cxn modelId="{FB31334C-FBAF-9548-B5E0-3AC3730BEA47}" type="presOf" srcId="{745137B8-A504-9949-92EB-436B4F44B251}" destId="{8B292142-3417-9A49-B33C-60015EE3F03C}" srcOrd="0" destOrd="0" presId="urn:microsoft.com/office/officeart/2005/8/layout/hierarchy3"/>
    <dgm:cxn modelId="{CF96A501-BEF7-174A-ADC1-F6A75D3C14FE}" type="presOf" srcId="{9F672795-D12A-4A40-8E2C-1998ACCA0397}" destId="{FB7C3B48-6D64-704B-90A6-5F37E3C3BB64}" srcOrd="0" destOrd="0" presId="urn:microsoft.com/office/officeart/2005/8/layout/hierarchy3"/>
    <dgm:cxn modelId="{6A95D72F-6C2E-1641-8CD1-85AF41989404}" type="presOf" srcId="{19CB2456-F605-D544-8595-DEDA979184A4}" destId="{489FB5BC-4218-644F-A04B-E9381F972CA7}" srcOrd="0" destOrd="0" presId="urn:microsoft.com/office/officeart/2005/8/layout/hierarchy3"/>
    <dgm:cxn modelId="{ACDBBC85-7DB5-864F-92F1-C39FB783F773}" type="presOf" srcId="{124BEBE8-86C4-2649-8CA2-A1D816B4AEC4}" destId="{80999366-1526-024F-A0FA-5C77637227CF}" srcOrd="1" destOrd="0" presId="urn:microsoft.com/office/officeart/2005/8/layout/hierarchy3"/>
    <dgm:cxn modelId="{D548A0F5-751B-BB41-A988-321CA971F331}" type="presOf" srcId="{4698E02D-30CC-9449-A818-0AC6C4532802}" destId="{D2B474F2-1416-1A45-9FE8-CC8AEBD2ED94}" srcOrd="0" destOrd="0" presId="urn:microsoft.com/office/officeart/2005/8/layout/hierarchy3"/>
    <dgm:cxn modelId="{29025CE2-C80B-5541-8749-27BBC1FD907A}" srcId="{19CB2456-F605-D544-8595-DEDA979184A4}" destId="{506DE62E-9CD6-6642-AA9C-4CD014BF194D}" srcOrd="0" destOrd="0" parTransId="{832FE133-3578-4942-A0A5-7563B576782B}" sibTransId="{D928E5BA-6AB0-284D-B2C7-EEBC83FA4B2F}"/>
    <dgm:cxn modelId="{27F05021-945D-A641-9A23-AF08F81AD35D}" type="presOf" srcId="{284C70B2-3774-E146-867F-A0181B004F39}" destId="{62C3E8FA-50C3-6045-A6EB-AABE46C10363}" srcOrd="1" destOrd="0" presId="urn:microsoft.com/office/officeart/2005/8/layout/hierarchy3"/>
    <dgm:cxn modelId="{A03A94D8-76CF-7C48-B203-03AC810D8E9E}" srcId="{4698E02D-30CC-9449-A818-0AC6C4532802}" destId="{284C70B2-3774-E146-867F-A0181B004F39}" srcOrd="2" destOrd="0" parTransId="{FBAA1680-A5D9-3B4F-9762-CC405354FD68}" sibTransId="{0A413757-D05F-A44D-8197-EFEA7D0F6661}"/>
    <dgm:cxn modelId="{FB475D81-05D9-4B44-84FE-DB4784DD4468}" srcId="{124BEBE8-86C4-2649-8CA2-A1D816B4AEC4}" destId="{B4DB1400-998B-E847-9FB9-E17A4347C97D}" srcOrd="0" destOrd="0" parTransId="{957059A8-73D9-3E41-902E-5C3A34F03008}" sibTransId="{2FCC652F-D41A-7A4B-AFB4-AB959B0F94D1}"/>
    <dgm:cxn modelId="{31DC0046-AFB8-E844-B589-D8EF12B325BA}" type="presParOf" srcId="{D2B474F2-1416-1A45-9FE8-CC8AEBD2ED94}" destId="{BB0AA88F-F44A-7F42-879F-2AE64C4E8BEF}" srcOrd="0" destOrd="0" presId="urn:microsoft.com/office/officeart/2005/8/layout/hierarchy3"/>
    <dgm:cxn modelId="{06C7FA78-BDA2-DB42-9C23-3E542F028BE6}" type="presParOf" srcId="{BB0AA88F-F44A-7F42-879F-2AE64C4E8BEF}" destId="{1CD57EA1-2F5B-9B44-AEB7-6FD2E768AFFC}" srcOrd="0" destOrd="0" presId="urn:microsoft.com/office/officeart/2005/8/layout/hierarchy3"/>
    <dgm:cxn modelId="{FA6C8CBA-B064-ED42-A0B1-E639E990E8D7}" type="presParOf" srcId="{1CD57EA1-2F5B-9B44-AEB7-6FD2E768AFFC}" destId="{C150311E-025D-7344-A9FC-2AA1317E3F60}" srcOrd="0" destOrd="0" presId="urn:microsoft.com/office/officeart/2005/8/layout/hierarchy3"/>
    <dgm:cxn modelId="{6DA8506F-D668-4647-AF29-78508E9ABD61}" type="presParOf" srcId="{1CD57EA1-2F5B-9B44-AEB7-6FD2E768AFFC}" destId="{80999366-1526-024F-A0FA-5C77637227CF}" srcOrd="1" destOrd="0" presId="urn:microsoft.com/office/officeart/2005/8/layout/hierarchy3"/>
    <dgm:cxn modelId="{53784171-6B36-5A47-A687-FFF5C344623D}" type="presParOf" srcId="{BB0AA88F-F44A-7F42-879F-2AE64C4E8BEF}" destId="{5DACE3B8-97B3-DF45-8B7C-242993D9751E}" srcOrd="1" destOrd="0" presId="urn:microsoft.com/office/officeart/2005/8/layout/hierarchy3"/>
    <dgm:cxn modelId="{AD1CD79F-8476-804B-9B99-A710E75D7E42}" type="presParOf" srcId="{5DACE3B8-97B3-DF45-8B7C-242993D9751E}" destId="{5B513F86-D07D-CC45-AADF-4F581EAF2C88}" srcOrd="0" destOrd="0" presId="urn:microsoft.com/office/officeart/2005/8/layout/hierarchy3"/>
    <dgm:cxn modelId="{19FB15CA-9E7A-D143-9E4C-4F3A5300B263}" type="presParOf" srcId="{5DACE3B8-97B3-DF45-8B7C-242993D9751E}" destId="{33305FA7-C2B7-ED40-873D-BBCA01E9ADCB}" srcOrd="1" destOrd="0" presId="urn:microsoft.com/office/officeart/2005/8/layout/hierarchy3"/>
    <dgm:cxn modelId="{AB3FC0B3-C477-084C-B96B-3AAC3DD27CAA}" type="presParOf" srcId="{5DACE3B8-97B3-DF45-8B7C-242993D9751E}" destId="{8B292142-3417-9A49-B33C-60015EE3F03C}" srcOrd="2" destOrd="0" presId="urn:microsoft.com/office/officeart/2005/8/layout/hierarchy3"/>
    <dgm:cxn modelId="{F318BD25-3448-F441-AD79-9366D49F8FF5}" type="presParOf" srcId="{5DACE3B8-97B3-DF45-8B7C-242993D9751E}" destId="{B4E74E98-2C79-2945-9F4F-74D267D60EC3}" srcOrd="3" destOrd="0" presId="urn:microsoft.com/office/officeart/2005/8/layout/hierarchy3"/>
    <dgm:cxn modelId="{701FFE1F-B88F-7444-B47F-2CE7704CA032}" type="presParOf" srcId="{D2B474F2-1416-1A45-9FE8-CC8AEBD2ED94}" destId="{E9BB4B5A-32CC-654A-8DFA-B6BCFA0C41D6}" srcOrd="1" destOrd="0" presId="urn:microsoft.com/office/officeart/2005/8/layout/hierarchy3"/>
    <dgm:cxn modelId="{13E47145-D51E-1A41-8961-36C2110E79EE}" type="presParOf" srcId="{E9BB4B5A-32CC-654A-8DFA-B6BCFA0C41D6}" destId="{1FC8A87F-A114-254B-9CA7-4A921B18FB5C}" srcOrd="0" destOrd="0" presId="urn:microsoft.com/office/officeart/2005/8/layout/hierarchy3"/>
    <dgm:cxn modelId="{4917B63A-DCDB-C740-A695-4D3AE73CB544}" type="presParOf" srcId="{1FC8A87F-A114-254B-9CA7-4A921B18FB5C}" destId="{489FB5BC-4218-644F-A04B-E9381F972CA7}" srcOrd="0" destOrd="0" presId="urn:microsoft.com/office/officeart/2005/8/layout/hierarchy3"/>
    <dgm:cxn modelId="{09FE778C-E1B9-F542-83DE-B236257AB8C6}" type="presParOf" srcId="{1FC8A87F-A114-254B-9CA7-4A921B18FB5C}" destId="{8B6D4C7E-29AD-9044-91B7-CEE92FB3EE22}" srcOrd="1" destOrd="0" presId="urn:microsoft.com/office/officeart/2005/8/layout/hierarchy3"/>
    <dgm:cxn modelId="{9947F0A8-35B2-DA40-B7E1-164C2F38314C}" type="presParOf" srcId="{E9BB4B5A-32CC-654A-8DFA-B6BCFA0C41D6}" destId="{13E21C3D-3A82-C549-B99E-174B26F3BD60}" srcOrd="1" destOrd="0" presId="urn:microsoft.com/office/officeart/2005/8/layout/hierarchy3"/>
    <dgm:cxn modelId="{79908CC8-2FA4-D14A-9652-F3B2D33E64D3}" type="presParOf" srcId="{13E21C3D-3A82-C549-B99E-174B26F3BD60}" destId="{FD2B6C68-7AE3-AD44-B0A5-B3647459FECC}" srcOrd="0" destOrd="0" presId="urn:microsoft.com/office/officeart/2005/8/layout/hierarchy3"/>
    <dgm:cxn modelId="{E1F152E9-560B-7941-90FA-5C580752B8B3}" type="presParOf" srcId="{13E21C3D-3A82-C549-B99E-174B26F3BD60}" destId="{5D5EEB6A-69EB-CA4A-B92A-65BBC8B52B6B}" srcOrd="1" destOrd="0" presId="urn:microsoft.com/office/officeart/2005/8/layout/hierarchy3"/>
    <dgm:cxn modelId="{1D42BCA9-FDE9-034C-8D8C-EE2B583A8EC6}" type="presParOf" srcId="{13E21C3D-3A82-C549-B99E-174B26F3BD60}" destId="{FB7C3B48-6D64-704B-90A6-5F37E3C3BB64}" srcOrd="2" destOrd="0" presId="urn:microsoft.com/office/officeart/2005/8/layout/hierarchy3"/>
    <dgm:cxn modelId="{8DDC9AEA-962E-A94A-839F-ACCD336574A4}" type="presParOf" srcId="{13E21C3D-3A82-C549-B99E-174B26F3BD60}" destId="{384D2F7F-49BB-5246-AC8B-04EE48185963}" srcOrd="3" destOrd="0" presId="urn:microsoft.com/office/officeart/2005/8/layout/hierarchy3"/>
    <dgm:cxn modelId="{16F0B010-D81B-BA49-B49B-80F801209F3F}" type="presParOf" srcId="{D2B474F2-1416-1A45-9FE8-CC8AEBD2ED94}" destId="{1D2110AC-4B5C-9743-9F41-0C68D3A5306F}" srcOrd="2" destOrd="0" presId="urn:microsoft.com/office/officeart/2005/8/layout/hierarchy3"/>
    <dgm:cxn modelId="{D8220824-3F73-AD46-861D-A86497672932}" type="presParOf" srcId="{1D2110AC-4B5C-9743-9F41-0C68D3A5306F}" destId="{1121DF80-FA22-D346-B90F-5893D7A8B682}" srcOrd="0" destOrd="0" presId="urn:microsoft.com/office/officeart/2005/8/layout/hierarchy3"/>
    <dgm:cxn modelId="{CAB54277-0D6A-7E44-8D90-C0313EFB62AE}" type="presParOf" srcId="{1121DF80-FA22-D346-B90F-5893D7A8B682}" destId="{E55E10B5-5593-224E-9230-4EEE33A00367}" srcOrd="0" destOrd="0" presId="urn:microsoft.com/office/officeart/2005/8/layout/hierarchy3"/>
    <dgm:cxn modelId="{37913E2C-D3A0-A24E-8821-707B4658194D}" type="presParOf" srcId="{1121DF80-FA22-D346-B90F-5893D7A8B682}" destId="{62C3E8FA-50C3-6045-A6EB-AABE46C10363}" srcOrd="1" destOrd="0" presId="urn:microsoft.com/office/officeart/2005/8/layout/hierarchy3"/>
    <dgm:cxn modelId="{2D073E50-AE61-9F4C-94F2-0B9D48E63D76}" type="presParOf" srcId="{1D2110AC-4B5C-9743-9F41-0C68D3A5306F}" destId="{B8205B79-1FF6-2441-89F5-C0A07B04CF03}" srcOrd="1" destOrd="0" presId="urn:microsoft.com/office/officeart/2005/8/layout/hierarchy3"/>
    <dgm:cxn modelId="{D424DA2C-8673-3242-BAEB-05DBAD3D1CAB}" type="presParOf" srcId="{B8205B79-1FF6-2441-89F5-C0A07B04CF03}" destId="{50BEA580-295E-FC4B-A921-B4CB91D3BCA7}" srcOrd="0" destOrd="0" presId="urn:microsoft.com/office/officeart/2005/8/layout/hierarchy3"/>
    <dgm:cxn modelId="{36565070-D8B4-2349-B48F-C7F4D5550D4B}" type="presParOf" srcId="{B8205B79-1FF6-2441-89F5-C0A07B04CF03}" destId="{256EB3DA-A813-204C-9C44-BEE441A8A9C9}" srcOrd="1" destOrd="0" presId="urn:microsoft.com/office/officeart/2005/8/layout/hierarchy3"/>
    <dgm:cxn modelId="{3E628E2F-BAE5-2246-B4B7-88A385522A86}" type="presParOf" srcId="{B8205B79-1FF6-2441-89F5-C0A07B04CF03}" destId="{CD026FB4-5266-8543-8F4A-2A2135869993}" srcOrd="2" destOrd="0" presId="urn:microsoft.com/office/officeart/2005/8/layout/hierarchy3"/>
    <dgm:cxn modelId="{1BA4A053-4B77-2747-8919-7523150371E0}" type="presParOf" srcId="{B8205B79-1FF6-2441-89F5-C0A07B04CF03}" destId="{FAC786AE-8BBB-AF42-BE5E-D9161738A40A}" srcOrd="3" destOrd="0" presId="urn:microsoft.com/office/officeart/2005/8/layout/hierarchy3"/>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287FD4-1BAE-9E4A-B2C8-60D4806B25AD}" type="doc">
      <dgm:prSet loTypeId="urn:microsoft.com/office/officeart/2005/8/layout/process5" loCatId="process" qsTypeId="urn:microsoft.com/office/officeart/2005/8/quickstyle/simple4" qsCatId="simple" csTypeId="urn:microsoft.com/office/officeart/2005/8/colors/accent1_2" csCatId="accent1" phldr="1"/>
      <dgm:spPr/>
      <dgm:t>
        <a:bodyPr/>
        <a:lstStyle/>
        <a:p>
          <a:endParaRPr lang="en-US"/>
        </a:p>
      </dgm:t>
    </dgm:pt>
    <dgm:pt modelId="{3E8BD3D5-FB4C-F148-A5B6-CB6995CCE37C}">
      <dgm:prSet custT="1"/>
      <dgm:spPr/>
      <dgm:t>
        <a:bodyPr/>
        <a:lstStyle/>
        <a:p>
          <a:pPr rtl="0"/>
          <a:r>
            <a:rPr lang="en-US" sz="1600" b="1" dirty="0" smtClean="0"/>
            <a:t>Determines which programs are submitted for processing</a:t>
          </a:r>
          <a:endParaRPr lang="en-US" sz="1600" b="1" dirty="0"/>
        </a:p>
      </dgm:t>
    </dgm:pt>
    <dgm:pt modelId="{C6EA32B0-AB4E-A14C-BF22-A93B681ED1ED}" type="parTrans" cxnId="{15E02F58-DDDA-C94B-9C3F-7945DC4D18F5}">
      <dgm:prSet/>
      <dgm:spPr/>
      <dgm:t>
        <a:bodyPr/>
        <a:lstStyle/>
        <a:p>
          <a:endParaRPr lang="en-US"/>
        </a:p>
      </dgm:t>
    </dgm:pt>
    <dgm:pt modelId="{76A507E1-BF32-9C4F-8C5A-DDCB4CAC7279}" type="sibTrans" cxnId="{15E02F58-DDDA-C94B-9C3F-7945DC4D18F5}">
      <dgm:prSet/>
      <dgm:spPr>
        <a:solidFill>
          <a:schemeClr val="accent4"/>
        </a:solidFill>
        <a:ln>
          <a:solidFill>
            <a:schemeClr val="accent3"/>
          </a:solidFill>
        </a:ln>
      </dgm:spPr>
      <dgm:t>
        <a:bodyPr/>
        <a:lstStyle/>
        <a:p>
          <a:endParaRPr lang="en-US"/>
        </a:p>
      </dgm:t>
    </dgm:pt>
    <dgm:pt modelId="{5C71274A-FAAD-CE4F-B9CE-71C03A360B59}">
      <dgm:prSet custT="1"/>
      <dgm:spPr/>
      <dgm:t>
        <a:bodyPr/>
        <a:lstStyle/>
        <a:p>
          <a:pPr rtl="0"/>
          <a:r>
            <a:rPr lang="en-US" sz="1600" dirty="0" smtClean="0"/>
            <a:t>Once submitted, a job becomes a process for the </a:t>
          </a:r>
          <a:r>
            <a:rPr lang="en-US" sz="1600" b="1" u="sng" dirty="0" smtClean="0"/>
            <a:t>short term </a:t>
          </a:r>
          <a:r>
            <a:rPr lang="en-US" sz="1600" dirty="0" smtClean="0"/>
            <a:t>scheduler</a:t>
          </a:r>
          <a:endParaRPr lang="en-US" sz="1600" dirty="0"/>
        </a:p>
      </dgm:t>
    </dgm:pt>
    <dgm:pt modelId="{5412883B-7FAA-5A4B-9F7D-323E71C5F569}" type="parTrans" cxnId="{394D20D0-0EF6-7443-9F59-3A5C57B1CBF3}">
      <dgm:prSet/>
      <dgm:spPr/>
      <dgm:t>
        <a:bodyPr/>
        <a:lstStyle/>
        <a:p>
          <a:endParaRPr lang="en-US"/>
        </a:p>
      </dgm:t>
    </dgm:pt>
    <dgm:pt modelId="{29068278-2A24-F642-9D08-49E218916C8F}" type="sibTrans" cxnId="{394D20D0-0EF6-7443-9F59-3A5C57B1CBF3}">
      <dgm:prSet/>
      <dgm:spPr>
        <a:solidFill>
          <a:schemeClr val="accent4"/>
        </a:solidFill>
        <a:ln>
          <a:solidFill>
            <a:schemeClr val="accent3"/>
          </a:solidFill>
        </a:ln>
      </dgm:spPr>
      <dgm:t>
        <a:bodyPr/>
        <a:lstStyle/>
        <a:p>
          <a:endParaRPr lang="en-US"/>
        </a:p>
      </dgm:t>
    </dgm:pt>
    <dgm:pt modelId="{31EBD2D9-7453-6F4D-987D-F2BDFBB728EE}">
      <dgm:prSet custT="1"/>
      <dgm:spPr/>
      <dgm:t>
        <a:bodyPr/>
        <a:lstStyle/>
        <a:p>
          <a:pPr rtl="0"/>
          <a:r>
            <a:rPr lang="en-US" sz="1600" dirty="0" smtClean="0"/>
            <a:t>In some systems a newly created process begins in a s</a:t>
          </a:r>
          <a:r>
            <a:rPr lang="en-US" sz="1600" b="1" u="sng" dirty="0" smtClean="0"/>
            <a:t>wapped-out </a:t>
          </a:r>
          <a:r>
            <a:rPr lang="en-US" sz="1600" dirty="0" smtClean="0"/>
            <a:t>condition, in which case it is added to a queue for the medium-term scheduler</a:t>
          </a:r>
          <a:endParaRPr lang="en-US" sz="1600" dirty="0"/>
        </a:p>
      </dgm:t>
    </dgm:pt>
    <dgm:pt modelId="{53BC0A39-18E0-FB43-9C5E-4E362DBF780E}" type="parTrans" cxnId="{E19429B1-3A8C-7948-AF90-455B801DBE95}">
      <dgm:prSet/>
      <dgm:spPr/>
      <dgm:t>
        <a:bodyPr/>
        <a:lstStyle/>
        <a:p>
          <a:endParaRPr lang="en-US"/>
        </a:p>
      </dgm:t>
    </dgm:pt>
    <dgm:pt modelId="{E2EEEA5A-9745-1C4E-B09A-FB05319DD4C2}" type="sibTrans" cxnId="{E19429B1-3A8C-7948-AF90-455B801DBE95}">
      <dgm:prSet/>
      <dgm:spPr>
        <a:solidFill>
          <a:schemeClr val="accent4"/>
        </a:solidFill>
        <a:ln>
          <a:solidFill>
            <a:schemeClr val="accent3"/>
          </a:solidFill>
        </a:ln>
      </dgm:spPr>
      <dgm:t>
        <a:bodyPr/>
        <a:lstStyle/>
        <a:p>
          <a:endParaRPr lang="en-US"/>
        </a:p>
      </dgm:t>
    </dgm:pt>
    <dgm:pt modelId="{384E9DF4-C810-FC41-BD40-D99A6F1D7F02}">
      <dgm:prSet custT="1"/>
      <dgm:spPr/>
      <dgm:t>
        <a:bodyPr/>
        <a:lstStyle/>
        <a:p>
          <a:pPr rtl="0"/>
          <a:r>
            <a:rPr lang="en-US" sz="2000" b="1" dirty="0" smtClean="0"/>
            <a:t>Batch system</a:t>
          </a:r>
          <a:endParaRPr lang="en-US" sz="2000" b="1" dirty="0"/>
        </a:p>
      </dgm:t>
    </dgm:pt>
    <dgm:pt modelId="{E61A72F1-3EDA-4943-93F4-FC103E0A5BD6}" type="parTrans" cxnId="{0D16DE0D-DB68-1142-9F0B-BD4C497371AA}">
      <dgm:prSet/>
      <dgm:spPr/>
      <dgm:t>
        <a:bodyPr/>
        <a:lstStyle/>
        <a:p>
          <a:endParaRPr lang="en-US"/>
        </a:p>
      </dgm:t>
    </dgm:pt>
    <dgm:pt modelId="{15C653CD-26ED-754C-9AC0-B79DBBB27EBD}" type="sibTrans" cxnId="{0D16DE0D-DB68-1142-9F0B-BD4C497371AA}">
      <dgm:prSet/>
      <dgm:spPr>
        <a:solidFill>
          <a:schemeClr val="accent4"/>
        </a:solidFill>
        <a:ln>
          <a:solidFill>
            <a:schemeClr val="accent3"/>
          </a:solidFill>
        </a:ln>
      </dgm:spPr>
      <dgm:t>
        <a:bodyPr/>
        <a:lstStyle/>
        <a:p>
          <a:endParaRPr lang="en-US"/>
        </a:p>
      </dgm:t>
    </dgm:pt>
    <dgm:pt modelId="{8B8E441D-66C9-CA41-9BEC-F7CD1CC46E26}">
      <dgm:prSet custT="1"/>
      <dgm:spPr/>
      <dgm:t>
        <a:bodyPr/>
        <a:lstStyle/>
        <a:p>
          <a:pPr rtl="0"/>
          <a:r>
            <a:rPr lang="en-US" sz="1600" dirty="0" smtClean="0"/>
            <a:t>Newly submitted jobs are routed to disk and held in a batch queue</a:t>
          </a:r>
          <a:endParaRPr lang="en-US" sz="1600" dirty="0"/>
        </a:p>
      </dgm:t>
    </dgm:pt>
    <dgm:pt modelId="{60FBB1A5-23F3-DF4E-8214-B18CE33F08D1}" type="parTrans" cxnId="{9DF20388-AA1B-CD48-83BD-F9080E09C327}">
      <dgm:prSet/>
      <dgm:spPr/>
      <dgm:t>
        <a:bodyPr/>
        <a:lstStyle/>
        <a:p>
          <a:endParaRPr lang="en-US"/>
        </a:p>
      </dgm:t>
    </dgm:pt>
    <dgm:pt modelId="{F6153ACB-2B3C-2842-AE6B-3D03AE648DA4}" type="sibTrans" cxnId="{9DF20388-AA1B-CD48-83BD-F9080E09C327}">
      <dgm:prSet/>
      <dgm:spPr/>
      <dgm:t>
        <a:bodyPr/>
        <a:lstStyle/>
        <a:p>
          <a:endParaRPr lang="en-US"/>
        </a:p>
      </dgm:t>
    </dgm:pt>
    <dgm:pt modelId="{FDCE45E9-FDA3-DF43-9116-39A084C2B776}">
      <dgm:prSet custT="1"/>
      <dgm:spPr/>
      <dgm:t>
        <a:bodyPr/>
        <a:lstStyle/>
        <a:p>
          <a:pPr rtl="0"/>
          <a:r>
            <a:rPr lang="en-US" sz="1600" dirty="0" smtClean="0"/>
            <a:t>The long-term scheduler creates processes from the queue when it can</a:t>
          </a:r>
          <a:endParaRPr lang="en-US" sz="1600" dirty="0"/>
        </a:p>
      </dgm:t>
    </dgm:pt>
    <dgm:pt modelId="{49F3397D-FDA9-B64A-9E07-38247A67E9A9}" type="parTrans" cxnId="{421E02B9-8A63-6449-9B2D-D0D0B2265159}">
      <dgm:prSet/>
      <dgm:spPr/>
      <dgm:t>
        <a:bodyPr/>
        <a:lstStyle/>
        <a:p>
          <a:endParaRPr lang="en-US"/>
        </a:p>
      </dgm:t>
    </dgm:pt>
    <dgm:pt modelId="{1872CBA5-03E8-3E4E-BEA0-443A15076C7C}" type="sibTrans" cxnId="{421E02B9-8A63-6449-9B2D-D0D0B2265159}">
      <dgm:prSet/>
      <dgm:spPr/>
      <dgm:t>
        <a:bodyPr/>
        <a:lstStyle/>
        <a:p>
          <a:endParaRPr lang="en-US"/>
        </a:p>
      </dgm:t>
    </dgm:pt>
    <dgm:pt modelId="{F7443625-C1F8-DD41-8590-E8082C619BA7}">
      <dgm:prSet custT="1"/>
      <dgm:spPr/>
      <dgm:t>
        <a:bodyPr/>
        <a:lstStyle/>
        <a:p>
          <a:pPr rtl="0"/>
          <a:r>
            <a:rPr lang="en-US" sz="2000" b="1" dirty="0" smtClean="0"/>
            <a:t>Time-sharing system</a:t>
          </a:r>
          <a:endParaRPr lang="en-US" sz="2000" b="1" dirty="0"/>
        </a:p>
      </dgm:t>
    </dgm:pt>
    <dgm:pt modelId="{27C571B7-0256-C049-9B40-A2B0F2C2C329}" type="parTrans" cxnId="{B75D98B0-DDB3-F24A-95F6-168926601B17}">
      <dgm:prSet/>
      <dgm:spPr/>
      <dgm:t>
        <a:bodyPr/>
        <a:lstStyle/>
        <a:p>
          <a:endParaRPr lang="en-US"/>
        </a:p>
      </dgm:t>
    </dgm:pt>
    <dgm:pt modelId="{499905AE-8D6C-4648-BF64-810A3CF30891}" type="sibTrans" cxnId="{B75D98B0-DDB3-F24A-95F6-168926601B17}">
      <dgm:prSet/>
      <dgm:spPr/>
      <dgm:t>
        <a:bodyPr/>
        <a:lstStyle/>
        <a:p>
          <a:endParaRPr lang="en-US"/>
        </a:p>
      </dgm:t>
    </dgm:pt>
    <dgm:pt modelId="{7E3C6BE5-8D41-E24E-B544-0DC512503079}">
      <dgm:prSet custT="1"/>
      <dgm:spPr/>
      <dgm:t>
        <a:bodyPr/>
        <a:lstStyle/>
        <a:p>
          <a:pPr rtl="0"/>
          <a:r>
            <a:rPr lang="en-US" sz="1600" dirty="0" smtClean="0"/>
            <a:t>A process request is generated when </a:t>
          </a:r>
          <a:r>
            <a:rPr lang="en-US" sz="1600" b="1" u="sng" dirty="0" smtClean="0"/>
            <a:t>a user attempts to connect to the system</a:t>
          </a:r>
          <a:endParaRPr lang="en-US" sz="1600" b="1" u="sng" dirty="0"/>
        </a:p>
      </dgm:t>
    </dgm:pt>
    <dgm:pt modelId="{5CCBD980-7B27-4C42-BB77-93E3D0DC4E9B}" type="parTrans" cxnId="{3161AB54-BADE-284E-8E2C-57674C49E67E}">
      <dgm:prSet/>
      <dgm:spPr/>
      <dgm:t>
        <a:bodyPr/>
        <a:lstStyle/>
        <a:p>
          <a:endParaRPr lang="en-US"/>
        </a:p>
      </dgm:t>
    </dgm:pt>
    <dgm:pt modelId="{D6AB7D43-9991-3142-97F5-9E8228695709}" type="sibTrans" cxnId="{3161AB54-BADE-284E-8E2C-57674C49E67E}">
      <dgm:prSet/>
      <dgm:spPr/>
      <dgm:t>
        <a:bodyPr/>
        <a:lstStyle/>
        <a:p>
          <a:endParaRPr lang="en-US"/>
        </a:p>
      </dgm:t>
    </dgm:pt>
    <dgm:pt modelId="{02F76604-8138-1948-A0FB-8D361B023C46}">
      <dgm:prSet custT="1"/>
      <dgm:spPr/>
      <dgm:t>
        <a:bodyPr/>
        <a:lstStyle/>
        <a:p>
          <a:pPr rtl="0"/>
          <a:r>
            <a:rPr lang="en-US" sz="1600" b="1" u="sng" dirty="0" smtClean="0"/>
            <a:t>OS will accept all authorized comers until the system is saturated</a:t>
          </a:r>
          <a:endParaRPr lang="en-US" sz="1600" b="1" u="sng" dirty="0"/>
        </a:p>
      </dgm:t>
    </dgm:pt>
    <dgm:pt modelId="{72339C9F-C354-AE4B-B103-6E21ACD178C1}" type="parTrans" cxnId="{0F762536-DA1A-3740-A9E8-3279FFFD93A9}">
      <dgm:prSet/>
      <dgm:spPr/>
      <dgm:t>
        <a:bodyPr/>
        <a:lstStyle/>
        <a:p>
          <a:endParaRPr lang="en-US"/>
        </a:p>
      </dgm:t>
    </dgm:pt>
    <dgm:pt modelId="{8A21449F-3C8C-C140-8653-046C81370456}" type="sibTrans" cxnId="{0F762536-DA1A-3740-A9E8-3279FFFD93A9}">
      <dgm:prSet/>
      <dgm:spPr/>
      <dgm:t>
        <a:bodyPr/>
        <a:lstStyle/>
        <a:p>
          <a:endParaRPr lang="en-US"/>
        </a:p>
      </dgm:t>
    </dgm:pt>
    <dgm:pt modelId="{B5299168-91B7-674D-97E3-D88323D31E67}">
      <dgm:prSet custT="1"/>
      <dgm:spPr/>
      <dgm:t>
        <a:bodyPr/>
        <a:lstStyle/>
        <a:p>
          <a:pPr rtl="0"/>
          <a:r>
            <a:rPr lang="en-US" sz="1600" dirty="0" smtClean="0"/>
            <a:t>At that point a connection request is met with a message indicating that the system is full and to try again later</a:t>
          </a:r>
          <a:endParaRPr lang="en-US" sz="1600" dirty="0"/>
        </a:p>
      </dgm:t>
    </dgm:pt>
    <dgm:pt modelId="{AD944B3E-C4E5-9049-8501-D19095ED71C1}" type="parTrans" cxnId="{AE720CD4-E1D0-B54A-A01A-AC46287AEA66}">
      <dgm:prSet/>
      <dgm:spPr/>
      <dgm:t>
        <a:bodyPr/>
        <a:lstStyle/>
        <a:p>
          <a:endParaRPr lang="en-US"/>
        </a:p>
      </dgm:t>
    </dgm:pt>
    <dgm:pt modelId="{19AB7E7D-66DF-3A4D-BF93-88D09456580B}" type="sibTrans" cxnId="{AE720CD4-E1D0-B54A-A01A-AC46287AEA66}">
      <dgm:prSet/>
      <dgm:spPr/>
      <dgm:t>
        <a:bodyPr/>
        <a:lstStyle/>
        <a:p>
          <a:endParaRPr lang="en-US"/>
        </a:p>
      </dgm:t>
    </dgm:pt>
    <dgm:pt modelId="{F589C160-A361-EA4E-A783-99961EEDF9E0}" type="pres">
      <dgm:prSet presAssocID="{BF287FD4-1BAE-9E4A-B2C8-60D4806B25AD}" presName="diagram" presStyleCnt="0">
        <dgm:presLayoutVars>
          <dgm:dir/>
          <dgm:resizeHandles val="exact"/>
        </dgm:presLayoutVars>
      </dgm:prSet>
      <dgm:spPr/>
      <dgm:t>
        <a:bodyPr/>
        <a:lstStyle/>
        <a:p>
          <a:endParaRPr lang="en-US"/>
        </a:p>
      </dgm:t>
    </dgm:pt>
    <dgm:pt modelId="{9B4101A5-766E-2043-8B91-E3504899DFCD}" type="pres">
      <dgm:prSet presAssocID="{3E8BD3D5-FB4C-F148-A5B6-CB6995CCE37C}" presName="node" presStyleLbl="node1" presStyleIdx="0" presStyleCnt="5">
        <dgm:presLayoutVars>
          <dgm:bulletEnabled val="1"/>
        </dgm:presLayoutVars>
      </dgm:prSet>
      <dgm:spPr/>
      <dgm:t>
        <a:bodyPr/>
        <a:lstStyle/>
        <a:p>
          <a:endParaRPr lang="en-US"/>
        </a:p>
      </dgm:t>
    </dgm:pt>
    <dgm:pt modelId="{3DAFAE46-D62E-F547-B908-2C8910826AC8}" type="pres">
      <dgm:prSet presAssocID="{76A507E1-BF32-9C4F-8C5A-DDCB4CAC7279}" presName="sibTrans" presStyleLbl="sibTrans2D1" presStyleIdx="0" presStyleCnt="4"/>
      <dgm:spPr/>
      <dgm:t>
        <a:bodyPr/>
        <a:lstStyle/>
        <a:p>
          <a:endParaRPr lang="en-US"/>
        </a:p>
      </dgm:t>
    </dgm:pt>
    <dgm:pt modelId="{C943DAB8-79DA-614E-9AE2-078CDBF9AECA}" type="pres">
      <dgm:prSet presAssocID="{76A507E1-BF32-9C4F-8C5A-DDCB4CAC7279}" presName="connectorText" presStyleLbl="sibTrans2D1" presStyleIdx="0" presStyleCnt="4"/>
      <dgm:spPr/>
      <dgm:t>
        <a:bodyPr/>
        <a:lstStyle/>
        <a:p>
          <a:endParaRPr lang="en-US"/>
        </a:p>
      </dgm:t>
    </dgm:pt>
    <dgm:pt modelId="{C48960A2-F897-234D-BD9C-A1AD5E608FE6}" type="pres">
      <dgm:prSet presAssocID="{5C71274A-FAAD-CE4F-B9CE-71C03A360B59}" presName="node" presStyleLbl="node1" presStyleIdx="1" presStyleCnt="5">
        <dgm:presLayoutVars>
          <dgm:bulletEnabled val="1"/>
        </dgm:presLayoutVars>
      </dgm:prSet>
      <dgm:spPr/>
      <dgm:t>
        <a:bodyPr/>
        <a:lstStyle/>
        <a:p>
          <a:endParaRPr lang="en-US"/>
        </a:p>
      </dgm:t>
    </dgm:pt>
    <dgm:pt modelId="{93BED25B-E4BA-C34E-8466-5DF5C8329C0E}" type="pres">
      <dgm:prSet presAssocID="{29068278-2A24-F642-9D08-49E218916C8F}" presName="sibTrans" presStyleLbl="sibTrans2D1" presStyleIdx="1" presStyleCnt="4"/>
      <dgm:spPr/>
      <dgm:t>
        <a:bodyPr/>
        <a:lstStyle/>
        <a:p>
          <a:endParaRPr lang="en-US"/>
        </a:p>
      </dgm:t>
    </dgm:pt>
    <dgm:pt modelId="{7D61FD54-B252-4142-B47B-CFE1493C3858}" type="pres">
      <dgm:prSet presAssocID="{29068278-2A24-F642-9D08-49E218916C8F}" presName="connectorText" presStyleLbl="sibTrans2D1" presStyleIdx="1" presStyleCnt="4"/>
      <dgm:spPr/>
      <dgm:t>
        <a:bodyPr/>
        <a:lstStyle/>
        <a:p>
          <a:endParaRPr lang="en-US"/>
        </a:p>
      </dgm:t>
    </dgm:pt>
    <dgm:pt modelId="{A0DE8F98-B363-8240-B4A5-366984F5E754}" type="pres">
      <dgm:prSet presAssocID="{31EBD2D9-7453-6F4D-987D-F2BDFBB728EE}" presName="node" presStyleLbl="node1" presStyleIdx="2" presStyleCnt="5" custScaleY="168178">
        <dgm:presLayoutVars>
          <dgm:bulletEnabled val="1"/>
        </dgm:presLayoutVars>
      </dgm:prSet>
      <dgm:spPr/>
      <dgm:t>
        <a:bodyPr/>
        <a:lstStyle/>
        <a:p>
          <a:endParaRPr lang="en-US"/>
        </a:p>
      </dgm:t>
    </dgm:pt>
    <dgm:pt modelId="{6902F125-B410-B940-9B65-5636A8A9B969}" type="pres">
      <dgm:prSet presAssocID="{E2EEEA5A-9745-1C4E-B09A-FB05319DD4C2}" presName="sibTrans" presStyleLbl="sibTrans2D1" presStyleIdx="2" presStyleCnt="4" custAng="21311340"/>
      <dgm:spPr/>
      <dgm:t>
        <a:bodyPr/>
        <a:lstStyle/>
        <a:p>
          <a:endParaRPr lang="en-US"/>
        </a:p>
      </dgm:t>
    </dgm:pt>
    <dgm:pt modelId="{81F88D5B-AAE0-E440-AA67-A6E3B02216D2}" type="pres">
      <dgm:prSet presAssocID="{E2EEEA5A-9745-1C4E-B09A-FB05319DD4C2}" presName="connectorText" presStyleLbl="sibTrans2D1" presStyleIdx="2" presStyleCnt="4"/>
      <dgm:spPr/>
      <dgm:t>
        <a:bodyPr/>
        <a:lstStyle/>
        <a:p>
          <a:endParaRPr lang="en-US"/>
        </a:p>
      </dgm:t>
    </dgm:pt>
    <dgm:pt modelId="{AC21E1F0-4D5A-5345-AD6D-DF1C4E58B79F}" type="pres">
      <dgm:prSet presAssocID="{384E9DF4-C810-FC41-BD40-D99A6F1D7F02}" presName="node" presStyleLbl="node1" presStyleIdx="3" presStyleCnt="5" custScaleX="126397" custScaleY="196293">
        <dgm:presLayoutVars>
          <dgm:bulletEnabled val="1"/>
        </dgm:presLayoutVars>
      </dgm:prSet>
      <dgm:spPr/>
      <dgm:t>
        <a:bodyPr/>
        <a:lstStyle/>
        <a:p>
          <a:endParaRPr lang="en-US"/>
        </a:p>
      </dgm:t>
    </dgm:pt>
    <dgm:pt modelId="{24467B28-CBFC-584C-905E-18BF0F2750F9}" type="pres">
      <dgm:prSet presAssocID="{15C653CD-26ED-754C-9AC0-B79DBBB27EBD}" presName="sibTrans" presStyleLbl="sibTrans2D1" presStyleIdx="3" presStyleCnt="4" custAng="20321399" custScaleX="262930" custLinFactY="-113980" custLinFactNeighborX="37528" custLinFactNeighborY="-200000"/>
      <dgm:spPr/>
      <dgm:t>
        <a:bodyPr/>
        <a:lstStyle/>
        <a:p>
          <a:endParaRPr lang="en-US"/>
        </a:p>
      </dgm:t>
    </dgm:pt>
    <dgm:pt modelId="{E0B323E1-C1DA-0F4B-9AF4-78A2161867BC}" type="pres">
      <dgm:prSet presAssocID="{15C653CD-26ED-754C-9AC0-B79DBBB27EBD}" presName="connectorText" presStyleLbl="sibTrans2D1" presStyleIdx="3" presStyleCnt="4"/>
      <dgm:spPr/>
      <dgm:t>
        <a:bodyPr/>
        <a:lstStyle/>
        <a:p>
          <a:endParaRPr lang="en-US"/>
        </a:p>
      </dgm:t>
    </dgm:pt>
    <dgm:pt modelId="{6B17C49C-5F9E-7C43-A2A7-9A15377FFA61}" type="pres">
      <dgm:prSet presAssocID="{F7443625-C1F8-DD41-8590-E8082C619BA7}" presName="node" presStyleLbl="node1" presStyleIdx="4" presStyleCnt="5" custScaleX="192894" custScaleY="221207" custLinFactNeighborX="-33304" custLinFactNeighborY="293">
        <dgm:presLayoutVars>
          <dgm:bulletEnabled val="1"/>
        </dgm:presLayoutVars>
      </dgm:prSet>
      <dgm:spPr/>
      <dgm:t>
        <a:bodyPr/>
        <a:lstStyle/>
        <a:p>
          <a:endParaRPr lang="en-US"/>
        </a:p>
      </dgm:t>
    </dgm:pt>
  </dgm:ptLst>
  <dgm:cxnLst>
    <dgm:cxn modelId="{20659CFB-9BCC-0642-9095-46B2601B104B}" type="presOf" srcId="{BF287FD4-1BAE-9E4A-B2C8-60D4806B25AD}" destId="{F589C160-A361-EA4E-A783-99961EEDF9E0}" srcOrd="0" destOrd="0" presId="urn:microsoft.com/office/officeart/2005/8/layout/process5"/>
    <dgm:cxn modelId="{0F762536-DA1A-3740-A9E8-3279FFFD93A9}" srcId="{F7443625-C1F8-DD41-8590-E8082C619BA7}" destId="{02F76604-8138-1948-A0FB-8D361B023C46}" srcOrd="1" destOrd="0" parTransId="{72339C9F-C354-AE4B-B103-6E21ACD178C1}" sibTransId="{8A21449F-3C8C-C140-8653-046C81370456}"/>
    <dgm:cxn modelId="{AE720CD4-E1D0-B54A-A01A-AC46287AEA66}" srcId="{F7443625-C1F8-DD41-8590-E8082C619BA7}" destId="{B5299168-91B7-674D-97E3-D88323D31E67}" srcOrd="2" destOrd="0" parTransId="{AD944B3E-C4E5-9049-8501-D19095ED71C1}" sibTransId="{19AB7E7D-66DF-3A4D-BF93-88D09456580B}"/>
    <dgm:cxn modelId="{994F6AEE-BDEF-704E-80DE-EEE69A59889D}" type="presOf" srcId="{3E8BD3D5-FB4C-F148-A5B6-CB6995CCE37C}" destId="{9B4101A5-766E-2043-8B91-E3504899DFCD}" srcOrd="0" destOrd="0" presId="urn:microsoft.com/office/officeart/2005/8/layout/process5"/>
    <dgm:cxn modelId="{E19429B1-3A8C-7948-AF90-455B801DBE95}" srcId="{BF287FD4-1BAE-9E4A-B2C8-60D4806B25AD}" destId="{31EBD2D9-7453-6F4D-987D-F2BDFBB728EE}" srcOrd="2" destOrd="0" parTransId="{53BC0A39-18E0-FB43-9C5E-4E362DBF780E}" sibTransId="{E2EEEA5A-9745-1C4E-B09A-FB05319DD4C2}"/>
    <dgm:cxn modelId="{7129FDB1-AD4A-7140-ABCD-52850FFD073E}" type="presOf" srcId="{15C653CD-26ED-754C-9AC0-B79DBBB27EBD}" destId="{E0B323E1-C1DA-0F4B-9AF4-78A2161867BC}" srcOrd="1" destOrd="0" presId="urn:microsoft.com/office/officeart/2005/8/layout/process5"/>
    <dgm:cxn modelId="{15E02F58-DDDA-C94B-9C3F-7945DC4D18F5}" srcId="{BF287FD4-1BAE-9E4A-B2C8-60D4806B25AD}" destId="{3E8BD3D5-FB4C-F148-A5B6-CB6995CCE37C}" srcOrd="0" destOrd="0" parTransId="{C6EA32B0-AB4E-A14C-BF22-A93B681ED1ED}" sibTransId="{76A507E1-BF32-9C4F-8C5A-DDCB4CAC7279}"/>
    <dgm:cxn modelId="{1D1AE592-DC50-9A41-9154-5EACDF6DEC01}" type="presOf" srcId="{E2EEEA5A-9745-1C4E-B09A-FB05319DD4C2}" destId="{81F88D5B-AAE0-E440-AA67-A6E3B02216D2}" srcOrd="1" destOrd="0" presId="urn:microsoft.com/office/officeart/2005/8/layout/process5"/>
    <dgm:cxn modelId="{0D16DE0D-DB68-1142-9F0B-BD4C497371AA}" srcId="{BF287FD4-1BAE-9E4A-B2C8-60D4806B25AD}" destId="{384E9DF4-C810-FC41-BD40-D99A6F1D7F02}" srcOrd="3" destOrd="0" parTransId="{E61A72F1-3EDA-4943-93F4-FC103E0A5BD6}" sibTransId="{15C653CD-26ED-754C-9AC0-B79DBBB27EBD}"/>
    <dgm:cxn modelId="{B54ED539-C726-E442-AA2A-BEA1FCECD0AD}" type="presOf" srcId="{5C71274A-FAAD-CE4F-B9CE-71C03A360B59}" destId="{C48960A2-F897-234D-BD9C-A1AD5E608FE6}" srcOrd="0" destOrd="0" presId="urn:microsoft.com/office/officeart/2005/8/layout/process5"/>
    <dgm:cxn modelId="{77F483C1-A898-0246-A59B-D11D70EF8CC0}" type="presOf" srcId="{02F76604-8138-1948-A0FB-8D361B023C46}" destId="{6B17C49C-5F9E-7C43-A2A7-9A15377FFA61}" srcOrd="0" destOrd="2" presId="urn:microsoft.com/office/officeart/2005/8/layout/process5"/>
    <dgm:cxn modelId="{EDDD6623-09C9-FC43-9F5D-EBA9144432BC}" type="presOf" srcId="{31EBD2D9-7453-6F4D-987D-F2BDFBB728EE}" destId="{A0DE8F98-B363-8240-B4A5-366984F5E754}" srcOrd="0" destOrd="0" presId="urn:microsoft.com/office/officeart/2005/8/layout/process5"/>
    <dgm:cxn modelId="{FC9CBEA8-A970-A240-B2B8-EF6FBC4D2AE6}" type="presOf" srcId="{7E3C6BE5-8D41-E24E-B544-0DC512503079}" destId="{6B17C49C-5F9E-7C43-A2A7-9A15377FFA61}" srcOrd="0" destOrd="1" presId="urn:microsoft.com/office/officeart/2005/8/layout/process5"/>
    <dgm:cxn modelId="{B7E7CF04-FF36-DB46-A1A7-ED73BD6A5F95}" type="presOf" srcId="{8B8E441D-66C9-CA41-9BEC-F7CD1CC46E26}" destId="{AC21E1F0-4D5A-5345-AD6D-DF1C4E58B79F}" srcOrd="0" destOrd="1" presId="urn:microsoft.com/office/officeart/2005/8/layout/process5"/>
    <dgm:cxn modelId="{A2CA7D54-B5D3-B44E-A2C0-C7CCC1C6EA28}" type="presOf" srcId="{F7443625-C1F8-DD41-8590-E8082C619BA7}" destId="{6B17C49C-5F9E-7C43-A2A7-9A15377FFA61}" srcOrd="0" destOrd="0" presId="urn:microsoft.com/office/officeart/2005/8/layout/process5"/>
    <dgm:cxn modelId="{3161AB54-BADE-284E-8E2C-57674C49E67E}" srcId="{F7443625-C1F8-DD41-8590-E8082C619BA7}" destId="{7E3C6BE5-8D41-E24E-B544-0DC512503079}" srcOrd="0" destOrd="0" parTransId="{5CCBD980-7B27-4C42-BB77-93E3D0DC4E9B}" sibTransId="{D6AB7D43-9991-3142-97F5-9E8228695709}"/>
    <dgm:cxn modelId="{53F6B7E2-2792-0D43-A5D2-141FAD3D9ADC}" type="presOf" srcId="{FDCE45E9-FDA3-DF43-9116-39A084C2B776}" destId="{AC21E1F0-4D5A-5345-AD6D-DF1C4E58B79F}" srcOrd="0" destOrd="2" presId="urn:microsoft.com/office/officeart/2005/8/layout/process5"/>
    <dgm:cxn modelId="{9DF20388-AA1B-CD48-83BD-F9080E09C327}" srcId="{384E9DF4-C810-FC41-BD40-D99A6F1D7F02}" destId="{8B8E441D-66C9-CA41-9BEC-F7CD1CC46E26}" srcOrd="0" destOrd="0" parTransId="{60FBB1A5-23F3-DF4E-8214-B18CE33F08D1}" sibTransId="{F6153ACB-2B3C-2842-AE6B-3D03AE648DA4}"/>
    <dgm:cxn modelId="{EF389DE0-0A1E-CF4A-8E94-138FCDA9C626}" type="presOf" srcId="{29068278-2A24-F642-9D08-49E218916C8F}" destId="{7D61FD54-B252-4142-B47B-CFE1493C3858}" srcOrd="1" destOrd="0" presId="urn:microsoft.com/office/officeart/2005/8/layout/process5"/>
    <dgm:cxn modelId="{B75D98B0-DDB3-F24A-95F6-168926601B17}" srcId="{BF287FD4-1BAE-9E4A-B2C8-60D4806B25AD}" destId="{F7443625-C1F8-DD41-8590-E8082C619BA7}" srcOrd="4" destOrd="0" parTransId="{27C571B7-0256-C049-9B40-A2B0F2C2C329}" sibTransId="{499905AE-8D6C-4648-BF64-810A3CF30891}"/>
    <dgm:cxn modelId="{05159798-4490-0E40-9E5C-E651C4CF29AF}" type="presOf" srcId="{76A507E1-BF32-9C4F-8C5A-DDCB4CAC7279}" destId="{C943DAB8-79DA-614E-9AE2-078CDBF9AECA}" srcOrd="1" destOrd="0" presId="urn:microsoft.com/office/officeart/2005/8/layout/process5"/>
    <dgm:cxn modelId="{021118BD-6370-E446-8AFE-E10B74611CD4}" type="presOf" srcId="{384E9DF4-C810-FC41-BD40-D99A6F1D7F02}" destId="{AC21E1F0-4D5A-5345-AD6D-DF1C4E58B79F}" srcOrd="0" destOrd="0" presId="urn:microsoft.com/office/officeart/2005/8/layout/process5"/>
    <dgm:cxn modelId="{77172DFF-6A47-2F41-A250-631588129EAC}" type="presOf" srcId="{76A507E1-BF32-9C4F-8C5A-DDCB4CAC7279}" destId="{3DAFAE46-D62E-F547-B908-2C8910826AC8}" srcOrd="0" destOrd="0" presId="urn:microsoft.com/office/officeart/2005/8/layout/process5"/>
    <dgm:cxn modelId="{19C2806C-C689-E943-A9CD-D2E1069BB233}" type="presOf" srcId="{15C653CD-26ED-754C-9AC0-B79DBBB27EBD}" destId="{24467B28-CBFC-584C-905E-18BF0F2750F9}" srcOrd="0" destOrd="0" presId="urn:microsoft.com/office/officeart/2005/8/layout/process5"/>
    <dgm:cxn modelId="{55E26801-BBCF-3241-B2C7-83E34579CF99}" type="presOf" srcId="{E2EEEA5A-9745-1C4E-B09A-FB05319DD4C2}" destId="{6902F125-B410-B940-9B65-5636A8A9B969}" srcOrd="0" destOrd="0" presId="urn:microsoft.com/office/officeart/2005/8/layout/process5"/>
    <dgm:cxn modelId="{394D20D0-0EF6-7443-9F59-3A5C57B1CBF3}" srcId="{BF287FD4-1BAE-9E4A-B2C8-60D4806B25AD}" destId="{5C71274A-FAAD-CE4F-B9CE-71C03A360B59}" srcOrd="1" destOrd="0" parTransId="{5412883B-7FAA-5A4B-9F7D-323E71C5F569}" sibTransId="{29068278-2A24-F642-9D08-49E218916C8F}"/>
    <dgm:cxn modelId="{421E02B9-8A63-6449-9B2D-D0D0B2265159}" srcId="{384E9DF4-C810-FC41-BD40-D99A6F1D7F02}" destId="{FDCE45E9-FDA3-DF43-9116-39A084C2B776}" srcOrd="1" destOrd="0" parTransId="{49F3397D-FDA9-B64A-9E07-38247A67E9A9}" sibTransId="{1872CBA5-03E8-3E4E-BEA0-443A15076C7C}"/>
    <dgm:cxn modelId="{AA2FBA95-3BCE-8B46-A0C0-8811C1CAF341}" type="presOf" srcId="{29068278-2A24-F642-9D08-49E218916C8F}" destId="{93BED25B-E4BA-C34E-8466-5DF5C8329C0E}" srcOrd="0" destOrd="0" presId="urn:microsoft.com/office/officeart/2005/8/layout/process5"/>
    <dgm:cxn modelId="{1F4F1860-C6EE-E64C-BDF9-87A0306D0ABC}" type="presOf" srcId="{B5299168-91B7-674D-97E3-D88323D31E67}" destId="{6B17C49C-5F9E-7C43-A2A7-9A15377FFA61}" srcOrd="0" destOrd="3" presId="urn:microsoft.com/office/officeart/2005/8/layout/process5"/>
    <dgm:cxn modelId="{8800DE68-14C6-8241-9F28-89A3130F914A}" type="presParOf" srcId="{F589C160-A361-EA4E-A783-99961EEDF9E0}" destId="{9B4101A5-766E-2043-8B91-E3504899DFCD}" srcOrd="0" destOrd="0" presId="urn:microsoft.com/office/officeart/2005/8/layout/process5"/>
    <dgm:cxn modelId="{D7973EAB-BFAD-7E44-A99F-B75B4726361E}" type="presParOf" srcId="{F589C160-A361-EA4E-A783-99961EEDF9E0}" destId="{3DAFAE46-D62E-F547-B908-2C8910826AC8}" srcOrd="1" destOrd="0" presId="urn:microsoft.com/office/officeart/2005/8/layout/process5"/>
    <dgm:cxn modelId="{D3FC6D90-0B66-E74D-9859-78D2691887C2}" type="presParOf" srcId="{3DAFAE46-D62E-F547-B908-2C8910826AC8}" destId="{C943DAB8-79DA-614E-9AE2-078CDBF9AECA}" srcOrd="0" destOrd="0" presId="urn:microsoft.com/office/officeart/2005/8/layout/process5"/>
    <dgm:cxn modelId="{552F520A-900E-DE48-90C1-AADD3B393439}" type="presParOf" srcId="{F589C160-A361-EA4E-A783-99961EEDF9E0}" destId="{C48960A2-F897-234D-BD9C-A1AD5E608FE6}" srcOrd="2" destOrd="0" presId="urn:microsoft.com/office/officeart/2005/8/layout/process5"/>
    <dgm:cxn modelId="{759C7049-F80D-574F-84DA-AFB16EBD4371}" type="presParOf" srcId="{F589C160-A361-EA4E-A783-99961EEDF9E0}" destId="{93BED25B-E4BA-C34E-8466-5DF5C8329C0E}" srcOrd="3" destOrd="0" presId="urn:microsoft.com/office/officeart/2005/8/layout/process5"/>
    <dgm:cxn modelId="{F8D9A2C8-E6CE-7746-941A-36B4E3D22C7F}" type="presParOf" srcId="{93BED25B-E4BA-C34E-8466-5DF5C8329C0E}" destId="{7D61FD54-B252-4142-B47B-CFE1493C3858}" srcOrd="0" destOrd="0" presId="urn:microsoft.com/office/officeart/2005/8/layout/process5"/>
    <dgm:cxn modelId="{8249A3C1-14CC-B846-9B0E-6840281C152B}" type="presParOf" srcId="{F589C160-A361-EA4E-A783-99961EEDF9E0}" destId="{A0DE8F98-B363-8240-B4A5-366984F5E754}" srcOrd="4" destOrd="0" presId="urn:microsoft.com/office/officeart/2005/8/layout/process5"/>
    <dgm:cxn modelId="{72BC4E1F-4457-484B-866F-9D3E7D7FD9F5}" type="presParOf" srcId="{F589C160-A361-EA4E-A783-99961EEDF9E0}" destId="{6902F125-B410-B940-9B65-5636A8A9B969}" srcOrd="5" destOrd="0" presId="urn:microsoft.com/office/officeart/2005/8/layout/process5"/>
    <dgm:cxn modelId="{5E7722A0-45C6-8C4F-BC28-371B13533947}" type="presParOf" srcId="{6902F125-B410-B940-9B65-5636A8A9B969}" destId="{81F88D5B-AAE0-E440-AA67-A6E3B02216D2}" srcOrd="0" destOrd="0" presId="urn:microsoft.com/office/officeart/2005/8/layout/process5"/>
    <dgm:cxn modelId="{D01522AA-5E1B-124F-A889-D2292ED58F8E}" type="presParOf" srcId="{F589C160-A361-EA4E-A783-99961EEDF9E0}" destId="{AC21E1F0-4D5A-5345-AD6D-DF1C4E58B79F}" srcOrd="6" destOrd="0" presId="urn:microsoft.com/office/officeart/2005/8/layout/process5"/>
    <dgm:cxn modelId="{E8C9459E-723A-1D42-9835-557DD9727E45}" type="presParOf" srcId="{F589C160-A361-EA4E-A783-99961EEDF9E0}" destId="{24467B28-CBFC-584C-905E-18BF0F2750F9}" srcOrd="7" destOrd="0" presId="urn:microsoft.com/office/officeart/2005/8/layout/process5"/>
    <dgm:cxn modelId="{B2190DDE-C776-D74E-B5B1-546E1AD97669}" type="presParOf" srcId="{24467B28-CBFC-584C-905E-18BF0F2750F9}" destId="{E0B323E1-C1DA-0F4B-9AF4-78A2161867BC}" srcOrd="0" destOrd="0" presId="urn:microsoft.com/office/officeart/2005/8/layout/process5"/>
    <dgm:cxn modelId="{479B5064-985F-E746-8994-4D54352AA072}" type="presParOf" srcId="{F589C160-A361-EA4E-A783-99961EEDF9E0}" destId="{6B17C49C-5F9E-7C43-A2A7-9A15377FFA61}" srcOrd="8" destOrd="0" presId="urn:microsoft.com/office/officeart/2005/8/layout/process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C150311E-025D-7344-A9FC-2AA1317E3F60}">
      <dsp:nvSpPr>
        <dsp:cNvPr id="0" name=""/>
        <dsp:cNvSpPr/>
      </dsp:nvSpPr>
      <dsp:spPr>
        <a:xfrm>
          <a:off x="348518"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smtClean="0">
              <a:effectLst>
                <a:outerShdw blurRad="38100" dist="38100" dir="2700000" algn="tl">
                  <a:srgbClr val="000000">
                    <a:alpha val="43137"/>
                  </a:srgbClr>
                </a:outerShdw>
              </a:effectLst>
            </a:rPr>
            <a:t>Instruction Set Architecture </a:t>
          </a:r>
          <a:r>
            <a:rPr lang="en-US" sz="2000" kern="1200" dirty="0" smtClean="0">
              <a:effectLst>
                <a:outerShdw blurRad="38100" dist="38100" dir="2700000" algn="tl">
                  <a:srgbClr val="000000">
                    <a:alpha val="43137"/>
                  </a:srgbClr>
                </a:outerShdw>
              </a:effectLst>
            </a:rPr>
            <a:t>(ISA)</a:t>
          </a:r>
          <a:endParaRPr lang="en-US" sz="2000" kern="1200" dirty="0">
            <a:effectLst>
              <a:outerShdw blurRad="38100" dist="38100" dir="2700000" algn="tl">
                <a:srgbClr val="000000">
                  <a:alpha val="43137"/>
                </a:srgbClr>
              </a:outerShdw>
            </a:effectLst>
          </a:endParaRPr>
        </a:p>
      </dsp:txBody>
      <dsp:txXfrm>
        <a:off x="348518" y="633"/>
        <a:ext cx="2326332" cy="1163166"/>
      </dsp:txXfrm>
    </dsp:sp>
    <dsp:sp modelId="{5B513F86-D07D-CC45-AADF-4F581EAF2C88}">
      <dsp:nvSpPr>
        <dsp:cNvPr id="0" name=""/>
        <dsp:cNvSpPr/>
      </dsp:nvSpPr>
      <dsp:spPr>
        <a:xfrm>
          <a:off x="581151" y="1163799"/>
          <a:ext cx="232633" cy="846540"/>
        </a:xfrm>
        <a:custGeom>
          <a:avLst/>
          <a:gdLst/>
          <a:ahLst/>
          <a:cxnLst/>
          <a:rect l="0" t="0" r="0" b="0"/>
          <a:pathLst>
            <a:path>
              <a:moveTo>
                <a:pt x="0" y="0"/>
              </a:moveTo>
              <a:lnTo>
                <a:pt x="0" y="846540"/>
              </a:lnTo>
              <a:lnTo>
                <a:pt x="232633" y="84654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3305FA7-C2B7-ED40-873D-BBCA01E9ADCB}">
      <dsp:nvSpPr>
        <dsp:cNvPr id="0" name=""/>
        <dsp:cNvSpPr/>
      </dsp:nvSpPr>
      <dsp:spPr>
        <a:xfrm>
          <a:off x="813784" y="1428757"/>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the </a:t>
          </a:r>
          <a:r>
            <a:rPr lang="en-US" sz="1400" b="1" kern="1200" dirty="0" smtClean="0">
              <a:solidFill>
                <a:srgbClr val="FF0000"/>
              </a:solidFill>
            </a:rPr>
            <a:t>machine language instructions</a:t>
          </a:r>
          <a:r>
            <a:rPr lang="en-US" sz="1400" kern="1200" dirty="0" smtClean="0"/>
            <a:t> that a computer can follow</a:t>
          </a:r>
          <a:endParaRPr lang="en-US" sz="1400" kern="1200" dirty="0"/>
        </a:p>
      </dsp:txBody>
      <dsp:txXfrm>
        <a:off x="813784" y="1428757"/>
        <a:ext cx="1861065" cy="1163166"/>
      </dsp:txXfrm>
    </dsp:sp>
    <dsp:sp modelId="{8B292142-3417-9A49-B33C-60015EE3F03C}">
      <dsp:nvSpPr>
        <dsp:cNvPr id="0" name=""/>
        <dsp:cNvSpPr/>
      </dsp:nvSpPr>
      <dsp:spPr>
        <a:xfrm>
          <a:off x="581151" y="1163799"/>
          <a:ext cx="232633" cy="2326332"/>
        </a:xfrm>
        <a:custGeom>
          <a:avLst/>
          <a:gdLst/>
          <a:ahLst/>
          <a:cxnLst/>
          <a:rect l="0" t="0" r="0" b="0"/>
          <a:pathLst>
            <a:path>
              <a:moveTo>
                <a:pt x="0" y="0"/>
              </a:moveTo>
              <a:lnTo>
                <a:pt x="0" y="2326332"/>
              </a:lnTo>
              <a:lnTo>
                <a:pt x="232633" y="2326332"/>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4E74E98-2C79-2945-9F4F-74D267D60EC3}">
      <dsp:nvSpPr>
        <dsp:cNvPr id="0" name=""/>
        <dsp:cNvSpPr/>
      </dsp:nvSpPr>
      <dsp:spPr>
        <a:xfrm>
          <a:off x="813784" y="2908549"/>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b="1" kern="1200" dirty="0" smtClean="0">
              <a:solidFill>
                <a:srgbClr val="FF0000"/>
              </a:solidFill>
            </a:rPr>
            <a:t>Boundary </a:t>
          </a:r>
          <a:r>
            <a:rPr lang="en-US" sz="1400" kern="1200" dirty="0" smtClean="0"/>
            <a:t>between hardware and software</a:t>
          </a:r>
          <a:endParaRPr lang="en-US" sz="1400" kern="1200" dirty="0"/>
        </a:p>
      </dsp:txBody>
      <dsp:txXfrm>
        <a:off x="813784" y="2908549"/>
        <a:ext cx="1861065" cy="1163166"/>
      </dsp:txXfrm>
    </dsp:sp>
    <dsp:sp modelId="{489FB5BC-4218-644F-A04B-E9381F972CA7}">
      <dsp:nvSpPr>
        <dsp:cNvPr id="0" name=""/>
        <dsp:cNvSpPr/>
      </dsp:nvSpPr>
      <dsp:spPr>
        <a:xfrm>
          <a:off x="3256433"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smtClean="0">
              <a:effectLst>
                <a:outerShdw blurRad="38100" dist="38100" dir="2700000" algn="tl">
                  <a:srgbClr val="000000">
                    <a:alpha val="43137"/>
                  </a:srgbClr>
                </a:outerShdw>
              </a:effectLst>
            </a:rPr>
            <a:t>Application Binary Interface </a:t>
          </a:r>
          <a:r>
            <a:rPr lang="en-US" sz="2000" kern="1200" dirty="0" smtClean="0">
              <a:effectLst>
                <a:outerShdw blurRad="38100" dist="38100" dir="2700000" algn="tl">
                  <a:srgbClr val="000000">
                    <a:alpha val="43137"/>
                  </a:srgbClr>
                </a:outerShdw>
              </a:effectLst>
            </a:rPr>
            <a:t>(ABI)</a:t>
          </a:r>
          <a:endParaRPr lang="en-US" sz="2000" kern="1200" dirty="0">
            <a:effectLst>
              <a:outerShdw blurRad="38100" dist="38100" dir="2700000" algn="tl">
                <a:srgbClr val="000000">
                  <a:alpha val="43137"/>
                </a:srgbClr>
              </a:outerShdw>
            </a:effectLst>
          </a:endParaRPr>
        </a:p>
      </dsp:txBody>
      <dsp:txXfrm>
        <a:off x="3256433" y="633"/>
        <a:ext cx="2326332" cy="1163166"/>
      </dsp:txXfrm>
    </dsp:sp>
    <dsp:sp modelId="{FD2B6C68-7AE3-AD44-B0A5-B3647459FECC}">
      <dsp:nvSpPr>
        <dsp:cNvPr id="0" name=""/>
        <dsp:cNvSpPr/>
      </dsp:nvSpPr>
      <dsp:spPr>
        <a:xfrm>
          <a:off x="3489067" y="1163799"/>
          <a:ext cx="232633" cy="846540"/>
        </a:xfrm>
        <a:custGeom>
          <a:avLst/>
          <a:gdLst/>
          <a:ahLst/>
          <a:cxnLst/>
          <a:rect l="0" t="0" r="0" b="0"/>
          <a:pathLst>
            <a:path>
              <a:moveTo>
                <a:pt x="0" y="0"/>
              </a:moveTo>
              <a:lnTo>
                <a:pt x="0" y="846540"/>
              </a:lnTo>
              <a:lnTo>
                <a:pt x="232633" y="84654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D5EEB6A-69EB-CA4A-B92A-65BBC8B52B6B}">
      <dsp:nvSpPr>
        <dsp:cNvPr id="0" name=""/>
        <dsp:cNvSpPr/>
      </dsp:nvSpPr>
      <dsp:spPr>
        <a:xfrm>
          <a:off x="3721700" y="1428757"/>
          <a:ext cx="1861065" cy="116316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a:t>
          </a:r>
          <a:r>
            <a:rPr lang="en-US" sz="1400" b="1" kern="1200" dirty="0" smtClean="0">
              <a:solidFill>
                <a:srgbClr val="0070C0"/>
              </a:solidFill>
            </a:rPr>
            <a:t>a standard for binary portability </a:t>
          </a:r>
          <a:r>
            <a:rPr lang="en-US" sz="1400" kern="1200" dirty="0" smtClean="0"/>
            <a:t>across programs</a:t>
          </a:r>
          <a:endParaRPr lang="en-US" sz="1400" kern="1200" dirty="0"/>
        </a:p>
      </dsp:txBody>
      <dsp:txXfrm>
        <a:off x="3721700" y="1428757"/>
        <a:ext cx="1861065" cy="1163166"/>
      </dsp:txXfrm>
    </dsp:sp>
    <dsp:sp modelId="{FB7C3B48-6D64-704B-90A6-5F37E3C3BB64}">
      <dsp:nvSpPr>
        <dsp:cNvPr id="0" name=""/>
        <dsp:cNvSpPr/>
      </dsp:nvSpPr>
      <dsp:spPr>
        <a:xfrm>
          <a:off x="3489067" y="1163799"/>
          <a:ext cx="232633" cy="2547520"/>
        </a:xfrm>
        <a:custGeom>
          <a:avLst/>
          <a:gdLst/>
          <a:ahLst/>
          <a:cxnLst/>
          <a:rect l="0" t="0" r="0" b="0"/>
          <a:pathLst>
            <a:path>
              <a:moveTo>
                <a:pt x="0" y="0"/>
              </a:moveTo>
              <a:lnTo>
                <a:pt x="0" y="2547520"/>
              </a:lnTo>
              <a:lnTo>
                <a:pt x="232633" y="2547520"/>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84D2F7F-49BB-5246-AC8B-04EE48185963}">
      <dsp:nvSpPr>
        <dsp:cNvPr id="0" name=""/>
        <dsp:cNvSpPr/>
      </dsp:nvSpPr>
      <dsp:spPr>
        <a:xfrm>
          <a:off x="3721700" y="2908549"/>
          <a:ext cx="1861065" cy="160554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Defines the </a:t>
          </a:r>
          <a:r>
            <a:rPr lang="en-US" sz="1400" b="1" kern="1200" dirty="0" smtClean="0">
              <a:solidFill>
                <a:srgbClr val="0070C0"/>
              </a:solidFill>
            </a:rPr>
            <a:t>system call interface to the operating system and the hardware resources</a:t>
          </a:r>
          <a:r>
            <a:rPr lang="en-US" sz="1400" kern="1200" dirty="0" smtClean="0"/>
            <a:t> and services available in a system through the user ISA</a:t>
          </a:r>
          <a:endParaRPr lang="en-US" sz="1400" kern="1200" dirty="0"/>
        </a:p>
      </dsp:txBody>
      <dsp:txXfrm>
        <a:off x="3721700" y="2908549"/>
        <a:ext cx="1861065" cy="1605541"/>
      </dsp:txXfrm>
    </dsp:sp>
    <dsp:sp modelId="{E55E10B5-5593-224E-9230-4EEE33A00367}">
      <dsp:nvSpPr>
        <dsp:cNvPr id="0" name=""/>
        <dsp:cNvSpPr/>
      </dsp:nvSpPr>
      <dsp:spPr>
        <a:xfrm>
          <a:off x="6164349" y="633"/>
          <a:ext cx="2326332" cy="1163166"/>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kern="1200" smtClean="0">
              <a:effectLst>
                <a:outerShdw blurRad="38100" dist="38100" dir="2700000" algn="tl">
                  <a:srgbClr val="000000">
                    <a:alpha val="43137"/>
                  </a:srgbClr>
                </a:outerShdw>
              </a:effectLst>
            </a:rPr>
            <a:t>Application Programming Interface </a:t>
          </a:r>
          <a:r>
            <a:rPr lang="en-US" sz="2000" kern="1200" dirty="0" smtClean="0">
              <a:effectLst>
                <a:outerShdw blurRad="38100" dist="38100" dir="2700000" algn="tl">
                  <a:srgbClr val="000000">
                    <a:alpha val="43137"/>
                  </a:srgbClr>
                </a:outerShdw>
              </a:effectLst>
            </a:rPr>
            <a:t>(API)</a:t>
          </a:r>
          <a:endParaRPr lang="en-US" sz="2000" kern="1200" dirty="0">
            <a:effectLst>
              <a:outerShdw blurRad="38100" dist="38100" dir="2700000" algn="tl">
                <a:srgbClr val="000000">
                  <a:alpha val="43137"/>
                </a:srgbClr>
              </a:outerShdw>
            </a:effectLst>
          </a:endParaRPr>
        </a:p>
      </dsp:txBody>
      <dsp:txXfrm>
        <a:off x="6164349" y="633"/>
        <a:ext cx="2326332" cy="1163166"/>
      </dsp:txXfrm>
    </dsp:sp>
    <dsp:sp modelId="{50BEA580-295E-FC4B-A921-B4CB91D3BCA7}">
      <dsp:nvSpPr>
        <dsp:cNvPr id="0" name=""/>
        <dsp:cNvSpPr/>
      </dsp:nvSpPr>
      <dsp:spPr>
        <a:xfrm>
          <a:off x="6396982" y="1163799"/>
          <a:ext cx="232633" cy="1337559"/>
        </a:xfrm>
        <a:custGeom>
          <a:avLst/>
          <a:gdLst/>
          <a:ahLst/>
          <a:cxnLst/>
          <a:rect l="0" t="0" r="0" b="0"/>
          <a:pathLst>
            <a:path>
              <a:moveTo>
                <a:pt x="0" y="0"/>
              </a:moveTo>
              <a:lnTo>
                <a:pt x="0" y="1337559"/>
              </a:lnTo>
              <a:lnTo>
                <a:pt x="232633" y="1337559"/>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256EB3DA-A813-204C-9C44-BEE441A8A9C9}">
      <dsp:nvSpPr>
        <dsp:cNvPr id="0" name=""/>
        <dsp:cNvSpPr/>
      </dsp:nvSpPr>
      <dsp:spPr>
        <a:xfrm>
          <a:off x="6629615" y="1359374"/>
          <a:ext cx="1861065" cy="228396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Gives a </a:t>
          </a:r>
          <a:r>
            <a:rPr lang="en-US" sz="1400" b="1" kern="1200" dirty="0" smtClean="0">
              <a:solidFill>
                <a:schemeClr val="accent2">
                  <a:lumMod val="75000"/>
                  <a:lumOff val="25000"/>
                </a:schemeClr>
              </a:solidFill>
            </a:rPr>
            <a:t>program access to the hardware resources and services </a:t>
          </a:r>
          <a:r>
            <a:rPr lang="en-US" sz="1400" kern="1200" dirty="0" smtClean="0"/>
            <a:t>available in a system through the user ISA supplemented with </a:t>
          </a:r>
          <a:r>
            <a:rPr lang="en-US" sz="1400" b="1" kern="1200" dirty="0" smtClean="0">
              <a:solidFill>
                <a:schemeClr val="accent2">
                  <a:lumMod val="75000"/>
                  <a:lumOff val="25000"/>
                </a:schemeClr>
              </a:solidFill>
            </a:rPr>
            <a:t>high-level language (HLL) library calls</a:t>
          </a:r>
          <a:endParaRPr lang="en-US" sz="1400" b="1" kern="1200" dirty="0">
            <a:solidFill>
              <a:schemeClr val="accent2">
                <a:lumMod val="75000"/>
                <a:lumOff val="25000"/>
              </a:schemeClr>
            </a:solidFill>
          </a:endParaRPr>
        </a:p>
      </dsp:txBody>
      <dsp:txXfrm>
        <a:off x="6629615" y="1359374"/>
        <a:ext cx="1861065" cy="2283969"/>
      </dsp:txXfrm>
    </dsp:sp>
    <dsp:sp modelId="{CD026FB4-5266-8543-8F4A-2A2135869993}">
      <dsp:nvSpPr>
        <dsp:cNvPr id="0" name=""/>
        <dsp:cNvSpPr/>
      </dsp:nvSpPr>
      <dsp:spPr>
        <a:xfrm>
          <a:off x="6396982" y="1163799"/>
          <a:ext cx="232633" cy="3322055"/>
        </a:xfrm>
        <a:custGeom>
          <a:avLst/>
          <a:gdLst/>
          <a:ahLst/>
          <a:cxnLst/>
          <a:rect l="0" t="0" r="0" b="0"/>
          <a:pathLst>
            <a:path>
              <a:moveTo>
                <a:pt x="0" y="0"/>
              </a:moveTo>
              <a:lnTo>
                <a:pt x="0" y="3322055"/>
              </a:lnTo>
              <a:lnTo>
                <a:pt x="232633" y="3322055"/>
              </a:lnTo>
            </a:path>
          </a:pathLst>
        </a:custGeom>
        <a:noFill/>
        <a:ln w="1270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AC786AE-8BBB-AF42-BE5E-D9161738A40A}">
      <dsp:nvSpPr>
        <dsp:cNvPr id="0" name=""/>
        <dsp:cNvSpPr/>
      </dsp:nvSpPr>
      <dsp:spPr>
        <a:xfrm>
          <a:off x="6629615" y="3786216"/>
          <a:ext cx="1861065" cy="139927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lvl="0" algn="ctr" defTabSz="622300" rtl="0">
            <a:lnSpc>
              <a:spcPct val="90000"/>
            </a:lnSpc>
            <a:spcBef>
              <a:spcPct val="0"/>
            </a:spcBef>
            <a:spcAft>
              <a:spcPct val="35000"/>
            </a:spcAft>
          </a:pPr>
          <a:r>
            <a:rPr lang="en-US" sz="1400" kern="1200" dirty="0" smtClean="0"/>
            <a:t>Using </a:t>
          </a:r>
          <a:r>
            <a:rPr lang="en-US" sz="1400" b="1" kern="1200" dirty="0" smtClean="0">
              <a:solidFill>
                <a:schemeClr val="accent2">
                  <a:lumMod val="75000"/>
                  <a:lumOff val="25000"/>
                </a:schemeClr>
              </a:solidFill>
            </a:rPr>
            <a:t>an API enables application software to be ported easily </a:t>
          </a:r>
          <a:r>
            <a:rPr lang="en-US" sz="1400" kern="1200" dirty="0" smtClean="0"/>
            <a:t>to other systems that support the same API</a:t>
          </a:r>
          <a:endParaRPr lang="en-US" sz="1400" kern="1200" dirty="0"/>
        </a:p>
      </dsp:txBody>
      <dsp:txXfrm>
        <a:off x="6629615" y="3786216"/>
        <a:ext cx="1861065" cy="1399277"/>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B4101A5-766E-2043-8B91-E3504899DFCD}">
      <dsp:nvSpPr>
        <dsp:cNvPr id="0" name=""/>
        <dsp:cNvSpPr/>
      </dsp:nvSpPr>
      <dsp:spPr>
        <a:xfrm>
          <a:off x="587885" y="405102"/>
          <a:ext cx="1976586" cy="118595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b="1" kern="1200" dirty="0" smtClean="0"/>
            <a:t>Determines which programs are submitted for processing</a:t>
          </a:r>
          <a:endParaRPr lang="en-US" sz="1600" b="1" kern="1200" dirty="0"/>
        </a:p>
      </dsp:txBody>
      <dsp:txXfrm>
        <a:off x="587885" y="405102"/>
        <a:ext cx="1976586" cy="1185951"/>
      </dsp:txXfrm>
    </dsp:sp>
    <dsp:sp modelId="{3DAFAE46-D62E-F547-B908-2C8910826AC8}">
      <dsp:nvSpPr>
        <dsp:cNvPr id="0" name=""/>
        <dsp:cNvSpPr/>
      </dsp:nvSpPr>
      <dsp:spPr>
        <a:xfrm>
          <a:off x="2738411" y="752981"/>
          <a:ext cx="419036"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2738411" y="752981"/>
        <a:ext cx="419036" cy="490193"/>
      </dsp:txXfrm>
    </dsp:sp>
    <dsp:sp modelId="{C48960A2-F897-234D-BD9C-A1AD5E608FE6}">
      <dsp:nvSpPr>
        <dsp:cNvPr id="0" name=""/>
        <dsp:cNvSpPr/>
      </dsp:nvSpPr>
      <dsp:spPr>
        <a:xfrm>
          <a:off x="3355106" y="405102"/>
          <a:ext cx="1976586" cy="1185951"/>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Once submitted, a job becomes a process for the </a:t>
          </a:r>
          <a:r>
            <a:rPr lang="en-US" sz="1600" b="1" u="sng" kern="1200" dirty="0" smtClean="0"/>
            <a:t>short term </a:t>
          </a:r>
          <a:r>
            <a:rPr lang="en-US" sz="1600" kern="1200" dirty="0" smtClean="0"/>
            <a:t>scheduler</a:t>
          </a:r>
          <a:endParaRPr lang="en-US" sz="1600" kern="1200" dirty="0"/>
        </a:p>
      </dsp:txBody>
      <dsp:txXfrm>
        <a:off x="3355106" y="405102"/>
        <a:ext cx="1976586" cy="1185951"/>
      </dsp:txXfrm>
    </dsp:sp>
    <dsp:sp modelId="{93BED25B-E4BA-C34E-8466-5DF5C8329C0E}">
      <dsp:nvSpPr>
        <dsp:cNvPr id="0" name=""/>
        <dsp:cNvSpPr/>
      </dsp:nvSpPr>
      <dsp:spPr>
        <a:xfrm>
          <a:off x="5505632" y="752981"/>
          <a:ext cx="419036"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a:off x="5505632" y="752981"/>
        <a:ext cx="419036" cy="490193"/>
      </dsp:txXfrm>
    </dsp:sp>
    <dsp:sp modelId="{A0DE8F98-B363-8240-B4A5-366984F5E754}">
      <dsp:nvSpPr>
        <dsp:cNvPr id="0" name=""/>
        <dsp:cNvSpPr/>
      </dsp:nvSpPr>
      <dsp:spPr>
        <a:xfrm>
          <a:off x="6122327" y="823"/>
          <a:ext cx="1976586" cy="199451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In some systems a newly created process begins in a s</a:t>
          </a:r>
          <a:r>
            <a:rPr lang="en-US" sz="1600" b="1" u="sng" kern="1200" dirty="0" smtClean="0"/>
            <a:t>wapped-out </a:t>
          </a:r>
          <a:r>
            <a:rPr lang="en-US" sz="1600" kern="1200" dirty="0" smtClean="0"/>
            <a:t>condition, in which case it is added to a queue for the medium-term scheduler</a:t>
          </a:r>
          <a:endParaRPr lang="en-US" sz="1600" kern="1200" dirty="0"/>
        </a:p>
      </dsp:txBody>
      <dsp:txXfrm>
        <a:off x="6122327" y="823"/>
        <a:ext cx="1976586" cy="1994510"/>
      </dsp:txXfrm>
    </dsp:sp>
    <dsp:sp modelId="{6902F125-B410-B940-9B65-5636A8A9B969}">
      <dsp:nvSpPr>
        <dsp:cNvPr id="0" name=""/>
        <dsp:cNvSpPr/>
      </dsp:nvSpPr>
      <dsp:spPr>
        <a:xfrm rot="5400000">
          <a:off x="6738834" y="2205345"/>
          <a:ext cx="499093"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155700">
            <a:lnSpc>
              <a:spcPct val="90000"/>
            </a:lnSpc>
            <a:spcBef>
              <a:spcPct val="0"/>
            </a:spcBef>
            <a:spcAft>
              <a:spcPct val="35000"/>
            </a:spcAft>
          </a:pPr>
          <a:endParaRPr lang="en-US" sz="2600" kern="1200"/>
        </a:p>
      </dsp:txBody>
      <dsp:txXfrm rot="5400000">
        <a:off x="6738834" y="2205345"/>
        <a:ext cx="499093" cy="490193"/>
      </dsp:txXfrm>
    </dsp:sp>
    <dsp:sp modelId="{AC21E1F0-4D5A-5345-AD6D-DF1C4E58B79F}">
      <dsp:nvSpPr>
        <dsp:cNvPr id="0" name=""/>
        <dsp:cNvSpPr/>
      </dsp:nvSpPr>
      <dsp:spPr>
        <a:xfrm>
          <a:off x="5600568" y="2933702"/>
          <a:ext cx="2498345" cy="2327940"/>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t>Batch system</a:t>
          </a:r>
          <a:endParaRPr lang="en-US" sz="2000" b="1" kern="1200" dirty="0"/>
        </a:p>
        <a:p>
          <a:pPr marL="171450" lvl="1" indent="-171450" algn="l" defTabSz="711200" rtl="0">
            <a:lnSpc>
              <a:spcPct val="90000"/>
            </a:lnSpc>
            <a:spcBef>
              <a:spcPct val="0"/>
            </a:spcBef>
            <a:spcAft>
              <a:spcPct val="15000"/>
            </a:spcAft>
            <a:buChar char="••"/>
          </a:pPr>
          <a:r>
            <a:rPr lang="en-US" sz="1600" kern="1200" dirty="0" smtClean="0"/>
            <a:t>Newly submitted jobs are routed to disk and held in a batch queue</a:t>
          </a:r>
          <a:endParaRPr lang="en-US" sz="1600" kern="1200" dirty="0"/>
        </a:p>
        <a:p>
          <a:pPr marL="171450" lvl="1" indent="-171450" algn="l" defTabSz="711200" rtl="0">
            <a:lnSpc>
              <a:spcPct val="90000"/>
            </a:lnSpc>
            <a:spcBef>
              <a:spcPct val="0"/>
            </a:spcBef>
            <a:spcAft>
              <a:spcPct val="15000"/>
            </a:spcAft>
            <a:buChar char="••"/>
          </a:pPr>
          <a:r>
            <a:rPr lang="en-US" sz="1600" kern="1200" dirty="0" smtClean="0"/>
            <a:t>The long-term scheduler creates processes from the queue when it can</a:t>
          </a:r>
          <a:endParaRPr lang="en-US" sz="1600" kern="1200" dirty="0"/>
        </a:p>
      </dsp:txBody>
      <dsp:txXfrm>
        <a:off x="5600568" y="2933702"/>
        <a:ext cx="2498345" cy="2327940"/>
      </dsp:txXfrm>
    </dsp:sp>
    <dsp:sp modelId="{24467B28-CBFC-584C-905E-18BF0F2750F9}">
      <dsp:nvSpPr>
        <dsp:cNvPr id="0" name=""/>
        <dsp:cNvSpPr/>
      </dsp:nvSpPr>
      <dsp:spPr>
        <a:xfrm rot="9520784">
          <a:off x="4176476" y="2313815"/>
          <a:ext cx="2019107" cy="490193"/>
        </a:xfrm>
        <a:prstGeom prst="rightArrow">
          <a:avLst>
            <a:gd name="adj1" fmla="val 60000"/>
            <a:gd name="adj2" fmla="val 50000"/>
          </a:avLst>
        </a:prstGeom>
        <a:solidFill>
          <a:schemeClr val="accent4"/>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933450">
            <a:lnSpc>
              <a:spcPct val="90000"/>
            </a:lnSpc>
            <a:spcBef>
              <a:spcPct val="0"/>
            </a:spcBef>
            <a:spcAft>
              <a:spcPct val="35000"/>
            </a:spcAft>
          </a:pPr>
          <a:endParaRPr lang="en-US" sz="2100" kern="1200"/>
        </a:p>
      </dsp:txBody>
      <dsp:txXfrm rot="9520784">
        <a:off x="4176476" y="2313815"/>
        <a:ext cx="2019107" cy="490193"/>
      </dsp:txXfrm>
    </dsp:sp>
    <dsp:sp modelId="{6B17C49C-5F9E-7C43-A2A7-9A15377FFA61}">
      <dsp:nvSpPr>
        <dsp:cNvPr id="0" name=""/>
        <dsp:cNvSpPr/>
      </dsp:nvSpPr>
      <dsp:spPr>
        <a:xfrm>
          <a:off x="338934" y="2786791"/>
          <a:ext cx="3812716" cy="2623408"/>
        </a:xfrm>
        <a:prstGeom prst="roundRect">
          <a:avLst>
            <a:gd name="adj" fmla="val 100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dirty="0" smtClean="0"/>
            <a:t>Time-sharing system</a:t>
          </a:r>
          <a:endParaRPr lang="en-US" sz="2000" b="1" kern="1200" dirty="0"/>
        </a:p>
        <a:p>
          <a:pPr marL="171450" lvl="1" indent="-171450" algn="l" defTabSz="711200" rtl="0">
            <a:lnSpc>
              <a:spcPct val="90000"/>
            </a:lnSpc>
            <a:spcBef>
              <a:spcPct val="0"/>
            </a:spcBef>
            <a:spcAft>
              <a:spcPct val="15000"/>
            </a:spcAft>
            <a:buChar char="••"/>
          </a:pPr>
          <a:r>
            <a:rPr lang="en-US" sz="1600" kern="1200" dirty="0" smtClean="0"/>
            <a:t>A process request is generated when </a:t>
          </a:r>
          <a:r>
            <a:rPr lang="en-US" sz="1600" b="1" u="sng" kern="1200" dirty="0" smtClean="0"/>
            <a:t>a user attempts to connect to the system</a:t>
          </a:r>
          <a:endParaRPr lang="en-US" sz="1600" b="1" u="sng" kern="1200" dirty="0"/>
        </a:p>
        <a:p>
          <a:pPr marL="171450" lvl="1" indent="-171450" algn="l" defTabSz="711200" rtl="0">
            <a:lnSpc>
              <a:spcPct val="90000"/>
            </a:lnSpc>
            <a:spcBef>
              <a:spcPct val="0"/>
            </a:spcBef>
            <a:spcAft>
              <a:spcPct val="15000"/>
            </a:spcAft>
            <a:buChar char="••"/>
          </a:pPr>
          <a:r>
            <a:rPr lang="en-US" sz="1600" b="1" u="sng" kern="1200" dirty="0" smtClean="0"/>
            <a:t>OS will accept all authorized comers until the system is saturated</a:t>
          </a:r>
          <a:endParaRPr lang="en-US" sz="1600" b="1" u="sng" kern="1200" dirty="0"/>
        </a:p>
        <a:p>
          <a:pPr marL="171450" lvl="1" indent="-171450" algn="l" defTabSz="711200" rtl="0">
            <a:lnSpc>
              <a:spcPct val="90000"/>
            </a:lnSpc>
            <a:spcBef>
              <a:spcPct val="0"/>
            </a:spcBef>
            <a:spcAft>
              <a:spcPct val="15000"/>
            </a:spcAft>
            <a:buChar char="••"/>
          </a:pPr>
          <a:r>
            <a:rPr lang="en-US" sz="1600" kern="1200" dirty="0" smtClean="0"/>
            <a:t>At that point a connection request is met with a message indicating that the system is full and to try again later</a:t>
          </a:r>
          <a:endParaRPr lang="en-US" sz="1600" kern="1200" dirty="0"/>
        </a:p>
      </dsp:txBody>
      <dsp:txXfrm>
        <a:off x="338934" y="2786791"/>
        <a:ext cx="3812716" cy="262340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5017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5018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5018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9DE67645-5074-6B40-968B-51C2D143C15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4915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915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15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endParaRPr lang="en-US" dirty="0"/>
          </a:p>
        </p:txBody>
      </p:sp>
      <p:sp>
        <p:nvSpPr>
          <p:cNvPr id="4915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13FBE658-3263-9741-A1BA-D173C69310A1}"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8 “Operating</a:t>
            </a:r>
            <a:r>
              <a:rPr lang="en-US" baseline="0" dirty="0" smtClean="0">
                <a:latin typeface="Times New Roman" pitchFamily="-110" charset="0"/>
              </a:rPr>
              <a:t> System </a:t>
            </a:r>
            <a:r>
              <a:rPr lang="en-US" baseline="0" smtClean="0">
                <a:latin typeface="Times New Roman" pitchFamily="-110" charset="0"/>
              </a:rPr>
              <a:t>Support</a:t>
            </a:r>
            <a:r>
              <a:rPr lang="en-US" smtClean="0">
                <a:latin typeface="Times New Roman" pitchFamily="-110" charset="0"/>
              </a:rPr>
              <a:t>”.</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mtClean="0">
                <a:latin typeface="Times New Roman" pitchFamily="-110" charset="0"/>
              </a:rPr>
              <a:t>Adapted by Thân</a:t>
            </a:r>
            <a:r>
              <a:rPr lang="en-US" baseline="0" smtClean="0">
                <a:latin typeface="Times New Roman" pitchFamily="-110" charset="0"/>
              </a:rPr>
              <a:t> Văn Sử</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mtClean="0">
              <a:latin typeface="Times New Roman" pitchFamily="-110" charset="0"/>
            </a:endParaRPr>
          </a:p>
          <a:p>
            <a:r>
              <a:rPr lang="en-US" sz="1200" kern="1200" baseline="0" smtClean="0">
                <a:solidFill>
                  <a:schemeClr val="tx1"/>
                </a:solidFill>
                <a:latin typeface="Times New Roman" pitchFamily="-110" charset="0"/>
                <a:ea typeface="+mn-ea"/>
                <a:cs typeface="+mn-cs"/>
              </a:rPr>
              <a:t>Although the focus of this text is computer hardware, there is one area of software</a:t>
            </a:r>
          </a:p>
          <a:p>
            <a:r>
              <a:rPr lang="en-US" sz="1200" kern="1200" baseline="0" smtClean="0">
                <a:solidFill>
                  <a:schemeClr val="tx1"/>
                </a:solidFill>
                <a:latin typeface="Times New Roman" pitchFamily="-110" charset="0"/>
                <a:ea typeface="+mn-ea"/>
                <a:cs typeface="+mn-cs"/>
              </a:rPr>
              <a:t>that needs to be addressed: the computer’s OS. The OS is a program that manages</a:t>
            </a:r>
          </a:p>
          <a:p>
            <a:r>
              <a:rPr lang="en-US" sz="1200" kern="1200" baseline="0" smtClean="0">
                <a:solidFill>
                  <a:schemeClr val="tx1"/>
                </a:solidFill>
                <a:latin typeface="Times New Roman" pitchFamily="-110" charset="0"/>
                <a:ea typeface="+mn-ea"/>
                <a:cs typeface="+mn-cs"/>
              </a:rPr>
              <a:t>the computer’s resources, provides services for programmers, and schedules the</a:t>
            </a:r>
          </a:p>
          <a:p>
            <a:r>
              <a:rPr lang="en-US" sz="1200" kern="1200" baseline="0" smtClean="0">
                <a:solidFill>
                  <a:schemeClr val="tx1"/>
                </a:solidFill>
                <a:latin typeface="Times New Roman" pitchFamily="-110" charset="0"/>
                <a:ea typeface="+mn-ea"/>
                <a:cs typeface="+mn-cs"/>
              </a:rPr>
              <a:t>execution of other programs. Some understanding of operating systems is essential</a:t>
            </a:r>
          </a:p>
          <a:p>
            <a:r>
              <a:rPr lang="en-US" sz="1200" kern="1200" baseline="0" smtClean="0">
                <a:solidFill>
                  <a:schemeClr val="tx1"/>
                </a:solidFill>
                <a:latin typeface="Times New Roman" pitchFamily="-110" charset="0"/>
                <a:ea typeface="+mn-ea"/>
                <a:cs typeface="+mn-cs"/>
              </a:rPr>
              <a:t>to appreciate the mechanisms by which the CPU controls the computer system. In</a:t>
            </a:r>
          </a:p>
          <a:p>
            <a:r>
              <a:rPr lang="en-US" sz="1200" kern="1200" baseline="0" smtClean="0">
                <a:solidFill>
                  <a:schemeClr val="tx1"/>
                </a:solidFill>
                <a:latin typeface="Times New Roman" pitchFamily="-110" charset="0"/>
                <a:ea typeface="+mn-ea"/>
                <a:cs typeface="+mn-cs"/>
              </a:rPr>
              <a:t>particular, explanations of the effect of interrupts and of the management of the</a:t>
            </a:r>
          </a:p>
          <a:p>
            <a:r>
              <a:rPr lang="en-US" sz="1200" kern="1200" baseline="0" smtClean="0">
                <a:solidFill>
                  <a:schemeClr val="tx1"/>
                </a:solidFill>
                <a:latin typeface="Times New Roman" pitchFamily="-110" charset="0"/>
                <a:ea typeface="+mn-ea"/>
                <a:cs typeface="+mn-cs"/>
              </a:rPr>
              <a:t>memory hierarchy are best explained in this context.</a:t>
            </a:r>
          </a:p>
          <a:p>
            <a:endParaRPr lang="en-US" sz="1200" kern="1200" baseline="0" smtClean="0">
              <a:solidFill>
                <a:schemeClr val="tx1"/>
              </a:solidFill>
              <a:latin typeface="Times New Roman" pitchFamily="-110" charset="0"/>
              <a:ea typeface="+mn-ea"/>
              <a:cs typeface="+mn-cs"/>
            </a:endParaRPr>
          </a:p>
          <a:p>
            <a:r>
              <a:rPr lang="en-US" sz="1200" kern="1200" baseline="0" smtClean="0">
                <a:solidFill>
                  <a:schemeClr val="tx1"/>
                </a:solidFill>
                <a:latin typeface="Times New Roman" pitchFamily="-110" charset="0"/>
                <a:ea typeface="+mn-ea"/>
                <a:cs typeface="+mn-cs"/>
              </a:rPr>
              <a:t>The chapter begins with an overview and brief history of operating systems.</a:t>
            </a:r>
          </a:p>
          <a:p>
            <a:r>
              <a:rPr lang="en-US" sz="1200" kern="1200" baseline="0" smtClean="0">
                <a:solidFill>
                  <a:schemeClr val="tx1"/>
                </a:solidFill>
                <a:latin typeface="Times New Roman" pitchFamily="-110" charset="0"/>
                <a:ea typeface="+mn-ea"/>
                <a:cs typeface="+mn-cs"/>
              </a:rPr>
              <a:t>The bulk of the chapter looks at the two OS functions that are most relevant to</a:t>
            </a:r>
          </a:p>
          <a:p>
            <a:r>
              <a:rPr lang="en-US" sz="1200" kern="1200" baseline="0" smtClean="0">
                <a:solidFill>
                  <a:schemeClr val="tx1"/>
                </a:solidFill>
                <a:latin typeface="Times New Roman" pitchFamily="-110" charset="0"/>
                <a:ea typeface="+mn-ea"/>
                <a:cs typeface="+mn-cs"/>
              </a:rPr>
              <a:t>the study of computer organization and architecture: scheduling and memory</a:t>
            </a:r>
          </a:p>
          <a:p>
            <a:r>
              <a:rPr lang="en-US" sz="1200" kern="1200" baseline="0" smtClean="0">
                <a:solidFill>
                  <a:schemeClr val="tx1"/>
                </a:solidFill>
                <a:latin typeface="Times New Roman" pitchFamily="-110" charset="0"/>
                <a:ea typeface="+mn-ea"/>
                <a:cs typeface="+mn-cs"/>
              </a:rPr>
              <a:t>management.</a:t>
            </a:r>
            <a:endParaRPr lang="en-US"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AU" dirty="0" smtClean="0">
              <a:latin typeface="Times New Roman" pitchFamily="-110" charset="0"/>
            </a:endParaRPr>
          </a:p>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524390-6A62-834F-9CC1-623F3723F203}" type="slidenum">
              <a:rPr lang="en-US"/>
              <a:pPr/>
              <a:t>14</a:t>
            </a:fld>
            <a:endParaRPr lang="en-US" dirty="0"/>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en-US" sz="1200" b="1" kern="1200" baseline="0" dirty="0" smtClean="0">
                <a:solidFill>
                  <a:schemeClr val="tx1"/>
                </a:solidFill>
                <a:latin typeface="Times New Roman" pitchFamily="-110" charset="0"/>
                <a:ea typeface="+mn-ea"/>
                <a:cs typeface="+mn-cs"/>
              </a:rPr>
              <a:t>OS </a:t>
            </a:r>
            <a:r>
              <a:rPr lang="en-US" sz="1200" b="1" kern="1200" baseline="0" dirty="0" err="1" smtClean="0">
                <a:solidFill>
                  <a:schemeClr val="tx1"/>
                </a:solidFill>
                <a:latin typeface="Times New Roman" pitchFamily="-110" charset="0"/>
                <a:ea typeface="+mn-ea"/>
                <a:cs typeface="+mn-cs"/>
              </a:rPr>
              <a:t>bao</a:t>
            </a:r>
            <a:r>
              <a:rPr lang="en-US" sz="1200" b="1" kern="1200" baseline="0" dirty="0" smtClean="0">
                <a:solidFill>
                  <a:schemeClr val="tx1"/>
                </a:solidFill>
                <a:latin typeface="Times New Roman" pitchFamily="-110" charset="0"/>
                <a:ea typeface="+mn-ea"/>
                <a:cs typeface="+mn-cs"/>
              </a:rPr>
              <a:t> </a:t>
            </a:r>
            <a:r>
              <a:rPr lang="en-US" sz="1200" b="1" kern="1200" baseline="0" dirty="0" err="1" smtClean="0">
                <a:solidFill>
                  <a:schemeClr val="tx1"/>
                </a:solidFill>
                <a:latin typeface="Times New Roman" pitchFamily="-110" charset="0"/>
                <a:ea typeface="+mn-ea"/>
                <a:cs typeface="+mn-cs"/>
              </a:rPr>
              <a:t>gồm</a:t>
            </a:r>
            <a:r>
              <a:rPr lang="en-US" sz="1200" b="1" kern="1200" baseline="0" dirty="0" smtClean="0">
                <a:solidFill>
                  <a:schemeClr val="tx1"/>
                </a:solidFill>
                <a:latin typeface="Times New Roman" pitchFamily="-110" charset="0"/>
                <a:ea typeface="+mn-ea"/>
                <a:cs typeface="+mn-cs"/>
              </a:rPr>
              <a:t>:</a:t>
            </a:r>
          </a:p>
          <a:p>
            <a:pPr>
              <a:buFontTx/>
              <a:buChar char="-"/>
            </a:pPr>
            <a:r>
              <a:rPr lang="en-US" sz="1200" kern="1200" baseline="0" dirty="0" smtClean="0">
                <a:solidFill>
                  <a:schemeClr val="tx1"/>
                </a:solidFill>
                <a:latin typeface="Times New Roman" pitchFamily="-110" charset="0"/>
                <a:ea typeface="+mn-ea"/>
                <a:cs typeface="+mn-cs"/>
              </a:rPr>
              <a:t>Interrupt processing: </a:t>
            </a:r>
            <a:r>
              <a:rPr lang="en-US" sz="1200" kern="1200" baseline="0" dirty="0" err="1" smtClean="0">
                <a:solidFill>
                  <a:schemeClr val="tx1"/>
                </a:solidFill>
                <a:latin typeface="Times New Roman" pitchFamily="-110" charset="0"/>
                <a:ea typeface="+mn-ea"/>
                <a:cs typeface="+mn-cs"/>
              </a:rPr>
              <a:t>Cơ</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chế</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nhận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diện</a:t>
            </a:r>
            <a:r>
              <a:rPr lang="en-US" sz="1200" kern="1200" baseline="0" dirty="0" smtClean="0">
                <a:solidFill>
                  <a:schemeClr val="tx1"/>
                </a:solidFill>
                <a:latin typeface="Times New Roman" pitchFamily="-110" charset="0"/>
                <a:ea typeface="+mn-ea"/>
                <a:cs typeface="+mn-cs"/>
              </a:rPr>
              <a:t> interrupt</a:t>
            </a:r>
          </a:p>
          <a:p>
            <a:pPr>
              <a:buFontTx/>
              <a:buChar char="-"/>
            </a:pPr>
            <a:r>
              <a:rPr lang="en-US" sz="1200" kern="1200" baseline="0" dirty="0" smtClean="0">
                <a:solidFill>
                  <a:schemeClr val="tx1"/>
                </a:solidFill>
                <a:latin typeface="Times New Roman" pitchFamily="-110" charset="0"/>
                <a:ea typeface="+mn-ea"/>
                <a:cs typeface="+mn-cs"/>
              </a:rPr>
              <a:t>Device drivers: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interrupt handler</a:t>
            </a:r>
          </a:p>
          <a:p>
            <a:pPr>
              <a:buFontTx/>
              <a:buChar char="-"/>
            </a:pPr>
            <a:r>
              <a:rPr lang="en-US" sz="1200" kern="1200" baseline="0" dirty="0" smtClean="0">
                <a:solidFill>
                  <a:schemeClr val="tx1"/>
                </a:solidFill>
                <a:latin typeface="Times New Roman" pitchFamily="-110" charset="0"/>
                <a:ea typeface="+mn-ea"/>
                <a:cs typeface="+mn-cs"/>
              </a:rPr>
              <a:t>Job sequencing: </a:t>
            </a:r>
            <a:r>
              <a:rPr lang="en-US" sz="1200" kern="1200" baseline="0" dirty="0" err="1" smtClean="0">
                <a:solidFill>
                  <a:schemeClr val="tx1"/>
                </a:solidFill>
                <a:latin typeface="Times New Roman" pitchFamily="-110" charset="0"/>
                <a:ea typeface="+mn-ea"/>
                <a:cs typeface="+mn-cs"/>
              </a:rPr>
              <a:t>Cơ</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chế</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quản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tuần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tự</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tập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vụ</a:t>
            </a:r>
            <a:endParaRPr lang="en-US" sz="1200" kern="1200" baseline="0" dirty="0" smtClean="0">
              <a:solidFill>
                <a:schemeClr val="tx1"/>
              </a:solidFill>
              <a:latin typeface="Times New Roman" pitchFamily="-110" charset="0"/>
              <a:ea typeface="+mn-ea"/>
              <a:cs typeface="+mn-cs"/>
            </a:endParaRPr>
          </a:p>
          <a:p>
            <a:pPr>
              <a:buFontTx/>
              <a:buChar char="-"/>
            </a:pPr>
            <a:r>
              <a:rPr lang="en-US" sz="1200" kern="1200" baseline="0" dirty="0" smtClean="0">
                <a:solidFill>
                  <a:schemeClr val="tx1"/>
                </a:solidFill>
                <a:latin typeface="Times New Roman" pitchFamily="-110" charset="0"/>
                <a:ea typeface="+mn-ea"/>
                <a:cs typeface="+mn-cs"/>
              </a:rPr>
              <a:t>Control language Interpreter: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thông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dịch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vì</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hệ</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thống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có</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thể</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hỗ</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trợ</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số</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ngôn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ngữ</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lập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và</a:t>
            </a:r>
            <a:r>
              <a:rPr lang="en-US" sz="1200" kern="1200" baseline="0" dirty="0" smtClean="0">
                <a:solidFill>
                  <a:schemeClr val="tx1"/>
                </a:solidFill>
                <a:latin typeface="Times New Roman" pitchFamily="-110" charset="0"/>
                <a:ea typeface="+mn-ea"/>
                <a:cs typeface="+mn-cs"/>
              </a:rPr>
              <a:t> code </a:t>
            </a:r>
            <a:r>
              <a:rPr lang="en-US" sz="1200" kern="1200" baseline="0" dirty="0" err="1" smtClean="0">
                <a:solidFill>
                  <a:schemeClr val="tx1"/>
                </a:solidFill>
                <a:latin typeface="Times New Roman" pitchFamily="-110" charset="0"/>
                <a:ea typeface="+mn-ea"/>
                <a:cs typeface="+mn-cs"/>
              </a:rPr>
              <a:t>trong</a:t>
            </a:r>
            <a:r>
              <a:rPr lang="en-US" sz="1200" kern="1200" baseline="0" dirty="0" smtClean="0">
                <a:solidFill>
                  <a:schemeClr val="tx1"/>
                </a:solidFill>
                <a:latin typeface="Times New Roman" pitchFamily="-110" charset="0"/>
                <a:ea typeface="+mn-ea"/>
                <a:cs typeface="+mn-cs"/>
              </a:rPr>
              <a:t> user program </a:t>
            </a:r>
            <a:r>
              <a:rPr lang="en-US" sz="1200" kern="1200" baseline="0" dirty="0" err="1" smtClean="0">
                <a:solidFill>
                  <a:schemeClr val="tx1"/>
                </a:solidFill>
                <a:latin typeface="Times New Roman" pitchFamily="-110" charset="0"/>
                <a:ea typeface="+mn-ea"/>
                <a:cs typeface="+mn-cs"/>
              </a:rPr>
              <a:t>là</a:t>
            </a:r>
            <a:r>
              <a:rPr lang="en-US" sz="1200" kern="1200" baseline="0" dirty="0" smtClean="0">
                <a:solidFill>
                  <a:schemeClr val="tx1"/>
                </a:solidFill>
                <a:latin typeface="Times New Roman" pitchFamily="-110" charset="0"/>
                <a:ea typeface="+mn-ea"/>
                <a:cs typeface="+mn-cs"/>
              </a:rPr>
              <a:t> code </a:t>
            </a:r>
            <a:r>
              <a:rPr lang="en-US" sz="1200" kern="1200" baseline="0" dirty="0" err="1" smtClean="0">
                <a:solidFill>
                  <a:schemeClr val="tx1"/>
                </a:solidFill>
                <a:latin typeface="Times New Roman" pitchFamily="-110" charset="0"/>
                <a:ea typeface="+mn-ea"/>
                <a:cs typeface="+mn-cs"/>
              </a:rPr>
              <a:t>dạng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văn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bản</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Early processors were very expensive, and therefore it</a:t>
            </a:r>
          </a:p>
          <a:p>
            <a:r>
              <a:rPr lang="en-US" sz="1200" kern="1200" baseline="0" dirty="0" smtClean="0">
                <a:solidFill>
                  <a:schemeClr val="tx1"/>
                </a:solidFill>
                <a:latin typeface="Times New Roman" pitchFamily="-110" charset="0"/>
                <a:ea typeface="+mn-ea"/>
                <a:cs typeface="+mn-cs"/>
              </a:rPr>
              <a:t>was important to maximize processor utilization. The wasted time due to scheduling</a:t>
            </a:r>
          </a:p>
          <a:p>
            <a:r>
              <a:rPr lang="en-US" sz="1200" kern="1200" baseline="0" dirty="0" smtClean="0">
                <a:solidFill>
                  <a:schemeClr val="tx1"/>
                </a:solidFill>
                <a:latin typeface="Times New Roman" pitchFamily="-110" charset="0"/>
                <a:ea typeface="+mn-ea"/>
                <a:cs typeface="+mn-cs"/>
              </a:rPr>
              <a:t>and setup time was unacceptable.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improve utilization, simple batch operating systems were developed. With</a:t>
            </a:r>
          </a:p>
          <a:p>
            <a:r>
              <a:rPr lang="en-US" sz="1200" kern="1200" baseline="0" dirty="0" smtClean="0">
                <a:solidFill>
                  <a:schemeClr val="tx1"/>
                </a:solidFill>
                <a:latin typeface="Times New Roman" pitchFamily="-110" charset="0"/>
                <a:ea typeface="+mn-ea"/>
                <a:cs typeface="+mn-cs"/>
              </a:rPr>
              <a:t>such a system, also called a </a:t>
            </a:r>
            <a:r>
              <a:rPr lang="en-US" sz="1200" b="1" kern="1200" baseline="0" dirty="0" smtClean="0">
                <a:solidFill>
                  <a:schemeClr val="tx1"/>
                </a:solidFill>
                <a:latin typeface="Times New Roman" pitchFamily="-110" charset="0"/>
                <a:ea typeface="+mn-ea"/>
                <a:cs typeface="+mn-cs"/>
              </a:rPr>
              <a:t>monitor, </a:t>
            </a:r>
            <a:r>
              <a:rPr lang="en-US" sz="1200" b="0" kern="1200" baseline="0" dirty="0" smtClean="0">
                <a:solidFill>
                  <a:schemeClr val="tx1"/>
                </a:solidFill>
                <a:latin typeface="Times New Roman" pitchFamily="-110" charset="0"/>
                <a:ea typeface="+mn-ea"/>
                <a:cs typeface="+mn-cs"/>
              </a:rPr>
              <a:t>the user no longer has direct access to the</a:t>
            </a:r>
          </a:p>
          <a:p>
            <a:r>
              <a:rPr lang="en-US" sz="1200" kern="1200" baseline="0" dirty="0" smtClean="0">
                <a:solidFill>
                  <a:schemeClr val="tx1"/>
                </a:solidFill>
                <a:latin typeface="Times New Roman" pitchFamily="-110" charset="0"/>
                <a:ea typeface="+mn-ea"/>
                <a:cs typeface="+mn-cs"/>
              </a:rPr>
              <a:t>processor. Rather, the user submits the job on cards or tape to a computer operator,</a:t>
            </a:r>
          </a:p>
          <a:p>
            <a:r>
              <a:rPr lang="en-US" sz="1200" kern="1200" baseline="0" dirty="0" smtClean="0">
                <a:solidFill>
                  <a:schemeClr val="tx1"/>
                </a:solidFill>
                <a:latin typeface="Times New Roman" pitchFamily="-110" charset="0"/>
                <a:ea typeface="+mn-ea"/>
                <a:cs typeface="+mn-cs"/>
              </a:rPr>
              <a:t>who </a:t>
            </a:r>
            <a:r>
              <a:rPr lang="en-US" sz="1200" i="1" kern="1200" baseline="0" dirty="0" smtClean="0">
                <a:solidFill>
                  <a:schemeClr val="tx1"/>
                </a:solidFill>
                <a:latin typeface="Times New Roman" pitchFamily="-110" charset="0"/>
                <a:ea typeface="+mn-ea"/>
                <a:cs typeface="+mn-cs"/>
              </a:rPr>
              <a:t>batches </a:t>
            </a:r>
            <a:r>
              <a:rPr lang="en-US" sz="1200" i="0" kern="1200" baseline="0" dirty="0" smtClean="0">
                <a:solidFill>
                  <a:schemeClr val="tx1"/>
                </a:solidFill>
                <a:latin typeface="Times New Roman" pitchFamily="-110" charset="0"/>
                <a:ea typeface="+mn-ea"/>
                <a:cs typeface="+mn-cs"/>
              </a:rPr>
              <a:t>the jobs together sequentially and places the entire batch on an input</a:t>
            </a:r>
          </a:p>
          <a:p>
            <a:r>
              <a:rPr lang="en-US" sz="1200" kern="1200" baseline="0" dirty="0" smtClean="0">
                <a:solidFill>
                  <a:schemeClr val="tx1"/>
                </a:solidFill>
                <a:latin typeface="Times New Roman" pitchFamily="-110" charset="0"/>
                <a:ea typeface="+mn-ea"/>
                <a:cs typeface="+mn-cs"/>
              </a:rPr>
              <a:t>device, for use by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how this scheme works, let us look at it from two points of</a:t>
            </a:r>
          </a:p>
          <a:p>
            <a:r>
              <a:rPr lang="en-US" sz="1200" kern="1200" baseline="0" dirty="0" smtClean="0">
                <a:solidFill>
                  <a:schemeClr val="tx1"/>
                </a:solidFill>
                <a:latin typeface="Times New Roman" pitchFamily="-110" charset="0"/>
                <a:ea typeface="+mn-ea"/>
                <a:cs typeface="+mn-cs"/>
              </a:rPr>
              <a:t>view: that of the monitor and that of the processor. From the point of view of the</a:t>
            </a:r>
          </a:p>
          <a:p>
            <a:r>
              <a:rPr lang="en-US" sz="1200" kern="1200" baseline="0" dirty="0" smtClean="0">
                <a:solidFill>
                  <a:schemeClr val="tx1"/>
                </a:solidFill>
                <a:latin typeface="Times New Roman" pitchFamily="-110" charset="0"/>
                <a:ea typeface="+mn-ea"/>
                <a:cs typeface="+mn-cs"/>
              </a:rPr>
              <a:t>monitor, the monitor controls the sequence of events. For this to be so, much of the</a:t>
            </a:r>
          </a:p>
          <a:p>
            <a:r>
              <a:rPr lang="en-US" sz="1200" kern="1200" baseline="0" dirty="0" smtClean="0">
                <a:solidFill>
                  <a:schemeClr val="tx1"/>
                </a:solidFill>
                <a:latin typeface="Times New Roman" pitchFamily="-110" charset="0"/>
                <a:ea typeface="+mn-ea"/>
                <a:cs typeface="+mn-cs"/>
              </a:rPr>
              <a:t>monitor must always be in main memory and available for execution (Figure 8.3).</a:t>
            </a:r>
          </a:p>
          <a:p>
            <a:r>
              <a:rPr lang="en-US" sz="1200" kern="1200" baseline="0" dirty="0" smtClean="0">
                <a:solidFill>
                  <a:schemeClr val="tx1"/>
                </a:solidFill>
                <a:latin typeface="Times New Roman" pitchFamily="-110" charset="0"/>
                <a:ea typeface="+mn-ea"/>
                <a:cs typeface="+mn-cs"/>
              </a:rPr>
              <a:t>That portion is referred to as the </a:t>
            </a:r>
            <a:r>
              <a:rPr lang="en-US" sz="1200" b="1" kern="1200" baseline="0" dirty="0" smtClean="0">
                <a:solidFill>
                  <a:schemeClr val="tx1"/>
                </a:solidFill>
                <a:latin typeface="Times New Roman" pitchFamily="-110" charset="0"/>
                <a:ea typeface="+mn-ea"/>
                <a:cs typeface="+mn-cs"/>
              </a:rPr>
              <a:t>resident monitor. </a:t>
            </a:r>
            <a:r>
              <a:rPr lang="en-US" sz="1200" b="0" kern="1200" baseline="0" dirty="0" smtClean="0">
                <a:solidFill>
                  <a:schemeClr val="tx1"/>
                </a:solidFill>
                <a:latin typeface="Times New Roman" pitchFamily="-110" charset="0"/>
                <a:ea typeface="+mn-ea"/>
                <a:cs typeface="+mn-cs"/>
              </a:rPr>
              <a:t>The rest of the monitor consists</a:t>
            </a:r>
          </a:p>
          <a:p>
            <a:r>
              <a:rPr lang="en-US" sz="1200" kern="1200" baseline="0" dirty="0" smtClean="0">
                <a:solidFill>
                  <a:schemeClr val="tx1"/>
                </a:solidFill>
                <a:latin typeface="Times New Roman" pitchFamily="-110" charset="0"/>
                <a:ea typeface="+mn-ea"/>
                <a:cs typeface="+mn-cs"/>
              </a:rPr>
              <a:t>of utilities and common functions that are loaded as subroutines to the user program</a:t>
            </a:r>
          </a:p>
          <a:p>
            <a:r>
              <a:rPr lang="en-US" sz="1200" kern="1200" baseline="0" dirty="0" smtClean="0">
                <a:solidFill>
                  <a:schemeClr val="tx1"/>
                </a:solidFill>
                <a:latin typeface="Times New Roman" pitchFamily="-110" charset="0"/>
                <a:ea typeface="+mn-ea"/>
                <a:cs typeface="+mn-cs"/>
              </a:rPr>
              <a:t>at the beginning of any job that requires them. The monitor reads in jobs one</a:t>
            </a:r>
          </a:p>
          <a:p>
            <a:r>
              <a:rPr lang="en-US" sz="1200" kern="1200" baseline="0" dirty="0" smtClean="0">
                <a:solidFill>
                  <a:schemeClr val="tx1"/>
                </a:solidFill>
                <a:latin typeface="Times New Roman" pitchFamily="-110" charset="0"/>
                <a:ea typeface="+mn-ea"/>
                <a:cs typeface="+mn-cs"/>
              </a:rPr>
              <a:t>at a time from the input device (typically a card reader or magnetic tape drive). As it</a:t>
            </a:r>
          </a:p>
          <a:p>
            <a:r>
              <a:rPr lang="en-US" sz="1200" kern="1200" baseline="0" dirty="0" smtClean="0">
                <a:solidFill>
                  <a:schemeClr val="tx1"/>
                </a:solidFill>
                <a:latin typeface="Times New Roman" pitchFamily="-110" charset="0"/>
                <a:ea typeface="+mn-ea"/>
                <a:cs typeface="+mn-cs"/>
              </a:rPr>
              <a:t>is read in, the current job is placed in the user program area, and control is passed to</a:t>
            </a:r>
          </a:p>
          <a:p>
            <a:r>
              <a:rPr lang="en-US" sz="1200" kern="1200" baseline="0" dirty="0" smtClean="0">
                <a:solidFill>
                  <a:schemeClr val="tx1"/>
                </a:solidFill>
                <a:latin typeface="Times New Roman" pitchFamily="-110" charset="0"/>
                <a:ea typeface="+mn-ea"/>
                <a:cs typeface="+mn-cs"/>
              </a:rPr>
              <a:t>this job. When the job is completed, it returns control to the monitor, which immediately</a:t>
            </a:r>
          </a:p>
          <a:p>
            <a:r>
              <a:rPr lang="en-US" sz="1200" kern="1200" baseline="0" dirty="0" smtClean="0">
                <a:solidFill>
                  <a:schemeClr val="tx1"/>
                </a:solidFill>
                <a:latin typeface="Times New Roman" pitchFamily="-110" charset="0"/>
                <a:ea typeface="+mn-ea"/>
                <a:cs typeface="+mn-cs"/>
              </a:rPr>
              <a:t>reads in the next job. The results of each job are printed out for delivery to</a:t>
            </a:r>
          </a:p>
          <a:p>
            <a:r>
              <a:rPr lang="en-US" sz="1200" kern="1200" baseline="0" dirty="0" smtClean="0">
                <a:solidFill>
                  <a:schemeClr val="tx1"/>
                </a:solidFill>
                <a:latin typeface="Times New Roman" pitchFamily="-110" charset="0"/>
                <a:ea typeface="+mn-ea"/>
                <a:cs typeface="+mn-cs"/>
              </a:rPr>
              <a:t>the user.</a:t>
            </a:r>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15</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consider this sequence from the point of view of the processor. At a certain</a:t>
            </a:r>
          </a:p>
          <a:p>
            <a:r>
              <a:rPr lang="en-US" sz="1200" kern="1200" baseline="0" dirty="0" smtClean="0">
                <a:solidFill>
                  <a:schemeClr val="tx1"/>
                </a:solidFill>
                <a:latin typeface="Times New Roman" pitchFamily="-110" charset="0"/>
                <a:ea typeface="+mn-ea"/>
                <a:cs typeface="+mn-cs"/>
              </a:rPr>
              <a:t>point in time, the processor is executing instructions from the portion of main</a:t>
            </a:r>
          </a:p>
          <a:p>
            <a:r>
              <a:rPr lang="en-US" sz="1200" kern="1200" baseline="0" dirty="0" smtClean="0">
                <a:solidFill>
                  <a:schemeClr val="tx1"/>
                </a:solidFill>
                <a:latin typeface="Times New Roman" pitchFamily="-110" charset="0"/>
                <a:ea typeface="+mn-ea"/>
                <a:cs typeface="+mn-cs"/>
              </a:rPr>
              <a:t>memory containing the monitor. These instructions cause the next job to be read</a:t>
            </a:r>
          </a:p>
          <a:p>
            <a:r>
              <a:rPr lang="en-US" sz="1200" kern="1200" baseline="0" dirty="0" smtClean="0">
                <a:solidFill>
                  <a:schemeClr val="tx1"/>
                </a:solidFill>
                <a:latin typeface="Times New Roman" pitchFamily="-110" charset="0"/>
                <a:ea typeface="+mn-ea"/>
                <a:cs typeface="+mn-cs"/>
              </a:rPr>
              <a:t>in to another portion of main memory. Once a job has been read in, the processor</a:t>
            </a:r>
          </a:p>
          <a:p>
            <a:r>
              <a:rPr lang="en-US" sz="1200" kern="1200" baseline="0" dirty="0" smtClean="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smtClean="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smtClean="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smtClean="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smtClean="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smtClean="0">
                <a:solidFill>
                  <a:schemeClr val="tx1"/>
                </a:solidFill>
                <a:latin typeface="Times New Roman" pitchFamily="-110" charset="0"/>
                <a:ea typeface="+mn-ea"/>
                <a:cs typeface="+mn-cs"/>
              </a:rPr>
              <a:t>is now fetching and executing instructions in a user program, and “control is</a:t>
            </a:r>
          </a:p>
          <a:p>
            <a:r>
              <a:rPr lang="en-US" sz="1200" kern="1200" baseline="0" dirty="0" smtClean="0">
                <a:solidFill>
                  <a:schemeClr val="tx1"/>
                </a:solidFill>
                <a:latin typeface="Times New Roman" pitchFamily="-110" charset="0"/>
                <a:ea typeface="+mn-ea"/>
                <a:cs typeface="+mn-cs"/>
              </a:rPr>
              <a:t>returned to the monitor” means that the processor is now fetching and executing</a:t>
            </a:r>
          </a:p>
          <a:p>
            <a:r>
              <a:rPr lang="en-US" sz="1200" kern="1200" baseline="0" dirty="0" smtClean="0">
                <a:solidFill>
                  <a:schemeClr val="tx1"/>
                </a:solidFill>
                <a:latin typeface="Times New Roman" pitchFamily="-110" charset="0"/>
                <a:ea typeface="+mn-ea"/>
                <a:cs typeface="+mn-cs"/>
              </a:rPr>
              <a:t>instructions from the monitor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should be clear that the monitor handles the scheduling problem. A batch of</a:t>
            </a:r>
          </a:p>
          <a:p>
            <a:r>
              <a:rPr lang="en-US" sz="1200" kern="1200" baseline="0" dirty="0" smtClean="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smtClean="0">
                <a:solidFill>
                  <a:schemeClr val="tx1"/>
                </a:solidFill>
                <a:latin typeface="Times New Roman" pitchFamily="-110" charset="0"/>
                <a:ea typeface="+mn-ea"/>
                <a:cs typeface="+mn-cs"/>
              </a:rPr>
              <a:t>idle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How about the job setup time? The monitor handles this as well. With each</a:t>
            </a:r>
          </a:p>
          <a:p>
            <a:r>
              <a:rPr lang="en-US" sz="1200" kern="1200" baseline="0" dirty="0" smtClean="0">
                <a:solidFill>
                  <a:schemeClr val="tx1"/>
                </a:solidFill>
                <a:latin typeface="Times New Roman" pitchFamily="-110" charset="0"/>
                <a:ea typeface="+mn-ea"/>
                <a:cs typeface="+mn-cs"/>
              </a:rPr>
              <a:t>job, instructions are included in a </a:t>
            </a:r>
            <a:r>
              <a:rPr lang="en-US" sz="1200" b="1" kern="1200" baseline="0" dirty="0" smtClean="0">
                <a:solidFill>
                  <a:schemeClr val="tx1"/>
                </a:solidFill>
                <a:latin typeface="Times New Roman" pitchFamily="-110" charset="0"/>
                <a:ea typeface="+mn-ea"/>
                <a:cs typeface="+mn-cs"/>
              </a:rPr>
              <a:t>job control language (JCL). </a:t>
            </a:r>
            <a:r>
              <a:rPr lang="en-US" sz="1200" b="0" kern="1200" baseline="0" dirty="0" smtClean="0">
                <a:solidFill>
                  <a:schemeClr val="tx1"/>
                </a:solidFill>
                <a:latin typeface="Times New Roman" pitchFamily="-110" charset="0"/>
                <a:ea typeface="+mn-ea"/>
                <a:cs typeface="+mn-cs"/>
              </a:rPr>
              <a:t>This is a special type</a:t>
            </a:r>
          </a:p>
          <a:p>
            <a:r>
              <a:rPr lang="en-US" sz="1200" kern="1200" baseline="0" dirty="0" smtClean="0">
                <a:solidFill>
                  <a:schemeClr val="tx1"/>
                </a:solidFill>
                <a:latin typeface="Times New Roman" pitchFamily="-110" charset="0"/>
                <a:ea typeface="+mn-ea"/>
                <a:cs typeface="+mn-cs"/>
              </a:rPr>
              <a:t>of programming language used to provide instructions to the monitor. A simple</a:t>
            </a:r>
          </a:p>
          <a:p>
            <a:r>
              <a:rPr lang="en-US" sz="1200" kern="1200" baseline="0" dirty="0" smtClean="0">
                <a:solidFill>
                  <a:schemeClr val="tx1"/>
                </a:solidFill>
                <a:latin typeface="Times New Roman" pitchFamily="-110" charset="0"/>
                <a:ea typeface="+mn-ea"/>
                <a:cs typeface="+mn-cs"/>
              </a:rPr>
              <a:t>example is that of a user submitting a program written in FORTRAN plus some</a:t>
            </a:r>
          </a:p>
          <a:p>
            <a:r>
              <a:rPr lang="en-US" sz="1200" kern="1200" baseline="0" dirty="0" smtClean="0">
                <a:solidFill>
                  <a:schemeClr val="tx1"/>
                </a:solidFill>
                <a:latin typeface="Times New Roman" pitchFamily="-110" charset="0"/>
                <a:ea typeface="+mn-ea"/>
                <a:cs typeface="+mn-cs"/>
              </a:rPr>
              <a:t>data to be used by the program. Each FORTRAN instruction and each item of</a:t>
            </a:r>
          </a:p>
          <a:p>
            <a:r>
              <a:rPr lang="en-US" sz="1200" kern="1200" baseline="0" dirty="0" smtClean="0">
                <a:solidFill>
                  <a:schemeClr val="tx1"/>
                </a:solidFill>
                <a:latin typeface="Times New Roman" pitchFamily="-110" charset="0"/>
                <a:ea typeface="+mn-ea"/>
                <a:cs typeface="+mn-cs"/>
              </a:rPr>
              <a:t>data is on a separate punched card or a separate record on tape. In addition to</a:t>
            </a:r>
          </a:p>
          <a:p>
            <a:r>
              <a:rPr lang="en-US" sz="1200" kern="1200" baseline="0" dirty="0" smtClean="0">
                <a:solidFill>
                  <a:schemeClr val="tx1"/>
                </a:solidFill>
                <a:latin typeface="Times New Roman" pitchFamily="-110" charset="0"/>
                <a:ea typeface="+mn-ea"/>
                <a:cs typeface="+mn-cs"/>
              </a:rPr>
              <a:t>FORTRAN and data lines, the job includes job control instructions, which are</a:t>
            </a:r>
          </a:p>
          <a:p>
            <a:r>
              <a:rPr lang="en-US" sz="1200" kern="1200" baseline="0" dirty="0" smtClean="0">
                <a:solidFill>
                  <a:schemeClr val="tx1"/>
                </a:solidFill>
                <a:latin typeface="Times New Roman" pitchFamily="-110" charset="0"/>
                <a:ea typeface="+mn-ea"/>
                <a:cs typeface="+mn-cs"/>
              </a:rPr>
              <a:t>denoted by the beginning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execute this job, the monitor reads the $FTN line and loads the appropriate</a:t>
            </a:r>
          </a:p>
          <a:p>
            <a:r>
              <a:rPr lang="en-US" sz="1200" kern="1200" baseline="0" dirty="0" smtClean="0">
                <a:solidFill>
                  <a:schemeClr val="tx1"/>
                </a:solidFill>
                <a:latin typeface="Times New Roman" pitchFamily="-110" charset="0"/>
                <a:ea typeface="+mn-ea"/>
                <a:cs typeface="+mn-cs"/>
              </a:rPr>
              <a:t>compiler from its mass storage (usually tape). The compiler translates the user’s</a:t>
            </a:r>
          </a:p>
          <a:p>
            <a:r>
              <a:rPr lang="en-US" sz="1200" kern="1200" baseline="0" dirty="0" smtClean="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smtClean="0">
                <a:solidFill>
                  <a:schemeClr val="tx1"/>
                </a:solidFill>
                <a:latin typeface="Times New Roman" pitchFamily="-110" charset="0"/>
                <a:ea typeface="+mn-ea"/>
                <a:cs typeface="+mn-cs"/>
              </a:rPr>
              <a:t>in memory, the operation is referred to as “compile, load, and go.” If it is stored</a:t>
            </a:r>
          </a:p>
          <a:p>
            <a:r>
              <a:rPr lang="en-US" sz="1200" kern="1200" baseline="0" dirty="0" smtClean="0">
                <a:solidFill>
                  <a:schemeClr val="tx1"/>
                </a:solidFill>
                <a:latin typeface="Times New Roman" pitchFamily="-110" charset="0"/>
                <a:ea typeface="+mn-ea"/>
                <a:cs typeface="+mn-cs"/>
              </a:rPr>
              <a:t>on tape, then the $LOAD instruction is required. This instruction is read by the</a:t>
            </a:r>
          </a:p>
          <a:p>
            <a:r>
              <a:rPr lang="en-US" sz="1200" kern="1200" baseline="0" dirty="0" smtClean="0">
                <a:solidFill>
                  <a:schemeClr val="tx1"/>
                </a:solidFill>
                <a:latin typeface="Times New Roman" pitchFamily="-110" charset="0"/>
                <a:ea typeface="+mn-ea"/>
                <a:cs typeface="+mn-cs"/>
              </a:rPr>
              <a:t>monitor, which regains control after the compile operation. The monitor invokes</a:t>
            </a:r>
          </a:p>
          <a:p>
            <a:r>
              <a:rPr lang="en-US" sz="1200" kern="1200" baseline="0" dirty="0" smtClean="0">
                <a:solidFill>
                  <a:schemeClr val="tx1"/>
                </a:solidFill>
                <a:latin typeface="Times New Roman" pitchFamily="-110" charset="0"/>
                <a:ea typeface="+mn-ea"/>
                <a:cs typeface="+mn-cs"/>
              </a:rPr>
              <a:t>the loader, which loads the object program into memory in place of the compiler</a:t>
            </a:r>
          </a:p>
          <a:p>
            <a:r>
              <a:rPr lang="en-US" sz="1200" kern="1200" baseline="0" dirty="0" smtClean="0">
                <a:solidFill>
                  <a:schemeClr val="tx1"/>
                </a:solidFill>
                <a:latin typeface="Times New Roman" pitchFamily="-110" charset="0"/>
                <a:ea typeface="+mn-ea"/>
                <a:cs typeface="+mn-cs"/>
              </a:rPr>
              <a:t>and transfers control to it. In this manner, a large segment of main memory can</a:t>
            </a:r>
          </a:p>
          <a:p>
            <a:r>
              <a:rPr lang="en-US" sz="1200" kern="1200" baseline="0" dirty="0" smtClean="0">
                <a:solidFill>
                  <a:schemeClr val="tx1"/>
                </a:solidFill>
                <a:latin typeface="Times New Roman" pitchFamily="-110" charset="0"/>
                <a:ea typeface="+mn-ea"/>
                <a:cs typeface="+mn-cs"/>
              </a:rPr>
              <a:t>be shared among different subsystems, although only one such subsystem could be</a:t>
            </a:r>
          </a:p>
          <a:p>
            <a:r>
              <a:rPr lang="en-US" sz="1200" kern="1200" baseline="0" dirty="0" smtClean="0">
                <a:solidFill>
                  <a:schemeClr val="tx1"/>
                </a:solidFill>
                <a:latin typeface="Times New Roman" pitchFamily="-110" charset="0"/>
                <a:ea typeface="+mn-ea"/>
                <a:cs typeface="+mn-cs"/>
              </a:rPr>
              <a:t>resident and executing at a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see that the monitor, or batch OS, is simply a computer program. It relies</a:t>
            </a:r>
          </a:p>
          <a:p>
            <a:r>
              <a:rPr lang="en-US" sz="1200" kern="1200" baseline="0" dirty="0" smtClean="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smtClean="0">
                <a:solidFill>
                  <a:schemeClr val="tx1"/>
                </a:solidFill>
                <a:latin typeface="Times New Roman" pitchFamily="-110" charset="0"/>
                <a:ea typeface="+mn-ea"/>
                <a:cs typeface="+mn-cs"/>
              </a:rPr>
              <a:t>memory in order to seize and relinquish control alternately.</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99C4B3-BF83-A94A-86AD-58A249506119}" type="slidenum">
              <a:rPr lang="en-US"/>
              <a:pPr/>
              <a:t>16</a:t>
            </a:fld>
            <a:endParaRPr lang="en-US" dirty="0"/>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consider this sequence from the point of view of the processor. At a certain</a:t>
            </a:r>
          </a:p>
          <a:p>
            <a:r>
              <a:rPr lang="en-US" sz="1200" kern="1200" baseline="0" dirty="0" smtClean="0">
                <a:solidFill>
                  <a:schemeClr val="tx1"/>
                </a:solidFill>
                <a:latin typeface="Times New Roman" pitchFamily="-110" charset="0"/>
                <a:ea typeface="+mn-ea"/>
                <a:cs typeface="+mn-cs"/>
              </a:rPr>
              <a:t>point in time, the processor is executing instructions from the portion of main</a:t>
            </a:r>
          </a:p>
          <a:p>
            <a:r>
              <a:rPr lang="en-US" sz="1200" kern="1200" baseline="0" dirty="0" smtClean="0">
                <a:solidFill>
                  <a:schemeClr val="tx1"/>
                </a:solidFill>
                <a:latin typeface="Times New Roman" pitchFamily="-110" charset="0"/>
                <a:ea typeface="+mn-ea"/>
                <a:cs typeface="+mn-cs"/>
              </a:rPr>
              <a:t>memory containing the monitor. These instructions cause the next job to be read</a:t>
            </a:r>
          </a:p>
          <a:p>
            <a:r>
              <a:rPr lang="en-US" sz="1200" kern="1200" baseline="0" dirty="0" smtClean="0">
                <a:solidFill>
                  <a:schemeClr val="tx1"/>
                </a:solidFill>
                <a:latin typeface="Times New Roman" pitchFamily="-110" charset="0"/>
                <a:ea typeface="+mn-ea"/>
                <a:cs typeface="+mn-cs"/>
              </a:rPr>
              <a:t>in to another portion of main memory. Once a job has been read in, the processor</a:t>
            </a:r>
          </a:p>
          <a:p>
            <a:r>
              <a:rPr lang="en-US" sz="1200" kern="1200" baseline="0" dirty="0" smtClean="0">
                <a:solidFill>
                  <a:schemeClr val="tx1"/>
                </a:solidFill>
                <a:latin typeface="Times New Roman" pitchFamily="-110" charset="0"/>
                <a:ea typeface="+mn-ea"/>
                <a:cs typeface="+mn-cs"/>
              </a:rPr>
              <a:t>will encounter in the monitor a branch instruction that instructs the processor to</a:t>
            </a:r>
          </a:p>
          <a:p>
            <a:r>
              <a:rPr lang="en-US" sz="1200" kern="1200" baseline="0" dirty="0" smtClean="0">
                <a:solidFill>
                  <a:schemeClr val="tx1"/>
                </a:solidFill>
                <a:latin typeface="Times New Roman" pitchFamily="-110" charset="0"/>
                <a:ea typeface="+mn-ea"/>
                <a:cs typeface="+mn-cs"/>
              </a:rPr>
              <a:t>continue execution at the start of the user program. The processor will then execute</a:t>
            </a:r>
          </a:p>
          <a:p>
            <a:r>
              <a:rPr lang="en-US" sz="1200" kern="1200" baseline="0" dirty="0" smtClean="0">
                <a:solidFill>
                  <a:schemeClr val="tx1"/>
                </a:solidFill>
                <a:latin typeface="Times New Roman" pitchFamily="-110" charset="0"/>
                <a:ea typeface="+mn-ea"/>
                <a:cs typeface="+mn-cs"/>
              </a:rPr>
              <a:t>the instruction in the user’s program until it encounters an ending or error condition.</a:t>
            </a:r>
          </a:p>
          <a:p>
            <a:r>
              <a:rPr lang="en-US" sz="1200" kern="1200" baseline="0" dirty="0" smtClean="0">
                <a:solidFill>
                  <a:schemeClr val="tx1"/>
                </a:solidFill>
                <a:latin typeface="Times New Roman" pitchFamily="-110" charset="0"/>
                <a:ea typeface="+mn-ea"/>
                <a:cs typeface="+mn-cs"/>
              </a:rPr>
              <a:t>Either event causes the processor to fetch its next instruction from the monitor</a:t>
            </a:r>
          </a:p>
          <a:p>
            <a:r>
              <a:rPr lang="en-US" sz="1200" kern="1200" baseline="0" dirty="0" smtClean="0">
                <a:solidFill>
                  <a:schemeClr val="tx1"/>
                </a:solidFill>
                <a:latin typeface="Times New Roman" pitchFamily="-110" charset="0"/>
                <a:ea typeface="+mn-ea"/>
                <a:cs typeface="+mn-cs"/>
              </a:rPr>
              <a:t>program. Thus the phrase “control is passed to a job” simply means that the processor</a:t>
            </a:r>
          </a:p>
          <a:p>
            <a:r>
              <a:rPr lang="en-US" sz="1200" kern="1200" baseline="0" dirty="0" smtClean="0">
                <a:solidFill>
                  <a:schemeClr val="tx1"/>
                </a:solidFill>
                <a:latin typeface="Times New Roman" pitchFamily="-110" charset="0"/>
                <a:ea typeface="+mn-ea"/>
                <a:cs typeface="+mn-cs"/>
              </a:rPr>
              <a:t>is now fetching and executing instructions in a user program, and “control is</a:t>
            </a:r>
          </a:p>
          <a:p>
            <a:r>
              <a:rPr lang="en-US" sz="1200" kern="1200" baseline="0" dirty="0" smtClean="0">
                <a:solidFill>
                  <a:schemeClr val="tx1"/>
                </a:solidFill>
                <a:latin typeface="Times New Roman" pitchFamily="-110" charset="0"/>
                <a:ea typeface="+mn-ea"/>
                <a:cs typeface="+mn-cs"/>
              </a:rPr>
              <a:t>returned to the monitor” means that the processor is now fetching and executing</a:t>
            </a:r>
          </a:p>
          <a:p>
            <a:r>
              <a:rPr lang="en-US" sz="1200" kern="1200" baseline="0" dirty="0" smtClean="0">
                <a:solidFill>
                  <a:schemeClr val="tx1"/>
                </a:solidFill>
                <a:latin typeface="Times New Roman" pitchFamily="-110" charset="0"/>
                <a:ea typeface="+mn-ea"/>
                <a:cs typeface="+mn-cs"/>
              </a:rPr>
              <a:t>instructions from the monitor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It should be clear that the monitor handles the scheduling problem. A batch of</a:t>
            </a:r>
          </a:p>
          <a:p>
            <a:r>
              <a:rPr lang="en-US" sz="1200" kern="1200" baseline="0" dirty="0" smtClean="0">
                <a:solidFill>
                  <a:schemeClr val="tx1"/>
                </a:solidFill>
                <a:latin typeface="Times New Roman" pitchFamily="-110" charset="0"/>
                <a:ea typeface="+mn-ea"/>
                <a:cs typeface="+mn-cs"/>
              </a:rPr>
              <a:t>jobs is queued up, and jobs are executed as rapidly as possible, with no intervening</a:t>
            </a:r>
          </a:p>
          <a:p>
            <a:r>
              <a:rPr lang="en-US" sz="1200" kern="1200" baseline="0" dirty="0" smtClean="0">
                <a:solidFill>
                  <a:schemeClr val="tx1"/>
                </a:solidFill>
                <a:latin typeface="Times New Roman" pitchFamily="-110" charset="0"/>
                <a:ea typeface="+mn-ea"/>
                <a:cs typeface="+mn-cs"/>
              </a:rPr>
              <a:t>idle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How about the job setup time? The monitor handles this as well. With each</a:t>
            </a:r>
          </a:p>
          <a:p>
            <a:r>
              <a:rPr lang="en-US" sz="1200" kern="1200" baseline="0" dirty="0" smtClean="0">
                <a:solidFill>
                  <a:schemeClr val="tx1"/>
                </a:solidFill>
                <a:latin typeface="Times New Roman" pitchFamily="-110" charset="0"/>
                <a:ea typeface="+mn-ea"/>
                <a:cs typeface="+mn-cs"/>
              </a:rPr>
              <a:t>job, instructions are included in a </a:t>
            </a:r>
            <a:r>
              <a:rPr lang="en-US" sz="1200" b="1" kern="1200" baseline="0" dirty="0" smtClean="0">
                <a:solidFill>
                  <a:schemeClr val="tx1"/>
                </a:solidFill>
                <a:latin typeface="Times New Roman" pitchFamily="-110" charset="0"/>
                <a:ea typeface="+mn-ea"/>
                <a:cs typeface="+mn-cs"/>
              </a:rPr>
              <a:t>job control language (JCL). </a:t>
            </a:r>
            <a:r>
              <a:rPr lang="en-US" sz="1200" b="0" kern="1200" baseline="0" dirty="0" smtClean="0">
                <a:solidFill>
                  <a:schemeClr val="tx1"/>
                </a:solidFill>
                <a:latin typeface="Times New Roman" pitchFamily="-110" charset="0"/>
                <a:ea typeface="+mn-ea"/>
                <a:cs typeface="+mn-cs"/>
              </a:rPr>
              <a:t>This is a special type</a:t>
            </a:r>
          </a:p>
          <a:p>
            <a:r>
              <a:rPr lang="en-US" sz="1200" kern="1200" baseline="0" dirty="0" smtClean="0">
                <a:solidFill>
                  <a:schemeClr val="tx1"/>
                </a:solidFill>
                <a:latin typeface="Times New Roman" pitchFamily="-110" charset="0"/>
                <a:ea typeface="+mn-ea"/>
                <a:cs typeface="+mn-cs"/>
              </a:rPr>
              <a:t>of programming language used to provide instructions to the monitor. A simple</a:t>
            </a:r>
          </a:p>
          <a:p>
            <a:r>
              <a:rPr lang="en-US" sz="1200" kern="1200" baseline="0" dirty="0" smtClean="0">
                <a:solidFill>
                  <a:schemeClr val="tx1"/>
                </a:solidFill>
                <a:latin typeface="Times New Roman" pitchFamily="-110" charset="0"/>
                <a:ea typeface="+mn-ea"/>
                <a:cs typeface="+mn-cs"/>
              </a:rPr>
              <a:t>example is that of a user submitting a program written in FORTRAN plus some</a:t>
            </a:r>
          </a:p>
          <a:p>
            <a:r>
              <a:rPr lang="en-US" sz="1200" kern="1200" baseline="0" dirty="0" smtClean="0">
                <a:solidFill>
                  <a:schemeClr val="tx1"/>
                </a:solidFill>
                <a:latin typeface="Times New Roman" pitchFamily="-110" charset="0"/>
                <a:ea typeface="+mn-ea"/>
                <a:cs typeface="+mn-cs"/>
              </a:rPr>
              <a:t>data to be used by the program. Each FORTRAN instruction and each item of</a:t>
            </a:r>
          </a:p>
          <a:p>
            <a:r>
              <a:rPr lang="en-US" sz="1200" kern="1200" baseline="0" dirty="0" smtClean="0">
                <a:solidFill>
                  <a:schemeClr val="tx1"/>
                </a:solidFill>
                <a:latin typeface="Times New Roman" pitchFamily="-110" charset="0"/>
                <a:ea typeface="+mn-ea"/>
                <a:cs typeface="+mn-cs"/>
              </a:rPr>
              <a:t>data is on a separate punched card or a separate record on tape. In addition to</a:t>
            </a:r>
          </a:p>
          <a:p>
            <a:r>
              <a:rPr lang="en-US" sz="1200" kern="1200" baseline="0" dirty="0" smtClean="0">
                <a:solidFill>
                  <a:schemeClr val="tx1"/>
                </a:solidFill>
                <a:latin typeface="Times New Roman" pitchFamily="-110" charset="0"/>
                <a:ea typeface="+mn-ea"/>
                <a:cs typeface="+mn-cs"/>
              </a:rPr>
              <a:t>FORTRAN and data lines, the job includes job control instructions, which are</a:t>
            </a:r>
          </a:p>
          <a:p>
            <a:r>
              <a:rPr lang="en-US" sz="1200" kern="1200" baseline="0" dirty="0" smtClean="0">
                <a:solidFill>
                  <a:schemeClr val="tx1"/>
                </a:solidFill>
                <a:latin typeface="Times New Roman" pitchFamily="-110" charset="0"/>
                <a:ea typeface="+mn-ea"/>
                <a:cs typeface="+mn-cs"/>
              </a:rPr>
              <a:t>denoted by the beginning “$”.</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execute this job, the monitor reads the $FTN line and loads the appropriate</a:t>
            </a:r>
          </a:p>
          <a:p>
            <a:r>
              <a:rPr lang="en-US" sz="1200" kern="1200" baseline="0" dirty="0" smtClean="0">
                <a:solidFill>
                  <a:schemeClr val="tx1"/>
                </a:solidFill>
                <a:latin typeface="Times New Roman" pitchFamily="-110" charset="0"/>
                <a:ea typeface="+mn-ea"/>
                <a:cs typeface="+mn-cs"/>
              </a:rPr>
              <a:t>compiler from its mass storage (usually tape). The compiler translates the user’s</a:t>
            </a:r>
          </a:p>
          <a:p>
            <a:r>
              <a:rPr lang="en-US" sz="1200" kern="1200" baseline="0" dirty="0" smtClean="0">
                <a:solidFill>
                  <a:schemeClr val="tx1"/>
                </a:solidFill>
                <a:latin typeface="Times New Roman" pitchFamily="-110" charset="0"/>
                <a:ea typeface="+mn-ea"/>
                <a:cs typeface="+mn-cs"/>
              </a:rPr>
              <a:t>program into object code, which is stored in memory or mass storage. If it is stored</a:t>
            </a:r>
          </a:p>
          <a:p>
            <a:r>
              <a:rPr lang="en-US" sz="1200" kern="1200" baseline="0" dirty="0" smtClean="0">
                <a:solidFill>
                  <a:schemeClr val="tx1"/>
                </a:solidFill>
                <a:latin typeface="Times New Roman" pitchFamily="-110" charset="0"/>
                <a:ea typeface="+mn-ea"/>
                <a:cs typeface="+mn-cs"/>
              </a:rPr>
              <a:t>in memory, the operation is referred to as “compile, load, and go.” If it is stored</a:t>
            </a:r>
          </a:p>
          <a:p>
            <a:r>
              <a:rPr lang="en-US" sz="1200" kern="1200" baseline="0" dirty="0" smtClean="0">
                <a:solidFill>
                  <a:schemeClr val="tx1"/>
                </a:solidFill>
                <a:latin typeface="Times New Roman" pitchFamily="-110" charset="0"/>
                <a:ea typeface="+mn-ea"/>
                <a:cs typeface="+mn-cs"/>
              </a:rPr>
              <a:t>on tape, then the $LOAD instruction is required. This instruction is read by the</a:t>
            </a:r>
          </a:p>
          <a:p>
            <a:r>
              <a:rPr lang="en-US" sz="1200" kern="1200" baseline="0" dirty="0" smtClean="0">
                <a:solidFill>
                  <a:schemeClr val="tx1"/>
                </a:solidFill>
                <a:latin typeface="Times New Roman" pitchFamily="-110" charset="0"/>
                <a:ea typeface="+mn-ea"/>
                <a:cs typeface="+mn-cs"/>
              </a:rPr>
              <a:t>monitor, which regains control after the compile operation. The monitor invokes</a:t>
            </a:r>
          </a:p>
          <a:p>
            <a:r>
              <a:rPr lang="en-US" sz="1200" kern="1200" baseline="0" dirty="0" smtClean="0">
                <a:solidFill>
                  <a:schemeClr val="tx1"/>
                </a:solidFill>
                <a:latin typeface="Times New Roman" pitchFamily="-110" charset="0"/>
                <a:ea typeface="+mn-ea"/>
                <a:cs typeface="+mn-cs"/>
              </a:rPr>
              <a:t>the loader, which loads the object program into memory in place of the compiler</a:t>
            </a:r>
          </a:p>
          <a:p>
            <a:r>
              <a:rPr lang="en-US" sz="1200" kern="1200" baseline="0" dirty="0" smtClean="0">
                <a:solidFill>
                  <a:schemeClr val="tx1"/>
                </a:solidFill>
                <a:latin typeface="Times New Roman" pitchFamily="-110" charset="0"/>
                <a:ea typeface="+mn-ea"/>
                <a:cs typeface="+mn-cs"/>
              </a:rPr>
              <a:t>and transfers control to it. In this manner, a large segment of main memory can</a:t>
            </a:r>
          </a:p>
          <a:p>
            <a:r>
              <a:rPr lang="en-US" sz="1200" kern="1200" baseline="0" dirty="0" smtClean="0">
                <a:solidFill>
                  <a:schemeClr val="tx1"/>
                </a:solidFill>
                <a:latin typeface="Times New Roman" pitchFamily="-110" charset="0"/>
                <a:ea typeface="+mn-ea"/>
                <a:cs typeface="+mn-cs"/>
              </a:rPr>
              <a:t>be shared among different subsystems, although only one such subsystem could be</a:t>
            </a:r>
          </a:p>
          <a:p>
            <a:r>
              <a:rPr lang="en-US" sz="1200" kern="1200" baseline="0" dirty="0" smtClean="0">
                <a:solidFill>
                  <a:schemeClr val="tx1"/>
                </a:solidFill>
                <a:latin typeface="Times New Roman" pitchFamily="-110" charset="0"/>
                <a:ea typeface="+mn-ea"/>
                <a:cs typeface="+mn-cs"/>
              </a:rPr>
              <a:t>resident and executing at a time.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see that the monitor, or batch OS, is simply a computer program. It relies</a:t>
            </a:r>
          </a:p>
          <a:p>
            <a:r>
              <a:rPr lang="en-US" sz="1200" kern="1200" baseline="0" dirty="0" smtClean="0">
                <a:solidFill>
                  <a:schemeClr val="tx1"/>
                </a:solidFill>
                <a:latin typeface="Times New Roman" pitchFamily="-110" charset="0"/>
                <a:ea typeface="+mn-ea"/>
                <a:cs typeface="+mn-cs"/>
              </a:rPr>
              <a:t>on the ability of the processor to fetch instructions from various portions of main</a:t>
            </a:r>
          </a:p>
          <a:p>
            <a:r>
              <a:rPr lang="en-US" sz="1200" kern="1200" baseline="0" dirty="0" smtClean="0">
                <a:solidFill>
                  <a:schemeClr val="tx1"/>
                </a:solidFill>
                <a:latin typeface="Times New Roman" pitchFamily="-110" charset="0"/>
                <a:ea typeface="+mn-ea"/>
                <a:cs typeface="+mn-cs"/>
              </a:rPr>
              <a:t>memory in order to seize and relinquish control alternately.</a:t>
            </a:r>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EB735A-2130-4B42-940E-D8E5F666A931}" type="slidenum">
              <a:rPr lang="en-US"/>
              <a:pPr/>
              <a:t>17</a:t>
            </a:fld>
            <a:endParaRPr lang="en-US" dirty="0"/>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Certain other hardware features are also desirable: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Memory protection: </a:t>
            </a:r>
            <a:r>
              <a:rPr lang="en-US" sz="1200" b="0" kern="1200" baseline="0" dirty="0" smtClean="0">
                <a:solidFill>
                  <a:schemeClr val="tx1"/>
                </a:solidFill>
                <a:latin typeface="Times New Roman" pitchFamily="-110" charset="0"/>
                <a:ea typeface="+mn-ea"/>
                <a:cs typeface="+mn-cs"/>
              </a:rPr>
              <a:t>While the user program is executing, it must not alter the</a:t>
            </a:r>
          </a:p>
          <a:p>
            <a:r>
              <a:rPr lang="en-US" sz="1200" kern="1200" baseline="0" dirty="0" smtClean="0">
                <a:solidFill>
                  <a:schemeClr val="tx1"/>
                </a:solidFill>
                <a:latin typeface="Times New Roman" pitchFamily="-110" charset="0"/>
                <a:ea typeface="+mn-ea"/>
                <a:cs typeface="+mn-cs"/>
              </a:rPr>
              <a:t>memory area containing the monitor. If such an attempt is made, the processor</a:t>
            </a:r>
          </a:p>
          <a:p>
            <a:r>
              <a:rPr lang="en-US" sz="1200" kern="1200" baseline="0" dirty="0" smtClean="0">
                <a:solidFill>
                  <a:schemeClr val="tx1"/>
                </a:solidFill>
                <a:latin typeface="Times New Roman" pitchFamily="-110" charset="0"/>
                <a:ea typeface="+mn-ea"/>
                <a:cs typeface="+mn-cs"/>
              </a:rPr>
              <a:t>hardware should detect an error and transfer control to the monitor. The</a:t>
            </a:r>
          </a:p>
          <a:p>
            <a:r>
              <a:rPr lang="en-US" sz="1200" kern="1200" baseline="0" dirty="0" smtClean="0">
                <a:solidFill>
                  <a:schemeClr val="tx1"/>
                </a:solidFill>
                <a:latin typeface="Times New Roman" pitchFamily="-110" charset="0"/>
                <a:ea typeface="+mn-ea"/>
                <a:cs typeface="+mn-cs"/>
              </a:rPr>
              <a:t>monitor would then abort the job, print out an error message, and load the</a:t>
            </a:r>
          </a:p>
          <a:p>
            <a:r>
              <a:rPr lang="en-US" sz="1200" kern="1200" baseline="0" dirty="0" smtClean="0">
                <a:solidFill>
                  <a:schemeClr val="tx1"/>
                </a:solidFill>
                <a:latin typeface="Times New Roman" pitchFamily="-110" charset="0"/>
                <a:ea typeface="+mn-ea"/>
                <a:cs typeface="+mn-cs"/>
              </a:rPr>
              <a:t>next job.</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Timer: </a:t>
            </a:r>
            <a:r>
              <a:rPr lang="en-US" sz="1200" b="0" kern="1200" baseline="0" dirty="0" smtClean="0">
                <a:solidFill>
                  <a:schemeClr val="tx1"/>
                </a:solidFill>
                <a:latin typeface="Times New Roman" pitchFamily="-110" charset="0"/>
                <a:ea typeface="+mn-ea"/>
                <a:cs typeface="+mn-cs"/>
              </a:rPr>
              <a:t>A timer is used to prevent a single job from monopolizing the system.</a:t>
            </a:r>
          </a:p>
          <a:p>
            <a:r>
              <a:rPr lang="en-US" sz="1200" kern="1200" baseline="0" dirty="0" smtClean="0">
                <a:solidFill>
                  <a:schemeClr val="tx1"/>
                </a:solidFill>
                <a:latin typeface="Times New Roman" pitchFamily="-110" charset="0"/>
                <a:ea typeface="+mn-ea"/>
                <a:cs typeface="+mn-cs"/>
              </a:rPr>
              <a:t>The timer is set at the beginning of each job. If the timer expires, an interrupt</a:t>
            </a:r>
          </a:p>
          <a:p>
            <a:r>
              <a:rPr lang="en-US" sz="1200" kern="1200" baseline="0" dirty="0" smtClean="0">
                <a:solidFill>
                  <a:schemeClr val="tx1"/>
                </a:solidFill>
                <a:latin typeface="Times New Roman" pitchFamily="-110" charset="0"/>
                <a:ea typeface="+mn-ea"/>
                <a:cs typeface="+mn-cs"/>
              </a:rPr>
              <a:t>occurs, and control returns to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Privileged instructions: </a:t>
            </a:r>
            <a:r>
              <a:rPr lang="en-US" sz="1200" b="0" kern="1200" baseline="0" dirty="0" smtClean="0">
                <a:solidFill>
                  <a:schemeClr val="tx1"/>
                </a:solidFill>
                <a:latin typeface="Times New Roman" pitchFamily="-110" charset="0"/>
                <a:ea typeface="+mn-ea"/>
                <a:cs typeface="+mn-cs"/>
              </a:rPr>
              <a:t>Certain instructions are designated privileged and can</a:t>
            </a:r>
          </a:p>
          <a:p>
            <a:r>
              <a:rPr lang="en-US" sz="1200" kern="1200" baseline="0" dirty="0" smtClean="0">
                <a:solidFill>
                  <a:schemeClr val="tx1"/>
                </a:solidFill>
                <a:latin typeface="Times New Roman" pitchFamily="-110" charset="0"/>
                <a:ea typeface="+mn-ea"/>
                <a:cs typeface="+mn-cs"/>
              </a:rPr>
              <a:t>be executed only by the monitor. If the processor encounters such an instruction</a:t>
            </a:r>
          </a:p>
          <a:p>
            <a:r>
              <a:rPr lang="en-US" sz="1200" kern="1200" baseline="0" dirty="0" smtClean="0">
                <a:solidFill>
                  <a:schemeClr val="tx1"/>
                </a:solidFill>
                <a:latin typeface="Times New Roman" pitchFamily="-110" charset="0"/>
                <a:ea typeface="+mn-ea"/>
                <a:cs typeface="+mn-cs"/>
              </a:rPr>
              <a:t>while executing a user program, an error interrupt occurs. Among the</a:t>
            </a:r>
          </a:p>
          <a:p>
            <a:r>
              <a:rPr lang="en-US" sz="1200" kern="1200" baseline="0" dirty="0" smtClean="0">
                <a:solidFill>
                  <a:schemeClr val="tx1"/>
                </a:solidFill>
                <a:latin typeface="Times New Roman" pitchFamily="-110" charset="0"/>
                <a:ea typeface="+mn-ea"/>
                <a:cs typeface="+mn-cs"/>
              </a:rPr>
              <a:t>privileged instructions are I/O instructions, so that the monitor retains control</a:t>
            </a:r>
          </a:p>
          <a:p>
            <a:r>
              <a:rPr lang="en-US" sz="1200" kern="1200" baseline="0" dirty="0" smtClean="0">
                <a:solidFill>
                  <a:schemeClr val="tx1"/>
                </a:solidFill>
                <a:latin typeface="Times New Roman" pitchFamily="-110" charset="0"/>
                <a:ea typeface="+mn-ea"/>
                <a:cs typeface="+mn-cs"/>
              </a:rPr>
              <a:t>of all I/O devices. This prevents, for example, a user program from accidentally</a:t>
            </a:r>
          </a:p>
          <a:p>
            <a:r>
              <a:rPr lang="en-US" sz="1200" kern="1200" baseline="0" dirty="0" smtClean="0">
                <a:solidFill>
                  <a:schemeClr val="tx1"/>
                </a:solidFill>
                <a:latin typeface="Times New Roman" pitchFamily="-110" charset="0"/>
                <a:ea typeface="+mn-ea"/>
                <a:cs typeface="+mn-cs"/>
              </a:rPr>
              <a:t>reading job control instructions from the next job. If a user program</a:t>
            </a:r>
          </a:p>
          <a:p>
            <a:r>
              <a:rPr lang="en-US" sz="1200" kern="1200" baseline="0" dirty="0" smtClean="0">
                <a:solidFill>
                  <a:schemeClr val="tx1"/>
                </a:solidFill>
                <a:latin typeface="Times New Roman" pitchFamily="-110" charset="0"/>
                <a:ea typeface="+mn-ea"/>
                <a:cs typeface="+mn-cs"/>
              </a:rPr>
              <a:t>wishes to perform I/O, it must request that the monitor perform the operation</a:t>
            </a:r>
          </a:p>
          <a:p>
            <a:r>
              <a:rPr lang="en-US" sz="1200" kern="1200" baseline="0" dirty="0" smtClean="0">
                <a:solidFill>
                  <a:schemeClr val="tx1"/>
                </a:solidFill>
                <a:latin typeface="Times New Roman" pitchFamily="-110" charset="0"/>
                <a:ea typeface="+mn-ea"/>
                <a:cs typeface="+mn-cs"/>
              </a:rPr>
              <a:t>for it. If a privileged instruction is encountered by the processor while it is</a:t>
            </a:r>
          </a:p>
          <a:p>
            <a:r>
              <a:rPr lang="en-US" sz="1200" kern="1200" baseline="0" dirty="0" smtClean="0">
                <a:solidFill>
                  <a:schemeClr val="tx1"/>
                </a:solidFill>
                <a:latin typeface="Times New Roman" pitchFamily="-110" charset="0"/>
                <a:ea typeface="+mn-ea"/>
                <a:cs typeface="+mn-cs"/>
              </a:rPr>
              <a:t>executing a user program, the processor hardware considers this an error and</a:t>
            </a:r>
          </a:p>
          <a:p>
            <a:r>
              <a:rPr lang="en-US" sz="1200" kern="1200" baseline="0" dirty="0" smtClean="0">
                <a:solidFill>
                  <a:schemeClr val="tx1"/>
                </a:solidFill>
                <a:latin typeface="Times New Roman" pitchFamily="-110" charset="0"/>
                <a:ea typeface="+mn-ea"/>
                <a:cs typeface="+mn-cs"/>
              </a:rPr>
              <a:t>transfers control to the monitor.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Interrupts: </a:t>
            </a:r>
            <a:r>
              <a:rPr lang="en-US" sz="1200" b="0" kern="1200" baseline="0" dirty="0" smtClean="0">
                <a:solidFill>
                  <a:schemeClr val="tx1"/>
                </a:solidFill>
                <a:latin typeface="Times New Roman" pitchFamily="-110" charset="0"/>
                <a:ea typeface="+mn-ea"/>
                <a:cs typeface="+mn-cs"/>
              </a:rPr>
              <a:t>Early computer models did not have this capability. This feature</a:t>
            </a:r>
          </a:p>
          <a:p>
            <a:r>
              <a:rPr lang="en-US" sz="1200" kern="1200" baseline="0" dirty="0" smtClean="0">
                <a:solidFill>
                  <a:schemeClr val="tx1"/>
                </a:solidFill>
                <a:latin typeface="Times New Roman" pitchFamily="-110" charset="0"/>
                <a:ea typeface="+mn-ea"/>
                <a:cs typeface="+mn-cs"/>
              </a:rPr>
              <a:t>gives the OS more flexibility in relinquishing control to and regaining control</a:t>
            </a:r>
          </a:p>
          <a:p>
            <a:r>
              <a:rPr lang="en-US" sz="1200" kern="1200" baseline="0" dirty="0" smtClean="0">
                <a:solidFill>
                  <a:schemeClr val="tx1"/>
                </a:solidFill>
                <a:latin typeface="Times New Roman" pitchFamily="-110" charset="0"/>
                <a:ea typeface="+mn-ea"/>
                <a:cs typeface="+mn-cs"/>
              </a:rPr>
              <a:t>from user programs.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Processor time alternates between execution of user programs and execution</a:t>
            </a:r>
          </a:p>
          <a:p>
            <a:r>
              <a:rPr lang="en-US" sz="1200" kern="1200" baseline="0" dirty="0" smtClean="0">
                <a:solidFill>
                  <a:schemeClr val="tx1"/>
                </a:solidFill>
                <a:latin typeface="Times New Roman" pitchFamily="-110" charset="0"/>
                <a:ea typeface="+mn-ea"/>
                <a:cs typeface="+mn-cs"/>
              </a:rPr>
              <a:t>of the monitor. There have been two sacrifices: Some main memory is now given</a:t>
            </a:r>
          </a:p>
          <a:p>
            <a:r>
              <a:rPr lang="en-US" sz="1200" kern="1200" baseline="0" dirty="0" smtClean="0">
                <a:solidFill>
                  <a:schemeClr val="tx1"/>
                </a:solidFill>
                <a:latin typeface="Times New Roman" pitchFamily="-110" charset="0"/>
                <a:ea typeface="+mn-ea"/>
                <a:cs typeface="+mn-cs"/>
              </a:rPr>
              <a:t>over to the monitor and some processor time is consumed by the monitor. Both</a:t>
            </a:r>
          </a:p>
          <a:p>
            <a:r>
              <a:rPr lang="en-US" sz="1200" kern="1200" baseline="0" dirty="0" smtClean="0">
                <a:solidFill>
                  <a:schemeClr val="tx1"/>
                </a:solidFill>
                <a:latin typeface="Times New Roman" pitchFamily="-110" charset="0"/>
                <a:ea typeface="+mn-ea"/>
                <a:cs typeface="+mn-cs"/>
              </a:rPr>
              <a:t>of these are forms of overhead. Even with this overhead, the simple batch system</a:t>
            </a:r>
          </a:p>
          <a:p>
            <a:r>
              <a:rPr lang="en-US" sz="1200" kern="1200" baseline="0" dirty="0" smtClean="0">
                <a:solidFill>
                  <a:schemeClr val="tx1"/>
                </a:solidFill>
                <a:latin typeface="Times New Roman" pitchFamily="-110" charset="0"/>
                <a:ea typeface="+mn-ea"/>
                <a:cs typeface="+mn-cs"/>
              </a:rPr>
              <a:t>improves utilization of the computer.</a:t>
            </a:r>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D4CBD3-20C4-0740-AFB7-AB2F2EA5B57E}" type="slidenum">
              <a:rPr lang="en-US"/>
              <a:pPr/>
              <a:t>18</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Even with the automatic job sequencing</a:t>
            </a:r>
          </a:p>
          <a:p>
            <a:r>
              <a:rPr lang="en-US" sz="1200" kern="1200" baseline="0" dirty="0" smtClean="0">
                <a:solidFill>
                  <a:schemeClr val="tx1"/>
                </a:solidFill>
                <a:latin typeface="Times New Roman" pitchFamily="-110" charset="0"/>
                <a:ea typeface="+mn-ea"/>
                <a:cs typeface="+mn-cs"/>
              </a:rPr>
              <a:t>provided by a simple batch OS, the processor is often idle. The problem is that</a:t>
            </a:r>
          </a:p>
          <a:p>
            <a:r>
              <a:rPr lang="en-US" sz="1200" kern="1200" baseline="0" dirty="0" smtClean="0">
                <a:solidFill>
                  <a:schemeClr val="tx1"/>
                </a:solidFill>
                <a:latin typeface="Times New Roman" pitchFamily="-110" charset="0"/>
                <a:ea typeface="+mn-ea"/>
                <a:cs typeface="+mn-cs"/>
              </a:rPr>
              <a:t>I/O devices are slow compared to the processor. Figure 8.4 details a representative</a:t>
            </a:r>
          </a:p>
          <a:p>
            <a:r>
              <a:rPr lang="en-US" sz="1200" kern="1200" baseline="0" dirty="0" smtClean="0">
                <a:solidFill>
                  <a:schemeClr val="tx1"/>
                </a:solidFill>
                <a:latin typeface="Times New Roman" pitchFamily="-110" charset="0"/>
                <a:ea typeface="+mn-ea"/>
                <a:cs typeface="+mn-cs"/>
              </a:rPr>
              <a:t>calculation. The calculation concerns a program that processes a file of records and</a:t>
            </a:r>
          </a:p>
          <a:p>
            <a:r>
              <a:rPr lang="en-US" sz="1200" kern="1200" baseline="0" dirty="0" smtClean="0">
                <a:solidFill>
                  <a:schemeClr val="tx1"/>
                </a:solidFill>
                <a:latin typeface="Times New Roman" pitchFamily="-110" charset="0"/>
                <a:ea typeface="+mn-ea"/>
                <a:cs typeface="+mn-cs"/>
              </a:rPr>
              <a:t>performs, on average, 100 processor instructions per record. In this example the</a:t>
            </a:r>
          </a:p>
          <a:p>
            <a:r>
              <a:rPr lang="en-US" sz="1200" kern="1200" baseline="0" dirty="0" smtClean="0">
                <a:solidFill>
                  <a:schemeClr val="tx1"/>
                </a:solidFill>
                <a:latin typeface="Times New Roman" pitchFamily="-110" charset="0"/>
                <a:ea typeface="+mn-ea"/>
                <a:cs typeface="+mn-cs"/>
              </a:rPr>
              <a:t>computer spends over 96% of its time waiting for I/O devices to finish transferring</a:t>
            </a:r>
          </a:p>
          <a:p>
            <a:r>
              <a:rPr lang="en-US" sz="1200" kern="1200" baseline="0" dirty="0" smtClean="0">
                <a:solidFill>
                  <a:schemeClr val="tx1"/>
                </a:solidFill>
                <a:latin typeface="Times New Roman" pitchFamily="-110" charset="0"/>
                <a:ea typeface="+mn-ea"/>
                <a:cs typeface="+mn-cs"/>
              </a:rPr>
              <a:t>data! Figure 8.5a illustrates this situation.</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F1FE56-B73B-7E4A-B296-A77C30E0F824}" type="slidenum">
              <a:rPr lang="en-US"/>
              <a:pPr/>
              <a:t>19</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processor spends a certain amount of time executing, until it reaches an I/O instruction. It must then wait until that I/O</a:t>
            </a:r>
          </a:p>
          <a:p>
            <a:r>
              <a:rPr lang="en-US" sz="1200" kern="1200" baseline="0" dirty="0" smtClean="0">
                <a:solidFill>
                  <a:schemeClr val="tx1"/>
                </a:solidFill>
                <a:latin typeface="Times New Roman" pitchFamily="-110" charset="0"/>
                <a:ea typeface="+mn-ea"/>
                <a:cs typeface="+mn-cs"/>
              </a:rPr>
              <a:t>instruction concludes before proceeding.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inefficiency is not necessary. We know that there must be enough memory</a:t>
            </a:r>
          </a:p>
          <a:p>
            <a:r>
              <a:rPr lang="en-US" sz="1200" kern="1200" baseline="0" dirty="0" smtClean="0">
                <a:solidFill>
                  <a:schemeClr val="tx1"/>
                </a:solidFill>
                <a:latin typeface="Times New Roman" pitchFamily="-110" charset="0"/>
                <a:ea typeface="+mn-ea"/>
                <a:cs typeface="+mn-cs"/>
              </a:rPr>
              <a:t>to hold the OS (resident monitor) and one user program. Suppose that there</a:t>
            </a:r>
          </a:p>
          <a:p>
            <a:r>
              <a:rPr lang="en-US" sz="1200" kern="1200" baseline="0" dirty="0" smtClean="0">
                <a:solidFill>
                  <a:schemeClr val="tx1"/>
                </a:solidFill>
                <a:latin typeface="Times New Roman" pitchFamily="-110" charset="0"/>
                <a:ea typeface="+mn-ea"/>
                <a:cs typeface="+mn-cs"/>
              </a:rPr>
              <a:t>is room for the OS and two user programs. Now, when one job needs to wait for</a:t>
            </a:r>
          </a:p>
          <a:p>
            <a:r>
              <a:rPr lang="en-US" sz="1200" kern="1200" baseline="0" dirty="0" smtClean="0">
                <a:solidFill>
                  <a:schemeClr val="tx1"/>
                </a:solidFill>
                <a:latin typeface="Times New Roman" pitchFamily="-110" charset="0"/>
                <a:ea typeface="+mn-ea"/>
                <a:cs typeface="+mn-cs"/>
              </a:rPr>
              <a:t>I/O, the processor can switch to the other job, which likely is not waiting for I/O</a:t>
            </a:r>
          </a:p>
          <a:p>
            <a:r>
              <a:rPr lang="en-US" sz="1200" kern="1200" baseline="0" dirty="0" smtClean="0">
                <a:solidFill>
                  <a:schemeClr val="tx1"/>
                </a:solidFill>
                <a:latin typeface="Times New Roman" pitchFamily="-110" charset="0"/>
                <a:ea typeface="+mn-ea"/>
                <a:cs typeface="+mn-cs"/>
              </a:rPr>
              <a:t>(Figure 8.5b). Furthermore, we might expand memory to hold three, four, or more</a:t>
            </a:r>
          </a:p>
          <a:p>
            <a:r>
              <a:rPr lang="en-US" sz="1200" kern="1200" baseline="0" dirty="0" smtClean="0">
                <a:solidFill>
                  <a:schemeClr val="tx1"/>
                </a:solidFill>
                <a:latin typeface="Times New Roman" pitchFamily="-110" charset="0"/>
                <a:ea typeface="+mn-ea"/>
                <a:cs typeface="+mn-cs"/>
              </a:rPr>
              <a:t>programs and switch among all of them (Figure 8.5c). This technique is known as </a:t>
            </a:r>
            <a:r>
              <a:rPr lang="en-US" sz="1200" b="1" kern="1200" baseline="0" dirty="0" smtClean="0">
                <a:solidFill>
                  <a:schemeClr val="tx1"/>
                </a:solidFill>
                <a:latin typeface="Times New Roman" pitchFamily="-110" charset="0"/>
                <a:ea typeface="+mn-ea"/>
                <a:cs typeface="+mn-cs"/>
              </a:rPr>
              <a:t>multiprogramming,</a:t>
            </a:r>
          </a:p>
          <a:p>
            <a:r>
              <a:rPr lang="en-US" sz="1200" kern="1200" baseline="0" dirty="0" smtClean="0">
                <a:solidFill>
                  <a:schemeClr val="tx1"/>
                </a:solidFill>
                <a:latin typeface="Times New Roman" pitchFamily="-110" charset="0"/>
                <a:ea typeface="+mn-ea"/>
                <a:cs typeface="+mn-cs"/>
              </a:rPr>
              <a:t>or </a:t>
            </a:r>
            <a:r>
              <a:rPr lang="en-US" sz="1200" b="1" kern="1200" baseline="0" dirty="0" smtClean="0">
                <a:solidFill>
                  <a:schemeClr val="tx1"/>
                </a:solidFill>
                <a:latin typeface="Times New Roman" pitchFamily="-110" charset="0"/>
                <a:ea typeface="+mn-ea"/>
                <a:cs typeface="+mn-cs"/>
              </a:rPr>
              <a:t>multitasking. </a:t>
            </a:r>
            <a:r>
              <a:rPr lang="en-US" sz="1200" b="0" kern="1200" baseline="0" dirty="0" smtClean="0">
                <a:solidFill>
                  <a:schemeClr val="tx1"/>
                </a:solidFill>
                <a:latin typeface="Times New Roman" pitchFamily="-110" charset="0"/>
                <a:ea typeface="+mn-ea"/>
                <a:cs typeface="+mn-cs"/>
              </a:rPr>
              <a:t>It is the central theme of modern operating systems.</a:t>
            </a:r>
          </a:p>
          <a:p>
            <a:endParaRPr lang="en-US" sz="1200" b="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with a simple batch system, a multiprogramming batch system must rely</a:t>
            </a:r>
          </a:p>
          <a:p>
            <a:r>
              <a:rPr lang="en-US" sz="1200" kern="1200" baseline="0" dirty="0" smtClean="0">
                <a:solidFill>
                  <a:schemeClr val="tx1"/>
                </a:solidFill>
                <a:latin typeface="Times New Roman" pitchFamily="-110" charset="0"/>
                <a:ea typeface="+mn-ea"/>
                <a:cs typeface="+mn-cs"/>
              </a:rPr>
              <a:t>on certain computer hardware features. The most notable additional feature that</a:t>
            </a:r>
          </a:p>
          <a:p>
            <a:r>
              <a:rPr lang="en-US" sz="1200" kern="1200" baseline="0" dirty="0" smtClean="0">
                <a:solidFill>
                  <a:schemeClr val="tx1"/>
                </a:solidFill>
                <a:latin typeface="Times New Roman" pitchFamily="-110" charset="0"/>
                <a:ea typeface="+mn-ea"/>
                <a:cs typeface="+mn-cs"/>
              </a:rPr>
              <a:t>is useful for multiprogramming is the hardware that supports I/O interrupts and</a:t>
            </a:r>
          </a:p>
          <a:p>
            <a:r>
              <a:rPr lang="en-US" sz="1200" kern="1200" baseline="0" dirty="0" smtClean="0">
                <a:solidFill>
                  <a:schemeClr val="tx1"/>
                </a:solidFill>
                <a:latin typeface="Times New Roman" pitchFamily="-110" charset="0"/>
                <a:ea typeface="+mn-ea"/>
                <a:cs typeface="+mn-cs"/>
              </a:rPr>
              <a:t>DMA. With interrupt-driven I/O or DMA, the processor can issue an I/O command</a:t>
            </a:r>
          </a:p>
          <a:p>
            <a:r>
              <a:rPr lang="en-US" sz="1200" kern="1200" baseline="0" dirty="0" smtClean="0">
                <a:solidFill>
                  <a:schemeClr val="tx1"/>
                </a:solidFill>
                <a:latin typeface="Times New Roman" pitchFamily="-110" charset="0"/>
                <a:ea typeface="+mn-ea"/>
                <a:cs typeface="+mn-cs"/>
              </a:rPr>
              <a:t>for one job and proceed with the execution of another job while the I/O is carried</a:t>
            </a:r>
          </a:p>
          <a:p>
            <a:r>
              <a:rPr lang="en-US" sz="1200" kern="1200" baseline="0" dirty="0" smtClean="0">
                <a:solidFill>
                  <a:schemeClr val="tx1"/>
                </a:solidFill>
                <a:latin typeface="Times New Roman" pitchFamily="-110" charset="0"/>
                <a:ea typeface="+mn-ea"/>
                <a:cs typeface="+mn-cs"/>
              </a:rPr>
              <a:t>out by the device controller. When the I/O operation is complete, the processor is</a:t>
            </a:r>
          </a:p>
          <a:p>
            <a:r>
              <a:rPr lang="en-US" sz="1200" kern="1200" baseline="0" dirty="0" smtClean="0">
                <a:solidFill>
                  <a:schemeClr val="tx1"/>
                </a:solidFill>
                <a:latin typeface="Times New Roman" pitchFamily="-110" charset="0"/>
                <a:ea typeface="+mn-ea"/>
                <a:cs typeface="+mn-cs"/>
              </a:rPr>
              <a:t>interrupted and control is passed to an interrupt-handling program in the OS. The</a:t>
            </a:r>
          </a:p>
          <a:p>
            <a:r>
              <a:rPr lang="en-US" sz="1200" kern="1200" baseline="0" dirty="0" smtClean="0">
                <a:solidFill>
                  <a:schemeClr val="tx1"/>
                </a:solidFill>
                <a:latin typeface="Times New Roman" pitchFamily="-110" charset="0"/>
                <a:ea typeface="+mn-ea"/>
                <a:cs typeface="+mn-cs"/>
              </a:rPr>
              <a:t>OS will then pass control to another job.</a:t>
            </a:r>
          </a:p>
          <a:p>
            <a:endParaRPr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Multiprogramming operating systems are fairly sophisticated compared to</a:t>
            </a:r>
          </a:p>
          <a:p>
            <a:r>
              <a:rPr lang="en-US" sz="1200" kern="1200" baseline="0" dirty="0" smtClean="0">
                <a:solidFill>
                  <a:schemeClr val="tx1"/>
                </a:solidFill>
                <a:latin typeface="Times New Roman" pitchFamily="-110" charset="0"/>
                <a:ea typeface="+mn-ea"/>
                <a:cs typeface="+mn-cs"/>
              </a:rPr>
              <a:t>single-program, or </a:t>
            </a:r>
            <a:r>
              <a:rPr lang="en-US" sz="1200" b="1" kern="1200" baseline="0" dirty="0" smtClean="0">
                <a:solidFill>
                  <a:schemeClr val="tx1"/>
                </a:solidFill>
                <a:latin typeface="Times New Roman" pitchFamily="-110" charset="0"/>
                <a:ea typeface="+mn-ea"/>
                <a:cs typeface="+mn-cs"/>
              </a:rPr>
              <a:t>uniprogramming, systems. </a:t>
            </a:r>
            <a:r>
              <a:rPr lang="en-US" sz="1200" b="0" kern="1200" baseline="0" dirty="0" smtClean="0">
                <a:solidFill>
                  <a:schemeClr val="tx1"/>
                </a:solidFill>
                <a:latin typeface="Times New Roman" pitchFamily="-110" charset="0"/>
                <a:ea typeface="+mn-ea"/>
                <a:cs typeface="+mn-cs"/>
              </a:rPr>
              <a:t>To have several jobs ready to run, the</a:t>
            </a:r>
          </a:p>
          <a:p>
            <a:r>
              <a:rPr lang="en-US" sz="1200" kern="1200" baseline="0" dirty="0" smtClean="0">
                <a:solidFill>
                  <a:schemeClr val="tx1"/>
                </a:solidFill>
                <a:latin typeface="Times New Roman" pitchFamily="-110" charset="0"/>
                <a:ea typeface="+mn-ea"/>
                <a:cs typeface="+mn-cs"/>
              </a:rPr>
              <a:t>jobs must be kept in main memory, requiring some form of </a:t>
            </a:r>
            <a:r>
              <a:rPr lang="en-US" sz="1200" b="1" kern="1200" baseline="0" dirty="0" smtClean="0">
                <a:solidFill>
                  <a:schemeClr val="tx1"/>
                </a:solidFill>
                <a:latin typeface="Times New Roman" pitchFamily="-110" charset="0"/>
                <a:ea typeface="+mn-ea"/>
                <a:cs typeface="+mn-cs"/>
              </a:rPr>
              <a:t>memory management.</a:t>
            </a:r>
          </a:p>
          <a:p>
            <a:r>
              <a:rPr lang="en-US" sz="1200" kern="1200" baseline="0" dirty="0" smtClean="0">
                <a:solidFill>
                  <a:schemeClr val="tx1"/>
                </a:solidFill>
                <a:latin typeface="Times New Roman" pitchFamily="-110" charset="0"/>
                <a:ea typeface="+mn-ea"/>
                <a:cs typeface="+mn-cs"/>
              </a:rPr>
              <a:t>In addition, if several jobs are ready to run, the processor must decide which one</a:t>
            </a:r>
          </a:p>
          <a:p>
            <a:r>
              <a:rPr lang="en-US" sz="1200" kern="1200" baseline="0" dirty="0" smtClean="0">
                <a:solidFill>
                  <a:schemeClr val="tx1"/>
                </a:solidFill>
                <a:latin typeface="Times New Roman" pitchFamily="-110" charset="0"/>
                <a:ea typeface="+mn-ea"/>
                <a:cs typeface="+mn-cs"/>
              </a:rPr>
              <a:t>to run, which requires some algorithm for scheduling. These concepts are discussed</a:t>
            </a:r>
          </a:p>
          <a:p>
            <a:r>
              <a:rPr lang="en-US" sz="1200" kern="1200" baseline="0" dirty="0" smtClean="0">
                <a:solidFill>
                  <a:schemeClr val="tx1"/>
                </a:solidFill>
                <a:latin typeface="Times New Roman" pitchFamily="-110" charset="0"/>
                <a:ea typeface="+mn-ea"/>
                <a:cs typeface="+mn-cs"/>
              </a:rPr>
              <a:t>later in this chapter.</a:t>
            </a:r>
          </a:p>
          <a:p>
            <a:endParaRPr lang="en-GB" b="0" dirty="0" smtClean="0"/>
          </a:p>
          <a:p>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20714-CAAE-9747-9963-CB7650F17A86}" type="slidenum">
              <a:rPr lang="en-US"/>
              <a:pPr/>
              <a:t>21</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multiprogramming, batch processing</a:t>
            </a:r>
          </a:p>
          <a:p>
            <a:r>
              <a:rPr lang="en-US" sz="1200" kern="1200" baseline="0" dirty="0" smtClean="0">
                <a:solidFill>
                  <a:schemeClr val="tx1"/>
                </a:solidFill>
                <a:latin typeface="Times New Roman" pitchFamily="-110" charset="0"/>
                <a:ea typeface="+mn-ea"/>
                <a:cs typeface="+mn-cs"/>
              </a:rPr>
              <a:t>can be quite efficient. However, for many jobs, it is desirable to provide a mode in</a:t>
            </a:r>
          </a:p>
          <a:p>
            <a:r>
              <a:rPr lang="en-US" sz="1200" kern="1200" baseline="0" dirty="0" smtClean="0">
                <a:solidFill>
                  <a:schemeClr val="tx1"/>
                </a:solidFill>
                <a:latin typeface="Times New Roman" pitchFamily="-110" charset="0"/>
                <a:ea typeface="+mn-ea"/>
                <a:cs typeface="+mn-cs"/>
              </a:rPr>
              <a:t>which the user interacts directly with the computer. Indeed, for some jobs, such as</a:t>
            </a:r>
          </a:p>
          <a:p>
            <a:r>
              <a:rPr lang="en-US" sz="1200" kern="1200" baseline="0" dirty="0" smtClean="0">
                <a:solidFill>
                  <a:schemeClr val="tx1"/>
                </a:solidFill>
                <a:latin typeface="Times New Roman" pitchFamily="-110" charset="0"/>
                <a:ea typeface="+mn-ea"/>
                <a:cs typeface="+mn-cs"/>
              </a:rPr>
              <a:t>transaction processing, an interactive mode is essential.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Today, the requirement for an interactive computing facility can be, and often</a:t>
            </a:r>
          </a:p>
          <a:p>
            <a:r>
              <a:rPr lang="en-US" sz="1200" kern="1200" baseline="0" dirty="0" smtClean="0">
                <a:solidFill>
                  <a:schemeClr val="tx1"/>
                </a:solidFill>
                <a:latin typeface="Times New Roman" pitchFamily="-110" charset="0"/>
                <a:ea typeface="+mn-ea"/>
                <a:cs typeface="+mn-cs"/>
              </a:rPr>
              <a:t>is, met by the use of a dedicated microcomputer. That option was not available in the</a:t>
            </a:r>
          </a:p>
          <a:p>
            <a:r>
              <a:rPr lang="en-US" sz="1200" kern="1200" baseline="0" dirty="0" smtClean="0">
                <a:solidFill>
                  <a:schemeClr val="tx1"/>
                </a:solidFill>
                <a:latin typeface="Times New Roman" pitchFamily="-110" charset="0"/>
                <a:ea typeface="+mn-ea"/>
                <a:cs typeface="+mn-cs"/>
              </a:rPr>
              <a:t>1960s, when most computers were big and costly. Instead, time sharing was developed.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Just as multiprogramming allows the processor to handle multiple batch jobs</a:t>
            </a:r>
          </a:p>
          <a:p>
            <a:r>
              <a:rPr lang="en-US" sz="1200" kern="1200" baseline="0" dirty="0" smtClean="0">
                <a:solidFill>
                  <a:schemeClr val="tx1"/>
                </a:solidFill>
                <a:latin typeface="Times New Roman" pitchFamily="-110" charset="0"/>
                <a:ea typeface="+mn-ea"/>
                <a:cs typeface="+mn-cs"/>
              </a:rPr>
              <a:t>at a time, multiprogramming can be used to handle multiple interactive jobs. In</a:t>
            </a:r>
          </a:p>
          <a:p>
            <a:r>
              <a:rPr lang="en-US" sz="1200" kern="1200" baseline="0" dirty="0" smtClean="0">
                <a:solidFill>
                  <a:schemeClr val="tx1"/>
                </a:solidFill>
                <a:latin typeface="Times New Roman" pitchFamily="-110" charset="0"/>
                <a:ea typeface="+mn-ea"/>
                <a:cs typeface="+mn-cs"/>
              </a:rPr>
              <a:t>this latter case, the technique is referred to as time sharing, because the processor’s</a:t>
            </a:r>
          </a:p>
          <a:p>
            <a:r>
              <a:rPr lang="en-US" sz="1200" kern="1200" baseline="0" dirty="0" smtClean="0">
                <a:solidFill>
                  <a:schemeClr val="tx1"/>
                </a:solidFill>
                <a:latin typeface="Times New Roman" pitchFamily="-110" charset="0"/>
                <a:ea typeface="+mn-ea"/>
                <a:cs typeface="+mn-cs"/>
              </a:rPr>
              <a:t>time is shared among multiple users. In a </a:t>
            </a:r>
            <a:r>
              <a:rPr lang="en-US" sz="1200" b="1" kern="1200" baseline="0" dirty="0" smtClean="0">
                <a:solidFill>
                  <a:schemeClr val="tx1"/>
                </a:solidFill>
                <a:latin typeface="Times New Roman" pitchFamily="-110" charset="0"/>
                <a:ea typeface="+mn-ea"/>
                <a:cs typeface="+mn-cs"/>
              </a:rPr>
              <a:t>time-sharing system, </a:t>
            </a:r>
            <a:r>
              <a:rPr lang="en-US" sz="1200" b="0" kern="1200" baseline="0" dirty="0" smtClean="0">
                <a:solidFill>
                  <a:schemeClr val="tx1"/>
                </a:solidFill>
                <a:latin typeface="Times New Roman" pitchFamily="-110" charset="0"/>
                <a:ea typeface="+mn-ea"/>
                <a:cs typeface="+mn-cs"/>
              </a:rPr>
              <a:t>multiple users</a:t>
            </a:r>
          </a:p>
          <a:p>
            <a:r>
              <a:rPr lang="en-US" sz="1200" kern="1200" baseline="0" dirty="0" smtClean="0">
                <a:solidFill>
                  <a:schemeClr val="tx1"/>
                </a:solidFill>
                <a:latin typeface="Times New Roman" pitchFamily="-110" charset="0"/>
                <a:ea typeface="+mn-ea"/>
                <a:cs typeface="+mn-cs"/>
              </a:rPr>
              <a:t>simultaneously access the system through terminals, with the OS interleaving the</a:t>
            </a:r>
          </a:p>
          <a:p>
            <a:r>
              <a:rPr lang="en-US" sz="1200" kern="1200" baseline="0" dirty="0" smtClean="0">
                <a:solidFill>
                  <a:schemeClr val="tx1"/>
                </a:solidFill>
                <a:latin typeface="Times New Roman" pitchFamily="-110" charset="0"/>
                <a:ea typeface="+mn-ea"/>
                <a:cs typeface="+mn-cs"/>
              </a:rPr>
              <a:t>execution of each user program in a short burst or quantum of computation. Thus,</a:t>
            </a:r>
          </a:p>
          <a:p>
            <a:r>
              <a:rPr lang="en-US" sz="1200" kern="1200" baseline="0" dirty="0" smtClean="0">
                <a:solidFill>
                  <a:schemeClr val="tx1"/>
                </a:solidFill>
                <a:latin typeface="Times New Roman" pitchFamily="-110" charset="0"/>
                <a:ea typeface="+mn-ea"/>
                <a:cs typeface="+mn-cs"/>
              </a:rPr>
              <a:t>if there are </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users actively requesting service at one time, each user will only see</a:t>
            </a:r>
          </a:p>
          <a:p>
            <a:r>
              <a:rPr lang="en-US" sz="1200" kern="1200" baseline="0" dirty="0" smtClean="0">
                <a:solidFill>
                  <a:schemeClr val="tx1"/>
                </a:solidFill>
                <a:latin typeface="Times New Roman" pitchFamily="-110" charset="0"/>
                <a:ea typeface="+mn-ea"/>
                <a:cs typeface="+mn-cs"/>
              </a:rPr>
              <a:t>on the average 1/</a:t>
            </a:r>
            <a:r>
              <a:rPr lang="en-US" sz="1200" i="1" kern="1200" baseline="0" dirty="0" smtClean="0">
                <a:solidFill>
                  <a:schemeClr val="tx1"/>
                </a:solidFill>
                <a:latin typeface="Times New Roman" pitchFamily="-110" charset="0"/>
                <a:ea typeface="+mn-ea"/>
                <a:cs typeface="+mn-cs"/>
              </a:rPr>
              <a:t>n </a:t>
            </a:r>
            <a:r>
              <a:rPr lang="en-US" sz="1200" i="0" kern="1200" baseline="0" dirty="0" smtClean="0">
                <a:solidFill>
                  <a:schemeClr val="tx1"/>
                </a:solidFill>
                <a:latin typeface="Times New Roman" pitchFamily="-110" charset="0"/>
                <a:ea typeface="+mn-ea"/>
                <a:cs typeface="+mn-cs"/>
              </a:rPr>
              <a:t>of the effective computer speed, not counting OS overhead.</a:t>
            </a:r>
          </a:p>
          <a:p>
            <a:r>
              <a:rPr lang="en-US" sz="1200" kern="1200" baseline="0" dirty="0" smtClean="0">
                <a:solidFill>
                  <a:schemeClr val="tx1"/>
                </a:solidFill>
                <a:latin typeface="Times New Roman" pitchFamily="-110" charset="0"/>
                <a:ea typeface="+mn-ea"/>
                <a:cs typeface="+mn-cs"/>
              </a:rPr>
              <a:t>However, given the relatively slow human reaction time, the response time on a</a:t>
            </a:r>
          </a:p>
          <a:p>
            <a:r>
              <a:rPr lang="en-US" sz="1200" kern="1200" baseline="0" dirty="0" smtClean="0">
                <a:solidFill>
                  <a:schemeClr val="tx1"/>
                </a:solidFill>
                <a:latin typeface="Times New Roman" pitchFamily="-110" charset="0"/>
                <a:ea typeface="+mn-ea"/>
                <a:cs typeface="+mn-cs"/>
              </a:rPr>
              <a:t>properly designed system should be comparable to that on a dedicated computer.</a:t>
            </a:r>
            <a:endParaRPr lang="en-GB" b="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Times New Roman" pitchFamily="-110" charset="0"/>
                <a:ea typeface="+mn-ea"/>
                <a:cs typeface="+mn-cs"/>
              </a:rPr>
              <a:t>Both batch multiprogramming and time sharing use multiprogramming. The</a:t>
            </a:r>
          </a:p>
          <a:p>
            <a:r>
              <a:rPr lang="en-US" sz="1200" kern="1200" baseline="0" dirty="0" smtClean="0">
                <a:solidFill>
                  <a:schemeClr val="tx1"/>
                </a:solidFill>
                <a:latin typeface="Times New Roman" pitchFamily="-110" charset="0"/>
                <a:ea typeface="+mn-ea"/>
                <a:cs typeface="+mn-cs"/>
              </a:rPr>
              <a:t>key differences are listed in Table 8.3.</a:t>
            </a:r>
          </a:p>
          <a:p>
            <a:endParaRPr lang="en-US" sz="1200" kern="1200" baseline="0" dirty="0" smtClean="0">
              <a:solidFill>
                <a:schemeClr val="tx1"/>
              </a:solidFill>
              <a:latin typeface="Times New Roman" pitchFamily="-110" charset="0"/>
              <a:ea typeface="+mn-ea"/>
              <a:cs typeface="+mn-cs"/>
            </a:endParaRPr>
          </a:p>
          <a:p>
            <a:r>
              <a:rPr lang="en-US" sz="1200" b="1" u="sng" kern="1200" baseline="0" dirty="0" smtClean="0">
                <a:solidFill>
                  <a:schemeClr val="tx1"/>
                </a:solidFill>
                <a:latin typeface="Times New Roman" pitchFamily="-110" charset="0"/>
                <a:ea typeface="+mn-ea"/>
                <a:cs typeface="+mn-cs"/>
              </a:rPr>
              <a:t>Source of directives to OS</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Nguồn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mà</a:t>
            </a:r>
            <a:r>
              <a:rPr lang="en-US" sz="1200" b="0" u="none" kern="1200" baseline="0" dirty="0" smtClean="0">
                <a:solidFill>
                  <a:schemeClr val="tx1"/>
                </a:solidFill>
                <a:latin typeface="Times New Roman" pitchFamily="-110" charset="0"/>
                <a:ea typeface="+mn-ea"/>
                <a:cs typeface="+mn-cs"/>
              </a:rPr>
              <a:t> OS </a:t>
            </a:r>
            <a:r>
              <a:rPr lang="en-US" sz="1200" b="0" u="none" kern="1200" baseline="0" dirty="0" err="1" smtClean="0">
                <a:solidFill>
                  <a:schemeClr val="tx1"/>
                </a:solidFill>
                <a:latin typeface="Times New Roman" pitchFamily="-110" charset="0"/>
                <a:ea typeface="+mn-ea"/>
                <a:cs typeface="+mn-cs"/>
              </a:rPr>
              <a:t>nhận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lệnh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chạy</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một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chương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trình</a:t>
            </a:r>
            <a:endParaRPr lang="en-US" sz="1200" b="0" u="none" kern="1200" baseline="0" dirty="0" smtClean="0">
              <a:solidFill>
                <a:schemeClr val="tx1"/>
              </a:solidFill>
              <a:latin typeface="Times New Roman" pitchFamily="-110" charset="0"/>
              <a:ea typeface="+mn-ea"/>
              <a:cs typeface="+mn-cs"/>
            </a:endParaRPr>
          </a:p>
          <a:p>
            <a:r>
              <a:rPr lang="en-US" sz="1200" b="1" u="sng" kern="1200" baseline="0" dirty="0" smtClean="0">
                <a:solidFill>
                  <a:schemeClr val="tx1"/>
                </a:solidFill>
                <a:latin typeface="Times New Roman" pitchFamily="-110" charset="0"/>
                <a:ea typeface="+mn-ea"/>
                <a:cs typeface="+mn-cs"/>
              </a:rPr>
              <a:t>Terminal</a:t>
            </a:r>
            <a:r>
              <a:rPr lang="en-US" sz="1200" b="0" u="none" kern="1200" baseline="0" dirty="0" smtClean="0">
                <a:solidFill>
                  <a:schemeClr val="tx1"/>
                </a:solidFill>
                <a:latin typeface="Times New Roman" pitchFamily="-110" charset="0"/>
                <a:ea typeface="+mn-ea"/>
                <a:cs typeface="+mn-cs"/>
              </a:rPr>
              <a:t> : </a:t>
            </a:r>
            <a:r>
              <a:rPr lang="en-US" sz="1200" b="0" u="none" kern="1200" baseline="0" dirty="0" err="1" smtClean="0">
                <a:solidFill>
                  <a:schemeClr val="tx1"/>
                </a:solidFill>
                <a:latin typeface="Times New Roman" pitchFamily="-110" charset="0"/>
                <a:ea typeface="+mn-ea"/>
                <a:cs typeface="+mn-cs"/>
              </a:rPr>
              <a:t>Thiết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bị</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đầu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cuối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thí</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dụ</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bàn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phím</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màn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hình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chuột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Thông</a:t>
            </a:r>
            <a:r>
              <a:rPr lang="en-US" sz="1200" b="0" u="none" kern="1200" baseline="0" dirty="0" smtClean="0">
                <a:solidFill>
                  <a:schemeClr val="tx1"/>
                </a:solidFill>
                <a:latin typeface="Times New Roman" pitchFamily="-110" charset="0"/>
                <a:ea typeface="+mn-ea"/>
                <a:cs typeface="+mn-cs"/>
              </a:rPr>
              <a:t> qua terminal, user </a:t>
            </a:r>
            <a:r>
              <a:rPr lang="en-US" sz="1200" b="0" u="none" kern="1200" baseline="0" dirty="0" err="1" smtClean="0">
                <a:solidFill>
                  <a:schemeClr val="tx1"/>
                </a:solidFill>
                <a:latin typeface="Times New Roman" pitchFamily="-110" charset="0"/>
                <a:ea typeface="+mn-ea"/>
                <a:cs typeface="+mn-cs"/>
              </a:rPr>
              <a:t>chạy</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được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chương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trình</a:t>
            </a:r>
            <a:endParaRPr lang="en-US" b="1" u="sng"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22</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23</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Time sharing OS </a:t>
            </a:r>
            <a:r>
              <a:rPr lang="en-US" sz="1200" kern="1200" baseline="0" dirty="0" err="1" smtClean="0">
                <a:solidFill>
                  <a:schemeClr val="tx1"/>
                </a:solidFill>
                <a:latin typeface="Times New Roman" pitchFamily="-110" charset="0"/>
                <a:ea typeface="+mn-ea"/>
                <a:cs typeface="+mn-cs"/>
              </a:rPr>
              <a:t>cho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phép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nhiều</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b="1"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đăng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ký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chạy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nên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việc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lập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lịch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là</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yêu</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cầu</a:t>
            </a:r>
            <a:r>
              <a:rPr lang="en-US" sz="1200" kern="1200" baseline="0" dirty="0" smtClean="0">
                <a:solidFill>
                  <a:schemeClr val="tx1"/>
                </a:solidFill>
                <a:latin typeface="Times New Roman" pitchFamily="-110" charset="0"/>
                <a:ea typeface="+mn-ea"/>
                <a:cs typeface="+mn-cs"/>
              </a:rPr>
              <a:t> then </a:t>
            </a:r>
            <a:r>
              <a:rPr lang="en-US" sz="1200" kern="1200" baseline="0" dirty="0" err="1" smtClean="0">
                <a:solidFill>
                  <a:schemeClr val="tx1"/>
                </a:solidFill>
                <a:latin typeface="Times New Roman" pitchFamily="-110" charset="0"/>
                <a:ea typeface="+mn-ea"/>
                <a:cs typeface="+mn-cs"/>
              </a:rPr>
              <a:t>chốt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trong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hệ</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thống</a:t>
            </a:r>
            <a:r>
              <a:rPr lang="en-US" sz="1200" kern="1200" baseline="0" dirty="0" smtClean="0">
                <a:solidFill>
                  <a:schemeClr val="tx1"/>
                </a:solidFill>
                <a:latin typeface="Times New Roman" pitchFamily="-110" charset="0"/>
                <a:ea typeface="+mn-ea"/>
                <a:cs typeface="+mn-cs"/>
              </a:rPr>
              <a:t>.</a:t>
            </a:r>
          </a:p>
          <a:p>
            <a:r>
              <a:rPr lang="en-US" sz="1200" kern="1200" baseline="0" dirty="0" err="1" smtClean="0">
                <a:solidFill>
                  <a:schemeClr val="tx1"/>
                </a:solidFill>
                <a:latin typeface="Times New Roman" pitchFamily="-110" charset="0"/>
                <a:ea typeface="+mn-ea"/>
                <a:cs typeface="+mn-cs"/>
              </a:rPr>
              <a:t>Vì</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phần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cứng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hữu</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hạn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bộ</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nhớ</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chỉ</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số</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nạp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vào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bộ</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nhớ</a:t>
            </a:r>
            <a:r>
              <a:rPr lang="en-US" sz="1200" kern="1200" baseline="0" dirty="0" smtClean="0">
                <a:solidFill>
                  <a:schemeClr val="tx1"/>
                </a:solidFill>
                <a:latin typeface="Times New Roman" pitchFamily="-110" charset="0"/>
                <a:ea typeface="+mn-ea"/>
                <a:cs typeface="+mn-cs"/>
              </a:rPr>
              <a:t>. Do </a:t>
            </a:r>
            <a:r>
              <a:rPr lang="en-US" sz="1200" kern="1200" baseline="0" dirty="0" err="1" smtClean="0">
                <a:solidFill>
                  <a:schemeClr val="tx1"/>
                </a:solidFill>
                <a:latin typeface="Times New Roman" pitchFamily="-110" charset="0"/>
                <a:ea typeface="+mn-ea"/>
                <a:cs typeface="+mn-cs"/>
              </a:rPr>
              <a:t>vậy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này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có</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thể</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chia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thành</a:t>
            </a:r>
            <a:r>
              <a:rPr lang="en-US" sz="1200" kern="1200" baseline="0" dirty="0" smtClean="0">
                <a:solidFill>
                  <a:schemeClr val="tx1"/>
                </a:solidFill>
                <a:latin typeface="Times New Roman" pitchFamily="-110" charset="0"/>
                <a:ea typeface="+mn-ea"/>
                <a:cs typeface="+mn-cs"/>
              </a:rPr>
              <a:t> 3 </a:t>
            </a:r>
            <a:r>
              <a:rPr lang="en-US" sz="1200" kern="1200" baseline="0" dirty="0" err="1" smtClean="0">
                <a:solidFill>
                  <a:schemeClr val="tx1"/>
                </a:solidFill>
                <a:latin typeface="Times New Roman" pitchFamily="-110" charset="0"/>
                <a:ea typeface="+mn-ea"/>
                <a:cs typeface="+mn-cs"/>
              </a:rPr>
              <a:t>nhóm</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pPr>
              <a:buFontTx/>
              <a:buChar char="-"/>
            </a:pPr>
            <a:r>
              <a:rPr lang="en-US" sz="1200" kern="1200" baseline="0" dirty="0" err="1" smtClean="0">
                <a:solidFill>
                  <a:schemeClr val="tx1"/>
                </a:solidFill>
                <a:latin typeface="Times New Roman" pitchFamily="-110" charset="0"/>
                <a:ea typeface="+mn-ea"/>
                <a:cs typeface="+mn-cs"/>
              </a:rPr>
              <a:t>Nhóm</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thể</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chạy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ngay</a:t>
            </a:r>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short-term list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không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chờ</a:t>
            </a:r>
            <a:r>
              <a:rPr lang="en-US" sz="1200" kern="1200" baseline="0" dirty="0" smtClean="0">
                <a:solidFill>
                  <a:schemeClr val="tx1"/>
                </a:solidFill>
                <a:latin typeface="Times New Roman" pitchFamily="-110" charset="0"/>
                <a:ea typeface="+mn-ea"/>
                <a:cs typeface="+mn-cs"/>
              </a:rPr>
              <a:t> data.</a:t>
            </a:r>
          </a:p>
          <a:p>
            <a:pPr>
              <a:buFontTx/>
              <a:buChar char="-"/>
            </a:pPr>
            <a:r>
              <a:rPr lang="en-US" sz="1200" kern="1200" baseline="0" dirty="0" err="1" smtClean="0">
                <a:solidFill>
                  <a:schemeClr val="tx1"/>
                </a:solidFill>
                <a:latin typeface="Times New Roman" pitchFamily="-110" charset="0"/>
                <a:ea typeface="+mn-ea"/>
                <a:cs typeface="+mn-cs"/>
              </a:rPr>
              <a:t>Nhóm</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đang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chờ</a:t>
            </a:r>
            <a:r>
              <a:rPr lang="en-US" sz="1200" kern="1200" baseline="0" dirty="0" smtClean="0">
                <a:solidFill>
                  <a:schemeClr val="tx1"/>
                </a:solidFill>
                <a:latin typeface="Times New Roman" pitchFamily="-110" charset="0"/>
                <a:ea typeface="+mn-ea"/>
                <a:cs typeface="+mn-cs"/>
              </a:rPr>
              <a:t> data </a:t>
            </a:r>
            <a:r>
              <a:rPr lang="en-US" sz="1200" kern="1200" baseline="0" dirty="0" err="1" smtClean="0">
                <a:solidFill>
                  <a:schemeClr val="tx1"/>
                </a:solidFill>
                <a:latin typeface="Times New Roman" pitchFamily="-110" charset="0"/>
                <a:ea typeface="+mn-ea"/>
                <a:cs typeface="+mn-cs"/>
              </a:rPr>
              <a:t>từ</a:t>
            </a:r>
            <a:r>
              <a:rPr lang="en-US" sz="1200" kern="1200" baseline="0" dirty="0" smtClean="0">
                <a:solidFill>
                  <a:schemeClr val="tx1"/>
                </a:solidFill>
                <a:latin typeface="Times New Roman" pitchFamily="-110" charset="0"/>
                <a:ea typeface="+mn-ea"/>
                <a:cs typeface="+mn-cs"/>
              </a:rPr>
              <a:t> IO,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này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có</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thể</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chuyển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từ</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bộ</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nhớ</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ra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nộ</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nhớ</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ngoài</a:t>
            </a:r>
            <a:r>
              <a:rPr lang="en-US" sz="1200" kern="1200" baseline="0" dirty="0" smtClean="0">
                <a:solidFill>
                  <a:schemeClr val="tx1"/>
                </a:solidFill>
                <a:latin typeface="Times New Roman" pitchFamily="-110" charset="0"/>
                <a:ea typeface="+mn-ea"/>
                <a:cs typeface="+mn-cs"/>
              </a:rPr>
              <a:t>/</a:t>
            </a:r>
            <a:r>
              <a:rPr lang="en-US" sz="1200" kern="1200" baseline="0" dirty="0" err="1" smtClean="0">
                <a:solidFill>
                  <a:schemeClr val="tx1"/>
                </a:solidFill>
                <a:latin typeface="Times New Roman" pitchFamily="-110" charset="0"/>
                <a:ea typeface="+mn-ea"/>
                <a:cs typeface="+mn-cs"/>
              </a:rPr>
              <a:t>đĩa</a:t>
            </a:r>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medium-term list</a:t>
            </a:r>
            <a:r>
              <a:rPr lang="en-US" sz="1200" kern="1200" baseline="0" dirty="0" smtClean="0">
                <a:solidFill>
                  <a:schemeClr val="tx1"/>
                </a:solidFill>
                <a:latin typeface="Times New Roman" pitchFamily="-110" charset="0"/>
                <a:ea typeface="+mn-ea"/>
                <a:cs typeface="+mn-cs"/>
              </a:rPr>
              <a:t>). </a:t>
            </a:r>
          </a:p>
          <a:p>
            <a:pPr>
              <a:buFontTx/>
              <a:buChar char="-"/>
            </a:pPr>
            <a:r>
              <a:rPr lang="en-US" sz="1200" kern="1200" baseline="0" dirty="0" err="1" smtClean="0">
                <a:solidFill>
                  <a:schemeClr val="tx1"/>
                </a:solidFill>
                <a:latin typeface="Times New Roman" pitchFamily="-110" charset="0"/>
                <a:ea typeface="+mn-ea"/>
                <a:cs typeface="+mn-cs"/>
              </a:rPr>
              <a:t>Nhóm</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còn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lâu</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mới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chạy</a:t>
            </a:r>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long-term list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này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hiển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nhiên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nằm</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trên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đĩa</a:t>
            </a:r>
            <a:r>
              <a:rPr lang="en-US" sz="1200" kern="1200" baseline="0" dirty="0" smtClean="0">
                <a:solidFill>
                  <a:schemeClr val="tx1"/>
                </a:solidFill>
                <a:latin typeface="Times New Roman" pitchFamily="-110" charset="0"/>
                <a:ea typeface="+mn-ea"/>
                <a:cs typeface="+mn-cs"/>
              </a:rPr>
              <a:t>.</a:t>
            </a:r>
          </a:p>
          <a:p>
            <a:pPr>
              <a:buFontTx/>
              <a:buChar char="-"/>
            </a:pPr>
            <a:endParaRPr lang="en-US" sz="1200" kern="1200" baseline="0" dirty="0" smtClean="0">
              <a:solidFill>
                <a:schemeClr val="tx1"/>
              </a:solidFill>
              <a:latin typeface="Times New Roman" pitchFamily="-110" charset="0"/>
              <a:ea typeface="+mn-ea"/>
              <a:cs typeface="+mn-cs"/>
            </a:endParaRPr>
          </a:p>
          <a:p>
            <a:pPr>
              <a:buFontTx/>
              <a:buNone/>
            </a:pP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đang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chạy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hiện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hành</a:t>
            </a:r>
            <a:r>
              <a:rPr lang="en-US" sz="1200" kern="1200" baseline="0" dirty="0" smtClean="0">
                <a:solidFill>
                  <a:schemeClr val="tx1"/>
                </a:solidFill>
                <a:latin typeface="Times New Roman" pitchFamily="-110" charset="0"/>
                <a:ea typeface="+mn-ea"/>
                <a:cs typeface="+mn-cs"/>
              </a:rPr>
              <a:t>(</a:t>
            </a:r>
            <a:r>
              <a:rPr lang="en-US" sz="1200" kern="1200" baseline="0" dirty="0" err="1" smtClean="0">
                <a:solidFill>
                  <a:schemeClr val="tx1"/>
                </a:solidFill>
                <a:latin typeface="Times New Roman" pitchFamily="-110" charset="0"/>
                <a:ea typeface="+mn-ea"/>
                <a:cs typeface="+mn-cs"/>
              </a:rPr>
              <a:t>trong</a:t>
            </a:r>
            <a:r>
              <a:rPr lang="en-US" sz="1200" kern="1200" baseline="0" dirty="0" smtClean="0">
                <a:solidFill>
                  <a:schemeClr val="tx1"/>
                </a:solidFill>
                <a:latin typeface="Times New Roman" pitchFamily="-110" charset="0"/>
                <a:ea typeface="+mn-ea"/>
                <a:cs typeface="+mn-cs"/>
              </a:rPr>
              <a:t> short-term list) </a:t>
            </a:r>
            <a:r>
              <a:rPr lang="en-US" sz="1200" kern="1200" baseline="0" dirty="0" err="1" smtClean="0">
                <a:solidFill>
                  <a:schemeClr val="tx1"/>
                </a:solidFill>
                <a:latin typeface="Times New Roman" pitchFamily="-110" charset="0"/>
                <a:ea typeface="+mn-ea"/>
                <a:cs typeface="+mn-cs"/>
              </a:rPr>
              <a:t>mà</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cần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giao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tiếp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với</a:t>
            </a:r>
            <a:r>
              <a:rPr lang="en-US" sz="1200" kern="1200" baseline="0" dirty="0" smtClean="0">
                <a:solidFill>
                  <a:schemeClr val="tx1"/>
                </a:solidFill>
                <a:latin typeface="Times New Roman" pitchFamily="-110" charset="0"/>
                <a:ea typeface="+mn-ea"/>
                <a:cs typeface="+mn-cs"/>
              </a:rPr>
              <a:t> IO </a:t>
            </a:r>
            <a:r>
              <a:rPr lang="en-US" sz="1200" kern="1200" baseline="0" dirty="0" err="1" smtClean="0">
                <a:solidFill>
                  <a:schemeClr val="tx1"/>
                </a:solidFill>
                <a:latin typeface="Times New Roman" pitchFamily="-110" charset="0"/>
                <a:ea typeface="+mn-ea"/>
                <a:cs typeface="+mn-cs"/>
              </a:rPr>
              <a:t>thì</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chuyển</a:t>
            </a:r>
            <a:r>
              <a:rPr lang="en-US" sz="1200" kern="1200" baseline="0" dirty="0" smtClean="0">
                <a:solidFill>
                  <a:schemeClr val="tx1"/>
                </a:solidFill>
                <a:latin typeface="Times New Roman" pitchFamily="-110" charset="0"/>
                <a:ea typeface="+mn-ea"/>
                <a:cs typeface="+mn-cs"/>
              </a:rPr>
              <a:t> sang medium-term list. </a:t>
            </a:r>
            <a:r>
              <a:rPr lang="en-US" sz="1200" kern="1200" baseline="0" dirty="0" err="1" smtClean="0">
                <a:solidFill>
                  <a:schemeClr val="tx1"/>
                </a:solidFill>
                <a:latin typeface="Times New Roman" pitchFamily="-110" charset="0"/>
                <a:ea typeface="+mn-ea"/>
                <a:cs typeface="+mn-cs"/>
              </a:rPr>
              <a:t>Toàn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bộ</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nội</a:t>
            </a:r>
            <a:r>
              <a:rPr lang="en-US" sz="1200" kern="1200" baseline="0" dirty="0" smtClean="0">
                <a:solidFill>
                  <a:schemeClr val="tx1"/>
                </a:solidFill>
                <a:latin typeface="Times New Roman" pitchFamily="-110" charset="0"/>
                <a:ea typeface="+mn-ea"/>
                <a:cs typeface="+mn-cs"/>
              </a:rPr>
              <a:t> dung </a:t>
            </a:r>
            <a:r>
              <a:rPr lang="en-US" sz="1200" kern="1200" baseline="0" dirty="0" err="1" smtClean="0">
                <a:solidFill>
                  <a:schemeClr val="tx1"/>
                </a:solidFill>
                <a:latin typeface="Times New Roman" pitchFamily="-110" charset="0"/>
                <a:ea typeface="+mn-ea"/>
                <a:cs typeface="+mn-cs"/>
              </a:rPr>
              <a:t>trong</a:t>
            </a:r>
            <a:r>
              <a:rPr lang="en-US" sz="1200" kern="1200" baseline="0" dirty="0" smtClean="0">
                <a:solidFill>
                  <a:schemeClr val="tx1"/>
                </a:solidFill>
                <a:latin typeface="Times New Roman" pitchFamily="-110" charset="0"/>
                <a:ea typeface="+mn-ea"/>
                <a:cs typeface="+mn-cs"/>
              </a:rPr>
              <a:t> RAM </a:t>
            </a:r>
            <a:r>
              <a:rPr lang="en-US" sz="1200" kern="1200" baseline="0" dirty="0" err="1" smtClean="0">
                <a:solidFill>
                  <a:schemeClr val="tx1"/>
                </a:solidFill>
                <a:latin typeface="Times New Roman" pitchFamily="-110" charset="0"/>
                <a:ea typeface="+mn-ea"/>
                <a:cs typeface="+mn-cs"/>
              </a:rPr>
              <a:t>của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tiến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hiện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hành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ghi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lên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đĩa</a:t>
            </a:r>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swap-out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đẻ</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nhừơng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chỗ</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tiến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khác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trên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đĩa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của</a:t>
            </a:r>
            <a:r>
              <a:rPr lang="en-US" sz="1200" kern="1200" baseline="0" dirty="0" smtClean="0">
                <a:solidFill>
                  <a:schemeClr val="tx1"/>
                </a:solidFill>
                <a:latin typeface="Times New Roman" pitchFamily="-110" charset="0"/>
                <a:ea typeface="+mn-ea"/>
                <a:cs typeface="+mn-cs"/>
              </a:rPr>
              <a:t> medium-term list </a:t>
            </a:r>
            <a:r>
              <a:rPr lang="en-US" sz="1200" kern="1200" baseline="0" dirty="0" err="1" smtClean="0">
                <a:solidFill>
                  <a:schemeClr val="tx1"/>
                </a:solidFill>
                <a:latin typeface="Times New Roman" pitchFamily="-110" charset="0"/>
                <a:ea typeface="+mn-ea"/>
                <a:cs typeface="+mn-cs"/>
              </a:rPr>
              <a:t>sẽ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nạp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vào</a:t>
            </a:r>
            <a:r>
              <a:rPr lang="en-US" sz="1200" kern="1200" baseline="0" dirty="0" smtClean="0">
                <a:solidFill>
                  <a:schemeClr val="tx1"/>
                </a:solidFill>
                <a:latin typeface="Times New Roman" pitchFamily="-110" charset="0"/>
                <a:ea typeface="+mn-ea"/>
                <a:cs typeface="+mn-cs"/>
              </a:rPr>
              <a:t> RAM (</a:t>
            </a:r>
            <a:r>
              <a:rPr lang="en-US" sz="1200" b="1" kern="1200" baseline="0" dirty="0" smtClean="0">
                <a:solidFill>
                  <a:schemeClr val="tx1"/>
                </a:solidFill>
                <a:latin typeface="Times New Roman" pitchFamily="-110" charset="0"/>
                <a:ea typeface="+mn-ea"/>
                <a:cs typeface="+mn-cs"/>
              </a:rPr>
              <a:t>swap-in</a:t>
            </a:r>
            <a:r>
              <a:rPr lang="en-US" sz="1200" kern="1200" baseline="0" dirty="0" smtClean="0">
                <a:solidFill>
                  <a:schemeClr val="tx1"/>
                </a:solidFill>
                <a:latin typeface="Times New Roman" pitchFamily="-110" charset="0"/>
                <a:ea typeface="+mn-ea"/>
                <a:cs typeface="+mn-cs"/>
              </a:rPr>
              <a:t>).</a:t>
            </a:r>
          </a:p>
          <a:p>
            <a:pPr>
              <a:buFontTx/>
              <a:buNone/>
            </a:pPr>
            <a:endParaRPr lang="en-US" sz="1200" kern="1200" baseline="0" dirty="0" smtClean="0">
              <a:solidFill>
                <a:schemeClr val="tx1"/>
              </a:solidFill>
              <a:latin typeface="Times New Roman" pitchFamily="-110" charset="0"/>
              <a:ea typeface="+mn-ea"/>
              <a:cs typeface="+mn-cs"/>
            </a:endParaRPr>
          </a:p>
          <a:p>
            <a:pPr>
              <a:buFontTx/>
              <a:buNone/>
            </a:pP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trong</a:t>
            </a:r>
            <a:r>
              <a:rPr lang="en-US" sz="1200" kern="1200" baseline="0" dirty="0" smtClean="0">
                <a:solidFill>
                  <a:schemeClr val="tx1"/>
                </a:solidFill>
                <a:latin typeface="Times New Roman" pitchFamily="-110" charset="0"/>
                <a:ea typeface="+mn-ea"/>
                <a:cs typeface="+mn-cs"/>
              </a:rPr>
              <a:t> long-term list </a:t>
            </a:r>
            <a:r>
              <a:rPr lang="en-US" sz="1200" kern="1200" baseline="0" dirty="0" err="1" smtClean="0">
                <a:solidFill>
                  <a:schemeClr val="tx1"/>
                </a:solidFill>
                <a:latin typeface="Times New Roman" pitchFamily="-110" charset="0"/>
                <a:ea typeface="+mn-ea"/>
                <a:cs typeface="+mn-cs"/>
              </a:rPr>
              <a:t>khi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đến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giờ</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chạy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nạp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vào</a:t>
            </a:r>
            <a:r>
              <a:rPr lang="en-US" sz="1200" kern="1200" baseline="0" dirty="0" smtClean="0">
                <a:solidFill>
                  <a:schemeClr val="tx1"/>
                </a:solidFill>
                <a:latin typeface="Times New Roman" pitchFamily="-110" charset="0"/>
                <a:ea typeface="+mn-ea"/>
                <a:cs typeface="+mn-cs"/>
              </a:rPr>
              <a:t> short-term list (</a:t>
            </a:r>
            <a:r>
              <a:rPr lang="en-US" sz="1200" kern="1200" baseline="0" dirty="0" err="1" smtClean="0">
                <a:solidFill>
                  <a:schemeClr val="tx1"/>
                </a:solidFill>
                <a:latin typeface="Times New Roman" pitchFamily="-110" charset="0"/>
                <a:ea typeface="+mn-ea"/>
                <a:cs typeface="+mn-cs"/>
              </a:rPr>
              <a:t>nạp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vảo</a:t>
            </a:r>
            <a:r>
              <a:rPr lang="en-US" sz="1200" kern="1200" baseline="0" dirty="0" smtClean="0">
                <a:solidFill>
                  <a:schemeClr val="tx1"/>
                </a:solidFill>
                <a:latin typeface="Times New Roman" pitchFamily="-110" charset="0"/>
                <a:ea typeface="+mn-ea"/>
                <a:cs typeface="+mn-cs"/>
              </a:rPr>
              <a:t> Ram).</a:t>
            </a:r>
          </a:p>
          <a:p>
            <a:pPr>
              <a:buFontTx/>
              <a:buNone/>
            </a:pPr>
            <a:endParaRPr lang="en-US" sz="1200" kern="1200" baseline="0" dirty="0" smtClean="0">
              <a:solidFill>
                <a:schemeClr val="tx1"/>
              </a:solidFill>
              <a:latin typeface="Times New Roman" pitchFamily="-110" charset="0"/>
              <a:ea typeface="+mn-ea"/>
              <a:cs typeface="+mn-cs"/>
            </a:endParaRPr>
          </a:p>
          <a:p>
            <a:pPr>
              <a:buFontTx/>
              <a:buNone/>
            </a:pP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prog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đang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chạy</a:t>
            </a:r>
            <a:r>
              <a:rPr lang="en-US" sz="1200" kern="1200" baseline="0" dirty="0" smtClean="0">
                <a:solidFill>
                  <a:schemeClr val="tx1"/>
                </a:solidFill>
                <a:latin typeface="Times New Roman" pitchFamily="-110" charset="0"/>
                <a:ea typeface="+mn-ea"/>
                <a:cs typeface="+mn-cs"/>
              </a:rPr>
              <a:t> (short-term list) </a:t>
            </a:r>
            <a:r>
              <a:rPr lang="en-US" sz="1200" kern="1200" baseline="0" dirty="0" err="1" smtClean="0">
                <a:solidFill>
                  <a:schemeClr val="tx1"/>
                </a:solidFill>
                <a:latin typeface="Times New Roman" pitchFamily="-110" charset="0"/>
                <a:ea typeface="+mn-ea"/>
                <a:cs typeface="+mn-cs"/>
              </a:rPr>
              <a:t>truy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xuất</a:t>
            </a:r>
            <a:r>
              <a:rPr lang="en-US" sz="1200" kern="1200" baseline="0" dirty="0" smtClean="0">
                <a:solidFill>
                  <a:schemeClr val="tx1"/>
                </a:solidFill>
                <a:latin typeface="Times New Roman" pitchFamily="-110" charset="0"/>
                <a:ea typeface="+mn-ea"/>
                <a:cs typeface="+mn-cs"/>
              </a:rPr>
              <a:t> IO </a:t>
            </a:r>
            <a:r>
              <a:rPr lang="en-US" sz="1200" kern="1200" baseline="0" dirty="0" err="1" smtClean="0">
                <a:solidFill>
                  <a:schemeClr val="tx1"/>
                </a:solidFill>
                <a:latin typeface="Times New Roman" pitchFamily="-110" charset="0"/>
                <a:ea typeface="+mn-ea"/>
                <a:cs typeface="+mn-cs"/>
              </a:rPr>
              <a:t>thì</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việc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truy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xuất</a:t>
            </a:r>
            <a:r>
              <a:rPr lang="en-US" sz="1200" kern="1200" baseline="0" dirty="0" smtClean="0">
                <a:solidFill>
                  <a:schemeClr val="tx1"/>
                </a:solidFill>
                <a:latin typeface="Times New Roman" pitchFamily="-110" charset="0"/>
                <a:ea typeface="+mn-ea"/>
                <a:cs typeface="+mn-cs"/>
              </a:rPr>
              <a:t> IO </a:t>
            </a:r>
            <a:r>
              <a:rPr lang="en-US" sz="1200" kern="1200" baseline="0" dirty="0" err="1" smtClean="0">
                <a:solidFill>
                  <a:schemeClr val="tx1"/>
                </a:solidFill>
                <a:latin typeface="Times New Roman" pitchFamily="-110" charset="0"/>
                <a:ea typeface="+mn-ea"/>
                <a:cs typeface="+mn-cs"/>
              </a:rPr>
              <a:t>cũng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cần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lập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lịch</a:t>
            </a:r>
            <a:r>
              <a:rPr lang="en-US" sz="1200" kern="1200" baseline="0" dirty="0" smtClean="0">
                <a:solidFill>
                  <a:schemeClr val="tx1"/>
                </a:solidFill>
                <a:latin typeface="Times New Roman" pitchFamily="-110" charset="0"/>
                <a:ea typeface="+mn-ea"/>
                <a:cs typeface="+mn-cs"/>
              </a:rPr>
              <a:t>.</a:t>
            </a:r>
          </a:p>
          <a:p>
            <a:pPr>
              <a:buFontTx/>
              <a:buNone/>
            </a:pPr>
            <a:endParaRPr lang="en-US" sz="1200" kern="1200" baseline="0" dirty="0" smtClean="0">
              <a:solidFill>
                <a:schemeClr val="tx1"/>
              </a:solidFill>
              <a:latin typeface="Times New Roman" pitchFamily="-110" charset="0"/>
              <a:ea typeface="+mn-ea"/>
              <a:cs typeface="+mn-cs"/>
            </a:endParaRPr>
          </a:p>
          <a:p>
            <a:pPr>
              <a:buFontTx/>
              <a:buNone/>
            </a:pP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key to multiprogramming is scheduling. In fact, four types of scheduling are</a:t>
            </a:r>
          </a:p>
          <a:p>
            <a:r>
              <a:rPr lang="en-US" sz="1200" kern="1200" baseline="0" dirty="0" smtClean="0">
                <a:solidFill>
                  <a:schemeClr val="tx1"/>
                </a:solidFill>
                <a:latin typeface="Times New Roman" pitchFamily="-110" charset="0"/>
                <a:ea typeface="+mn-ea"/>
                <a:cs typeface="+mn-cs"/>
              </a:rPr>
              <a:t>typically involved (Table 8.4). We will explore these presently. But first, we introduce</a:t>
            </a:r>
          </a:p>
          <a:p>
            <a:r>
              <a:rPr lang="en-US" sz="1200" kern="1200" baseline="0" dirty="0" smtClean="0">
                <a:solidFill>
                  <a:schemeClr val="tx1"/>
                </a:solidFill>
                <a:latin typeface="Times New Roman" pitchFamily="-110" charset="0"/>
                <a:ea typeface="+mn-ea"/>
                <a:cs typeface="+mn-cs"/>
              </a:rPr>
              <a:t>the concept of </a:t>
            </a:r>
            <a:r>
              <a:rPr lang="en-US" sz="1200" b="1" kern="1200" baseline="0" dirty="0" smtClean="0">
                <a:solidFill>
                  <a:schemeClr val="tx1"/>
                </a:solidFill>
                <a:latin typeface="Times New Roman" pitchFamily="-110" charset="0"/>
                <a:ea typeface="+mn-ea"/>
                <a:cs typeface="+mn-cs"/>
              </a:rPr>
              <a:t>process. This term was first used by the designers of the Multics</a:t>
            </a:r>
          </a:p>
          <a:p>
            <a:r>
              <a:rPr lang="en-US" sz="1200" kern="1200" baseline="0" dirty="0" smtClean="0">
                <a:solidFill>
                  <a:schemeClr val="tx1"/>
                </a:solidFill>
                <a:latin typeface="Times New Roman" pitchFamily="-110" charset="0"/>
                <a:ea typeface="+mn-ea"/>
                <a:cs typeface="+mn-cs"/>
              </a:rPr>
              <a:t>OS in the 1960s. It is a somewhat more general term than </a:t>
            </a:r>
            <a:r>
              <a:rPr lang="en-US" sz="1200" i="1" kern="1200" baseline="0" dirty="0" smtClean="0">
                <a:solidFill>
                  <a:schemeClr val="tx1"/>
                </a:solidFill>
                <a:latin typeface="Times New Roman" pitchFamily="-110" charset="0"/>
                <a:ea typeface="+mn-ea"/>
                <a:cs typeface="+mn-cs"/>
              </a:rPr>
              <a:t>job. Many definitions</a:t>
            </a:r>
          </a:p>
          <a:p>
            <a:r>
              <a:rPr lang="en-US" sz="1200" kern="1200" baseline="0" dirty="0" smtClean="0">
                <a:solidFill>
                  <a:schemeClr val="tx1"/>
                </a:solidFill>
                <a:latin typeface="Times New Roman" pitchFamily="-110" charset="0"/>
                <a:ea typeface="+mn-ea"/>
                <a:cs typeface="+mn-cs"/>
              </a:rPr>
              <a:t>have been given for the term </a:t>
            </a:r>
            <a:r>
              <a:rPr lang="en-US" sz="1200" i="1" kern="1200" baseline="0" dirty="0" smtClean="0">
                <a:solidFill>
                  <a:schemeClr val="tx1"/>
                </a:solidFill>
                <a:latin typeface="Times New Roman" pitchFamily="-110" charset="0"/>
                <a:ea typeface="+mn-ea"/>
                <a:cs typeface="+mn-cs"/>
              </a:rPr>
              <a:t>process, including</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 program in execution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“animated spirit” of a program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That entity to which a processor is assigned</a:t>
            </a:r>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5</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F9366-8D9A-854E-A2CD-8CEBDC96DE66}" type="slidenum">
              <a:rPr lang="en-US"/>
              <a:pPr/>
              <a:t>24</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GB" dirty="0" smtClean="0"/>
              <a:t>Scheduler – </a:t>
            </a:r>
            <a:r>
              <a:rPr lang="en-GB" dirty="0" err="1" smtClean="0"/>
              <a:t>Trình</a:t>
            </a:r>
            <a:r>
              <a:rPr lang="en-GB" baseline="0" dirty="0" smtClean="0"/>
              <a:t> </a:t>
            </a:r>
            <a:r>
              <a:rPr lang="en-GB" baseline="0" dirty="0" err="1" smtClean="0"/>
              <a:t>lập</a:t>
            </a:r>
            <a:r>
              <a:rPr lang="en-GB" baseline="0" dirty="0" smtClean="0"/>
              <a:t> </a:t>
            </a:r>
            <a:r>
              <a:rPr lang="en-GB" baseline="0" dirty="0" err="1" smtClean="0"/>
              <a:t>lịch</a:t>
            </a:r>
            <a:r>
              <a:rPr lang="en-GB" baseline="0" dirty="0" smtClean="0"/>
              <a:t> </a:t>
            </a:r>
            <a:r>
              <a:rPr lang="en-GB" baseline="0" dirty="0" err="1" smtClean="0"/>
              <a:t>là</a:t>
            </a:r>
            <a:r>
              <a:rPr lang="en-GB" baseline="0" dirty="0" smtClean="0"/>
              <a:t> </a:t>
            </a:r>
            <a:r>
              <a:rPr lang="en-GB" baseline="0" dirty="0" err="1" smtClean="0"/>
              <a:t>một</a:t>
            </a:r>
            <a:r>
              <a:rPr lang="en-GB" baseline="0" dirty="0" smtClean="0"/>
              <a:t> </a:t>
            </a:r>
            <a:r>
              <a:rPr lang="en-GB" baseline="0" dirty="0" err="1" smtClean="0"/>
              <a:t>thành</a:t>
            </a:r>
            <a:r>
              <a:rPr lang="en-GB" baseline="0" dirty="0" smtClean="0"/>
              <a:t> </a:t>
            </a:r>
            <a:r>
              <a:rPr lang="en-GB" baseline="0" dirty="0" err="1" smtClean="0"/>
              <a:t>phần</a:t>
            </a:r>
            <a:r>
              <a:rPr lang="en-GB" baseline="0" dirty="0" smtClean="0"/>
              <a:t> </a:t>
            </a:r>
            <a:r>
              <a:rPr lang="en-GB" baseline="0" dirty="0" err="1" smtClean="0"/>
              <a:t>cơ</a:t>
            </a:r>
            <a:r>
              <a:rPr lang="en-GB" baseline="0" dirty="0" smtClean="0"/>
              <a:t> </a:t>
            </a:r>
            <a:r>
              <a:rPr lang="en-GB" baseline="0" dirty="0" err="1" smtClean="0"/>
              <a:t>bản</a:t>
            </a:r>
            <a:r>
              <a:rPr lang="en-GB" baseline="0" dirty="0" smtClean="0"/>
              <a:t> </a:t>
            </a:r>
            <a:r>
              <a:rPr lang="en-GB" baseline="0" dirty="0" err="1" smtClean="0"/>
              <a:t>của</a:t>
            </a:r>
            <a:r>
              <a:rPr lang="en-GB" baseline="0" dirty="0" smtClean="0"/>
              <a:t> </a:t>
            </a:r>
            <a:r>
              <a:rPr lang="en-GB" baseline="0" dirty="0" err="1" smtClean="0"/>
              <a:t>hệ</a:t>
            </a:r>
            <a:r>
              <a:rPr lang="en-GB" baseline="0" dirty="0" smtClean="0"/>
              <a:t> </a:t>
            </a:r>
            <a:r>
              <a:rPr lang="en-GB" baseline="0" dirty="0" err="1" smtClean="0"/>
              <a:t>điều</a:t>
            </a:r>
            <a:r>
              <a:rPr lang="en-GB" baseline="0" dirty="0" smtClean="0"/>
              <a:t> </a:t>
            </a:r>
            <a:r>
              <a:rPr lang="en-GB" baseline="0" dirty="0" err="1" smtClean="0"/>
              <a:t>hành</a:t>
            </a:r>
            <a:r>
              <a:rPr lang="en-GB" baseline="0" dirty="0" smtClean="0"/>
              <a:t> </a:t>
            </a:r>
            <a:r>
              <a:rPr lang="en-GB" baseline="0" dirty="0" err="1" smtClean="0"/>
              <a:t>tương</a:t>
            </a:r>
            <a:r>
              <a:rPr lang="en-GB" baseline="0" dirty="0" smtClean="0"/>
              <a:t> </a:t>
            </a:r>
            <a:r>
              <a:rPr lang="en-GB" baseline="0" dirty="0" err="1" smtClean="0"/>
              <a:t>tác</a:t>
            </a:r>
            <a:endParaRPr lang="en-GB" baseline="0" dirty="0" smtClean="0"/>
          </a:p>
          <a:p>
            <a:r>
              <a:rPr lang="en-GB" baseline="0" dirty="0" err="1" smtClean="0"/>
              <a:t>Chức</a:t>
            </a:r>
            <a:r>
              <a:rPr lang="en-GB" baseline="0" dirty="0" smtClean="0"/>
              <a:t> </a:t>
            </a:r>
            <a:r>
              <a:rPr lang="en-GB" baseline="0" dirty="0" err="1" smtClean="0"/>
              <a:t>năng</a:t>
            </a:r>
            <a:r>
              <a:rPr lang="en-GB" baseline="0" dirty="0" smtClean="0"/>
              <a:t> </a:t>
            </a:r>
            <a:r>
              <a:rPr lang="en-GB" baseline="0" dirty="0" err="1" smtClean="0"/>
              <a:t>của</a:t>
            </a:r>
            <a:r>
              <a:rPr lang="en-GB" baseline="0" dirty="0" smtClean="0"/>
              <a:t> scheduler:</a:t>
            </a:r>
          </a:p>
          <a:p>
            <a:endParaRPr lang="en-GB" baseline="0" dirty="0" smtClean="0"/>
          </a:p>
          <a:p>
            <a:pPr marL="228600" indent="-228600">
              <a:buNone/>
            </a:pPr>
            <a:r>
              <a:rPr lang="en-GB" baseline="0" dirty="0" smtClean="0">
                <a:solidFill>
                  <a:srgbClr val="FF0000"/>
                </a:solidFill>
              </a:rPr>
              <a:t>(1) </a:t>
            </a:r>
            <a:r>
              <a:rPr lang="en-GB" baseline="0" dirty="0" err="1" smtClean="0">
                <a:solidFill>
                  <a:srgbClr val="FF0000"/>
                </a:solidFill>
              </a:rPr>
              <a:t>Xác</a:t>
            </a:r>
            <a:r>
              <a:rPr lang="en-GB" baseline="0" dirty="0" smtClean="0">
                <a:solidFill>
                  <a:srgbClr val="FF0000"/>
                </a:solidFill>
              </a:rPr>
              <a:t> </a:t>
            </a:r>
            <a:r>
              <a:rPr lang="en-GB" baseline="0" dirty="0" err="1" smtClean="0">
                <a:solidFill>
                  <a:srgbClr val="FF0000"/>
                </a:solidFill>
              </a:rPr>
              <a:t>định</a:t>
            </a:r>
            <a:r>
              <a:rPr lang="en-GB" baseline="0" dirty="0" smtClean="0">
                <a:solidFill>
                  <a:srgbClr val="FF0000"/>
                </a:solidFill>
              </a:rPr>
              <a:t> </a:t>
            </a:r>
            <a:r>
              <a:rPr lang="en-GB" baseline="0" dirty="0" err="1" smtClean="0">
                <a:solidFill>
                  <a:srgbClr val="FF0000"/>
                </a:solidFill>
              </a:rPr>
              <a:t>và</a:t>
            </a:r>
            <a:r>
              <a:rPr lang="en-GB" baseline="0" dirty="0" smtClean="0">
                <a:solidFill>
                  <a:srgbClr val="FF0000"/>
                </a:solidFill>
              </a:rPr>
              <a:t> </a:t>
            </a:r>
            <a:r>
              <a:rPr lang="en-GB" baseline="0" dirty="0" err="1" smtClean="0">
                <a:solidFill>
                  <a:srgbClr val="FF0000"/>
                </a:solidFill>
              </a:rPr>
              <a:t>nạp</a:t>
            </a:r>
            <a:r>
              <a:rPr lang="en-GB" baseline="0" dirty="0" smtClean="0">
                <a:solidFill>
                  <a:srgbClr val="FF0000"/>
                </a:solidFill>
              </a:rPr>
              <a:t> </a:t>
            </a:r>
            <a:r>
              <a:rPr lang="en-GB" baseline="0" dirty="0" err="1" smtClean="0">
                <a:solidFill>
                  <a:srgbClr val="FF0000"/>
                </a:solidFill>
              </a:rPr>
              <a:t>chương</a:t>
            </a:r>
            <a:r>
              <a:rPr lang="en-GB" baseline="0" dirty="0" smtClean="0">
                <a:solidFill>
                  <a:srgbClr val="FF0000"/>
                </a:solidFill>
              </a:rPr>
              <a:t> </a:t>
            </a:r>
            <a:r>
              <a:rPr lang="en-GB" baseline="0" dirty="0" err="1" smtClean="0">
                <a:solidFill>
                  <a:srgbClr val="FF0000"/>
                </a:solidFill>
              </a:rPr>
              <a:t>trình</a:t>
            </a:r>
            <a:r>
              <a:rPr lang="en-GB" baseline="0" dirty="0" smtClean="0">
                <a:solidFill>
                  <a:srgbClr val="FF0000"/>
                </a:solidFill>
              </a:rPr>
              <a:t> (CT) </a:t>
            </a:r>
            <a:r>
              <a:rPr lang="en-GB" baseline="0" dirty="0" err="1" smtClean="0">
                <a:solidFill>
                  <a:srgbClr val="FF0000"/>
                </a:solidFill>
              </a:rPr>
              <a:t>cần</a:t>
            </a:r>
            <a:r>
              <a:rPr lang="en-GB" baseline="0" dirty="0" smtClean="0">
                <a:solidFill>
                  <a:srgbClr val="FF0000"/>
                </a:solidFill>
              </a:rPr>
              <a:t> </a:t>
            </a:r>
            <a:r>
              <a:rPr lang="en-GB" baseline="0" dirty="0" err="1" smtClean="0">
                <a:solidFill>
                  <a:srgbClr val="FF0000"/>
                </a:solidFill>
              </a:rPr>
              <a:t>phải</a:t>
            </a:r>
            <a:r>
              <a:rPr lang="en-GB" baseline="0" dirty="0" smtClean="0">
                <a:solidFill>
                  <a:srgbClr val="FF0000"/>
                </a:solidFill>
              </a:rPr>
              <a:t> </a:t>
            </a:r>
            <a:r>
              <a:rPr lang="en-GB" baseline="0" dirty="0" err="1" smtClean="0">
                <a:solidFill>
                  <a:srgbClr val="FF0000"/>
                </a:solidFill>
              </a:rPr>
              <a:t>chạy</a:t>
            </a:r>
            <a:r>
              <a:rPr lang="en-GB" baseline="0" dirty="0" smtClean="0">
                <a:solidFill>
                  <a:srgbClr val="FF0000"/>
                </a:solidFill>
              </a:rPr>
              <a:t> </a:t>
            </a:r>
            <a:r>
              <a:rPr lang="en-GB" baseline="0" dirty="0" err="1" smtClean="0">
                <a:solidFill>
                  <a:srgbClr val="FF0000"/>
                </a:solidFill>
              </a:rPr>
              <a:t>trong</a:t>
            </a:r>
            <a:r>
              <a:rPr lang="en-GB" baseline="0" dirty="0" smtClean="0">
                <a:solidFill>
                  <a:srgbClr val="FF0000"/>
                </a:solidFill>
              </a:rPr>
              <a:t> long-term list. </a:t>
            </a:r>
            <a:r>
              <a:rPr lang="en-GB" baseline="0" dirty="0" err="1" smtClean="0">
                <a:solidFill>
                  <a:srgbClr val="FF0000"/>
                </a:solidFill>
              </a:rPr>
              <a:t>Số</a:t>
            </a:r>
            <a:r>
              <a:rPr lang="en-GB" baseline="0" dirty="0" smtClean="0">
                <a:solidFill>
                  <a:srgbClr val="FF0000"/>
                </a:solidFill>
              </a:rPr>
              <a:t> CT </a:t>
            </a:r>
            <a:r>
              <a:rPr lang="en-GB" baseline="0" dirty="0" err="1" smtClean="0">
                <a:solidFill>
                  <a:srgbClr val="FF0000"/>
                </a:solidFill>
              </a:rPr>
              <a:t>có</a:t>
            </a:r>
            <a:r>
              <a:rPr lang="en-GB" baseline="0" dirty="0" smtClean="0">
                <a:solidFill>
                  <a:srgbClr val="FF0000"/>
                </a:solidFill>
              </a:rPr>
              <a:t> </a:t>
            </a:r>
            <a:r>
              <a:rPr lang="en-GB" baseline="0" dirty="0" err="1" smtClean="0">
                <a:solidFill>
                  <a:srgbClr val="FF0000"/>
                </a:solidFill>
              </a:rPr>
              <a:t>thể</a:t>
            </a:r>
            <a:r>
              <a:rPr lang="en-GB" baseline="0" dirty="0" smtClean="0">
                <a:solidFill>
                  <a:srgbClr val="FF0000"/>
                </a:solidFill>
              </a:rPr>
              <a:t> </a:t>
            </a:r>
            <a:r>
              <a:rPr lang="en-GB" baseline="0" dirty="0" err="1" smtClean="0">
                <a:solidFill>
                  <a:srgbClr val="FF0000"/>
                </a:solidFill>
              </a:rPr>
              <a:t>nạp</a:t>
            </a:r>
            <a:r>
              <a:rPr lang="en-GB" baseline="0" dirty="0" smtClean="0">
                <a:solidFill>
                  <a:srgbClr val="FF0000"/>
                </a:solidFill>
              </a:rPr>
              <a:t> </a:t>
            </a:r>
            <a:r>
              <a:rPr lang="en-GB" baseline="0" dirty="0" err="1" smtClean="0">
                <a:solidFill>
                  <a:srgbClr val="FF0000"/>
                </a:solidFill>
              </a:rPr>
              <a:t>phụ</a:t>
            </a:r>
            <a:r>
              <a:rPr lang="en-GB" baseline="0" dirty="0" smtClean="0">
                <a:solidFill>
                  <a:srgbClr val="FF0000"/>
                </a:solidFill>
              </a:rPr>
              <a:t> </a:t>
            </a:r>
            <a:r>
              <a:rPr lang="en-GB" baseline="0" dirty="0" err="1" smtClean="0">
                <a:solidFill>
                  <a:srgbClr val="FF0000"/>
                </a:solidFill>
              </a:rPr>
              <a:t>thuộc</a:t>
            </a:r>
            <a:r>
              <a:rPr lang="en-GB" baseline="0" dirty="0" smtClean="0">
                <a:solidFill>
                  <a:srgbClr val="FF0000"/>
                </a:solidFill>
              </a:rPr>
              <a:t> </a:t>
            </a:r>
            <a:r>
              <a:rPr lang="en-GB" baseline="0" dirty="0" err="1" smtClean="0">
                <a:solidFill>
                  <a:srgbClr val="FF0000"/>
                </a:solidFill>
              </a:rPr>
              <a:t>vào</a:t>
            </a:r>
            <a:r>
              <a:rPr lang="en-GB" baseline="0" dirty="0" smtClean="0">
                <a:solidFill>
                  <a:srgbClr val="FF0000"/>
                </a:solidFill>
              </a:rPr>
              <a:t> </a:t>
            </a:r>
            <a:r>
              <a:rPr lang="en-GB" baseline="0" dirty="0" err="1" smtClean="0">
                <a:solidFill>
                  <a:srgbClr val="FF0000"/>
                </a:solidFill>
              </a:rPr>
              <a:t>năng</a:t>
            </a:r>
            <a:r>
              <a:rPr lang="en-GB" baseline="0" dirty="0" smtClean="0">
                <a:solidFill>
                  <a:srgbClr val="FF0000"/>
                </a:solidFill>
              </a:rPr>
              <a:t> </a:t>
            </a:r>
            <a:r>
              <a:rPr lang="en-GB" baseline="0" dirty="0" err="1" smtClean="0">
                <a:solidFill>
                  <a:srgbClr val="FF0000"/>
                </a:solidFill>
              </a:rPr>
              <a:t>lực</a:t>
            </a:r>
            <a:r>
              <a:rPr lang="en-GB" baseline="0" dirty="0" smtClean="0">
                <a:solidFill>
                  <a:srgbClr val="FF0000"/>
                </a:solidFill>
              </a:rPr>
              <a:t> </a:t>
            </a:r>
            <a:r>
              <a:rPr lang="en-GB" baseline="0" dirty="0" err="1" smtClean="0">
                <a:solidFill>
                  <a:srgbClr val="FF0000"/>
                </a:solidFill>
              </a:rPr>
              <a:t>của</a:t>
            </a:r>
            <a:r>
              <a:rPr lang="en-GB" baseline="0" dirty="0" smtClean="0">
                <a:solidFill>
                  <a:srgbClr val="FF0000"/>
                </a:solidFill>
              </a:rPr>
              <a:t> </a:t>
            </a:r>
            <a:r>
              <a:rPr lang="en-GB" baseline="0" dirty="0" err="1" smtClean="0">
                <a:solidFill>
                  <a:srgbClr val="FF0000"/>
                </a:solidFill>
              </a:rPr>
              <a:t>hệ</a:t>
            </a:r>
            <a:r>
              <a:rPr lang="en-GB" baseline="0" dirty="0" smtClean="0">
                <a:solidFill>
                  <a:srgbClr val="FF0000"/>
                </a:solidFill>
              </a:rPr>
              <a:t> </a:t>
            </a:r>
            <a:r>
              <a:rPr lang="en-GB" baseline="0" dirty="0" err="1" smtClean="0">
                <a:solidFill>
                  <a:srgbClr val="FF0000"/>
                </a:solidFill>
              </a:rPr>
              <a:t>thống</a:t>
            </a:r>
            <a:r>
              <a:rPr lang="en-GB" baseline="0" dirty="0" smtClean="0">
                <a:solidFill>
                  <a:srgbClr val="FF0000"/>
                </a:solidFill>
              </a:rPr>
              <a:t> (</a:t>
            </a:r>
            <a:r>
              <a:rPr lang="en-GB" baseline="0" dirty="0" err="1" smtClean="0">
                <a:solidFill>
                  <a:srgbClr val="FF0000"/>
                </a:solidFill>
              </a:rPr>
              <a:t>gọi</a:t>
            </a:r>
            <a:r>
              <a:rPr lang="en-GB" baseline="0" dirty="0" smtClean="0">
                <a:solidFill>
                  <a:srgbClr val="FF0000"/>
                </a:solidFill>
              </a:rPr>
              <a:t> </a:t>
            </a:r>
            <a:r>
              <a:rPr lang="en-GB" baseline="0" dirty="0" err="1" smtClean="0">
                <a:solidFill>
                  <a:srgbClr val="FF0000"/>
                </a:solidFill>
              </a:rPr>
              <a:t>là</a:t>
            </a:r>
            <a:r>
              <a:rPr lang="en-GB" baseline="0" dirty="0" smtClean="0">
                <a:solidFill>
                  <a:srgbClr val="FF0000"/>
                </a:solidFill>
              </a:rPr>
              <a:t> </a:t>
            </a:r>
            <a:r>
              <a:rPr lang="en-GB" b="1" baseline="0" dirty="0" smtClean="0">
                <a:solidFill>
                  <a:srgbClr val="FF0000"/>
                </a:solidFill>
              </a:rPr>
              <a:t>multiprogramming degree</a:t>
            </a:r>
            <a:r>
              <a:rPr lang="en-GB" baseline="0" dirty="0" smtClean="0">
                <a:solidFill>
                  <a:srgbClr val="FF0000"/>
                </a:solidFill>
              </a:rPr>
              <a:t>/ </a:t>
            </a:r>
            <a:r>
              <a:rPr lang="en-GB" baseline="0" dirty="0" err="1" smtClean="0">
                <a:solidFill>
                  <a:srgbClr val="FF0000"/>
                </a:solidFill>
              </a:rPr>
              <a:t>mức</a:t>
            </a:r>
            <a:r>
              <a:rPr lang="en-GB" baseline="0" dirty="0" smtClean="0">
                <a:solidFill>
                  <a:srgbClr val="FF0000"/>
                </a:solidFill>
              </a:rPr>
              <a:t> </a:t>
            </a:r>
            <a:r>
              <a:rPr lang="en-GB" baseline="0" dirty="0" err="1" smtClean="0">
                <a:solidFill>
                  <a:srgbClr val="FF0000"/>
                </a:solidFill>
              </a:rPr>
              <a:t>đa</a:t>
            </a:r>
            <a:r>
              <a:rPr lang="en-GB" baseline="0" dirty="0" smtClean="0">
                <a:solidFill>
                  <a:srgbClr val="FF0000"/>
                </a:solidFill>
              </a:rPr>
              <a:t> </a:t>
            </a:r>
            <a:r>
              <a:rPr lang="en-GB" baseline="0" dirty="0" err="1" smtClean="0">
                <a:solidFill>
                  <a:srgbClr val="FF0000"/>
                </a:solidFill>
              </a:rPr>
              <a:t>lập</a:t>
            </a:r>
            <a:r>
              <a:rPr lang="en-GB" baseline="0" dirty="0" smtClean="0">
                <a:solidFill>
                  <a:srgbClr val="FF0000"/>
                </a:solidFill>
              </a:rPr>
              <a:t> </a:t>
            </a:r>
            <a:r>
              <a:rPr lang="en-GB" baseline="0" dirty="0" err="1" smtClean="0">
                <a:solidFill>
                  <a:srgbClr val="FF0000"/>
                </a:solidFill>
              </a:rPr>
              <a:t>trình</a:t>
            </a:r>
            <a:r>
              <a:rPr lang="en-GB" baseline="0" dirty="0" smtClean="0">
                <a:solidFill>
                  <a:srgbClr val="FF0000"/>
                </a:solidFill>
              </a:rPr>
              <a:t>). </a:t>
            </a:r>
            <a:r>
              <a:rPr lang="en-GB" baseline="0" dirty="0" err="1" smtClean="0">
                <a:solidFill>
                  <a:srgbClr val="FF0000"/>
                </a:solidFill>
              </a:rPr>
              <a:t>Chương</a:t>
            </a:r>
            <a:r>
              <a:rPr lang="en-GB" baseline="0" dirty="0" smtClean="0">
                <a:solidFill>
                  <a:srgbClr val="FF0000"/>
                </a:solidFill>
              </a:rPr>
              <a:t> </a:t>
            </a:r>
            <a:r>
              <a:rPr lang="en-GB" baseline="0" dirty="0" err="1" smtClean="0">
                <a:solidFill>
                  <a:srgbClr val="FF0000"/>
                </a:solidFill>
              </a:rPr>
              <a:t>trình</a:t>
            </a:r>
            <a:r>
              <a:rPr lang="en-GB" baseline="0" dirty="0" smtClean="0">
                <a:solidFill>
                  <a:srgbClr val="FF0000"/>
                </a:solidFill>
              </a:rPr>
              <a:t> </a:t>
            </a:r>
            <a:r>
              <a:rPr lang="en-GB" baseline="0" dirty="0" err="1" smtClean="0">
                <a:solidFill>
                  <a:srgbClr val="FF0000"/>
                </a:solidFill>
              </a:rPr>
              <a:t>mới</a:t>
            </a:r>
            <a:r>
              <a:rPr lang="en-GB" baseline="0" dirty="0" smtClean="0">
                <a:solidFill>
                  <a:srgbClr val="FF0000"/>
                </a:solidFill>
              </a:rPr>
              <a:t> </a:t>
            </a:r>
            <a:r>
              <a:rPr lang="en-GB" baseline="0" dirty="0" err="1" smtClean="0">
                <a:solidFill>
                  <a:srgbClr val="FF0000"/>
                </a:solidFill>
              </a:rPr>
              <a:t>được</a:t>
            </a:r>
            <a:r>
              <a:rPr lang="en-GB" baseline="0" dirty="0" smtClean="0">
                <a:solidFill>
                  <a:srgbClr val="FF0000"/>
                </a:solidFill>
              </a:rPr>
              <a:t> </a:t>
            </a:r>
            <a:r>
              <a:rPr lang="en-GB" baseline="0" dirty="0" err="1" smtClean="0">
                <a:solidFill>
                  <a:srgbClr val="FF0000"/>
                </a:solidFill>
              </a:rPr>
              <a:t>nạp</a:t>
            </a:r>
            <a:r>
              <a:rPr lang="en-GB" baseline="0" dirty="0" smtClean="0">
                <a:solidFill>
                  <a:srgbClr val="FF0000"/>
                </a:solidFill>
              </a:rPr>
              <a:t> </a:t>
            </a:r>
            <a:r>
              <a:rPr lang="en-GB" baseline="0" dirty="0" err="1" smtClean="0">
                <a:solidFill>
                  <a:srgbClr val="FF0000"/>
                </a:solidFill>
              </a:rPr>
              <a:t>sẽ</a:t>
            </a:r>
            <a:r>
              <a:rPr lang="en-GB" baseline="0" dirty="0" smtClean="0">
                <a:solidFill>
                  <a:srgbClr val="FF0000"/>
                </a:solidFill>
              </a:rPr>
              <a:t> </a:t>
            </a:r>
            <a:r>
              <a:rPr lang="en-GB" baseline="0" dirty="0" err="1" smtClean="0">
                <a:solidFill>
                  <a:srgbClr val="FF0000"/>
                </a:solidFill>
              </a:rPr>
              <a:t>được</a:t>
            </a:r>
            <a:r>
              <a:rPr lang="en-GB" baseline="0" dirty="0" smtClean="0">
                <a:solidFill>
                  <a:srgbClr val="FF0000"/>
                </a:solidFill>
              </a:rPr>
              <a:t> </a:t>
            </a:r>
            <a:r>
              <a:rPr lang="en-GB" baseline="0" dirty="0" err="1" smtClean="0">
                <a:solidFill>
                  <a:srgbClr val="FF0000"/>
                </a:solidFill>
              </a:rPr>
              <a:t>điền</a:t>
            </a:r>
            <a:r>
              <a:rPr lang="en-GB" baseline="0" dirty="0" smtClean="0">
                <a:solidFill>
                  <a:srgbClr val="FF0000"/>
                </a:solidFill>
              </a:rPr>
              <a:t> </a:t>
            </a:r>
            <a:r>
              <a:rPr lang="en-GB" baseline="0" dirty="0" err="1" smtClean="0">
                <a:solidFill>
                  <a:srgbClr val="FF0000"/>
                </a:solidFill>
              </a:rPr>
              <a:t>vào</a:t>
            </a:r>
            <a:r>
              <a:rPr lang="en-GB" baseline="0" dirty="0" smtClean="0">
                <a:solidFill>
                  <a:srgbClr val="FF0000"/>
                </a:solidFill>
              </a:rPr>
              <a:t> short-term list.</a:t>
            </a:r>
          </a:p>
          <a:p>
            <a:pPr marL="228600" indent="-228600">
              <a:buNone/>
            </a:pPr>
            <a:endParaRPr lang="en-GB" baseline="0" dirty="0" smtClean="0">
              <a:solidFill>
                <a:srgbClr val="FF0000"/>
              </a:solidFill>
            </a:endParaRPr>
          </a:p>
          <a:p>
            <a:pPr marL="228600" indent="-228600">
              <a:buNone/>
            </a:pPr>
            <a:r>
              <a:rPr lang="en-GB" baseline="0" dirty="0" smtClean="0"/>
              <a:t>(2) </a:t>
            </a:r>
            <a:r>
              <a:rPr lang="en-GB" baseline="0" dirty="0" err="1" smtClean="0"/>
              <a:t>Dùng</a:t>
            </a:r>
            <a:r>
              <a:rPr lang="en-GB" baseline="0" dirty="0" smtClean="0"/>
              <a:t> </a:t>
            </a:r>
            <a:r>
              <a:rPr lang="en-GB" baseline="0" dirty="0" err="1" smtClean="0"/>
              <a:t>kỹ</a:t>
            </a:r>
            <a:r>
              <a:rPr lang="en-GB" baseline="0" dirty="0" smtClean="0"/>
              <a:t> </a:t>
            </a:r>
            <a:r>
              <a:rPr lang="en-GB" baseline="0" dirty="0" err="1" smtClean="0"/>
              <a:t>thuật</a:t>
            </a:r>
            <a:r>
              <a:rPr lang="en-GB" baseline="0" dirty="0" smtClean="0"/>
              <a:t> time-sharing, </a:t>
            </a:r>
            <a:r>
              <a:rPr lang="en-GB" baseline="0" dirty="0" err="1" smtClean="0"/>
              <a:t>mỗi</a:t>
            </a:r>
            <a:r>
              <a:rPr lang="en-GB" baseline="0" dirty="0" smtClean="0"/>
              <a:t> CT </a:t>
            </a:r>
            <a:r>
              <a:rPr lang="en-GB" baseline="0" dirty="0" err="1" smtClean="0"/>
              <a:t>chỉ</a:t>
            </a:r>
            <a:r>
              <a:rPr lang="en-GB" baseline="0" dirty="0" smtClean="0"/>
              <a:t> </a:t>
            </a:r>
            <a:r>
              <a:rPr lang="en-GB" baseline="0" dirty="0" err="1" smtClean="0"/>
              <a:t>được</a:t>
            </a:r>
            <a:r>
              <a:rPr lang="en-GB" baseline="0" dirty="0" smtClean="0"/>
              <a:t> </a:t>
            </a:r>
            <a:r>
              <a:rPr lang="en-GB" baseline="0" dirty="0" err="1" smtClean="0"/>
              <a:t>cấp</a:t>
            </a:r>
            <a:r>
              <a:rPr lang="en-GB" baseline="0" dirty="0" smtClean="0"/>
              <a:t> </a:t>
            </a:r>
            <a:r>
              <a:rPr lang="en-GB" baseline="0" dirty="0" err="1" smtClean="0"/>
              <a:t>phát</a:t>
            </a:r>
            <a:r>
              <a:rPr lang="en-GB" baseline="0" dirty="0" smtClean="0"/>
              <a:t> </a:t>
            </a:r>
            <a:r>
              <a:rPr lang="en-GB" baseline="0" dirty="0" err="1" smtClean="0"/>
              <a:t>một</a:t>
            </a:r>
            <a:r>
              <a:rPr lang="en-GB" baseline="0" dirty="0" smtClean="0"/>
              <a:t> </a:t>
            </a:r>
            <a:r>
              <a:rPr lang="en-GB" baseline="0" dirty="0" err="1" smtClean="0"/>
              <a:t>khoảng</a:t>
            </a:r>
            <a:r>
              <a:rPr lang="en-GB" baseline="0" dirty="0" smtClean="0"/>
              <a:t> </a:t>
            </a:r>
            <a:r>
              <a:rPr lang="en-GB" baseline="0" dirty="0" err="1" smtClean="0"/>
              <a:t>thời</a:t>
            </a:r>
            <a:r>
              <a:rPr lang="en-GB" baseline="0" dirty="0" smtClean="0"/>
              <a:t> </a:t>
            </a:r>
            <a:r>
              <a:rPr lang="en-GB" baseline="0" dirty="0" err="1" smtClean="0"/>
              <a:t>gian</a:t>
            </a:r>
            <a:r>
              <a:rPr lang="en-GB" baseline="0" dirty="0" smtClean="0"/>
              <a:t> (quota, </a:t>
            </a:r>
            <a:r>
              <a:rPr lang="en-GB" baseline="0" dirty="0" err="1" smtClean="0"/>
              <a:t>thí</a:t>
            </a:r>
            <a:r>
              <a:rPr lang="en-GB" baseline="0" dirty="0" smtClean="0"/>
              <a:t> </a:t>
            </a:r>
            <a:r>
              <a:rPr lang="en-GB" baseline="0" dirty="0" err="1" smtClean="0"/>
              <a:t>dụ</a:t>
            </a:r>
            <a:r>
              <a:rPr lang="en-GB" baseline="0" dirty="0" smtClean="0"/>
              <a:t> 50 </a:t>
            </a:r>
            <a:r>
              <a:rPr lang="en-GB" baseline="0" dirty="0" err="1" smtClean="0"/>
              <a:t>mili</a:t>
            </a:r>
            <a:r>
              <a:rPr lang="en-GB" baseline="0" dirty="0" smtClean="0"/>
              <a:t> </a:t>
            </a:r>
            <a:r>
              <a:rPr lang="en-GB" baseline="0" dirty="0" err="1" smtClean="0"/>
              <a:t>giây</a:t>
            </a:r>
            <a:r>
              <a:rPr lang="en-GB" baseline="0" dirty="0" smtClean="0"/>
              <a:t>).</a:t>
            </a:r>
          </a:p>
          <a:p>
            <a:pPr marL="228600" indent="-228600">
              <a:buNone/>
            </a:pPr>
            <a:r>
              <a:rPr lang="en-GB" baseline="0" dirty="0" smtClean="0"/>
              <a:t>     </a:t>
            </a:r>
            <a:r>
              <a:rPr lang="en-GB" baseline="0" dirty="0" err="1" smtClean="0"/>
              <a:t>Khi</a:t>
            </a:r>
            <a:r>
              <a:rPr lang="en-GB" baseline="0" dirty="0" smtClean="0"/>
              <a:t> CT </a:t>
            </a:r>
            <a:r>
              <a:rPr lang="en-GB" baseline="0" dirty="0" err="1" smtClean="0"/>
              <a:t>hiện</a:t>
            </a:r>
            <a:r>
              <a:rPr lang="en-GB" baseline="0" dirty="0" smtClean="0"/>
              <a:t> </a:t>
            </a:r>
            <a:r>
              <a:rPr lang="en-GB" baseline="0" dirty="0" err="1" smtClean="0"/>
              <a:t>hành</a:t>
            </a:r>
            <a:r>
              <a:rPr lang="en-GB" baseline="0" dirty="0" smtClean="0"/>
              <a:t> </a:t>
            </a:r>
            <a:r>
              <a:rPr lang="en-GB" baseline="0" dirty="0" err="1" smtClean="0"/>
              <a:t>sử</a:t>
            </a:r>
            <a:r>
              <a:rPr lang="en-GB" baseline="0" dirty="0" smtClean="0"/>
              <a:t> </a:t>
            </a:r>
            <a:r>
              <a:rPr lang="en-GB" baseline="0" dirty="0" err="1" smtClean="0"/>
              <a:t>dụng</a:t>
            </a:r>
            <a:r>
              <a:rPr lang="en-GB" baseline="0" dirty="0" smtClean="0"/>
              <a:t> </a:t>
            </a:r>
            <a:r>
              <a:rPr lang="en-GB" baseline="0" dirty="0" err="1" smtClean="0"/>
              <a:t>hết</a:t>
            </a:r>
            <a:r>
              <a:rPr lang="en-GB" baseline="0" dirty="0" smtClean="0"/>
              <a:t> quota, CT </a:t>
            </a:r>
            <a:r>
              <a:rPr lang="en-GB" baseline="0" dirty="0" err="1" smtClean="0"/>
              <a:t>hiện</a:t>
            </a:r>
            <a:r>
              <a:rPr lang="en-GB" baseline="0" dirty="0" smtClean="0"/>
              <a:t> </a:t>
            </a:r>
            <a:r>
              <a:rPr lang="en-GB" baseline="0" dirty="0" err="1" smtClean="0"/>
              <a:t>hành</a:t>
            </a:r>
            <a:r>
              <a:rPr lang="en-GB" baseline="0" dirty="0" smtClean="0"/>
              <a:t> </a:t>
            </a:r>
            <a:r>
              <a:rPr lang="en-GB" baseline="0" dirty="0" err="1" smtClean="0"/>
              <a:t>phải</a:t>
            </a:r>
            <a:r>
              <a:rPr lang="en-GB" baseline="0" dirty="0" smtClean="0"/>
              <a:t> </a:t>
            </a:r>
            <a:r>
              <a:rPr lang="en-GB" baseline="0" dirty="0" err="1" smtClean="0"/>
              <a:t>tạm</a:t>
            </a:r>
            <a:r>
              <a:rPr lang="en-GB" baseline="0" dirty="0" smtClean="0"/>
              <a:t> </a:t>
            </a:r>
            <a:r>
              <a:rPr lang="en-GB" baseline="0" dirty="0" err="1" smtClean="0"/>
              <a:t>ngưng</a:t>
            </a:r>
            <a:r>
              <a:rPr lang="en-GB" baseline="0" dirty="0" smtClean="0"/>
              <a:t> </a:t>
            </a:r>
            <a:r>
              <a:rPr lang="en-GB" baseline="0" dirty="0" err="1" smtClean="0"/>
              <a:t>để</a:t>
            </a:r>
            <a:r>
              <a:rPr lang="en-GB" baseline="0" dirty="0" smtClean="0"/>
              <a:t> CT </a:t>
            </a:r>
            <a:r>
              <a:rPr lang="en-GB" baseline="0" dirty="0" err="1" smtClean="0"/>
              <a:t>khác</a:t>
            </a:r>
            <a:r>
              <a:rPr lang="en-GB" baseline="0" dirty="0" smtClean="0"/>
              <a:t> </a:t>
            </a:r>
            <a:r>
              <a:rPr lang="en-GB" baseline="0" dirty="0" err="1" smtClean="0"/>
              <a:t>chạy</a:t>
            </a:r>
            <a:r>
              <a:rPr lang="en-GB" baseline="0" dirty="0" smtClean="0"/>
              <a:t>. </a:t>
            </a:r>
          </a:p>
          <a:p>
            <a:pPr marL="228600" indent="-228600">
              <a:buNone/>
            </a:pPr>
            <a:r>
              <a:rPr lang="en-GB" baseline="0" dirty="0" smtClean="0"/>
              <a:t>     Scheduler </a:t>
            </a:r>
            <a:r>
              <a:rPr lang="en-GB" baseline="0" dirty="0" err="1" smtClean="0"/>
              <a:t>có</a:t>
            </a:r>
            <a:r>
              <a:rPr lang="en-GB" baseline="0" dirty="0" smtClean="0"/>
              <a:t> </a:t>
            </a:r>
            <a:r>
              <a:rPr lang="en-GB" baseline="0" dirty="0" err="1" smtClean="0"/>
              <a:t>giải</a:t>
            </a:r>
            <a:r>
              <a:rPr lang="en-GB" baseline="0" dirty="0" smtClean="0"/>
              <a:t> </a:t>
            </a:r>
            <a:r>
              <a:rPr lang="en-GB" baseline="0" dirty="0" err="1" smtClean="0"/>
              <a:t>thuật</a:t>
            </a:r>
            <a:r>
              <a:rPr lang="en-GB" baseline="0" dirty="0" smtClean="0"/>
              <a:t> </a:t>
            </a:r>
            <a:r>
              <a:rPr lang="en-GB" baseline="0" dirty="0" err="1" smtClean="0"/>
              <a:t>phù</a:t>
            </a:r>
            <a:r>
              <a:rPr lang="en-GB" baseline="0" dirty="0" smtClean="0"/>
              <a:t> </a:t>
            </a:r>
            <a:r>
              <a:rPr lang="en-GB" baseline="0" dirty="0" err="1" smtClean="0"/>
              <a:t>hợp</a:t>
            </a:r>
            <a:r>
              <a:rPr lang="en-GB" baseline="0" dirty="0" smtClean="0"/>
              <a:t> </a:t>
            </a:r>
            <a:r>
              <a:rPr lang="en-GB" baseline="0" dirty="0" err="1" smtClean="0"/>
              <a:t>để</a:t>
            </a:r>
            <a:r>
              <a:rPr lang="en-GB" baseline="0" dirty="0" smtClean="0"/>
              <a:t> </a:t>
            </a:r>
            <a:r>
              <a:rPr lang="en-GB" baseline="0" dirty="0" err="1" smtClean="0"/>
              <a:t>chọn</a:t>
            </a:r>
            <a:r>
              <a:rPr lang="en-GB" baseline="0" dirty="0" smtClean="0"/>
              <a:t> CT </a:t>
            </a:r>
            <a:r>
              <a:rPr lang="en-GB" baseline="0" dirty="0" err="1" smtClean="0"/>
              <a:t>kế</a:t>
            </a:r>
            <a:r>
              <a:rPr lang="en-GB" baseline="0" dirty="0" smtClean="0"/>
              <a:t> </a:t>
            </a:r>
            <a:r>
              <a:rPr lang="en-GB" baseline="0" dirty="0" err="1" smtClean="0"/>
              <a:t>tiếp</a:t>
            </a:r>
            <a:r>
              <a:rPr lang="en-GB" baseline="0" dirty="0" smtClean="0"/>
              <a:t> </a:t>
            </a:r>
            <a:r>
              <a:rPr lang="en-GB" baseline="0" dirty="0" err="1" smtClean="0"/>
              <a:t>thực</a:t>
            </a:r>
            <a:r>
              <a:rPr lang="en-GB" baseline="0" dirty="0" smtClean="0"/>
              <a:t> </a:t>
            </a:r>
            <a:r>
              <a:rPr lang="en-GB" baseline="0" dirty="0" err="1" smtClean="0"/>
              <a:t>thi</a:t>
            </a:r>
            <a:endParaRPr lang="en-GB" baseline="0" dirty="0" smtClean="0"/>
          </a:p>
          <a:p>
            <a:pPr marL="228600" indent="-228600">
              <a:buNone/>
            </a:pPr>
            <a:endParaRPr lang="en-GB" baseline="0" dirty="0" smtClean="0"/>
          </a:p>
          <a:p>
            <a:pPr marL="228600" indent="-228600">
              <a:buNone/>
            </a:pPr>
            <a:r>
              <a:rPr lang="en-GB" baseline="0" dirty="0" smtClean="0"/>
              <a:t>(3,4) </a:t>
            </a:r>
            <a:r>
              <a:rPr lang="en-GB" baseline="0" dirty="0" err="1" smtClean="0"/>
              <a:t>Khi</a:t>
            </a:r>
            <a:r>
              <a:rPr lang="en-GB" baseline="0" dirty="0" smtClean="0"/>
              <a:t> CT </a:t>
            </a:r>
            <a:r>
              <a:rPr lang="en-GB" baseline="0" dirty="0" err="1" smtClean="0"/>
              <a:t>hiện</a:t>
            </a:r>
            <a:r>
              <a:rPr lang="en-GB" baseline="0" dirty="0" smtClean="0"/>
              <a:t> </a:t>
            </a:r>
            <a:r>
              <a:rPr lang="en-GB" baseline="0" dirty="0" err="1" smtClean="0"/>
              <a:t>hành</a:t>
            </a:r>
            <a:r>
              <a:rPr lang="en-GB" baseline="0" dirty="0" smtClean="0"/>
              <a:t> </a:t>
            </a:r>
            <a:r>
              <a:rPr lang="en-GB" baseline="0" dirty="0" err="1" smtClean="0"/>
              <a:t>thực</a:t>
            </a:r>
            <a:r>
              <a:rPr lang="en-GB" baseline="0" dirty="0" smtClean="0"/>
              <a:t> </a:t>
            </a:r>
            <a:r>
              <a:rPr lang="en-GB" baseline="0" dirty="0" err="1" smtClean="0"/>
              <a:t>thi</a:t>
            </a:r>
            <a:r>
              <a:rPr lang="en-GB" baseline="0" dirty="0" smtClean="0"/>
              <a:t> IO, CT </a:t>
            </a:r>
            <a:r>
              <a:rPr lang="en-GB" baseline="0" dirty="0" err="1" smtClean="0"/>
              <a:t>hiện</a:t>
            </a:r>
            <a:r>
              <a:rPr lang="en-GB" baseline="0" dirty="0" smtClean="0"/>
              <a:t> </a:t>
            </a:r>
            <a:r>
              <a:rPr lang="en-GB" baseline="0" dirty="0" err="1" smtClean="0"/>
              <a:t>hành</a:t>
            </a:r>
            <a:r>
              <a:rPr lang="en-GB" baseline="0" dirty="0" smtClean="0"/>
              <a:t> </a:t>
            </a:r>
            <a:r>
              <a:rPr lang="en-GB" baseline="0" dirty="0" err="1" smtClean="0"/>
              <a:t>phải</a:t>
            </a:r>
            <a:r>
              <a:rPr lang="en-GB" baseline="0" dirty="0" smtClean="0"/>
              <a:t> </a:t>
            </a:r>
            <a:r>
              <a:rPr lang="en-GB" baseline="0" dirty="0" err="1" smtClean="0"/>
              <a:t>được</a:t>
            </a:r>
            <a:r>
              <a:rPr lang="en-GB" baseline="0" dirty="0" smtClean="0"/>
              <a:t> </a:t>
            </a:r>
            <a:r>
              <a:rPr lang="en-GB" baseline="0" dirty="0" err="1" smtClean="0"/>
              <a:t>đẩy</a:t>
            </a:r>
            <a:r>
              <a:rPr lang="en-GB" baseline="0" dirty="0" smtClean="0"/>
              <a:t> </a:t>
            </a:r>
            <a:r>
              <a:rPr lang="en-GB" baseline="0" dirty="0" err="1" smtClean="0"/>
              <a:t>ra</a:t>
            </a:r>
            <a:r>
              <a:rPr lang="en-GB" baseline="0" dirty="0" smtClean="0"/>
              <a:t> </a:t>
            </a:r>
            <a:r>
              <a:rPr lang="en-GB" baseline="0" dirty="0" err="1" smtClean="0"/>
              <a:t>đĩa</a:t>
            </a:r>
            <a:r>
              <a:rPr lang="en-GB" baseline="0" dirty="0" smtClean="0"/>
              <a:t> (swap-out) </a:t>
            </a:r>
            <a:r>
              <a:rPr lang="en-GB" baseline="0" dirty="0" err="1" smtClean="0"/>
              <a:t>và</a:t>
            </a:r>
            <a:r>
              <a:rPr lang="en-GB" baseline="0" dirty="0" smtClean="0"/>
              <a:t> </a:t>
            </a:r>
            <a:r>
              <a:rPr lang="en-GB" baseline="0" dirty="0" err="1" smtClean="0"/>
              <a:t>một</a:t>
            </a:r>
            <a:r>
              <a:rPr lang="en-GB" baseline="0" dirty="0" smtClean="0"/>
              <a:t> CT </a:t>
            </a:r>
            <a:r>
              <a:rPr lang="en-GB" baseline="0" dirty="0" err="1" smtClean="0"/>
              <a:t>đã</a:t>
            </a:r>
            <a:r>
              <a:rPr lang="en-GB" baseline="0" dirty="0" smtClean="0"/>
              <a:t> </a:t>
            </a:r>
            <a:r>
              <a:rPr lang="en-GB" baseline="0" dirty="0" err="1" smtClean="0"/>
              <a:t>xong</a:t>
            </a:r>
            <a:r>
              <a:rPr lang="en-GB" baseline="0" dirty="0" smtClean="0"/>
              <a:t> IO (</a:t>
            </a:r>
            <a:r>
              <a:rPr lang="en-GB" baseline="0" dirty="0" err="1" smtClean="0"/>
              <a:t>nhận</a:t>
            </a:r>
            <a:r>
              <a:rPr lang="en-GB" baseline="0" dirty="0" smtClean="0"/>
              <a:t> </a:t>
            </a:r>
            <a:r>
              <a:rPr lang="en-GB" baseline="0" dirty="0" err="1" smtClean="0"/>
              <a:t>biết</a:t>
            </a:r>
            <a:r>
              <a:rPr lang="en-GB" baseline="0" dirty="0" smtClean="0"/>
              <a:t> </a:t>
            </a:r>
            <a:r>
              <a:rPr lang="en-GB" baseline="0" dirty="0" err="1" smtClean="0"/>
              <a:t>nhờ</a:t>
            </a:r>
            <a:r>
              <a:rPr lang="en-GB" baseline="0" dirty="0" smtClean="0"/>
              <a:t> interrupt) </a:t>
            </a:r>
          </a:p>
          <a:p>
            <a:pPr marL="228600" indent="-228600">
              <a:buNone/>
            </a:pPr>
            <a:r>
              <a:rPr lang="en-GB" baseline="0" dirty="0" smtClean="0"/>
              <a:t>     </a:t>
            </a:r>
            <a:r>
              <a:rPr lang="en-GB" baseline="0" dirty="0" err="1" smtClean="0"/>
              <a:t>từ</a:t>
            </a:r>
            <a:r>
              <a:rPr lang="en-GB" baseline="0" dirty="0" smtClean="0"/>
              <a:t> </a:t>
            </a:r>
            <a:r>
              <a:rPr lang="en-GB" baseline="0" dirty="0" err="1" smtClean="0"/>
              <a:t>đĩa</a:t>
            </a:r>
            <a:r>
              <a:rPr lang="en-GB" baseline="0" dirty="0" smtClean="0"/>
              <a:t> (med-term list) </a:t>
            </a:r>
            <a:r>
              <a:rPr lang="en-GB" baseline="0" dirty="0" err="1" smtClean="0"/>
              <a:t>sẽ</a:t>
            </a:r>
            <a:r>
              <a:rPr lang="en-GB" baseline="0" dirty="0" smtClean="0"/>
              <a:t> </a:t>
            </a:r>
            <a:r>
              <a:rPr lang="en-GB" baseline="0" dirty="0" err="1" smtClean="0"/>
              <a:t>được</a:t>
            </a:r>
            <a:r>
              <a:rPr lang="en-GB" baseline="0" dirty="0" smtClean="0"/>
              <a:t> </a:t>
            </a:r>
            <a:r>
              <a:rPr lang="en-GB" baseline="0" dirty="0" err="1" smtClean="0"/>
              <a:t>vào</a:t>
            </a:r>
            <a:r>
              <a:rPr lang="en-GB" baseline="0" dirty="0" smtClean="0"/>
              <a:t> </a:t>
            </a:r>
            <a:r>
              <a:rPr lang="en-GB" baseline="0" dirty="0" err="1" smtClean="0"/>
              <a:t>thế</a:t>
            </a:r>
            <a:r>
              <a:rPr lang="en-GB" baseline="0" dirty="0" smtClean="0"/>
              <a:t> </a:t>
            </a:r>
            <a:r>
              <a:rPr lang="en-GB" baseline="0" dirty="0" err="1" smtClean="0"/>
              <a:t>chỗ</a:t>
            </a:r>
            <a:r>
              <a:rPr lang="en-GB" baseline="0" dirty="0" smtClean="0"/>
              <a:t> </a:t>
            </a:r>
            <a:r>
              <a:rPr lang="en-GB" baseline="0" dirty="0" err="1" smtClean="0"/>
              <a:t>trong</a:t>
            </a:r>
            <a:r>
              <a:rPr lang="en-GB" baseline="0" dirty="0" smtClean="0"/>
              <a:t> RAM (swap-in).</a:t>
            </a:r>
          </a:p>
          <a:p>
            <a:pPr marL="228600" indent="-228600">
              <a:buNone/>
            </a:pPr>
            <a:endParaRPr lang="en-GB" baseline="0" dirty="0" smtClean="0"/>
          </a:p>
          <a:p>
            <a:pPr marL="228600" indent="-228600">
              <a:buAutoNum type="arabicParenBoth"/>
            </a:pPr>
            <a:endParaRPr lang="en-GB" baseline="0" dirty="0" smtClean="0"/>
          </a:p>
          <a:p>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2D9DEA-18F1-2144-B828-BBEA77AAAF18}" type="slidenum">
              <a:rPr lang="en-US"/>
              <a:pPr/>
              <a:t>25</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long-term scheduler determines which programs are admitted to the system for</a:t>
            </a:r>
          </a:p>
          <a:p>
            <a:r>
              <a:rPr lang="en-US" sz="1200" kern="1200" baseline="0" dirty="0" smtClean="0">
                <a:solidFill>
                  <a:schemeClr val="tx1"/>
                </a:solidFill>
                <a:latin typeface="Times New Roman" pitchFamily="-110" charset="0"/>
                <a:ea typeface="+mn-ea"/>
                <a:cs typeface="+mn-cs"/>
              </a:rPr>
              <a:t>processing. Thus, it controls the degree of multiprogramming (number of processes</a:t>
            </a:r>
          </a:p>
          <a:p>
            <a:r>
              <a:rPr lang="en-US" sz="1200" kern="1200" baseline="0" dirty="0" smtClean="0">
                <a:solidFill>
                  <a:schemeClr val="tx1"/>
                </a:solidFill>
                <a:latin typeface="Times New Roman" pitchFamily="-110" charset="0"/>
                <a:ea typeface="+mn-ea"/>
                <a:cs typeface="+mn-cs"/>
              </a:rPr>
              <a:t>in memory). Once admitted, a job or user program becomes a process and is</a:t>
            </a:r>
          </a:p>
          <a:p>
            <a:r>
              <a:rPr lang="en-US" sz="1200" kern="1200" baseline="0" dirty="0" smtClean="0">
                <a:solidFill>
                  <a:schemeClr val="tx1"/>
                </a:solidFill>
                <a:latin typeface="Times New Roman" pitchFamily="-110" charset="0"/>
                <a:ea typeface="+mn-ea"/>
                <a:cs typeface="+mn-cs"/>
              </a:rPr>
              <a:t>added to the queue for the short-term scheduler. In some systems, a newly created</a:t>
            </a:r>
          </a:p>
          <a:p>
            <a:r>
              <a:rPr lang="en-US" sz="1200" kern="1200" baseline="0" dirty="0" smtClean="0">
                <a:solidFill>
                  <a:schemeClr val="tx1"/>
                </a:solidFill>
                <a:latin typeface="Times New Roman" pitchFamily="-110" charset="0"/>
                <a:ea typeface="+mn-ea"/>
                <a:cs typeface="+mn-cs"/>
              </a:rPr>
              <a:t>process begins in a swapped-out condition, in which case it is added to a queue for</a:t>
            </a:r>
          </a:p>
          <a:p>
            <a:r>
              <a:rPr lang="en-US" sz="1200" kern="1200" baseline="0" dirty="0" smtClean="0">
                <a:solidFill>
                  <a:schemeClr val="tx1"/>
                </a:solidFill>
                <a:latin typeface="Times New Roman" pitchFamily="-110" charset="0"/>
                <a:ea typeface="+mn-ea"/>
                <a:cs typeface="+mn-cs"/>
              </a:rPr>
              <a:t>the medium-term scheduler.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 batch system, or for the batch portion of a general-purpose OS, newly</a:t>
            </a:r>
          </a:p>
          <a:p>
            <a:r>
              <a:rPr lang="en-US" sz="1200" kern="1200" baseline="0" dirty="0" smtClean="0">
                <a:solidFill>
                  <a:schemeClr val="tx1"/>
                </a:solidFill>
                <a:latin typeface="Times New Roman" pitchFamily="-110" charset="0"/>
                <a:ea typeface="+mn-ea"/>
                <a:cs typeface="+mn-cs"/>
              </a:rPr>
              <a:t>submitted jobs are routed to disk and held in a batch queue. The long-term scheduler</a:t>
            </a:r>
          </a:p>
          <a:p>
            <a:r>
              <a:rPr lang="en-US" sz="1200" kern="1200" baseline="0" dirty="0" smtClean="0">
                <a:solidFill>
                  <a:schemeClr val="tx1"/>
                </a:solidFill>
                <a:latin typeface="Times New Roman" pitchFamily="-110" charset="0"/>
                <a:ea typeface="+mn-ea"/>
                <a:cs typeface="+mn-cs"/>
              </a:rPr>
              <a:t>creates processes from the queue when it can. There are two decisions involved</a:t>
            </a:r>
          </a:p>
          <a:p>
            <a:r>
              <a:rPr lang="en-US" sz="1200" kern="1200" baseline="0" dirty="0" smtClean="0">
                <a:solidFill>
                  <a:schemeClr val="tx1"/>
                </a:solidFill>
                <a:latin typeface="Times New Roman" pitchFamily="-110" charset="0"/>
                <a:ea typeface="+mn-ea"/>
                <a:cs typeface="+mn-cs"/>
              </a:rPr>
              <a:t>here. First, the scheduler must decide that the OS can take on one or more additional</a:t>
            </a:r>
          </a:p>
          <a:p>
            <a:r>
              <a:rPr lang="en-US" sz="1200" kern="1200" baseline="0" dirty="0" smtClean="0">
                <a:solidFill>
                  <a:schemeClr val="tx1"/>
                </a:solidFill>
                <a:latin typeface="Times New Roman" pitchFamily="-110" charset="0"/>
                <a:ea typeface="+mn-ea"/>
                <a:cs typeface="+mn-cs"/>
              </a:rPr>
              <a:t>processes. Second, the scheduler must decide which job or jobs to accept and</a:t>
            </a:r>
          </a:p>
          <a:p>
            <a:r>
              <a:rPr lang="en-US" sz="1200" kern="1200" baseline="0" dirty="0" smtClean="0">
                <a:solidFill>
                  <a:schemeClr val="tx1"/>
                </a:solidFill>
                <a:latin typeface="Times New Roman" pitchFamily="-110" charset="0"/>
                <a:ea typeface="+mn-ea"/>
                <a:cs typeface="+mn-cs"/>
              </a:rPr>
              <a:t>turn into processes. The criteria used may include priority, expected execution time,</a:t>
            </a:r>
          </a:p>
          <a:p>
            <a:r>
              <a:rPr lang="en-US" sz="1200" kern="1200" baseline="0" dirty="0" smtClean="0">
                <a:solidFill>
                  <a:schemeClr val="tx1"/>
                </a:solidFill>
                <a:latin typeface="Times New Roman" pitchFamily="-110" charset="0"/>
                <a:ea typeface="+mn-ea"/>
                <a:cs typeface="+mn-cs"/>
              </a:rPr>
              <a:t>and I/O requirements.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interactive programs in a time-sharing system, a process request is generated</a:t>
            </a:r>
          </a:p>
          <a:p>
            <a:r>
              <a:rPr lang="en-US" sz="1200" kern="1200" baseline="0" dirty="0" smtClean="0">
                <a:solidFill>
                  <a:schemeClr val="tx1"/>
                </a:solidFill>
                <a:latin typeface="Times New Roman" pitchFamily="-110" charset="0"/>
                <a:ea typeface="+mn-ea"/>
                <a:cs typeface="+mn-cs"/>
              </a:rPr>
              <a:t>when a user attempts to connect to the system. Time-sharing users are not</a:t>
            </a:r>
          </a:p>
          <a:p>
            <a:r>
              <a:rPr lang="en-US" sz="1200" kern="1200" baseline="0" dirty="0" smtClean="0">
                <a:solidFill>
                  <a:schemeClr val="tx1"/>
                </a:solidFill>
                <a:latin typeface="Times New Roman" pitchFamily="-110" charset="0"/>
                <a:ea typeface="+mn-ea"/>
                <a:cs typeface="+mn-cs"/>
              </a:rPr>
              <a:t>simply queued up and kept waiting until the system can accept them. Rather, the</a:t>
            </a:r>
          </a:p>
          <a:p>
            <a:r>
              <a:rPr lang="en-US" sz="1200" kern="1200" baseline="0" dirty="0" smtClean="0">
                <a:solidFill>
                  <a:schemeClr val="tx1"/>
                </a:solidFill>
                <a:latin typeface="Times New Roman" pitchFamily="-110" charset="0"/>
                <a:ea typeface="+mn-ea"/>
                <a:cs typeface="+mn-cs"/>
              </a:rPr>
              <a:t>OS will accept all authorized comers until the system is saturated, using some predefined</a:t>
            </a:r>
          </a:p>
          <a:p>
            <a:r>
              <a:rPr lang="en-US" sz="1200" kern="1200" baseline="0" dirty="0" smtClean="0">
                <a:solidFill>
                  <a:schemeClr val="tx1"/>
                </a:solidFill>
                <a:latin typeface="Times New Roman" pitchFamily="-110" charset="0"/>
                <a:ea typeface="+mn-ea"/>
                <a:cs typeface="+mn-cs"/>
              </a:rPr>
              <a:t>measure of saturation. At that point, a connection request is met with a</a:t>
            </a:r>
          </a:p>
          <a:p>
            <a:r>
              <a:rPr lang="en-US" sz="1200" kern="1200" baseline="0" dirty="0" smtClean="0">
                <a:solidFill>
                  <a:schemeClr val="tx1"/>
                </a:solidFill>
                <a:latin typeface="Times New Roman" pitchFamily="-110" charset="0"/>
                <a:ea typeface="+mn-ea"/>
                <a:cs typeface="+mn-cs"/>
              </a:rPr>
              <a:t>message indicating that the system is full and the user should try again later.</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217991-1536-934F-9F77-EB9F02155C85}" type="slidenum">
              <a:rPr lang="en-US"/>
              <a:pPr/>
              <a:t>26</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Medium-term scheduling is part of the swapping function, described in Section 8.3.</a:t>
            </a:r>
          </a:p>
          <a:p>
            <a:r>
              <a:rPr lang="en-US" sz="1200" kern="1200" baseline="0" dirty="0" smtClean="0">
                <a:solidFill>
                  <a:schemeClr val="tx1"/>
                </a:solidFill>
                <a:latin typeface="Times New Roman" pitchFamily="-110" charset="0"/>
                <a:ea typeface="+mn-ea"/>
                <a:cs typeface="+mn-cs"/>
              </a:rPr>
              <a:t>Typically, the swapping-in decision is based on the need to manage the degree of</a:t>
            </a:r>
          </a:p>
          <a:p>
            <a:r>
              <a:rPr lang="en-US" sz="1200" kern="1200" baseline="0" dirty="0" smtClean="0">
                <a:solidFill>
                  <a:schemeClr val="tx1"/>
                </a:solidFill>
                <a:latin typeface="Times New Roman" pitchFamily="-110" charset="0"/>
                <a:ea typeface="+mn-ea"/>
                <a:cs typeface="+mn-cs"/>
              </a:rPr>
              <a:t>multiprogramming. On a system that does not use virtual memory, memory management</a:t>
            </a:r>
          </a:p>
          <a:p>
            <a:r>
              <a:rPr lang="en-US" sz="1200" kern="1200" baseline="0" dirty="0" smtClean="0">
                <a:solidFill>
                  <a:schemeClr val="tx1"/>
                </a:solidFill>
                <a:latin typeface="Times New Roman" pitchFamily="-110" charset="0"/>
                <a:ea typeface="+mn-ea"/>
                <a:cs typeface="+mn-cs"/>
              </a:rPr>
              <a:t>is also an issue. Thus, the swapping-in decision will consider the memory</a:t>
            </a:r>
          </a:p>
          <a:p>
            <a:r>
              <a:rPr lang="en-US" sz="1200" kern="1200" baseline="0" dirty="0" smtClean="0">
                <a:solidFill>
                  <a:schemeClr val="tx1"/>
                </a:solidFill>
                <a:latin typeface="Times New Roman" pitchFamily="-110" charset="0"/>
                <a:ea typeface="+mn-ea"/>
                <a:cs typeface="+mn-cs"/>
              </a:rPr>
              <a:t>requirements of the swapped-out processes.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long-term scheduler executes relatively infrequently and makes the coarse grained</a:t>
            </a:r>
          </a:p>
          <a:p>
            <a:r>
              <a:rPr lang="en-US" sz="1200" kern="1200" baseline="0" dirty="0" smtClean="0">
                <a:solidFill>
                  <a:schemeClr val="tx1"/>
                </a:solidFill>
                <a:latin typeface="Times New Roman" pitchFamily="-110" charset="0"/>
                <a:ea typeface="+mn-ea"/>
                <a:cs typeface="+mn-cs"/>
              </a:rPr>
              <a:t>decision of whether or not to take on a new process, and which one to take.</a:t>
            </a:r>
          </a:p>
          <a:p>
            <a:r>
              <a:rPr lang="en-US" sz="1200" kern="1200" baseline="0" dirty="0" smtClean="0">
                <a:solidFill>
                  <a:schemeClr val="tx1"/>
                </a:solidFill>
                <a:latin typeface="Times New Roman" pitchFamily="-110" charset="0"/>
                <a:ea typeface="+mn-ea"/>
                <a:cs typeface="+mn-cs"/>
              </a:rPr>
              <a:t>The short-term scheduler, also known as the </a:t>
            </a:r>
            <a:r>
              <a:rPr lang="en-US" sz="1200" b="1" kern="1200" baseline="0" dirty="0" smtClean="0">
                <a:solidFill>
                  <a:schemeClr val="tx1"/>
                </a:solidFill>
                <a:latin typeface="Times New Roman" pitchFamily="-110" charset="0"/>
                <a:ea typeface="+mn-ea"/>
                <a:cs typeface="+mn-cs"/>
              </a:rPr>
              <a:t>dispatcher, executes frequently and</a:t>
            </a:r>
          </a:p>
          <a:p>
            <a:r>
              <a:rPr lang="en-US" sz="1200" kern="1200" baseline="0" dirty="0" smtClean="0">
                <a:solidFill>
                  <a:schemeClr val="tx1"/>
                </a:solidFill>
                <a:latin typeface="Times New Roman" pitchFamily="-110" charset="0"/>
                <a:ea typeface="+mn-ea"/>
                <a:cs typeface="+mn-cs"/>
              </a:rPr>
              <a:t>makes the fine-grained decision of which job to execute next.</a:t>
            </a:r>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31A88E-B5EE-2A4C-8D66-5FA6EB653DCE}" type="slidenum">
              <a:rPr lang="en-US"/>
              <a:pPr/>
              <a:t>27</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To understand the operation of the short-term scheduler, we</a:t>
            </a:r>
          </a:p>
          <a:p>
            <a:r>
              <a:rPr lang="en-US" sz="1200" kern="1200" baseline="0" dirty="0" smtClean="0">
                <a:solidFill>
                  <a:schemeClr val="tx1"/>
                </a:solidFill>
                <a:latin typeface="Times New Roman" pitchFamily="-110" charset="0"/>
                <a:ea typeface="+mn-ea"/>
                <a:cs typeface="+mn-cs"/>
              </a:rPr>
              <a:t>need to consider the concept of a </a:t>
            </a:r>
            <a:r>
              <a:rPr lang="en-US" sz="1200" b="1" kern="1200" baseline="0" dirty="0" smtClean="0">
                <a:solidFill>
                  <a:schemeClr val="tx1"/>
                </a:solidFill>
                <a:latin typeface="Times New Roman" pitchFamily="-110" charset="0"/>
                <a:ea typeface="+mn-ea"/>
                <a:cs typeface="+mn-cs"/>
              </a:rPr>
              <a:t>process state. </a:t>
            </a:r>
            <a:r>
              <a:rPr lang="en-US" sz="1200" b="0" kern="1200" baseline="0" dirty="0" smtClean="0">
                <a:solidFill>
                  <a:schemeClr val="tx1"/>
                </a:solidFill>
                <a:latin typeface="Times New Roman" pitchFamily="-110" charset="0"/>
                <a:ea typeface="+mn-ea"/>
                <a:cs typeface="+mn-cs"/>
              </a:rPr>
              <a:t>During the lifetime of a process,</a:t>
            </a:r>
          </a:p>
          <a:p>
            <a:r>
              <a:rPr lang="en-US" sz="1200" kern="1200" baseline="0" dirty="0" smtClean="0">
                <a:solidFill>
                  <a:schemeClr val="tx1"/>
                </a:solidFill>
                <a:latin typeface="Times New Roman" pitchFamily="-110" charset="0"/>
                <a:ea typeface="+mn-ea"/>
                <a:cs typeface="+mn-cs"/>
              </a:rPr>
              <a:t>its status will change a number of times. Its status at any point in time is referred to</a:t>
            </a:r>
          </a:p>
          <a:p>
            <a:r>
              <a:rPr lang="en-US" sz="1200" kern="1200" baseline="0" dirty="0" smtClean="0">
                <a:solidFill>
                  <a:schemeClr val="tx1"/>
                </a:solidFill>
                <a:latin typeface="Times New Roman" pitchFamily="-110" charset="0"/>
                <a:ea typeface="+mn-ea"/>
                <a:cs typeface="+mn-cs"/>
              </a:rPr>
              <a:t>as a </a:t>
            </a:r>
            <a:r>
              <a:rPr lang="en-US" sz="1200" i="1" kern="1200" baseline="0" dirty="0" smtClean="0">
                <a:solidFill>
                  <a:schemeClr val="tx1"/>
                </a:solidFill>
                <a:latin typeface="Times New Roman" pitchFamily="-110" charset="0"/>
                <a:ea typeface="+mn-ea"/>
                <a:cs typeface="+mn-cs"/>
              </a:rPr>
              <a:t>state. </a:t>
            </a:r>
            <a:r>
              <a:rPr lang="en-US" sz="1200" i="0" kern="1200" baseline="0" dirty="0" smtClean="0">
                <a:solidFill>
                  <a:schemeClr val="tx1"/>
                </a:solidFill>
                <a:latin typeface="Times New Roman" pitchFamily="-110" charset="0"/>
                <a:ea typeface="+mn-ea"/>
                <a:cs typeface="+mn-cs"/>
              </a:rPr>
              <a:t>The term state is used because it connotes that certain information exists</a:t>
            </a:r>
          </a:p>
          <a:p>
            <a:r>
              <a:rPr lang="en-US" sz="1200" kern="1200" baseline="0" dirty="0" smtClean="0">
                <a:solidFill>
                  <a:schemeClr val="tx1"/>
                </a:solidFill>
                <a:latin typeface="Times New Roman" pitchFamily="-110" charset="0"/>
                <a:ea typeface="+mn-ea"/>
                <a:cs typeface="+mn-cs"/>
              </a:rPr>
              <a:t>that defines the status at that point. At minimum, there are five defined states for a</a:t>
            </a:r>
          </a:p>
          <a:p>
            <a:r>
              <a:rPr lang="en-US" sz="1200" kern="1200" baseline="0" dirty="0" smtClean="0">
                <a:solidFill>
                  <a:schemeClr val="tx1"/>
                </a:solidFill>
                <a:latin typeface="Times New Roman" pitchFamily="-110" charset="0"/>
                <a:ea typeface="+mn-ea"/>
                <a:cs typeface="+mn-cs"/>
              </a:rPr>
              <a:t>process (Figure 8.7):</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New: </a:t>
            </a:r>
            <a:r>
              <a:rPr lang="en-US" sz="1200" b="0" kern="1200" baseline="0" dirty="0" smtClean="0">
                <a:solidFill>
                  <a:schemeClr val="tx1"/>
                </a:solidFill>
                <a:latin typeface="Times New Roman" pitchFamily="-110" charset="0"/>
                <a:ea typeface="+mn-ea"/>
                <a:cs typeface="+mn-cs"/>
              </a:rPr>
              <a:t>A program is admitted by the high-level scheduler but is not yet ready</a:t>
            </a:r>
          </a:p>
          <a:p>
            <a:r>
              <a:rPr lang="en-US" sz="1200" kern="1200" baseline="0" dirty="0" smtClean="0">
                <a:solidFill>
                  <a:schemeClr val="tx1"/>
                </a:solidFill>
                <a:latin typeface="Times New Roman" pitchFamily="-110" charset="0"/>
                <a:ea typeface="+mn-ea"/>
                <a:cs typeface="+mn-cs"/>
              </a:rPr>
              <a:t>to execute. The OS will initialize the process, moving it to the ready state.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Ready: </a:t>
            </a:r>
            <a:r>
              <a:rPr lang="en-US" sz="1200" b="0" kern="1200" baseline="0" dirty="0" smtClean="0">
                <a:solidFill>
                  <a:schemeClr val="tx1"/>
                </a:solidFill>
                <a:latin typeface="Times New Roman" pitchFamily="-110" charset="0"/>
                <a:ea typeface="+mn-ea"/>
                <a:cs typeface="+mn-cs"/>
              </a:rPr>
              <a:t>The process is ready to execute and is awaiting access to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Running: </a:t>
            </a:r>
            <a:r>
              <a:rPr lang="en-US" sz="1200" b="0" kern="1200" baseline="0" dirty="0" smtClean="0">
                <a:solidFill>
                  <a:schemeClr val="tx1"/>
                </a:solidFill>
                <a:latin typeface="Times New Roman" pitchFamily="-110" charset="0"/>
                <a:ea typeface="+mn-ea"/>
                <a:cs typeface="+mn-cs"/>
              </a:rPr>
              <a:t>The process is being executed by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Waiting: </a:t>
            </a:r>
            <a:r>
              <a:rPr lang="en-US" sz="1200" b="0" kern="1200" baseline="0" dirty="0" smtClean="0">
                <a:solidFill>
                  <a:schemeClr val="tx1"/>
                </a:solidFill>
                <a:latin typeface="Times New Roman" pitchFamily="-110" charset="0"/>
                <a:ea typeface="+mn-ea"/>
                <a:cs typeface="+mn-cs"/>
              </a:rPr>
              <a:t>The process is suspended from execution waiting for some system</a:t>
            </a:r>
          </a:p>
          <a:p>
            <a:r>
              <a:rPr lang="en-US" sz="1200" kern="1200" baseline="0" dirty="0" smtClean="0">
                <a:solidFill>
                  <a:schemeClr val="tx1"/>
                </a:solidFill>
                <a:latin typeface="Times New Roman" pitchFamily="-110" charset="0"/>
                <a:ea typeface="+mn-ea"/>
                <a:cs typeface="+mn-cs"/>
              </a:rPr>
              <a:t>resource, such as I/O.</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Halted: </a:t>
            </a:r>
            <a:r>
              <a:rPr lang="en-US" sz="1200" b="0" kern="1200" baseline="0" dirty="0" smtClean="0">
                <a:solidFill>
                  <a:schemeClr val="tx1"/>
                </a:solidFill>
                <a:latin typeface="Times New Roman" pitchFamily="-110" charset="0"/>
                <a:ea typeface="+mn-ea"/>
                <a:cs typeface="+mn-cs"/>
              </a:rPr>
              <a:t>The process has terminated and will be destroyed by the OS.</a:t>
            </a:r>
            <a:endParaRPr lang="en-GB" b="0"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smtClean="0">
                <a:solidFill>
                  <a:schemeClr val="tx1"/>
                </a:solidFill>
                <a:latin typeface="Times New Roman" pitchFamily="-110" charset="0"/>
                <a:ea typeface="+mn-ea"/>
                <a:cs typeface="+mn-cs"/>
              </a:rPr>
              <a:t>OS </a:t>
            </a:r>
            <a:r>
              <a:rPr lang="en-US" sz="1200" kern="1200" baseline="0" dirty="0" err="1" smtClean="0">
                <a:solidFill>
                  <a:schemeClr val="tx1"/>
                </a:solidFill>
                <a:latin typeface="Times New Roman" pitchFamily="-110" charset="0"/>
                <a:ea typeface="+mn-ea"/>
                <a:cs typeface="+mn-cs"/>
              </a:rPr>
              <a:t>quản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quá</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thực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của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mỗi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tiến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bằng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bộ</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dữ</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liệu</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gọi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là</a:t>
            </a:r>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PCB.</a:t>
            </a:r>
          </a:p>
          <a:p>
            <a:r>
              <a:rPr lang="en-US" sz="1200" b="0" kern="1200" baseline="0" dirty="0" smtClean="0">
                <a:solidFill>
                  <a:schemeClr val="tx1"/>
                </a:solidFill>
                <a:latin typeface="Times New Roman" pitchFamily="-110" charset="0"/>
                <a:ea typeface="+mn-ea"/>
                <a:cs typeface="+mn-cs"/>
              </a:rPr>
              <a:t>OS </a:t>
            </a:r>
            <a:r>
              <a:rPr lang="en-US" sz="1200" b="0" kern="1200" baseline="0" dirty="0" err="1" smtClean="0">
                <a:solidFill>
                  <a:schemeClr val="tx1"/>
                </a:solidFill>
                <a:latin typeface="Times New Roman" pitchFamily="-110" charset="0"/>
                <a:ea typeface="+mn-ea"/>
                <a:cs typeface="+mn-cs"/>
              </a:rPr>
              <a:t>quản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lý</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nhiều</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tiến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trình</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nên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có</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một</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tập</a:t>
            </a:r>
            <a:r>
              <a:rPr lang="en-US" sz="1200" b="0" kern="1200" baseline="0" dirty="0" smtClean="0">
                <a:solidFill>
                  <a:schemeClr val="tx1"/>
                </a:solidFill>
                <a:latin typeface="Times New Roman" pitchFamily="-110" charset="0"/>
                <a:ea typeface="+mn-ea"/>
                <a:cs typeface="+mn-cs"/>
              </a:rPr>
              <a:t> PCB. </a:t>
            </a:r>
            <a:r>
              <a:rPr lang="en-US" sz="1200" b="0" kern="1200" baseline="0" dirty="0" err="1" smtClean="0">
                <a:solidFill>
                  <a:schemeClr val="tx1"/>
                </a:solidFill>
                <a:latin typeface="Times New Roman" pitchFamily="-110" charset="0"/>
                <a:ea typeface="+mn-ea"/>
                <a:cs typeface="+mn-cs"/>
              </a:rPr>
              <a:t>Tập</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các</a:t>
            </a:r>
            <a:r>
              <a:rPr lang="en-US" sz="1200" b="0" kern="1200" baseline="0" dirty="0" smtClean="0">
                <a:solidFill>
                  <a:schemeClr val="tx1"/>
                </a:solidFill>
                <a:latin typeface="Times New Roman" pitchFamily="-110" charset="0"/>
                <a:ea typeface="+mn-ea"/>
                <a:cs typeface="+mn-cs"/>
              </a:rPr>
              <a:t> PCB </a:t>
            </a:r>
            <a:r>
              <a:rPr lang="en-US" sz="1200" b="0" kern="1200" baseline="0" dirty="0" err="1" smtClean="0">
                <a:solidFill>
                  <a:schemeClr val="tx1"/>
                </a:solidFill>
                <a:latin typeface="Times New Roman" pitchFamily="-110" charset="0"/>
                <a:ea typeface="+mn-ea"/>
                <a:cs typeface="+mn-cs"/>
              </a:rPr>
              <a:t>được</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gọi</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là</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bảng</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tiến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trình</a:t>
            </a:r>
            <a:r>
              <a:rPr lang="en-US" sz="1200" b="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(Process table)</a:t>
            </a:r>
            <a:endParaRPr lang="en-US" sz="1200" b="0" kern="1200" baseline="0" dirty="0" smtClean="0">
              <a:solidFill>
                <a:schemeClr val="tx1"/>
              </a:solidFill>
              <a:latin typeface="Times New Roman" pitchFamily="-110" charset="0"/>
              <a:ea typeface="+mn-ea"/>
              <a:cs typeface="+mn-cs"/>
            </a:endParaRPr>
          </a:p>
          <a:p>
            <a:endParaRPr lang="en-US" sz="1200" b="0" kern="1200" baseline="0" dirty="0" smtClean="0">
              <a:solidFill>
                <a:schemeClr val="tx1"/>
              </a:solidFill>
              <a:latin typeface="Times New Roman" pitchFamily="-110" charset="0"/>
              <a:ea typeface="+mn-ea"/>
              <a:cs typeface="+mn-cs"/>
            </a:endParaRPr>
          </a:p>
          <a:p>
            <a:r>
              <a:rPr lang="en-US" sz="1200" b="1" u="sng" kern="1200" baseline="0" dirty="0" err="1" smtClean="0">
                <a:solidFill>
                  <a:schemeClr val="tx1"/>
                </a:solidFill>
                <a:latin typeface="Times New Roman" pitchFamily="-110" charset="0"/>
                <a:ea typeface="+mn-ea"/>
                <a:cs typeface="+mn-cs"/>
              </a:rPr>
              <a:t>Những</a:t>
            </a:r>
            <a:r>
              <a:rPr lang="en-US" sz="1200" b="1" u="sng" kern="1200" baseline="0" dirty="0" smtClean="0">
                <a:solidFill>
                  <a:schemeClr val="tx1"/>
                </a:solidFill>
                <a:latin typeface="Times New Roman" pitchFamily="-110" charset="0"/>
                <a:ea typeface="+mn-ea"/>
                <a:cs typeface="+mn-cs"/>
              </a:rPr>
              <a:t> </a:t>
            </a:r>
            <a:r>
              <a:rPr lang="en-US" sz="1200" b="1" u="sng" kern="1200" baseline="0" dirty="0" err="1" smtClean="0">
                <a:solidFill>
                  <a:schemeClr val="tx1"/>
                </a:solidFill>
                <a:latin typeface="Times New Roman" pitchFamily="-110" charset="0"/>
                <a:ea typeface="+mn-ea"/>
                <a:cs typeface="+mn-cs"/>
              </a:rPr>
              <a:t>thông</a:t>
            </a:r>
            <a:r>
              <a:rPr lang="en-US" sz="1200" b="1" u="sng" kern="1200" baseline="0" dirty="0" smtClean="0">
                <a:solidFill>
                  <a:schemeClr val="tx1"/>
                </a:solidFill>
                <a:latin typeface="Times New Roman" pitchFamily="-110" charset="0"/>
                <a:ea typeface="+mn-ea"/>
                <a:cs typeface="+mn-cs"/>
              </a:rPr>
              <a:t> tin </a:t>
            </a:r>
            <a:r>
              <a:rPr lang="en-US" sz="1200" b="1" u="sng" kern="1200" baseline="0" dirty="0" err="1" smtClean="0">
                <a:solidFill>
                  <a:schemeClr val="tx1"/>
                </a:solidFill>
                <a:latin typeface="Times New Roman" pitchFamily="-110" charset="0"/>
                <a:ea typeface="+mn-ea"/>
                <a:cs typeface="+mn-cs"/>
              </a:rPr>
              <a:t>chính</a:t>
            </a:r>
            <a:r>
              <a:rPr lang="en-US" sz="1200" b="1" u="sng" kern="1200" baseline="0" dirty="0" smtClean="0">
                <a:solidFill>
                  <a:schemeClr val="tx1"/>
                </a:solidFill>
                <a:latin typeface="Times New Roman" pitchFamily="-110" charset="0"/>
                <a:ea typeface="+mn-ea"/>
                <a:cs typeface="+mn-cs"/>
              </a:rPr>
              <a:t> </a:t>
            </a:r>
            <a:r>
              <a:rPr lang="en-US" sz="1200" b="1" u="sng" kern="1200" baseline="0" dirty="0" err="1" smtClean="0">
                <a:solidFill>
                  <a:schemeClr val="tx1"/>
                </a:solidFill>
                <a:latin typeface="Times New Roman" pitchFamily="-110" charset="0"/>
                <a:ea typeface="+mn-ea"/>
                <a:cs typeface="+mn-cs"/>
              </a:rPr>
              <a:t>trong</a:t>
            </a:r>
            <a:r>
              <a:rPr lang="en-US" sz="1200" b="1" u="sng" kern="1200" baseline="0" dirty="0" smtClean="0">
                <a:solidFill>
                  <a:schemeClr val="tx1"/>
                </a:solidFill>
                <a:latin typeface="Times New Roman" pitchFamily="-110" charset="0"/>
                <a:ea typeface="+mn-ea"/>
                <a:cs typeface="+mn-cs"/>
              </a:rPr>
              <a:t> </a:t>
            </a:r>
            <a:r>
              <a:rPr lang="en-US" sz="1200" b="1" u="sng" kern="1200" baseline="0" dirty="0" err="1" smtClean="0">
                <a:solidFill>
                  <a:schemeClr val="tx1"/>
                </a:solidFill>
                <a:latin typeface="Times New Roman" pitchFamily="-110" charset="0"/>
                <a:ea typeface="+mn-ea"/>
                <a:cs typeface="+mn-cs"/>
              </a:rPr>
              <a:t>một</a:t>
            </a:r>
            <a:r>
              <a:rPr lang="en-US" sz="1200" b="1" u="sng" kern="1200" baseline="0" dirty="0" smtClean="0">
                <a:solidFill>
                  <a:schemeClr val="tx1"/>
                </a:solidFill>
                <a:latin typeface="Times New Roman" pitchFamily="-110" charset="0"/>
                <a:ea typeface="+mn-ea"/>
                <a:cs typeface="+mn-cs"/>
              </a:rPr>
              <a:t> PCB</a:t>
            </a:r>
          </a:p>
          <a:p>
            <a:pPr>
              <a:buFontTx/>
              <a:buChar char="-"/>
            </a:pPr>
            <a:r>
              <a:rPr lang="en-US" sz="1200" b="1" kern="1200" baseline="0" dirty="0" smtClean="0">
                <a:solidFill>
                  <a:schemeClr val="tx1"/>
                </a:solidFill>
                <a:latin typeface="Times New Roman" pitchFamily="-110" charset="0"/>
                <a:ea typeface="+mn-ea"/>
                <a:cs typeface="+mn-cs"/>
              </a:rPr>
              <a:t>Identifier</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Thông</a:t>
            </a:r>
            <a:r>
              <a:rPr lang="en-US" sz="1200" b="0" kern="1200" baseline="0" dirty="0" smtClean="0">
                <a:solidFill>
                  <a:schemeClr val="tx1"/>
                </a:solidFill>
                <a:latin typeface="Times New Roman" pitchFamily="-110" charset="0"/>
                <a:ea typeface="+mn-ea"/>
                <a:cs typeface="+mn-cs"/>
              </a:rPr>
              <a:t> tin </a:t>
            </a:r>
            <a:r>
              <a:rPr lang="en-US" sz="1200" b="0" kern="1200" baseline="0" dirty="0" err="1" smtClean="0">
                <a:solidFill>
                  <a:schemeClr val="tx1"/>
                </a:solidFill>
                <a:latin typeface="Times New Roman" pitchFamily="-110" charset="0"/>
                <a:ea typeface="+mn-ea"/>
                <a:cs typeface="+mn-cs"/>
              </a:rPr>
              <a:t>nhận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dạng</a:t>
            </a:r>
            <a:endParaRPr lang="en-US" sz="1200" b="0" kern="1200" baseline="0" dirty="0" smtClean="0">
              <a:solidFill>
                <a:schemeClr val="tx1"/>
              </a:solidFill>
              <a:latin typeface="Times New Roman" pitchFamily="-110" charset="0"/>
              <a:ea typeface="+mn-ea"/>
              <a:cs typeface="+mn-cs"/>
            </a:endParaRPr>
          </a:p>
          <a:p>
            <a:pPr>
              <a:buFontTx/>
              <a:buChar char="-"/>
            </a:pPr>
            <a:r>
              <a:rPr lang="en-US" sz="1200" b="1" kern="1200" baseline="0" dirty="0" smtClean="0">
                <a:solidFill>
                  <a:schemeClr val="tx1"/>
                </a:solidFill>
                <a:latin typeface="Times New Roman" pitchFamily="-110" charset="0"/>
                <a:ea typeface="+mn-ea"/>
                <a:cs typeface="+mn-cs"/>
              </a:rPr>
              <a:t>State</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Trạng</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thái</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hiện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hành</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của</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tiến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trình</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tham</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khảo</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lại</a:t>
            </a:r>
            <a:r>
              <a:rPr lang="en-US" sz="1200" b="0" kern="1200" baseline="0" dirty="0" smtClean="0">
                <a:solidFill>
                  <a:schemeClr val="tx1"/>
                </a:solidFill>
                <a:latin typeface="Times New Roman" pitchFamily="-110" charset="0"/>
                <a:ea typeface="+mn-ea"/>
                <a:cs typeface="+mn-cs"/>
              </a:rPr>
              <a:t> slide </a:t>
            </a:r>
            <a:r>
              <a:rPr lang="en-US" sz="1200" b="0" kern="1200" baseline="0" dirty="0" err="1" smtClean="0">
                <a:solidFill>
                  <a:schemeClr val="tx1"/>
                </a:solidFill>
                <a:latin typeface="Times New Roman" pitchFamily="-110" charset="0"/>
                <a:ea typeface="+mn-ea"/>
                <a:cs typeface="+mn-cs"/>
              </a:rPr>
              <a:t>trước</a:t>
            </a:r>
            <a:r>
              <a:rPr lang="en-US" sz="1200" b="0" kern="1200" baseline="0" dirty="0" smtClean="0">
                <a:solidFill>
                  <a:schemeClr val="tx1"/>
                </a:solidFill>
                <a:latin typeface="Times New Roman" pitchFamily="-110" charset="0"/>
                <a:ea typeface="+mn-ea"/>
                <a:cs typeface="+mn-cs"/>
              </a:rPr>
              <a:t>)</a:t>
            </a:r>
          </a:p>
          <a:p>
            <a:pPr>
              <a:buFontTx/>
              <a:buChar char="-"/>
            </a:pPr>
            <a:r>
              <a:rPr lang="en-US" sz="1200" b="1" kern="1200" baseline="0" dirty="0" smtClean="0">
                <a:solidFill>
                  <a:schemeClr val="tx1"/>
                </a:solidFill>
                <a:latin typeface="Times New Roman" pitchFamily="-110" charset="0"/>
                <a:ea typeface="+mn-ea"/>
                <a:cs typeface="+mn-cs"/>
              </a:rPr>
              <a:t>Priority</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Độ</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ưu</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tiên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nấu</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có</a:t>
            </a:r>
            <a:r>
              <a:rPr lang="en-US" sz="1200" b="0" kern="1200" baseline="0" dirty="0" smtClean="0">
                <a:solidFill>
                  <a:schemeClr val="tx1"/>
                </a:solidFill>
                <a:latin typeface="Times New Roman" pitchFamily="-110" charset="0"/>
                <a:ea typeface="+mn-ea"/>
                <a:cs typeface="+mn-cs"/>
              </a:rPr>
              <a:t>- OS </a:t>
            </a:r>
            <a:r>
              <a:rPr lang="en-US" sz="1200" b="0" kern="1200" baseline="0" dirty="0" err="1" smtClean="0">
                <a:solidFill>
                  <a:schemeClr val="tx1"/>
                </a:solidFill>
                <a:latin typeface="Times New Roman" pitchFamily="-110" charset="0"/>
                <a:ea typeface="+mn-ea"/>
                <a:cs typeface="+mn-cs"/>
              </a:rPr>
              <a:t>có</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thể</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hỗ</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trợ</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những</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tiến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trình</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có</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độ</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ưu</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tiên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cao</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được</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chạy</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trước</a:t>
            </a:r>
            <a:endParaRPr lang="en-US" sz="1200" b="0" kern="1200" baseline="0" dirty="0" smtClean="0">
              <a:solidFill>
                <a:schemeClr val="tx1"/>
              </a:solidFill>
              <a:latin typeface="Times New Roman" pitchFamily="-110" charset="0"/>
              <a:ea typeface="+mn-ea"/>
              <a:cs typeface="+mn-cs"/>
            </a:endParaRPr>
          </a:p>
          <a:p>
            <a:pPr>
              <a:buFontTx/>
              <a:buChar char="-"/>
            </a:pPr>
            <a:r>
              <a:rPr lang="en-US" sz="1200" b="1" kern="1200" baseline="0" dirty="0" smtClean="0">
                <a:solidFill>
                  <a:schemeClr val="tx1"/>
                </a:solidFill>
                <a:latin typeface="Times New Roman" pitchFamily="-110" charset="0"/>
                <a:ea typeface="+mn-ea"/>
                <a:cs typeface="+mn-cs"/>
              </a:rPr>
              <a:t>Program counter</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Địa</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chỉ</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lệnh</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lúc</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tạm</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nghỉ</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Giá</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trị</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này</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giúp</a:t>
            </a:r>
            <a:r>
              <a:rPr lang="en-US" sz="1200" b="0" kern="1200" baseline="0" dirty="0" smtClean="0">
                <a:solidFill>
                  <a:schemeClr val="tx1"/>
                </a:solidFill>
                <a:latin typeface="Times New Roman" pitchFamily="-110" charset="0"/>
                <a:ea typeface="+mn-ea"/>
                <a:cs typeface="+mn-cs"/>
              </a:rPr>
              <a:t> CT </a:t>
            </a:r>
            <a:r>
              <a:rPr lang="en-US" sz="1200" b="0" kern="1200" baseline="0" dirty="0" err="1" smtClean="0">
                <a:solidFill>
                  <a:schemeClr val="tx1"/>
                </a:solidFill>
                <a:latin typeface="Times New Roman" pitchFamily="-110" charset="0"/>
                <a:ea typeface="+mn-ea"/>
                <a:cs typeface="+mn-cs"/>
              </a:rPr>
              <a:t>sẽ</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chạy</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tiếp</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khi</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nó</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được</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chọn</a:t>
            </a:r>
            <a:r>
              <a:rPr lang="en-US" sz="1200" b="0" kern="1200" baseline="0" dirty="0" smtClean="0">
                <a:solidFill>
                  <a:schemeClr val="tx1"/>
                </a:solidFill>
                <a:latin typeface="Times New Roman" pitchFamily="-110" charset="0"/>
                <a:ea typeface="+mn-ea"/>
                <a:cs typeface="+mn-cs"/>
              </a:rPr>
              <a:t>.</a:t>
            </a:r>
          </a:p>
          <a:p>
            <a:pPr>
              <a:buFontTx/>
              <a:buChar char="-"/>
            </a:pPr>
            <a:r>
              <a:rPr lang="en-US" sz="1200" b="1" kern="1200" baseline="0" dirty="0" smtClean="0">
                <a:solidFill>
                  <a:schemeClr val="tx1"/>
                </a:solidFill>
                <a:latin typeface="Times New Roman" pitchFamily="-110" charset="0"/>
                <a:ea typeface="+mn-ea"/>
                <a:cs typeface="+mn-cs"/>
              </a:rPr>
              <a:t>Memory pointer</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Các</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địa</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chỉ</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bộ</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nhớ</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củ</a:t>
            </a:r>
            <a:r>
              <a:rPr lang="en-US" sz="1200" b="0" kern="1200" baseline="0" dirty="0" smtClean="0">
                <a:solidFill>
                  <a:schemeClr val="tx1"/>
                </a:solidFill>
                <a:latin typeface="Times New Roman" pitchFamily="-110" charset="0"/>
                <a:ea typeface="+mn-ea"/>
                <a:cs typeface="+mn-cs"/>
              </a:rPr>
              <a:t> CT (</a:t>
            </a:r>
            <a:r>
              <a:rPr lang="en-US" sz="1200" b="0" kern="1200" baseline="0" dirty="0" err="1" smtClean="0">
                <a:solidFill>
                  <a:schemeClr val="tx1"/>
                </a:solidFill>
                <a:latin typeface="Times New Roman" pitchFamily="-110" charset="0"/>
                <a:ea typeface="+mn-ea"/>
                <a:cs typeface="+mn-cs"/>
              </a:rPr>
              <a:t>một</a:t>
            </a:r>
            <a:r>
              <a:rPr lang="en-US" sz="1200" b="0" kern="1200" baseline="0" dirty="0" smtClean="0">
                <a:solidFill>
                  <a:schemeClr val="tx1"/>
                </a:solidFill>
                <a:latin typeface="Times New Roman" pitchFamily="-110" charset="0"/>
                <a:ea typeface="+mn-ea"/>
                <a:cs typeface="+mn-cs"/>
              </a:rPr>
              <a:t> CT </a:t>
            </a:r>
            <a:r>
              <a:rPr lang="en-US" sz="1200" b="0" kern="1200" baseline="0" dirty="0" err="1" smtClean="0">
                <a:solidFill>
                  <a:schemeClr val="tx1"/>
                </a:solidFill>
                <a:latin typeface="Times New Roman" pitchFamily="-110" charset="0"/>
                <a:ea typeface="+mn-ea"/>
                <a:cs typeface="+mn-cs"/>
              </a:rPr>
              <a:t>cơ</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bản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có</a:t>
            </a:r>
            <a:r>
              <a:rPr lang="en-US" sz="1200" b="0" kern="1200" baseline="0" dirty="0" smtClean="0">
                <a:solidFill>
                  <a:schemeClr val="tx1"/>
                </a:solidFill>
                <a:latin typeface="Times New Roman" pitchFamily="-110" charset="0"/>
                <a:ea typeface="+mn-ea"/>
                <a:cs typeface="+mn-cs"/>
              </a:rPr>
              <a:t> 4 </a:t>
            </a:r>
            <a:r>
              <a:rPr lang="en-US" sz="1200" b="0" kern="1200" baseline="0" dirty="0" err="1" smtClean="0">
                <a:solidFill>
                  <a:schemeClr val="tx1"/>
                </a:solidFill>
                <a:latin typeface="Times New Roman" pitchFamily="-110" charset="0"/>
                <a:ea typeface="+mn-ea"/>
                <a:cs typeface="+mn-cs"/>
              </a:rPr>
              <a:t>vùng</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nhớ</a:t>
            </a:r>
            <a:r>
              <a:rPr lang="en-US" sz="1200" b="0" kern="1200" baseline="0" dirty="0" smtClean="0">
                <a:solidFill>
                  <a:schemeClr val="tx1"/>
                </a:solidFill>
                <a:latin typeface="Times New Roman" pitchFamily="-110" charset="0"/>
                <a:ea typeface="+mn-ea"/>
                <a:cs typeface="+mn-cs"/>
              </a:rPr>
              <a:t>: data, code, stack, heap).</a:t>
            </a:r>
          </a:p>
          <a:p>
            <a:pPr>
              <a:buFontTx/>
              <a:buChar char="-"/>
            </a:pPr>
            <a:r>
              <a:rPr lang="en-US" sz="1200" b="1" kern="1200" baseline="0" dirty="0" smtClean="0">
                <a:solidFill>
                  <a:schemeClr val="tx1"/>
                </a:solidFill>
                <a:latin typeface="Times New Roman" pitchFamily="-110" charset="0"/>
                <a:ea typeface="+mn-ea"/>
                <a:cs typeface="+mn-cs"/>
              </a:rPr>
              <a:t>Context data</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Giá</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trị</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các</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thành</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ghi</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khi</a:t>
            </a:r>
            <a:r>
              <a:rPr lang="en-US" sz="1200" b="0" kern="1200" baseline="0" dirty="0" smtClean="0">
                <a:solidFill>
                  <a:schemeClr val="tx1"/>
                </a:solidFill>
                <a:latin typeface="Times New Roman" pitchFamily="-110" charset="0"/>
                <a:ea typeface="+mn-ea"/>
                <a:cs typeface="+mn-cs"/>
              </a:rPr>
              <a:t> CT </a:t>
            </a:r>
            <a:r>
              <a:rPr lang="en-US" sz="1200" b="0" kern="1200" baseline="0" dirty="0" err="1" smtClean="0">
                <a:solidFill>
                  <a:schemeClr val="tx1"/>
                </a:solidFill>
                <a:latin typeface="Times New Roman" pitchFamily="-110" charset="0"/>
                <a:ea typeface="+mn-ea"/>
                <a:cs typeface="+mn-cs"/>
              </a:rPr>
              <a:t>tạm</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nghỉ</a:t>
            </a:r>
            <a:endParaRPr lang="en-US" sz="1200" b="0" kern="1200" baseline="0" dirty="0" smtClean="0">
              <a:solidFill>
                <a:schemeClr val="tx1"/>
              </a:solidFill>
              <a:latin typeface="Times New Roman" pitchFamily="-110" charset="0"/>
              <a:ea typeface="+mn-ea"/>
              <a:cs typeface="+mn-cs"/>
            </a:endParaRPr>
          </a:p>
          <a:p>
            <a:pPr>
              <a:buFontTx/>
              <a:buChar char="-"/>
            </a:pPr>
            <a:r>
              <a:rPr lang="en-US" sz="1200" b="1" kern="1200" baseline="0" dirty="0" smtClean="0">
                <a:solidFill>
                  <a:schemeClr val="tx1"/>
                </a:solidFill>
                <a:latin typeface="Times New Roman" pitchFamily="-110" charset="0"/>
                <a:ea typeface="+mn-ea"/>
                <a:cs typeface="+mn-cs"/>
              </a:rPr>
              <a:t>IO status information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Trạng</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thái</a:t>
            </a:r>
            <a:r>
              <a:rPr lang="en-US" sz="1200" b="0" kern="1200" baseline="0" dirty="0" smtClean="0">
                <a:solidFill>
                  <a:schemeClr val="tx1"/>
                </a:solidFill>
                <a:latin typeface="Times New Roman" pitchFamily="-110" charset="0"/>
                <a:ea typeface="+mn-ea"/>
                <a:cs typeface="+mn-cs"/>
              </a:rPr>
              <a:t> IO </a:t>
            </a:r>
            <a:r>
              <a:rPr lang="en-US" sz="1200" b="0" kern="1200" baseline="0" dirty="0" err="1" smtClean="0">
                <a:solidFill>
                  <a:schemeClr val="tx1"/>
                </a:solidFill>
                <a:latin typeface="Times New Roman" pitchFamily="-110" charset="0"/>
                <a:ea typeface="+mn-ea"/>
                <a:cs typeface="+mn-cs"/>
              </a:rPr>
              <a:t>hiện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hành</a:t>
            </a:r>
            <a:r>
              <a:rPr lang="en-US" sz="1200" b="0" kern="1200" baseline="0" dirty="0" smtClean="0">
                <a:solidFill>
                  <a:schemeClr val="tx1"/>
                </a:solidFill>
                <a:latin typeface="Times New Roman" pitchFamily="-110" charset="0"/>
                <a:ea typeface="+mn-ea"/>
                <a:cs typeface="+mn-cs"/>
              </a:rPr>
              <a:t>.</a:t>
            </a:r>
          </a:p>
          <a:p>
            <a:pPr>
              <a:buFontTx/>
              <a:buChar char="-"/>
            </a:pPr>
            <a:r>
              <a:rPr lang="en-US" sz="1200" b="1" kern="1200" baseline="0" dirty="0" smtClean="0">
                <a:solidFill>
                  <a:schemeClr val="tx1"/>
                </a:solidFill>
                <a:latin typeface="Times New Roman" pitchFamily="-110" charset="0"/>
                <a:ea typeface="+mn-ea"/>
                <a:cs typeface="+mn-cs"/>
              </a:rPr>
              <a:t>Accounting </a:t>
            </a:r>
            <a:r>
              <a:rPr lang="en-US" sz="1200" b="1" kern="1200" baseline="0" dirty="0" err="1" smtClean="0">
                <a:solidFill>
                  <a:schemeClr val="tx1"/>
                </a:solidFill>
                <a:latin typeface="Times New Roman" pitchFamily="-110" charset="0"/>
                <a:ea typeface="+mn-ea"/>
                <a:cs typeface="+mn-cs"/>
              </a:rPr>
              <a:t>informqation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Thông</a:t>
            </a:r>
            <a:r>
              <a:rPr lang="en-US" sz="1200" b="0" kern="1200" baseline="0" dirty="0" smtClean="0">
                <a:solidFill>
                  <a:schemeClr val="tx1"/>
                </a:solidFill>
                <a:latin typeface="Times New Roman" pitchFamily="-110" charset="0"/>
                <a:ea typeface="+mn-ea"/>
                <a:cs typeface="+mn-cs"/>
              </a:rPr>
              <a:t> tin </a:t>
            </a:r>
            <a:r>
              <a:rPr lang="en-US" sz="1200" b="0" kern="1200" baseline="0" dirty="0" err="1" smtClean="0">
                <a:solidFill>
                  <a:schemeClr val="tx1"/>
                </a:solidFill>
                <a:latin typeface="Times New Roman" pitchFamily="-110" charset="0"/>
                <a:ea typeface="+mn-ea"/>
                <a:cs typeface="+mn-cs"/>
              </a:rPr>
              <a:t>thống</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kê</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có</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thể</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có</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nhằm</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giúp</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tối</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ưu</a:t>
            </a:r>
            <a:r>
              <a:rPr lang="en-US" sz="1200" b="0" kern="1200" baseline="0" dirty="0" smtClean="0">
                <a:solidFill>
                  <a:schemeClr val="tx1"/>
                </a:solidFill>
                <a:latin typeface="Times New Roman" pitchFamily="-110" charset="0"/>
                <a:ea typeface="+mn-ea"/>
                <a:cs typeface="+mn-cs"/>
              </a:rPr>
              <a:t> ở </a:t>
            </a:r>
            <a:r>
              <a:rPr lang="en-US" sz="1200" b="0" kern="1200" baseline="0" dirty="0" err="1" smtClean="0">
                <a:solidFill>
                  <a:schemeClr val="tx1"/>
                </a:solidFill>
                <a:latin typeface="Times New Roman" pitchFamily="-110" charset="0"/>
                <a:ea typeface="+mn-ea"/>
                <a:cs typeface="+mn-cs"/>
              </a:rPr>
              <a:t>những</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lần</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chạy</a:t>
            </a:r>
            <a:r>
              <a:rPr lang="en-US" sz="1200" b="0" kern="1200" baseline="0" dirty="0" smtClean="0">
                <a:solidFill>
                  <a:schemeClr val="tx1"/>
                </a:solidFill>
                <a:latin typeface="Times New Roman" pitchFamily="-110" charset="0"/>
                <a:ea typeface="+mn-ea"/>
                <a:cs typeface="+mn-cs"/>
              </a:rPr>
              <a:t> </a:t>
            </a:r>
            <a:r>
              <a:rPr lang="en-US" sz="1200" b="0" kern="1200" baseline="0" dirty="0" err="1" smtClean="0">
                <a:solidFill>
                  <a:schemeClr val="tx1"/>
                </a:solidFill>
                <a:latin typeface="Times New Roman" pitchFamily="-110" charset="0"/>
                <a:ea typeface="+mn-ea"/>
                <a:cs typeface="+mn-cs"/>
              </a:rPr>
              <a:t>sau</a:t>
            </a:r>
            <a:r>
              <a:rPr lang="en-US" sz="1200" b="0" kern="1200" baseline="0" dirty="0" smtClean="0">
                <a:solidFill>
                  <a:schemeClr val="tx1"/>
                </a:solidFill>
                <a:latin typeface="Times New Roman" pitchFamily="-110" charset="0"/>
                <a:ea typeface="+mn-ea"/>
                <a:cs typeface="+mn-cs"/>
              </a:rPr>
              <a:t>.</a:t>
            </a:r>
            <a:endParaRPr lang="en-US" sz="1200" b="1" kern="1200" baseline="0" dirty="0" smtClean="0">
              <a:solidFill>
                <a:schemeClr val="tx1"/>
              </a:solidFill>
              <a:latin typeface="Times New Roman" pitchFamily="-110" charset="0"/>
              <a:ea typeface="+mn-ea"/>
              <a:cs typeface="+mn-cs"/>
            </a:endParaRPr>
          </a:p>
          <a:p>
            <a:pPr>
              <a:buFontTx/>
              <a:buChar char="-"/>
            </a:pPr>
            <a:endParaRPr lang="en-US" sz="1200" b="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For each process in the system, the OS must maintain information indicating</a:t>
            </a:r>
          </a:p>
          <a:p>
            <a:r>
              <a:rPr lang="en-US" sz="1200" kern="1200" baseline="0" dirty="0" smtClean="0">
                <a:solidFill>
                  <a:schemeClr val="tx1"/>
                </a:solidFill>
                <a:latin typeface="Times New Roman" pitchFamily="-110" charset="0"/>
                <a:ea typeface="+mn-ea"/>
                <a:cs typeface="+mn-cs"/>
              </a:rPr>
              <a:t>the state of the process and other information necessary for process execution.</a:t>
            </a:r>
          </a:p>
          <a:p>
            <a:r>
              <a:rPr lang="en-US" sz="1200" kern="1200" baseline="0" dirty="0" smtClean="0">
                <a:solidFill>
                  <a:schemeClr val="tx1"/>
                </a:solidFill>
                <a:latin typeface="Times New Roman" pitchFamily="-110" charset="0"/>
                <a:ea typeface="+mn-ea"/>
                <a:cs typeface="+mn-cs"/>
              </a:rPr>
              <a:t>For this purpose, each process is represented in the OS by a </a:t>
            </a:r>
            <a:r>
              <a:rPr lang="en-US" sz="1200" b="1" kern="1200" baseline="0" dirty="0" smtClean="0">
                <a:solidFill>
                  <a:schemeClr val="tx1"/>
                </a:solidFill>
                <a:latin typeface="Times New Roman" pitchFamily="-110" charset="0"/>
                <a:ea typeface="+mn-ea"/>
                <a:cs typeface="+mn-cs"/>
              </a:rPr>
              <a:t>process control block</a:t>
            </a:r>
          </a:p>
          <a:p>
            <a:r>
              <a:rPr lang="en-US" sz="1200" kern="1200" baseline="0" dirty="0" smtClean="0">
                <a:solidFill>
                  <a:schemeClr val="tx1"/>
                </a:solidFill>
                <a:latin typeface="Times New Roman" pitchFamily="-110" charset="0"/>
                <a:ea typeface="+mn-ea"/>
                <a:cs typeface="+mn-cs"/>
              </a:rPr>
              <a:t>(Figure 8.8), which typically contains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Identifier: </a:t>
            </a:r>
            <a:r>
              <a:rPr lang="en-US" sz="1200" b="0" kern="1200" baseline="0" dirty="0" smtClean="0">
                <a:solidFill>
                  <a:schemeClr val="tx1"/>
                </a:solidFill>
                <a:latin typeface="Times New Roman" pitchFamily="-110" charset="0"/>
                <a:ea typeface="+mn-ea"/>
                <a:cs typeface="+mn-cs"/>
              </a:rPr>
              <a:t>Each current process has a unique identifier.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State: </a:t>
            </a:r>
            <a:r>
              <a:rPr lang="en-US" sz="1200" b="0" kern="1200" baseline="0" dirty="0" smtClean="0">
                <a:solidFill>
                  <a:schemeClr val="tx1"/>
                </a:solidFill>
                <a:latin typeface="Times New Roman" pitchFamily="-110" charset="0"/>
                <a:ea typeface="+mn-ea"/>
                <a:cs typeface="+mn-cs"/>
              </a:rPr>
              <a:t>The current state of the process (new, ready,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Priority: </a:t>
            </a:r>
            <a:r>
              <a:rPr lang="en-US" sz="1200" b="0" kern="1200" baseline="0" dirty="0" smtClean="0">
                <a:solidFill>
                  <a:schemeClr val="tx1"/>
                </a:solidFill>
                <a:latin typeface="Times New Roman" pitchFamily="-110" charset="0"/>
                <a:ea typeface="+mn-ea"/>
                <a:cs typeface="+mn-cs"/>
              </a:rPr>
              <a:t>Relative priority level.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counter: </a:t>
            </a:r>
            <a:r>
              <a:rPr lang="en-US" sz="1200" b="0" kern="1200" baseline="0" dirty="0" smtClean="0">
                <a:solidFill>
                  <a:schemeClr val="tx1"/>
                </a:solidFill>
                <a:latin typeface="Times New Roman" pitchFamily="-110" charset="0"/>
                <a:ea typeface="+mn-ea"/>
                <a:cs typeface="+mn-cs"/>
              </a:rPr>
              <a:t>The address of the next instruction in the program to be</a:t>
            </a:r>
          </a:p>
          <a:p>
            <a:r>
              <a:rPr lang="en-US" sz="1200" kern="1200" baseline="0" dirty="0" smtClean="0">
                <a:solidFill>
                  <a:schemeClr val="tx1"/>
                </a:solidFill>
                <a:latin typeface="Times New Roman" pitchFamily="-110" charset="0"/>
                <a:ea typeface="+mn-ea"/>
                <a:cs typeface="+mn-cs"/>
              </a:rPr>
              <a:t>executed.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Memory pointers: </a:t>
            </a:r>
            <a:r>
              <a:rPr lang="en-US" sz="1200" b="0" kern="1200" baseline="0" dirty="0" smtClean="0">
                <a:solidFill>
                  <a:schemeClr val="tx1"/>
                </a:solidFill>
                <a:latin typeface="Times New Roman" pitchFamily="-110" charset="0"/>
                <a:ea typeface="+mn-ea"/>
                <a:cs typeface="+mn-cs"/>
              </a:rPr>
              <a:t>The starting and ending locations of the process in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Context data: </a:t>
            </a:r>
            <a:r>
              <a:rPr lang="en-US" sz="1200" b="0" kern="1200" baseline="0" dirty="0" smtClean="0">
                <a:solidFill>
                  <a:schemeClr val="tx1"/>
                </a:solidFill>
                <a:latin typeface="Times New Roman" pitchFamily="-110" charset="0"/>
                <a:ea typeface="+mn-ea"/>
                <a:cs typeface="+mn-cs"/>
              </a:rPr>
              <a:t>These are data that are present in registers in the processor</a:t>
            </a:r>
          </a:p>
          <a:p>
            <a:r>
              <a:rPr lang="en-US" sz="1200" kern="1200" baseline="0" dirty="0" smtClean="0">
                <a:solidFill>
                  <a:schemeClr val="tx1"/>
                </a:solidFill>
                <a:latin typeface="Times New Roman" pitchFamily="-110" charset="0"/>
                <a:ea typeface="+mn-ea"/>
                <a:cs typeface="+mn-cs"/>
              </a:rPr>
              <a:t>while the process is executing, and they will be discussed in Part Three. For</a:t>
            </a:r>
          </a:p>
          <a:p>
            <a:r>
              <a:rPr lang="en-US" sz="1200" kern="1200" baseline="0" dirty="0" smtClean="0">
                <a:solidFill>
                  <a:schemeClr val="tx1"/>
                </a:solidFill>
                <a:latin typeface="Times New Roman" pitchFamily="-110" charset="0"/>
                <a:ea typeface="+mn-ea"/>
                <a:cs typeface="+mn-cs"/>
              </a:rPr>
              <a:t>now, it is enough to say that these data represent the “context” of the process.</a:t>
            </a:r>
          </a:p>
          <a:p>
            <a:r>
              <a:rPr lang="en-US" sz="1200" kern="1200" baseline="0" dirty="0" smtClean="0">
                <a:solidFill>
                  <a:schemeClr val="tx1"/>
                </a:solidFill>
                <a:latin typeface="Times New Roman" pitchFamily="-110" charset="0"/>
                <a:ea typeface="+mn-ea"/>
                <a:cs typeface="+mn-cs"/>
              </a:rPr>
              <a:t>The context data plus the program counter are saved when the process leaves</a:t>
            </a:r>
          </a:p>
          <a:p>
            <a:r>
              <a:rPr lang="en-US" sz="1200" kern="1200" baseline="0" dirty="0" smtClean="0">
                <a:solidFill>
                  <a:schemeClr val="tx1"/>
                </a:solidFill>
                <a:latin typeface="Times New Roman" pitchFamily="-110" charset="0"/>
                <a:ea typeface="+mn-ea"/>
                <a:cs typeface="+mn-cs"/>
              </a:rPr>
              <a:t>the running state. They are retrieved by the processor when it resumes execution</a:t>
            </a:r>
          </a:p>
          <a:p>
            <a:r>
              <a:rPr lang="en-US" sz="1200" kern="1200" baseline="0" dirty="0" smtClean="0">
                <a:solidFill>
                  <a:schemeClr val="tx1"/>
                </a:solidFill>
                <a:latin typeface="Times New Roman" pitchFamily="-110" charset="0"/>
                <a:ea typeface="+mn-ea"/>
                <a:cs typeface="+mn-cs"/>
              </a:rPr>
              <a:t>of the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I/O status information: </a:t>
            </a:r>
            <a:r>
              <a:rPr lang="en-US" sz="1200" b="0" kern="1200" baseline="0" dirty="0" smtClean="0">
                <a:solidFill>
                  <a:schemeClr val="tx1"/>
                </a:solidFill>
                <a:latin typeface="Times New Roman" pitchFamily="-110" charset="0"/>
                <a:ea typeface="+mn-ea"/>
                <a:cs typeface="+mn-cs"/>
              </a:rPr>
              <a:t>Includes outstanding I/O requests, I/O devices (e.g., tape</a:t>
            </a:r>
          </a:p>
          <a:p>
            <a:r>
              <a:rPr lang="en-US" sz="1200" kern="1200" baseline="0" dirty="0" smtClean="0">
                <a:solidFill>
                  <a:schemeClr val="tx1"/>
                </a:solidFill>
                <a:latin typeface="Times New Roman" pitchFamily="-110" charset="0"/>
                <a:ea typeface="+mn-ea"/>
                <a:cs typeface="+mn-cs"/>
              </a:rPr>
              <a:t>drives) assigned to this process, a list of files assigned to the process,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Accounting information: </a:t>
            </a:r>
            <a:r>
              <a:rPr lang="en-US" sz="1200" b="0" kern="1200" baseline="0" dirty="0" smtClean="0">
                <a:solidFill>
                  <a:schemeClr val="tx1"/>
                </a:solidFill>
                <a:latin typeface="Times New Roman" pitchFamily="-110" charset="0"/>
                <a:ea typeface="+mn-ea"/>
                <a:cs typeface="+mn-cs"/>
              </a:rPr>
              <a:t>May include the amount of processor time and clock</a:t>
            </a:r>
          </a:p>
          <a:p>
            <a:r>
              <a:rPr lang="en-US" sz="1200" kern="1200" baseline="0" dirty="0" smtClean="0">
                <a:solidFill>
                  <a:schemeClr val="tx1"/>
                </a:solidFill>
                <a:latin typeface="Times New Roman" pitchFamily="-110" charset="0"/>
                <a:ea typeface="+mn-ea"/>
                <a:cs typeface="+mn-cs"/>
              </a:rPr>
              <a:t>time used, time limits, account numbers, and so 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When the scheduler accepts a new job or user request for execution, it creates</a:t>
            </a:r>
          </a:p>
          <a:p>
            <a:r>
              <a:rPr lang="en-US" sz="1200" kern="1200" baseline="0" dirty="0" smtClean="0">
                <a:solidFill>
                  <a:schemeClr val="tx1"/>
                </a:solidFill>
                <a:latin typeface="Times New Roman" pitchFamily="-110" charset="0"/>
                <a:ea typeface="+mn-ea"/>
                <a:cs typeface="+mn-cs"/>
              </a:rPr>
              <a:t>a blank process control block and places the associated process in the new state.</a:t>
            </a:r>
          </a:p>
          <a:p>
            <a:r>
              <a:rPr lang="en-US" sz="1200" kern="1200" baseline="0" dirty="0" smtClean="0">
                <a:solidFill>
                  <a:schemeClr val="tx1"/>
                </a:solidFill>
                <a:latin typeface="Times New Roman" pitchFamily="-110" charset="0"/>
                <a:ea typeface="+mn-ea"/>
                <a:cs typeface="+mn-cs"/>
              </a:rPr>
              <a:t>After the system has properly filled in the process control block, the process is</a:t>
            </a:r>
          </a:p>
          <a:p>
            <a:r>
              <a:rPr lang="en-US" sz="1200" kern="1200" baseline="0" dirty="0" smtClean="0">
                <a:solidFill>
                  <a:schemeClr val="tx1"/>
                </a:solidFill>
                <a:latin typeface="Times New Roman" pitchFamily="-110" charset="0"/>
                <a:ea typeface="+mn-ea"/>
                <a:cs typeface="+mn-cs"/>
              </a:rPr>
              <a:t>transferred to the ready state.</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28</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0" u="none" kern="1200" baseline="0" dirty="0" smtClean="0">
                <a:solidFill>
                  <a:schemeClr val="tx1"/>
                </a:solidFill>
                <a:latin typeface="Times New Roman" pitchFamily="-110" charset="0"/>
                <a:ea typeface="+mn-ea"/>
                <a:cs typeface="+mn-cs"/>
              </a:rPr>
              <a:t>(1, </a:t>
            </a:r>
            <a:r>
              <a:rPr lang="en-US" sz="1200" b="0" u="none" kern="1200" baseline="0" dirty="0" err="1" smtClean="0">
                <a:solidFill>
                  <a:schemeClr val="tx1"/>
                </a:solidFill>
                <a:latin typeface="Times New Roman" pitchFamily="-110" charset="0"/>
                <a:ea typeface="+mn-ea"/>
                <a:cs typeface="+mn-cs"/>
              </a:rPr>
              <a:t>hình</a:t>
            </a:r>
            <a:r>
              <a:rPr lang="en-US" sz="1200" b="0" u="none" kern="1200" baseline="0" dirty="0" smtClean="0">
                <a:solidFill>
                  <a:schemeClr val="tx1"/>
                </a:solidFill>
                <a:latin typeface="Times New Roman" pitchFamily="-110" charset="0"/>
                <a:ea typeface="+mn-ea"/>
                <a:cs typeface="+mn-cs"/>
              </a:rPr>
              <a:t> a) </a:t>
            </a:r>
            <a:r>
              <a:rPr lang="en-US" sz="1200" b="0" u="none" kern="1200" baseline="0" dirty="0" err="1" smtClean="0">
                <a:solidFill>
                  <a:schemeClr val="tx1"/>
                </a:solidFill>
                <a:latin typeface="Times New Roman" pitchFamily="-110" charset="0"/>
                <a:ea typeface="+mn-ea"/>
                <a:cs typeface="+mn-cs"/>
              </a:rPr>
              <a:t>Tiến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trình</a:t>
            </a:r>
            <a:r>
              <a:rPr lang="en-US" sz="1200" b="0" u="none" kern="1200" baseline="0" dirty="0" smtClean="0">
                <a:solidFill>
                  <a:schemeClr val="tx1"/>
                </a:solidFill>
                <a:latin typeface="Times New Roman" pitchFamily="-110" charset="0"/>
                <a:ea typeface="+mn-ea"/>
                <a:cs typeface="+mn-cs"/>
              </a:rPr>
              <a:t> A </a:t>
            </a:r>
            <a:r>
              <a:rPr lang="en-US" sz="1200" b="0" u="none" kern="1200" baseline="0" dirty="0" err="1" smtClean="0">
                <a:solidFill>
                  <a:schemeClr val="tx1"/>
                </a:solidFill>
                <a:latin typeface="Times New Roman" pitchFamily="-110" charset="0"/>
                <a:ea typeface="+mn-ea"/>
                <a:cs typeface="+mn-cs"/>
              </a:rPr>
              <a:t>là</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tiến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trình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hiện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hành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nắm</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điều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khiển</a:t>
            </a:r>
            <a:r>
              <a:rPr lang="en-US" sz="1200" b="0" u="none" kern="1200" baseline="0" dirty="0" smtClean="0">
                <a:solidFill>
                  <a:schemeClr val="tx1"/>
                </a:solidFill>
                <a:latin typeface="Times New Roman" pitchFamily="-110" charset="0"/>
                <a:ea typeface="+mn-ea"/>
                <a:cs typeface="+mn-cs"/>
              </a:rPr>
              <a:t> – </a:t>
            </a:r>
            <a:r>
              <a:rPr lang="en-US" sz="1200" b="1" u="none" kern="1200" baseline="0" dirty="0" smtClean="0">
                <a:solidFill>
                  <a:schemeClr val="tx1"/>
                </a:solidFill>
                <a:latin typeface="Times New Roman" pitchFamily="-110" charset="0"/>
                <a:ea typeface="+mn-ea"/>
                <a:cs typeface="+mn-cs"/>
              </a:rPr>
              <a:t>in control</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nhưng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gọi</a:t>
            </a:r>
            <a:r>
              <a:rPr lang="en-US" sz="1200" b="0" u="none" kern="1200" baseline="0" dirty="0" smtClean="0">
                <a:solidFill>
                  <a:schemeClr val="tx1"/>
                </a:solidFill>
                <a:latin typeface="Times New Roman" pitchFamily="-110" charset="0"/>
                <a:ea typeface="+mn-ea"/>
                <a:cs typeface="+mn-cs"/>
              </a:rPr>
              <a:t> IO </a:t>
            </a:r>
            <a:r>
              <a:rPr lang="en-US" sz="1200" b="0" u="none" kern="1200" baseline="0" dirty="0" err="1" smtClean="0">
                <a:solidFill>
                  <a:schemeClr val="tx1"/>
                </a:solidFill>
                <a:latin typeface="Times New Roman" pitchFamily="-110" charset="0"/>
                <a:ea typeface="+mn-ea"/>
                <a:cs typeface="+mn-cs"/>
              </a:rPr>
              <a:t>thông</a:t>
            </a:r>
            <a:r>
              <a:rPr lang="en-US" sz="1200" b="0" u="none" kern="1200" baseline="0" dirty="0" smtClean="0">
                <a:solidFill>
                  <a:schemeClr val="tx1"/>
                </a:solidFill>
                <a:latin typeface="Times New Roman" pitchFamily="-110" charset="0"/>
                <a:ea typeface="+mn-ea"/>
                <a:cs typeface="+mn-cs"/>
              </a:rPr>
              <a:t> qua </a:t>
            </a:r>
            <a:r>
              <a:rPr lang="en-US" sz="1200" b="0" u="none" kern="1200" baseline="0" dirty="0" err="1" smtClean="0">
                <a:solidFill>
                  <a:schemeClr val="tx1"/>
                </a:solidFill>
                <a:latin typeface="Times New Roman" pitchFamily="-110" charset="0"/>
                <a:ea typeface="+mn-ea"/>
                <a:cs typeface="+mn-cs"/>
              </a:rPr>
              <a:t>một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dịch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vụ</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thư</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viện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của</a:t>
            </a:r>
            <a:r>
              <a:rPr lang="en-US" sz="1200" b="0" u="none" kern="1200" baseline="0" dirty="0" smtClean="0">
                <a:solidFill>
                  <a:schemeClr val="tx1"/>
                </a:solidFill>
                <a:latin typeface="Times New Roman" pitchFamily="-110" charset="0"/>
                <a:ea typeface="+mn-ea"/>
                <a:cs typeface="+mn-cs"/>
              </a:rPr>
              <a:t> OS.</a:t>
            </a:r>
          </a:p>
          <a:p>
            <a:r>
              <a:rPr lang="en-US" sz="1200" b="0" u="none" kern="1200" baseline="0" dirty="0" smtClean="0">
                <a:solidFill>
                  <a:schemeClr val="tx1"/>
                </a:solidFill>
                <a:latin typeface="Times New Roman" pitchFamily="-110" charset="0"/>
                <a:ea typeface="+mn-ea"/>
                <a:cs typeface="+mn-cs"/>
              </a:rPr>
              <a:t>(2, </a:t>
            </a:r>
            <a:r>
              <a:rPr lang="en-US" sz="1200" b="0" u="none" kern="1200" baseline="0" dirty="0" err="1" smtClean="0">
                <a:solidFill>
                  <a:schemeClr val="tx1"/>
                </a:solidFill>
                <a:latin typeface="Times New Roman" pitchFamily="-110" charset="0"/>
                <a:ea typeface="+mn-ea"/>
                <a:cs typeface="+mn-cs"/>
              </a:rPr>
              <a:t>hình</a:t>
            </a:r>
            <a:r>
              <a:rPr lang="en-US" sz="1200" b="0" u="none" kern="1200" baseline="0" dirty="0" smtClean="0">
                <a:solidFill>
                  <a:schemeClr val="tx1"/>
                </a:solidFill>
                <a:latin typeface="Times New Roman" pitchFamily="-110" charset="0"/>
                <a:ea typeface="+mn-ea"/>
                <a:cs typeface="+mn-cs"/>
              </a:rPr>
              <a:t> b) </a:t>
            </a:r>
            <a:r>
              <a:rPr lang="en-US" sz="1200" b="0" u="none" kern="1200" baseline="0" dirty="0" err="1" smtClean="0">
                <a:solidFill>
                  <a:schemeClr val="tx1"/>
                </a:solidFill>
                <a:latin typeface="Times New Roman" pitchFamily="-110" charset="0"/>
                <a:ea typeface="+mn-ea"/>
                <a:cs typeface="+mn-cs"/>
              </a:rPr>
              <a:t>Tiến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trình</a:t>
            </a:r>
            <a:r>
              <a:rPr lang="en-US" sz="1200" b="0" u="none" kern="1200" baseline="0" dirty="0" smtClean="0">
                <a:solidFill>
                  <a:schemeClr val="tx1"/>
                </a:solidFill>
                <a:latin typeface="Times New Roman" pitchFamily="-110" charset="0"/>
                <a:ea typeface="+mn-ea"/>
                <a:cs typeface="+mn-cs"/>
              </a:rPr>
              <a:t> A </a:t>
            </a:r>
            <a:r>
              <a:rPr lang="en-US" sz="1200" b="0" u="none" kern="1200" baseline="0" dirty="0" err="1" smtClean="0">
                <a:solidFill>
                  <a:schemeClr val="tx1"/>
                </a:solidFill>
                <a:latin typeface="Times New Roman" pitchFamily="-110" charset="0"/>
                <a:ea typeface="+mn-ea"/>
                <a:cs typeface="+mn-cs"/>
              </a:rPr>
              <a:t>phải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tạm</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nghỉ</a:t>
            </a:r>
            <a:r>
              <a:rPr lang="en-US" sz="1200" b="0" u="none" kern="1200" baseline="0" dirty="0" smtClean="0">
                <a:solidFill>
                  <a:schemeClr val="tx1"/>
                </a:solidFill>
                <a:latin typeface="Times New Roman" pitchFamily="-110" charset="0"/>
                <a:ea typeface="+mn-ea"/>
                <a:cs typeface="+mn-cs"/>
              </a:rPr>
              <a:t> </a:t>
            </a:r>
            <a:r>
              <a:rPr lang="en-US" sz="1200" b="1" u="none" kern="1200" baseline="0" dirty="0" smtClean="0">
                <a:solidFill>
                  <a:schemeClr val="tx1"/>
                </a:solidFill>
                <a:latin typeface="Times New Roman" pitchFamily="-110" charset="0"/>
                <a:ea typeface="+mn-ea"/>
                <a:cs typeface="+mn-cs"/>
              </a:rPr>
              <a:t>(waiting)</a:t>
            </a:r>
            <a:r>
              <a:rPr lang="en-US" sz="1200" b="0" u="none" kern="1200" baseline="0" dirty="0" err="1" smtClean="0">
                <a:solidFill>
                  <a:schemeClr val="tx1"/>
                </a:solidFill>
                <a:latin typeface="Times New Roman" pitchFamily="-110" charset="0"/>
                <a:ea typeface="+mn-ea"/>
                <a:cs typeface="+mn-cs"/>
              </a:rPr>
              <a:t>để</a:t>
            </a:r>
            <a:r>
              <a:rPr lang="en-US" sz="1200" b="0" u="none" kern="1200" baseline="0" dirty="0" smtClean="0">
                <a:solidFill>
                  <a:schemeClr val="tx1"/>
                </a:solidFill>
                <a:latin typeface="Times New Roman" pitchFamily="-110" charset="0"/>
                <a:ea typeface="+mn-ea"/>
                <a:cs typeface="+mn-cs"/>
              </a:rPr>
              <a:t> OS </a:t>
            </a:r>
            <a:r>
              <a:rPr lang="en-US" sz="1200" b="0" u="none" kern="1200" baseline="0" dirty="0" err="1" smtClean="0">
                <a:solidFill>
                  <a:schemeClr val="tx1"/>
                </a:solidFill>
                <a:latin typeface="Times New Roman" pitchFamily="-110" charset="0"/>
                <a:ea typeface="+mn-ea"/>
                <a:cs typeface="+mn-cs"/>
              </a:rPr>
              <a:t>nắm</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quyền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điều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khiển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và</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chạy</a:t>
            </a:r>
            <a:r>
              <a:rPr lang="en-US" sz="1200" b="0" u="none" kern="1200" baseline="0" dirty="0" smtClean="0">
                <a:solidFill>
                  <a:schemeClr val="tx1"/>
                </a:solidFill>
                <a:latin typeface="Times New Roman" pitchFamily="-110" charset="0"/>
                <a:ea typeface="+mn-ea"/>
                <a:cs typeface="+mn-cs"/>
              </a:rPr>
              <a:t> code </a:t>
            </a:r>
            <a:r>
              <a:rPr lang="en-US" sz="1200" b="0" u="none" kern="1200" baseline="0" dirty="0" err="1" smtClean="0">
                <a:solidFill>
                  <a:schemeClr val="tx1"/>
                </a:solidFill>
                <a:latin typeface="Times New Roman" pitchFamily="-110" charset="0"/>
                <a:ea typeface="+mn-ea"/>
                <a:cs typeface="+mn-cs"/>
              </a:rPr>
              <a:t>thư</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viện</a:t>
            </a:r>
            <a:r>
              <a:rPr lang="en-US" sz="1200" b="0" u="none" kern="1200" baseline="0" dirty="0" smtClean="0">
                <a:solidFill>
                  <a:schemeClr val="tx1"/>
                </a:solidFill>
                <a:latin typeface="Times New Roman" pitchFamily="-110" charset="0"/>
                <a:ea typeface="+mn-ea"/>
                <a:cs typeface="+mn-cs"/>
              </a:rPr>
              <a:t>.</a:t>
            </a:r>
          </a:p>
          <a:p>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Sau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chạy</a:t>
            </a:r>
            <a:r>
              <a:rPr lang="en-US" sz="1200" b="0" u="none" kern="1200" baseline="0" dirty="0" smtClean="0">
                <a:solidFill>
                  <a:schemeClr val="tx1"/>
                </a:solidFill>
                <a:latin typeface="Times New Roman" pitchFamily="-110" charset="0"/>
                <a:ea typeface="+mn-ea"/>
                <a:cs typeface="+mn-cs"/>
              </a:rPr>
              <a:t> code </a:t>
            </a:r>
            <a:r>
              <a:rPr lang="en-US" sz="1200" b="0" u="none" kern="1200" baseline="0" dirty="0" err="1" smtClean="0">
                <a:solidFill>
                  <a:schemeClr val="tx1"/>
                </a:solidFill>
                <a:latin typeface="Times New Roman" pitchFamily="-110" charset="0"/>
                <a:ea typeface="+mn-ea"/>
                <a:cs typeface="+mn-cs"/>
              </a:rPr>
              <a:t>thư</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viện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xong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trình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lập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lịch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của</a:t>
            </a:r>
            <a:r>
              <a:rPr lang="en-US" sz="1200" b="0" u="none" kern="1200" baseline="0" dirty="0" smtClean="0">
                <a:solidFill>
                  <a:schemeClr val="tx1"/>
                </a:solidFill>
                <a:latin typeface="Times New Roman" pitchFamily="-110" charset="0"/>
                <a:ea typeface="+mn-ea"/>
                <a:cs typeface="+mn-cs"/>
              </a:rPr>
              <a:t> OS </a:t>
            </a:r>
            <a:r>
              <a:rPr lang="en-US" sz="1200" b="0" u="none" kern="1200" baseline="0" dirty="0" err="1" smtClean="0">
                <a:solidFill>
                  <a:schemeClr val="tx1"/>
                </a:solidFill>
                <a:latin typeface="Times New Roman" pitchFamily="-110" charset="0"/>
                <a:ea typeface="+mn-ea"/>
                <a:cs typeface="+mn-cs"/>
              </a:rPr>
              <a:t>tiếp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tực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chạy</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để</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chọn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tiến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trình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hiện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hành</a:t>
            </a:r>
            <a:r>
              <a:rPr lang="en-US" sz="1200" b="0" u="none" kern="1200" baseline="0" dirty="0" smtClean="0">
                <a:solidFill>
                  <a:schemeClr val="tx1"/>
                </a:solidFill>
                <a:latin typeface="Times New Roman" pitchFamily="-110" charset="0"/>
                <a:ea typeface="+mn-ea"/>
                <a:cs typeface="+mn-cs"/>
              </a:rPr>
              <a:t>.</a:t>
            </a:r>
          </a:p>
          <a:p>
            <a:r>
              <a:rPr lang="en-US" sz="1200" b="0" u="none" kern="1200" baseline="0" dirty="0" smtClean="0">
                <a:solidFill>
                  <a:schemeClr val="tx1"/>
                </a:solidFill>
                <a:latin typeface="Times New Roman" pitchFamily="-110" charset="0"/>
                <a:ea typeface="+mn-ea"/>
                <a:cs typeface="+mn-cs"/>
              </a:rPr>
              <a:t>(3, </a:t>
            </a:r>
            <a:r>
              <a:rPr lang="en-US" sz="1200" b="0" u="none" kern="1200" baseline="0" dirty="0" err="1" smtClean="0">
                <a:solidFill>
                  <a:schemeClr val="tx1"/>
                </a:solidFill>
                <a:latin typeface="Times New Roman" pitchFamily="-110" charset="0"/>
                <a:ea typeface="+mn-ea"/>
                <a:cs typeface="+mn-cs"/>
              </a:rPr>
              <a:t>hình</a:t>
            </a:r>
            <a:r>
              <a:rPr lang="en-US" sz="1200" b="0" u="none" kern="1200" baseline="0" dirty="0" smtClean="0">
                <a:solidFill>
                  <a:schemeClr val="tx1"/>
                </a:solidFill>
                <a:latin typeface="Times New Roman" pitchFamily="-110" charset="0"/>
                <a:ea typeface="+mn-ea"/>
                <a:cs typeface="+mn-cs"/>
              </a:rPr>
              <a:t> c). </a:t>
            </a:r>
            <a:r>
              <a:rPr lang="en-US" sz="1200" b="0" u="none" kern="1200" baseline="0" dirty="0" err="1" smtClean="0">
                <a:solidFill>
                  <a:schemeClr val="tx1"/>
                </a:solidFill>
                <a:latin typeface="Times New Roman" pitchFamily="-110" charset="0"/>
                <a:ea typeface="+mn-ea"/>
                <a:cs typeface="+mn-cs"/>
              </a:rPr>
              <a:t>Trình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lập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lịch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không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chọn</a:t>
            </a:r>
            <a:r>
              <a:rPr lang="en-US" sz="1200" b="0" u="none" kern="1200" baseline="0" dirty="0" smtClean="0">
                <a:solidFill>
                  <a:schemeClr val="tx1"/>
                </a:solidFill>
                <a:latin typeface="Times New Roman" pitchFamily="-110" charset="0"/>
                <a:ea typeface="+mn-ea"/>
                <a:cs typeface="+mn-cs"/>
              </a:rPr>
              <a:t> A </a:t>
            </a:r>
            <a:r>
              <a:rPr lang="en-US" sz="1200" b="0" u="none" kern="1200" baseline="0" dirty="0" err="1" smtClean="0">
                <a:solidFill>
                  <a:schemeClr val="tx1"/>
                </a:solidFill>
                <a:latin typeface="Times New Roman" pitchFamily="-110" charset="0"/>
                <a:ea typeface="+mn-ea"/>
                <a:cs typeface="+mn-cs"/>
              </a:rPr>
              <a:t>mà</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chọn</a:t>
            </a:r>
            <a:r>
              <a:rPr lang="en-US" sz="1200" b="0" u="none" kern="1200" baseline="0" dirty="0" smtClean="0">
                <a:solidFill>
                  <a:schemeClr val="tx1"/>
                </a:solidFill>
                <a:latin typeface="Times New Roman" pitchFamily="-110" charset="0"/>
                <a:ea typeface="+mn-ea"/>
                <a:cs typeface="+mn-cs"/>
              </a:rPr>
              <a:t> B. Do </a:t>
            </a:r>
            <a:r>
              <a:rPr lang="en-US" sz="1200" b="0" u="none" kern="1200" baseline="0" dirty="0" err="1" smtClean="0">
                <a:solidFill>
                  <a:schemeClr val="tx1"/>
                </a:solidFill>
                <a:latin typeface="Times New Roman" pitchFamily="-110" charset="0"/>
                <a:ea typeface="+mn-ea"/>
                <a:cs typeface="+mn-cs"/>
              </a:rPr>
              <a:t>vậy</a:t>
            </a:r>
            <a:r>
              <a:rPr lang="en-US" sz="1200" b="0" u="none" kern="1200" baseline="0" dirty="0" smtClean="0">
                <a:solidFill>
                  <a:schemeClr val="tx1"/>
                </a:solidFill>
                <a:latin typeface="Times New Roman" pitchFamily="-110" charset="0"/>
                <a:ea typeface="+mn-ea"/>
                <a:cs typeface="+mn-cs"/>
              </a:rPr>
              <a:t>, A </a:t>
            </a:r>
            <a:r>
              <a:rPr lang="en-US" sz="1200" b="0" u="none" kern="1200" baseline="0" dirty="0" err="1" smtClean="0">
                <a:solidFill>
                  <a:schemeClr val="tx1"/>
                </a:solidFill>
                <a:latin typeface="Times New Roman" pitchFamily="-110" charset="0"/>
                <a:ea typeface="+mn-ea"/>
                <a:cs typeface="+mn-cs"/>
              </a:rPr>
              <a:t>tiếp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tục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chờ</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còn</a:t>
            </a:r>
            <a:r>
              <a:rPr lang="en-US" sz="1200" b="0" u="none" kern="1200" baseline="0" dirty="0" smtClean="0">
                <a:solidFill>
                  <a:schemeClr val="tx1"/>
                </a:solidFill>
                <a:latin typeface="Times New Roman" pitchFamily="-110" charset="0"/>
                <a:ea typeface="+mn-ea"/>
                <a:cs typeface="+mn-cs"/>
              </a:rPr>
              <a:t> B </a:t>
            </a:r>
            <a:r>
              <a:rPr lang="en-US" sz="1200" b="0" u="none" kern="1200" baseline="0" dirty="0" err="1" smtClean="0">
                <a:solidFill>
                  <a:schemeClr val="tx1"/>
                </a:solidFill>
                <a:latin typeface="Times New Roman" pitchFamily="-110" charset="0"/>
                <a:ea typeface="+mn-ea"/>
                <a:cs typeface="+mn-cs"/>
              </a:rPr>
              <a:t>thực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thi</a:t>
            </a:r>
            <a:r>
              <a:rPr lang="en-US" sz="1200" b="0" u="none" kern="1200" baseline="0" dirty="0" smtClean="0">
                <a:solidFill>
                  <a:schemeClr val="tx1"/>
                </a:solidFill>
                <a:latin typeface="Times New Roman" pitchFamily="-110" charset="0"/>
                <a:ea typeface="+mn-ea"/>
                <a:cs typeface="+mn-cs"/>
              </a:rPr>
              <a:t> </a:t>
            </a:r>
            <a:r>
              <a:rPr lang="en-US" sz="1200" b="1" u="none" kern="1200" baseline="0" dirty="0" smtClean="0">
                <a:solidFill>
                  <a:schemeClr val="tx1"/>
                </a:solidFill>
                <a:latin typeface="Times New Roman" pitchFamily="-110" charset="0"/>
                <a:ea typeface="+mn-ea"/>
                <a:cs typeface="+mn-cs"/>
              </a:rPr>
              <a:t>(in control)</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how the OS manages the scheduling of the</a:t>
            </a:r>
          </a:p>
          <a:p>
            <a:r>
              <a:rPr lang="en-US" sz="1200" kern="1200" baseline="0" dirty="0" smtClean="0">
                <a:solidFill>
                  <a:schemeClr val="tx1"/>
                </a:solidFill>
                <a:latin typeface="Times New Roman" pitchFamily="-110" charset="0"/>
                <a:ea typeface="+mn-ea"/>
                <a:cs typeface="+mn-cs"/>
              </a:rPr>
              <a:t>various jobs in memory, let us begin by considering the simple example in Figure 8.9.</a:t>
            </a:r>
          </a:p>
          <a:p>
            <a:r>
              <a:rPr lang="en-US" sz="1200" kern="1200" baseline="0" dirty="0" smtClean="0">
                <a:solidFill>
                  <a:schemeClr val="tx1"/>
                </a:solidFill>
                <a:latin typeface="Times New Roman" pitchFamily="-110" charset="0"/>
                <a:ea typeface="+mn-ea"/>
                <a:cs typeface="+mn-cs"/>
              </a:rPr>
              <a:t>The figure shows how main memory is partitioned at a given point in time. The</a:t>
            </a:r>
          </a:p>
          <a:p>
            <a:r>
              <a:rPr lang="en-US" sz="1200" kern="1200" baseline="0" dirty="0" smtClean="0">
                <a:solidFill>
                  <a:schemeClr val="tx1"/>
                </a:solidFill>
                <a:latin typeface="Times New Roman" pitchFamily="-110" charset="0"/>
                <a:ea typeface="+mn-ea"/>
                <a:cs typeface="+mn-cs"/>
              </a:rPr>
              <a:t>kernel of the OS is, of course, always resident. In addition, there are a number of</a:t>
            </a:r>
          </a:p>
          <a:p>
            <a:r>
              <a:rPr lang="en-US" sz="1200" kern="1200" baseline="0" dirty="0" smtClean="0">
                <a:solidFill>
                  <a:schemeClr val="tx1"/>
                </a:solidFill>
                <a:latin typeface="Times New Roman" pitchFamily="-110" charset="0"/>
                <a:ea typeface="+mn-ea"/>
                <a:cs typeface="+mn-cs"/>
              </a:rPr>
              <a:t>active processes, including A and B, each of which is allocated a portion of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We begin at a point in time when process A is running. The processor is executing</a:t>
            </a:r>
          </a:p>
          <a:p>
            <a:r>
              <a:rPr lang="en-US" sz="1200" kern="1200" baseline="0" dirty="0" smtClean="0">
                <a:solidFill>
                  <a:schemeClr val="tx1"/>
                </a:solidFill>
                <a:latin typeface="Times New Roman" pitchFamily="-110" charset="0"/>
                <a:ea typeface="+mn-ea"/>
                <a:cs typeface="+mn-cs"/>
              </a:rPr>
              <a:t>instructions from the program contained in A’s memory partition. At some</a:t>
            </a:r>
          </a:p>
          <a:p>
            <a:r>
              <a:rPr lang="en-US" sz="1200" kern="1200" baseline="0" dirty="0" smtClean="0">
                <a:solidFill>
                  <a:schemeClr val="tx1"/>
                </a:solidFill>
                <a:latin typeface="Times New Roman" pitchFamily="-110" charset="0"/>
                <a:ea typeface="+mn-ea"/>
                <a:cs typeface="+mn-cs"/>
              </a:rPr>
              <a:t>later point in time, the processor ceases to execute instructions in A and begins</a:t>
            </a:r>
          </a:p>
          <a:p>
            <a:r>
              <a:rPr lang="en-US" sz="1200" kern="1200" baseline="0" dirty="0" smtClean="0">
                <a:solidFill>
                  <a:schemeClr val="tx1"/>
                </a:solidFill>
                <a:latin typeface="Times New Roman" pitchFamily="-110" charset="0"/>
                <a:ea typeface="+mn-ea"/>
                <a:cs typeface="+mn-cs"/>
              </a:rPr>
              <a:t>executing instructions in the OS area. This will happen for one of three reasons: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Process A issues a service call (e.g., an I/O request) to the OS. Execution of A</a:t>
            </a:r>
          </a:p>
          <a:p>
            <a:r>
              <a:rPr lang="en-US" sz="1200" kern="1200" baseline="0" dirty="0" smtClean="0">
                <a:solidFill>
                  <a:schemeClr val="tx1"/>
                </a:solidFill>
                <a:latin typeface="Times New Roman" pitchFamily="-110" charset="0"/>
                <a:ea typeface="+mn-ea"/>
                <a:cs typeface="+mn-cs"/>
              </a:rPr>
              <a:t>is suspended until this call is satisfied by the OS.</a:t>
            </a:r>
          </a:p>
          <a:p>
            <a:endParaRPr lang="en-US" sz="1200" b="1" kern="1200" baseline="0" dirty="0" smtClean="0">
              <a:solidFill>
                <a:schemeClr val="tx1"/>
              </a:solidFill>
              <a:latin typeface="Times New Roman" pitchFamily="-110" charset="0"/>
              <a:ea typeface="+mn-ea"/>
              <a:cs typeface="+mn-cs"/>
            </a:endParaRPr>
          </a:p>
          <a:p>
            <a:r>
              <a:rPr lang="en-US" sz="1200" b="0" i="0" kern="1200" baseline="0" dirty="0" smtClean="0">
                <a:solidFill>
                  <a:schemeClr val="tx1"/>
                </a:solidFill>
                <a:latin typeface="Times New Roman" pitchFamily="-110" charset="0"/>
                <a:ea typeface="+mn-ea"/>
                <a:cs typeface="+mn-cs"/>
              </a:rPr>
              <a:t>2. Process A causes an </a:t>
            </a:r>
            <a:r>
              <a:rPr lang="en-US" sz="1200" b="0" i="1" kern="1200" baseline="0" dirty="0" smtClean="0">
                <a:solidFill>
                  <a:schemeClr val="tx1"/>
                </a:solidFill>
                <a:latin typeface="Times New Roman" pitchFamily="-110" charset="0"/>
                <a:ea typeface="+mn-ea"/>
                <a:cs typeface="+mn-cs"/>
              </a:rPr>
              <a:t>interrupt</a:t>
            </a:r>
            <a:r>
              <a:rPr lang="en-US" sz="1200" b="0" i="0" kern="1200" baseline="0" dirty="0" smtClean="0">
                <a:solidFill>
                  <a:schemeClr val="tx1"/>
                </a:solidFill>
                <a:latin typeface="Times New Roman" pitchFamily="-110" charset="0"/>
                <a:ea typeface="+mn-ea"/>
                <a:cs typeface="+mn-cs"/>
              </a:rPr>
              <a:t>. An interrupt is a hardware-generated signal to</a:t>
            </a:r>
          </a:p>
          <a:p>
            <a:r>
              <a:rPr lang="en-US" sz="1200" kern="1200" baseline="0" dirty="0" smtClean="0">
                <a:solidFill>
                  <a:schemeClr val="tx1"/>
                </a:solidFill>
                <a:latin typeface="Times New Roman" pitchFamily="-110" charset="0"/>
                <a:ea typeface="+mn-ea"/>
                <a:cs typeface="+mn-cs"/>
              </a:rPr>
              <a:t>the processor. When this signal is detected, the processor ceases to execute A</a:t>
            </a:r>
          </a:p>
          <a:p>
            <a:r>
              <a:rPr lang="en-US" sz="1200" kern="1200" baseline="0" dirty="0" smtClean="0">
                <a:solidFill>
                  <a:schemeClr val="tx1"/>
                </a:solidFill>
                <a:latin typeface="Times New Roman" pitchFamily="-110" charset="0"/>
                <a:ea typeface="+mn-ea"/>
                <a:cs typeface="+mn-cs"/>
              </a:rPr>
              <a:t>and transfers to the interrupt handler in the OS. A variety of events related</a:t>
            </a:r>
          </a:p>
          <a:p>
            <a:r>
              <a:rPr lang="en-US" sz="1200" kern="1200" baseline="0" dirty="0" smtClean="0">
                <a:solidFill>
                  <a:schemeClr val="tx1"/>
                </a:solidFill>
                <a:latin typeface="Times New Roman" pitchFamily="-110" charset="0"/>
                <a:ea typeface="+mn-ea"/>
                <a:cs typeface="+mn-cs"/>
              </a:rPr>
              <a:t>to A will cause an interrupt. One example is an error, such as attempting to</a:t>
            </a:r>
          </a:p>
          <a:p>
            <a:r>
              <a:rPr lang="en-US" sz="1200" kern="1200" baseline="0" dirty="0" smtClean="0">
                <a:solidFill>
                  <a:schemeClr val="tx1"/>
                </a:solidFill>
                <a:latin typeface="Times New Roman" pitchFamily="-110" charset="0"/>
                <a:ea typeface="+mn-ea"/>
                <a:cs typeface="+mn-cs"/>
              </a:rPr>
              <a:t>execute a privileged instruction. Another example is a timeout; to prevent any</a:t>
            </a:r>
          </a:p>
          <a:p>
            <a:r>
              <a:rPr lang="en-US" sz="1200" kern="1200" baseline="0" dirty="0" smtClean="0">
                <a:solidFill>
                  <a:schemeClr val="tx1"/>
                </a:solidFill>
                <a:latin typeface="Times New Roman" pitchFamily="-110" charset="0"/>
                <a:ea typeface="+mn-ea"/>
                <a:cs typeface="+mn-cs"/>
              </a:rPr>
              <a:t>one process from monopolizing the processor, each process is only granted the</a:t>
            </a:r>
          </a:p>
          <a:p>
            <a:r>
              <a:rPr lang="en-US" sz="1200" kern="1200" baseline="0" dirty="0" smtClean="0">
                <a:solidFill>
                  <a:schemeClr val="tx1"/>
                </a:solidFill>
                <a:latin typeface="Times New Roman" pitchFamily="-110" charset="0"/>
                <a:ea typeface="+mn-ea"/>
                <a:cs typeface="+mn-cs"/>
              </a:rPr>
              <a:t>processor for a short period at a time.</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Some event unrelated to process A that requires attention causes an interrupt.</a:t>
            </a:r>
          </a:p>
          <a:p>
            <a:r>
              <a:rPr lang="en-US" sz="1200" kern="1200" baseline="0" dirty="0" smtClean="0">
                <a:solidFill>
                  <a:schemeClr val="tx1"/>
                </a:solidFill>
                <a:latin typeface="Times New Roman" pitchFamily="-110" charset="0"/>
                <a:ea typeface="+mn-ea"/>
                <a:cs typeface="+mn-cs"/>
              </a:rPr>
              <a:t>An example is the completion of an I/O operation.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any case, the result is the following. The processor saves the current context</a:t>
            </a:r>
          </a:p>
          <a:p>
            <a:r>
              <a:rPr lang="en-US" sz="1200" kern="1200" baseline="0" dirty="0" smtClean="0">
                <a:solidFill>
                  <a:schemeClr val="tx1"/>
                </a:solidFill>
                <a:latin typeface="Times New Roman" pitchFamily="-110" charset="0"/>
                <a:ea typeface="+mn-ea"/>
                <a:cs typeface="+mn-cs"/>
              </a:rPr>
              <a:t>data and the program counter for A in A’s process control block and then begins</a:t>
            </a:r>
          </a:p>
          <a:p>
            <a:r>
              <a:rPr lang="en-US" sz="1200" kern="1200" baseline="0" dirty="0" smtClean="0">
                <a:solidFill>
                  <a:schemeClr val="tx1"/>
                </a:solidFill>
                <a:latin typeface="Times New Roman" pitchFamily="-110" charset="0"/>
                <a:ea typeface="+mn-ea"/>
                <a:cs typeface="+mn-cs"/>
              </a:rPr>
              <a:t>executing in the OS. The OS may perform some work, such as initiating an I/O</a:t>
            </a:r>
          </a:p>
          <a:p>
            <a:r>
              <a:rPr lang="en-US" sz="1200" kern="1200" baseline="0" dirty="0" smtClean="0">
                <a:solidFill>
                  <a:schemeClr val="tx1"/>
                </a:solidFill>
                <a:latin typeface="Times New Roman" pitchFamily="-110" charset="0"/>
                <a:ea typeface="+mn-ea"/>
                <a:cs typeface="+mn-cs"/>
              </a:rPr>
              <a:t>operation. Then the short-term-scheduler portion of the OS decides which process</a:t>
            </a:r>
          </a:p>
          <a:p>
            <a:r>
              <a:rPr lang="en-US" sz="1200" kern="1200" baseline="0" dirty="0" smtClean="0">
                <a:solidFill>
                  <a:schemeClr val="tx1"/>
                </a:solidFill>
                <a:latin typeface="Times New Roman" pitchFamily="-110" charset="0"/>
                <a:ea typeface="+mn-ea"/>
                <a:cs typeface="+mn-cs"/>
              </a:rPr>
              <a:t>should be executed next. In this example, B is chosen. The OS instructs the processor</a:t>
            </a:r>
          </a:p>
          <a:p>
            <a:r>
              <a:rPr lang="en-US" sz="1200" kern="1200" baseline="0" dirty="0" smtClean="0">
                <a:solidFill>
                  <a:schemeClr val="tx1"/>
                </a:solidFill>
                <a:latin typeface="Times New Roman" pitchFamily="-110" charset="0"/>
                <a:ea typeface="+mn-ea"/>
                <a:cs typeface="+mn-cs"/>
              </a:rPr>
              <a:t>to restore B’s context data and proceed with the execution of B where it left off.</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9525CE4-6F38-1941-B8FA-945955E30D9A}" type="slidenum">
              <a:rPr lang="en-US"/>
              <a:pPr/>
              <a:t>30</a:t>
            </a:fld>
            <a:endParaRPr lang="en-US" dirty="0"/>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This simple example highlights the basic functioning of the short-term scheduler.</a:t>
            </a:r>
          </a:p>
          <a:p>
            <a:r>
              <a:rPr lang="en-US" sz="1200" kern="1200" baseline="0" dirty="0" smtClean="0">
                <a:solidFill>
                  <a:schemeClr val="tx1"/>
                </a:solidFill>
                <a:latin typeface="Times New Roman" pitchFamily="-110" charset="0"/>
                <a:ea typeface="+mn-ea"/>
                <a:cs typeface="+mn-cs"/>
              </a:rPr>
              <a:t>Figure 8.10 shows the major elements of the OS involved in the multiprogramming</a:t>
            </a:r>
          </a:p>
          <a:p>
            <a:r>
              <a:rPr lang="en-US" sz="1200" kern="1200" baseline="0" dirty="0" smtClean="0">
                <a:solidFill>
                  <a:schemeClr val="tx1"/>
                </a:solidFill>
                <a:latin typeface="Times New Roman" pitchFamily="-110" charset="0"/>
                <a:ea typeface="+mn-ea"/>
                <a:cs typeface="+mn-cs"/>
              </a:rPr>
              <a:t>and scheduling of processes. The OS receives control of the processor at the</a:t>
            </a:r>
          </a:p>
          <a:p>
            <a:r>
              <a:rPr lang="en-US" sz="1200" kern="1200" baseline="0" dirty="0" smtClean="0">
                <a:solidFill>
                  <a:schemeClr val="tx1"/>
                </a:solidFill>
                <a:latin typeface="Times New Roman" pitchFamily="-110" charset="0"/>
                <a:ea typeface="+mn-ea"/>
                <a:cs typeface="+mn-cs"/>
              </a:rPr>
              <a:t>interrupt handler if an interrupt occurs and at the service-call handler if a service</a:t>
            </a:r>
          </a:p>
          <a:p>
            <a:r>
              <a:rPr lang="en-US" sz="1200" kern="1200" baseline="0" dirty="0" smtClean="0">
                <a:solidFill>
                  <a:schemeClr val="tx1"/>
                </a:solidFill>
                <a:latin typeface="Times New Roman" pitchFamily="-110" charset="0"/>
                <a:ea typeface="+mn-ea"/>
                <a:cs typeface="+mn-cs"/>
              </a:rPr>
              <a:t>call occurs. Once the interrupt or service call is handled, the short-term scheduler is</a:t>
            </a:r>
          </a:p>
          <a:p>
            <a:r>
              <a:rPr lang="en-US" sz="1200" kern="1200" baseline="0" dirty="0" smtClean="0">
                <a:solidFill>
                  <a:schemeClr val="tx1"/>
                </a:solidFill>
                <a:latin typeface="Times New Roman" pitchFamily="-110" charset="0"/>
                <a:ea typeface="+mn-ea"/>
                <a:cs typeface="+mn-cs"/>
              </a:rPr>
              <a:t>invoked to select a process for execution.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do its job, the OS maintains a number of queues. Each queue is simply a</a:t>
            </a:r>
          </a:p>
          <a:p>
            <a:r>
              <a:rPr lang="en-US" sz="1200" kern="1200" baseline="0" dirty="0" smtClean="0">
                <a:solidFill>
                  <a:schemeClr val="tx1"/>
                </a:solidFill>
                <a:latin typeface="Times New Roman" pitchFamily="-110" charset="0"/>
                <a:ea typeface="+mn-ea"/>
                <a:cs typeface="+mn-cs"/>
              </a:rPr>
              <a:t>waiting list of processes waiting for some resource. The </a:t>
            </a:r>
            <a:r>
              <a:rPr lang="en-US" sz="1200" b="1" kern="1200" baseline="0" dirty="0" smtClean="0">
                <a:solidFill>
                  <a:schemeClr val="tx1"/>
                </a:solidFill>
                <a:latin typeface="Times New Roman" pitchFamily="-110" charset="0"/>
                <a:ea typeface="+mn-ea"/>
                <a:cs typeface="+mn-cs"/>
              </a:rPr>
              <a:t>long-term queue </a:t>
            </a:r>
            <a:r>
              <a:rPr lang="en-US" sz="1200" b="0" kern="1200" baseline="0" dirty="0" smtClean="0">
                <a:solidFill>
                  <a:schemeClr val="tx1"/>
                </a:solidFill>
                <a:latin typeface="Times New Roman" pitchFamily="-110" charset="0"/>
                <a:ea typeface="+mn-ea"/>
                <a:cs typeface="+mn-cs"/>
              </a:rPr>
              <a:t>is a list of</a:t>
            </a:r>
          </a:p>
          <a:p>
            <a:r>
              <a:rPr lang="en-US" sz="1200" kern="1200" baseline="0" dirty="0" smtClean="0">
                <a:solidFill>
                  <a:schemeClr val="tx1"/>
                </a:solidFill>
                <a:latin typeface="Times New Roman" pitchFamily="-110" charset="0"/>
                <a:ea typeface="+mn-ea"/>
                <a:cs typeface="+mn-cs"/>
              </a:rPr>
              <a:t>jobs waiting to use the system. As conditions permit, the high-level scheduler will</a:t>
            </a:r>
          </a:p>
          <a:p>
            <a:r>
              <a:rPr lang="en-US" sz="1200" kern="1200" baseline="0" dirty="0" smtClean="0">
                <a:solidFill>
                  <a:schemeClr val="tx1"/>
                </a:solidFill>
                <a:latin typeface="Times New Roman" pitchFamily="-110" charset="0"/>
                <a:ea typeface="+mn-ea"/>
                <a:cs typeface="+mn-cs"/>
              </a:rPr>
              <a:t>allocate memory and create a process for one of the waiting items. The </a:t>
            </a:r>
            <a:r>
              <a:rPr lang="en-US" sz="1200" b="1" kern="1200" baseline="0" dirty="0" smtClean="0">
                <a:solidFill>
                  <a:schemeClr val="tx1"/>
                </a:solidFill>
                <a:latin typeface="Times New Roman" pitchFamily="-110" charset="0"/>
                <a:ea typeface="+mn-ea"/>
                <a:cs typeface="+mn-cs"/>
              </a:rPr>
              <a:t>short-term</a:t>
            </a:r>
          </a:p>
          <a:p>
            <a:r>
              <a:rPr lang="en-US" sz="1200" b="1" kern="1200" baseline="0" dirty="0" smtClean="0">
                <a:solidFill>
                  <a:schemeClr val="tx1"/>
                </a:solidFill>
                <a:latin typeface="Times New Roman" pitchFamily="-110" charset="0"/>
                <a:ea typeface="+mn-ea"/>
                <a:cs typeface="+mn-cs"/>
              </a:rPr>
              <a:t>queue </a:t>
            </a:r>
            <a:r>
              <a:rPr lang="en-US" sz="1200" b="0" kern="1200" baseline="0" dirty="0" smtClean="0">
                <a:solidFill>
                  <a:schemeClr val="tx1"/>
                </a:solidFill>
                <a:latin typeface="Times New Roman" pitchFamily="-110" charset="0"/>
                <a:ea typeface="+mn-ea"/>
                <a:cs typeface="+mn-cs"/>
              </a:rPr>
              <a:t>consists of all processes in the ready state. Any one of these processes could</a:t>
            </a:r>
          </a:p>
          <a:p>
            <a:r>
              <a:rPr lang="en-US" sz="1200" kern="1200" baseline="0" dirty="0" smtClean="0">
                <a:solidFill>
                  <a:schemeClr val="tx1"/>
                </a:solidFill>
                <a:latin typeface="Times New Roman" pitchFamily="-110" charset="0"/>
                <a:ea typeface="+mn-ea"/>
                <a:cs typeface="+mn-cs"/>
              </a:rPr>
              <a:t>use the processor next. It is up to the short-term scheduler to pick one. Generally,</a:t>
            </a:r>
          </a:p>
          <a:p>
            <a:r>
              <a:rPr lang="en-US" sz="1200" kern="1200" baseline="0" dirty="0" smtClean="0">
                <a:solidFill>
                  <a:schemeClr val="tx1"/>
                </a:solidFill>
                <a:latin typeface="Times New Roman" pitchFamily="-110" charset="0"/>
                <a:ea typeface="+mn-ea"/>
                <a:cs typeface="+mn-cs"/>
              </a:rPr>
              <a:t>this is done with a round-robin algorithm, giving each process some time in turn.</a:t>
            </a:r>
          </a:p>
          <a:p>
            <a:r>
              <a:rPr lang="en-US" sz="1200" kern="1200" baseline="0" dirty="0" smtClean="0">
                <a:solidFill>
                  <a:schemeClr val="tx1"/>
                </a:solidFill>
                <a:latin typeface="Times New Roman" pitchFamily="-110" charset="0"/>
                <a:ea typeface="+mn-ea"/>
                <a:cs typeface="+mn-cs"/>
              </a:rPr>
              <a:t>Priority levels may also be used. Finally, there is an </a:t>
            </a:r>
            <a:r>
              <a:rPr lang="en-US" sz="1200" b="1" kern="1200" baseline="0" dirty="0" smtClean="0">
                <a:solidFill>
                  <a:schemeClr val="tx1"/>
                </a:solidFill>
                <a:latin typeface="Times New Roman" pitchFamily="-110" charset="0"/>
                <a:ea typeface="+mn-ea"/>
                <a:cs typeface="+mn-cs"/>
              </a:rPr>
              <a:t>I/O queue </a:t>
            </a:r>
            <a:r>
              <a:rPr lang="en-US" sz="1200" b="0" kern="1200" baseline="0" dirty="0" smtClean="0">
                <a:solidFill>
                  <a:schemeClr val="tx1"/>
                </a:solidFill>
                <a:latin typeface="Times New Roman" pitchFamily="-110" charset="0"/>
                <a:ea typeface="+mn-ea"/>
                <a:cs typeface="+mn-cs"/>
              </a:rPr>
              <a:t>for each I/O device.</a:t>
            </a:r>
          </a:p>
          <a:p>
            <a:r>
              <a:rPr lang="en-US" sz="1200" kern="1200" baseline="0" dirty="0" smtClean="0">
                <a:solidFill>
                  <a:schemeClr val="tx1"/>
                </a:solidFill>
                <a:latin typeface="Times New Roman" pitchFamily="-110" charset="0"/>
                <a:ea typeface="+mn-ea"/>
                <a:cs typeface="+mn-cs"/>
              </a:rPr>
              <a:t>More than one process may request the use of the same I/O device. All processes</a:t>
            </a:r>
          </a:p>
          <a:p>
            <a:r>
              <a:rPr lang="en-US" sz="1200" kern="1200" baseline="0" dirty="0" smtClean="0">
                <a:solidFill>
                  <a:schemeClr val="tx1"/>
                </a:solidFill>
                <a:latin typeface="Times New Roman" pitchFamily="-110" charset="0"/>
                <a:ea typeface="+mn-ea"/>
                <a:cs typeface="+mn-cs"/>
              </a:rPr>
              <a:t>waiting to use each device are lined up in that device’s queue.</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31</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8.11 suggests how processes progress through the computer under the</a:t>
            </a:r>
          </a:p>
          <a:p>
            <a:r>
              <a:rPr lang="en-US" sz="1200" kern="1200" baseline="0" dirty="0" smtClean="0">
                <a:solidFill>
                  <a:schemeClr val="tx1"/>
                </a:solidFill>
                <a:latin typeface="Times New Roman" pitchFamily="-110" charset="0"/>
                <a:ea typeface="+mn-ea"/>
                <a:cs typeface="+mn-cs"/>
              </a:rPr>
              <a:t>control of the OS. Each process request (batch job, user-defined interactive job) is</a:t>
            </a:r>
          </a:p>
          <a:p>
            <a:r>
              <a:rPr lang="en-US" sz="1200" kern="1200" baseline="0" dirty="0" smtClean="0">
                <a:solidFill>
                  <a:schemeClr val="tx1"/>
                </a:solidFill>
                <a:latin typeface="Times New Roman" pitchFamily="-110" charset="0"/>
                <a:ea typeface="+mn-ea"/>
                <a:cs typeface="+mn-cs"/>
              </a:rPr>
              <a:t>placed in the long-term queue. As resources become available, a process request</a:t>
            </a:r>
          </a:p>
          <a:p>
            <a:r>
              <a:rPr lang="en-US" sz="1200" kern="1200" baseline="0" dirty="0" smtClean="0">
                <a:solidFill>
                  <a:schemeClr val="tx1"/>
                </a:solidFill>
                <a:latin typeface="Times New Roman" pitchFamily="-110" charset="0"/>
                <a:ea typeface="+mn-ea"/>
                <a:cs typeface="+mn-cs"/>
              </a:rPr>
              <a:t>becomes a process and is then placed in the ready state and put in the short-term</a:t>
            </a:r>
          </a:p>
          <a:p>
            <a:r>
              <a:rPr lang="en-US" sz="1200" kern="1200" baseline="0" dirty="0" smtClean="0">
                <a:solidFill>
                  <a:schemeClr val="tx1"/>
                </a:solidFill>
                <a:latin typeface="Times New Roman" pitchFamily="-110" charset="0"/>
                <a:ea typeface="+mn-ea"/>
                <a:cs typeface="+mn-cs"/>
              </a:rPr>
              <a:t>queue. The processor alternates between executing OS instructions and executing</a:t>
            </a:r>
          </a:p>
          <a:p>
            <a:r>
              <a:rPr lang="en-US" sz="1200" kern="1200" baseline="0" dirty="0" smtClean="0">
                <a:solidFill>
                  <a:schemeClr val="tx1"/>
                </a:solidFill>
                <a:latin typeface="Times New Roman" pitchFamily="-110" charset="0"/>
                <a:ea typeface="+mn-ea"/>
                <a:cs typeface="+mn-cs"/>
              </a:rPr>
              <a:t>user processes. While the OS is in control, it decides which process in the short-term</a:t>
            </a:r>
          </a:p>
          <a:p>
            <a:r>
              <a:rPr lang="en-US" sz="1200" kern="1200" baseline="0" dirty="0" smtClean="0">
                <a:solidFill>
                  <a:schemeClr val="tx1"/>
                </a:solidFill>
                <a:latin typeface="Times New Roman" pitchFamily="-110" charset="0"/>
                <a:ea typeface="+mn-ea"/>
                <a:cs typeface="+mn-cs"/>
              </a:rPr>
              <a:t>queue should be executed next. When the OS has finished its immediate tasks, it</a:t>
            </a:r>
          </a:p>
          <a:p>
            <a:r>
              <a:rPr lang="en-US" sz="1200" kern="1200" baseline="0" dirty="0" smtClean="0">
                <a:solidFill>
                  <a:schemeClr val="tx1"/>
                </a:solidFill>
                <a:latin typeface="Times New Roman" pitchFamily="-110" charset="0"/>
                <a:ea typeface="+mn-ea"/>
                <a:cs typeface="+mn-cs"/>
              </a:rPr>
              <a:t>turns the processor over to the chosen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As was mentioned earlier, a process being executed may be suspended for</a:t>
            </a:r>
          </a:p>
          <a:p>
            <a:r>
              <a:rPr lang="en-US" sz="1200" kern="1200" baseline="0" dirty="0" smtClean="0">
                <a:solidFill>
                  <a:schemeClr val="tx1"/>
                </a:solidFill>
                <a:latin typeface="Times New Roman" pitchFamily="-110" charset="0"/>
                <a:ea typeface="+mn-ea"/>
                <a:cs typeface="+mn-cs"/>
              </a:rPr>
              <a:t>a variety of reasons. If it is suspended because the process requests I/O, then it</a:t>
            </a:r>
          </a:p>
          <a:p>
            <a:r>
              <a:rPr lang="en-US" sz="1200" kern="1200" baseline="0" dirty="0" smtClean="0">
                <a:solidFill>
                  <a:schemeClr val="tx1"/>
                </a:solidFill>
                <a:latin typeface="Times New Roman" pitchFamily="-110" charset="0"/>
                <a:ea typeface="+mn-ea"/>
                <a:cs typeface="+mn-cs"/>
              </a:rPr>
              <a:t>is placed in the appropriate I/O queue. If it is suspended because of a timeout or</a:t>
            </a:r>
          </a:p>
          <a:p>
            <a:r>
              <a:rPr lang="en-US" sz="1200" kern="1200" baseline="0" dirty="0" smtClean="0">
                <a:solidFill>
                  <a:schemeClr val="tx1"/>
                </a:solidFill>
                <a:latin typeface="Times New Roman" pitchFamily="-110" charset="0"/>
                <a:ea typeface="+mn-ea"/>
                <a:cs typeface="+mn-cs"/>
              </a:rPr>
              <a:t>because the OS must attend to pressing business, then it is placed in the ready state</a:t>
            </a:r>
          </a:p>
          <a:p>
            <a:r>
              <a:rPr lang="en-US" sz="1200" kern="1200" baseline="0" dirty="0" smtClean="0">
                <a:solidFill>
                  <a:schemeClr val="tx1"/>
                </a:solidFill>
                <a:latin typeface="Times New Roman" pitchFamily="-110" charset="0"/>
                <a:ea typeface="+mn-ea"/>
                <a:cs typeface="+mn-cs"/>
              </a:rPr>
              <a:t>and put into the short-term queue.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Finally, we mention that the OS also manages the I/O queues. When an I/O</a:t>
            </a:r>
          </a:p>
          <a:p>
            <a:r>
              <a:rPr lang="en-US" sz="1200" kern="1200" baseline="0" dirty="0" smtClean="0">
                <a:solidFill>
                  <a:schemeClr val="tx1"/>
                </a:solidFill>
                <a:latin typeface="Times New Roman" pitchFamily="-110" charset="0"/>
                <a:ea typeface="+mn-ea"/>
                <a:cs typeface="+mn-cs"/>
              </a:rPr>
              <a:t>operation is completed, the OS removes the satisfied process from that I/O queue</a:t>
            </a:r>
          </a:p>
          <a:p>
            <a:r>
              <a:rPr lang="en-US" sz="1200" kern="1200" baseline="0" dirty="0" smtClean="0">
                <a:solidFill>
                  <a:schemeClr val="tx1"/>
                </a:solidFill>
                <a:latin typeface="Times New Roman" pitchFamily="-110" charset="0"/>
                <a:ea typeface="+mn-ea"/>
                <a:cs typeface="+mn-cs"/>
              </a:rPr>
              <a:t>and places it in the short-term queue. It then selects another waiting process (if any)</a:t>
            </a:r>
          </a:p>
          <a:p>
            <a:r>
              <a:rPr lang="en-US" sz="1200" kern="1200" baseline="0" dirty="0" smtClean="0">
                <a:solidFill>
                  <a:schemeClr val="tx1"/>
                </a:solidFill>
                <a:latin typeface="Times New Roman" pitchFamily="-110" charset="0"/>
                <a:ea typeface="+mn-ea"/>
                <a:cs typeface="+mn-cs"/>
              </a:rPr>
              <a:t>and signals for the I/O device to satisfy that process’s request.</a:t>
            </a:r>
            <a:endParaRPr lang="en-GB" b="0"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E38DFC-C4D1-CB4B-903E-A423AA7F535C}" type="slidenum">
              <a:rPr lang="en-US"/>
              <a:pPr/>
              <a:t>32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endParaRPr lang="en-GB" b="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C79075-4A13-934D-9F95-23570E450F23}" type="slidenum">
              <a:rPr lang="en-US"/>
              <a:pPr/>
              <a:t>33</a:t>
            </a:fld>
            <a:endParaRPr lang="en-US" dirty="0"/>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Main memory could be expanded, and so be able to accommodate</a:t>
            </a:r>
          </a:p>
          <a:p>
            <a:r>
              <a:rPr lang="en-US" sz="1200" kern="1200" baseline="0" dirty="0" smtClean="0">
                <a:solidFill>
                  <a:schemeClr val="tx1"/>
                </a:solidFill>
                <a:latin typeface="Times New Roman" pitchFamily="-110" charset="0"/>
                <a:ea typeface="+mn-ea"/>
                <a:cs typeface="+mn-cs"/>
              </a:rPr>
              <a:t>more processes. But there are two flaws in this approach. First, main memory</a:t>
            </a:r>
          </a:p>
          <a:p>
            <a:r>
              <a:rPr lang="en-US" sz="1200" kern="1200" baseline="0" dirty="0" smtClean="0">
                <a:solidFill>
                  <a:schemeClr val="tx1"/>
                </a:solidFill>
                <a:latin typeface="Times New Roman" pitchFamily="-110" charset="0"/>
                <a:ea typeface="+mn-ea"/>
                <a:cs typeface="+mn-cs"/>
              </a:rPr>
              <a:t>is expensive, even today. Second, the appetite of programs for memory has grown</a:t>
            </a:r>
          </a:p>
          <a:p>
            <a:r>
              <a:rPr lang="en-US" sz="1200" kern="1200" baseline="0" dirty="0" smtClean="0">
                <a:solidFill>
                  <a:schemeClr val="tx1"/>
                </a:solidFill>
                <a:latin typeface="Times New Roman" pitchFamily="-110" charset="0"/>
                <a:ea typeface="+mn-ea"/>
                <a:cs typeface="+mn-cs"/>
              </a:rPr>
              <a:t>as fast as the cost of memory has dropped. So larger memory results in larger processes,</a:t>
            </a:r>
          </a:p>
          <a:p>
            <a:r>
              <a:rPr lang="en-US" sz="1200" kern="1200" baseline="0" dirty="0" smtClean="0">
                <a:solidFill>
                  <a:schemeClr val="tx1"/>
                </a:solidFill>
                <a:latin typeface="Times New Roman" pitchFamily="-110" charset="0"/>
                <a:ea typeface="+mn-ea"/>
                <a:cs typeface="+mn-cs"/>
              </a:rPr>
              <a:t>not more processes.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Another solution is </a:t>
            </a:r>
            <a:r>
              <a:rPr lang="en-US" sz="1200" b="1" kern="1200" baseline="0" dirty="0" smtClean="0">
                <a:solidFill>
                  <a:schemeClr val="tx1"/>
                </a:solidFill>
                <a:latin typeface="Times New Roman" pitchFamily="-110" charset="0"/>
                <a:ea typeface="+mn-ea"/>
                <a:cs typeface="+mn-cs"/>
              </a:rPr>
              <a:t>swapping</a:t>
            </a:r>
            <a:r>
              <a:rPr lang="en-US" sz="1200" b="1" i="1" kern="1200" baseline="0" dirty="0" smtClean="0">
                <a:solidFill>
                  <a:schemeClr val="tx1"/>
                </a:solidFill>
                <a:latin typeface="Times New Roman" pitchFamily="-110" charset="0"/>
                <a:ea typeface="+mn-ea"/>
                <a:cs typeface="+mn-cs"/>
              </a:rPr>
              <a:t>, </a:t>
            </a:r>
            <a:r>
              <a:rPr lang="en-US" sz="1200" b="0" i="0" kern="1200" baseline="0" dirty="0" smtClean="0">
                <a:solidFill>
                  <a:schemeClr val="tx1"/>
                </a:solidFill>
                <a:latin typeface="Times New Roman" pitchFamily="-110" charset="0"/>
                <a:ea typeface="+mn-ea"/>
                <a:cs typeface="+mn-cs"/>
              </a:rPr>
              <a:t>depicted in Figure 8.12. We have a long-term</a:t>
            </a:r>
          </a:p>
          <a:p>
            <a:r>
              <a:rPr lang="en-US" sz="1200" kern="1200" baseline="0" dirty="0" smtClean="0">
                <a:solidFill>
                  <a:schemeClr val="tx1"/>
                </a:solidFill>
                <a:latin typeface="Times New Roman" pitchFamily="-110" charset="0"/>
                <a:ea typeface="+mn-ea"/>
                <a:cs typeface="+mn-cs"/>
              </a:rPr>
              <a:t>queue of process requests, typically stored on disk. These are brought in, one at a</a:t>
            </a:r>
          </a:p>
          <a:p>
            <a:r>
              <a:rPr lang="en-US" sz="1200" kern="1200" baseline="0" dirty="0" smtClean="0">
                <a:solidFill>
                  <a:schemeClr val="tx1"/>
                </a:solidFill>
                <a:latin typeface="Times New Roman" pitchFamily="-110" charset="0"/>
                <a:ea typeface="+mn-ea"/>
                <a:cs typeface="+mn-cs"/>
              </a:rPr>
              <a:t>time, as space becomes available. As processes are completed, they are moved out</a:t>
            </a:r>
          </a:p>
          <a:p>
            <a:r>
              <a:rPr lang="en-US" sz="1200" kern="1200" baseline="0" dirty="0" smtClean="0">
                <a:solidFill>
                  <a:schemeClr val="tx1"/>
                </a:solidFill>
                <a:latin typeface="Times New Roman" pitchFamily="-110" charset="0"/>
                <a:ea typeface="+mn-ea"/>
                <a:cs typeface="+mn-cs"/>
              </a:rPr>
              <a:t>of main memory. Now the situation will arise that none of the processes in memory</a:t>
            </a:r>
          </a:p>
          <a:p>
            <a:r>
              <a:rPr lang="en-US" sz="1200" kern="1200" baseline="0" dirty="0" smtClean="0">
                <a:solidFill>
                  <a:schemeClr val="tx1"/>
                </a:solidFill>
                <a:latin typeface="Times New Roman" pitchFamily="-110" charset="0"/>
                <a:ea typeface="+mn-ea"/>
                <a:cs typeface="+mn-cs"/>
              </a:rPr>
              <a:t>are in the ready state (e.g., all are waiting on an I/O operation). Rather than remain</a:t>
            </a:r>
          </a:p>
          <a:p>
            <a:r>
              <a:rPr lang="en-US" sz="1200" kern="1200" baseline="0" dirty="0" smtClean="0">
                <a:solidFill>
                  <a:schemeClr val="tx1"/>
                </a:solidFill>
                <a:latin typeface="Times New Roman" pitchFamily="-110" charset="0"/>
                <a:ea typeface="+mn-ea"/>
                <a:cs typeface="+mn-cs"/>
              </a:rPr>
              <a:t>idle, the processor </a:t>
            </a:r>
            <a:r>
              <a:rPr lang="en-US" sz="1200" i="1" kern="1200" baseline="0" dirty="0" smtClean="0">
                <a:solidFill>
                  <a:schemeClr val="tx1"/>
                </a:solidFill>
                <a:latin typeface="Times New Roman" pitchFamily="-110" charset="0"/>
                <a:ea typeface="+mn-ea"/>
                <a:cs typeface="+mn-cs"/>
              </a:rPr>
              <a:t>swaps </a:t>
            </a:r>
            <a:r>
              <a:rPr lang="en-US" sz="1200" i="0" kern="1200" baseline="0" dirty="0" smtClean="0">
                <a:solidFill>
                  <a:schemeClr val="tx1"/>
                </a:solidFill>
                <a:latin typeface="Times New Roman" pitchFamily="-110" charset="0"/>
                <a:ea typeface="+mn-ea"/>
                <a:cs typeface="+mn-cs"/>
              </a:rPr>
              <a:t>one of these processes back out to disk into an intermediate</a:t>
            </a:r>
          </a:p>
          <a:p>
            <a:r>
              <a:rPr lang="en-US" sz="1200" i="0" kern="1200" baseline="0" dirty="0" smtClean="0">
                <a:solidFill>
                  <a:schemeClr val="tx1"/>
                </a:solidFill>
                <a:latin typeface="Times New Roman" pitchFamily="-110" charset="0"/>
                <a:ea typeface="+mn-ea"/>
                <a:cs typeface="+mn-cs"/>
              </a:rPr>
              <a:t>queue. This is a </a:t>
            </a:r>
            <a:r>
              <a:rPr lang="en-US" sz="1200" i="1" kern="1200" baseline="0" dirty="0" smtClean="0">
                <a:solidFill>
                  <a:schemeClr val="tx1"/>
                </a:solidFill>
                <a:latin typeface="Times New Roman" pitchFamily="-110" charset="0"/>
                <a:ea typeface="+mn-ea"/>
                <a:cs typeface="+mn-cs"/>
              </a:rPr>
              <a:t>queue</a:t>
            </a:r>
            <a:r>
              <a:rPr lang="en-US" sz="1200" i="0" kern="1200" baseline="0" dirty="0" smtClean="0">
                <a:solidFill>
                  <a:schemeClr val="tx1"/>
                </a:solidFill>
                <a:latin typeface="Times New Roman" pitchFamily="-110" charset="0"/>
                <a:ea typeface="+mn-ea"/>
                <a:cs typeface="+mn-cs"/>
              </a:rPr>
              <a:t> of existing processes that have been temporarily kicked out</a:t>
            </a:r>
          </a:p>
          <a:p>
            <a:r>
              <a:rPr lang="en-US" sz="1200" kern="1200" baseline="0" dirty="0" smtClean="0">
                <a:solidFill>
                  <a:schemeClr val="tx1"/>
                </a:solidFill>
                <a:latin typeface="Times New Roman" pitchFamily="-110" charset="0"/>
                <a:ea typeface="+mn-ea"/>
                <a:cs typeface="+mn-cs"/>
              </a:rPr>
              <a:t>of memory. The OS then brings in another process from the intermediate queue, or</a:t>
            </a:r>
          </a:p>
          <a:p>
            <a:r>
              <a:rPr lang="en-US" sz="1200" kern="1200" baseline="0" dirty="0" smtClean="0">
                <a:solidFill>
                  <a:schemeClr val="tx1"/>
                </a:solidFill>
                <a:latin typeface="Times New Roman" pitchFamily="-110" charset="0"/>
                <a:ea typeface="+mn-ea"/>
                <a:cs typeface="+mn-cs"/>
              </a:rPr>
              <a:t>it honors a new process request from the long-term queue. Execution then continues</a:t>
            </a:r>
          </a:p>
          <a:p>
            <a:r>
              <a:rPr lang="en-US" sz="1200" kern="1200" baseline="0" dirty="0" smtClean="0">
                <a:solidFill>
                  <a:schemeClr val="tx1"/>
                </a:solidFill>
                <a:latin typeface="Times New Roman" pitchFamily="-110" charset="0"/>
                <a:ea typeface="+mn-ea"/>
                <a:cs typeface="+mn-cs"/>
              </a:rPr>
              <a:t>with the newly arrived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Swapping, however, is an I/O operation, and therefore there is the potential</a:t>
            </a:r>
          </a:p>
          <a:p>
            <a:r>
              <a:rPr lang="en-US" sz="1200" kern="1200" baseline="0" dirty="0" smtClean="0">
                <a:solidFill>
                  <a:schemeClr val="tx1"/>
                </a:solidFill>
                <a:latin typeface="Times New Roman" pitchFamily="-110" charset="0"/>
                <a:ea typeface="+mn-ea"/>
                <a:cs typeface="+mn-cs"/>
              </a:rPr>
              <a:t>for making the problem worse, not better. But because disk I/O is generally the</a:t>
            </a:r>
          </a:p>
          <a:p>
            <a:r>
              <a:rPr lang="en-US" sz="1200" kern="1200" baseline="0" dirty="0" smtClean="0">
                <a:solidFill>
                  <a:schemeClr val="tx1"/>
                </a:solidFill>
                <a:latin typeface="Times New Roman" pitchFamily="-110" charset="0"/>
                <a:ea typeface="+mn-ea"/>
                <a:cs typeface="+mn-cs"/>
              </a:rPr>
              <a:t>fastest I/O on a system (e.g., compared with tape or printer I/O), swapping will usually</a:t>
            </a:r>
          </a:p>
          <a:p>
            <a:r>
              <a:rPr lang="en-US" sz="1200" kern="1200" baseline="0" dirty="0" smtClean="0">
                <a:solidFill>
                  <a:schemeClr val="tx1"/>
                </a:solidFill>
                <a:latin typeface="Times New Roman" pitchFamily="-110" charset="0"/>
                <a:ea typeface="+mn-ea"/>
                <a:cs typeface="+mn-cs"/>
              </a:rPr>
              <a:t>enhance performance. A more sophisticated scheme, involving virtual memory,</a:t>
            </a:r>
          </a:p>
          <a:p>
            <a:r>
              <a:rPr lang="en-US" sz="1200" kern="1200" baseline="0" dirty="0" smtClean="0">
                <a:solidFill>
                  <a:schemeClr val="tx1"/>
                </a:solidFill>
                <a:latin typeface="Times New Roman" pitchFamily="-110" charset="0"/>
                <a:ea typeface="+mn-ea"/>
                <a:cs typeface="+mn-cs"/>
              </a:rPr>
              <a:t>improves performance over simple swapping. This will be discussed shortly. But</a:t>
            </a:r>
          </a:p>
          <a:p>
            <a:r>
              <a:rPr lang="en-US" sz="1200" kern="1200" baseline="0" dirty="0" smtClean="0">
                <a:solidFill>
                  <a:schemeClr val="tx1"/>
                </a:solidFill>
                <a:latin typeface="Times New Roman" pitchFamily="-110" charset="0"/>
                <a:ea typeface="+mn-ea"/>
                <a:cs typeface="+mn-cs"/>
              </a:rPr>
              <a:t>first, we must prepare the ground by explaining partitioning and paging.</a:t>
            </a:r>
            <a:endParaRPr lang="en-GB" i="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7C0166-A31A-9042-8882-4616FE6B2170}" type="slidenum">
              <a:rPr lang="en-US"/>
              <a:pPr/>
              <a:t>7</a:t>
            </a:fld>
            <a:endParaRPr lang="en-US" dirty="0"/>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An OS is a program that controls the execution of application programs and acts as</a:t>
            </a:r>
          </a:p>
          <a:p>
            <a:r>
              <a:rPr lang="en-US" sz="1200" kern="1200" baseline="0" dirty="0" smtClean="0">
                <a:solidFill>
                  <a:schemeClr val="tx1"/>
                </a:solidFill>
                <a:latin typeface="Times New Roman" pitchFamily="-110" charset="0"/>
                <a:ea typeface="+mn-ea"/>
                <a:cs typeface="+mn-cs"/>
              </a:rPr>
              <a:t>an interface between applications and the computer hardware. It can be thought of</a:t>
            </a:r>
          </a:p>
          <a:p>
            <a:r>
              <a:rPr lang="en-US" sz="1200" kern="1200" baseline="0" dirty="0" smtClean="0">
                <a:solidFill>
                  <a:schemeClr val="tx1"/>
                </a:solidFill>
                <a:latin typeface="Times New Roman" pitchFamily="-110" charset="0"/>
                <a:ea typeface="+mn-ea"/>
                <a:cs typeface="+mn-cs"/>
              </a:rPr>
              <a:t>as having two objectives: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Convenience: An OS makes a computer more convenient to use.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Efficiency: An OS allows the computer system resources to be used in an</a:t>
            </a:r>
          </a:p>
          <a:p>
            <a:r>
              <a:rPr lang="en-US" sz="1200" kern="1200" baseline="0" dirty="0" smtClean="0">
                <a:solidFill>
                  <a:schemeClr val="tx1"/>
                </a:solidFill>
                <a:latin typeface="Times New Roman" pitchFamily="-110" charset="0"/>
                <a:ea typeface="+mn-ea"/>
                <a:cs typeface="+mn-cs"/>
              </a:rPr>
              <a:t>efficient manner.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hardware and software used in providing applications to a user can be viewed in a layered</a:t>
            </a:r>
          </a:p>
          <a:p>
            <a:r>
              <a:rPr lang="en-US" sz="1200" kern="1200" baseline="0" dirty="0" smtClean="0">
                <a:solidFill>
                  <a:schemeClr val="tx1"/>
                </a:solidFill>
                <a:latin typeface="Times New Roman" pitchFamily="-110" charset="0"/>
                <a:ea typeface="+mn-ea"/>
                <a:cs typeface="+mn-cs"/>
              </a:rPr>
              <a:t>or hierarchical fashion, as depicted in Figure 8.1. The user of those applications,</a:t>
            </a:r>
          </a:p>
          <a:p>
            <a:r>
              <a:rPr lang="en-US" sz="1200" kern="1200" baseline="0" dirty="0" smtClean="0">
                <a:solidFill>
                  <a:schemeClr val="tx1"/>
                </a:solidFill>
                <a:latin typeface="Times New Roman" pitchFamily="-110" charset="0"/>
                <a:ea typeface="+mn-ea"/>
                <a:cs typeface="+mn-cs"/>
              </a:rPr>
              <a:t>the end user, generally is not concerned with the computer’s architecture. Thus</a:t>
            </a:r>
          </a:p>
          <a:p>
            <a:r>
              <a:rPr lang="en-US" sz="1200" kern="1200" baseline="0" dirty="0" smtClean="0">
                <a:solidFill>
                  <a:schemeClr val="tx1"/>
                </a:solidFill>
                <a:latin typeface="Times New Roman" pitchFamily="-110" charset="0"/>
                <a:ea typeface="+mn-ea"/>
                <a:cs typeface="+mn-cs"/>
              </a:rPr>
              <a:t>the end user views a computer system in terms of an application. That application</a:t>
            </a:r>
          </a:p>
          <a:p>
            <a:r>
              <a:rPr lang="en-US" sz="1200" kern="1200" baseline="0" dirty="0" smtClean="0">
                <a:solidFill>
                  <a:schemeClr val="tx1"/>
                </a:solidFill>
                <a:latin typeface="Times New Roman" pitchFamily="-110" charset="0"/>
                <a:ea typeface="+mn-ea"/>
                <a:cs typeface="+mn-cs"/>
              </a:rPr>
              <a:t>can be expressed in a programming language and is developed by an application</a:t>
            </a:r>
          </a:p>
          <a:p>
            <a:r>
              <a:rPr lang="en-US" sz="1200" kern="1200" baseline="0" dirty="0" smtClean="0">
                <a:solidFill>
                  <a:schemeClr val="tx1"/>
                </a:solidFill>
                <a:latin typeface="Times New Roman" pitchFamily="-110" charset="0"/>
                <a:ea typeface="+mn-ea"/>
                <a:cs typeface="+mn-cs"/>
              </a:rPr>
              <a:t>programmer. To develop an application program as a set of processor instructions</a:t>
            </a:r>
          </a:p>
          <a:p>
            <a:r>
              <a:rPr lang="en-US" sz="1200" kern="1200" baseline="0" dirty="0" smtClean="0">
                <a:solidFill>
                  <a:schemeClr val="tx1"/>
                </a:solidFill>
                <a:latin typeface="Times New Roman" pitchFamily="-110" charset="0"/>
                <a:ea typeface="+mn-ea"/>
                <a:cs typeface="+mn-cs"/>
              </a:rPr>
              <a:t>that is completely responsible for controlling the computer hardware would be</a:t>
            </a:r>
          </a:p>
          <a:p>
            <a:r>
              <a:rPr lang="en-US" sz="1200" kern="1200" baseline="0" dirty="0" smtClean="0">
                <a:solidFill>
                  <a:schemeClr val="tx1"/>
                </a:solidFill>
                <a:latin typeface="Times New Roman" pitchFamily="-110" charset="0"/>
                <a:ea typeface="+mn-ea"/>
                <a:cs typeface="+mn-cs"/>
              </a:rPr>
              <a:t>an overwhelmingly complex task. To ease this task, a set of systems programs is</a:t>
            </a:r>
          </a:p>
          <a:p>
            <a:r>
              <a:rPr lang="en-US" sz="1200" kern="1200" baseline="0" dirty="0" smtClean="0">
                <a:solidFill>
                  <a:schemeClr val="tx1"/>
                </a:solidFill>
                <a:latin typeface="Times New Roman" pitchFamily="-110" charset="0"/>
                <a:ea typeface="+mn-ea"/>
                <a:cs typeface="+mn-cs"/>
              </a:rPr>
              <a:t>provided. Some of these programs are referred to as </a:t>
            </a:r>
            <a:r>
              <a:rPr lang="en-US" sz="1200" b="1" kern="1200" baseline="0" dirty="0" smtClean="0">
                <a:solidFill>
                  <a:schemeClr val="tx1"/>
                </a:solidFill>
                <a:latin typeface="Times New Roman" pitchFamily="-110" charset="0"/>
                <a:ea typeface="+mn-ea"/>
                <a:cs typeface="+mn-cs"/>
              </a:rPr>
              <a:t>utilities. These implement</a:t>
            </a:r>
          </a:p>
          <a:p>
            <a:r>
              <a:rPr lang="en-US" sz="1200" kern="1200" baseline="0" dirty="0" smtClean="0">
                <a:solidFill>
                  <a:schemeClr val="tx1"/>
                </a:solidFill>
                <a:latin typeface="Times New Roman" pitchFamily="-110" charset="0"/>
                <a:ea typeface="+mn-ea"/>
                <a:cs typeface="+mn-cs"/>
              </a:rPr>
              <a:t>frequently used functions that assist in program creation, the management of</a:t>
            </a:r>
          </a:p>
          <a:p>
            <a:r>
              <a:rPr lang="en-US" sz="1200" kern="1200" baseline="0" dirty="0" smtClean="0">
                <a:solidFill>
                  <a:schemeClr val="tx1"/>
                </a:solidFill>
                <a:latin typeface="Times New Roman" pitchFamily="-110" charset="0"/>
                <a:ea typeface="+mn-ea"/>
                <a:cs typeface="+mn-cs"/>
              </a:rPr>
              <a:t>files, and the control of I/O devices. A programmer makes use of these facilities</a:t>
            </a:r>
          </a:p>
          <a:p>
            <a:r>
              <a:rPr lang="en-US" sz="1200" kern="1200" baseline="0" dirty="0" smtClean="0">
                <a:solidFill>
                  <a:schemeClr val="tx1"/>
                </a:solidFill>
                <a:latin typeface="Times New Roman" pitchFamily="-110" charset="0"/>
                <a:ea typeface="+mn-ea"/>
                <a:cs typeface="+mn-cs"/>
              </a:rPr>
              <a:t>in developing an application, and the application, while it is running, invokes the</a:t>
            </a:r>
          </a:p>
          <a:p>
            <a:r>
              <a:rPr lang="en-US" sz="1200" kern="1200" baseline="0" dirty="0" smtClean="0">
                <a:solidFill>
                  <a:schemeClr val="tx1"/>
                </a:solidFill>
                <a:latin typeface="Times New Roman" pitchFamily="-110" charset="0"/>
                <a:ea typeface="+mn-ea"/>
                <a:cs typeface="+mn-cs"/>
              </a:rPr>
              <a:t>utilities to perform certain functions.</a:t>
            </a:r>
            <a:endParaRPr lang="en-GB"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 simplest scheme for partitioning available memory is to use </a:t>
            </a:r>
            <a:r>
              <a:rPr lang="en-US" sz="1200" i="1" kern="1200" baseline="0" dirty="0" smtClean="0">
                <a:solidFill>
                  <a:schemeClr val="tx1"/>
                </a:solidFill>
                <a:latin typeface="Times New Roman" pitchFamily="-110" charset="0"/>
                <a:ea typeface="+mn-ea"/>
                <a:cs typeface="+mn-cs"/>
              </a:rPr>
              <a:t>fixed-size partitions,</a:t>
            </a:r>
          </a:p>
          <a:p>
            <a:r>
              <a:rPr lang="en-US" sz="1200" kern="1200" baseline="0" dirty="0" smtClean="0">
                <a:solidFill>
                  <a:schemeClr val="tx1"/>
                </a:solidFill>
                <a:latin typeface="Times New Roman" pitchFamily="-110" charset="0"/>
                <a:ea typeface="+mn-ea"/>
                <a:cs typeface="+mn-cs"/>
              </a:rPr>
              <a:t>as shown in Figure 8.13. Note that, although the partitions are of fixed size,</a:t>
            </a:r>
          </a:p>
          <a:p>
            <a:r>
              <a:rPr lang="en-US" sz="1200" kern="1200" baseline="0" dirty="0" smtClean="0">
                <a:solidFill>
                  <a:schemeClr val="tx1"/>
                </a:solidFill>
                <a:latin typeface="Times New Roman" pitchFamily="-110" charset="0"/>
                <a:ea typeface="+mn-ea"/>
                <a:cs typeface="+mn-cs"/>
              </a:rPr>
              <a:t>they need not be of equal size. When a process is brought into memory, it is placed</a:t>
            </a:r>
          </a:p>
          <a:p>
            <a:r>
              <a:rPr lang="en-US" sz="1200" kern="1200" baseline="0" dirty="0" smtClean="0">
                <a:solidFill>
                  <a:schemeClr val="tx1"/>
                </a:solidFill>
                <a:latin typeface="Times New Roman" pitchFamily="-110" charset="0"/>
                <a:ea typeface="+mn-ea"/>
                <a:cs typeface="+mn-cs"/>
              </a:rPr>
              <a:t>in the smallest available partition that will hold it.</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Even with the use of unequal fixed-size partitions, there will be wasted memory.</a:t>
            </a:r>
          </a:p>
          <a:p>
            <a:r>
              <a:rPr lang="en-US" sz="1200" kern="1200" baseline="0" dirty="0" smtClean="0">
                <a:solidFill>
                  <a:schemeClr val="tx1"/>
                </a:solidFill>
                <a:latin typeface="Times New Roman" pitchFamily="-110" charset="0"/>
                <a:ea typeface="+mn-ea"/>
                <a:cs typeface="+mn-cs"/>
              </a:rPr>
              <a:t>In most cases, a process will not require exactly as much memory as provided by the</a:t>
            </a:r>
          </a:p>
          <a:p>
            <a:r>
              <a:rPr lang="en-US" sz="1200" kern="1200" baseline="0" dirty="0" smtClean="0">
                <a:solidFill>
                  <a:schemeClr val="tx1"/>
                </a:solidFill>
                <a:latin typeface="Times New Roman" pitchFamily="-110" charset="0"/>
                <a:ea typeface="+mn-ea"/>
                <a:cs typeface="+mn-cs"/>
              </a:rPr>
              <a:t>partition. For example, a process that requires 3M bytes of memory would be placed</a:t>
            </a:r>
          </a:p>
          <a:p>
            <a:r>
              <a:rPr lang="en-US" sz="1200" kern="1200" baseline="0" dirty="0" smtClean="0">
                <a:solidFill>
                  <a:schemeClr val="tx1"/>
                </a:solidFill>
                <a:latin typeface="Times New Roman" pitchFamily="-110" charset="0"/>
                <a:ea typeface="+mn-ea"/>
                <a:cs typeface="+mn-cs"/>
              </a:rPr>
              <a:t>in the 4M partition of Figure 8.13b, wasting 1M that could be used by another process.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 more efficient approach is to use </a:t>
            </a:r>
            <a:r>
              <a:rPr lang="en-US" sz="1200" i="1" kern="1200" baseline="0" dirty="0" smtClean="0">
                <a:solidFill>
                  <a:schemeClr val="tx1"/>
                </a:solidFill>
                <a:latin typeface="Times New Roman" pitchFamily="-110" charset="0"/>
                <a:ea typeface="+mn-ea"/>
                <a:cs typeface="+mn-cs"/>
              </a:rPr>
              <a:t>variable-size partitions. When a process is</a:t>
            </a:r>
          </a:p>
          <a:p>
            <a:r>
              <a:rPr lang="en-US" sz="1200" kern="1200" baseline="0" dirty="0" smtClean="0">
                <a:solidFill>
                  <a:schemeClr val="tx1"/>
                </a:solidFill>
                <a:latin typeface="Times New Roman" pitchFamily="-110" charset="0"/>
                <a:ea typeface="+mn-ea"/>
                <a:cs typeface="+mn-cs"/>
              </a:rPr>
              <a:t>brought into memory, it is allocated exactly as much memory as it requires and no more.</a:t>
            </a:r>
            <a:endParaRPr lang="en-GB"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7A2226-CDEA-B945-B647-6EE1D209ACDA}" type="slidenum">
              <a:rPr lang="en-US"/>
              <a:pPr/>
              <a:t>35</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sz="1200" kern="1200" baseline="0" dirty="0" err="1" smtClean="0">
                <a:solidFill>
                  <a:schemeClr val="tx1"/>
                </a:solidFill>
                <a:latin typeface="Times New Roman" pitchFamily="-110" charset="0"/>
                <a:ea typeface="+mn-ea"/>
                <a:cs typeface="+mn-cs"/>
              </a:rPr>
              <a:t>Phân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hoạch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động</a:t>
            </a:r>
            <a:r>
              <a:rPr lang="en-US" sz="1200" kern="1200" baseline="0" dirty="0" smtClean="0">
                <a:solidFill>
                  <a:schemeClr val="tx1"/>
                </a:solidFill>
                <a:latin typeface="Times New Roman" pitchFamily="-110" charset="0"/>
                <a:ea typeface="+mn-ea"/>
                <a:cs typeface="+mn-cs"/>
              </a:rPr>
              <a:t> (dynamic) </a:t>
            </a:r>
            <a:r>
              <a:rPr lang="en-US" sz="1200" kern="1200" baseline="0" dirty="0" err="1" smtClean="0">
                <a:solidFill>
                  <a:schemeClr val="tx1"/>
                </a:solidFill>
                <a:latin typeface="Times New Roman" pitchFamily="-110" charset="0"/>
                <a:ea typeface="+mn-ea"/>
                <a:cs typeface="+mn-cs"/>
              </a:rPr>
              <a:t>nghĩa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là</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tiến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lúc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này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có</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thể</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nạp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vào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vùng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này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nhưng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khi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đã</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bị</a:t>
            </a:r>
            <a:r>
              <a:rPr lang="en-US" sz="1200" kern="1200" baseline="0" dirty="0" smtClean="0">
                <a:solidFill>
                  <a:schemeClr val="tx1"/>
                </a:solidFill>
                <a:latin typeface="Times New Roman" pitchFamily="-110" charset="0"/>
                <a:ea typeface="+mn-ea"/>
                <a:cs typeface="+mn-cs"/>
              </a:rPr>
              <a:t> swap out </a:t>
            </a:r>
            <a:r>
              <a:rPr lang="en-US" sz="1200" kern="1200" baseline="0" dirty="0" err="1" smtClean="0">
                <a:solidFill>
                  <a:schemeClr val="tx1"/>
                </a:solidFill>
                <a:latin typeface="Times New Roman" pitchFamily="-110" charset="0"/>
                <a:ea typeface="+mn-ea"/>
                <a:cs typeface="+mn-cs"/>
              </a:rPr>
              <a:t>và</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nạp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lại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thì</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lại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nạp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vào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vùng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khác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xem</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vùng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nhớ</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của</a:t>
            </a:r>
            <a:r>
              <a:rPr lang="en-US" sz="1200" kern="1200" baseline="0" dirty="0" smtClean="0">
                <a:solidFill>
                  <a:schemeClr val="tx1"/>
                </a:solidFill>
                <a:latin typeface="Times New Roman" pitchFamily="-110" charset="0"/>
                <a:ea typeface="+mn-ea"/>
                <a:cs typeface="+mn-cs"/>
              </a:rPr>
              <a:t> process 2 ở </a:t>
            </a:r>
            <a:r>
              <a:rPr lang="en-US" sz="1200" kern="1200" baseline="0" dirty="0" err="1" smtClean="0">
                <a:solidFill>
                  <a:schemeClr val="tx1"/>
                </a:solidFill>
                <a:latin typeface="Times New Roman" pitchFamily="-110" charset="0"/>
                <a:ea typeface="+mn-ea"/>
                <a:cs typeface="+mn-cs"/>
              </a:rPr>
              <a:t>hình</a:t>
            </a:r>
            <a:r>
              <a:rPr lang="en-US" sz="1200" kern="1200" baseline="0" dirty="0" smtClean="0">
                <a:solidFill>
                  <a:schemeClr val="tx1"/>
                </a:solidFill>
                <a:latin typeface="Times New Roman" pitchFamily="-110" charset="0"/>
                <a:ea typeface="+mn-ea"/>
                <a:cs typeface="+mn-cs"/>
              </a:rPr>
              <a:t> d </a:t>
            </a:r>
            <a:r>
              <a:rPr lang="en-US" sz="1200" kern="1200" baseline="0" dirty="0" err="1" smtClean="0">
                <a:solidFill>
                  <a:schemeClr val="tx1"/>
                </a:solidFill>
                <a:latin typeface="Times New Roman" pitchFamily="-110" charset="0"/>
                <a:ea typeface="+mn-ea"/>
                <a:cs typeface="+mn-cs"/>
              </a:rPr>
              <a:t>và</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hình</a:t>
            </a:r>
            <a:r>
              <a:rPr lang="en-US" sz="1200" kern="1200" baseline="0" dirty="0" smtClean="0">
                <a:solidFill>
                  <a:schemeClr val="tx1"/>
                </a:solidFill>
                <a:latin typeface="Times New Roman" pitchFamily="-110" charset="0"/>
                <a:ea typeface="+mn-ea"/>
                <a:cs typeface="+mn-cs"/>
              </a:rPr>
              <a:t> h).</a:t>
            </a:r>
          </a:p>
          <a:p>
            <a:r>
              <a:rPr lang="en-US" sz="1200" kern="1200" baseline="0" dirty="0" err="1" smtClean="0">
                <a:solidFill>
                  <a:schemeClr val="tx1"/>
                </a:solidFill>
                <a:latin typeface="Times New Roman" pitchFamily="-110" charset="0"/>
                <a:ea typeface="+mn-ea"/>
                <a:cs typeface="+mn-cs"/>
              </a:rPr>
              <a:t>Giải</a:t>
            </a:r>
            <a:r>
              <a:rPr lang="en-US" sz="1200" kern="1200" baseline="0" dirty="0" smtClean="0">
                <a:solidFill>
                  <a:schemeClr val="tx1"/>
                </a:solidFill>
                <a:latin typeface="Times New Roman" pitchFamily="-110" charset="0"/>
                <a:ea typeface="+mn-ea"/>
                <a:cs typeface="+mn-cs"/>
              </a:rPr>
              <a:t> th1ich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vẽ</a:t>
            </a:r>
            <a:r>
              <a:rPr lang="en-US" sz="1200" kern="1200" baseline="0" dirty="0" smtClean="0">
                <a:solidFill>
                  <a:schemeClr val="tx1"/>
                </a:solidFill>
                <a:latin typeface="Times New Roman" pitchFamily="-110" charset="0"/>
                <a:ea typeface="+mn-ea"/>
                <a:cs typeface="+mn-cs"/>
              </a:rPr>
              <a:t>:</a:t>
            </a:r>
          </a:p>
          <a:p>
            <a:r>
              <a:rPr lang="en-US" sz="1200" b="1" u="sng" kern="1200" baseline="0" dirty="0" err="1" smtClean="0">
                <a:solidFill>
                  <a:schemeClr val="tx1"/>
                </a:solidFill>
                <a:latin typeface="Times New Roman" pitchFamily="-110" charset="0"/>
                <a:ea typeface="+mn-ea"/>
                <a:cs typeface="+mn-cs"/>
              </a:rPr>
              <a:t>Hình</a:t>
            </a:r>
            <a:r>
              <a:rPr lang="en-US" sz="1200" b="1" u="sng" kern="1200" baseline="0" dirty="0" smtClean="0">
                <a:solidFill>
                  <a:schemeClr val="tx1"/>
                </a:solidFill>
                <a:latin typeface="Times New Roman" pitchFamily="-110" charset="0"/>
                <a:ea typeface="+mn-ea"/>
                <a:cs typeface="+mn-cs"/>
              </a:rPr>
              <a:t> </a:t>
            </a:r>
            <a:r>
              <a:rPr lang="en-US" sz="1200" b="1" u="sng" kern="1200" baseline="0" dirty="0" err="1" smtClean="0">
                <a:solidFill>
                  <a:schemeClr val="tx1"/>
                </a:solidFill>
                <a:latin typeface="Times New Roman" pitchFamily="-110" charset="0"/>
                <a:ea typeface="+mn-ea"/>
                <a:cs typeface="+mn-cs"/>
              </a:rPr>
              <a:t>a,b,c,d</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Lần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lượt</a:t>
            </a:r>
            <a:r>
              <a:rPr lang="en-US" sz="1200" b="0" u="none" kern="1200" baseline="0" dirty="0" smtClean="0">
                <a:solidFill>
                  <a:schemeClr val="tx1"/>
                </a:solidFill>
                <a:latin typeface="Times New Roman" pitchFamily="-110" charset="0"/>
                <a:ea typeface="+mn-ea"/>
                <a:cs typeface="+mn-cs"/>
              </a:rPr>
              <a:t> 4 process </a:t>
            </a:r>
            <a:r>
              <a:rPr lang="en-US" sz="1200" b="0" u="none" kern="1200" baseline="0" dirty="0" err="1" smtClean="0">
                <a:solidFill>
                  <a:schemeClr val="tx1"/>
                </a:solidFill>
                <a:latin typeface="Times New Roman" pitchFamily="-110" charset="0"/>
                <a:ea typeface="+mn-ea"/>
                <a:cs typeface="+mn-cs"/>
              </a:rPr>
              <a:t>được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nạp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không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có</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gì</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để</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bàn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vì</a:t>
            </a:r>
            <a:r>
              <a:rPr lang="en-US" sz="1200" b="0" u="none" kern="1200" baseline="0" dirty="0" smtClean="0">
                <a:solidFill>
                  <a:schemeClr val="tx1"/>
                </a:solidFill>
                <a:latin typeface="Times New Roman" pitchFamily="-110" charset="0"/>
                <a:ea typeface="+mn-ea"/>
                <a:cs typeface="+mn-cs"/>
              </a:rPr>
              <a:t> RAM </a:t>
            </a:r>
            <a:r>
              <a:rPr lang="en-US" sz="1200" b="0" u="none" kern="1200" baseline="0" dirty="0" err="1" smtClean="0">
                <a:solidFill>
                  <a:schemeClr val="tx1"/>
                </a:solidFill>
                <a:latin typeface="Times New Roman" pitchFamily="-110" charset="0"/>
                <a:ea typeface="+mn-ea"/>
                <a:cs typeface="+mn-cs"/>
              </a:rPr>
              <a:t>còn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trống</a:t>
            </a:r>
            <a:r>
              <a:rPr lang="en-US" sz="1200" b="0" u="none" kern="1200" baseline="0" dirty="0" smtClean="0">
                <a:solidFill>
                  <a:schemeClr val="tx1"/>
                </a:solidFill>
                <a:latin typeface="Times New Roman" pitchFamily="-110" charset="0"/>
                <a:ea typeface="+mn-ea"/>
                <a:cs typeface="+mn-cs"/>
              </a:rPr>
              <a:t>.</a:t>
            </a:r>
          </a:p>
          <a:p>
            <a:r>
              <a:rPr lang="en-US" sz="1200" b="1" u="sng" kern="1200" baseline="0" dirty="0" err="1" smtClean="0">
                <a:solidFill>
                  <a:schemeClr val="tx1"/>
                </a:solidFill>
                <a:latin typeface="Times New Roman" pitchFamily="-110" charset="0"/>
                <a:ea typeface="+mn-ea"/>
                <a:cs typeface="+mn-cs"/>
              </a:rPr>
              <a:t>Hình</a:t>
            </a:r>
            <a:r>
              <a:rPr lang="en-US" sz="1200" b="1" u="sng" kern="1200" baseline="0" dirty="0" smtClean="0">
                <a:solidFill>
                  <a:schemeClr val="tx1"/>
                </a:solidFill>
                <a:latin typeface="Times New Roman" pitchFamily="-110" charset="0"/>
                <a:ea typeface="+mn-ea"/>
                <a:cs typeface="+mn-cs"/>
              </a:rPr>
              <a:t> e</a:t>
            </a:r>
            <a:r>
              <a:rPr lang="en-US" sz="1200" b="0" u="none" kern="1200" baseline="0" dirty="0" smtClean="0">
                <a:solidFill>
                  <a:schemeClr val="tx1"/>
                </a:solidFill>
                <a:latin typeface="Times New Roman" pitchFamily="-110" charset="0"/>
                <a:ea typeface="+mn-ea"/>
                <a:cs typeface="+mn-cs"/>
              </a:rPr>
              <a:t>: Process 4 (8MB) </a:t>
            </a:r>
            <a:r>
              <a:rPr lang="en-US" sz="1200" b="0" u="none" kern="1200" baseline="0" dirty="0" err="1" smtClean="0">
                <a:solidFill>
                  <a:schemeClr val="tx1"/>
                </a:solidFill>
                <a:latin typeface="Times New Roman" pitchFamily="-110" charset="0"/>
                <a:ea typeface="+mn-ea"/>
                <a:cs typeface="+mn-cs"/>
              </a:rPr>
              <a:t>cần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nạp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nhưng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hình</a:t>
            </a:r>
            <a:r>
              <a:rPr lang="en-US" sz="1200" b="0" u="none" kern="1200" baseline="0" dirty="0" smtClean="0">
                <a:solidFill>
                  <a:schemeClr val="tx1"/>
                </a:solidFill>
                <a:latin typeface="Times New Roman" pitchFamily="-110" charset="0"/>
                <a:ea typeface="+mn-ea"/>
                <a:cs typeface="+mn-cs"/>
              </a:rPr>
              <a:t> d </a:t>
            </a:r>
            <a:r>
              <a:rPr lang="en-US" sz="1200" b="0" u="none" kern="1200" baseline="0" dirty="0" err="1" smtClean="0">
                <a:solidFill>
                  <a:schemeClr val="tx1"/>
                </a:solidFill>
                <a:latin typeface="Times New Roman" pitchFamily="-110" charset="0"/>
                <a:ea typeface="+mn-ea"/>
                <a:cs typeface="+mn-cs"/>
              </a:rPr>
              <a:t>không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còn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chỗ</a:t>
            </a:r>
            <a:r>
              <a:rPr lang="en-US" sz="1200" b="0" u="none" kern="1200" baseline="0" dirty="0" smtClean="0">
                <a:solidFill>
                  <a:schemeClr val="tx1"/>
                </a:solidFill>
                <a:latin typeface="Times New Roman" pitchFamily="-110" charset="0"/>
                <a:ea typeface="+mn-ea"/>
                <a:cs typeface="+mn-cs"/>
              </a:rPr>
              <a:t>. </a:t>
            </a:r>
          </a:p>
          <a:p>
            <a:r>
              <a:rPr lang="en-US" sz="1200" b="0" u="none" kern="1200" baseline="0" dirty="0" smtClean="0">
                <a:solidFill>
                  <a:schemeClr val="tx1"/>
                </a:solidFill>
                <a:latin typeface="Times New Roman" pitchFamily="-110" charset="0"/>
                <a:ea typeface="+mn-ea"/>
                <a:cs typeface="+mn-cs"/>
              </a:rPr>
              <a:t>            OS swap out </a:t>
            </a:r>
            <a:r>
              <a:rPr lang="en-US" sz="1200" b="0" u="none" kern="1200" baseline="0" dirty="0" err="1" smtClean="0">
                <a:solidFill>
                  <a:schemeClr val="tx1"/>
                </a:solidFill>
                <a:latin typeface="Times New Roman" pitchFamily="-110" charset="0"/>
                <a:ea typeface="+mn-ea"/>
                <a:cs typeface="+mn-cs"/>
              </a:rPr>
              <a:t>tạm</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thời</a:t>
            </a:r>
            <a:r>
              <a:rPr lang="en-US" sz="1200" b="0" u="none" kern="1200" baseline="0" dirty="0" smtClean="0">
                <a:solidFill>
                  <a:schemeClr val="tx1"/>
                </a:solidFill>
                <a:latin typeface="Times New Roman" pitchFamily="-110" charset="0"/>
                <a:ea typeface="+mn-ea"/>
                <a:cs typeface="+mn-cs"/>
              </a:rPr>
              <a:t> process 2 </a:t>
            </a:r>
            <a:r>
              <a:rPr lang="en-US" sz="1200" b="0" u="none" kern="1200" baseline="0" dirty="0" err="1" smtClean="0">
                <a:solidFill>
                  <a:schemeClr val="tx1"/>
                </a:solidFill>
                <a:latin typeface="Times New Roman" pitchFamily="-110" charset="0"/>
                <a:ea typeface="+mn-ea"/>
                <a:cs typeface="+mn-cs"/>
              </a:rPr>
              <a:t>ra</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có</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thể</a:t>
            </a:r>
            <a:r>
              <a:rPr lang="en-US" sz="1200" b="0" u="none" kern="1200" baseline="0" dirty="0" smtClean="0">
                <a:solidFill>
                  <a:schemeClr val="tx1"/>
                </a:solidFill>
                <a:latin typeface="Times New Roman" pitchFamily="-110" charset="0"/>
                <a:ea typeface="+mn-ea"/>
                <a:cs typeface="+mn-cs"/>
              </a:rPr>
              <a:t> do </a:t>
            </a:r>
            <a:r>
              <a:rPr lang="en-US" sz="1200" b="0" u="none" kern="1200" baseline="0" dirty="0" err="1" smtClean="0">
                <a:solidFill>
                  <a:schemeClr val="tx1"/>
                </a:solidFill>
                <a:latin typeface="Times New Roman" pitchFamily="-110" charset="0"/>
                <a:ea typeface="+mn-ea"/>
                <a:cs typeface="+mn-cs"/>
              </a:rPr>
              <a:t>cần</a:t>
            </a:r>
            <a:r>
              <a:rPr lang="en-US" sz="1200" b="0" u="none" kern="1200" baseline="0" dirty="0" smtClean="0">
                <a:solidFill>
                  <a:schemeClr val="tx1"/>
                </a:solidFill>
                <a:latin typeface="Times New Roman" pitchFamily="-110" charset="0"/>
                <a:ea typeface="+mn-ea"/>
                <a:cs typeface="+mn-cs"/>
              </a:rPr>
              <a:t> IO) </a:t>
            </a:r>
            <a:r>
              <a:rPr lang="en-US" sz="1200" b="0" u="none" kern="1200" baseline="0" dirty="0" err="1" smtClean="0">
                <a:solidFill>
                  <a:schemeClr val="tx1"/>
                </a:solidFill>
                <a:latin typeface="Times New Roman" pitchFamily="-110" charset="0"/>
                <a:ea typeface="+mn-ea"/>
                <a:cs typeface="+mn-cs"/>
              </a:rPr>
              <a:t>để</a:t>
            </a:r>
            <a:r>
              <a:rPr lang="en-US" sz="1200" b="0" u="none" kern="1200" baseline="0" dirty="0" smtClean="0">
                <a:solidFill>
                  <a:schemeClr val="tx1"/>
                </a:solidFill>
                <a:latin typeface="Times New Roman" pitchFamily="-110" charset="0"/>
                <a:ea typeface="+mn-ea"/>
                <a:cs typeface="+mn-cs"/>
              </a:rPr>
              <a:t> process 4 </a:t>
            </a:r>
            <a:r>
              <a:rPr lang="en-US" sz="1200" b="0" u="none" kern="1200" baseline="0" dirty="0" err="1" smtClean="0">
                <a:solidFill>
                  <a:schemeClr val="tx1"/>
                </a:solidFill>
                <a:latin typeface="Times New Roman" pitchFamily="-110" charset="0"/>
                <a:ea typeface="+mn-ea"/>
                <a:cs typeface="+mn-cs"/>
              </a:rPr>
              <a:t>vào</a:t>
            </a:r>
            <a:r>
              <a:rPr lang="en-US" sz="1200" b="0" u="none" kern="1200" baseline="0" dirty="0" smtClean="0">
                <a:solidFill>
                  <a:schemeClr val="tx1"/>
                </a:solidFill>
                <a:latin typeface="Times New Roman" pitchFamily="-110" charset="0"/>
                <a:ea typeface="+mn-ea"/>
                <a:cs typeface="+mn-cs"/>
              </a:rPr>
              <a:t> (swap in)</a:t>
            </a:r>
          </a:p>
          <a:p>
            <a:r>
              <a:rPr lang="en-US" sz="1200" b="1" u="sng" kern="1200" baseline="0" dirty="0" err="1" smtClean="0">
                <a:solidFill>
                  <a:schemeClr val="tx1"/>
                </a:solidFill>
                <a:latin typeface="Times New Roman" pitchFamily="-110" charset="0"/>
                <a:ea typeface="+mn-ea"/>
                <a:cs typeface="+mn-cs"/>
              </a:rPr>
              <a:t>Hình</a:t>
            </a:r>
            <a:r>
              <a:rPr lang="en-US" sz="1200" b="1" u="sng" kern="1200" baseline="0" dirty="0" smtClean="0">
                <a:solidFill>
                  <a:schemeClr val="tx1"/>
                </a:solidFill>
                <a:latin typeface="Times New Roman" pitchFamily="-110" charset="0"/>
                <a:ea typeface="+mn-ea"/>
                <a:cs typeface="+mn-cs"/>
              </a:rPr>
              <a:t> f</a:t>
            </a:r>
            <a:r>
              <a:rPr lang="en-US" sz="1200" b="0" u="none" kern="1200" baseline="0" dirty="0" smtClean="0">
                <a:solidFill>
                  <a:schemeClr val="tx1"/>
                </a:solidFill>
                <a:latin typeface="Times New Roman" pitchFamily="-110" charset="0"/>
                <a:ea typeface="+mn-ea"/>
                <a:cs typeface="+mn-cs"/>
              </a:rPr>
              <a:t>: Process 2 </a:t>
            </a:r>
            <a:r>
              <a:rPr lang="en-US" sz="1200" b="0" u="none" kern="1200" baseline="0" dirty="0" err="1" smtClean="0">
                <a:solidFill>
                  <a:schemeClr val="tx1"/>
                </a:solidFill>
                <a:latin typeface="Times New Roman" pitchFamily="-110" charset="0"/>
                <a:ea typeface="+mn-ea"/>
                <a:cs typeface="+mn-cs"/>
              </a:rPr>
              <a:t>đã</a:t>
            </a:r>
            <a:r>
              <a:rPr lang="en-US" sz="1200" b="0" u="none" kern="1200" baseline="0" dirty="0" smtClean="0">
                <a:solidFill>
                  <a:schemeClr val="tx1"/>
                </a:solidFill>
                <a:latin typeface="Times New Roman" pitchFamily="-110" charset="0"/>
                <a:ea typeface="+mn-ea"/>
                <a:cs typeface="+mn-cs"/>
              </a:rPr>
              <a:t> IO </a:t>
            </a:r>
            <a:r>
              <a:rPr lang="en-US" sz="1200" b="0" u="none" kern="1200" baseline="0" dirty="0" err="1" smtClean="0">
                <a:solidFill>
                  <a:schemeClr val="tx1"/>
                </a:solidFill>
                <a:latin typeface="Times New Roman" pitchFamily="-110" charset="0"/>
                <a:ea typeface="+mn-ea"/>
                <a:cs typeface="+mn-cs"/>
              </a:rPr>
              <a:t>xong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cần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phải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nạp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vào</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nhưng</a:t>
            </a:r>
            <a:r>
              <a:rPr lang="en-US" sz="1200" b="0" u="none" kern="1200" baseline="0" dirty="0" smtClean="0">
                <a:solidFill>
                  <a:schemeClr val="tx1"/>
                </a:solidFill>
                <a:latin typeface="Times New Roman" pitchFamily="-110" charset="0"/>
                <a:ea typeface="+mn-ea"/>
                <a:cs typeface="+mn-cs"/>
              </a:rPr>
              <a:t> kho6gn </a:t>
            </a:r>
            <a:r>
              <a:rPr lang="en-US" sz="1200" b="0" u="none" kern="1200" baseline="0" dirty="0" err="1" smtClean="0">
                <a:solidFill>
                  <a:schemeClr val="tx1"/>
                </a:solidFill>
                <a:latin typeface="Times New Roman" pitchFamily="-110" charset="0"/>
                <a:ea typeface="+mn-ea"/>
                <a:cs typeface="+mn-cs"/>
              </a:rPr>
              <a:t>có</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chỗ</a:t>
            </a:r>
            <a:endParaRPr lang="en-US" sz="1200" b="0" u="none" kern="1200" baseline="0" dirty="0" smtClean="0">
              <a:solidFill>
                <a:schemeClr val="tx1"/>
              </a:solidFill>
              <a:latin typeface="Times New Roman" pitchFamily="-110" charset="0"/>
              <a:ea typeface="+mn-ea"/>
              <a:cs typeface="+mn-cs"/>
            </a:endParaRPr>
          </a:p>
          <a:p>
            <a:r>
              <a:rPr lang="en-US" sz="1200" b="1" u="sng" kern="1200" baseline="0" dirty="0" err="1" smtClean="0">
                <a:solidFill>
                  <a:schemeClr val="tx1"/>
                </a:solidFill>
                <a:latin typeface="Times New Roman" pitchFamily="-110" charset="0"/>
                <a:ea typeface="+mn-ea"/>
                <a:cs typeface="+mn-cs"/>
              </a:rPr>
              <a:t>Hình</a:t>
            </a:r>
            <a:r>
              <a:rPr lang="en-US" sz="1200" b="1" u="sng" kern="1200" baseline="0" dirty="0" smtClean="0">
                <a:solidFill>
                  <a:schemeClr val="tx1"/>
                </a:solidFill>
                <a:latin typeface="Times New Roman" pitchFamily="-110" charset="0"/>
                <a:ea typeface="+mn-ea"/>
                <a:cs typeface="+mn-cs"/>
              </a:rPr>
              <a:t> g</a:t>
            </a:r>
            <a:r>
              <a:rPr lang="en-US" sz="1200" b="0" u="none" kern="1200" baseline="0" dirty="0" smtClean="0">
                <a:solidFill>
                  <a:schemeClr val="tx1"/>
                </a:solidFill>
                <a:latin typeface="Times New Roman" pitchFamily="-110" charset="0"/>
                <a:ea typeface="+mn-ea"/>
                <a:cs typeface="+mn-cs"/>
              </a:rPr>
              <a:t>: OS swap out process 1 </a:t>
            </a:r>
            <a:r>
              <a:rPr lang="en-US" sz="1200" b="0" u="none" kern="1200" baseline="0" dirty="0" err="1" smtClean="0">
                <a:solidFill>
                  <a:schemeClr val="tx1"/>
                </a:solidFill>
                <a:latin typeface="Times New Roman" pitchFamily="-110" charset="0"/>
                <a:ea typeface="+mn-ea"/>
                <a:cs typeface="+mn-cs"/>
              </a:rPr>
              <a:t>để</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có</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chỗ</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cho</a:t>
            </a:r>
            <a:r>
              <a:rPr lang="en-US" sz="1200" b="0" u="none" kern="1200" baseline="0" dirty="0" smtClean="0">
                <a:solidFill>
                  <a:schemeClr val="tx1"/>
                </a:solidFill>
                <a:latin typeface="Times New Roman" pitchFamily="-110" charset="0"/>
                <a:ea typeface="+mn-ea"/>
                <a:cs typeface="+mn-cs"/>
              </a:rPr>
              <a:t> process 2 </a:t>
            </a:r>
            <a:r>
              <a:rPr lang="en-US" sz="1200" b="0" u="none" kern="1200" baseline="0" dirty="0" err="1" smtClean="0">
                <a:solidFill>
                  <a:schemeClr val="tx1"/>
                </a:solidFill>
                <a:latin typeface="Times New Roman" pitchFamily="-110" charset="0"/>
                <a:ea typeface="+mn-ea"/>
                <a:cs typeface="+mn-cs"/>
              </a:rPr>
              <a:t>vào</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hình</a:t>
            </a:r>
            <a:r>
              <a:rPr lang="en-US" sz="1200" b="0" u="none" kern="1200" baseline="0" dirty="0" smtClean="0">
                <a:solidFill>
                  <a:schemeClr val="tx1"/>
                </a:solidFill>
                <a:latin typeface="Times New Roman" pitchFamily="-110" charset="0"/>
                <a:ea typeface="+mn-ea"/>
                <a:cs typeface="+mn-cs"/>
              </a:rPr>
              <a:t> h). </a:t>
            </a:r>
          </a:p>
          <a:p>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Như</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vậy</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tại</a:t>
            </a:r>
            <a:r>
              <a:rPr lang="en-US" sz="1200" b="0" u="none" kern="1200" baseline="0" dirty="0" smtClean="0">
                <a:solidFill>
                  <a:schemeClr val="tx1"/>
                </a:solidFill>
                <a:latin typeface="Times New Roman" pitchFamily="-110" charset="0"/>
                <a:ea typeface="+mn-ea"/>
                <a:cs typeface="+mn-cs"/>
              </a:rPr>
              <a:t> 2 </a:t>
            </a:r>
            <a:r>
              <a:rPr lang="en-US" sz="1200" b="0" u="none" kern="1200" baseline="0" dirty="0" err="1" smtClean="0">
                <a:solidFill>
                  <a:schemeClr val="tx1"/>
                </a:solidFill>
                <a:latin typeface="Times New Roman" pitchFamily="-110" charset="0"/>
                <a:ea typeface="+mn-ea"/>
                <a:cs typeface="+mn-cs"/>
              </a:rPr>
              <a:t>thời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điểm</a:t>
            </a:r>
            <a:r>
              <a:rPr lang="en-US" sz="1200" b="0" u="none" kern="1200" baseline="0" dirty="0" smtClean="0">
                <a:solidFill>
                  <a:schemeClr val="tx1"/>
                </a:solidFill>
                <a:latin typeface="Times New Roman" pitchFamily="-110" charset="0"/>
                <a:ea typeface="+mn-ea"/>
                <a:cs typeface="+mn-cs"/>
              </a:rPr>
              <a:t>, process 2 </a:t>
            </a:r>
            <a:r>
              <a:rPr lang="en-US" sz="1200" b="0" u="none" kern="1200" baseline="0" dirty="0" err="1" smtClean="0">
                <a:solidFill>
                  <a:schemeClr val="tx1"/>
                </a:solidFill>
                <a:latin typeface="Times New Roman" pitchFamily="-110" charset="0"/>
                <a:ea typeface="+mn-ea"/>
                <a:cs typeface="+mn-cs"/>
              </a:rPr>
              <a:t>được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đặt</a:t>
            </a:r>
            <a:r>
              <a:rPr lang="en-US" sz="1200" b="0" u="none" kern="1200" baseline="0" dirty="0" smtClean="0">
                <a:solidFill>
                  <a:schemeClr val="tx1"/>
                </a:solidFill>
                <a:latin typeface="Times New Roman" pitchFamily="-110" charset="0"/>
                <a:ea typeface="+mn-ea"/>
                <a:cs typeface="+mn-cs"/>
              </a:rPr>
              <a:t> ở </a:t>
            </a:r>
            <a:r>
              <a:rPr lang="en-US" sz="1200" b="0" u="none" kern="1200" baseline="0" dirty="0" err="1" smtClean="0">
                <a:solidFill>
                  <a:schemeClr val="tx1"/>
                </a:solidFill>
                <a:latin typeface="Times New Roman" pitchFamily="-110" charset="0"/>
                <a:ea typeface="+mn-ea"/>
                <a:cs typeface="+mn-cs"/>
              </a:rPr>
              <a:t>hai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đoạn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bộ</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nhau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khác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nhau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hình</a:t>
            </a:r>
            <a:r>
              <a:rPr lang="en-US" sz="1200" b="0" u="none" kern="1200" baseline="0" dirty="0" smtClean="0">
                <a:solidFill>
                  <a:schemeClr val="tx1"/>
                </a:solidFill>
                <a:latin typeface="Times New Roman" pitchFamily="-110" charset="0"/>
                <a:ea typeface="+mn-ea"/>
                <a:cs typeface="+mn-cs"/>
              </a:rPr>
              <a:t> d </a:t>
            </a:r>
            <a:r>
              <a:rPr lang="en-US" sz="1200" b="0" u="none" kern="1200" baseline="0" dirty="0" err="1" smtClean="0">
                <a:solidFill>
                  <a:schemeClr val="tx1"/>
                </a:solidFill>
                <a:latin typeface="Times New Roman" pitchFamily="-110" charset="0"/>
                <a:ea typeface="+mn-ea"/>
                <a:cs typeface="+mn-cs"/>
              </a:rPr>
              <a:t>và</a:t>
            </a:r>
            <a:r>
              <a:rPr lang="en-US" sz="1200" b="0" u="none" kern="1200" baseline="0" dirty="0" smtClean="0">
                <a:solidFill>
                  <a:schemeClr val="tx1"/>
                </a:solidFill>
                <a:latin typeface="Times New Roman" pitchFamily="-110" charset="0"/>
                <a:ea typeface="+mn-ea"/>
                <a:cs typeface="+mn-cs"/>
              </a:rPr>
              <a:t> h).</a:t>
            </a:r>
          </a:p>
          <a:p>
            <a:endParaRPr lang="en-US" sz="1200" b="0" u="none" kern="1200" baseline="0" dirty="0" smtClean="0">
              <a:solidFill>
                <a:schemeClr val="tx1"/>
              </a:solidFill>
              <a:latin typeface="Times New Roman" pitchFamily="-110" charset="0"/>
              <a:ea typeface="+mn-ea"/>
              <a:cs typeface="+mn-cs"/>
            </a:endParaRPr>
          </a:p>
          <a:p>
            <a:r>
              <a:rPr lang="en-US" sz="1200" b="1" u="sng" kern="1200" baseline="0" dirty="0" err="1" smtClean="0">
                <a:solidFill>
                  <a:schemeClr val="tx1"/>
                </a:solidFill>
                <a:latin typeface="Times New Roman" pitchFamily="-110" charset="0"/>
                <a:ea typeface="+mn-ea"/>
                <a:cs typeface="+mn-cs"/>
              </a:rPr>
              <a:t>Câu</a:t>
            </a:r>
            <a:r>
              <a:rPr lang="en-US" sz="1200" b="1" u="sng" kern="1200" baseline="0" dirty="0" smtClean="0">
                <a:solidFill>
                  <a:schemeClr val="tx1"/>
                </a:solidFill>
                <a:latin typeface="Times New Roman" pitchFamily="-110" charset="0"/>
                <a:ea typeface="+mn-ea"/>
                <a:cs typeface="+mn-cs"/>
              </a:rPr>
              <a:t> </a:t>
            </a:r>
            <a:r>
              <a:rPr lang="en-US" sz="1200" b="1" u="sng" kern="1200" baseline="0" dirty="0" err="1" smtClean="0">
                <a:solidFill>
                  <a:schemeClr val="tx1"/>
                </a:solidFill>
                <a:latin typeface="Times New Roman" pitchFamily="-110" charset="0"/>
                <a:ea typeface="+mn-ea"/>
                <a:cs typeface="+mn-cs"/>
              </a:rPr>
              <a:t>hỏi</a:t>
            </a:r>
            <a:r>
              <a:rPr lang="en-US" sz="1200" b="0" u="none" kern="1200" baseline="0" dirty="0" smtClean="0">
                <a:solidFill>
                  <a:schemeClr val="tx1"/>
                </a:solidFill>
                <a:latin typeface="Times New Roman" pitchFamily="-110" charset="0"/>
                <a:ea typeface="+mn-ea"/>
                <a:cs typeface="+mn-cs"/>
              </a:rPr>
              <a:t>: </a:t>
            </a:r>
            <a:r>
              <a:rPr lang="vi-VN" sz="1200" b="0" u="none" kern="1200" baseline="0" dirty="0" smtClean="0">
                <a:solidFill>
                  <a:schemeClr val="tx1"/>
                </a:solidFill>
                <a:latin typeface="Times New Roman" pitchFamily="-110" charset="0"/>
                <a:ea typeface="+mn-ea"/>
                <a:cs typeface="+mn-cs"/>
              </a:rPr>
              <a:t>Phần addr trong c</a:t>
            </a:r>
            <a:r>
              <a:rPr lang="en-US" sz="1200" b="0" u="none" kern="1200" baseline="0" dirty="0" err="1" smtClean="0">
                <a:solidFill>
                  <a:schemeClr val="tx1"/>
                </a:solidFill>
                <a:latin typeface="Times New Roman" pitchFamily="-110" charset="0"/>
                <a:ea typeface="+mn-ea"/>
                <a:cs typeface="+mn-cs"/>
              </a:rPr>
              <a:t>ấu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trúc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lệnh</a:t>
            </a:r>
            <a:r>
              <a:rPr lang="en-US" sz="1200" b="0" u="none" kern="1200" baseline="0" dirty="0" smtClean="0">
                <a:solidFill>
                  <a:schemeClr val="tx1"/>
                </a:solidFill>
                <a:latin typeface="Times New Roman" pitchFamily="-110" charset="0"/>
                <a:ea typeface="+mn-ea"/>
                <a:cs typeface="+mn-cs"/>
              </a:rPr>
              <a:t> &lt;</a:t>
            </a:r>
            <a:r>
              <a:rPr lang="en-US" sz="1200" b="0" u="none" kern="1200" baseline="0" dirty="0" err="1" smtClean="0">
                <a:solidFill>
                  <a:schemeClr val="tx1"/>
                </a:solidFill>
                <a:latin typeface="Times New Roman" pitchFamily="-110" charset="0"/>
                <a:ea typeface="+mn-ea"/>
                <a:cs typeface="+mn-cs"/>
              </a:rPr>
              <a:t>opcode</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addr</a:t>
            </a:r>
            <a:r>
              <a:rPr lang="en-US" sz="1200" b="0" u="none" kern="1200" baseline="0" dirty="0" smtClean="0">
                <a:solidFill>
                  <a:schemeClr val="tx1"/>
                </a:solidFill>
                <a:latin typeface="Times New Roman" pitchFamily="-110" charset="0"/>
                <a:ea typeface="+mn-ea"/>
                <a:cs typeface="+mn-cs"/>
              </a:rPr>
              <a:t>&gt; </a:t>
            </a:r>
            <a:r>
              <a:rPr lang="en-US" sz="1200" b="0" u="none" kern="1200" baseline="0" dirty="0" err="1" smtClean="0">
                <a:solidFill>
                  <a:schemeClr val="tx1"/>
                </a:solidFill>
                <a:latin typeface="Times New Roman" pitchFamily="-110" charset="0"/>
                <a:ea typeface="+mn-ea"/>
                <a:cs typeface="+mn-cs"/>
              </a:rPr>
              <a:t>sẽ</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phải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thay</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đổi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thế</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nào</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để</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cho</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phép</a:t>
            </a:r>
            <a:r>
              <a:rPr lang="en-US" sz="1200" b="0" u="none" kern="1200" baseline="0" dirty="0" smtClean="0">
                <a:solidFill>
                  <a:schemeClr val="tx1"/>
                </a:solidFill>
                <a:latin typeface="Times New Roman" pitchFamily="-110" charset="0"/>
                <a:ea typeface="+mn-ea"/>
                <a:cs typeface="+mn-cs"/>
              </a:rPr>
              <a:t> process </a:t>
            </a:r>
            <a:r>
              <a:rPr lang="en-US" sz="1200" b="0" u="none" kern="1200" baseline="0" dirty="0" err="1" smtClean="0">
                <a:solidFill>
                  <a:schemeClr val="tx1"/>
                </a:solidFill>
                <a:latin typeface="Times New Roman" pitchFamily="-110" charset="0"/>
                <a:ea typeface="+mn-ea"/>
                <a:cs typeface="+mn-cs"/>
              </a:rPr>
              <a:t>có</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thể</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nạp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vào</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bất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kỳ</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vùng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nhớ</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nào</a:t>
            </a:r>
            <a:r>
              <a:rPr lang="vi-VN" sz="1200" b="0" u="none" kern="1200" baseline="0" dirty="0" smtClean="0">
                <a:solidFill>
                  <a:schemeClr val="tx1"/>
                </a:solidFill>
                <a:latin typeface="Times New Roman" pitchFamily="-110" charset="0"/>
                <a:ea typeface="+mn-ea"/>
                <a:cs typeface="+mn-cs"/>
              </a:rPr>
              <a:t> mà vẫn bảo đảm truy xuất đúng ô nhớ?</a:t>
            </a:r>
            <a:endParaRPr lang="en-US" sz="1200" b="0" u="none" kern="1200" baseline="0" dirty="0" smtClean="0">
              <a:solidFill>
                <a:schemeClr val="tx1"/>
              </a:solidFill>
              <a:latin typeface="Times New Roman" pitchFamily="-110" charset="0"/>
              <a:ea typeface="+mn-ea"/>
              <a:cs typeface="+mn-cs"/>
            </a:endParaRPr>
          </a:p>
          <a:p>
            <a:pPr marL="228600" indent="-228600">
              <a:buNone/>
            </a:pPr>
            <a:r>
              <a:rPr lang="vi-VN" sz="1200" b="0" u="none" kern="1200" baseline="0" dirty="0" smtClean="0">
                <a:solidFill>
                  <a:schemeClr val="tx1"/>
                </a:solidFill>
                <a:latin typeface="Times New Roman" pitchFamily="-110" charset="0"/>
                <a:ea typeface="+mn-ea"/>
                <a:cs typeface="+mn-cs"/>
              </a:rPr>
              <a:t>(1) </a:t>
            </a:r>
            <a:r>
              <a:rPr lang="en-US" sz="1200" b="0" u="none" kern="1200" baseline="0" dirty="0" err="1" smtClean="0">
                <a:solidFill>
                  <a:schemeClr val="tx1"/>
                </a:solidFill>
                <a:latin typeface="Times New Roman" pitchFamily="-110" charset="0"/>
                <a:ea typeface="+mn-ea"/>
                <a:cs typeface="+mn-cs"/>
              </a:rPr>
              <a:t>Nếu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không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dùng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kỹ</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thuật</a:t>
            </a:r>
            <a:r>
              <a:rPr lang="en-US" sz="1200" b="0" u="none" kern="1200" baseline="0" dirty="0" smtClean="0">
                <a:solidFill>
                  <a:schemeClr val="tx1"/>
                </a:solidFill>
                <a:latin typeface="Times New Roman" pitchFamily="-110" charset="0"/>
                <a:ea typeface="+mn-ea"/>
                <a:cs typeface="+mn-cs"/>
              </a:rPr>
              <a:t> swapping, </a:t>
            </a:r>
            <a:r>
              <a:rPr lang="en-US" sz="1200" b="0" u="none" kern="1200" baseline="0" dirty="0" err="1" smtClean="0">
                <a:solidFill>
                  <a:schemeClr val="tx1"/>
                </a:solidFill>
                <a:latin typeface="Times New Roman" pitchFamily="-110" charset="0"/>
                <a:ea typeface="+mn-ea"/>
                <a:cs typeface="+mn-cs"/>
              </a:rPr>
              <a:t>addr</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trong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lệnh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là</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địa</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chỉ</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vật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lý</a:t>
            </a:r>
            <a:r>
              <a:rPr lang="en-US" sz="1200" b="0" u="none" kern="1200" baseline="0" dirty="0" smtClean="0">
                <a:solidFill>
                  <a:schemeClr val="tx1"/>
                </a:solidFill>
                <a:latin typeface="Times New Roman" pitchFamily="-110" charset="0"/>
                <a:ea typeface="+mn-ea"/>
                <a:cs typeface="+mn-cs"/>
              </a:rPr>
              <a:t> (physical address).</a:t>
            </a:r>
          </a:p>
          <a:p>
            <a:pPr marL="228600" indent="-228600">
              <a:buNone/>
            </a:pPr>
            <a:r>
              <a:rPr lang="vi-VN" sz="1200" b="0" u="none" kern="1200" baseline="0" dirty="0" smtClean="0">
                <a:solidFill>
                  <a:schemeClr val="tx1"/>
                </a:solidFill>
                <a:latin typeface="Times New Roman" pitchFamily="-110" charset="0"/>
                <a:ea typeface="+mn-ea"/>
                <a:cs typeface="+mn-cs"/>
              </a:rPr>
              <a:t>(2) </a:t>
            </a:r>
            <a:r>
              <a:rPr lang="en-US" sz="1200" b="0" u="none" kern="1200" baseline="0" dirty="0" err="1" smtClean="0">
                <a:solidFill>
                  <a:schemeClr val="tx1"/>
                </a:solidFill>
                <a:latin typeface="Times New Roman" pitchFamily="-110" charset="0"/>
                <a:ea typeface="+mn-ea"/>
                <a:cs typeface="+mn-cs"/>
              </a:rPr>
              <a:t>Khi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dùng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kỹ</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thuật</a:t>
            </a:r>
            <a:r>
              <a:rPr lang="en-US" sz="1200" b="0" u="none" kern="1200" baseline="0" dirty="0" smtClean="0">
                <a:solidFill>
                  <a:schemeClr val="tx1"/>
                </a:solidFill>
                <a:latin typeface="Times New Roman" pitchFamily="-110" charset="0"/>
                <a:ea typeface="+mn-ea"/>
                <a:cs typeface="+mn-cs"/>
              </a:rPr>
              <a:t> swapping </a:t>
            </a:r>
            <a:r>
              <a:rPr lang="en-US" sz="1200" b="0" u="none" kern="1200" baseline="0" dirty="0" err="1" smtClean="0">
                <a:solidFill>
                  <a:schemeClr val="tx1"/>
                </a:solidFill>
                <a:latin typeface="Times New Roman" pitchFamily="-110" charset="0"/>
                <a:ea typeface="+mn-ea"/>
                <a:cs typeface="+mn-cs"/>
              </a:rPr>
              <a:t>và</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phân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hoạch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bộ</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nhớ</a:t>
            </a:r>
            <a:r>
              <a:rPr lang="en-US" sz="1200" b="0" u="none" kern="1200" baseline="0" dirty="0" smtClean="0">
                <a:solidFill>
                  <a:schemeClr val="tx1"/>
                </a:solidFill>
                <a:latin typeface="Times New Roman" pitchFamily="-110" charset="0"/>
                <a:ea typeface="+mn-ea"/>
                <a:cs typeface="+mn-cs"/>
              </a:rPr>
              <a:t>, process </a:t>
            </a:r>
            <a:r>
              <a:rPr lang="en-US" sz="1200" b="0" u="none" kern="1200" baseline="0" dirty="0" err="1" smtClean="0">
                <a:solidFill>
                  <a:schemeClr val="tx1"/>
                </a:solidFill>
                <a:latin typeface="Times New Roman" pitchFamily="-110" charset="0"/>
                <a:ea typeface="+mn-ea"/>
                <a:cs typeface="+mn-cs"/>
              </a:rPr>
              <a:t>có</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thể</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nạp</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động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vào</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các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vùng</a:t>
            </a:r>
            <a:r>
              <a:rPr lang="en-US" sz="1200" b="0" u="none" kern="1200" baseline="0" dirty="0" smtClean="0">
                <a:solidFill>
                  <a:schemeClr val="tx1"/>
                </a:solidFill>
                <a:latin typeface="Times New Roman" pitchFamily="-110" charset="0"/>
                <a:ea typeface="+mn-ea"/>
                <a:cs typeface="+mn-cs"/>
              </a:rPr>
              <a:t> RAM </a:t>
            </a:r>
            <a:r>
              <a:rPr lang="en-US" sz="1200" b="0" u="none" kern="1200" baseline="0" dirty="0" err="1" smtClean="0">
                <a:solidFill>
                  <a:schemeClr val="tx1"/>
                </a:solidFill>
                <a:latin typeface="Times New Roman" pitchFamily="-110" charset="0"/>
                <a:ea typeface="+mn-ea"/>
                <a:cs typeface="+mn-cs"/>
              </a:rPr>
              <a:t>khác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nhau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nên</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địa</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chỉ</a:t>
            </a:r>
            <a:r>
              <a:rPr lang="en-US" sz="1200" b="0" u="none" kern="1200" baseline="0" dirty="0" smtClean="0">
                <a:solidFill>
                  <a:schemeClr val="tx1"/>
                </a:solidFill>
                <a:latin typeface="Times New Roman" pitchFamily="-110" charset="0"/>
                <a:ea typeface="+mn-ea"/>
                <a:cs typeface="+mn-cs"/>
              </a:rPr>
              <a:t> ph</a:t>
            </a:r>
            <a:r>
              <a:rPr lang="vi-VN" sz="1200" b="0" u="none" kern="1200" baseline="0" dirty="0" smtClean="0">
                <a:solidFill>
                  <a:schemeClr val="tx1"/>
                </a:solidFill>
                <a:latin typeface="Times New Roman" pitchFamily="-110" charset="0"/>
                <a:ea typeface="+mn-ea"/>
                <a:cs typeface="+mn-cs"/>
              </a:rPr>
              <a:t>ải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được</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mô</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tả</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cách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khác</a:t>
            </a:r>
            <a:r>
              <a:rPr lang="en-US" sz="1200" b="0" u="none" kern="1200" baseline="0" dirty="0" smtClean="0">
                <a:solidFill>
                  <a:schemeClr val="tx1"/>
                </a:solidFill>
                <a:latin typeface="Times New Roman" pitchFamily="-110" charset="0"/>
                <a:ea typeface="+mn-ea"/>
                <a:cs typeface="+mn-cs"/>
              </a:rPr>
              <a:t> </a:t>
            </a:r>
            <a:r>
              <a:rPr lang="vi-VN" sz="1200" b="0" u="none" kern="1200" baseline="0" dirty="0" smtClean="0">
                <a:solidFill>
                  <a:schemeClr val="tx1"/>
                </a:solidFill>
                <a:latin typeface="Times New Roman" pitchFamily="-110" charset="0"/>
                <a:ea typeface="+mn-ea"/>
                <a:cs typeface="+mn-cs"/>
              </a:rPr>
              <a:t>để </a:t>
            </a:r>
            <a:r>
              <a:rPr lang="en-US" sz="1200" b="0" u="none" kern="1200" baseline="0" dirty="0" err="1" smtClean="0">
                <a:solidFill>
                  <a:schemeClr val="tx1"/>
                </a:solidFill>
                <a:latin typeface="Times New Roman" pitchFamily="-110" charset="0"/>
                <a:ea typeface="+mn-ea"/>
                <a:cs typeface="+mn-cs"/>
              </a:rPr>
              <a:t>phù</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hợp</a:t>
            </a:r>
            <a:r>
              <a:rPr lang="vi-VN" sz="1200" b="0" u="none" kern="1200" baseline="0" dirty="0" smtClean="0">
                <a:solidFill>
                  <a:schemeClr val="tx1"/>
                </a:solidFill>
                <a:latin typeface="Times New Roman" pitchFamily="-110" charset="0"/>
                <a:ea typeface="+mn-ea"/>
                <a:cs typeface="+mn-cs"/>
              </a:rPr>
              <a:t> với bvie65c nạp động</a:t>
            </a:r>
            <a:r>
              <a:rPr lang="en-US" sz="1200" b="0" u="none" kern="1200" baseline="0" dirty="0" smtClean="0">
                <a:solidFill>
                  <a:schemeClr val="tx1"/>
                </a:solidFill>
                <a:latin typeface="Times New Roman" pitchFamily="-110" charset="0"/>
                <a:ea typeface="+mn-ea"/>
                <a:cs typeface="+mn-cs"/>
              </a:rPr>
              <a:t>. </a:t>
            </a:r>
            <a:endParaRPr lang="vi-VN" sz="1200" b="0" u="none" kern="1200" baseline="0" dirty="0" smtClean="0">
              <a:solidFill>
                <a:schemeClr val="tx1"/>
              </a:solidFill>
              <a:latin typeface="Times New Roman" pitchFamily="-110" charset="0"/>
              <a:ea typeface="+mn-ea"/>
              <a:cs typeface="+mn-cs"/>
            </a:endParaRPr>
          </a:p>
          <a:p>
            <a:pPr marL="228600" indent="-228600">
              <a:buNone/>
            </a:pPr>
            <a:r>
              <a:rPr lang="vi-VN"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Địa</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chỉ</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trong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lệnh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của</a:t>
            </a:r>
            <a:r>
              <a:rPr lang="en-US" sz="1200" b="0" u="none" kern="1200" baseline="0" dirty="0" smtClean="0">
                <a:solidFill>
                  <a:schemeClr val="tx1"/>
                </a:solidFill>
                <a:latin typeface="Times New Roman" pitchFamily="-110" charset="0"/>
                <a:ea typeface="+mn-ea"/>
                <a:cs typeface="+mn-cs"/>
              </a:rPr>
              <a:t> process </a:t>
            </a:r>
            <a:r>
              <a:rPr lang="en-US" sz="1200" b="0" u="none" kern="1200" baseline="0" dirty="0" err="1" smtClean="0">
                <a:solidFill>
                  <a:schemeClr val="tx1"/>
                </a:solidFill>
                <a:latin typeface="Times New Roman" pitchFamily="-110" charset="0"/>
                <a:ea typeface="+mn-ea"/>
                <a:cs typeface="+mn-cs"/>
              </a:rPr>
              <a:t>bây</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giờ</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không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phải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là</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địa</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chỉ</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vật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lý</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mà</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là</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địa</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chỉ</a:t>
            </a:r>
            <a:r>
              <a:rPr lang="en-US" sz="1200" b="0" u="none" kern="1200" baseline="0" dirty="0" smtClean="0">
                <a:solidFill>
                  <a:schemeClr val="tx1"/>
                </a:solidFill>
                <a:latin typeface="Times New Roman" pitchFamily="-110" charset="0"/>
                <a:ea typeface="+mn-ea"/>
                <a:cs typeface="+mn-cs"/>
              </a:rPr>
              <a:t> logic </a:t>
            </a:r>
            <a:r>
              <a:rPr lang="vi-VN" sz="1200" b="0" u="none" kern="1200" baseline="0" dirty="0" smtClean="0">
                <a:solidFill>
                  <a:schemeClr val="tx1"/>
                </a:solidFill>
                <a:latin typeface="Times New Roman" pitchFamily="-110" charset="0"/>
                <a:ea typeface="+mn-ea"/>
                <a:cs typeface="+mn-cs"/>
              </a:rPr>
              <a:t>được </a:t>
            </a:r>
            <a:r>
              <a:rPr lang="en-US" sz="1200" b="0" u="none" kern="1200" baseline="0" dirty="0" err="1" smtClean="0">
                <a:solidFill>
                  <a:schemeClr val="tx1"/>
                </a:solidFill>
                <a:latin typeface="Times New Roman" pitchFamily="-110" charset="0"/>
                <a:ea typeface="+mn-ea"/>
                <a:cs typeface="+mn-cs"/>
              </a:rPr>
              <a:t>mô</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tả</a:t>
            </a:r>
            <a:r>
              <a:rPr lang="en-US" sz="1200" b="0" u="none" kern="1200" baseline="0" dirty="0" smtClean="0">
                <a:solidFill>
                  <a:schemeClr val="tx1"/>
                </a:solidFill>
                <a:latin typeface="Times New Roman" pitchFamily="-110" charset="0"/>
                <a:ea typeface="+mn-ea"/>
                <a:cs typeface="+mn-cs"/>
              </a:rPr>
              <a:t> </a:t>
            </a:r>
            <a:r>
              <a:rPr lang="vi-VN" sz="1200" b="0" u="none" kern="1200" baseline="0" dirty="0" smtClean="0">
                <a:solidFill>
                  <a:schemeClr val="tx1"/>
                </a:solidFill>
                <a:latin typeface="Times New Roman" pitchFamily="-110" charset="0"/>
                <a:ea typeface="+mn-ea"/>
                <a:cs typeface="+mn-cs"/>
              </a:rPr>
              <a:t>bằng </a:t>
            </a:r>
            <a:r>
              <a:rPr lang="en-US" sz="1200" b="0" u="none" kern="1200" baseline="0" dirty="0" err="1" smtClean="0">
                <a:solidFill>
                  <a:schemeClr val="tx1"/>
                </a:solidFill>
                <a:latin typeface="Times New Roman" pitchFamily="-110" charset="0"/>
                <a:ea typeface="+mn-ea"/>
                <a:cs typeface="+mn-cs"/>
              </a:rPr>
              <a:t>khoảng</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cách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biệt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độ</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dời</a:t>
            </a:r>
            <a:r>
              <a:rPr lang="en-US" sz="1200" b="0" u="none" kern="1200" baseline="0" dirty="0" smtClean="0">
                <a:solidFill>
                  <a:schemeClr val="tx1"/>
                </a:solidFill>
                <a:latin typeface="Times New Roman" pitchFamily="-110" charset="0"/>
                <a:ea typeface="+mn-ea"/>
                <a:cs typeface="+mn-cs"/>
              </a:rPr>
              <a:t>/ </a:t>
            </a:r>
            <a:r>
              <a:rPr lang="en-US" sz="1200" b="1" u="none" kern="1200" baseline="0" dirty="0" smtClean="0">
                <a:solidFill>
                  <a:schemeClr val="tx1"/>
                </a:solidFill>
                <a:latin typeface="Times New Roman" pitchFamily="-110" charset="0"/>
                <a:ea typeface="+mn-ea"/>
                <a:cs typeface="+mn-cs"/>
              </a:rPr>
              <a:t>offset</a:t>
            </a:r>
            <a:r>
              <a:rPr lang="vi-VN" sz="1200" b="0" u="none" kern="1200" baseline="0" dirty="0" smtClean="0">
                <a:solidFill>
                  <a:schemeClr val="tx1"/>
                </a:solidFill>
                <a:latin typeface="Times New Roman" pitchFamily="-110" charset="0"/>
                <a:ea typeface="+mn-ea"/>
                <a:cs typeface="+mn-cs"/>
              </a:rPr>
              <a:t>)</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tính</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từ</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vị</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trí</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đầu</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của</a:t>
            </a:r>
            <a:r>
              <a:rPr lang="en-US" sz="1200" b="0" u="none" kern="1200" baseline="0" dirty="0" smtClean="0">
                <a:solidFill>
                  <a:schemeClr val="tx1"/>
                </a:solidFill>
                <a:latin typeface="Times New Roman" pitchFamily="-110" charset="0"/>
                <a:ea typeface="+mn-ea"/>
                <a:cs typeface="+mn-cs"/>
              </a:rPr>
              <a:t> process). </a:t>
            </a:r>
            <a:r>
              <a:rPr lang="vi-VN" sz="1200" b="0" u="none" kern="1200" baseline="0" dirty="0" smtClean="0">
                <a:solidFill>
                  <a:schemeClr val="tx1"/>
                </a:solidFill>
                <a:latin typeface="Times New Roman" pitchFamily="-110" charset="0"/>
                <a:ea typeface="+mn-ea"/>
                <a:cs typeface="+mn-cs"/>
              </a:rPr>
              <a:t>          | ---</a:t>
            </a:r>
            <a:r>
              <a:rPr lang="vi-VN" sz="1200" b="1" u="none" kern="1200" baseline="0" dirty="0" smtClean="0">
                <a:solidFill>
                  <a:schemeClr val="tx1"/>
                </a:solidFill>
                <a:latin typeface="Times New Roman" pitchFamily="-110" charset="0"/>
                <a:ea typeface="+mn-ea"/>
                <a:cs typeface="+mn-cs"/>
              </a:rPr>
              <a:t>offset</a:t>
            </a:r>
            <a:r>
              <a:rPr lang="vi-VN" sz="1200" b="0" u="none" kern="1200" baseline="0" dirty="0" smtClean="0">
                <a:solidFill>
                  <a:schemeClr val="tx1"/>
                </a:solidFill>
                <a:latin typeface="Times New Roman" pitchFamily="-110" charset="0"/>
                <a:ea typeface="+mn-ea"/>
                <a:cs typeface="+mn-cs"/>
              </a:rPr>
              <a:t>------</a:t>
            </a:r>
            <a:r>
              <a:rPr lang="vi-VN" sz="1200" b="1" u="none" kern="1200" baseline="0" dirty="0" smtClean="0">
                <a:solidFill>
                  <a:schemeClr val="tx1"/>
                </a:solidFill>
                <a:latin typeface="Times New Roman" pitchFamily="-110" charset="0"/>
                <a:ea typeface="+mn-ea"/>
                <a:cs typeface="+mn-cs"/>
              </a:rPr>
              <a:t>Data</a:t>
            </a:r>
            <a:r>
              <a:rPr lang="vi-VN" sz="1200" b="0" u="none" kern="1200" baseline="0" dirty="0" smtClean="0">
                <a:solidFill>
                  <a:schemeClr val="tx1"/>
                </a:solidFill>
                <a:latin typeface="Times New Roman" pitchFamily="-110" charset="0"/>
                <a:ea typeface="+mn-ea"/>
                <a:cs typeface="+mn-cs"/>
              </a:rPr>
              <a:t> ..................................|</a:t>
            </a:r>
          </a:p>
          <a:p>
            <a:pPr marL="228600" indent="-228600">
              <a:buNone/>
            </a:pPr>
            <a:r>
              <a:rPr lang="vi-VN"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Như</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vậy</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khi</a:t>
            </a:r>
            <a:r>
              <a:rPr lang="en-US" sz="1200" b="0" u="none" kern="1200" baseline="0" dirty="0" smtClean="0">
                <a:solidFill>
                  <a:schemeClr val="tx1"/>
                </a:solidFill>
                <a:latin typeface="Times New Roman" pitchFamily="-110" charset="0"/>
                <a:ea typeface="+mn-ea"/>
                <a:cs typeface="+mn-cs"/>
              </a:rPr>
              <a:t> OS </a:t>
            </a:r>
            <a:r>
              <a:rPr lang="en-US" sz="1200" b="0" u="none" kern="1200" baseline="0" dirty="0" err="1" smtClean="0">
                <a:solidFill>
                  <a:schemeClr val="tx1"/>
                </a:solidFill>
                <a:latin typeface="Times New Roman" pitchFamily="-110" charset="0"/>
                <a:ea typeface="+mn-ea"/>
                <a:cs typeface="+mn-cs"/>
              </a:rPr>
              <a:t>nạp</a:t>
            </a:r>
            <a:r>
              <a:rPr lang="en-US" sz="1200" b="0" u="none" kern="1200" baseline="0" dirty="0" smtClean="0">
                <a:solidFill>
                  <a:schemeClr val="tx1"/>
                </a:solidFill>
                <a:latin typeface="Times New Roman" pitchFamily="-110" charset="0"/>
                <a:ea typeface="+mn-ea"/>
                <a:cs typeface="+mn-cs"/>
              </a:rPr>
              <a:t> process </a:t>
            </a:r>
            <a:r>
              <a:rPr lang="en-US" sz="1200" b="0" u="none" kern="1200" baseline="0" dirty="0" err="1" smtClean="0">
                <a:solidFill>
                  <a:schemeClr val="tx1"/>
                </a:solidFill>
                <a:latin typeface="Times New Roman" pitchFamily="-110" charset="0"/>
                <a:ea typeface="+mn-ea"/>
                <a:cs typeface="+mn-cs"/>
              </a:rPr>
              <a:t>vào</a:t>
            </a:r>
            <a:r>
              <a:rPr lang="en-US" sz="1200" b="0" u="none" kern="1200" baseline="0" dirty="0" smtClean="0">
                <a:solidFill>
                  <a:schemeClr val="tx1"/>
                </a:solidFill>
                <a:latin typeface="Times New Roman" pitchFamily="-110" charset="0"/>
                <a:ea typeface="+mn-ea"/>
                <a:cs typeface="+mn-cs"/>
              </a:rPr>
              <a:t> 1 </a:t>
            </a:r>
            <a:r>
              <a:rPr lang="en-US" sz="1200" b="0" u="none" kern="1200" baseline="0" dirty="0" err="1" smtClean="0">
                <a:solidFill>
                  <a:schemeClr val="tx1"/>
                </a:solidFill>
                <a:latin typeface="Times New Roman" pitchFamily="-110" charset="0"/>
                <a:ea typeface="+mn-ea"/>
                <a:cs typeface="+mn-cs"/>
              </a:rPr>
              <a:t>vị</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trí</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trong</a:t>
            </a:r>
            <a:r>
              <a:rPr lang="en-US" sz="1200" b="0" u="none" kern="1200" baseline="0" dirty="0" smtClean="0">
                <a:solidFill>
                  <a:schemeClr val="tx1"/>
                </a:solidFill>
                <a:latin typeface="Times New Roman" pitchFamily="-110" charset="0"/>
                <a:ea typeface="+mn-ea"/>
                <a:cs typeface="+mn-cs"/>
              </a:rPr>
              <a:t> RAM, </a:t>
            </a:r>
            <a:r>
              <a:rPr lang="en-US" sz="1200" b="0" u="none" kern="1200" baseline="0" dirty="0" err="1" smtClean="0">
                <a:solidFill>
                  <a:schemeClr val="tx1"/>
                </a:solidFill>
                <a:latin typeface="Times New Roman" pitchFamily="-110" charset="0"/>
                <a:ea typeface="+mn-ea"/>
                <a:cs typeface="+mn-cs"/>
              </a:rPr>
              <a:t>địa</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chỉ</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nạp</a:t>
            </a:r>
            <a:r>
              <a:rPr lang="en-US" sz="1200" b="0" u="none" kern="1200" baseline="0" dirty="0" smtClean="0">
                <a:solidFill>
                  <a:schemeClr val="tx1"/>
                </a:solidFill>
                <a:latin typeface="Times New Roman" pitchFamily="-110" charset="0"/>
                <a:ea typeface="+mn-ea"/>
                <a:cs typeface="+mn-cs"/>
              </a:rPr>
              <a:t> process (</a:t>
            </a:r>
            <a:r>
              <a:rPr lang="en-US" sz="1200" b="0" u="none" kern="1200" baseline="0" dirty="0" err="1" smtClean="0">
                <a:solidFill>
                  <a:schemeClr val="tx1"/>
                </a:solidFill>
                <a:latin typeface="Times New Roman" pitchFamily="-110" charset="0"/>
                <a:ea typeface="+mn-ea"/>
                <a:cs typeface="+mn-cs"/>
              </a:rPr>
              <a:t>gọi</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là</a:t>
            </a:r>
            <a:r>
              <a:rPr lang="en-US" sz="1200" b="0" u="none" kern="1200" baseline="0" dirty="0" smtClean="0">
                <a:solidFill>
                  <a:schemeClr val="tx1"/>
                </a:solidFill>
                <a:latin typeface="Times New Roman" pitchFamily="-110" charset="0"/>
                <a:ea typeface="+mn-ea"/>
                <a:cs typeface="+mn-cs"/>
              </a:rPr>
              <a:t> </a:t>
            </a:r>
            <a:r>
              <a:rPr lang="en-US" sz="1200" b="1" u="none" kern="1200" baseline="0" dirty="0" smtClean="0">
                <a:solidFill>
                  <a:schemeClr val="tx1"/>
                </a:solidFill>
                <a:latin typeface="Times New Roman" pitchFamily="-110" charset="0"/>
                <a:ea typeface="+mn-ea"/>
                <a:cs typeface="+mn-cs"/>
              </a:rPr>
              <a:t>base</a:t>
            </a:r>
            <a:r>
              <a:rPr lang="en-US" sz="1200" b="0" u="none" kern="1200" baseline="0" dirty="0" smtClean="0">
                <a:solidFill>
                  <a:schemeClr val="tx1"/>
                </a:solidFill>
                <a:latin typeface="Times New Roman" pitchFamily="-110" charset="0"/>
                <a:ea typeface="+mn-ea"/>
                <a:cs typeface="+mn-cs"/>
              </a:rPr>
              <a:t>) </a:t>
            </a:r>
            <a:r>
              <a:rPr lang="en-US" sz="1200" b="0" u="none" kern="1200" baseline="0" dirty="0" err="1" smtClean="0">
                <a:solidFill>
                  <a:schemeClr val="tx1"/>
                </a:solidFill>
                <a:latin typeface="Times New Roman" pitchFamily="-110" charset="0"/>
                <a:ea typeface="+mn-ea"/>
                <a:cs typeface="+mn-cs"/>
              </a:rPr>
              <a:t>được</a:t>
            </a:r>
            <a:r>
              <a:rPr lang="en-US" sz="1200" b="0" u="none" kern="1200" baseline="0" dirty="0" smtClean="0">
                <a:solidFill>
                  <a:schemeClr val="tx1"/>
                </a:solidFill>
                <a:latin typeface="Times New Roman" pitchFamily="-110" charset="0"/>
                <a:ea typeface="+mn-ea"/>
                <a:cs typeface="+mn-cs"/>
              </a:rPr>
              <a:t> OS</a:t>
            </a:r>
            <a:r>
              <a:rPr lang="vi-VN" sz="1200" b="0" u="none" kern="1200" baseline="0" dirty="0" smtClean="0">
                <a:solidFill>
                  <a:schemeClr val="tx1"/>
                </a:solidFill>
                <a:latin typeface="Times New Roman" pitchFamily="-110" charset="0"/>
                <a:ea typeface="+mn-ea"/>
                <a:cs typeface="+mn-cs"/>
              </a:rPr>
              <a:t> lưu trữ. Khi truy xuất một địa chỉ trong process, địa chỉ vật lý được tính toán sẽ là </a:t>
            </a:r>
            <a:r>
              <a:rPr lang="vi-VN" sz="1200" b="1" u="none" kern="1200" baseline="0" dirty="0" smtClean="0">
                <a:solidFill>
                  <a:schemeClr val="tx1"/>
                </a:solidFill>
                <a:latin typeface="Times New Roman" pitchFamily="-110" charset="0"/>
                <a:ea typeface="+mn-ea"/>
                <a:cs typeface="+mn-cs"/>
              </a:rPr>
              <a:t>base + offset</a:t>
            </a:r>
            <a:r>
              <a:rPr lang="vi-VN" sz="1200" b="0" u="none" kern="1200" baseline="0" dirty="0" smtClean="0">
                <a:solidFill>
                  <a:schemeClr val="tx1"/>
                </a:solidFill>
                <a:latin typeface="Times New Roman" pitchFamily="-110" charset="0"/>
                <a:ea typeface="+mn-ea"/>
                <a:cs typeface="+mn-cs"/>
              </a:rPr>
              <a:t>.</a:t>
            </a:r>
            <a:endParaRPr lang="en-US" sz="1200" b="1" u="none" kern="1200" baseline="0" dirty="0" smtClean="0">
              <a:solidFill>
                <a:schemeClr val="tx1"/>
              </a:solidFill>
              <a:latin typeface="Times New Roman" pitchFamily="-110" charset="0"/>
              <a:ea typeface="+mn-ea"/>
              <a:cs typeface="+mn-cs"/>
            </a:endParaRPr>
          </a:p>
          <a:p>
            <a:endParaRPr lang="vi-VN" sz="1200" b="0" u="none" kern="1200" baseline="0" dirty="0" smtClean="0">
              <a:solidFill>
                <a:schemeClr val="tx1"/>
              </a:solidFill>
              <a:latin typeface="Times New Roman" pitchFamily="-110" charset="0"/>
              <a:ea typeface="+mn-ea"/>
              <a:cs typeface="+mn-cs"/>
            </a:endParaRPr>
          </a:p>
          <a:p>
            <a:r>
              <a:rPr lang="vi-VN" sz="1200" b="1" u="none" kern="1200" baseline="0" dirty="0" smtClean="0">
                <a:solidFill>
                  <a:schemeClr val="tx1"/>
                </a:solidFill>
                <a:latin typeface="Times New Roman" pitchFamily="-110" charset="0"/>
                <a:ea typeface="+mn-ea"/>
                <a:cs typeface="+mn-cs"/>
              </a:rPr>
              <a:t>Khi phần cứng đã áp dụng đạ chỉ logic thì hệ điều hành phải dùng và trình biên dịch ngôn ngữ lập trình cũng PHẢI dùng để tính toán và biểu diễn địa chỉ phù hợp.</a:t>
            </a:r>
            <a:endParaRPr lang="en-US" sz="1200" b="1" u="none" kern="1200" baseline="0" dirty="0" smtClean="0">
              <a:solidFill>
                <a:schemeClr val="tx1"/>
              </a:solidFill>
              <a:latin typeface="Times New Roman" pitchFamily="-110" charset="0"/>
              <a:ea typeface="+mn-ea"/>
              <a:cs typeface="+mn-cs"/>
            </a:endParaRPr>
          </a:p>
          <a:p>
            <a:endParaRPr lang="en-US" sz="1200" b="1" u="sng"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Before we consider ways of dealing with the shortcomings of partitioning, we</a:t>
            </a:r>
          </a:p>
          <a:p>
            <a:r>
              <a:rPr lang="en-US" sz="1200" kern="1200" baseline="0" dirty="0" smtClean="0">
                <a:solidFill>
                  <a:schemeClr val="tx1"/>
                </a:solidFill>
                <a:latin typeface="Times New Roman" pitchFamily="-110" charset="0"/>
                <a:ea typeface="+mn-ea"/>
                <a:cs typeface="+mn-cs"/>
              </a:rPr>
              <a:t>must clear up one loose end. Consider Figure 8.14; it should be obvious that a process</a:t>
            </a:r>
          </a:p>
          <a:p>
            <a:r>
              <a:rPr lang="en-US" sz="1200" kern="1200" baseline="0" dirty="0" smtClean="0">
                <a:solidFill>
                  <a:schemeClr val="tx1"/>
                </a:solidFill>
                <a:latin typeface="Times New Roman" pitchFamily="-110" charset="0"/>
                <a:ea typeface="+mn-ea"/>
                <a:cs typeface="+mn-cs"/>
              </a:rPr>
              <a:t>is not likely to be loaded into the same place in main memory each time it is</a:t>
            </a:r>
          </a:p>
          <a:p>
            <a:r>
              <a:rPr lang="en-US" sz="1200" kern="1200" baseline="0" dirty="0" smtClean="0">
                <a:solidFill>
                  <a:schemeClr val="tx1"/>
                </a:solidFill>
                <a:latin typeface="Times New Roman" pitchFamily="-110" charset="0"/>
                <a:ea typeface="+mn-ea"/>
                <a:cs typeface="+mn-cs"/>
              </a:rPr>
              <a:t>swapped in. Furthermore, if compaction is used, a process may be shifted while in</a:t>
            </a:r>
          </a:p>
          <a:p>
            <a:r>
              <a:rPr lang="en-US" sz="1200" kern="1200" baseline="0" dirty="0" smtClean="0">
                <a:solidFill>
                  <a:schemeClr val="tx1"/>
                </a:solidFill>
                <a:latin typeface="Times New Roman" pitchFamily="-110" charset="0"/>
                <a:ea typeface="+mn-ea"/>
                <a:cs typeface="+mn-cs"/>
              </a:rPr>
              <a:t>main memory. A process in memory consists of instructions plus data. The instructions</a:t>
            </a:r>
          </a:p>
          <a:p>
            <a:r>
              <a:rPr lang="en-US" sz="1200" kern="1200" baseline="0" dirty="0" smtClean="0">
                <a:solidFill>
                  <a:schemeClr val="tx1"/>
                </a:solidFill>
                <a:latin typeface="Times New Roman" pitchFamily="-110" charset="0"/>
                <a:ea typeface="+mn-ea"/>
                <a:cs typeface="+mn-cs"/>
              </a:rPr>
              <a:t>will contain addresses for memory locations of two types: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Addresses of data items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Addresses of instructions, used for branching instructions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But these addresses are not fixed. They will change each time a process is</a:t>
            </a:r>
          </a:p>
          <a:p>
            <a:r>
              <a:rPr lang="en-US" sz="1200" kern="1200" baseline="0" dirty="0" smtClean="0">
                <a:solidFill>
                  <a:schemeClr val="tx1"/>
                </a:solidFill>
                <a:latin typeface="Times New Roman" pitchFamily="-110" charset="0"/>
                <a:ea typeface="+mn-ea"/>
                <a:cs typeface="+mn-cs"/>
              </a:rPr>
              <a:t>swapped in. To solve this problem, a distinction is made between logical addresses</a:t>
            </a:r>
          </a:p>
          <a:p>
            <a:r>
              <a:rPr lang="en-US" sz="1200" kern="1200" baseline="0" dirty="0" smtClean="0">
                <a:solidFill>
                  <a:schemeClr val="tx1"/>
                </a:solidFill>
                <a:latin typeface="Times New Roman" pitchFamily="-110" charset="0"/>
                <a:ea typeface="+mn-ea"/>
                <a:cs typeface="+mn-cs"/>
              </a:rPr>
              <a:t>and physical addresses. A </a:t>
            </a:r>
            <a:r>
              <a:rPr lang="en-US" sz="1200" b="1" kern="1200" baseline="0" dirty="0" smtClean="0">
                <a:solidFill>
                  <a:schemeClr val="tx1"/>
                </a:solidFill>
                <a:latin typeface="Times New Roman" pitchFamily="-110" charset="0"/>
                <a:ea typeface="+mn-ea"/>
                <a:cs typeface="+mn-cs"/>
              </a:rPr>
              <a:t>logical address </a:t>
            </a:r>
            <a:r>
              <a:rPr lang="en-US" sz="1200" b="0" kern="1200" baseline="0" dirty="0" smtClean="0">
                <a:solidFill>
                  <a:schemeClr val="tx1"/>
                </a:solidFill>
                <a:latin typeface="Times New Roman" pitchFamily="-110" charset="0"/>
                <a:ea typeface="+mn-ea"/>
                <a:cs typeface="+mn-cs"/>
              </a:rPr>
              <a:t>is expressed as a location relative to the</a:t>
            </a:r>
          </a:p>
          <a:p>
            <a:r>
              <a:rPr lang="en-US" sz="1200" kern="1200" baseline="0" dirty="0" smtClean="0">
                <a:solidFill>
                  <a:schemeClr val="tx1"/>
                </a:solidFill>
                <a:latin typeface="Times New Roman" pitchFamily="-110" charset="0"/>
                <a:ea typeface="+mn-ea"/>
                <a:cs typeface="+mn-cs"/>
              </a:rPr>
              <a:t>beginning of the program. Instructions in the program contain only logical addresses.</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physical address </a:t>
            </a:r>
            <a:r>
              <a:rPr lang="en-US" sz="1200" b="0" kern="1200" baseline="0" dirty="0" smtClean="0">
                <a:solidFill>
                  <a:schemeClr val="tx1"/>
                </a:solidFill>
                <a:latin typeface="Times New Roman" pitchFamily="-110" charset="0"/>
                <a:ea typeface="+mn-ea"/>
                <a:cs typeface="+mn-cs"/>
              </a:rPr>
              <a:t>is an actual location in main memory. When the processor executes</a:t>
            </a:r>
          </a:p>
          <a:p>
            <a:r>
              <a:rPr lang="en-US" sz="1200" kern="1200" baseline="0" dirty="0" smtClean="0">
                <a:solidFill>
                  <a:schemeClr val="tx1"/>
                </a:solidFill>
                <a:latin typeface="Times New Roman" pitchFamily="-110" charset="0"/>
                <a:ea typeface="+mn-ea"/>
                <a:cs typeface="+mn-cs"/>
              </a:rPr>
              <a:t>a process, it automatically converts from logical to physical address by adding</a:t>
            </a:r>
          </a:p>
          <a:p>
            <a:r>
              <a:rPr lang="en-US" sz="1200" kern="1200" baseline="0" dirty="0" smtClean="0">
                <a:solidFill>
                  <a:schemeClr val="tx1"/>
                </a:solidFill>
                <a:latin typeface="Times New Roman" pitchFamily="-110" charset="0"/>
                <a:ea typeface="+mn-ea"/>
                <a:cs typeface="+mn-cs"/>
              </a:rPr>
              <a:t>the current starting location of the process, called its </a:t>
            </a:r>
            <a:r>
              <a:rPr lang="en-US" sz="1200" b="1" kern="1200" baseline="0" dirty="0" smtClean="0">
                <a:solidFill>
                  <a:schemeClr val="tx1"/>
                </a:solidFill>
                <a:latin typeface="Times New Roman" pitchFamily="-110" charset="0"/>
                <a:ea typeface="+mn-ea"/>
                <a:cs typeface="+mn-cs"/>
              </a:rPr>
              <a:t>base address, </a:t>
            </a:r>
            <a:r>
              <a:rPr lang="en-US" sz="1200" b="0" kern="1200" baseline="0" dirty="0" smtClean="0">
                <a:solidFill>
                  <a:schemeClr val="tx1"/>
                </a:solidFill>
                <a:latin typeface="Times New Roman" pitchFamily="-110" charset="0"/>
                <a:ea typeface="+mn-ea"/>
                <a:cs typeface="+mn-cs"/>
              </a:rPr>
              <a:t>to each logical</a:t>
            </a:r>
          </a:p>
          <a:p>
            <a:r>
              <a:rPr lang="en-US" sz="1200" kern="1200" baseline="0" dirty="0" smtClean="0">
                <a:solidFill>
                  <a:schemeClr val="tx1"/>
                </a:solidFill>
                <a:latin typeface="Times New Roman" pitchFamily="-110" charset="0"/>
                <a:ea typeface="+mn-ea"/>
                <a:cs typeface="+mn-cs"/>
              </a:rPr>
              <a:t>address. This is another example of a processor hardware feature designed to meet</a:t>
            </a:r>
          </a:p>
          <a:p>
            <a:r>
              <a:rPr lang="en-US" sz="1200" kern="1200" baseline="0" dirty="0" smtClean="0">
                <a:solidFill>
                  <a:schemeClr val="tx1"/>
                </a:solidFill>
                <a:latin typeface="Times New Roman" pitchFamily="-110" charset="0"/>
                <a:ea typeface="+mn-ea"/>
                <a:cs typeface="+mn-cs"/>
              </a:rPr>
              <a:t>an OS requirement. The exact nature of this hardware feature depends on the memory</a:t>
            </a:r>
          </a:p>
          <a:p>
            <a:r>
              <a:rPr lang="en-US" sz="1200" kern="1200" baseline="0" dirty="0" smtClean="0">
                <a:solidFill>
                  <a:schemeClr val="tx1"/>
                </a:solidFill>
                <a:latin typeface="Times New Roman" pitchFamily="-110" charset="0"/>
                <a:ea typeface="+mn-ea"/>
                <a:cs typeface="+mn-cs"/>
              </a:rPr>
              <a:t>management strategy in use. We will see several examples later in this chapter.</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3B23DC-2499-7F48-80FF-28CE0A05C5A4}" type="slidenum">
              <a:rPr lang="en-US"/>
              <a:pPr/>
              <a:t>36</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Hệ điều hành UNIX dùng kỹ thuật này</a:t>
            </a:r>
          </a:p>
          <a:p>
            <a:endParaRPr lang="vi-VN" sz="1200" kern="1200" baseline="0" dirty="0" smtClean="0">
              <a:solidFill>
                <a:schemeClr val="tx1"/>
              </a:solidFill>
              <a:latin typeface="Times New Roman" pitchFamily="-110" charset="0"/>
              <a:ea typeface="+mn-ea"/>
              <a:cs typeface="+mn-cs"/>
            </a:endParaRPr>
          </a:p>
          <a:p>
            <a:r>
              <a:rPr lang="vi-VN" sz="1200" kern="1200" baseline="0" dirty="0" smtClean="0">
                <a:solidFill>
                  <a:schemeClr val="tx1"/>
                </a:solidFill>
                <a:latin typeface="Times New Roman" pitchFamily="-110" charset="0"/>
                <a:ea typeface="+mn-ea"/>
                <a:cs typeface="+mn-cs"/>
              </a:rPr>
              <a:t>OS chia bộ nhớ (RAM) cũng như kích thước chương trình thành từng đơn vị có kích thước đều nhau (thí dụ 4KB) và đánh số thứ tự cho chúng. </a:t>
            </a:r>
          </a:p>
          <a:p>
            <a:r>
              <a:rPr lang="vi-VN" sz="1200" kern="1200" baseline="0" dirty="0" smtClean="0">
                <a:solidFill>
                  <a:schemeClr val="tx1"/>
                </a:solidFill>
                <a:latin typeface="Times New Roman" pitchFamily="-110" charset="0"/>
                <a:ea typeface="+mn-ea"/>
                <a:cs typeface="+mn-cs"/>
              </a:rPr>
              <a:t>Một đơn vị trong chương trình gọi là trang </a:t>
            </a:r>
            <a:r>
              <a:rPr lang="vi-VN" sz="1200" b="1" kern="1200" baseline="0" dirty="0" smtClean="0">
                <a:solidFill>
                  <a:schemeClr val="tx1"/>
                </a:solidFill>
                <a:latin typeface="Times New Roman" pitchFamily="-110" charset="0"/>
                <a:ea typeface="+mn-ea"/>
                <a:cs typeface="+mn-cs"/>
              </a:rPr>
              <a:t>(page)</a:t>
            </a:r>
            <a:r>
              <a:rPr lang="vi-VN" sz="1200" b="0" kern="1200" baseline="0" dirty="0" smtClean="0">
                <a:solidFill>
                  <a:schemeClr val="tx1"/>
                </a:solidFill>
                <a:latin typeface="Times New Roman" pitchFamily="-110" charset="0"/>
                <a:ea typeface="+mn-ea"/>
                <a:cs typeface="+mn-cs"/>
              </a:rPr>
              <a:t>, một đơn vị bộ nhớ gọi là khung </a:t>
            </a:r>
            <a:r>
              <a:rPr lang="vi-VN" sz="1200" b="1" kern="1200" baseline="0" dirty="0" smtClean="0">
                <a:solidFill>
                  <a:schemeClr val="tx1"/>
                </a:solidFill>
                <a:latin typeface="Times New Roman" pitchFamily="-110" charset="0"/>
                <a:ea typeface="+mn-ea"/>
                <a:cs typeface="+mn-cs"/>
              </a:rPr>
              <a:t>(frame). Như vậy một frame chứa vừa khít một page.</a:t>
            </a:r>
          </a:p>
          <a:p>
            <a:pPr>
              <a:buFontTx/>
              <a:buChar char="-"/>
            </a:pPr>
            <a:r>
              <a:rPr lang="vi-VN" sz="1200" b="0" kern="1200" baseline="0" dirty="0" smtClean="0">
                <a:solidFill>
                  <a:schemeClr val="tx1"/>
                </a:solidFill>
                <a:latin typeface="Times New Roman" pitchFamily="-110" charset="0"/>
                <a:ea typeface="+mn-ea"/>
                <a:cs typeface="+mn-cs"/>
              </a:rPr>
              <a:t>Khi chạy chương trình, không nhất thiết phải nạp toàn bộ file vào bộ nhớ mà chỉ cần nạp vài page vào vài frame và khi cần thêm page nào thì nạp thêm page đó. Nếu không có chỗ chứa thì áp dụng kỹ thuật swap out một page ra đĩa để có chỗ nạp page mới. </a:t>
            </a:r>
            <a:r>
              <a:rPr lang="vi-VN" sz="1200" b="1" kern="1200" baseline="0" dirty="0" smtClean="0">
                <a:solidFill>
                  <a:schemeClr val="tx1"/>
                </a:solidFill>
                <a:latin typeface="Times New Roman" pitchFamily="-110" charset="0"/>
                <a:ea typeface="+mn-ea"/>
                <a:cs typeface="+mn-cs"/>
              </a:rPr>
              <a:t>Nhờ kỹ thuật này mà một máy tính có bộ nhớ nhỏ vẫn có thể chạy được chương trình có kích thước rất lớn </a:t>
            </a:r>
            <a:r>
              <a:rPr lang="vi-VN" sz="1200" b="0" kern="1200" baseline="0" dirty="0" smtClean="0">
                <a:solidFill>
                  <a:schemeClr val="tx1"/>
                </a:solidFill>
                <a:latin typeface="Times New Roman" pitchFamily="-110" charset="0"/>
                <a:ea typeface="+mn-ea"/>
                <a:cs typeface="+mn-cs"/>
              </a:rPr>
              <a:t>(hành triệu page).</a:t>
            </a:r>
          </a:p>
          <a:p>
            <a:pPr>
              <a:buFontTx/>
              <a:buChar char="-"/>
            </a:pPr>
            <a:endParaRPr lang="vi-VN" sz="1200" b="0" kern="1200" baseline="0" dirty="0" smtClean="0">
              <a:solidFill>
                <a:schemeClr val="tx1"/>
              </a:solidFill>
              <a:latin typeface="Times New Roman" pitchFamily="-110" charset="0"/>
              <a:ea typeface="+mn-ea"/>
              <a:cs typeface="+mn-cs"/>
            </a:endParaRPr>
          </a:p>
          <a:p>
            <a:pPr>
              <a:buFontTx/>
              <a:buChar char="-"/>
            </a:pPr>
            <a:r>
              <a:rPr lang="vi-VN" sz="1200" b="0" kern="1200" baseline="0" dirty="0" smtClean="0">
                <a:solidFill>
                  <a:schemeClr val="tx1"/>
                </a:solidFill>
                <a:latin typeface="Times New Roman" pitchFamily="-110" charset="0"/>
                <a:ea typeface="+mn-ea"/>
                <a:cs typeface="+mn-cs"/>
              </a:rPr>
              <a:t>OS lưu trữ một bảng các page trã nạp gọi là frame list trong đó chứa địa chỉ vật lý ở RAM đã nạp frame này.</a:t>
            </a:r>
          </a:p>
          <a:p>
            <a:pPr>
              <a:buFontTx/>
              <a:buChar char="-"/>
            </a:pPr>
            <a:endParaRPr lang="vi-VN" sz="1200" b="0" kern="1200" baseline="0" dirty="0" smtClean="0">
              <a:solidFill>
                <a:schemeClr val="tx1"/>
              </a:solidFill>
              <a:latin typeface="Times New Roman" pitchFamily="-110" charset="0"/>
              <a:ea typeface="+mn-ea"/>
              <a:cs typeface="+mn-cs"/>
            </a:endParaRPr>
          </a:p>
          <a:p>
            <a:pPr>
              <a:buFontTx/>
              <a:buChar char="-"/>
            </a:pPr>
            <a:r>
              <a:rPr lang="vi-VN" sz="1200" b="0" kern="1200" baseline="0" dirty="0" smtClean="0">
                <a:solidFill>
                  <a:schemeClr val="tx1"/>
                </a:solidFill>
                <a:latin typeface="Times New Roman" pitchFamily="-110" charset="0"/>
                <a:ea typeface="+mn-ea"/>
                <a:cs typeface="+mn-cs"/>
              </a:rPr>
              <a:t>Các trình biên dịch khi biên dịch chương trình sẽ tính toán địa chỉ logic bao gồm </a:t>
            </a:r>
            <a:r>
              <a:rPr lang="vi-VN" sz="1200" b="1" kern="1200" baseline="0" dirty="0" smtClean="0">
                <a:solidFill>
                  <a:schemeClr val="tx1"/>
                </a:solidFill>
                <a:latin typeface="Times New Roman" pitchFamily="-110" charset="0"/>
                <a:ea typeface="+mn-ea"/>
                <a:cs typeface="+mn-cs"/>
              </a:rPr>
              <a:t>&lt;page number, offset&gt;</a:t>
            </a:r>
          </a:p>
          <a:p>
            <a:pPr>
              <a:buFontTx/>
              <a:buChar char="-"/>
            </a:pPr>
            <a:r>
              <a:rPr lang="vi-VN" sz="1200" b="1" kern="1200" baseline="0" dirty="0" smtClean="0">
                <a:solidFill>
                  <a:schemeClr val="tx1"/>
                </a:solidFill>
                <a:latin typeface="Times New Roman" pitchFamily="-110" charset="0"/>
                <a:ea typeface="+mn-ea"/>
                <a:cs typeface="+mn-cs"/>
              </a:rPr>
              <a:t>Cách tính địa chỉ vật lý</a:t>
            </a:r>
            <a:r>
              <a:rPr lang="vi-VN" sz="1200" b="0" kern="1200" baseline="0" dirty="0" smtClean="0">
                <a:solidFill>
                  <a:schemeClr val="tx1"/>
                </a:solidFill>
                <a:latin typeface="Times New Roman" pitchFamily="-110" charset="0"/>
                <a:ea typeface="+mn-ea"/>
                <a:cs typeface="+mn-cs"/>
              </a:rPr>
              <a:t>: Từ </a:t>
            </a:r>
            <a:r>
              <a:rPr lang="vi-VN" sz="1200" b="1" kern="1200" baseline="0" dirty="0" smtClean="0">
                <a:solidFill>
                  <a:schemeClr val="tx1"/>
                </a:solidFill>
                <a:latin typeface="Times New Roman" pitchFamily="-110" charset="0"/>
                <a:ea typeface="+mn-ea"/>
                <a:cs typeface="+mn-cs"/>
              </a:rPr>
              <a:t>page number</a:t>
            </a:r>
            <a:r>
              <a:rPr lang="vi-VN" sz="1200" b="0" kern="1200" baseline="0" dirty="0" smtClean="0">
                <a:solidFill>
                  <a:schemeClr val="tx1"/>
                </a:solidFill>
                <a:latin typeface="Times New Roman" pitchFamily="-110" charset="0"/>
                <a:ea typeface="+mn-ea"/>
                <a:cs typeface="+mn-cs"/>
              </a:rPr>
              <a:t> vào </a:t>
            </a:r>
            <a:r>
              <a:rPr lang="vi-VN" sz="1200" b="1" kern="1200" baseline="0" dirty="0" smtClean="0">
                <a:solidFill>
                  <a:schemeClr val="tx1"/>
                </a:solidFill>
                <a:latin typeface="Times New Roman" pitchFamily="-110" charset="0"/>
                <a:ea typeface="+mn-ea"/>
                <a:cs typeface="+mn-cs"/>
              </a:rPr>
              <a:t>frame list</a:t>
            </a:r>
            <a:r>
              <a:rPr lang="vi-VN" sz="1200" b="0" kern="1200" baseline="0" dirty="0" smtClean="0">
                <a:solidFill>
                  <a:schemeClr val="tx1"/>
                </a:solidFill>
                <a:latin typeface="Times New Roman" pitchFamily="-110" charset="0"/>
                <a:ea typeface="+mn-ea"/>
                <a:cs typeface="+mn-cs"/>
              </a:rPr>
              <a:t> sẽ có </a:t>
            </a:r>
            <a:r>
              <a:rPr lang="vi-VN" sz="1200" b="1" kern="1200" baseline="0" dirty="0" smtClean="0">
                <a:solidFill>
                  <a:schemeClr val="tx1"/>
                </a:solidFill>
                <a:latin typeface="Times New Roman" pitchFamily="-110" charset="0"/>
                <a:ea typeface="+mn-ea"/>
                <a:cs typeface="+mn-cs"/>
              </a:rPr>
              <a:t>địa chỉ nền</a:t>
            </a:r>
            <a:r>
              <a:rPr lang="vi-VN" sz="1200" b="0" kern="1200" baseline="0" dirty="0" smtClean="0">
                <a:solidFill>
                  <a:schemeClr val="tx1"/>
                </a:solidFill>
                <a:latin typeface="Times New Roman" pitchFamily="-110" charset="0"/>
                <a:ea typeface="+mn-ea"/>
                <a:cs typeface="+mn-cs"/>
              </a:rPr>
              <a:t> của page </a:t>
            </a:r>
            <a:r>
              <a:rPr lang="vi-VN" sz="1200" b="1" kern="1200" baseline="0" dirty="0" smtClean="0">
                <a:solidFill>
                  <a:schemeClr val="tx1"/>
                </a:solidFill>
                <a:latin typeface="Times New Roman" pitchFamily="-110" charset="0"/>
                <a:ea typeface="+mn-ea"/>
                <a:cs typeface="+mn-cs"/>
              </a:rPr>
              <a:t>cộng thêm offset</a:t>
            </a:r>
            <a:r>
              <a:rPr lang="vi-VN" sz="1200" b="0" kern="1200" baseline="0" dirty="0" smtClean="0">
                <a:solidFill>
                  <a:schemeClr val="tx1"/>
                </a:solidFill>
                <a:latin typeface="Times New Roman" pitchFamily="-110" charset="0"/>
                <a:ea typeface="+mn-ea"/>
                <a:cs typeface="+mn-cs"/>
              </a:rPr>
              <a:t> sẽ có địa chỉ vật lý.</a:t>
            </a:r>
          </a:p>
          <a:p>
            <a:pPr>
              <a:buFontTx/>
              <a:buChar char="-"/>
            </a:pPr>
            <a:endParaRPr lang="vi-VN" sz="1200" b="0" kern="1200" baseline="0" dirty="0" smtClean="0">
              <a:solidFill>
                <a:schemeClr val="tx1"/>
              </a:solidFill>
              <a:latin typeface="Times New Roman" pitchFamily="-110" charset="0"/>
              <a:ea typeface="+mn-ea"/>
              <a:cs typeface="+mn-cs"/>
            </a:endParaRPr>
          </a:p>
          <a:p>
            <a:pPr>
              <a:buFontTx/>
              <a:buChar char="-"/>
            </a:pPr>
            <a:endParaRPr lang="vi-VN" sz="1200" b="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Both unequal fixed-size and variable-size partitions are inefficient in the use of</a:t>
            </a:r>
          </a:p>
          <a:p>
            <a:r>
              <a:rPr lang="en-US" sz="1200" kern="1200" baseline="0" dirty="0" smtClean="0">
                <a:solidFill>
                  <a:schemeClr val="tx1"/>
                </a:solidFill>
                <a:latin typeface="Times New Roman" pitchFamily="-110" charset="0"/>
                <a:ea typeface="+mn-ea"/>
                <a:cs typeface="+mn-cs"/>
              </a:rPr>
              <a:t>memory. Suppose, however, that memory is partitioned into equal fixed-size chunks</a:t>
            </a:r>
          </a:p>
          <a:p>
            <a:r>
              <a:rPr lang="en-US" sz="1200" kern="1200" baseline="0" dirty="0" smtClean="0">
                <a:solidFill>
                  <a:schemeClr val="tx1"/>
                </a:solidFill>
                <a:latin typeface="Times New Roman" pitchFamily="-110" charset="0"/>
                <a:ea typeface="+mn-ea"/>
                <a:cs typeface="+mn-cs"/>
              </a:rPr>
              <a:t>that are relatively small, and that each process is also divided into small fixed-size</a:t>
            </a:r>
          </a:p>
          <a:p>
            <a:r>
              <a:rPr lang="en-US" sz="1200" kern="1200" baseline="0" dirty="0" smtClean="0">
                <a:solidFill>
                  <a:schemeClr val="tx1"/>
                </a:solidFill>
                <a:latin typeface="Times New Roman" pitchFamily="-110" charset="0"/>
                <a:ea typeface="+mn-ea"/>
                <a:cs typeface="+mn-cs"/>
              </a:rPr>
              <a:t>chunks of some size. Then the chunks of a program, known as </a:t>
            </a:r>
            <a:r>
              <a:rPr lang="en-US" sz="1200" b="1" kern="1200" baseline="0" dirty="0" smtClean="0">
                <a:solidFill>
                  <a:schemeClr val="tx1"/>
                </a:solidFill>
                <a:latin typeface="Times New Roman" pitchFamily="-110" charset="0"/>
                <a:ea typeface="+mn-ea"/>
                <a:cs typeface="+mn-cs"/>
              </a:rPr>
              <a:t>pages, could be</a:t>
            </a:r>
          </a:p>
          <a:p>
            <a:r>
              <a:rPr lang="en-US" sz="1200" kern="1200" baseline="0" dirty="0" smtClean="0">
                <a:solidFill>
                  <a:schemeClr val="tx1"/>
                </a:solidFill>
                <a:latin typeface="Times New Roman" pitchFamily="-110" charset="0"/>
                <a:ea typeface="+mn-ea"/>
                <a:cs typeface="+mn-cs"/>
              </a:rPr>
              <a:t>assigned to available chunks of memory, known as </a:t>
            </a:r>
            <a:r>
              <a:rPr lang="en-US" sz="1200" b="1" kern="1200" baseline="0" dirty="0" smtClean="0">
                <a:solidFill>
                  <a:schemeClr val="tx1"/>
                </a:solidFill>
                <a:latin typeface="Times New Roman" pitchFamily="-110" charset="0"/>
                <a:ea typeface="+mn-ea"/>
                <a:cs typeface="+mn-cs"/>
              </a:rPr>
              <a:t>frames, or page frames. </a:t>
            </a:r>
            <a:r>
              <a:rPr lang="en-US" sz="1200" b="0" kern="1200" baseline="0" dirty="0" smtClean="0">
                <a:solidFill>
                  <a:schemeClr val="tx1"/>
                </a:solidFill>
                <a:latin typeface="Times New Roman" pitchFamily="-110" charset="0"/>
                <a:ea typeface="+mn-ea"/>
                <a:cs typeface="+mn-cs"/>
              </a:rPr>
              <a:t>At most,</a:t>
            </a:r>
          </a:p>
          <a:p>
            <a:r>
              <a:rPr lang="en-US" sz="1200" kern="1200" baseline="0" dirty="0" smtClean="0">
                <a:solidFill>
                  <a:schemeClr val="tx1"/>
                </a:solidFill>
                <a:latin typeface="Times New Roman" pitchFamily="-110" charset="0"/>
                <a:ea typeface="+mn-ea"/>
                <a:cs typeface="+mn-cs"/>
              </a:rPr>
              <a:t>then, the wasted space in memory for that process is a fraction of the last page.</a:t>
            </a:r>
          </a:p>
          <a:p>
            <a:r>
              <a:rPr lang="en-US" sz="1200" kern="1200" baseline="0" dirty="0" smtClean="0">
                <a:solidFill>
                  <a:schemeClr val="tx1"/>
                </a:solidFill>
                <a:latin typeface="Times New Roman" pitchFamily="-110" charset="0"/>
                <a:ea typeface="+mn-ea"/>
                <a:cs typeface="+mn-cs"/>
              </a:rPr>
              <a:t>Figure 8.15 shows an example of the use of pages and frames. At a given point</a:t>
            </a:r>
          </a:p>
          <a:p>
            <a:r>
              <a:rPr lang="en-US" sz="1200" kern="1200" baseline="0" dirty="0" smtClean="0">
                <a:solidFill>
                  <a:schemeClr val="tx1"/>
                </a:solidFill>
                <a:latin typeface="Times New Roman" pitchFamily="-110" charset="0"/>
                <a:ea typeface="+mn-ea"/>
                <a:cs typeface="+mn-cs"/>
              </a:rPr>
              <a:t>in time, some of the frames in memory are in use and some are free. The list of free</a:t>
            </a:r>
          </a:p>
          <a:p>
            <a:r>
              <a:rPr lang="en-US" sz="1200" kern="1200" baseline="0" dirty="0" smtClean="0">
                <a:solidFill>
                  <a:schemeClr val="tx1"/>
                </a:solidFill>
                <a:latin typeface="Times New Roman" pitchFamily="-110" charset="0"/>
                <a:ea typeface="+mn-ea"/>
                <a:cs typeface="+mn-cs"/>
              </a:rPr>
              <a:t>frames is maintained by the OS. Process A, stored on disk, consists of four pages.</a:t>
            </a:r>
            <a:endParaRPr lang="en-GB" dirty="0" smtClean="0"/>
          </a:p>
          <a:p>
            <a:r>
              <a:rPr lang="en-US" sz="1200" kern="1200" baseline="0" dirty="0" smtClean="0">
                <a:solidFill>
                  <a:schemeClr val="tx1"/>
                </a:solidFill>
                <a:latin typeface="Times New Roman" pitchFamily="-110" charset="0"/>
                <a:ea typeface="+mn-ea"/>
                <a:cs typeface="+mn-cs"/>
              </a:rPr>
              <a:t>When it comes time to load this process, the OS finds four free frames and loads the</a:t>
            </a:r>
          </a:p>
          <a:p>
            <a:r>
              <a:rPr lang="en-US" sz="1200" kern="1200" baseline="0" dirty="0" smtClean="0">
                <a:solidFill>
                  <a:schemeClr val="tx1"/>
                </a:solidFill>
                <a:latin typeface="Times New Roman" pitchFamily="-110" charset="0"/>
                <a:ea typeface="+mn-ea"/>
                <a:cs typeface="+mn-cs"/>
              </a:rPr>
              <a:t>four pages of the process A into the four frames.</a:t>
            </a:r>
            <a:endParaRPr lang="en-GB"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EAAEB0-6D68-B44A-8EA8-DDDE8DA4850E}" type="slidenum">
              <a:rPr lang="en-US"/>
              <a:pPr/>
              <a:t>37</a:t>
            </a:fld>
            <a:endParaRPr lang="en-US" dirty="0"/>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Now suppose, as in this example, that there are not sufficient unused contiguous</a:t>
            </a:r>
          </a:p>
          <a:p>
            <a:r>
              <a:rPr lang="en-US" sz="1200" kern="1200" baseline="0" dirty="0" smtClean="0">
                <a:solidFill>
                  <a:schemeClr val="tx1"/>
                </a:solidFill>
                <a:latin typeface="Times New Roman" pitchFamily="-110" charset="0"/>
                <a:ea typeface="+mn-ea"/>
                <a:cs typeface="+mn-cs"/>
              </a:rPr>
              <a:t>frames to hold the process. Does this prevent the OS from loading A?</a:t>
            </a:r>
          </a:p>
          <a:p>
            <a:r>
              <a:rPr lang="en-US" sz="1200" kern="1200" baseline="0" dirty="0" smtClean="0">
                <a:solidFill>
                  <a:schemeClr val="tx1"/>
                </a:solidFill>
                <a:latin typeface="Times New Roman" pitchFamily="-110" charset="0"/>
                <a:ea typeface="+mn-ea"/>
                <a:cs typeface="+mn-cs"/>
              </a:rPr>
              <a:t>The answer is no, because we can once again use the concept of logical address. A</a:t>
            </a:r>
          </a:p>
          <a:p>
            <a:r>
              <a:rPr lang="en-US" sz="1200" kern="1200" baseline="0" dirty="0" smtClean="0">
                <a:solidFill>
                  <a:schemeClr val="tx1"/>
                </a:solidFill>
                <a:latin typeface="Times New Roman" pitchFamily="-110" charset="0"/>
                <a:ea typeface="+mn-ea"/>
                <a:cs typeface="+mn-cs"/>
              </a:rPr>
              <a:t>simple base address will no longer suffice. Rather, the OS maintains a </a:t>
            </a:r>
            <a:r>
              <a:rPr lang="en-US" sz="1200" b="1" kern="1200" baseline="0" dirty="0" smtClean="0">
                <a:solidFill>
                  <a:schemeClr val="tx1"/>
                </a:solidFill>
                <a:latin typeface="Times New Roman" pitchFamily="-110" charset="0"/>
                <a:ea typeface="+mn-ea"/>
                <a:cs typeface="+mn-cs"/>
              </a:rPr>
              <a:t>page table</a:t>
            </a:r>
          </a:p>
          <a:p>
            <a:r>
              <a:rPr lang="en-US" sz="1200" kern="1200" baseline="0" dirty="0" smtClean="0">
                <a:solidFill>
                  <a:schemeClr val="tx1"/>
                </a:solidFill>
                <a:latin typeface="Times New Roman" pitchFamily="-110" charset="0"/>
                <a:ea typeface="+mn-ea"/>
                <a:cs typeface="+mn-cs"/>
              </a:rPr>
              <a:t>for each process. The page table shows the frame location for each page of the</a:t>
            </a:r>
          </a:p>
          <a:p>
            <a:r>
              <a:rPr lang="en-US" sz="1200" kern="1200" baseline="0" dirty="0" smtClean="0">
                <a:solidFill>
                  <a:schemeClr val="tx1"/>
                </a:solidFill>
                <a:latin typeface="Times New Roman" pitchFamily="-110" charset="0"/>
                <a:ea typeface="+mn-ea"/>
                <a:cs typeface="+mn-cs"/>
              </a:rPr>
              <a:t>process. Within the program, each logical address consists of a page number and</a:t>
            </a:r>
          </a:p>
          <a:p>
            <a:r>
              <a:rPr lang="en-US" sz="1200" kern="1200" baseline="0" dirty="0" smtClean="0">
                <a:solidFill>
                  <a:schemeClr val="tx1"/>
                </a:solidFill>
                <a:latin typeface="Times New Roman" pitchFamily="-110" charset="0"/>
                <a:ea typeface="+mn-ea"/>
                <a:cs typeface="+mn-cs"/>
              </a:rPr>
              <a:t>a relative address within the page. Recall that in the case of simple partitioning, a</a:t>
            </a:r>
          </a:p>
          <a:p>
            <a:r>
              <a:rPr lang="en-US" sz="1200" kern="1200" baseline="0" dirty="0" smtClean="0">
                <a:solidFill>
                  <a:schemeClr val="tx1"/>
                </a:solidFill>
                <a:latin typeface="Times New Roman" pitchFamily="-110" charset="0"/>
                <a:ea typeface="+mn-ea"/>
                <a:cs typeface="+mn-cs"/>
              </a:rPr>
              <a:t>logical address is the location of a word relative to the beginning of the program;</a:t>
            </a:r>
          </a:p>
          <a:p>
            <a:r>
              <a:rPr lang="en-US" sz="1200" kern="1200" baseline="0" dirty="0" smtClean="0">
                <a:solidFill>
                  <a:schemeClr val="tx1"/>
                </a:solidFill>
                <a:latin typeface="Times New Roman" pitchFamily="-110" charset="0"/>
                <a:ea typeface="+mn-ea"/>
                <a:cs typeface="+mn-cs"/>
              </a:rPr>
              <a:t>the processor translates that into a physical address. With paging, the logical-to-</a:t>
            </a:r>
          </a:p>
          <a:p>
            <a:r>
              <a:rPr lang="en-US" sz="1200" kern="1200" baseline="0" dirty="0" smtClean="0">
                <a:solidFill>
                  <a:schemeClr val="tx1"/>
                </a:solidFill>
                <a:latin typeface="Times New Roman" pitchFamily="-110" charset="0"/>
                <a:ea typeface="+mn-ea"/>
                <a:cs typeface="+mn-cs"/>
              </a:rPr>
              <a:t>physical address translation is still done by processor hardware. The processor</a:t>
            </a:r>
          </a:p>
          <a:p>
            <a:r>
              <a:rPr lang="en-US" sz="1200" kern="1200" baseline="0" dirty="0" smtClean="0">
                <a:solidFill>
                  <a:schemeClr val="tx1"/>
                </a:solidFill>
                <a:latin typeface="Times New Roman" pitchFamily="-110" charset="0"/>
                <a:ea typeface="+mn-ea"/>
                <a:cs typeface="+mn-cs"/>
              </a:rPr>
              <a:t>must know how to access the page table of the current process. Presented with a</a:t>
            </a:r>
          </a:p>
          <a:p>
            <a:r>
              <a:rPr lang="en-US" sz="1200" kern="1200" baseline="0" dirty="0" smtClean="0">
                <a:solidFill>
                  <a:schemeClr val="tx1"/>
                </a:solidFill>
                <a:latin typeface="Times New Roman" pitchFamily="-110" charset="0"/>
                <a:ea typeface="+mn-ea"/>
                <a:cs typeface="+mn-cs"/>
              </a:rPr>
              <a:t>logical address (page number, relative address), the processor uses the page table</a:t>
            </a:r>
          </a:p>
          <a:p>
            <a:r>
              <a:rPr lang="en-US" sz="1200" kern="1200" baseline="0" dirty="0" smtClean="0">
                <a:solidFill>
                  <a:schemeClr val="tx1"/>
                </a:solidFill>
                <a:latin typeface="Times New Roman" pitchFamily="-110" charset="0"/>
                <a:ea typeface="+mn-ea"/>
                <a:cs typeface="+mn-cs"/>
              </a:rPr>
              <a:t>to produce a physical address (frame number, relative address). An example is</a:t>
            </a:r>
          </a:p>
          <a:p>
            <a:r>
              <a:rPr lang="en-US" sz="1200" kern="1200" baseline="0" dirty="0" smtClean="0">
                <a:solidFill>
                  <a:schemeClr val="tx1"/>
                </a:solidFill>
                <a:latin typeface="Times New Roman" pitchFamily="-110" charset="0"/>
                <a:ea typeface="+mn-ea"/>
                <a:cs typeface="+mn-cs"/>
              </a:rPr>
              <a:t>shown in Figure 8.16.</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approach solves the problems raised earlier. Main memory is divided</a:t>
            </a:r>
          </a:p>
          <a:p>
            <a:r>
              <a:rPr lang="en-US" sz="1200" kern="1200" baseline="0" dirty="0" smtClean="0">
                <a:solidFill>
                  <a:schemeClr val="tx1"/>
                </a:solidFill>
                <a:latin typeface="Times New Roman" pitchFamily="-110" charset="0"/>
                <a:ea typeface="+mn-ea"/>
                <a:cs typeface="+mn-cs"/>
              </a:rPr>
              <a:t>into many small equal-size frames. Each process is divided into frame-size pages:</a:t>
            </a:r>
          </a:p>
          <a:p>
            <a:r>
              <a:rPr lang="en-US" sz="1200" kern="1200" baseline="0" dirty="0" smtClean="0">
                <a:solidFill>
                  <a:schemeClr val="tx1"/>
                </a:solidFill>
                <a:latin typeface="Times New Roman" pitchFamily="-110" charset="0"/>
                <a:ea typeface="+mn-ea"/>
                <a:cs typeface="+mn-cs"/>
              </a:rPr>
              <a:t>smaller processes require fewer pages, larger processes require more. When a</a:t>
            </a:r>
          </a:p>
          <a:p>
            <a:r>
              <a:rPr lang="en-US" sz="1200" kern="1200" baseline="0" dirty="0" smtClean="0">
                <a:solidFill>
                  <a:schemeClr val="tx1"/>
                </a:solidFill>
                <a:latin typeface="Times New Roman" pitchFamily="-110" charset="0"/>
                <a:ea typeface="+mn-ea"/>
                <a:cs typeface="+mn-cs"/>
              </a:rPr>
              <a:t>process is brought in, its pages are loaded into available frames, and a page table</a:t>
            </a:r>
          </a:p>
          <a:p>
            <a:r>
              <a:rPr lang="en-US" sz="1200" kern="1200" baseline="0" dirty="0" smtClean="0">
                <a:solidFill>
                  <a:schemeClr val="tx1"/>
                </a:solidFill>
                <a:latin typeface="Times New Roman" pitchFamily="-110" charset="0"/>
                <a:ea typeface="+mn-ea"/>
                <a:cs typeface="+mn-cs"/>
              </a:rPr>
              <a:t>is set up.</a:t>
            </a:r>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38</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Cấu trúc lệnh: &lt;opcode, addr&gt;.</a:t>
            </a:r>
          </a:p>
          <a:p>
            <a:r>
              <a:rPr lang="vi-VN" sz="1200" kern="1200" baseline="0" dirty="0" smtClean="0">
                <a:solidFill>
                  <a:schemeClr val="tx1"/>
                </a:solidFill>
                <a:latin typeface="Times New Roman" pitchFamily="-110" charset="0"/>
                <a:ea typeface="+mn-ea"/>
                <a:cs typeface="+mn-cs"/>
              </a:rPr>
              <a:t>Tình huống 1: Addr là địa chỉ trong một trang đã được nạp, lệnh được thực thi bình thường </a:t>
            </a:r>
            <a:r>
              <a:rPr lang="vi-VN" sz="1200" kern="1200" baseline="0" dirty="0" smtClean="0">
                <a:solidFill>
                  <a:schemeClr val="tx1"/>
                </a:solidFill>
                <a:latin typeface="Times New Roman" pitchFamily="-110" charset="0"/>
                <a:ea typeface="+mn-ea"/>
                <a:cs typeface="+mn-cs"/>
                <a:sym typeface="Wingdings" pitchFamily="2" charset="2"/>
              </a:rPr>
              <a:t> Tình huống </a:t>
            </a:r>
            <a:r>
              <a:rPr lang="vi-VN" sz="1200" b="1" kern="1200" baseline="0" dirty="0" smtClean="0">
                <a:solidFill>
                  <a:schemeClr val="tx1"/>
                </a:solidFill>
                <a:latin typeface="Times New Roman" pitchFamily="-110" charset="0"/>
                <a:ea typeface="+mn-ea"/>
                <a:cs typeface="+mn-cs"/>
                <a:sym typeface="Wingdings" pitchFamily="2" charset="2"/>
              </a:rPr>
              <a:t>page hit</a:t>
            </a:r>
            <a:endParaRPr lang="vi-VN" sz="1200" b="1" kern="1200" baseline="0" dirty="0" smtClean="0">
              <a:solidFill>
                <a:schemeClr val="tx1"/>
              </a:solidFill>
              <a:latin typeface="Times New Roman" pitchFamily="-110"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kern="1200" baseline="0" dirty="0" smtClean="0">
                <a:solidFill>
                  <a:schemeClr val="tx1"/>
                </a:solidFill>
                <a:latin typeface="Times New Roman" pitchFamily="-110" charset="0"/>
                <a:ea typeface="+mn-ea"/>
                <a:cs typeface="+mn-cs"/>
              </a:rPr>
              <a:t>Tình huống 2: Addr là địa chỉ trong một trang chưa được nạp (</a:t>
            </a:r>
            <a:r>
              <a:rPr lang="vi-VN" sz="1200" b="1" kern="1200" baseline="0" dirty="0" smtClean="0">
                <a:solidFill>
                  <a:schemeClr val="tx1"/>
                </a:solidFill>
                <a:latin typeface="Times New Roman" pitchFamily="-110" charset="0"/>
                <a:ea typeface="+mn-ea"/>
                <a:cs typeface="+mn-cs"/>
                <a:sym typeface="Wingdings" pitchFamily="2" charset="2"/>
              </a:rPr>
              <a:t>page fault- lỗi trang)</a:t>
            </a:r>
            <a:r>
              <a:rPr lang="vi-VN" sz="1200" b="0" kern="1200" baseline="0" dirty="0" smtClean="0">
                <a:solidFill>
                  <a:schemeClr val="tx1"/>
                </a:solidFill>
                <a:latin typeface="Times New Roman" pitchFamily="-110" charset="0"/>
                <a:ea typeface="+mn-ea"/>
                <a:cs typeface="+mn-cs"/>
                <a:sym typeface="Wingdings" pitchFamily="2" charset="2"/>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kern="1200" baseline="0" dirty="0" smtClean="0">
                <a:solidFill>
                  <a:schemeClr val="tx1"/>
                </a:solidFill>
                <a:latin typeface="Times New Roman" pitchFamily="-110" charset="0"/>
                <a:ea typeface="+mn-ea"/>
                <a:cs typeface="+mn-cs"/>
                <a:sym typeface="Wingdings" pitchFamily="2" charset="2"/>
              </a:rPr>
              <a:t>                     Một trang mới từ đĩa phải được nạp rồi lệnh mới thực thi. Nếu không có frame để nạp trang mới, </a:t>
            </a:r>
          </a:p>
          <a:p>
            <a:pPr marL="0" marR="0" indent="0" algn="l" defTabSz="914400" rtl="0" eaLnBrk="0" fontAlgn="base" latinLnBrk="0" hangingPunct="0">
              <a:lnSpc>
                <a:spcPct val="100000"/>
              </a:lnSpc>
              <a:spcBef>
                <a:spcPct val="30000"/>
              </a:spcBef>
              <a:spcAft>
                <a:spcPct val="0"/>
              </a:spcAft>
              <a:buClrTx/>
              <a:buSzTx/>
              <a:buFontTx/>
              <a:buNone/>
              <a:tabLst/>
              <a:defRPr/>
            </a:pPr>
            <a:r>
              <a:rPr lang="vi-VN" sz="1200" b="0" kern="1200" baseline="0" dirty="0" smtClean="0">
                <a:solidFill>
                  <a:schemeClr val="tx1"/>
                </a:solidFill>
                <a:latin typeface="Times New Roman" pitchFamily="-110" charset="0"/>
                <a:ea typeface="+mn-ea"/>
                <a:cs typeface="+mn-cs"/>
                <a:sym typeface="Wingdings" pitchFamily="2" charset="2"/>
              </a:rPr>
              <a:t>                     OS sẽ chọn trang đã nạp vô ích nhất trong các frame để swap-out nhường chỗ cho trang mới swap-in</a:t>
            </a:r>
            <a:endParaRPr lang="vi-VN" sz="1200" b="1" kern="1200" baseline="0" dirty="0" smtClean="0">
              <a:solidFill>
                <a:schemeClr val="tx1"/>
              </a:solidFill>
              <a:latin typeface="Times New Roman" pitchFamily="-110" charset="0"/>
              <a:ea typeface="+mn-ea"/>
              <a:cs typeface="+mn-cs"/>
            </a:endParaRPr>
          </a:p>
          <a:p>
            <a:endParaRPr lang="vi-VN" sz="1200" kern="1200" baseline="0" dirty="0" smtClean="0">
              <a:solidFill>
                <a:schemeClr val="tx1"/>
              </a:solidFill>
              <a:latin typeface="Times New Roman" pitchFamily="-110" charset="0"/>
              <a:ea typeface="+mn-ea"/>
              <a:cs typeface="+mn-cs"/>
            </a:endParaRPr>
          </a:p>
          <a:p>
            <a:endParaRPr lang="vi-VN" sz="1200" kern="1200" baseline="0" dirty="0" smtClean="0">
              <a:solidFill>
                <a:schemeClr val="tx1"/>
              </a:solidFill>
              <a:latin typeface="Times New Roman" pitchFamily="-110" charset="0"/>
              <a:ea typeface="+mn-ea"/>
              <a:cs typeface="+mn-cs"/>
            </a:endParaRPr>
          </a:p>
          <a:p>
            <a:endParaRPr lang="vi-VN"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A70F0F-8DD2-CD4E-9204-018B7F98FA47}" type="slidenum">
              <a:rPr lang="en-US"/>
              <a:pPr/>
              <a:t>39</a:t>
            </a:fld>
            <a:endParaRPr lang="en-US" dirty="0"/>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use of paging, truly effective multiprogramming</a:t>
            </a:r>
          </a:p>
          <a:p>
            <a:r>
              <a:rPr lang="en-US" sz="1200" kern="1200" baseline="0" dirty="0" smtClean="0">
                <a:solidFill>
                  <a:schemeClr val="tx1"/>
                </a:solidFill>
                <a:latin typeface="Times New Roman" pitchFamily="-110" charset="0"/>
                <a:ea typeface="+mn-ea"/>
                <a:cs typeface="+mn-cs"/>
              </a:rPr>
              <a:t>systems came into being. Furthermore, the simple tactic of breaking a process up</a:t>
            </a:r>
          </a:p>
          <a:p>
            <a:r>
              <a:rPr lang="en-US" sz="1200" kern="1200" baseline="0" dirty="0" smtClean="0">
                <a:solidFill>
                  <a:schemeClr val="tx1"/>
                </a:solidFill>
                <a:latin typeface="Times New Roman" pitchFamily="-110" charset="0"/>
                <a:ea typeface="+mn-ea"/>
                <a:cs typeface="+mn-cs"/>
              </a:rPr>
              <a:t>into pages led to the development of another important concept: virtual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To understand virtual memory, we must add a refinement to the paging</a:t>
            </a:r>
          </a:p>
          <a:p>
            <a:r>
              <a:rPr lang="en-US" sz="1200" kern="1200" baseline="0" dirty="0" smtClean="0">
                <a:solidFill>
                  <a:schemeClr val="tx1"/>
                </a:solidFill>
                <a:latin typeface="Times New Roman" pitchFamily="-110" charset="0"/>
                <a:ea typeface="+mn-ea"/>
                <a:cs typeface="+mn-cs"/>
              </a:rPr>
              <a:t>scheme just discussed. That refinement is </a:t>
            </a:r>
            <a:r>
              <a:rPr lang="en-US" sz="1200" b="1" kern="1200" baseline="0" dirty="0" smtClean="0">
                <a:solidFill>
                  <a:schemeClr val="tx1"/>
                </a:solidFill>
                <a:latin typeface="Times New Roman" pitchFamily="-110" charset="0"/>
                <a:ea typeface="+mn-ea"/>
                <a:cs typeface="+mn-cs"/>
              </a:rPr>
              <a:t>demand paging, </a:t>
            </a:r>
            <a:r>
              <a:rPr lang="en-US" sz="1200" b="0" kern="1200" baseline="0" dirty="0" smtClean="0">
                <a:solidFill>
                  <a:schemeClr val="tx1"/>
                </a:solidFill>
                <a:latin typeface="Times New Roman" pitchFamily="-110" charset="0"/>
                <a:ea typeface="+mn-ea"/>
                <a:cs typeface="+mn-cs"/>
              </a:rPr>
              <a:t>which simply means that</a:t>
            </a:r>
          </a:p>
          <a:p>
            <a:r>
              <a:rPr lang="en-US" sz="1200" kern="1200" baseline="0" dirty="0" smtClean="0">
                <a:solidFill>
                  <a:schemeClr val="tx1"/>
                </a:solidFill>
                <a:latin typeface="Times New Roman" pitchFamily="-110" charset="0"/>
                <a:ea typeface="+mn-ea"/>
                <a:cs typeface="+mn-cs"/>
              </a:rPr>
              <a:t>each page of a process is brought in only when it is needed, that is, on demand.</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Consider a large process, consisting of a long program plus a number of arrays</a:t>
            </a:r>
          </a:p>
          <a:p>
            <a:r>
              <a:rPr lang="en-US" sz="1200" kern="1200" baseline="0" dirty="0" smtClean="0">
                <a:solidFill>
                  <a:schemeClr val="tx1"/>
                </a:solidFill>
                <a:latin typeface="Times New Roman" pitchFamily="-110" charset="0"/>
                <a:ea typeface="+mn-ea"/>
                <a:cs typeface="+mn-cs"/>
              </a:rPr>
              <a:t>of data. Over any short period of time, execution may be confined to a small section</a:t>
            </a:r>
          </a:p>
          <a:p>
            <a:r>
              <a:rPr lang="en-US" sz="1200" kern="1200" baseline="0" dirty="0" smtClean="0">
                <a:solidFill>
                  <a:schemeClr val="tx1"/>
                </a:solidFill>
                <a:latin typeface="Times New Roman" pitchFamily="-110" charset="0"/>
                <a:ea typeface="+mn-ea"/>
                <a:cs typeface="+mn-cs"/>
              </a:rPr>
              <a:t>of the program (e.g., a subroutine), and perhaps only one or two arrays of data</a:t>
            </a:r>
          </a:p>
          <a:p>
            <a:r>
              <a:rPr lang="en-US" sz="1200" kern="1200" baseline="0" dirty="0" smtClean="0">
                <a:solidFill>
                  <a:schemeClr val="tx1"/>
                </a:solidFill>
                <a:latin typeface="Times New Roman" pitchFamily="-110" charset="0"/>
                <a:ea typeface="+mn-ea"/>
                <a:cs typeface="+mn-cs"/>
              </a:rPr>
              <a:t>are being used. This is the principle of locality, which we introduced in Appendix</a:t>
            </a:r>
          </a:p>
          <a:p>
            <a:r>
              <a:rPr lang="en-US" sz="1200" kern="1200" baseline="0" dirty="0" smtClean="0">
                <a:solidFill>
                  <a:schemeClr val="tx1"/>
                </a:solidFill>
                <a:latin typeface="Times New Roman" pitchFamily="-110" charset="0"/>
                <a:ea typeface="+mn-ea"/>
                <a:cs typeface="+mn-cs"/>
              </a:rPr>
              <a:t>4A. It would clearly be wasteful to load in dozens of pages for that process when</a:t>
            </a:r>
          </a:p>
          <a:p>
            <a:r>
              <a:rPr lang="en-US" sz="1200" kern="1200" baseline="0" dirty="0" smtClean="0">
                <a:solidFill>
                  <a:schemeClr val="tx1"/>
                </a:solidFill>
                <a:latin typeface="Times New Roman" pitchFamily="-110" charset="0"/>
                <a:ea typeface="+mn-ea"/>
                <a:cs typeface="+mn-cs"/>
              </a:rPr>
              <a:t>only a few pages will be used before the program is suspended. We can make better</a:t>
            </a:r>
          </a:p>
          <a:p>
            <a:r>
              <a:rPr lang="en-US" sz="1200" kern="1200" baseline="0" dirty="0" smtClean="0">
                <a:solidFill>
                  <a:schemeClr val="tx1"/>
                </a:solidFill>
                <a:latin typeface="Times New Roman" pitchFamily="-110" charset="0"/>
                <a:ea typeface="+mn-ea"/>
                <a:cs typeface="+mn-cs"/>
              </a:rPr>
              <a:t>use of memory by loading in just a few pages. Then, if the program branches</a:t>
            </a:r>
          </a:p>
          <a:p>
            <a:r>
              <a:rPr lang="en-US" sz="1200" kern="1200" baseline="0" dirty="0" smtClean="0">
                <a:solidFill>
                  <a:schemeClr val="tx1"/>
                </a:solidFill>
                <a:latin typeface="Times New Roman" pitchFamily="-110" charset="0"/>
                <a:ea typeface="+mn-ea"/>
                <a:cs typeface="+mn-cs"/>
              </a:rPr>
              <a:t>to an instruction on a page not in main memory, or if the program references data</a:t>
            </a:r>
          </a:p>
          <a:p>
            <a:r>
              <a:rPr lang="en-US" sz="1200" kern="1200" baseline="0" dirty="0" smtClean="0">
                <a:solidFill>
                  <a:schemeClr val="tx1"/>
                </a:solidFill>
                <a:latin typeface="Times New Roman" pitchFamily="-110" charset="0"/>
                <a:ea typeface="+mn-ea"/>
                <a:cs typeface="+mn-cs"/>
              </a:rPr>
              <a:t>on a page not in memory, a </a:t>
            </a:r>
            <a:r>
              <a:rPr lang="en-US" sz="1200" b="1" kern="1200" baseline="0" dirty="0" smtClean="0">
                <a:solidFill>
                  <a:schemeClr val="tx1"/>
                </a:solidFill>
                <a:latin typeface="Times New Roman" pitchFamily="-110" charset="0"/>
                <a:ea typeface="+mn-ea"/>
                <a:cs typeface="+mn-cs"/>
              </a:rPr>
              <a:t>page fault </a:t>
            </a:r>
            <a:r>
              <a:rPr lang="en-US" sz="1200" b="0" kern="1200" baseline="0" dirty="0" smtClean="0">
                <a:solidFill>
                  <a:schemeClr val="tx1"/>
                </a:solidFill>
                <a:latin typeface="Times New Roman" pitchFamily="-110" charset="0"/>
                <a:ea typeface="+mn-ea"/>
                <a:cs typeface="+mn-cs"/>
              </a:rPr>
              <a:t>is triggered. This tells the OS to bring in the</a:t>
            </a:r>
          </a:p>
          <a:p>
            <a:r>
              <a:rPr lang="en-US" sz="1200" kern="1200" baseline="0" dirty="0" smtClean="0">
                <a:solidFill>
                  <a:schemeClr val="tx1"/>
                </a:solidFill>
                <a:latin typeface="Times New Roman" pitchFamily="-110" charset="0"/>
                <a:ea typeface="+mn-ea"/>
                <a:cs typeface="+mn-cs"/>
              </a:rPr>
              <a:t>desired page.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Thus, at any one time, only a few pages of any given process are in memory,</a:t>
            </a:r>
          </a:p>
          <a:p>
            <a:r>
              <a:rPr lang="en-US" sz="1200" kern="1200" baseline="0" dirty="0" smtClean="0">
                <a:solidFill>
                  <a:schemeClr val="tx1"/>
                </a:solidFill>
                <a:latin typeface="Times New Roman" pitchFamily="-110" charset="0"/>
                <a:ea typeface="+mn-ea"/>
                <a:cs typeface="+mn-cs"/>
              </a:rPr>
              <a:t>and therefore more processes can be maintained in memory. Furthermore, time is</a:t>
            </a:r>
          </a:p>
          <a:p>
            <a:r>
              <a:rPr lang="en-US" sz="1200" kern="1200" baseline="0" dirty="0" smtClean="0">
                <a:solidFill>
                  <a:schemeClr val="tx1"/>
                </a:solidFill>
                <a:latin typeface="Times New Roman" pitchFamily="-110" charset="0"/>
                <a:ea typeface="+mn-ea"/>
                <a:cs typeface="+mn-cs"/>
              </a:rPr>
              <a:t>saved because unused pages are not swapped in and out of memory. However, the</a:t>
            </a:r>
          </a:p>
          <a:p>
            <a:r>
              <a:rPr lang="en-US" sz="1200" kern="1200" baseline="0" dirty="0" smtClean="0">
                <a:solidFill>
                  <a:schemeClr val="tx1"/>
                </a:solidFill>
                <a:latin typeface="Times New Roman" pitchFamily="-110" charset="0"/>
                <a:ea typeface="+mn-ea"/>
                <a:cs typeface="+mn-cs"/>
              </a:rPr>
              <a:t>OS must be clever about how it manages this scheme. When it brings one page in, it</a:t>
            </a:r>
          </a:p>
          <a:p>
            <a:r>
              <a:rPr lang="en-US" sz="1200" kern="1200" baseline="0" dirty="0" smtClean="0">
                <a:solidFill>
                  <a:schemeClr val="tx1"/>
                </a:solidFill>
                <a:latin typeface="Times New Roman" pitchFamily="-110" charset="0"/>
                <a:ea typeface="+mn-ea"/>
                <a:cs typeface="+mn-cs"/>
              </a:rPr>
              <a:t>must throw another page out; this is known as </a:t>
            </a:r>
            <a:r>
              <a:rPr lang="en-US" sz="1200" b="1" kern="1200" baseline="0" dirty="0" smtClean="0">
                <a:solidFill>
                  <a:schemeClr val="tx1"/>
                </a:solidFill>
                <a:latin typeface="Times New Roman" pitchFamily="-110" charset="0"/>
                <a:ea typeface="+mn-ea"/>
                <a:cs typeface="+mn-cs"/>
              </a:rPr>
              <a:t>page replacement. </a:t>
            </a:r>
            <a:r>
              <a:rPr lang="en-US" sz="1200" b="0" kern="1200" baseline="0" dirty="0" smtClean="0">
                <a:solidFill>
                  <a:schemeClr val="tx1"/>
                </a:solidFill>
                <a:latin typeface="Times New Roman" pitchFamily="-110" charset="0"/>
                <a:ea typeface="+mn-ea"/>
                <a:cs typeface="+mn-cs"/>
              </a:rPr>
              <a:t>If it throws out a</a:t>
            </a:r>
          </a:p>
          <a:p>
            <a:r>
              <a:rPr lang="en-US" sz="1200" kern="1200" baseline="0" dirty="0" smtClean="0">
                <a:solidFill>
                  <a:schemeClr val="tx1"/>
                </a:solidFill>
                <a:latin typeface="Times New Roman" pitchFamily="-110" charset="0"/>
                <a:ea typeface="+mn-ea"/>
                <a:cs typeface="+mn-cs"/>
              </a:rPr>
              <a:t>page just before it is about to be used, then it will just have to go get that page again</a:t>
            </a:r>
          </a:p>
          <a:p>
            <a:r>
              <a:rPr lang="en-US" sz="1200" kern="1200" baseline="0" dirty="0" smtClean="0">
                <a:solidFill>
                  <a:schemeClr val="tx1"/>
                </a:solidFill>
                <a:latin typeface="Times New Roman" pitchFamily="-110" charset="0"/>
                <a:ea typeface="+mn-ea"/>
                <a:cs typeface="+mn-cs"/>
              </a:rPr>
              <a:t>almost immediately. Too much of this leads to a condition known as </a:t>
            </a:r>
            <a:r>
              <a:rPr lang="en-US" sz="1200" b="1" kern="1200" baseline="0" dirty="0" smtClean="0">
                <a:solidFill>
                  <a:schemeClr val="tx1"/>
                </a:solidFill>
                <a:latin typeface="Times New Roman" pitchFamily="-110" charset="0"/>
                <a:ea typeface="+mn-ea"/>
                <a:cs typeface="+mn-cs"/>
              </a:rPr>
              <a:t>thrashing: </a:t>
            </a:r>
            <a:r>
              <a:rPr lang="en-US" sz="1200" b="0" kern="1200" baseline="0" dirty="0" smtClean="0">
                <a:solidFill>
                  <a:schemeClr val="tx1"/>
                </a:solidFill>
                <a:latin typeface="Times New Roman" pitchFamily="-110" charset="0"/>
                <a:ea typeface="+mn-ea"/>
                <a:cs typeface="+mn-cs"/>
              </a:rPr>
              <a:t>the</a:t>
            </a:r>
          </a:p>
          <a:p>
            <a:r>
              <a:rPr lang="en-US" sz="1200" kern="1200" baseline="0" dirty="0" smtClean="0">
                <a:solidFill>
                  <a:schemeClr val="tx1"/>
                </a:solidFill>
                <a:latin typeface="Times New Roman" pitchFamily="-110" charset="0"/>
                <a:ea typeface="+mn-ea"/>
                <a:cs typeface="+mn-cs"/>
              </a:rPr>
              <a:t>processor spends most of its time swapping pages rather than executing instructions.</a:t>
            </a:r>
          </a:p>
          <a:p>
            <a:r>
              <a:rPr lang="en-US" sz="1200" kern="1200" baseline="0" dirty="0" smtClean="0">
                <a:solidFill>
                  <a:schemeClr val="tx1"/>
                </a:solidFill>
                <a:latin typeface="Times New Roman" pitchFamily="-110" charset="0"/>
                <a:ea typeface="+mn-ea"/>
                <a:cs typeface="+mn-cs"/>
              </a:rPr>
              <a:t>The avoidance of thrashing was a major research area in the 1970s and led to a variety</a:t>
            </a:r>
          </a:p>
          <a:p>
            <a:r>
              <a:rPr lang="en-US" sz="1200" kern="1200" baseline="0" dirty="0" smtClean="0">
                <a:solidFill>
                  <a:schemeClr val="tx1"/>
                </a:solidFill>
                <a:latin typeface="Times New Roman" pitchFamily="-110" charset="0"/>
                <a:ea typeface="+mn-ea"/>
                <a:cs typeface="+mn-cs"/>
              </a:rPr>
              <a:t>of complex but effective algorithms. In essence, the OS tries to guess, based on</a:t>
            </a:r>
          </a:p>
          <a:p>
            <a:r>
              <a:rPr lang="en-US" sz="1200" kern="1200" baseline="0" dirty="0" smtClean="0">
                <a:solidFill>
                  <a:schemeClr val="tx1"/>
                </a:solidFill>
                <a:latin typeface="Times New Roman" pitchFamily="-110" charset="0"/>
                <a:ea typeface="+mn-ea"/>
                <a:cs typeface="+mn-cs"/>
              </a:rPr>
              <a:t>recent history, which pages are least likely to be used in the near future.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With demand paging, it is not necessary to load an entire process into main</a:t>
            </a:r>
          </a:p>
          <a:p>
            <a:r>
              <a:rPr lang="en-US" sz="1200" kern="1200" baseline="0" dirty="0" smtClean="0">
                <a:solidFill>
                  <a:schemeClr val="tx1"/>
                </a:solidFill>
                <a:latin typeface="Times New Roman" pitchFamily="-110" charset="0"/>
                <a:ea typeface="+mn-ea"/>
                <a:cs typeface="+mn-cs"/>
              </a:rPr>
              <a:t>memory. This fact has a remarkable consequence: </a:t>
            </a:r>
            <a:r>
              <a:rPr lang="en-US" sz="1200" i="1" kern="1200" baseline="0" dirty="0" smtClean="0">
                <a:solidFill>
                  <a:schemeClr val="tx1"/>
                </a:solidFill>
                <a:latin typeface="Times New Roman" pitchFamily="-110" charset="0"/>
                <a:ea typeface="+mn-ea"/>
                <a:cs typeface="+mn-cs"/>
              </a:rPr>
              <a:t>It is possible for a process to be</a:t>
            </a:r>
          </a:p>
          <a:p>
            <a:r>
              <a:rPr lang="en-US" sz="1200" i="1" kern="1200" baseline="0" dirty="0" smtClean="0">
                <a:solidFill>
                  <a:schemeClr val="tx1"/>
                </a:solidFill>
                <a:latin typeface="Times New Roman" pitchFamily="-110" charset="0"/>
                <a:ea typeface="+mn-ea"/>
                <a:cs typeface="+mn-cs"/>
              </a:rPr>
              <a:t>larger than all of main memory. </a:t>
            </a:r>
            <a:r>
              <a:rPr lang="en-US" sz="1200" i="0" kern="1200" baseline="0" dirty="0" smtClean="0">
                <a:solidFill>
                  <a:schemeClr val="tx1"/>
                </a:solidFill>
                <a:latin typeface="Times New Roman" pitchFamily="-110" charset="0"/>
                <a:ea typeface="+mn-ea"/>
                <a:cs typeface="+mn-cs"/>
              </a:rPr>
              <a:t>One of the most fundamental restrictions in programming</a:t>
            </a:r>
          </a:p>
          <a:p>
            <a:r>
              <a:rPr lang="en-US" sz="1200" kern="1200" baseline="0" dirty="0" smtClean="0">
                <a:solidFill>
                  <a:schemeClr val="tx1"/>
                </a:solidFill>
                <a:latin typeface="Times New Roman" pitchFamily="-110" charset="0"/>
                <a:ea typeface="+mn-ea"/>
                <a:cs typeface="+mn-cs"/>
              </a:rPr>
              <a:t>has been lifted. Without demand paging, a programmer must be acutely</a:t>
            </a:r>
          </a:p>
          <a:p>
            <a:r>
              <a:rPr lang="en-US" sz="1200" kern="1200" baseline="0" dirty="0" smtClean="0">
                <a:solidFill>
                  <a:schemeClr val="tx1"/>
                </a:solidFill>
                <a:latin typeface="Times New Roman" pitchFamily="-110" charset="0"/>
                <a:ea typeface="+mn-ea"/>
                <a:cs typeface="+mn-cs"/>
              </a:rPr>
              <a:t>aware of how much memory is available. If the program being written is too large,</a:t>
            </a:r>
          </a:p>
          <a:p>
            <a:r>
              <a:rPr lang="en-US" sz="1200" kern="1200" baseline="0" dirty="0" smtClean="0">
                <a:solidFill>
                  <a:schemeClr val="tx1"/>
                </a:solidFill>
                <a:latin typeface="Times New Roman" pitchFamily="-110" charset="0"/>
                <a:ea typeface="+mn-ea"/>
                <a:cs typeface="+mn-cs"/>
              </a:rPr>
              <a:t>the programmer must devise ways to structure the program into pieces that can</a:t>
            </a:r>
          </a:p>
          <a:p>
            <a:r>
              <a:rPr lang="en-US" sz="1200" kern="1200" baseline="0" dirty="0" smtClean="0">
                <a:solidFill>
                  <a:schemeClr val="tx1"/>
                </a:solidFill>
                <a:latin typeface="Times New Roman" pitchFamily="-110" charset="0"/>
                <a:ea typeface="+mn-ea"/>
                <a:cs typeface="+mn-cs"/>
              </a:rPr>
              <a:t>be loaded one at a time. With demand paging, that job is left to the OS and the</a:t>
            </a:r>
          </a:p>
          <a:p>
            <a:r>
              <a:rPr lang="en-US" sz="1200" kern="1200" baseline="0" dirty="0" smtClean="0">
                <a:solidFill>
                  <a:schemeClr val="tx1"/>
                </a:solidFill>
                <a:latin typeface="Times New Roman" pitchFamily="-110" charset="0"/>
                <a:ea typeface="+mn-ea"/>
                <a:cs typeface="+mn-cs"/>
              </a:rPr>
              <a:t>hardware. As far as the programmer is concerned, he or she is dealing with a huge</a:t>
            </a:r>
          </a:p>
          <a:p>
            <a:r>
              <a:rPr lang="en-US" sz="1200" kern="1200" baseline="0" dirty="0" smtClean="0">
                <a:solidFill>
                  <a:schemeClr val="tx1"/>
                </a:solidFill>
                <a:latin typeface="Times New Roman" pitchFamily="-110" charset="0"/>
                <a:ea typeface="+mn-ea"/>
                <a:cs typeface="+mn-cs"/>
              </a:rPr>
              <a:t>memory, the size associated with disk storage.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Because a process executes only in main memory, that memory is referred to</a:t>
            </a:r>
          </a:p>
          <a:p>
            <a:r>
              <a:rPr lang="en-US" sz="1200" kern="1200" baseline="0" dirty="0" smtClean="0">
                <a:solidFill>
                  <a:schemeClr val="tx1"/>
                </a:solidFill>
                <a:latin typeface="Times New Roman" pitchFamily="-110" charset="0"/>
                <a:ea typeface="+mn-ea"/>
                <a:cs typeface="+mn-cs"/>
              </a:rPr>
              <a:t>as </a:t>
            </a:r>
            <a:r>
              <a:rPr lang="en-US" sz="1200" b="1" kern="1200" baseline="0" dirty="0" smtClean="0">
                <a:solidFill>
                  <a:schemeClr val="tx1"/>
                </a:solidFill>
                <a:latin typeface="Times New Roman" pitchFamily="-110" charset="0"/>
                <a:ea typeface="+mn-ea"/>
                <a:cs typeface="+mn-cs"/>
              </a:rPr>
              <a:t>real memory. </a:t>
            </a:r>
            <a:r>
              <a:rPr lang="en-US" sz="1200" b="0" kern="1200" baseline="0" dirty="0" smtClean="0">
                <a:solidFill>
                  <a:schemeClr val="tx1"/>
                </a:solidFill>
                <a:latin typeface="Times New Roman" pitchFamily="-110" charset="0"/>
                <a:ea typeface="+mn-ea"/>
                <a:cs typeface="+mn-cs"/>
              </a:rPr>
              <a:t>But a programmer or user perceives a much larger memory—that</a:t>
            </a:r>
          </a:p>
          <a:p>
            <a:r>
              <a:rPr lang="en-US" sz="1200" kern="1200" baseline="0" dirty="0" smtClean="0">
                <a:solidFill>
                  <a:schemeClr val="tx1"/>
                </a:solidFill>
                <a:latin typeface="Times New Roman" pitchFamily="-110" charset="0"/>
                <a:ea typeface="+mn-ea"/>
                <a:cs typeface="+mn-cs"/>
              </a:rPr>
              <a:t>which is allocated on the disk. This latter is therefore referred to as </a:t>
            </a:r>
            <a:r>
              <a:rPr lang="en-US" sz="1200" b="1" kern="1200" baseline="0" dirty="0" smtClean="0">
                <a:solidFill>
                  <a:schemeClr val="tx1"/>
                </a:solidFill>
                <a:latin typeface="Times New Roman" pitchFamily="-110" charset="0"/>
                <a:ea typeface="+mn-ea"/>
                <a:cs typeface="+mn-cs"/>
              </a:rPr>
              <a:t>virtual memory.</a:t>
            </a:r>
          </a:p>
          <a:p>
            <a:r>
              <a:rPr lang="en-US" sz="1200" kern="1200" baseline="0" dirty="0" smtClean="0">
                <a:solidFill>
                  <a:schemeClr val="tx1"/>
                </a:solidFill>
                <a:latin typeface="Times New Roman" pitchFamily="-110" charset="0"/>
                <a:ea typeface="+mn-ea"/>
                <a:cs typeface="+mn-cs"/>
              </a:rPr>
              <a:t>Virtual memory allows for very effective multiprogramming and relieves the user of</a:t>
            </a:r>
          </a:p>
          <a:p>
            <a:r>
              <a:rPr lang="en-US" sz="1200" kern="1200" baseline="0" dirty="0" smtClean="0">
                <a:solidFill>
                  <a:schemeClr val="tx1"/>
                </a:solidFill>
                <a:latin typeface="Times New Roman" pitchFamily="-110" charset="0"/>
                <a:ea typeface="+mn-ea"/>
                <a:cs typeface="+mn-cs"/>
              </a:rPr>
              <a:t>the unnecessarily tight constraints of main memory.</a:t>
            </a:r>
            <a:endParaRPr lang="en-GB"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1552A-EF79-CE48-9B2E-D1EA5888C827}" type="slidenum">
              <a:rPr lang="en-US"/>
              <a:pPr/>
              <a:t>40</a:t>
            </a:fld>
            <a:endParaRPr lang="en-US" dirty="0"/>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vi-VN" sz="1200" kern="1200" baseline="0" dirty="0" smtClean="0">
                <a:solidFill>
                  <a:schemeClr val="tx1"/>
                </a:solidFill>
                <a:latin typeface="Times New Roman" pitchFamily="-110" charset="0"/>
                <a:ea typeface="+mn-ea"/>
                <a:cs typeface="+mn-cs"/>
              </a:rPr>
              <a:t>Một kỹ thuật giúp OS quản lý tập trung các frame list của mọi tiến trình, một bảng rất lớn sẽ giúp lưu trữ thông tin các trang đ8ã nạp.</a:t>
            </a:r>
          </a:p>
          <a:p>
            <a:r>
              <a:rPr lang="vi-VN" sz="1200" kern="1200" baseline="0" dirty="0" smtClean="0">
                <a:solidFill>
                  <a:schemeClr val="tx1"/>
                </a:solidFill>
                <a:latin typeface="Times New Roman" pitchFamily="-110" charset="0"/>
                <a:ea typeface="+mn-ea"/>
                <a:cs typeface="+mn-cs"/>
              </a:rPr>
              <a:t>Bảng này được gọi là </a:t>
            </a:r>
            <a:r>
              <a:rPr lang="vi-VN" sz="1200" b="1" kern="1200" baseline="0" dirty="0" smtClean="0">
                <a:solidFill>
                  <a:schemeClr val="tx1"/>
                </a:solidFill>
                <a:latin typeface="Times New Roman" pitchFamily="-110" charset="0"/>
                <a:ea typeface="+mn-ea"/>
                <a:cs typeface="+mn-cs"/>
              </a:rPr>
              <a:t>Inverted Page </a:t>
            </a:r>
            <a:r>
              <a:rPr lang="vi-VN" sz="1200" b="0" kern="1200" baseline="0" dirty="0" smtClean="0">
                <a:solidFill>
                  <a:schemeClr val="tx1"/>
                </a:solidFill>
                <a:latin typeface="Times New Roman" pitchFamily="-110" charset="0"/>
                <a:ea typeface="+mn-ea"/>
                <a:cs typeface="+mn-cs"/>
              </a:rPr>
              <a:t>Table.</a:t>
            </a:r>
          </a:p>
          <a:p>
            <a:r>
              <a:rPr lang="vi-VN" sz="1200" b="0" kern="1200" baseline="0" dirty="0" smtClean="0">
                <a:solidFill>
                  <a:schemeClr val="tx1"/>
                </a:solidFill>
                <a:latin typeface="Times New Roman" pitchFamily="-110" charset="0"/>
                <a:ea typeface="+mn-ea"/>
                <a:cs typeface="+mn-cs"/>
              </a:rPr>
              <a:t>Vì bảng có kích cỡ rất lớn, hàm băm/ </a:t>
            </a:r>
            <a:r>
              <a:rPr lang="vi-VN" sz="1200" b="1" kern="1200" baseline="0" dirty="0" smtClean="0">
                <a:solidFill>
                  <a:schemeClr val="tx1"/>
                </a:solidFill>
                <a:latin typeface="Times New Roman" pitchFamily="-110" charset="0"/>
                <a:ea typeface="+mn-ea"/>
                <a:cs typeface="+mn-cs"/>
              </a:rPr>
              <a:t>hash </a:t>
            </a:r>
            <a:r>
              <a:rPr lang="vi-VN" sz="1200" b="0" kern="1200" baseline="0" dirty="0" smtClean="0">
                <a:solidFill>
                  <a:schemeClr val="tx1"/>
                </a:solidFill>
                <a:latin typeface="Times New Roman" pitchFamily="-110" charset="0"/>
                <a:ea typeface="+mn-ea"/>
                <a:cs typeface="+mn-cs"/>
              </a:rPr>
              <a:t>function giúp tăng tốc qua 1tri2nh tìm dòng traong bảng ứng với page này.</a:t>
            </a:r>
          </a:p>
          <a:p>
            <a:endParaRPr lang="vi-VN"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basic mechanism for reading a word from memory</a:t>
            </a:r>
          </a:p>
          <a:p>
            <a:r>
              <a:rPr lang="en-US" sz="1200" kern="1200" baseline="0" dirty="0" smtClean="0">
                <a:solidFill>
                  <a:schemeClr val="tx1"/>
                </a:solidFill>
                <a:latin typeface="Times New Roman" pitchFamily="-110" charset="0"/>
                <a:ea typeface="+mn-ea"/>
                <a:cs typeface="+mn-cs"/>
              </a:rPr>
              <a:t>involves the translation of a virtual, or logical, address, consisting of page number</a:t>
            </a:r>
          </a:p>
          <a:p>
            <a:r>
              <a:rPr lang="en-US" sz="1200" kern="1200" baseline="0" dirty="0" smtClean="0">
                <a:solidFill>
                  <a:schemeClr val="tx1"/>
                </a:solidFill>
                <a:latin typeface="Times New Roman" pitchFamily="-110" charset="0"/>
                <a:ea typeface="+mn-ea"/>
                <a:cs typeface="+mn-cs"/>
              </a:rPr>
              <a:t>and offset, into a physical address, consisting of frame number and offset, using a</a:t>
            </a:r>
          </a:p>
          <a:p>
            <a:r>
              <a:rPr lang="en-US" sz="1200" kern="1200" baseline="0" dirty="0" smtClean="0">
                <a:solidFill>
                  <a:schemeClr val="tx1"/>
                </a:solidFill>
                <a:latin typeface="Times New Roman" pitchFamily="-110" charset="0"/>
                <a:ea typeface="+mn-ea"/>
                <a:cs typeface="+mn-cs"/>
              </a:rPr>
              <a:t>page table. Because the page table is of variable length, depending on the size of the</a:t>
            </a:r>
          </a:p>
          <a:p>
            <a:r>
              <a:rPr lang="en-US" sz="1200" kern="1200" baseline="0" dirty="0" smtClean="0">
                <a:solidFill>
                  <a:schemeClr val="tx1"/>
                </a:solidFill>
                <a:latin typeface="Times New Roman" pitchFamily="-110" charset="0"/>
                <a:ea typeface="+mn-ea"/>
                <a:cs typeface="+mn-cs"/>
              </a:rPr>
              <a:t>process, we cannot expect to hold it in registers. Instead, it must be in main memory</a:t>
            </a:r>
          </a:p>
          <a:p>
            <a:r>
              <a:rPr lang="en-US" sz="1200" kern="1200" baseline="0" dirty="0" smtClean="0">
                <a:solidFill>
                  <a:schemeClr val="tx1"/>
                </a:solidFill>
                <a:latin typeface="Times New Roman" pitchFamily="-110" charset="0"/>
                <a:ea typeface="+mn-ea"/>
                <a:cs typeface="+mn-cs"/>
              </a:rPr>
              <a:t>to be accessed. Figure 8.16 suggests a hardware implementation of this scheme.</a:t>
            </a:r>
          </a:p>
          <a:p>
            <a:r>
              <a:rPr lang="en-US" sz="1200" kern="1200" baseline="0" dirty="0" smtClean="0">
                <a:solidFill>
                  <a:schemeClr val="tx1"/>
                </a:solidFill>
                <a:latin typeface="Times New Roman" pitchFamily="-110" charset="0"/>
                <a:ea typeface="+mn-ea"/>
                <a:cs typeface="+mn-cs"/>
              </a:rPr>
              <a:t>When a particular process is running, a register holds the starting address of the</a:t>
            </a:r>
          </a:p>
          <a:p>
            <a:r>
              <a:rPr lang="en-US" sz="1200" kern="1200" baseline="0" dirty="0" smtClean="0">
                <a:solidFill>
                  <a:schemeClr val="tx1"/>
                </a:solidFill>
                <a:latin typeface="Times New Roman" pitchFamily="-110" charset="0"/>
                <a:ea typeface="+mn-ea"/>
                <a:cs typeface="+mn-cs"/>
              </a:rPr>
              <a:t>page table for that process. The page number of a virtual address is used to index</a:t>
            </a:r>
          </a:p>
          <a:p>
            <a:r>
              <a:rPr lang="en-US" sz="1200" kern="1200" baseline="0" dirty="0" smtClean="0">
                <a:solidFill>
                  <a:schemeClr val="tx1"/>
                </a:solidFill>
                <a:latin typeface="Times New Roman" pitchFamily="-110" charset="0"/>
                <a:ea typeface="+mn-ea"/>
                <a:cs typeface="+mn-cs"/>
              </a:rPr>
              <a:t>that table and look up the corresponding frame number. This is combined with the</a:t>
            </a:r>
          </a:p>
          <a:p>
            <a:r>
              <a:rPr lang="en-US" sz="1200" kern="1200" baseline="0" dirty="0" smtClean="0">
                <a:solidFill>
                  <a:schemeClr val="tx1"/>
                </a:solidFill>
                <a:latin typeface="Times New Roman" pitchFamily="-110" charset="0"/>
                <a:ea typeface="+mn-ea"/>
                <a:cs typeface="+mn-cs"/>
              </a:rPr>
              <a:t>offset portion of the virtual address to produce the desired real 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most systems, there is one page table per process. But each process can</a:t>
            </a:r>
          </a:p>
          <a:p>
            <a:r>
              <a:rPr lang="en-US" sz="1200" kern="1200" baseline="0" dirty="0" smtClean="0">
                <a:solidFill>
                  <a:schemeClr val="tx1"/>
                </a:solidFill>
                <a:latin typeface="Times New Roman" pitchFamily="-110" charset="0"/>
                <a:ea typeface="+mn-ea"/>
                <a:cs typeface="+mn-cs"/>
              </a:rPr>
              <a:t>occupy huge amounts of virtual memory. For example, in the VAX architecture,</a:t>
            </a:r>
          </a:p>
          <a:p>
            <a:r>
              <a:rPr lang="en-US" sz="1200" kern="1200" baseline="0" dirty="0" smtClean="0">
                <a:solidFill>
                  <a:schemeClr val="tx1"/>
                </a:solidFill>
                <a:latin typeface="Times New Roman" pitchFamily="-110" charset="0"/>
                <a:ea typeface="+mn-ea"/>
                <a:cs typeface="+mn-cs"/>
              </a:rPr>
              <a:t>each process can have up to 2</a:t>
            </a:r>
            <a:r>
              <a:rPr lang="en-US" sz="1200" kern="1200" baseline="30000" dirty="0" smtClean="0">
                <a:solidFill>
                  <a:schemeClr val="tx1"/>
                </a:solidFill>
                <a:latin typeface="Times New Roman" pitchFamily="-110" charset="0"/>
                <a:ea typeface="+mn-ea"/>
                <a:cs typeface="+mn-cs"/>
              </a:rPr>
              <a:t>31</a:t>
            </a:r>
            <a:r>
              <a:rPr lang="en-US" sz="1200" kern="1200" baseline="0" dirty="0" smtClean="0">
                <a:solidFill>
                  <a:schemeClr val="tx1"/>
                </a:solidFill>
                <a:latin typeface="Times New Roman" pitchFamily="-110" charset="0"/>
                <a:ea typeface="+mn-ea"/>
                <a:cs typeface="+mn-cs"/>
              </a:rPr>
              <a:t> = 2 Gbytes of virtual memory. Using 2</a:t>
            </a:r>
            <a:r>
              <a:rPr lang="en-US" sz="1200" kern="1200" baseline="30000" dirty="0" smtClean="0">
                <a:solidFill>
                  <a:schemeClr val="tx1"/>
                </a:solidFill>
                <a:latin typeface="Times New Roman" pitchFamily="-110" charset="0"/>
                <a:ea typeface="+mn-ea"/>
                <a:cs typeface="+mn-cs"/>
              </a:rPr>
              <a:t>9</a:t>
            </a:r>
            <a:r>
              <a:rPr lang="en-US" sz="1200" kern="1200" baseline="0" dirty="0" smtClean="0">
                <a:solidFill>
                  <a:schemeClr val="tx1"/>
                </a:solidFill>
                <a:latin typeface="Times New Roman" pitchFamily="-110" charset="0"/>
                <a:ea typeface="+mn-ea"/>
                <a:cs typeface="+mn-cs"/>
              </a:rPr>
              <a:t> = 512-byte</a:t>
            </a:r>
          </a:p>
          <a:p>
            <a:r>
              <a:rPr lang="en-US" sz="1200" kern="1200" baseline="0" dirty="0" smtClean="0">
                <a:solidFill>
                  <a:schemeClr val="tx1"/>
                </a:solidFill>
                <a:latin typeface="Times New Roman" pitchFamily="-110" charset="0"/>
                <a:ea typeface="+mn-ea"/>
                <a:cs typeface="+mn-cs"/>
              </a:rPr>
              <a:t>pages, that means that as many as 2</a:t>
            </a:r>
            <a:r>
              <a:rPr lang="en-US" sz="1200" kern="1200" baseline="30000" dirty="0" smtClean="0">
                <a:solidFill>
                  <a:schemeClr val="tx1"/>
                </a:solidFill>
                <a:latin typeface="Times New Roman" pitchFamily="-110" charset="0"/>
                <a:ea typeface="+mn-ea"/>
                <a:cs typeface="+mn-cs"/>
              </a:rPr>
              <a:t>22</a:t>
            </a:r>
            <a:r>
              <a:rPr lang="en-US" sz="1200" kern="1200" baseline="0" dirty="0" smtClean="0">
                <a:solidFill>
                  <a:schemeClr val="tx1"/>
                </a:solidFill>
                <a:latin typeface="Times New Roman" pitchFamily="-110" charset="0"/>
                <a:ea typeface="+mn-ea"/>
                <a:cs typeface="+mn-cs"/>
              </a:rPr>
              <a:t> page table entries are required </a:t>
            </a:r>
            <a:r>
              <a:rPr lang="en-US" sz="1200" i="1" kern="1200" baseline="0" dirty="0" smtClean="0">
                <a:solidFill>
                  <a:schemeClr val="tx1"/>
                </a:solidFill>
                <a:latin typeface="Times New Roman" pitchFamily="-110" charset="0"/>
                <a:ea typeface="+mn-ea"/>
                <a:cs typeface="+mn-cs"/>
              </a:rPr>
              <a:t>per process.</a:t>
            </a:r>
          </a:p>
          <a:p>
            <a:r>
              <a:rPr lang="en-US" sz="1200" kern="1200" baseline="0" dirty="0" smtClean="0">
                <a:solidFill>
                  <a:schemeClr val="tx1"/>
                </a:solidFill>
                <a:latin typeface="Times New Roman" pitchFamily="-110" charset="0"/>
                <a:ea typeface="+mn-ea"/>
                <a:cs typeface="+mn-cs"/>
              </a:rPr>
              <a:t>Clearly, the amount of memory devoted to page tables alone could be unacceptably</a:t>
            </a:r>
          </a:p>
          <a:p>
            <a:r>
              <a:rPr lang="en-US" sz="1200" kern="1200" baseline="0" dirty="0" smtClean="0">
                <a:solidFill>
                  <a:schemeClr val="tx1"/>
                </a:solidFill>
                <a:latin typeface="Times New Roman" pitchFamily="-110" charset="0"/>
                <a:ea typeface="+mn-ea"/>
                <a:cs typeface="+mn-cs"/>
              </a:rPr>
              <a:t>high. To overcome this problem, most virtual memory schemes store page tables in</a:t>
            </a:r>
          </a:p>
          <a:p>
            <a:r>
              <a:rPr lang="en-US" sz="1200" kern="1200" baseline="0" dirty="0" smtClean="0">
                <a:solidFill>
                  <a:schemeClr val="tx1"/>
                </a:solidFill>
                <a:latin typeface="Times New Roman" pitchFamily="-110" charset="0"/>
                <a:ea typeface="+mn-ea"/>
                <a:cs typeface="+mn-cs"/>
              </a:rPr>
              <a:t>virtual memory rather than real memory. This means that page tables are subject to</a:t>
            </a:r>
          </a:p>
          <a:p>
            <a:r>
              <a:rPr lang="en-US" sz="1200" kern="1200" baseline="0" dirty="0" smtClean="0">
                <a:solidFill>
                  <a:schemeClr val="tx1"/>
                </a:solidFill>
                <a:latin typeface="Times New Roman" pitchFamily="-110" charset="0"/>
                <a:ea typeface="+mn-ea"/>
                <a:cs typeface="+mn-cs"/>
              </a:rPr>
              <a:t>paging just as other pages are. When a process is running, at least a part of its page</a:t>
            </a:r>
          </a:p>
          <a:p>
            <a:r>
              <a:rPr lang="en-US" sz="1200" kern="1200" baseline="0" dirty="0" smtClean="0">
                <a:solidFill>
                  <a:schemeClr val="tx1"/>
                </a:solidFill>
                <a:latin typeface="Times New Roman" pitchFamily="-110" charset="0"/>
                <a:ea typeface="+mn-ea"/>
                <a:cs typeface="+mn-cs"/>
              </a:rPr>
              <a:t>table must be in main memory, including the page table entry of the currently executing</a:t>
            </a:r>
          </a:p>
          <a:p>
            <a:r>
              <a:rPr lang="en-US" sz="1200" kern="1200" baseline="0" dirty="0" smtClean="0">
                <a:solidFill>
                  <a:schemeClr val="tx1"/>
                </a:solidFill>
                <a:latin typeface="Times New Roman" pitchFamily="-110" charset="0"/>
                <a:ea typeface="+mn-ea"/>
                <a:cs typeface="+mn-cs"/>
              </a:rPr>
              <a:t>page. Some processors make use of a two-level scheme to organize large page</a:t>
            </a:r>
          </a:p>
          <a:p>
            <a:r>
              <a:rPr lang="en-US" sz="1200" kern="1200" baseline="0" dirty="0" smtClean="0">
                <a:solidFill>
                  <a:schemeClr val="tx1"/>
                </a:solidFill>
                <a:latin typeface="Times New Roman" pitchFamily="-110" charset="0"/>
                <a:ea typeface="+mn-ea"/>
                <a:cs typeface="+mn-cs"/>
              </a:rPr>
              <a:t>tables. In this scheme, there is a page directory, in which each entry points to a page</a:t>
            </a:r>
          </a:p>
          <a:p>
            <a:r>
              <a:rPr lang="en-US" sz="1200" kern="1200" baseline="0" dirty="0" smtClean="0">
                <a:solidFill>
                  <a:schemeClr val="tx1"/>
                </a:solidFill>
                <a:latin typeface="Times New Roman" pitchFamily="-110" charset="0"/>
                <a:ea typeface="+mn-ea"/>
                <a:cs typeface="+mn-cs"/>
              </a:rPr>
              <a:t>table. Thus, if the length of the page directory is </a:t>
            </a:r>
            <a:r>
              <a:rPr lang="en-US" sz="1200" i="1" kern="1200" baseline="0" dirty="0" smtClean="0">
                <a:solidFill>
                  <a:schemeClr val="tx1"/>
                </a:solidFill>
                <a:latin typeface="Times New Roman" pitchFamily="-110" charset="0"/>
                <a:ea typeface="+mn-ea"/>
                <a:cs typeface="+mn-cs"/>
              </a:rPr>
              <a:t>X, </a:t>
            </a:r>
            <a:r>
              <a:rPr lang="en-US" sz="1200" i="0" kern="1200" baseline="0" dirty="0" smtClean="0">
                <a:solidFill>
                  <a:schemeClr val="tx1"/>
                </a:solidFill>
                <a:latin typeface="Times New Roman" pitchFamily="-110" charset="0"/>
                <a:ea typeface="+mn-ea"/>
                <a:cs typeface="+mn-cs"/>
              </a:rPr>
              <a:t>and if the maximum length of a</a:t>
            </a:r>
          </a:p>
          <a:p>
            <a:r>
              <a:rPr lang="en-US" sz="1200" kern="1200" baseline="0" dirty="0" smtClean="0">
                <a:solidFill>
                  <a:schemeClr val="tx1"/>
                </a:solidFill>
                <a:latin typeface="Times New Roman" pitchFamily="-110" charset="0"/>
                <a:ea typeface="+mn-ea"/>
                <a:cs typeface="+mn-cs"/>
              </a:rPr>
              <a:t>page table is </a:t>
            </a:r>
            <a:r>
              <a:rPr lang="en-US" sz="1200" i="1" kern="1200" baseline="0" dirty="0" smtClean="0">
                <a:solidFill>
                  <a:schemeClr val="tx1"/>
                </a:solidFill>
                <a:latin typeface="Times New Roman" pitchFamily="-110" charset="0"/>
                <a:ea typeface="+mn-ea"/>
                <a:cs typeface="+mn-cs"/>
              </a:rPr>
              <a:t>Y, </a:t>
            </a:r>
            <a:r>
              <a:rPr lang="en-US" sz="1200" i="0" kern="1200" baseline="0" dirty="0" smtClean="0">
                <a:solidFill>
                  <a:schemeClr val="tx1"/>
                </a:solidFill>
                <a:latin typeface="Times New Roman" pitchFamily="-110" charset="0"/>
                <a:ea typeface="+mn-ea"/>
                <a:cs typeface="+mn-cs"/>
              </a:rPr>
              <a:t>then a process can consist of up to </a:t>
            </a:r>
            <a:r>
              <a:rPr lang="en-US" sz="1200" i="1" kern="1200" baseline="0" dirty="0" smtClean="0">
                <a:solidFill>
                  <a:schemeClr val="tx1"/>
                </a:solidFill>
                <a:latin typeface="Times New Roman" pitchFamily="-110" charset="0"/>
                <a:ea typeface="+mn-ea"/>
                <a:cs typeface="+mn-cs"/>
              </a:rPr>
              <a:t>X * Y pages. </a:t>
            </a:r>
            <a:r>
              <a:rPr lang="en-US" sz="1200" i="0" kern="1200" baseline="0" dirty="0" smtClean="0">
                <a:solidFill>
                  <a:schemeClr val="tx1"/>
                </a:solidFill>
                <a:latin typeface="Times New Roman" pitchFamily="-110" charset="0"/>
                <a:ea typeface="+mn-ea"/>
                <a:cs typeface="+mn-cs"/>
              </a:rPr>
              <a:t>Typically, the maximum</a:t>
            </a:r>
          </a:p>
          <a:p>
            <a:r>
              <a:rPr lang="en-US" sz="1200" kern="1200" baseline="0" dirty="0" smtClean="0">
                <a:solidFill>
                  <a:schemeClr val="tx1"/>
                </a:solidFill>
                <a:latin typeface="Times New Roman" pitchFamily="-110" charset="0"/>
                <a:ea typeface="+mn-ea"/>
                <a:cs typeface="+mn-cs"/>
              </a:rPr>
              <a:t>length of a page table is restricted to be equal to one page. We will see an example</a:t>
            </a:r>
          </a:p>
          <a:p>
            <a:r>
              <a:rPr lang="en-US" sz="1200" kern="1200" baseline="0" dirty="0" smtClean="0">
                <a:solidFill>
                  <a:schemeClr val="tx1"/>
                </a:solidFill>
                <a:latin typeface="Times New Roman" pitchFamily="-110" charset="0"/>
                <a:ea typeface="+mn-ea"/>
                <a:cs typeface="+mn-cs"/>
              </a:rPr>
              <a:t>of this two-level approach when we consider the Pentium II later in this chapter.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 alternative approach to the use of one- or two-level page tables is the use</a:t>
            </a:r>
          </a:p>
          <a:p>
            <a:r>
              <a:rPr lang="en-US" sz="1200" kern="1200" baseline="0" dirty="0" smtClean="0">
                <a:solidFill>
                  <a:schemeClr val="tx1"/>
                </a:solidFill>
                <a:latin typeface="Times New Roman" pitchFamily="-110" charset="0"/>
                <a:ea typeface="+mn-ea"/>
                <a:cs typeface="+mn-cs"/>
              </a:rPr>
              <a:t>of an inverted page table structure (Figure 8.17). Variations on this approach are</a:t>
            </a:r>
          </a:p>
          <a:p>
            <a:r>
              <a:rPr lang="en-US" sz="1200" kern="1200" baseline="0" dirty="0" smtClean="0">
                <a:solidFill>
                  <a:schemeClr val="tx1"/>
                </a:solidFill>
                <a:latin typeface="Times New Roman" pitchFamily="-110" charset="0"/>
                <a:ea typeface="+mn-ea"/>
                <a:cs typeface="+mn-cs"/>
              </a:rPr>
              <a:t>used on the PowerPC, </a:t>
            </a:r>
            <a:r>
              <a:rPr lang="en-US" sz="1200" kern="1200" baseline="0" dirty="0" err="1" smtClean="0">
                <a:solidFill>
                  <a:schemeClr val="tx1"/>
                </a:solidFill>
                <a:latin typeface="Times New Roman" pitchFamily="-110" charset="0"/>
                <a:ea typeface="+mn-ea"/>
                <a:cs typeface="+mn-cs"/>
              </a:rPr>
              <a:t>UltraSPARC</a:t>
            </a:r>
            <a:r>
              <a:rPr lang="en-US" sz="1200" kern="1200" baseline="0" dirty="0" smtClean="0">
                <a:solidFill>
                  <a:schemeClr val="tx1"/>
                </a:solidFill>
                <a:latin typeface="Times New Roman" pitchFamily="-110" charset="0"/>
                <a:ea typeface="+mn-ea"/>
                <a:cs typeface="+mn-cs"/>
              </a:rPr>
              <a:t>, and the IA-64 architecture. An implementation</a:t>
            </a:r>
          </a:p>
          <a:p>
            <a:r>
              <a:rPr lang="en-US" sz="1200" kern="1200" baseline="0" dirty="0" smtClean="0">
                <a:solidFill>
                  <a:schemeClr val="tx1"/>
                </a:solidFill>
                <a:latin typeface="Times New Roman" pitchFamily="-110" charset="0"/>
                <a:ea typeface="+mn-ea"/>
                <a:cs typeface="+mn-cs"/>
              </a:rPr>
              <a:t>of the Mach OS on the RT-PC also uses this technique.</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this approach, the page number portion of a virtual address is mapped into</a:t>
            </a:r>
          </a:p>
          <a:p>
            <a:r>
              <a:rPr lang="en-US" sz="1200" kern="1200" baseline="0" dirty="0" smtClean="0">
                <a:solidFill>
                  <a:schemeClr val="tx1"/>
                </a:solidFill>
                <a:latin typeface="Times New Roman" pitchFamily="-110" charset="0"/>
                <a:ea typeface="+mn-ea"/>
                <a:cs typeface="+mn-cs"/>
              </a:rPr>
              <a:t>a hash value using a simple hashing function. The hash value is a pointer to the</a:t>
            </a:r>
          </a:p>
          <a:p>
            <a:r>
              <a:rPr lang="en-US" sz="1200" kern="1200" baseline="0" dirty="0" smtClean="0">
                <a:solidFill>
                  <a:schemeClr val="tx1"/>
                </a:solidFill>
                <a:latin typeface="Times New Roman" pitchFamily="-110" charset="0"/>
                <a:ea typeface="+mn-ea"/>
                <a:cs typeface="+mn-cs"/>
              </a:rPr>
              <a:t>inverted page table, which contains the page table entries. There is one entry in the</a:t>
            </a:r>
          </a:p>
          <a:p>
            <a:r>
              <a:rPr lang="en-US" sz="1200" kern="1200" baseline="0" dirty="0" smtClean="0">
                <a:solidFill>
                  <a:schemeClr val="tx1"/>
                </a:solidFill>
                <a:latin typeface="Times New Roman" pitchFamily="-110" charset="0"/>
                <a:ea typeface="+mn-ea"/>
                <a:cs typeface="+mn-cs"/>
              </a:rPr>
              <a:t>inverted page table for each real memory page frame rather than one per virtual</a:t>
            </a:r>
          </a:p>
          <a:p>
            <a:r>
              <a:rPr lang="en-US" sz="1200" kern="1200" baseline="0" dirty="0" smtClean="0">
                <a:solidFill>
                  <a:schemeClr val="tx1"/>
                </a:solidFill>
                <a:latin typeface="Times New Roman" pitchFamily="-110" charset="0"/>
                <a:ea typeface="+mn-ea"/>
                <a:cs typeface="+mn-cs"/>
              </a:rPr>
              <a:t>page. Thus a fixed proportion of real memory is required for the tables regardless of</a:t>
            </a:r>
          </a:p>
          <a:p>
            <a:r>
              <a:rPr lang="en-US" sz="1200" kern="1200" baseline="0" dirty="0" smtClean="0">
                <a:solidFill>
                  <a:schemeClr val="tx1"/>
                </a:solidFill>
                <a:latin typeface="Times New Roman" pitchFamily="-110" charset="0"/>
                <a:ea typeface="+mn-ea"/>
                <a:cs typeface="+mn-cs"/>
              </a:rPr>
              <a:t>the number of processes or virtual pages supported. Because more than one virtual</a:t>
            </a:r>
          </a:p>
          <a:p>
            <a:r>
              <a:rPr lang="en-US" sz="1200" kern="1200" baseline="0" dirty="0" smtClean="0">
                <a:solidFill>
                  <a:schemeClr val="tx1"/>
                </a:solidFill>
                <a:latin typeface="Times New Roman" pitchFamily="-110" charset="0"/>
                <a:ea typeface="+mn-ea"/>
                <a:cs typeface="+mn-cs"/>
              </a:rPr>
              <a:t>address may map into the same hash table entry, a chaining technique is used for</a:t>
            </a:r>
          </a:p>
          <a:p>
            <a:r>
              <a:rPr lang="en-US" sz="1200" kern="1200" baseline="0" dirty="0" smtClean="0">
                <a:solidFill>
                  <a:schemeClr val="tx1"/>
                </a:solidFill>
                <a:latin typeface="Times New Roman" pitchFamily="-110" charset="0"/>
                <a:ea typeface="+mn-ea"/>
                <a:cs typeface="+mn-cs"/>
              </a:rPr>
              <a:t>managing the overflow. The hashing technique results in chains that are typically</a:t>
            </a:r>
          </a:p>
          <a:p>
            <a:r>
              <a:rPr lang="en-US" sz="1200" kern="1200" baseline="0" dirty="0" smtClean="0">
                <a:solidFill>
                  <a:schemeClr val="tx1"/>
                </a:solidFill>
                <a:latin typeface="Times New Roman" pitchFamily="-110" charset="0"/>
                <a:ea typeface="+mn-ea"/>
                <a:cs typeface="+mn-cs"/>
              </a:rPr>
              <a:t>short—between one and two entries. The page table’s structure is called </a:t>
            </a:r>
            <a:r>
              <a:rPr lang="en-US" sz="1200" i="1" kern="1200" baseline="0" dirty="0" smtClean="0">
                <a:solidFill>
                  <a:schemeClr val="tx1"/>
                </a:solidFill>
                <a:latin typeface="Times New Roman" pitchFamily="-110" charset="0"/>
                <a:ea typeface="+mn-ea"/>
                <a:cs typeface="+mn-cs"/>
              </a:rPr>
              <a:t>inverted</a:t>
            </a:r>
          </a:p>
          <a:p>
            <a:r>
              <a:rPr lang="en-US" sz="1200" kern="1200" baseline="0" dirty="0" smtClean="0">
                <a:solidFill>
                  <a:schemeClr val="tx1"/>
                </a:solidFill>
                <a:latin typeface="Times New Roman" pitchFamily="-110" charset="0"/>
                <a:ea typeface="+mn-ea"/>
                <a:cs typeface="+mn-cs"/>
              </a:rPr>
              <a:t>because it indexes page table entries by frame number rather than by virtual page</a:t>
            </a:r>
          </a:p>
          <a:p>
            <a:r>
              <a:rPr lang="en-US" sz="1200" kern="1200" baseline="0" dirty="0" smtClean="0">
                <a:solidFill>
                  <a:schemeClr val="tx1"/>
                </a:solidFill>
                <a:latin typeface="Times New Roman" pitchFamily="-110" charset="0"/>
                <a:ea typeface="+mn-ea"/>
                <a:cs typeface="+mn-cs"/>
              </a:rPr>
              <a:t>number.</a:t>
            </a:r>
            <a:endParaRPr lang="en-US" dirty="0" smtClean="0"/>
          </a:p>
          <a:p>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vi-VN" sz="1200" kern="1200" baseline="0" dirty="0" smtClean="0">
                <a:solidFill>
                  <a:schemeClr val="tx1"/>
                </a:solidFill>
                <a:latin typeface="Times New Roman" pitchFamily="-110" charset="0"/>
                <a:ea typeface="+mn-ea"/>
                <a:cs typeface="+mn-cs"/>
              </a:rPr>
              <a:t>Một kỹ thuật giúp cải tiến thời gian chuyển địa chỉ ảo thành địa chỉ vật lý bằng cách chuyển một phần Frame list (trang RAM) vào một cache.</a:t>
            </a:r>
          </a:p>
          <a:p>
            <a:r>
              <a:rPr lang="vi-VN" sz="1200" kern="1200" baseline="0" dirty="0" smtClean="0">
                <a:solidFill>
                  <a:schemeClr val="tx1"/>
                </a:solidFill>
                <a:latin typeface="Times New Roman" pitchFamily="-110" charset="0"/>
                <a:ea typeface="+mn-ea"/>
                <a:cs typeface="+mn-cs"/>
              </a:rPr>
              <a:t>Với câu lệnh &lt;opcode, page, offset&gt;. Phần page chuyển thành frame sẽ được tình trong cache trước. Nếu không thấy thì mới về frame list tìm theo cách cũ.</a:t>
            </a:r>
          </a:p>
          <a:p>
            <a:r>
              <a:rPr lang="vi-VN" sz="1200" kern="1200" baseline="0" dirty="0" smtClean="0">
                <a:solidFill>
                  <a:schemeClr val="tx1"/>
                </a:solidFill>
                <a:latin typeface="Times New Roman" pitchFamily="-110" charset="0"/>
                <a:ea typeface="+mn-ea"/>
                <a:cs typeface="+mn-cs"/>
              </a:rPr>
              <a:t>Cache này được gọi là </a:t>
            </a:r>
            <a:r>
              <a:rPr lang="vi-VN" sz="1200" b="1" kern="1200" baseline="0" dirty="0" smtClean="0">
                <a:solidFill>
                  <a:schemeClr val="tx1"/>
                </a:solidFill>
                <a:latin typeface="Times New Roman" pitchFamily="-110" charset="0"/>
                <a:ea typeface="+mn-ea"/>
                <a:cs typeface="+mn-cs"/>
              </a:rPr>
              <a:t>Translation Lookaside Buffer</a:t>
            </a:r>
            <a:r>
              <a:rPr lang="vi-VN" sz="1200" b="0" kern="1200" baseline="0" dirty="0" smtClean="0">
                <a:solidFill>
                  <a:schemeClr val="tx1"/>
                </a:solidFill>
                <a:latin typeface="Times New Roman" pitchFamily="-110" charset="0"/>
                <a:ea typeface="+mn-ea"/>
                <a:cs typeface="+mn-cs"/>
              </a:rPr>
              <a:t> (bộ đệm phụ giúp chuyển dịch địa chỉ).</a:t>
            </a:r>
          </a:p>
          <a:p>
            <a:endParaRPr lang="vi-VN" sz="1200" kern="1200" baseline="0" dirty="0" smtClean="0">
              <a:solidFill>
                <a:schemeClr val="tx1"/>
              </a:solidFill>
              <a:latin typeface="Times New Roman" pitchFamily="-110" charset="0"/>
              <a:ea typeface="+mn-ea"/>
              <a:cs typeface="+mn-cs"/>
            </a:endParaRPr>
          </a:p>
          <a:p>
            <a:endParaRPr lang="vi-VN"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In principle, then, every virtual memory reference can cause two physical memory</a:t>
            </a:r>
          </a:p>
          <a:p>
            <a:r>
              <a:rPr lang="en-US" sz="1200" kern="1200" baseline="0" dirty="0" smtClean="0">
                <a:solidFill>
                  <a:schemeClr val="tx1"/>
                </a:solidFill>
                <a:latin typeface="Times New Roman" pitchFamily="-110" charset="0"/>
                <a:ea typeface="+mn-ea"/>
                <a:cs typeface="+mn-cs"/>
              </a:rPr>
              <a:t>accesses: one to fetch the appropriate page table entry, and one to fetch the</a:t>
            </a:r>
          </a:p>
          <a:p>
            <a:r>
              <a:rPr lang="en-US" sz="1200" kern="1200" baseline="0" dirty="0" smtClean="0">
                <a:solidFill>
                  <a:schemeClr val="tx1"/>
                </a:solidFill>
                <a:latin typeface="Times New Roman" pitchFamily="-110" charset="0"/>
                <a:ea typeface="+mn-ea"/>
                <a:cs typeface="+mn-cs"/>
              </a:rPr>
              <a:t>desired data. Thus, a straightforward virtual memory scheme would have the effect</a:t>
            </a:r>
          </a:p>
          <a:p>
            <a:r>
              <a:rPr lang="en-US" sz="1200" kern="1200" baseline="0" dirty="0" smtClean="0">
                <a:solidFill>
                  <a:schemeClr val="tx1"/>
                </a:solidFill>
                <a:latin typeface="Times New Roman" pitchFamily="-110" charset="0"/>
                <a:ea typeface="+mn-ea"/>
                <a:cs typeface="+mn-cs"/>
              </a:rPr>
              <a:t>of doubling the memory access time. To overcome this problem, most virtual</a:t>
            </a:r>
          </a:p>
          <a:p>
            <a:r>
              <a:rPr lang="en-US" sz="1200" kern="1200" baseline="0" dirty="0" smtClean="0">
                <a:solidFill>
                  <a:schemeClr val="tx1"/>
                </a:solidFill>
                <a:latin typeface="Times New Roman" pitchFamily="-110" charset="0"/>
                <a:ea typeface="+mn-ea"/>
                <a:cs typeface="+mn-cs"/>
              </a:rPr>
              <a:t>memory schemes make use of a special cache for page table entries, usually called</a:t>
            </a:r>
          </a:p>
          <a:p>
            <a:r>
              <a:rPr lang="en-US" sz="1200" kern="1200" baseline="0" dirty="0" smtClean="0">
                <a:solidFill>
                  <a:schemeClr val="tx1"/>
                </a:solidFill>
                <a:latin typeface="Times New Roman" pitchFamily="-110" charset="0"/>
                <a:ea typeface="+mn-ea"/>
                <a:cs typeface="+mn-cs"/>
              </a:rPr>
              <a:t>a </a:t>
            </a:r>
            <a:r>
              <a:rPr lang="en-US" sz="1200" b="1" kern="1200" baseline="0" dirty="0" smtClean="0">
                <a:solidFill>
                  <a:schemeClr val="tx1"/>
                </a:solidFill>
                <a:latin typeface="Times New Roman" pitchFamily="-110" charset="0"/>
                <a:ea typeface="+mn-ea"/>
                <a:cs typeface="+mn-cs"/>
              </a:rPr>
              <a:t>translation lookaside buffer (TLB). This cache functions in the same way as a</a:t>
            </a:r>
          </a:p>
          <a:p>
            <a:r>
              <a:rPr lang="en-US" sz="1200" kern="1200" baseline="0" dirty="0" smtClean="0">
                <a:solidFill>
                  <a:schemeClr val="tx1"/>
                </a:solidFill>
                <a:latin typeface="Times New Roman" pitchFamily="-110" charset="0"/>
                <a:ea typeface="+mn-ea"/>
                <a:cs typeface="+mn-cs"/>
              </a:rPr>
              <a:t>memory cache and contains those page table entries that have been most recently</a:t>
            </a:r>
          </a:p>
          <a:p>
            <a:r>
              <a:rPr lang="en-US" sz="1200" kern="1200" baseline="0" dirty="0" smtClean="0">
                <a:solidFill>
                  <a:schemeClr val="tx1"/>
                </a:solidFill>
                <a:latin typeface="Times New Roman" pitchFamily="-110" charset="0"/>
                <a:ea typeface="+mn-ea"/>
                <a:cs typeface="+mn-cs"/>
              </a:rPr>
              <a:t>used. Figure 8.18 is a flowchart that shows the use of the TLB. By the principle of</a:t>
            </a:r>
          </a:p>
          <a:p>
            <a:r>
              <a:rPr lang="en-US" sz="1200" kern="1200" baseline="0" dirty="0" smtClean="0">
                <a:solidFill>
                  <a:schemeClr val="tx1"/>
                </a:solidFill>
                <a:latin typeface="Times New Roman" pitchFamily="-110" charset="0"/>
                <a:ea typeface="+mn-ea"/>
                <a:cs typeface="+mn-cs"/>
              </a:rPr>
              <a:t>locality, most virtual memory references will be to locations in recently used pages.</a:t>
            </a:r>
          </a:p>
          <a:p>
            <a:r>
              <a:rPr lang="en-US" sz="1200" kern="1200" baseline="0" dirty="0" smtClean="0">
                <a:solidFill>
                  <a:schemeClr val="tx1"/>
                </a:solidFill>
                <a:latin typeface="Times New Roman" pitchFamily="-110" charset="0"/>
                <a:ea typeface="+mn-ea"/>
                <a:cs typeface="+mn-cs"/>
              </a:rPr>
              <a:t>Therefore, most references will involve page table entries in the cache. Studies of</a:t>
            </a:r>
          </a:p>
          <a:p>
            <a:r>
              <a:rPr lang="en-US" sz="1200" kern="1200" baseline="0" dirty="0" smtClean="0">
                <a:solidFill>
                  <a:schemeClr val="tx1"/>
                </a:solidFill>
                <a:latin typeface="Times New Roman" pitchFamily="-110" charset="0"/>
                <a:ea typeface="+mn-ea"/>
                <a:cs typeface="+mn-cs"/>
              </a:rPr>
              <a:t>the VAX TLB have shown that this scheme can significantly improve performance</a:t>
            </a:r>
          </a:p>
          <a:p>
            <a:r>
              <a:rPr lang="en-US" sz="1200" kern="1200" baseline="0" dirty="0" smtClean="0">
                <a:solidFill>
                  <a:schemeClr val="tx1"/>
                </a:solidFill>
                <a:latin typeface="Times New Roman" pitchFamily="-110" charset="0"/>
                <a:ea typeface="+mn-ea"/>
                <a:cs typeface="+mn-cs"/>
              </a:rPr>
              <a:t>[CLAR85, SATY81].</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41</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1200" kern="1200" baseline="0" dirty="0" smtClean="0">
                <a:solidFill>
                  <a:schemeClr val="tx1"/>
                </a:solidFill>
                <a:latin typeface="Times New Roman" pitchFamily="-110" charset="0"/>
                <a:ea typeface="+mn-ea"/>
                <a:cs typeface="+mn-cs"/>
              </a:rPr>
              <a:t>Note that the virtual memory mechanism must interact with the cache system</a:t>
            </a:r>
          </a:p>
          <a:p>
            <a:r>
              <a:rPr lang="en-US" sz="1200" kern="1200" baseline="0" dirty="0" smtClean="0">
                <a:solidFill>
                  <a:schemeClr val="tx1"/>
                </a:solidFill>
                <a:latin typeface="Times New Roman" pitchFamily="-110" charset="0"/>
                <a:ea typeface="+mn-ea"/>
                <a:cs typeface="+mn-cs"/>
              </a:rPr>
              <a:t>(not the TLB cache, but the main memory cache). This is illustrated in Figure 8.19.</a:t>
            </a:r>
          </a:p>
          <a:p>
            <a:r>
              <a:rPr lang="en-US" sz="1200" kern="1200" baseline="0" dirty="0" smtClean="0">
                <a:solidFill>
                  <a:schemeClr val="tx1"/>
                </a:solidFill>
                <a:latin typeface="Times New Roman" pitchFamily="-110" charset="0"/>
                <a:ea typeface="+mn-ea"/>
                <a:cs typeface="+mn-cs"/>
              </a:rPr>
              <a:t>A virtual address will generally be in the form of a page number, offset. First, the</a:t>
            </a:r>
          </a:p>
          <a:p>
            <a:r>
              <a:rPr lang="en-US" sz="1200" kern="1200" baseline="0" dirty="0" smtClean="0">
                <a:solidFill>
                  <a:schemeClr val="tx1"/>
                </a:solidFill>
                <a:latin typeface="Times New Roman" pitchFamily="-110" charset="0"/>
                <a:ea typeface="+mn-ea"/>
                <a:cs typeface="+mn-cs"/>
              </a:rPr>
              <a:t>memory system consults the TLB to see if the matching page table entry is present.</a:t>
            </a:r>
          </a:p>
          <a:p>
            <a:r>
              <a:rPr lang="en-US" sz="1200" kern="1200" baseline="0" dirty="0" smtClean="0">
                <a:solidFill>
                  <a:schemeClr val="tx1"/>
                </a:solidFill>
                <a:latin typeface="Times New Roman" pitchFamily="-110" charset="0"/>
                <a:ea typeface="+mn-ea"/>
                <a:cs typeface="+mn-cs"/>
              </a:rPr>
              <a:t>If it is, the real (physical) address is generated by combining the frame number with</a:t>
            </a:r>
          </a:p>
          <a:p>
            <a:r>
              <a:rPr lang="en-US" sz="1200" kern="1200" baseline="0" dirty="0" smtClean="0">
                <a:solidFill>
                  <a:schemeClr val="tx1"/>
                </a:solidFill>
                <a:latin typeface="Times New Roman" pitchFamily="-110" charset="0"/>
                <a:ea typeface="+mn-ea"/>
                <a:cs typeface="+mn-cs"/>
              </a:rPr>
              <a:t>the offset. If not, the entry is accessed from a page table. Once the real address is</a:t>
            </a:r>
          </a:p>
          <a:p>
            <a:r>
              <a:rPr lang="en-US" sz="1200" kern="1200" baseline="0" dirty="0" smtClean="0">
                <a:solidFill>
                  <a:schemeClr val="tx1"/>
                </a:solidFill>
                <a:latin typeface="Times New Roman" pitchFamily="-110" charset="0"/>
                <a:ea typeface="+mn-ea"/>
                <a:cs typeface="+mn-cs"/>
              </a:rPr>
              <a:t>generated, which is in the form of a tag and a remainder, the cache is consulted to</a:t>
            </a:r>
          </a:p>
          <a:p>
            <a:r>
              <a:rPr lang="en-US" sz="1200" kern="1200" baseline="0" dirty="0" smtClean="0">
                <a:solidFill>
                  <a:schemeClr val="tx1"/>
                </a:solidFill>
                <a:latin typeface="Times New Roman" pitchFamily="-110" charset="0"/>
                <a:ea typeface="+mn-ea"/>
                <a:cs typeface="+mn-cs"/>
              </a:rPr>
              <a:t>see if the block containing that word is present (see Figure 4.5). If so, it is returned</a:t>
            </a:r>
          </a:p>
          <a:p>
            <a:r>
              <a:rPr lang="en-US" sz="1200" kern="1200" baseline="0" dirty="0" smtClean="0">
                <a:solidFill>
                  <a:schemeClr val="tx1"/>
                </a:solidFill>
                <a:latin typeface="Times New Roman" pitchFamily="-110" charset="0"/>
                <a:ea typeface="+mn-ea"/>
                <a:cs typeface="+mn-cs"/>
              </a:rPr>
              <a:t>to the processor. If not, the word is retrieved from main memory.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reader should be able to appreciate the complexity of the processor hardware</a:t>
            </a:r>
          </a:p>
          <a:p>
            <a:r>
              <a:rPr lang="en-US" sz="1200" kern="1200" baseline="0" dirty="0" smtClean="0">
                <a:solidFill>
                  <a:schemeClr val="tx1"/>
                </a:solidFill>
                <a:latin typeface="Times New Roman" pitchFamily="-110" charset="0"/>
                <a:ea typeface="+mn-ea"/>
                <a:cs typeface="+mn-cs"/>
              </a:rPr>
              <a:t>involved in a single memory reference. The virtual address is translated into</a:t>
            </a:r>
          </a:p>
          <a:p>
            <a:r>
              <a:rPr lang="en-US" sz="1200" kern="1200" baseline="0" dirty="0" smtClean="0">
                <a:solidFill>
                  <a:schemeClr val="tx1"/>
                </a:solidFill>
                <a:latin typeface="Times New Roman" pitchFamily="-110" charset="0"/>
                <a:ea typeface="+mn-ea"/>
                <a:cs typeface="+mn-cs"/>
              </a:rPr>
              <a:t>a real address. This involves reference to a page table, which may be in the TLB, in</a:t>
            </a:r>
          </a:p>
          <a:p>
            <a:r>
              <a:rPr lang="en-US" sz="1200" kern="1200" baseline="0" dirty="0" smtClean="0">
                <a:solidFill>
                  <a:schemeClr val="tx1"/>
                </a:solidFill>
                <a:latin typeface="Times New Roman" pitchFamily="-110" charset="0"/>
                <a:ea typeface="+mn-ea"/>
                <a:cs typeface="+mn-cs"/>
              </a:rPr>
              <a:t>main memory, or on disk. The referenced word may be in cache, in main memory,</a:t>
            </a:r>
          </a:p>
          <a:p>
            <a:r>
              <a:rPr lang="en-US" sz="1200" kern="1200" baseline="0" dirty="0" smtClean="0">
                <a:solidFill>
                  <a:schemeClr val="tx1"/>
                </a:solidFill>
                <a:latin typeface="Times New Roman" pitchFamily="-110" charset="0"/>
                <a:ea typeface="+mn-ea"/>
                <a:cs typeface="+mn-cs"/>
              </a:rPr>
              <a:t>or on disk. In the latter case, the page containing the word must be loaded into main</a:t>
            </a:r>
          </a:p>
          <a:p>
            <a:r>
              <a:rPr lang="en-US" sz="1200" kern="1200" baseline="0" dirty="0" smtClean="0">
                <a:solidFill>
                  <a:schemeClr val="tx1"/>
                </a:solidFill>
                <a:latin typeface="Times New Roman" pitchFamily="-110" charset="0"/>
                <a:ea typeface="+mn-ea"/>
                <a:cs typeface="+mn-cs"/>
              </a:rPr>
              <a:t>memory and its block loaded into the cache. In addition, the page table entry for</a:t>
            </a:r>
          </a:p>
          <a:p>
            <a:r>
              <a:rPr lang="en-US" sz="1200" kern="1200" baseline="0" dirty="0" smtClean="0">
                <a:solidFill>
                  <a:schemeClr val="tx1"/>
                </a:solidFill>
                <a:latin typeface="Times New Roman" pitchFamily="-110" charset="0"/>
                <a:ea typeface="+mn-ea"/>
                <a:cs typeface="+mn-cs"/>
              </a:rPr>
              <a:t>that page must be updated.</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42</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C64BCDE-3559-4440-93B8-E2502456DC55}" type="slidenum">
              <a:rPr lang="en-US"/>
              <a:pPr/>
              <a:t>43</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There is another way in which addressable memory can be subdivided, known as</a:t>
            </a:r>
          </a:p>
          <a:p>
            <a:r>
              <a:rPr lang="en-US" sz="1200" i="1" kern="1200" baseline="0" dirty="0" smtClean="0">
                <a:solidFill>
                  <a:schemeClr val="tx1"/>
                </a:solidFill>
                <a:latin typeface="Times New Roman" pitchFamily="-110" charset="0"/>
                <a:ea typeface="+mn-ea"/>
                <a:cs typeface="+mn-cs"/>
              </a:rPr>
              <a:t>segmentation. </a:t>
            </a:r>
            <a:r>
              <a:rPr lang="en-US" sz="1200" i="0" kern="1200" baseline="0" dirty="0" smtClean="0">
                <a:solidFill>
                  <a:schemeClr val="tx1"/>
                </a:solidFill>
                <a:latin typeface="Times New Roman" pitchFamily="-110" charset="0"/>
                <a:ea typeface="+mn-ea"/>
                <a:cs typeface="+mn-cs"/>
              </a:rPr>
              <a:t>Whereas paging is invisible to the programmer and serves the purpose</a:t>
            </a:r>
          </a:p>
          <a:p>
            <a:r>
              <a:rPr lang="en-US" sz="1200" kern="1200" baseline="0" dirty="0" smtClean="0">
                <a:solidFill>
                  <a:schemeClr val="tx1"/>
                </a:solidFill>
                <a:latin typeface="Times New Roman" pitchFamily="-110" charset="0"/>
                <a:ea typeface="+mn-ea"/>
                <a:cs typeface="+mn-cs"/>
              </a:rPr>
              <a:t>of providing the programmer with a larger address space, segmentation is usually</a:t>
            </a:r>
          </a:p>
          <a:p>
            <a:r>
              <a:rPr lang="en-US" sz="1200" kern="1200" baseline="0" dirty="0" smtClean="0">
                <a:solidFill>
                  <a:schemeClr val="tx1"/>
                </a:solidFill>
                <a:latin typeface="Times New Roman" pitchFamily="-110" charset="0"/>
                <a:ea typeface="+mn-ea"/>
                <a:cs typeface="+mn-cs"/>
              </a:rPr>
              <a:t>visible to the programmer and is provided as a convenience for organizing programs</a:t>
            </a:r>
          </a:p>
          <a:p>
            <a:r>
              <a:rPr lang="en-US" sz="1200" kern="1200" baseline="0" dirty="0" smtClean="0">
                <a:solidFill>
                  <a:schemeClr val="tx1"/>
                </a:solidFill>
                <a:latin typeface="Times New Roman" pitchFamily="-110" charset="0"/>
                <a:ea typeface="+mn-ea"/>
                <a:cs typeface="+mn-cs"/>
              </a:rPr>
              <a:t>and data and as a means for associating privilege and protection attributes with</a:t>
            </a:r>
          </a:p>
          <a:p>
            <a:r>
              <a:rPr lang="en-US" sz="1200" kern="1200" baseline="0" dirty="0" smtClean="0">
                <a:solidFill>
                  <a:schemeClr val="tx1"/>
                </a:solidFill>
                <a:latin typeface="Times New Roman" pitchFamily="-110" charset="0"/>
                <a:ea typeface="+mn-ea"/>
                <a:cs typeface="+mn-cs"/>
              </a:rPr>
              <a:t>instructions and data.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Segmentation allows the programmer to view memory as consisting of multiple</a:t>
            </a:r>
          </a:p>
          <a:p>
            <a:r>
              <a:rPr lang="en-US" sz="1200" kern="1200" baseline="0" dirty="0" smtClean="0">
                <a:solidFill>
                  <a:schemeClr val="tx1"/>
                </a:solidFill>
                <a:latin typeface="Times New Roman" pitchFamily="-110" charset="0"/>
                <a:ea typeface="+mn-ea"/>
                <a:cs typeface="+mn-cs"/>
              </a:rPr>
              <a:t>address spaces or segments. Segments are of variable, indeed dynamic, size.</a:t>
            </a:r>
          </a:p>
          <a:p>
            <a:r>
              <a:rPr lang="en-US" sz="1200" kern="1200" baseline="0" dirty="0" smtClean="0">
                <a:solidFill>
                  <a:schemeClr val="tx1"/>
                </a:solidFill>
                <a:latin typeface="Times New Roman" pitchFamily="-110" charset="0"/>
                <a:ea typeface="+mn-ea"/>
                <a:cs typeface="+mn-cs"/>
              </a:rPr>
              <a:t>Typically, the programmer or the OS will assign programs and data to different segments.</a:t>
            </a:r>
          </a:p>
          <a:p>
            <a:r>
              <a:rPr lang="en-US" sz="1200" kern="1200" baseline="0" dirty="0" smtClean="0">
                <a:solidFill>
                  <a:schemeClr val="tx1"/>
                </a:solidFill>
                <a:latin typeface="Times New Roman" pitchFamily="-110" charset="0"/>
                <a:ea typeface="+mn-ea"/>
                <a:cs typeface="+mn-cs"/>
              </a:rPr>
              <a:t>There may be a number of program segments for various types of programs as</a:t>
            </a:r>
          </a:p>
          <a:p>
            <a:r>
              <a:rPr lang="en-US" sz="1200" kern="1200" baseline="0" dirty="0" smtClean="0">
                <a:solidFill>
                  <a:schemeClr val="tx1"/>
                </a:solidFill>
                <a:latin typeface="Times New Roman" pitchFamily="-110" charset="0"/>
                <a:ea typeface="+mn-ea"/>
                <a:cs typeface="+mn-cs"/>
              </a:rPr>
              <a:t>well as a number of data segments. Each segment may be assigned access and usage</a:t>
            </a:r>
          </a:p>
          <a:p>
            <a:r>
              <a:rPr lang="en-US" sz="1200" kern="1200" baseline="0" dirty="0" smtClean="0">
                <a:solidFill>
                  <a:schemeClr val="tx1"/>
                </a:solidFill>
                <a:latin typeface="Times New Roman" pitchFamily="-110" charset="0"/>
                <a:ea typeface="+mn-ea"/>
                <a:cs typeface="+mn-cs"/>
              </a:rPr>
              <a:t>rights. Memory references consist of a (segment number, offset) form of address.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organization has a number of advantages to the programmer over a non-segmented</a:t>
            </a:r>
          </a:p>
          <a:p>
            <a:r>
              <a:rPr lang="en-US" sz="1200" kern="1200" baseline="0" dirty="0" smtClean="0">
                <a:solidFill>
                  <a:schemeClr val="tx1"/>
                </a:solidFill>
                <a:latin typeface="Times New Roman" pitchFamily="-110" charset="0"/>
                <a:ea typeface="+mn-ea"/>
                <a:cs typeface="+mn-cs"/>
              </a:rPr>
              <a:t>address space:</a:t>
            </a:r>
          </a:p>
          <a:p>
            <a:endParaRPr lang="en-US" sz="1200"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1. It simplifies the handling of growing data structures. If the programmer does</a:t>
            </a:r>
          </a:p>
          <a:p>
            <a:r>
              <a:rPr lang="en-US" sz="1200" kern="1200" baseline="0" dirty="0" smtClean="0">
                <a:solidFill>
                  <a:schemeClr val="tx1"/>
                </a:solidFill>
                <a:latin typeface="Times New Roman" pitchFamily="-110" charset="0"/>
                <a:ea typeface="+mn-ea"/>
                <a:cs typeface="+mn-cs"/>
              </a:rPr>
              <a:t>not know ahead of time how large a particular data structure will become, it</a:t>
            </a:r>
          </a:p>
          <a:p>
            <a:r>
              <a:rPr lang="en-US" sz="1200" kern="1200" baseline="0" dirty="0" smtClean="0">
                <a:solidFill>
                  <a:schemeClr val="tx1"/>
                </a:solidFill>
                <a:latin typeface="Times New Roman" pitchFamily="-110" charset="0"/>
                <a:ea typeface="+mn-ea"/>
                <a:cs typeface="+mn-cs"/>
              </a:rPr>
              <a:t>is not necessary to guess. The data structure can be assigned its own segment,</a:t>
            </a:r>
          </a:p>
          <a:p>
            <a:r>
              <a:rPr lang="en-US" sz="1200" kern="1200" baseline="0" dirty="0" smtClean="0">
                <a:solidFill>
                  <a:schemeClr val="tx1"/>
                </a:solidFill>
                <a:latin typeface="Times New Roman" pitchFamily="-110" charset="0"/>
                <a:ea typeface="+mn-ea"/>
                <a:cs typeface="+mn-cs"/>
              </a:rPr>
              <a:t>and the OS will expand or shrink the segment as needed.</a:t>
            </a:r>
          </a:p>
          <a:p>
            <a:endParaRPr lang="en-US" sz="1200" b="1" kern="1200" baseline="0" dirty="0" smtClean="0">
              <a:solidFill>
                <a:schemeClr val="tx1"/>
              </a:solidFill>
              <a:latin typeface="Times New Roman" pitchFamily="-110" charset="0"/>
              <a:ea typeface="+mn-ea"/>
              <a:cs typeface="+mn-cs"/>
            </a:endParaRPr>
          </a:p>
          <a:p>
            <a:r>
              <a:rPr lang="en-US" sz="1200" b="1" kern="1200" baseline="0" dirty="0" smtClean="0">
                <a:solidFill>
                  <a:schemeClr val="tx1"/>
                </a:solidFill>
                <a:latin typeface="Times New Roman" pitchFamily="-110" charset="0"/>
                <a:ea typeface="+mn-ea"/>
                <a:cs typeface="+mn-cs"/>
              </a:rPr>
              <a:t>2. </a:t>
            </a:r>
            <a:r>
              <a:rPr lang="en-US" sz="1200" b="0" kern="1200" baseline="0" dirty="0" smtClean="0">
                <a:solidFill>
                  <a:schemeClr val="tx1"/>
                </a:solidFill>
                <a:latin typeface="Times New Roman" pitchFamily="-110" charset="0"/>
                <a:ea typeface="+mn-ea"/>
                <a:cs typeface="+mn-cs"/>
              </a:rPr>
              <a:t>It allows programs to be altered and recompiled independently without</a:t>
            </a:r>
          </a:p>
          <a:p>
            <a:r>
              <a:rPr lang="en-US" sz="1200" kern="1200" baseline="0" dirty="0" smtClean="0">
                <a:solidFill>
                  <a:schemeClr val="tx1"/>
                </a:solidFill>
                <a:latin typeface="Times New Roman" pitchFamily="-110" charset="0"/>
                <a:ea typeface="+mn-ea"/>
                <a:cs typeface="+mn-cs"/>
              </a:rPr>
              <a:t>requiring that an entire set of programs be re-linked and reloaded. Again, this</a:t>
            </a:r>
          </a:p>
          <a:p>
            <a:r>
              <a:rPr lang="en-US" sz="1200" kern="1200" baseline="0" dirty="0" smtClean="0">
                <a:solidFill>
                  <a:schemeClr val="tx1"/>
                </a:solidFill>
                <a:latin typeface="Times New Roman" pitchFamily="-110" charset="0"/>
                <a:ea typeface="+mn-ea"/>
                <a:cs typeface="+mn-cs"/>
              </a:rPr>
              <a:t>is accomplished using multiple segments.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3. It lends itself to sharing among processes. A programmer can place a utility</a:t>
            </a:r>
          </a:p>
          <a:p>
            <a:r>
              <a:rPr lang="en-US" sz="1200" kern="1200" baseline="0" dirty="0" smtClean="0">
                <a:solidFill>
                  <a:schemeClr val="tx1"/>
                </a:solidFill>
                <a:latin typeface="Times New Roman" pitchFamily="-110" charset="0"/>
                <a:ea typeface="+mn-ea"/>
                <a:cs typeface="+mn-cs"/>
              </a:rPr>
              <a:t>program or a useful table of data in a segment that can be addressed by other</a:t>
            </a:r>
          </a:p>
          <a:p>
            <a:r>
              <a:rPr lang="en-US" sz="1200" kern="1200" baseline="0" dirty="0" smtClean="0">
                <a:solidFill>
                  <a:schemeClr val="tx1"/>
                </a:solidFill>
                <a:latin typeface="Times New Roman" pitchFamily="-110" charset="0"/>
                <a:ea typeface="+mn-ea"/>
                <a:cs typeface="+mn-cs"/>
              </a:rPr>
              <a:t>processes.</a:t>
            </a:r>
          </a:p>
          <a:p>
            <a:endParaRPr lang="en-US" sz="1200" b="1" kern="1200" baseline="0" dirty="0" smtClean="0">
              <a:solidFill>
                <a:schemeClr val="tx1"/>
              </a:solidFill>
              <a:latin typeface="Times New Roman" pitchFamily="-110" charset="0"/>
              <a:ea typeface="+mn-ea"/>
              <a:cs typeface="+mn-cs"/>
            </a:endParaRPr>
          </a:p>
          <a:p>
            <a:r>
              <a:rPr lang="en-US" sz="1200" b="0" kern="1200" baseline="0" dirty="0" smtClean="0">
                <a:solidFill>
                  <a:schemeClr val="tx1"/>
                </a:solidFill>
                <a:latin typeface="Times New Roman" pitchFamily="-110" charset="0"/>
                <a:ea typeface="+mn-ea"/>
                <a:cs typeface="+mn-cs"/>
              </a:rPr>
              <a:t>4. It lends itself to protection. Because a segment can be constructed to contain a</a:t>
            </a:r>
          </a:p>
          <a:p>
            <a:r>
              <a:rPr lang="en-US" sz="1200" kern="1200" baseline="0" dirty="0" smtClean="0">
                <a:solidFill>
                  <a:schemeClr val="tx1"/>
                </a:solidFill>
                <a:latin typeface="Times New Roman" pitchFamily="-110" charset="0"/>
                <a:ea typeface="+mn-ea"/>
                <a:cs typeface="+mn-cs"/>
              </a:rPr>
              <a:t>well-defined set of programs or data, the programmer or a system administrator</a:t>
            </a:r>
          </a:p>
          <a:p>
            <a:r>
              <a:rPr lang="en-US" sz="1200" kern="1200" baseline="0" dirty="0" smtClean="0">
                <a:solidFill>
                  <a:schemeClr val="tx1"/>
                </a:solidFill>
                <a:latin typeface="Times New Roman" pitchFamily="-110" charset="0"/>
                <a:ea typeface="+mn-ea"/>
                <a:cs typeface="+mn-cs"/>
              </a:rPr>
              <a:t>can assign access privileges in a convenient fashion.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These advantages are not available with paging, which is invisible to the programmer.</a:t>
            </a:r>
          </a:p>
          <a:p>
            <a:r>
              <a:rPr lang="en-US" sz="1200" kern="1200" baseline="0" dirty="0" smtClean="0">
                <a:solidFill>
                  <a:schemeClr val="tx1"/>
                </a:solidFill>
                <a:latin typeface="Times New Roman" pitchFamily="-110" charset="0"/>
                <a:ea typeface="+mn-ea"/>
                <a:cs typeface="+mn-cs"/>
              </a:rPr>
              <a:t>On the other hand, we have seen that paging provides for an efficient</a:t>
            </a:r>
          </a:p>
          <a:p>
            <a:r>
              <a:rPr lang="en-US" sz="1200" kern="1200" baseline="0" dirty="0" smtClean="0">
                <a:solidFill>
                  <a:schemeClr val="tx1"/>
                </a:solidFill>
                <a:latin typeface="Times New Roman" pitchFamily="-110" charset="0"/>
                <a:ea typeface="+mn-ea"/>
                <a:cs typeface="+mn-cs"/>
              </a:rPr>
              <a:t>form of memory management. To combine the advantages of both, some systems</a:t>
            </a:r>
          </a:p>
          <a:p>
            <a:r>
              <a:rPr lang="en-US" sz="1200" kern="1200" baseline="0" dirty="0" smtClean="0">
                <a:solidFill>
                  <a:schemeClr val="tx1"/>
                </a:solidFill>
                <a:latin typeface="Times New Roman" pitchFamily="-110" charset="0"/>
                <a:ea typeface="+mn-ea"/>
                <a:cs typeface="+mn-cs"/>
              </a:rPr>
              <a:t>are equipped with the hardware and OS software to provide both.</a:t>
            </a:r>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06252-EE17-8C40-9BFC-AFC8D7E06CBA}" type="slidenum">
              <a:rPr lang="en-US"/>
              <a:pPr/>
              <a:t>8</a:t>
            </a:fld>
            <a:endParaRPr lang="en-US" dirty="0"/>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OS </a:t>
            </a:r>
            <a:r>
              <a:rPr lang="en-US" sz="1200" kern="1200" baseline="0" dirty="0" err="1" smtClean="0">
                <a:solidFill>
                  <a:schemeClr val="tx1"/>
                </a:solidFill>
                <a:latin typeface="Times New Roman" pitchFamily="-110" charset="0"/>
                <a:ea typeface="+mn-ea"/>
                <a:cs typeface="+mn-cs"/>
              </a:rPr>
              <a:t>che</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những</a:t>
            </a:r>
            <a:r>
              <a:rPr lang="en-US" sz="1200" kern="1200" baseline="0" dirty="0" smtClean="0">
                <a:solidFill>
                  <a:schemeClr val="tx1"/>
                </a:solidFill>
                <a:latin typeface="Times New Roman" pitchFamily="-110" charset="0"/>
                <a:ea typeface="+mn-ea"/>
                <a:cs typeface="+mn-cs"/>
              </a:rPr>
              <a:t> chi </a:t>
            </a:r>
            <a:r>
              <a:rPr lang="en-US" sz="1200" kern="1200" baseline="0" dirty="0" err="1" smtClean="0">
                <a:solidFill>
                  <a:schemeClr val="tx1"/>
                </a:solidFill>
                <a:latin typeface="Times New Roman" pitchFamily="-110" charset="0"/>
                <a:ea typeface="+mn-ea"/>
                <a:cs typeface="+mn-cs"/>
              </a:rPr>
              <a:t>tiết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phức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tạp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khi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truy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xuất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cấp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thấp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bằng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cung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cấp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tập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hay code </a:t>
            </a:r>
            <a:r>
              <a:rPr lang="en-US" sz="1200" kern="1200" baseline="0" dirty="0" err="1" smtClean="0">
                <a:solidFill>
                  <a:schemeClr val="tx1"/>
                </a:solidFill>
                <a:latin typeface="Times New Roman" pitchFamily="-110" charset="0"/>
                <a:ea typeface="+mn-ea"/>
                <a:cs typeface="+mn-cs"/>
              </a:rPr>
              <a:t>thư</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viện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cấp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thấp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để</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người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lập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tạo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ra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dễ</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dàng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hơn</a:t>
            </a: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 most important system program is the OS.</a:t>
            </a:r>
          </a:p>
          <a:p>
            <a:r>
              <a:rPr lang="en-US" sz="1200" kern="1200" baseline="0" dirty="0" smtClean="0">
                <a:solidFill>
                  <a:schemeClr val="tx1"/>
                </a:solidFill>
                <a:latin typeface="Times New Roman" pitchFamily="-110" charset="0"/>
                <a:ea typeface="+mn-ea"/>
                <a:cs typeface="+mn-cs"/>
              </a:rPr>
              <a:t>The OS masks the details of the hardware from the programmer and provides the</a:t>
            </a:r>
          </a:p>
          <a:p>
            <a:r>
              <a:rPr lang="en-US" sz="1200" kern="1200" baseline="0" dirty="0" smtClean="0">
                <a:solidFill>
                  <a:schemeClr val="tx1"/>
                </a:solidFill>
                <a:latin typeface="Times New Roman" pitchFamily="-110" charset="0"/>
                <a:ea typeface="+mn-ea"/>
                <a:cs typeface="+mn-cs"/>
              </a:rPr>
              <a:t>programmer with a convenient interface for using the system. It acts as mediator,</a:t>
            </a:r>
          </a:p>
          <a:p>
            <a:r>
              <a:rPr lang="en-US" sz="1200" kern="1200" baseline="0" dirty="0" smtClean="0">
                <a:solidFill>
                  <a:schemeClr val="tx1"/>
                </a:solidFill>
                <a:latin typeface="Times New Roman" pitchFamily="-110" charset="0"/>
                <a:ea typeface="+mn-ea"/>
                <a:cs typeface="+mn-cs"/>
              </a:rPr>
              <a:t>making it easier for the programmer and for application programs to access and use</a:t>
            </a:r>
          </a:p>
          <a:p>
            <a:r>
              <a:rPr lang="en-US" sz="1200" kern="1200" baseline="0" dirty="0" smtClean="0">
                <a:solidFill>
                  <a:schemeClr val="tx1"/>
                </a:solidFill>
                <a:latin typeface="Times New Roman" pitchFamily="-110" charset="0"/>
                <a:ea typeface="+mn-ea"/>
                <a:cs typeface="+mn-cs"/>
              </a:rPr>
              <a:t>those facilities and services.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Briefly, the OS typically provides services in the following areas: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creation: </a:t>
            </a:r>
            <a:r>
              <a:rPr lang="en-US" sz="1200" b="0" kern="1200" baseline="0" dirty="0" smtClean="0">
                <a:solidFill>
                  <a:schemeClr val="tx1"/>
                </a:solidFill>
                <a:latin typeface="Times New Roman" pitchFamily="-110" charset="0"/>
                <a:ea typeface="+mn-ea"/>
                <a:cs typeface="+mn-cs"/>
              </a:rPr>
              <a:t>The OS provides a variety of facilities and services, such</a:t>
            </a:r>
          </a:p>
          <a:p>
            <a:r>
              <a:rPr lang="en-US" sz="1200" kern="1200" baseline="0" dirty="0" smtClean="0">
                <a:solidFill>
                  <a:schemeClr val="tx1"/>
                </a:solidFill>
                <a:latin typeface="Times New Roman" pitchFamily="-110" charset="0"/>
                <a:ea typeface="+mn-ea"/>
                <a:cs typeface="+mn-cs"/>
              </a:rPr>
              <a:t>as editors and debuggers, to assist the programmer in creating programs.</a:t>
            </a:r>
          </a:p>
          <a:p>
            <a:r>
              <a:rPr lang="en-US" sz="1200" kern="1200" baseline="0" dirty="0" smtClean="0">
                <a:solidFill>
                  <a:schemeClr val="tx1"/>
                </a:solidFill>
                <a:latin typeface="Times New Roman" pitchFamily="-110" charset="0"/>
                <a:ea typeface="+mn-ea"/>
                <a:cs typeface="+mn-cs"/>
              </a:rPr>
              <a:t>Typically, these services are in the form of </a:t>
            </a:r>
            <a:r>
              <a:rPr lang="en-US" sz="1200" b="1" kern="1200" baseline="0" dirty="0" smtClean="0">
                <a:solidFill>
                  <a:schemeClr val="tx1"/>
                </a:solidFill>
                <a:latin typeface="Times New Roman" pitchFamily="-110" charset="0"/>
                <a:ea typeface="+mn-ea"/>
                <a:cs typeface="+mn-cs"/>
              </a:rPr>
              <a:t>utility programs </a:t>
            </a:r>
            <a:r>
              <a:rPr lang="en-US" sz="1200" b="0" kern="1200" baseline="0" dirty="0" smtClean="0">
                <a:solidFill>
                  <a:schemeClr val="tx1"/>
                </a:solidFill>
                <a:latin typeface="Times New Roman" pitchFamily="-110" charset="0"/>
                <a:ea typeface="+mn-ea"/>
                <a:cs typeface="+mn-cs"/>
              </a:rPr>
              <a:t>that are not actually</a:t>
            </a:r>
          </a:p>
          <a:p>
            <a:r>
              <a:rPr lang="en-US" sz="1200" kern="1200" baseline="0" dirty="0" smtClean="0">
                <a:solidFill>
                  <a:schemeClr val="tx1"/>
                </a:solidFill>
                <a:latin typeface="Times New Roman" pitchFamily="-110" charset="0"/>
                <a:ea typeface="+mn-ea"/>
                <a:cs typeface="+mn-cs"/>
              </a:rPr>
              <a:t>part of the OS but are accessible through the OS.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Program execution: </a:t>
            </a:r>
            <a:r>
              <a:rPr lang="en-US" sz="1200" b="0" kern="1200" baseline="0" dirty="0" smtClean="0">
                <a:solidFill>
                  <a:schemeClr val="tx1"/>
                </a:solidFill>
                <a:latin typeface="Times New Roman" pitchFamily="-110" charset="0"/>
                <a:ea typeface="+mn-ea"/>
                <a:cs typeface="+mn-cs"/>
              </a:rPr>
              <a:t>A number of steps need to be performed to execute a</a:t>
            </a:r>
          </a:p>
          <a:p>
            <a:r>
              <a:rPr lang="en-US" sz="1200" kern="1200" baseline="0" dirty="0" smtClean="0">
                <a:solidFill>
                  <a:schemeClr val="tx1"/>
                </a:solidFill>
                <a:latin typeface="Times New Roman" pitchFamily="-110" charset="0"/>
                <a:ea typeface="+mn-ea"/>
                <a:cs typeface="+mn-cs"/>
              </a:rPr>
              <a:t>program. Instructions and data must be loaded into main memory, I/O devices</a:t>
            </a:r>
          </a:p>
          <a:p>
            <a:r>
              <a:rPr lang="en-US" sz="1200" kern="1200" baseline="0" dirty="0" smtClean="0">
                <a:solidFill>
                  <a:schemeClr val="tx1"/>
                </a:solidFill>
                <a:latin typeface="Times New Roman" pitchFamily="-110" charset="0"/>
                <a:ea typeface="+mn-ea"/>
                <a:cs typeface="+mn-cs"/>
              </a:rPr>
              <a:t>and files must be initialized, and other resources must be prepared. The OS</a:t>
            </a:r>
          </a:p>
          <a:p>
            <a:r>
              <a:rPr lang="en-US" sz="1200" kern="1200" baseline="0" dirty="0" smtClean="0">
                <a:solidFill>
                  <a:schemeClr val="tx1"/>
                </a:solidFill>
                <a:latin typeface="Times New Roman" pitchFamily="-110" charset="0"/>
                <a:ea typeface="+mn-ea"/>
                <a:cs typeface="+mn-cs"/>
              </a:rPr>
              <a:t>handles all of this for the user.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Access to I/O devices: </a:t>
            </a:r>
            <a:r>
              <a:rPr lang="en-US" sz="1200" b="0" kern="1200" baseline="0" dirty="0" smtClean="0">
                <a:solidFill>
                  <a:schemeClr val="tx1"/>
                </a:solidFill>
                <a:latin typeface="Times New Roman" pitchFamily="-110" charset="0"/>
                <a:ea typeface="+mn-ea"/>
                <a:cs typeface="+mn-cs"/>
              </a:rPr>
              <a:t>Each I/O device requires its own specific set of instructions</a:t>
            </a:r>
          </a:p>
          <a:p>
            <a:r>
              <a:rPr lang="en-US" sz="1200" kern="1200" baseline="0" dirty="0" smtClean="0">
                <a:solidFill>
                  <a:schemeClr val="tx1"/>
                </a:solidFill>
                <a:latin typeface="Times New Roman" pitchFamily="-110" charset="0"/>
                <a:ea typeface="+mn-ea"/>
                <a:cs typeface="+mn-cs"/>
              </a:rPr>
              <a:t>or control signals for operation. The OS takes care of the details so that</a:t>
            </a:r>
          </a:p>
          <a:p>
            <a:r>
              <a:rPr lang="en-US" sz="1200" kern="1200" baseline="0" dirty="0" smtClean="0">
                <a:solidFill>
                  <a:schemeClr val="tx1"/>
                </a:solidFill>
                <a:latin typeface="Times New Roman" pitchFamily="-110" charset="0"/>
                <a:ea typeface="+mn-ea"/>
                <a:cs typeface="+mn-cs"/>
              </a:rPr>
              <a:t>the programmer can think in terms of simple reads and writes.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Controlled access to files: </a:t>
            </a:r>
            <a:r>
              <a:rPr lang="en-US" sz="1200" b="0" kern="1200" baseline="0" dirty="0" smtClean="0">
                <a:solidFill>
                  <a:schemeClr val="tx1"/>
                </a:solidFill>
                <a:latin typeface="Times New Roman" pitchFamily="-110" charset="0"/>
                <a:ea typeface="+mn-ea"/>
                <a:cs typeface="+mn-cs"/>
              </a:rPr>
              <a:t>In the case of files, control must include an understanding</a:t>
            </a:r>
          </a:p>
          <a:p>
            <a:r>
              <a:rPr lang="en-US" sz="1200" kern="1200" baseline="0" dirty="0" smtClean="0">
                <a:solidFill>
                  <a:schemeClr val="tx1"/>
                </a:solidFill>
                <a:latin typeface="Times New Roman" pitchFamily="-110" charset="0"/>
                <a:ea typeface="+mn-ea"/>
                <a:cs typeface="+mn-cs"/>
              </a:rPr>
              <a:t>of not only the nature of the I/O device (disk drive, tape drive) but</a:t>
            </a:r>
          </a:p>
          <a:p>
            <a:r>
              <a:rPr lang="en-US" sz="1200" kern="1200" baseline="0" dirty="0" smtClean="0">
                <a:solidFill>
                  <a:schemeClr val="tx1"/>
                </a:solidFill>
                <a:latin typeface="Times New Roman" pitchFamily="-110" charset="0"/>
                <a:ea typeface="+mn-ea"/>
                <a:cs typeface="+mn-cs"/>
              </a:rPr>
              <a:t>also the file format on the storage medium. Again, the OS worries about the</a:t>
            </a:r>
          </a:p>
          <a:p>
            <a:r>
              <a:rPr lang="en-US" sz="1200" kern="1200" baseline="0" dirty="0" smtClean="0">
                <a:solidFill>
                  <a:schemeClr val="tx1"/>
                </a:solidFill>
                <a:latin typeface="Times New Roman" pitchFamily="-110" charset="0"/>
                <a:ea typeface="+mn-ea"/>
                <a:cs typeface="+mn-cs"/>
              </a:rPr>
              <a:t>details. Further, in the case of a system with multiple simultaneous users, the</a:t>
            </a:r>
          </a:p>
          <a:p>
            <a:r>
              <a:rPr lang="en-US" sz="1200" kern="1200" baseline="0" dirty="0" smtClean="0">
                <a:solidFill>
                  <a:schemeClr val="tx1"/>
                </a:solidFill>
                <a:latin typeface="Times New Roman" pitchFamily="-110" charset="0"/>
                <a:ea typeface="+mn-ea"/>
                <a:cs typeface="+mn-cs"/>
              </a:rPr>
              <a:t>OS can provide protection mechanisms to control access to the files.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System access: </a:t>
            </a:r>
            <a:r>
              <a:rPr lang="en-US" sz="1200" b="0" kern="1200" baseline="0" dirty="0" smtClean="0">
                <a:solidFill>
                  <a:schemeClr val="tx1"/>
                </a:solidFill>
                <a:latin typeface="Times New Roman" pitchFamily="-110" charset="0"/>
                <a:ea typeface="+mn-ea"/>
                <a:cs typeface="+mn-cs"/>
              </a:rPr>
              <a:t>In the case of a shared or public system, the OS controls access</a:t>
            </a:r>
          </a:p>
          <a:p>
            <a:r>
              <a:rPr lang="en-US" sz="1200" kern="1200" baseline="0" dirty="0" smtClean="0">
                <a:solidFill>
                  <a:schemeClr val="tx1"/>
                </a:solidFill>
                <a:latin typeface="Times New Roman" pitchFamily="-110" charset="0"/>
                <a:ea typeface="+mn-ea"/>
                <a:cs typeface="+mn-cs"/>
              </a:rPr>
              <a:t>to the system as a whole and to specific system resources. The access function</a:t>
            </a:r>
          </a:p>
          <a:p>
            <a:r>
              <a:rPr lang="en-US" sz="1200" kern="1200" baseline="0" dirty="0" smtClean="0">
                <a:solidFill>
                  <a:schemeClr val="tx1"/>
                </a:solidFill>
                <a:latin typeface="Times New Roman" pitchFamily="-110" charset="0"/>
                <a:ea typeface="+mn-ea"/>
                <a:cs typeface="+mn-cs"/>
              </a:rPr>
              <a:t>must provide protection of resources and data from unauthorized users and</a:t>
            </a:r>
          </a:p>
          <a:p>
            <a:r>
              <a:rPr lang="en-US" sz="1200" kern="1200" baseline="0" dirty="0" smtClean="0">
                <a:solidFill>
                  <a:schemeClr val="tx1"/>
                </a:solidFill>
                <a:latin typeface="Times New Roman" pitchFamily="-110" charset="0"/>
                <a:ea typeface="+mn-ea"/>
                <a:cs typeface="+mn-cs"/>
              </a:rPr>
              <a:t>must resolve conflicts for resource contention.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Error detection and response: </a:t>
            </a:r>
            <a:r>
              <a:rPr lang="en-US" sz="1200" b="0" kern="1200" baseline="0" dirty="0" smtClean="0">
                <a:solidFill>
                  <a:schemeClr val="tx1"/>
                </a:solidFill>
                <a:latin typeface="Times New Roman" pitchFamily="-110" charset="0"/>
                <a:ea typeface="+mn-ea"/>
                <a:cs typeface="+mn-cs"/>
              </a:rPr>
              <a:t>A variety of errors can occur while a computer</a:t>
            </a:r>
          </a:p>
          <a:p>
            <a:r>
              <a:rPr lang="en-US" sz="1200" kern="1200" baseline="0" dirty="0" smtClean="0">
                <a:solidFill>
                  <a:schemeClr val="tx1"/>
                </a:solidFill>
                <a:latin typeface="Times New Roman" pitchFamily="-110" charset="0"/>
                <a:ea typeface="+mn-ea"/>
                <a:cs typeface="+mn-cs"/>
              </a:rPr>
              <a:t>system is running. These include internal and external hardware errors, such as</a:t>
            </a:r>
          </a:p>
          <a:p>
            <a:r>
              <a:rPr lang="en-US" sz="1200" kern="1200" baseline="0" dirty="0" smtClean="0">
                <a:solidFill>
                  <a:schemeClr val="tx1"/>
                </a:solidFill>
                <a:latin typeface="Times New Roman" pitchFamily="-110" charset="0"/>
                <a:ea typeface="+mn-ea"/>
                <a:cs typeface="+mn-cs"/>
              </a:rPr>
              <a:t>a memory error, or a device failure or malfunction; and various software errors,</a:t>
            </a:r>
          </a:p>
          <a:p>
            <a:r>
              <a:rPr lang="en-US" sz="1200" kern="1200" baseline="0" dirty="0" smtClean="0">
                <a:solidFill>
                  <a:schemeClr val="tx1"/>
                </a:solidFill>
                <a:latin typeface="Times New Roman" pitchFamily="-110" charset="0"/>
                <a:ea typeface="+mn-ea"/>
                <a:cs typeface="+mn-cs"/>
              </a:rPr>
              <a:t>such as arithmetic overflow, attempt to access forbidden memory location, and</a:t>
            </a:r>
          </a:p>
          <a:p>
            <a:r>
              <a:rPr lang="en-US" sz="1200" kern="1200" baseline="0" dirty="0" smtClean="0">
                <a:solidFill>
                  <a:schemeClr val="tx1"/>
                </a:solidFill>
                <a:latin typeface="Times New Roman" pitchFamily="-110" charset="0"/>
                <a:ea typeface="+mn-ea"/>
                <a:cs typeface="+mn-cs"/>
              </a:rPr>
              <a:t>inability of the OS to grant the request of an application. In each case, the OS must</a:t>
            </a:r>
          </a:p>
          <a:p>
            <a:r>
              <a:rPr lang="en-US" sz="1200" kern="1200" baseline="0" dirty="0" smtClean="0">
                <a:solidFill>
                  <a:schemeClr val="tx1"/>
                </a:solidFill>
                <a:latin typeface="Times New Roman" pitchFamily="-110" charset="0"/>
                <a:ea typeface="+mn-ea"/>
                <a:cs typeface="+mn-cs"/>
              </a:rPr>
              <a:t>make the response that clears the error condition with the least impact on running</a:t>
            </a:r>
          </a:p>
          <a:p>
            <a:r>
              <a:rPr lang="en-US" sz="1200" kern="1200" baseline="0" dirty="0" smtClean="0">
                <a:solidFill>
                  <a:schemeClr val="tx1"/>
                </a:solidFill>
                <a:latin typeface="Times New Roman" pitchFamily="-110" charset="0"/>
                <a:ea typeface="+mn-ea"/>
                <a:cs typeface="+mn-cs"/>
              </a:rPr>
              <a:t>applications. The response may range from ending the program that caused the</a:t>
            </a:r>
          </a:p>
          <a:p>
            <a:r>
              <a:rPr lang="en-US" sz="1200" kern="1200" baseline="0" dirty="0" smtClean="0">
                <a:solidFill>
                  <a:schemeClr val="tx1"/>
                </a:solidFill>
                <a:latin typeface="Times New Roman" pitchFamily="-110" charset="0"/>
                <a:ea typeface="+mn-ea"/>
                <a:cs typeface="+mn-cs"/>
              </a:rPr>
              <a:t>error, to retrying the operation, to simply reporting the error to the application.</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Accounting: </a:t>
            </a:r>
            <a:r>
              <a:rPr lang="en-US" sz="1200" b="0" kern="1200" baseline="0" dirty="0" smtClean="0">
                <a:solidFill>
                  <a:schemeClr val="tx1"/>
                </a:solidFill>
                <a:latin typeface="Times New Roman" pitchFamily="-110" charset="0"/>
                <a:ea typeface="+mn-ea"/>
                <a:cs typeface="+mn-cs"/>
              </a:rPr>
              <a:t>A good OS collects usage statistics for various resources and</a:t>
            </a:r>
          </a:p>
          <a:p>
            <a:r>
              <a:rPr lang="en-US" sz="1200" kern="1200" baseline="0" dirty="0" smtClean="0">
                <a:solidFill>
                  <a:schemeClr val="tx1"/>
                </a:solidFill>
                <a:latin typeface="Times New Roman" pitchFamily="-110" charset="0"/>
                <a:ea typeface="+mn-ea"/>
                <a:cs typeface="+mn-cs"/>
              </a:rPr>
              <a:t>monitor performance parameters such as response time. On any system, this</a:t>
            </a:r>
          </a:p>
          <a:p>
            <a:r>
              <a:rPr lang="en-US" sz="1200" kern="1200" baseline="0" dirty="0" smtClean="0">
                <a:solidFill>
                  <a:schemeClr val="tx1"/>
                </a:solidFill>
                <a:latin typeface="Times New Roman" pitchFamily="-110" charset="0"/>
                <a:ea typeface="+mn-ea"/>
                <a:cs typeface="+mn-cs"/>
              </a:rPr>
              <a:t>information is useful in anticipating the need for future enhancements and in</a:t>
            </a:r>
          </a:p>
          <a:p>
            <a:r>
              <a:rPr lang="en-US" sz="1200" kern="1200" baseline="0" dirty="0" smtClean="0">
                <a:solidFill>
                  <a:schemeClr val="tx1"/>
                </a:solidFill>
                <a:latin typeface="Times New Roman" pitchFamily="-110" charset="0"/>
                <a:ea typeface="+mn-ea"/>
                <a:cs typeface="+mn-cs"/>
              </a:rPr>
              <a:t>tuning the system to improve performance. On a multiuser system, the information</a:t>
            </a:r>
          </a:p>
          <a:p>
            <a:r>
              <a:rPr lang="en-US" sz="1200" kern="1200" baseline="0" dirty="0" smtClean="0">
                <a:solidFill>
                  <a:schemeClr val="tx1"/>
                </a:solidFill>
                <a:latin typeface="Times New Roman" pitchFamily="-110" charset="0"/>
                <a:ea typeface="+mn-ea"/>
                <a:cs typeface="+mn-cs"/>
              </a:rPr>
              <a:t>can be used for billing purposes.</a:t>
            </a:r>
            <a:endParaRPr lang="en-GB"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44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8 summary.</a:t>
            </a:r>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err="1" smtClean="0">
                <a:solidFill>
                  <a:schemeClr val="tx1"/>
                </a:solidFill>
                <a:latin typeface="Times New Roman" pitchFamily="-110" charset="0"/>
                <a:ea typeface="+mn-ea"/>
                <a:cs typeface="+mn-cs"/>
              </a:rPr>
              <a:t>Chiều</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trái</a:t>
            </a:r>
            <a:r>
              <a:rPr lang="en-US" sz="1200" kern="1200" baseline="0" dirty="0" smtClean="0">
                <a:solidFill>
                  <a:schemeClr val="tx1"/>
                </a:solidFill>
                <a:latin typeface="Times New Roman" pitchFamily="-110" charset="0"/>
                <a:ea typeface="+mn-ea"/>
                <a:cs typeface="+mn-cs"/>
              </a:rPr>
              <a:t> </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phải</a:t>
            </a:r>
            <a:endParaRPr lang="en-US" sz="1200" kern="1200" baseline="0" dirty="0" smtClean="0">
              <a:solidFill>
                <a:schemeClr val="tx1"/>
              </a:solidFill>
              <a:latin typeface="Times New Roman" pitchFamily="-110" charset="0"/>
              <a:ea typeface="+mn-ea"/>
              <a:cs typeface="+mn-cs"/>
              <a:sym typeface="Wingdings" pitchFamily="2" charset="2"/>
            </a:endParaRPr>
          </a:p>
          <a:p>
            <a:pPr marL="228600" indent="-228600">
              <a:buAutoNum type="arabicParenBoth"/>
            </a:pPr>
            <a:r>
              <a:rPr lang="en-US" sz="1200" kern="1200" baseline="0" dirty="0" err="1" smtClean="0">
                <a:solidFill>
                  <a:schemeClr val="tx1"/>
                </a:solidFill>
                <a:latin typeface="Times New Roman" pitchFamily="-110" charset="0"/>
                <a:ea typeface="+mn-ea"/>
                <a:cs typeface="+mn-cs"/>
                <a:sym typeface="Wingdings" pitchFamily="2" charset="2"/>
              </a:rPr>
              <a:t>Nhà</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sản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xuất</a:t>
            </a:r>
            <a:r>
              <a:rPr lang="en-US" sz="1200" kern="1200" baseline="0" dirty="0" smtClean="0">
                <a:solidFill>
                  <a:schemeClr val="tx1"/>
                </a:solidFill>
                <a:latin typeface="Times New Roman" pitchFamily="-110" charset="0"/>
                <a:ea typeface="+mn-ea"/>
                <a:cs typeface="+mn-cs"/>
                <a:sym typeface="Wingdings" pitchFamily="2" charset="2"/>
              </a:rPr>
              <a:t> CPU </a:t>
            </a:r>
            <a:r>
              <a:rPr lang="en-US" sz="1200" kern="1200" baseline="0" dirty="0" err="1" smtClean="0">
                <a:solidFill>
                  <a:schemeClr val="tx1"/>
                </a:solidFill>
                <a:latin typeface="Times New Roman" pitchFamily="-110" charset="0"/>
                <a:ea typeface="+mn-ea"/>
                <a:cs typeface="+mn-cs"/>
                <a:sym typeface="Wingdings" pitchFamily="2" charset="2"/>
              </a:rPr>
              <a:t>tạo</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ra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tập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lệnh</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máy</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và</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tập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interupt</a:t>
            </a:r>
            <a:r>
              <a:rPr lang="en-US" sz="1200" kern="1200" baseline="0" dirty="0" smtClean="0">
                <a:solidFill>
                  <a:schemeClr val="tx1"/>
                </a:solidFill>
                <a:latin typeface="Times New Roman" pitchFamily="-110" charset="0"/>
                <a:ea typeface="+mn-ea"/>
                <a:cs typeface="+mn-cs"/>
                <a:sym typeface="Wingdings" pitchFamily="2" charset="2"/>
              </a:rPr>
              <a:t> handlers </a:t>
            </a:r>
            <a:r>
              <a:rPr lang="en-US" sz="1200" b="1" kern="1200" baseline="0" dirty="0" smtClean="0">
                <a:solidFill>
                  <a:schemeClr val="tx1"/>
                </a:solidFill>
                <a:latin typeface="Times New Roman" pitchFamily="-110" charset="0"/>
                <a:ea typeface="+mn-ea"/>
                <a:cs typeface="+mn-cs"/>
                <a:sym typeface="Wingdings" pitchFamily="2" charset="2"/>
              </a:rPr>
              <a:t>(ISA) </a:t>
            </a:r>
            <a:r>
              <a:rPr lang="en-US" sz="1200" kern="1200" baseline="0" dirty="0" smtClean="0">
                <a:solidFill>
                  <a:schemeClr val="tx1"/>
                </a:solidFill>
                <a:latin typeface="Times New Roman" pitchFamily="-110" charset="0"/>
                <a:ea typeface="+mn-ea"/>
                <a:cs typeface="+mn-cs"/>
                <a:sym typeface="Wingdings" pitchFamily="2" charset="2"/>
              </a:rPr>
              <a:t> ISA </a:t>
            </a:r>
            <a:r>
              <a:rPr lang="en-US" sz="1200" kern="1200" baseline="0" dirty="0" err="1" smtClean="0">
                <a:solidFill>
                  <a:schemeClr val="tx1"/>
                </a:solidFill>
                <a:latin typeface="Times New Roman" pitchFamily="-110" charset="0"/>
                <a:ea typeface="+mn-ea"/>
                <a:cs typeface="+mn-cs"/>
                <a:sym typeface="Wingdings" pitchFamily="2" charset="2"/>
              </a:rPr>
              <a:t>lệnh</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máy</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là</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biên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giới</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giữa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phần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cứng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và</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phần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mềm</a:t>
            </a:r>
            <a:endParaRPr lang="en-US" sz="1200" kern="1200" baseline="0" dirty="0" smtClean="0">
              <a:solidFill>
                <a:schemeClr val="tx1"/>
              </a:solidFill>
              <a:latin typeface="Times New Roman" pitchFamily="-110" charset="0"/>
              <a:ea typeface="+mn-ea"/>
              <a:cs typeface="+mn-cs"/>
              <a:sym typeface="Wingdings" pitchFamily="2" charset="2"/>
            </a:endParaRPr>
          </a:p>
          <a:p>
            <a:pPr marL="228600" indent="-228600">
              <a:buAutoNum type="arabicParenBoth"/>
            </a:pPr>
            <a:r>
              <a:rPr lang="en-US" sz="1200" kern="1200" baseline="0" dirty="0" err="1" smtClean="0">
                <a:solidFill>
                  <a:schemeClr val="tx1"/>
                </a:solidFill>
                <a:latin typeface="Times New Roman" pitchFamily="-110" charset="0"/>
                <a:ea typeface="+mn-ea"/>
                <a:cs typeface="+mn-cs"/>
                <a:sym typeface="Wingdings" pitchFamily="2" charset="2"/>
              </a:rPr>
              <a:t>Từ</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tập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lệnh</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máy</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nhà</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phát</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triển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tạo</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ra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hệ</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điều</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hành</a:t>
            </a:r>
            <a:r>
              <a:rPr lang="en-US" sz="1200" kern="1200" baseline="0" dirty="0" smtClean="0">
                <a:solidFill>
                  <a:schemeClr val="tx1"/>
                </a:solidFill>
                <a:latin typeface="Times New Roman" pitchFamily="-110" charset="0"/>
                <a:ea typeface="+mn-ea"/>
                <a:cs typeface="+mn-cs"/>
                <a:sym typeface="Wingdings" pitchFamily="2" charset="2"/>
              </a:rPr>
              <a:t>. OS </a:t>
            </a:r>
            <a:r>
              <a:rPr lang="en-US" sz="1200" kern="1200" baseline="0" dirty="0" err="1" smtClean="0">
                <a:solidFill>
                  <a:schemeClr val="tx1"/>
                </a:solidFill>
                <a:latin typeface="Times New Roman" pitchFamily="-110" charset="0"/>
                <a:ea typeface="+mn-ea"/>
                <a:cs typeface="+mn-cs"/>
                <a:sym typeface="Wingdings" pitchFamily="2" charset="2"/>
              </a:rPr>
              <a:t>che</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đi</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những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phức</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tạp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khi</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khai</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thác</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phần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cứng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đẩ</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dẽ</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dùng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hơn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bằng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cách</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đưa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ra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tập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thư</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viện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đã</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biên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dịch</a:t>
            </a:r>
            <a:r>
              <a:rPr lang="en-US" sz="1200" kern="1200" baseline="0" dirty="0" smtClean="0">
                <a:solidFill>
                  <a:schemeClr val="tx1"/>
                </a:solidFill>
                <a:latin typeface="Times New Roman" pitchFamily="-110" charset="0"/>
                <a:ea typeface="+mn-ea"/>
                <a:cs typeface="+mn-cs"/>
                <a:sym typeface="Wingdings" pitchFamily="2" charset="2"/>
              </a:rPr>
              <a:t> (code </a:t>
            </a:r>
            <a:r>
              <a:rPr lang="en-US" sz="1200" kern="1200" baseline="0" dirty="0" err="1" smtClean="0">
                <a:solidFill>
                  <a:schemeClr val="tx1"/>
                </a:solidFill>
                <a:latin typeface="Times New Roman" pitchFamily="-110" charset="0"/>
                <a:ea typeface="+mn-ea"/>
                <a:cs typeface="+mn-cs"/>
                <a:sym typeface="Wingdings" pitchFamily="2" charset="2"/>
              </a:rPr>
              <a:t>nhị</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phân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giúp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việc</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tạo</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ứng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dụng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dễ</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hơn</a:t>
            </a:r>
            <a:r>
              <a:rPr lang="en-US" sz="1200" kern="1200" baseline="0" dirty="0" smtClean="0">
                <a:solidFill>
                  <a:schemeClr val="tx1"/>
                </a:solidFill>
                <a:latin typeface="Times New Roman" pitchFamily="-110" charset="0"/>
                <a:ea typeface="+mn-ea"/>
                <a:cs typeface="+mn-cs"/>
                <a:sym typeface="Wingdings" pitchFamily="2" charset="2"/>
              </a:rPr>
              <a:t> </a:t>
            </a:r>
            <a:r>
              <a:rPr lang="en-US" sz="1200" b="1" kern="1200" baseline="0" dirty="0" smtClean="0">
                <a:solidFill>
                  <a:schemeClr val="tx1"/>
                </a:solidFill>
                <a:latin typeface="Times New Roman" pitchFamily="-110" charset="0"/>
                <a:ea typeface="+mn-ea"/>
                <a:cs typeface="+mn-cs"/>
                <a:sym typeface="Wingdings" pitchFamily="2" charset="2"/>
              </a:rPr>
              <a:t>(ABI)</a:t>
            </a:r>
            <a:r>
              <a:rPr lang="en-US" sz="1200" kern="1200" baseline="0" dirty="0" smtClean="0">
                <a:solidFill>
                  <a:schemeClr val="tx1"/>
                </a:solidFill>
                <a:latin typeface="Times New Roman" pitchFamily="-110" charset="0"/>
                <a:ea typeface="+mn-ea"/>
                <a:cs typeface="+mn-cs"/>
                <a:sym typeface="Wingdings" pitchFamily="2" charset="2"/>
              </a:rPr>
              <a:t>.</a:t>
            </a:r>
          </a:p>
          <a:p>
            <a:pPr marL="228600" indent="-228600">
              <a:buAutoNum type="arabicParenBoth"/>
            </a:pPr>
            <a:r>
              <a:rPr lang="en-US" sz="1200" b="0" kern="1200" baseline="0" dirty="0" smtClean="0">
                <a:solidFill>
                  <a:schemeClr val="tx1"/>
                </a:solidFill>
                <a:latin typeface="Times New Roman" pitchFamily="-110" charset="0"/>
                <a:ea typeface="+mn-ea"/>
                <a:cs typeface="+mn-cs"/>
                <a:sym typeface="Wingdings" pitchFamily="2" charset="2"/>
              </a:rPr>
              <a:t> </a:t>
            </a:r>
            <a:r>
              <a:rPr lang="en-US" sz="1200" b="0" kern="1200" baseline="0" dirty="0" err="1" smtClean="0">
                <a:solidFill>
                  <a:schemeClr val="tx1"/>
                </a:solidFill>
                <a:latin typeface="Times New Roman" pitchFamily="-110" charset="0"/>
                <a:ea typeface="+mn-ea"/>
                <a:cs typeface="+mn-cs"/>
                <a:sym typeface="Wingdings" pitchFamily="2" charset="2"/>
              </a:rPr>
              <a:t>Tập</a:t>
            </a:r>
            <a:r>
              <a:rPr lang="en-US" sz="1200" b="0" kern="1200" baseline="0" dirty="0" smtClean="0">
                <a:solidFill>
                  <a:schemeClr val="tx1"/>
                </a:solidFill>
                <a:latin typeface="Times New Roman" pitchFamily="-110" charset="0"/>
                <a:ea typeface="+mn-ea"/>
                <a:cs typeface="+mn-cs"/>
                <a:sym typeface="Wingdings" pitchFamily="2" charset="2"/>
              </a:rPr>
              <a:t> </a:t>
            </a:r>
            <a:r>
              <a:rPr lang="en-US" sz="1200" b="0" kern="1200" baseline="0" dirty="0" err="1" smtClean="0">
                <a:solidFill>
                  <a:schemeClr val="tx1"/>
                </a:solidFill>
                <a:latin typeface="Times New Roman" pitchFamily="-110" charset="0"/>
                <a:ea typeface="+mn-ea"/>
                <a:cs typeface="+mn-cs"/>
                <a:sym typeface="Wingdings" pitchFamily="2" charset="2"/>
              </a:rPr>
              <a:t>thư</a:t>
            </a:r>
            <a:r>
              <a:rPr lang="en-US" sz="1200" b="0" kern="1200" baseline="0" dirty="0" smtClean="0">
                <a:solidFill>
                  <a:schemeClr val="tx1"/>
                </a:solidFill>
                <a:latin typeface="Times New Roman" pitchFamily="-110" charset="0"/>
                <a:ea typeface="+mn-ea"/>
                <a:cs typeface="+mn-cs"/>
                <a:sym typeface="Wingdings" pitchFamily="2" charset="2"/>
              </a:rPr>
              <a:t> </a:t>
            </a:r>
            <a:r>
              <a:rPr lang="en-US" sz="1200" b="0" kern="1200" baseline="0" dirty="0" err="1" smtClean="0">
                <a:solidFill>
                  <a:schemeClr val="tx1"/>
                </a:solidFill>
                <a:latin typeface="Times New Roman" pitchFamily="-110" charset="0"/>
                <a:ea typeface="+mn-ea"/>
                <a:cs typeface="+mn-cs"/>
                <a:sym typeface="Wingdings" pitchFamily="2" charset="2"/>
              </a:rPr>
              <a:t>viện</a:t>
            </a:r>
            <a:r>
              <a:rPr lang="en-US" sz="1200" b="0" kern="1200" baseline="0" dirty="0" smtClean="0">
                <a:solidFill>
                  <a:schemeClr val="tx1"/>
                </a:solidFill>
                <a:latin typeface="Times New Roman" pitchFamily="-110" charset="0"/>
                <a:ea typeface="+mn-ea"/>
                <a:cs typeface="+mn-cs"/>
                <a:sym typeface="Wingdings" pitchFamily="2" charset="2"/>
              </a:rPr>
              <a:t> OS, </a:t>
            </a:r>
            <a:r>
              <a:rPr lang="en-US" sz="1200" b="1" kern="1200" baseline="0" dirty="0" smtClean="0">
                <a:solidFill>
                  <a:schemeClr val="tx1"/>
                </a:solidFill>
                <a:latin typeface="Times New Roman" pitchFamily="-110" charset="0"/>
                <a:ea typeface="+mn-ea"/>
                <a:cs typeface="+mn-cs"/>
                <a:sym typeface="Wingdings" pitchFamily="2" charset="2"/>
              </a:rPr>
              <a:t>ABI</a:t>
            </a:r>
            <a:r>
              <a:rPr lang="en-US" sz="1200" b="0" kern="1200" baseline="0" dirty="0" smtClean="0">
                <a:solidFill>
                  <a:schemeClr val="tx1"/>
                </a:solidFill>
                <a:latin typeface="Times New Roman" pitchFamily="-110" charset="0"/>
                <a:ea typeface="+mn-ea"/>
                <a:cs typeface="+mn-cs"/>
                <a:sym typeface="Wingdings" pitchFamily="2" charset="2"/>
              </a:rPr>
              <a:t>,</a:t>
            </a:r>
            <a:r>
              <a:rPr lang="en-US" sz="1200" b="1"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vẫn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còn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phức</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tạp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nên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khó</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dùng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Những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nhà</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phát</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triển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ngôn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ngữ</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lập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trình</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lại</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đơn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giản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hóa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chúng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bắng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tập</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thư</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viện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của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ngôn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ngữ</a:t>
            </a:r>
            <a:r>
              <a:rPr lang="en-US" sz="1200" kern="1200" baseline="0" dirty="0" smtClean="0">
                <a:solidFill>
                  <a:schemeClr val="tx1"/>
                </a:solidFill>
                <a:latin typeface="Times New Roman" pitchFamily="-110" charset="0"/>
                <a:ea typeface="+mn-ea"/>
                <a:cs typeface="+mn-cs"/>
                <a:sym typeface="Wingdings" pitchFamily="2" charset="2"/>
              </a:rPr>
              <a:t> </a:t>
            </a:r>
            <a:r>
              <a:rPr lang="en-US" sz="1200" b="1" kern="1200" baseline="0" dirty="0" smtClean="0">
                <a:solidFill>
                  <a:schemeClr val="tx1"/>
                </a:solidFill>
                <a:latin typeface="Times New Roman" pitchFamily="-110" charset="0"/>
                <a:ea typeface="+mn-ea"/>
                <a:cs typeface="+mn-cs"/>
                <a:sym typeface="Wingdings" pitchFamily="2" charset="2"/>
              </a:rPr>
              <a:t>(API)</a:t>
            </a:r>
            <a:r>
              <a:rPr lang="en-US" sz="1200" kern="1200" baseline="0" dirty="0" smtClean="0">
                <a:solidFill>
                  <a:schemeClr val="tx1"/>
                </a:solidFill>
                <a:latin typeface="Times New Roman" pitchFamily="-110" charset="0"/>
                <a:ea typeface="+mn-ea"/>
                <a:cs typeface="+mn-cs"/>
                <a:sym typeface="Wingdings" pitchFamily="2" charset="2"/>
              </a:rPr>
              <a:t> </a:t>
            </a:r>
            <a:endParaRPr lang="en-US" sz="1200" kern="1200" baseline="0" dirty="0" smtClean="0">
              <a:solidFill>
                <a:schemeClr val="tx1"/>
              </a:solidFill>
              <a:latin typeface="Times New Roman" pitchFamily="-110" charset="0"/>
              <a:ea typeface="+mn-ea"/>
              <a:cs typeface="+mn-cs"/>
            </a:endParaRPr>
          </a:p>
          <a:p>
            <a:r>
              <a:rPr lang="en-US" sz="1200" kern="1200" baseline="0" dirty="0" err="1" smtClean="0">
                <a:solidFill>
                  <a:schemeClr val="tx1"/>
                </a:solidFill>
                <a:latin typeface="Times New Roman" pitchFamily="-110" charset="0"/>
                <a:ea typeface="+mn-ea"/>
                <a:cs typeface="+mn-cs"/>
              </a:rPr>
              <a:t>Đến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đây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những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người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lập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phần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dùng</a:t>
            </a:r>
            <a:r>
              <a:rPr lang="en-US" sz="1200" kern="1200" baseline="0" dirty="0" smtClean="0">
                <a:solidFill>
                  <a:schemeClr val="tx1"/>
                </a:solidFill>
                <a:latin typeface="Times New Roman" pitchFamily="-110" charset="0"/>
                <a:ea typeface="+mn-ea"/>
                <a:cs typeface="+mn-cs"/>
              </a:rPr>
              <a:t> API </a:t>
            </a:r>
            <a:r>
              <a:rPr lang="en-US" sz="1200" kern="1200" baseline="0" dirty="0" err="1" smtClean="0">
                <a:solidFill>
                  <a:schemeClr val="tx1"/>
                </a:solidFill>
                <a:latin typeface="Times New Roman" pitchFamily="-110" charset="0"/>
                <a:ea typeface="+mn-ea"/>
                <a:cs typeface="+mn-cs"/>
              </a:rPr>
              <a:t>để</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viết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ứng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dụng</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kern="1200" baseline="0" dirty="0" err="1" smtClean="0">
                <a:solidFill>
                  <a:schemeClr val="tx1"/>
                </a:solidFill>
                <a:latin typeface="Times New Roman" pitchFamily="-110" charset="0"/>
                <a:ea typeface="+mn-ea"/>
                <a:cs typeface="+mn-cs"/>
              </a:rPr>
              <a:t>Như</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vậy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trong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trình</a:t>
            </a:r>
            <a:r>
              <a:rPr lang="en-US" sz="1200" kern="1200" baseline="0" dirty="0" smtClean="0">
                <a:solidFill>
                  <a:schemeClr val="tx1"/>
                </a:solidFill>
                <a:latin typeface="Times New Roman" pitchFamily="-110" charset="0"/>
                <a:ea typeface="+mn-ea"/>
                <a:cs typeface="+mn-cs"/>
              </a:rPr>
              <a:t> user, </a:t>
            </a:r>
            <a:r>
              <a:rPr lang="en-US" sz="1200" kern="1200" baseline="0" dirty="0" err="1" smtClean="0">
                <a:solidFill>
                  <a:schemeClr val="tx1"/>
                </a:solidFill>
                <a:latin typeface="Times New Roman" pitchFamily="-110" charset="0"/>
                <a:ea typeface="+mn-ea"/>
                <a:cs typeface="+mn-cs"/>
              </a:rPr>
              <a:t>cơ</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chế</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thực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hàm</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như</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sau</a:t>
            </a:r>
            <a:r>
              <a:rPr lang="en-US" sz="1200" kern="1200" baseline="0" dirty="0" smtClean="0">
                <a:solidFill>
                  <a:schemeClr val="tx1"/>
                </a:solidFill>
                <a:latin typeface="Times New Roman" pitchFamily="-110" charset="0"/>
                <a:ea typeface="+mn-ea"/>
                <a:cs typeface="+mn-cs"/>
              </a:rPr>
              <a:t>:</a:t>
            </a:r>
          </a:p>
          <a:p>
            <a:endParaRPr lang="en-US" sz="1200" kern="1200" baseline="0" dirty="0" smtClean="0">
              <a:solidFill>
                <a:schemeClr val="tx1"/>
              </a:solidFill>
              <a:latin typeface="Times New Roman" pitchFamily="-110" charset="0"/>
              <a:ea typeface="+mn-ea"/>
              <a:cs typeface="+mn-cs"/>
            </a:endParaRPr>
          </a:p>
          <a:p>
            <a:r>
              <a:rPr lang="en-US" sz="1200" b="1" kern="1200" baseline="0" dirty="0" err="1" smtClean="0">
                <a:solidFill>
                  <a:schemeClr val="tx1"/>
                </a:solidFill>
                <a:latin typeface="Times New Roman" pitchFamily="-110" charset="0"/>
                <a:ea typeface="+mn-ea"/>
                <a:cs typeface="+mn-cs"/>
              </a:rPr>
              <a:t>Hàm</a:t>
            </a:r>
            <a:r>
              <a:rPr lang="en-US" sz="1200" b="1" kern="1200" baseline="0" dirty="0" smtClean="0">
                <a:solidFill>
                  <a:schemeClr val="tx1"/>
                </a:solidFill>
                <a:latin typeface="Times New Roman" pitchFamily="-110" charset="0"/>
                <a:ea typeface="+mn-ea"/>
                <a:cs typeface="+mn-cs"/>
              </a:rPr>
              <a:t> API </a:t>
            </a:r>
            <a:r>
              <a:rPr lang="en-US" sz="1200" b="1" kern="1200" baseline="0" dirty="0" smtClean="0">
                <a:solidFill>
                  <a:schemeClr val="tx1"/>
                </a:solidFill>
                <a:latin typeface="Times New Roman" pitchFamily="-110" charset="0"/>
                <a:ea typeface="+mn-ea"/>
                <a:cs typeface="+mn-cs"/>
                <a:sym typeface="Wingdings" pitchFamily="2" charset="2"/>
              </a:rPr>
              <a:t> </a:t>
            </a:r>
            <a:r>
              <a:rPr lang="en-US" sz="1200" b="1" kern="1200" baseline="0" dirty="0" err="1" smtClean="0">
                <a:solidFill>
                  <a:schemeClr val="tx1"/>
                </a:solidFill>
                <a:latin typeface="Times New Roman" pitchFamily="-110" charset="0"/>
                <a:ea typeface="+mn-ea"/>
                <a:cs typeface="+mn-cs"/>
                <a:sym typeface="Wingdings" pitchFamily="2" charset="2"/>
              </a:rPr>
              <a:t>Hàm</a:t>
            </a:r>
            <a:r>
              <a:rPr lang="en-US" sz="1200" b="1" kern="1200" baseline="0" dirty="0" smtClean="0">
                <a:solidFill>
                  <a:schemeClr val="tx1"/>
                </a:solidFill>
                <a:latin typeface="Times New Roman" pitchFamily="-110" charset="0"/>
                <a:ea typeface="+mn-ea"/>
                <a:cs typeface="+mn-cs"/>
                <a:sym typeface="Wingdings" pitchFamily="2" charset="2"/>
              </a:rPr>
              <a:t> ABI  </a:t>
            </a:r>
            <a:r>
              <a:rPr lang="en-US" sz="1200" b="1" kern="1200" baseline="0" dirty="0" err="1" smtClean="0">
                <a:solidFill>
                  <a:schemeClr val="tx1"/>
                </a:solidFill>
                <a:latin typeface="Times New Roman" pitchFamily="-110" charset="0"/>
                <a:ea typeface="+mn-ea"/>
                <a:cs typeface="+mn-cs"/>
                <a:sym typeface="Wingdings" pitchFamily="2" charset="2"/>
              </a:rPr>
              <a:t>Lệnh</a:t>
            </a:r>
            <a:r>
              <a:rPr lang="en-US" sz="1200" b="1" kern="1200" baseline="0" dirty="0" smtClean="0">
                <a:solidFill>
                  <a:schemeClr val="tx1"/>
                </a:solidFill>
                <a:latin typeface="Times New Roman" pitchFamily="-110" charset="0"/>
                <a:ea typeface="+mn-ea"/>
                <a:cs typeface="+mn-cs"/>
                <a:sym typeface="Wingdings" pitchFamily="2" charset="2"/>
              </a:rPr>
              <a:t> ISA.</a:t>
            </a:r>
          </a:p>
          <a:p>
            <a:endParaRPr lang="en-US" sz="1200" kern="1200" baseline="0" dirty="0" smtClean="0">
              <a:solidFill>
                <a:schemeClr val="tx1"/>
              </a:solidFill>
              <a:latin typeface="Times New Roman" pitchFamily="-110" charset="0"/>
              <a:ea typeface="+mn-ea"/>
              <a:cs typeface="+mn-cs"/>
              <a:sym typeface="Wingdings" pitchFamily="2" charset="2"/>
            </a:endParaRPr>
          </a:p>
          <a:p>
            <a:r>
              <a:rPr lang="en-US" sz="1200" kern="1200" baseline="0" dirty="0" err="1" smtClean="0">
                <a:solidFill>
                  <a:schemeClr val="tx1"/>
                </a:solidFill>
                <a:latin typeface="Times New Roman" pitchFamily="-110" charset="0"/>
                <a:ea typeface="+mn-ea"/>
                <a:cs typeface="+mn-cs"/>
                <a:sym typeface="Wingdings" pitchFamily="2" charset="2"/>
              </a:rPr>
              <a:t>Thí</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dụ</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Xét</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câu</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lệnh</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trong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ngôn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ngữ</a:t>
            </a:r>
            <a:r>
              <a:rPr lang="en-US" sz="1200" kern="1200" baseline="0" dirty="0" smtClean="0">
                <a:solidFill>
                  <a:schemeClr val="tx1"/>
                </a:solidFill>
                <a:latin typeface="Times New Roman" pitchFamily="-110" charset="0"/>
                <a:ea typeface="+mn-ea"/>
                <a:cs typeface="+mn-cs"/>
                <a:sym typeface="Wingdings" pitchFamily="2" charset="2"/>
              </a:rPr>
              <a:t> C:  </a:t>
            </a:r>
            <a:r>
              <a:rPr lang="en-US" sz="1200" kern="1200" baseline="0" dirty="0" err="1" smtClean="0">
                <a:solidFill>
                  <a:schemeClr val="tx1"/>
                </a:solidFill>
                <a:latin typeface="Times New Roman" pitchFamily="-110" charset="0"/>
                <a:ea typeface="+mn-ea"/>
                <a:cs typeface="+mn-cs"/>
                <a:sym typeface="Wingdings" pitchFamily="2" charset="2"/>
              </a:rPr>
              <a:t>scanf</a:t>
            </a:r>
            <a:r>
              <a:rPr lang="en-US" sz="1200" kern="1200" baseline="0" dirty="0" smtClean="0">
                <a:solidFill>
                  <a:schemeClr val="tx1"/>
                </a:solidFill>
                <a:latin typeface="Times New Roman" pitchFamily="-110" charset="0"/>
                <a:ea typeface="+mn-ea"/>
                <a:cs typeface="+mn-cs"/>
                <a:sym typeface="Wingdings" pitchFamily="2" charset="2"/>
              </a:rPr>
              <a:t>(“%d”, &amp;n);</a:t>
            </a:r>
          </a:p>
          <a:p>
            <a:endParaRPr lang="en-US" sz="1200" kern="1200" baseline="0" dirty="0" smtClean="0">
              <a:solidFill>
                <a:schemeClr val="tx1"/>
              </a:solidFill>
              <a:latin typeface="Times New Roman" pitchFamily="-110" charset="0"/>
              <a:ea typeface="+mn-ea"/>
              <a:cs typeface="+mn-cs"/>
              <a:sym typeface="Wingdings" pitchFamily="2" charset="2"/>
            </a:endParaRPr>
          </a:p>
          <a:p>
            <a:pPr>
              <a:buFontTx/>
              <a:buChar char="-"/>
            </a:pPr>
            <a:r>
              <a:rPr lang="en-US" sz="1200" kern="1200" baseline="0" dirty="0" err="1" smtClean="0">
                <a:solidFill>
                  <a:schemeClr val="tx1"/>
                </a:solidFill>
                <a:latin typeface="Times New Roman" pitchFamily="-110" charset="0"/>
                <a:ea typeface="+mn-ea"/>
                <a:cs typeface="+mn-cs"/>
                <a:sym typeface="Wingdings" pitchFamily="2" charset="2"/>
              </a:rPr>
              <a:t>Chúng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đã</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dùng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hàm</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thư</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viện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của</a:t>
            </a:r>
            <a:r>
              <a:rPr lang="en-US" sz="1200" kern="1200" baseline="0" dirty="0" smtClean="0">
                <a:solidFill>
                  <a:schemeClr val="tx1"/>
                </a:solidFill>
                <a:latin typeface="Times New Roman" pitchFamily="-110" charset="0"/>
                <a:ea typeface="+mn-ea"/>
                <a:cs typeface="+mn-cs"/>
                <a:sym typeface="Wingdings" pitchFamily="2" charset="2"/>
              </a:rPr>
              <a:t> C </a:t>
            </a:r>
            <a:r>
              <a:rPr lang="en-US" sz="1200" kern="1200" baseline="0" dirty="0" err="1" smtClean="0">
                <a:solidFill>
                  <a:schemeClr val="tx1"/>
                </a:solidFill>
                <a:latin typeface="Times New Roman" pitchFamily="-110" charset="0"/>
                <a:ea typeface="+mn-ea"/>
                <a:cs typeface="+mn-cs"/>
                <a:sym typeface="Wingdings" pitchFamily="2" charset="2"/>
              </a:rPr>
              <a:t>được</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khai</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báo</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trong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stdio.h</a:t>
            </a:r>
            <a:r>
              <a:rPr lang="en-US" sz="1200" kern="1200" baseline="0" dirty="0" smtClean="0">
                <a:solidFill>
                  <a:schemeClr val="tx1"/>
                </a:solidFill>
                <a:latin typeface="Times New Roman" pitchFamily="-110" charset="0"/>
                <a:ea typeface="+mn-ea"/>
                <a:cs typeface="+mn-cs"/>
                <a:sym typeface="Wingdings" pitchFamily="2" charset="2"/>
              </a:rPr>
              <a:t> </a:t>
            </a:r>
            <a:r>
              <a:rPr lang="en-US" sz="1200" b="1" kern="1200" baseline="0" dirty="0" smtClean="0">
                <a:solidFill>
                  <a:schemeClr val="tx1"/>
                </a:solidFill>
                <a:latin typeface="Times New Roman" pitchFamily="-110" charset="0"/>
                <a:ea typeface="+mn-ea"/>
                <a:cs typeface="+mn-cs"/>
                <a:sym typeface="Wingdings" pitchFamily="2" charset="2"/>
              </a:rPr>
              <a:t>(API)</a:t>
            </a:r>
          </a:p>
          <a:p>
            <a:pPr>
              <a:buFontTx/>
              <a:buChar char="-"/>
            </a:pPr>
            <a:r>
              <a:rPr lang="en-US" sz="1200" kern="1200" baseline="0" dirty="0" err="1" smtClean="0">
                <a:solidFill>
                  <a:schemeClr val="tx1"/>
                </a:solidFill>
                <a:latin typeface="Times New Roman" pitchFamily="-110" charset="0"/>
                <a:ea typeface="+mn-ea"/>
                <a:cs typeface="+mn-cs"/>
                <a:sym typeface="Wingdings" pitchFamily="2" charset="2"/>
              </a:rPr>
              <a:t>Trong</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thân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hàm</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scanf</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sẽ</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gọi</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hàm</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truy</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xuất</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bàn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phím</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của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hệ</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điều</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hành</a:t>
            </a:r>
            <a:r>
              <a:rPr lang="en-US" sz="1200" kern="1200" baseline="0" dirty="0" smtClean="0">
                <a:solidFill>
                  <a:schemeClr val="tx1"/>
                </a:solidFill>
                <a:latin typeface="Times New Roman" pitchFamily="-110" charset="0"/>
                <a:ea typeface="+mn-ea"/>
                <a:cs typeface="+mn-cs"/>
                <a:sym typeface="Wingdings" pitchFamily="2" charset="2"/>
              </a:rPr>
              <a:t> </a:t>
            </a:r>
            <a:r>
              <a:rPr lang="en-US" sz="1200" b="1" kern="1200" baseline="0" dirty="0" smtClean="0">
                <a:solidFill>
                  <a:schemeClr val="tx1"/>
                </a:solidFill>
                <a:latin typeface="Times New Roman" pitchFamily="-110" charset="0"/>
                <a:ea typeface="+mn-ea"/>
                <a:cs typeface="+mn-cs"/>
                <a:sym typeface="Wingdings" pitchFamily="2" charset="2"/>
              </a:rPr>
              <a:t>(</a:t>
            </a:r>
            <a:r>
              <a:rPr lang="en-US" sz="1200" b="1" kern="1200" baseline="0" dirty="0" err="1" smtClean="0">
                <a:solidFill>
                  <a:schemeClr val="tx1"/>
                </a:solidFill>
                <a:latin typeface="Times New Roman" pitchFamily="-110" charset="0"/>
                <a:ea typeface="+mn-ea"/>
                <a:cs typeface="+mn-cs"/>
                <a:sym typeface="Wingdings" pitchFamily="2" charset="2"/>
              </a:rPr>
              <a:t>readKey</a:t>
            </a:r>
            <a:r>
              <a:rPr lang="en-US" sz="1200" b="1" kern="1200" baseline="0" dirty="0" smtClean="0">
                <a:solidFill>
                  <a:schemeClr val="tx1"/>
                </a:solidFill>
                <a:latin typeface="Times New Roman" pitchFamily="-110" charset="0"/>
                <a:ea typeface="+mn-ea"/>
                <a:cs typeface="+mn-cs"/>
                <a:sym typeface="Wingdings" pitchFamily="2" charset="2"/>
              </a:rPr>
              <a:t> - ABI)</a:t>
            </a:r>
          </a:p>
          <a:p>
            <a:pPr>
              <a:buFontTx/>
              <a:buChar char="-"/>
            </a:pPr>
            <a:r>
              <a:rPr lang="en-US" sz="1200" kern="1200" baseline="0" dirty="0" err="1" smtClean="0">
                <a:solidFill>
                  <a:schemeClr val="tx1"/>
                </a:solidFill>
                <a:latin typeface="Times New Roman" pitchFamily="-110" charset="0"/>
                <a:ea typeface="+mn-ea"/>
                <a:cs typeface="+mn-cs"/>
                <a:sym typeface="Wingdings" pitchFamily="2" charset="2"/>
              </a:rPr>
              <a:t>Hàm</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readKey</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sẽ</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gọi</a:t>
            </a:r>
            <a:r>
              <a:rPr lang="en-US" sz="1200" kern="1200" baseline="0" dirty="0" smtClean="0">
                <a:solidFill>
                  <a:schemeClr val="tx1"/>
                </a:solidFill>
                <a:latin typeface="Times New Roman" pitchFamily="-110" charset="0"/>
                <a:ea typeface="+mn-ea"/>
                <a:cs typeface="+mn-cs"/>
                <a:sym typeface="Wingdings" pitchFamily="2" charset="2"/>
              </a:rPr>
              <a:t> interrupt </a:t>
            </a:r>
            <a:r>
              <a:rPr lang="en-US" sz="1200" kern="1200" baseline="0" dirty="0" err="1" smtClean="0">
                <a:solidFill>
                  <a:schemeClr val="tx1"/>
                </a:solidFill>
                <a:latin typeface="Times New Roman" pitchFamily="-110" charset="0"/>
                <a:ea typeface="+mn-ea"/>
                <a:cs typeface="+mn-cs"/>
                <a:sym typeface="Wingdings" pitchFamily="2" charset="2"/>
              </a:rPr>
              <a:t>của</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bàn</a:t>
            </a:r>
            <a:r>
              <a:rPr lang="en-US" sz="1200" kern="1200" baseline="0" dirty="0" smtClean="0">
                <a:solidFill>
                  <a:schemeClr val="tx1"/>
                </a:solidFill>
                <a:latin typeface="Times New Roman" pitchFamily="-110" charset="0"/>
                <a:ea typeface="+mn-ea"/>
                <a:cs typeface="+mn-cs"/>
                <a:sym typeface="Wingdings" pitchFamily="2" charset="2"/>
              </a:rPr>
              <a:t> </a:t>
            </a:r>
            <a:r>
              <a:rPr lang="en-US" sz="1200" kern="1200" baseline="0" dirty="0" err="1" smtClean="0">
                <a:solidFill>
                  <a:schemeClr val="tx1"/>
                </a:solidFill>
                <a:latin typeface="Times New Roman" pitchFamily="-110" charset="0"/>
                <a:ea typeface="+mn-ea"/>
                <a:cs typeface="+mn-cs"/>
                <a:sym typeface="Wingdings" pitchFamily="2" charset="2"/>
              </a:rPr>
              <a:t>phím</a:t>
            </a:r>
            <a:r>
              <a:rPr lang="en-US" sz="1200" kern="1200" baseline="0" dirty="0" smtClean="0">
                <a:solidFill>
                  <a:schemeClr val="tx1"/>
                </a:solidFill>
                <a:latin typeface="Times New Roman" pitchFamily="-110" charset="0"/>
                <a:ea typeface="+mn-ea"/>
                <a:cs typeface="+mn-cs"/>
                <a:sym typeface="Wingdings" pitchFamily="2" charset="2"/>
              </a:rPr>
              <a:t> </a:t>
            </a:r>
            <a:r>
              <a:rPr lang="en-US" sz="1200" b="1" kern="1200" baseline="0" dirty="0" smtClean="0">
                <a:solidFill>
                  <a:schemeClr val="tx1"/>
                </a:solidFill>
                <a:latin typeface="Times New Roman" pitchFamily="-110" charset="0"/>
                <a:ea typeface="+mn-ea"/>
                <a:cs typeface="+mn-cs"/>
                <a:sym typeface="Wingdings" pitchFamily="2" charset="2"/>
              </a:rPr>
              <a:t>(ISA)</a:t>
            </a:r>
            <a:endParaRPr lang="en-US" sz="1200" kern="1200" baseline="0" dirty="0" smtClean="0">
              <a:solidFill>
                <a:schemeClr val="tx1"/>
              </a:solidFill>
              <a:latin typeface="Times New Roman" pitchFamily="-110" charset="0"/>
              <a:ea typeface="+mn-ea"/>
              <a:cs typeface="+mn-cs"/>
              <a:sym typeface="Wingdings" pitchFamily="2" charset="2"/>
            </a:endParaRPr>
          </a:p>
          <a:p>
            <a:pPr>
              <a:buFontTx/>
              <a:buChar char="-"/>
            </a:pPr>
            <a:endParaRPr lang="en-US" sz="1200" kern="1200" baseline="0" dirty="0" smtClean="0">
              <a:solidFill>
                <a:schemeClr val="tx1"/>
              </a:solidFill>
              <a:latin typeface="Times New Roman" pitchFamily="-110" charset="0"/>
              <a:ea typeface="+mn-ea"/>
              <a:cs typeface="+mn-cs"/>
              <a:sym typeface="Wingdings" pitchFamily="2" charset="2"/>
            </a:endParaRPr>
          </a:p>
          <a:p>
            <a:r>
              <a:rPr lang="en-US" sz="1200" kern="1200" baseline="0" dirty="0" smtClean="0">
                <a:solidFill>
                  <a:schemeClr val="tx1"/>
                </a:solidFill>
                <a:latin typeface="Times New Roman" pitchFamily="-110" charset="0"/>
                <a:ea typeface="+mn-ea"/>
                <a:cs typeface="+mn-cs"/>
              </a:rPr>
              <a:t> </a:t>
            </a: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Figure 8.1 also indicates three key interfaces in a typical computer system: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Instruction set architecture (ISA): </a:t>
            </a:r>
            <a:r>
              <a:rPr lang="en-US" sz="1200" b="0" kern="1200" baseline="0" dirty="0" smtClean="0">
                <a:solidFill>
                  <a:schemeClr val="tx1"/>
                </a:solidFill>
                <a:latin typeface="Times New Roman" pitchFamily="-110" charset="0"/>
                <a:ea typeface="+mn-ea"/>
                <a:cs typeface="+mn-cs"/>
              </a:rPr>
              <a:t>The ISA defines the repertoire of machine</a:t>
            </a:r>
          </a:p>
          <a:p>
            <a:r>
              <a:rPr lang="en-US" sz="1200" kern="1200" baseline="0" dirty="0" smtClean="0">
                <a:solidFill>
                  <a:schemeClr val="tx1"/>
                </a:solidFill>
                <a:latin typeface="Times New Roman" pitchFamily="-110" charset="0"/>
                <a:ea typeface="+mn-ea"/>
                <a:cs typeface="+mn-cs"/>
              </a:rPr>
              <a:t>language instructions that a computer can follow. This interface is the boundary</a:t>
            </a:r>
          </a:p>
          <a:p>
            <a:r>
              <a:rPr lang="en-US" sz="1200" kern="1200" baseline="0" dirty="0" smtClean="0">
                <a:solidFill>
                  <a:schemeClr val="tx1"/>
                </a:solidFill>
                <a:latin typeface="Times New Roman" pitchFamily="-110" charset="0"/>
                <a:ea typeface="+mn-ea"/>
                <a:cs typeface="+mn-cs"/>
              </a:rPr>
              <a:t>between hardware and software. Note that both application programs</a:t>
            </a:r>
          </a:p>
          <a:p>
            <a:r>
              <a:rPr lang="en-US" sz="1200" kern="1200" baseline="0" dirty="0" smtClean="0">
                <a:solidFill>
                  <a:schemeClr val="tx1"/>
                </a:solidFill>
                <a:latin typeface="Times New Roman" pitchFamily="-110" charset="0"/>
                <a:ea typeface="+mn-ea"/>
                <a:cs typeface="+mn-cs"/>
              </a:rPr>
              <a:t>and utilities may access the ISA directly. For these programs, a subset of the</a:t>
            </a:r>
          </a:p>
          <a:p>
            <a:r>
              <a:rPr lang="en-US" sz="1200" kern="1200" baseline="0" dirty="0" smtClean="0">
                <a:solidFill>
                  <a:schemeClr val="tx1"/>
                </a:solidFill>
                <a:latin typeface="Times New Roman" pitchFamily="-110" charset="0"/>
                <a:ea typeface="+mn-ea"/>
                <a:cs typeface="+mn-cs"/>
              </a:rPr>
              <a:t>instruction repertoire is available (user ISA). The OS has access to additional</a:t>
            </a:r>
          </a:p>
          <a:p>
            <a:r>
              <a:rPr lang="en-US" sz="1200" kern="1200" baseline="0" dirty="0" smtClean="0">
                <a:solidFill>
                  <a:schemeClr val="tx1"/>
                </a:solidFill>
                <a:latin typeface="Times New Roman" pitchFamily="-110" charset="0"/>
                <a:ea typeface="+mn-ea"/>
                <a:cs typeface="+mn-cs"/>
              </a:rPr>
              <a:t>machine language instructions that deal with managing system resources</a:t>
            </a:r>
          </a:p>
          <a:p>
            <a:r>
              <a:rPr lang="en-US" sz="1200" kern="1200" baseline="0" dirty="0" smtClean="0">
                <a:solidFill>
                  <a:schemeClr val="tx1"/>
                </a:solidFill>
                <a:latin typeface="Times New Roman" pitchFamily="-110" charset="0"/>
                <a:ea typeface="+mn-ea"/>
                <a:cs typeface="+mn-cs"/>
              </a:rPr>
              <a:t>(system ISA).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Application binary interface (ABI): </a:t>
            </a:r>
            <a:r>
              <a:rPr lang="en-US" sz="1200" b="0" kern="1200" baseline="0" dirty="0" smtClean="0">
                <a:solidFill>
                  <a:schemeClr val="tx1"/>
                </a:solidFill>
                <a:latin typeface="Times New Roman" pitchFamily="-110" charset="0"/>
                <a:ea typeface="+mn-ea"/>
                <a:cs typeface="+mn-cs"/>
              </a:rPr>
              <a:t>The ABI defines a standard for binary</a:t>
            </a:r>
          </a:p>
          <a:p>
            <a:r>
              <a:rPr lang="en-US" sz="1200" kern="1200" baseline="0" dirty="0" smtClean="0">
                <a:solidFill>
                  <a:schemeClr val="tx1"/>
                </a:solidFill>
                <a:latin typeface="Times New Roman" pitchFamily="-110" charset="0"/>
                <a:ea typeface="+mn-ea"/>
                <a:cs typeface="+mn-cs"/>
              </a:rPr>
              <a:t>portability across programs. The ABI defines the system call interface to the</a:t>
            </a:r>
          </a:p>
          <a:p>
            <a:r>
              <a:rPr lang="en-US" sz="1200" kern="1200" baseline="0" dirty="0" smtClean="0">
                <a:solidFill>
                  <a:schemeClr val="tx1"/>
                </a:solidFill>
                <a:latin typeface="Times New Roman" pitchFamily="-110" charset="0"/>
                <a:ea typeface="+mn-ea"/>
                <a:cs typeface="+mn-cs"/>
              </a:rPr>
              <a:t>operating system and the hardware resources and services available in a system</a:t>
            </a:r>
          </a:p>
          <a:p>
            <a:r>
              <a:rPr lang="en-US" sz="1200" kern="1200" baseline="0" dirty="0" smtClean="0">
                <a:solidFill>
                  <a:schemeClr val="tx1"/>
                </a:solidFill>
                <a:latin typeface="Times New Roman" pitchFamily="-110" charset="0"/>
                <a:ea typeface="+mn-ea"/>
                <a:cs typeface="+mn-cs"/>
              </a:rPr>
              <a:t>through the user ISA.</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Application programming interface (API): </a:t>
            </a:r>
            <a:r>
              <a:rPr lang="en-US" sz="1200" b="0" kern="1200" baseline="0" dirty="0" smtClean="0">
                <a:solidFill>
                  <a:schemeClr val="tx1"/>
                </a:solidFill>
                <a:latin typeface="Times New Roman" pitchFamily="-110" charset="0"/>
                <a:ea typeface="+mn-ea"/>
                <a:cs typeface="+mn-cs"/>
              </a:rPr>
              <a:t>The API gives a program access</a:t>
            </a:r>
          </a:p>
          <a:p>
            <a:r>
              <a:rPr lang="en-US" sz="1200" kern="1200" baseline="0" dirty="0" smtClean="0">
                <a:solidFill>
                  <a:schemeClr val="tx1"/>
                </a:solidFill>
                <a:latin typeface="Times New Roman" pitchFamily="-110" charset="0"/>
                <a:ea typeface="+mn-ea"/>
                <a:cs typeface="+mn-cs"/>
              </a:rPr>
              <a:t>to the hardware resources and services available in a system through the user</a:t>
            </a:r>
          </a:p>
          <a:p>
            <a:r>
              <a:rPr lang="en-US" sz="1200" kern="1200" baseline="0" dirty="0" smtClean="0">
                <a:solidFill>
                  <a:schemeClr val="tx1"/>
                </a:solidFill>
                <a:latin typeface="Times New Roman" pitchFamily="-110" charset="0"/>
                <a:ea typeface="+mn-ea"/>
                <a:cs typeface="+mn-cs"/>
              </a:rPr>
              <a:t>ISA supplemented with high-level language (HLL) library calls. Any system</a:t>
            </a:r>
          </a:p>
          <a:p>
            <a:r>
              <a:rPr lang="en-US" sz="1200" kern="1200" baseline="0" dirty="0" smtClean="0">
                <a:solidFill>
                  <a:schemeClr val="tx1"/>
                </a:solidFill>
                <a:latin typeface="Times New Roman" pitchFamily="-110" charset="0"/>
                <a:ea typeface="+mn-ea"/>
                <a:cs typeface="+mn-cs"/>
              </a:rPr>
              <a:t>calls are usually performed through libraries. Using an API enables application</a:t>
            </a:r>
          </a:p>
          <a:p>
            <a:r>
              <a:rPr lang="en-US" sz="1200" kern="1200" baseline="0" dirty="0" smtClean="0">
                <a:solidFill>
                  <a:schemeClr val="tx1"/>
                </a:solidFill>
                <a:latin typeface="Times New Roman" pitchFamily="-110" charset="0"/>
                <a:ea typeface="+mn-ea"/>
                <a:cs typeface="+mn-cs"/>
              </a:rPr>
              <a:t>software to be ported easily, through recompilation, to other systems that</a:t>
            </a:r>
          </a:p>
          <a:p>
            <a:r>
              <a:rPr lang="en-US" sz="1200" kern="1200" baseline="0" dirty="0" smtClean="0">
                <a:solidFill>
                  <a:schemeClr val="tx1"/>
                </a:solidFill>
                <a:latin typeface="Times New Roman" pitchFamily="-110" charset="0"/>
                <a:ea typeface="+mn-ea"/>
                <a:cs typeface="+mn-cs"/>
              </a:rPr>
              <a:t>support the same API.</a:t>
            </a:r>
            <a:endParaRPr lang="en-US" dirty="0"/>
          </a:p>
        </p:txBody>
      </p:sp>
      <p:sp>
        <p:nvSpPr>
          <p:cNvPr id="4" name="Slide Number Placeholder 3"/>
          <p:cNvSpPr>
            <a:spLocks noGrp="1"/>
          </p:cNvSpPr>
          <p:nvPr>
            <p:ph type="sldNum" sz="quarter" idx="10"/>
          </p:nvPr>
        </p:nvSpPr>
        <p:spPr/>
        <p:txBody>
          <a:bodyPr/>
          <a:lstStyle/>
          <a:p>
            <a:fld id="{13FBE658-3263-9741-A1BA-D173C69310A1}" type="slidenum">
              <a:rPr lang="en-US" smtClean="0"/>
              <a:pPr/>
              <a:t>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659FF9-5E9E-FE46-8BFA-92FA62C23420}" type="slidenum">
              <a:rPr lang="en-US"/>
              <a:pPr/>
              <a:t>10</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A computer is a set of resources for the movement, storage, and processing of data and for the control of</a:t>
            </a:r>
          </a:p>
          <a:p>
            <a:r>
              <a:rPr lang="en-US" sz="1200" kern="1200" baseline="0" dirty="0" smtClean="0">
                <a:solidFill>
                  <a:schemeClr val="tx1"/>
                </a:solidFill>
                <a:latin typeface="Times New Roman" pitchFamily="-110" charset="0"/>
                <a:ea typeface="+mn-ea"/>
                <a:cs typeface="+mn-cs"/>
              </a:rPr>
              <a:t>these functions. The OS is responsible for managing these resources.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Can we say that the OS controls the movement, storage, and processing of</a:t>
            </a:r>
          </a:p>
          <a:p>
            <a:r>
              <a:rPr lang="en-US" sz="1200" kern="1200" baseline="0" dirty="0" smtClean="0">
                <a:solidFill>
                  <a:schemeClr val="tx1"/>
                </a:solidFill>
                <a:latin typeface="Times New Roman" pitchFamily="-110" charset="0"/>
                <a:ea typeface="+mn-ea"/>
                <a:cs typeface="+mn-cs"/>
              </a:rPr>
              <a:t>data? From one point of view, the answer is yes: By managing the computer’s</a:t>
            </a:r>
          </a:p>
          <a:p>
            <a:r>
              <a:rPr lang="en-US" sz="1200" kern="1200" baseline="0" dirty="0" smtClean="0">
                <a:solidFill>
                  <a:schemeClr val="tx1"/>
                </a:solidFill>
                <a:latin typeface="Times New Roman" pitchFamily="-110" charset="0"/>
                <a:ea typeface="+mn-ea"/>
                <a:cs typeface="+mn-cs"/>
              </a:rPr>
              <a:t>resources, the OS is in control of the computer’s basic functions. But this control is</a:t>
            </a:r>
          </a:p>
          <a:p>
            <a:r>
              <a:rPr lang="en-US" sz="1200" kern="1200" baseline="0" dirty="0" smtClean="0">
                <a:solidFill>
                  <a:schemeClr val="tx1"/>
                </a:solidFill>
                <a:latin typeface="Times New Roman" pitchFamily="-110" charset="0"/>
                <a:ea typeface="+mn-ea"/>
                <a:cs typeface="+mn-cs"/>
              </a:rPr>
              <a:t>exercised in a curious way. Normally, we think of a control mechanism as something</a:t>
            </a:r>
          </a:p>
          <a:p>
            <a:r>
              <a:rPr lang="en-US" sz="1200" kern="1200" baseline="0" dirty="0" smtClean="0">
                <a:solidFill>
                  <a:schemeClr val="tx1"/>
                </a:solidFill>
                <a:latin typeface="Times New Roman" pitchFamily="-110" charset="0"/>
                <a:ea typeface="+mn-ea"/>
                <a:cs typeface="+mn-cs"/>
              </a:rPr>
              <a:t>external to that which is controlled, or at least as something that is a distinct and</a:t>
            </a:r>
          </a:p>
          <a:p>
            <a:r>
              <a:rPr lang="en-US" sz="1200" kern="1200" baseline="0" dirty="0" smtClean="0">
                <a:solidFill>
                  <a:schemeClr val="tx1"/>
                </a:solidFill>
                <a:latin typeface="Times New Roman" pitchFamily="-110" charset="0"/>
                <a:ea typeface="+mn-ea"/>
                <a:cs typeface="+mn-cs"/>
              </a:rPr>
              <a:t>separate part of that which is controlled. (For example, a residential heating system</a:t>
            </a:r>
          </a:p>
          <a:p>
            <a:r>
              <a:rPr lang="en-US" sz="1200" kern="1200" baseline="0" dirty="0" smtClean="0">
                <a:solidFill>
                  <a:schemeClr val="tx1"/>
                </a:solidFill>
                <a:latin typeface="Times New Roman" pitchFamily="-110" charset="0"/>
                <a:ea typeface="+mn-ea"/>
                <a:cs typeface="+mn-cs"/>
              </a:rPr>
              <a:t>is controlled by a thermostat, which is completely distinct from the heat-generation</a:t>
            </a:r>
          </a:p>
          <a:p>
            <a:r>
              <a:rPr lang="en-US" sz="1200" kern="1200" baseline="0" dirty="0" smtClean="0">
                <a:solidFill>
                  <a:schemeClr val="tx1"/>
                </a:solidFill>
                <a:latin typeface="Times New Roman" pitchFamily="-110" charset="0"/>
                <a:ea typeface="+mn-ea"/>
                <a:cs typeface="+mn-cs"/>
              </a:rPr>
              <a:t>and heat-distribution apparatus.) This is not the case with the OS, which as a control</a:t>
            </a:r>
          </a:p>
          <a:p>
            <a:r>
              <a:rPr lang="en-US" sz="1200" kern="1200" baseline="0" dirty="0" smtClean="0">
                <a:solidFill>
                  <a:schemeClr val="tx1"/>
                </a:solidFill>
                <a:latin typeface="Times New Roman" pitchFamily="-110" charset="0"/>
                <a:ea typeface="+mn-ea"/>
                <a:cs typeface="+mn-cs"/>
              </a:rPr>
              <a:t>mechanism is unusual in two respects: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OS functions in the same way as ordinary computer software; that is, it is</a:t>
            </a:r>
          </a:p>
          <a:p>
            <a:r>
              <a:rPr lang="en-US" sz="1200" kern="1200" baseline="0" dirty="0" smtClean="0">
                <a:solidFill>
                  <a:schemeClr val="tx1"/>
                </a:solidFill>
                <a:latin typeface="Times New Roman" pitchFamily="-110" charset="0"/>
                <a:ea typeface="+mn-ea"/>
                <a:cs typeface="+mn-cs"/>
              </a:rPr>
              <a:t>a program executed by the processor.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The OS frequently relinquishes control and must depend on the processor to</a:t>
            </a:r>
          </a:p>
          <a:p>
            <a:r>
              <a:rPr lang="en-US" sz="1200" kern="1200" baseline="0" dirty="0" smtClean="0">
                <a:solidFill>
                  <a:schemeClr val="tx1"/>
                </a:solidFill>
                <a:latin typeface="Times New Roman" pitchFamily="-110" charset="0"/>
                <a:ea typeface="+mn-ea"/>
                <a:cs typeface="+mn-cs"/>
              </a:rPr>
              <a:t>allow it to regain control.</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Like other computer programs, the OS provides instructions for the processor.</a:t>
            </a:r>
          </a:p>
          <a:p>
            <a:r>
              <a:rPr lang="en-US" sz="1200" kern="1200" baseline="0" dirty="0" smtClean="0">
                <a:solidFill>
                  <a:schemeClr val="tx1"/>
                </a:solidFill>
                <a:latin typeface="Times New Roman" pitchFamily="-110" charset="0"/>
                <a:ea typeface="+mn-ea"/>
                <a:cs typeface="+mn-cs"/>
              </a:rPr>
              <a:t>The key difference is in the intent of the program. The OS directs the processor</a:t>
            </a:r>
          </a:p>
          <a:p>
            <a:r>
              <a:rPr lang="en-US" sz="1200" kern="1200" baseline="0" dirty="0" smtClean="0">
                <a:solidFill>
                  <a:schemeClr val="tx1"/>
                </a:solidFill>
                <a:latin typeface="Times New Roman" pitchFamily="-110" charset="0"/>
                <a:ea typeface="+mn-ea"/>
                <a:cs typeface="+mn-cs"/>
              </a:rPr>
              <a:t>in the use of the other system resources and in the timing of its execution of other</a:t>
            </a:r>
          </a:p>
          <a:p>
            <a:r>
              <a:rPr lang="en-US" sz="1200" kern="1200" baseline="0" dirty="0" smtClean="0">
                <a:solidFill>
                  <a:schemeClr val="tx1"/>
                </a:solidFill>
                <a:latin typeface="Times New Roman" pitchFamily="-110" charset="0"/>
                <a:ea typeface="+mn-ea"/>
                <a:cs typeface="+mn-cs"/>
              </a:rPr>
              <a:t>programs. But in order for the processor to do any of these things, it must cease</a:t>
            </a:r>
          </a:p>
          <a:p>
            <a:r>
              <a:rPr lang="en-US" sz="1200" kern="1200" baseline="0" dirty="0" smtClean="0">
                <a:solidFill>
                  <a:schemeClr val="tx1"/>
                </a:solidFill>
                <a:latin typeface="Times New Roman" pitchFamily="-110" charset="0"/>
                <a:ea typeface="+mn-ea"/>
                <a:cs typeface="+mn-cs"/>
              </a:rPr>
              <a:t>executing the OS program and execute other programs. Thus, the OS relinquishes</a:t>
            </a:r>
          </a:p>
          <a:p>
            <a:r>
              <a:rPr lang="en-US" sz="1200" kern="1200" baseline="0" dirty="0" smtClean="0">
                <a:solidFill>
                  <a:schemeClr val="tx1"/>
                </a:solidFill>
                <a:latin typeface="Times New Roman" pitchFamily="-110" charset="0"/>
                <a:ea typeface="+mn-ea"/>
                <a:cs typeface="+mn-cs"/>
              </a:rPr>
              <a:t>control for the processor to do some “useful” work and then resumes control long</a:t>
            </a:r>
          </a:p>
          <a:p>
            <a:r>
              <a:rPr lang="en-US" sz="1200" kern="1200" baseline="0" dirty="0" smtClean="0">
                <a:solidFill>
                  <a:schemeClr val="tx1"/>
                </a:solidFill>
                <a:latin typeface="Times New Roman" pitchFamily="-110" charset="0"/>
                <a:ea typeface="+mn-ea"/>
                <a:cs typeface="+mn-cs"/>
              </a:rPr>
              <a:t>enough to prepare the processor to do the next piece of work. The mechanisms</a:t>
            </a:r>
          </a:p>
          <a:p>
            <a:r>
              <a:rPr lang="en-US" sz="1200" kern="1200" baseline="0" dirty="0" smtClean="0">
                <a:solidFill>
                  <a:schemeClr val="tx1"/>
                </a:solidFill>
                <a:latin typeface="Times New Roman" pitchFamily="-110" charset="0"/>
                <a:ea typeface="+mn-ea"/>
                <a:cs typeface="+mn-cs"/>
              </a:rPr>
              <a:t>involved in all this should become clear as the chapter proceeds.</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BA50A-553A-EF41-8DAC-6CABEE49A825}" type="slidenum">
              <a:rPr lang="en-US"/>
              <a:pPr/>
              <a:t>11</a:t>
            </a:fld>
            <a:endParaRPr lang="en-US" dirty="0"/>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Figure 8.2 suggests the main resources that are managed by the OS. A portion</a:t>
            </a:r>
          </a:p>
          <a:p>
            <a:r>
              <a:rPr lang="en-US" sz="1200" kern="1200" baseline="0" dirty="0" smtClean="0">
                <a:solidFill>
                  <a:schemeClr val="tx1"/>
                </a:solidFill>
                <a:latin typeface="Times New Roman" pitchFamily="-110" charset="0"/>
                <a:ea typeface="+mn-ea"/>
                <a:cs typeface="+mn-cs"/>
              </a:rPr>
              <a:t>of the OS is in main memory. This includes the </a:t>
            </a:r>
            <a:r>
              <a:rPr lang="en-US" sz="1200" b="1" kern="1200" baseline="0" dirty="0" smtClean="0">
                <a:solidFill>
                  <a:schemeClr val="tx1"/>
                </a:solidFill>
                <a:latin typeface="Times New Roman" pitchFamily="-110" charset="0"/>
                <a:ea typeface="+mn-ea"/>
                <a:cs typeface="+mn-cs"/>
              </a:rPr>
              <a:t>kernel, or nucleus, which contains</a:t>
            </a:r>
          </a:p>
          <a:p>
            <a:r>
              <a:rPr lang="en-US" sz="1200" kern="1200" baseline="0" dirty="0" smtClean="0">
                <a:solidFill>
                  <a:schemeClr val="tx1"/>
                </a:solidFill>
                <a:latin typeface="Times New Roman" pitchFamily="-110" charset="0"/>
                <a:ea typeface="+mn-ea"/>
                <a:cs typeface="+mn-cs"/>
              </a:rPr>
              <a:t>the most frequently used functions in the OS and, at a given time, other portions of</a:t>
            </a:r>
          </a:p>
          <a:p>
            <a:r>
              <a:rPr lang="en-US" sz="1200" kern="1200" baseline="0" dirty="0" smtClean="0">
                <a:solidFill>
                  <a:schemeClr val="tx1"/>
                </a:solidFill>
                <a:latin typeface="Times New Roman" pitchFamily="-110" charset="0"/>
                <a:ea typeface="+mn-ea"/>
                <a:cs typeface="+mn-cs"/>
              </a:rPr>
              <a:t>the OS currently in use. The remainder of main memory contains user programs and</a:t>
            </a:r>
          </a:p>
          <a:p>
            <a:r>
              <a:rPr lang="en-US" sz="1200" kern="1200" baseline="0" dirty="0" smtClean="0">
                <a:solidFill>
                  <a:schemeClr val="tx1"/>
                </a:solidFill>
                <a:latin typeface="Times New Roman" pitchFamily="-110" charset="0"/>
                <a:ea typeface="+mn-ea"/>
                <a:cs typeface="+mn-cs"/>
              </a:rPr>
              <a:t>data. The allocation of this resource (main memory) is controlled jointly by the OS</a:t>
            </a:r>
          </a:p>
          <a:p>
            <a:r>
              <a:rPr lang="en-US" sz="1200" kern="1200" baseline="0" dirty="0" smtClean="0">
                <a:solidFill>
                  <a:schemeClr val="tx1"/>
                </a:solidFill>
                <a:latin typeface="Times New Roman" pitchFamily="-110" charset="0"/>
                <a:ea typeface="+mn-ea"/>
                <a:cs typeface="+mn-cs"/>
              </a:rPr>
              <a:t>and memory-management hardware in the processor, as we shall see. The OS decides</a:t>
            </a:r>
          </a:p>
          <a:p>
            <a:r>
              <a:rPr lang="en-US" sz="1200" kern="1200" baseline="0" dirty="0" smtClean="0">
                <a:solidFill>
                  <a:schemeClr val="tx1"/>
                </a:solidFill>
                <a:latin typeface="Times New Roman" pitchFamily="-110" charset="0"/>
                <a:ea typeface="+mn-ea"/>
                <a:cs typeface="+mn-cs"/>
              </a:rPr>
              <a:t>when an I/O device can be used by a program in execution, and controls access to and</a:t>
            </a:r>
          </a:p>
          <a:p>
            <a:r>
              <a:rPr lang="en-US" sz="1200" kern="1200" baseline="0" dirty="0" smtClean="0">
                <a:solidFill>
                  <a:schemeClr val="tx1"/>
                </a:solidFill>
                <a:latin typeface="Times New Roman" pitchFamily="-110" charset="0"/>
                <a:ea typeface="+mn-ea"/>
                <a:cs typeface="+mn-cs"/>
              </a:rPr>
              <a:t>use of files. The processor itself is a resource, and the OS must determine how much</a:t>
            </a:r>
          </a:p>
          <a:p>
            <a:r>
              <a:rPr lang="en-US" sz="1200" kern="1200" baseline="0" dirty="0" smtClean="0">
                <a:solidFill>
                  <a:schemeClr val="tx1"/>
                </a:solidFill>
                <a:latin typeface="Times New Roman" pitchFamily="-110" charset="0"/>
                <a:ea typeface="+mn-ea"/>
                <a:cs typeface="+mn-cs"/>
              </a:rPr>
              <a:t>processor time is to be devoted to the execution of a particular user program. In the</a:t>
            </a:r>
          </a:p>
          <a:p>
            <a:r>
              <a:rPr lang="en-US" sz="1200" kern="1200" baseline="0" dirty="0" smtClean="0">
                <a:solidFill>
                  <a:schemeClr val="tx1"/>
                </a:solidFill>
                <a:latin typeface="Times New Roman" pitchFamily="-110" charset="0"/>
                <a:ea typeface="+mn-ea"/>
                <a:cs typeface="+mn-cs"/>
              </a:rPr>
              <a:t>case of a multiple-processor system, this decision must span all of the processors.</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822FD9-71F5-0448-A4D9-6384A2CD03B9}" type="slidenum">
              <a:rPr lang="en-US"/>
              <a:pPr/>
              <a:t>12</a:t>
            </a:fld>
            <a:endParaRPr lang="en-US" dirty="0"/>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en-US" sz="1200" kern="1200" baseline="0" dirty="0" err="1" smtClean="0">
                <a:solidFill>
                  <a:schemeClr val="tx1"/>
                </a:solidFill>
                <a:latin typeface="Times New Roman" pitchFamily="-110" charset="0"/>
                <a:ea typeface="+mn-ea"/>
                <a:cs typeface="+mn-cs"/>
              </a:rPr>
              <a:t>Dựa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trên</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mức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độ</a:t>
            </a:r>
            <a:r>
              <a:rPr lang="en-US" sz="1200" kern="1200" baseline="0" dirty="0" smtClean="0">
                <a:solidFill>
                  <a:schemeClr val="tx1"/>
                </a:solidFill>
                <a:latin typeface="Times New Roman" pitchFamily="-110" charset="0"/>
                <a:ea typeface="+mn-ea"/>
                <a:cs typeface="+mn-cs"/>
              </a:rPr>
              <a:t> OS </a:t>
            </a:r>
            <a:r>
              <a:rPr lang="en-US" sz="1200" kern="1200" baseline="0" dirty="0" err="1" smtClean="0">
                <a:solidFill>
                  <a:schemeClr val="tx1"/>
                </a:solidFill>
                <a:latin typeface="Times New Roman" pitchFamily="-110" charset="0"/>
                <a:ea typeface="+mn-ea"/>
                <a:cs typeface="+mn-cs"/>
              </a:rPr>
              <a:t>cho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phép</a:t>
            </a:r>
            <a:r>
              <a:rPr lang="en-US" sz="1200" kern="1200" baseline="0" dirty="0" smtClean="0">
                <a:solidFill>
                  <a:schemeClr val="tx1"/>
                </a:solidFill>
                <a:latin typeface="Times New Roman" pitchFamily="-110" charset="0"/>
                <a:ea typeface="+mn-ea"/>
                <a:cs typeface="+mn-cs"/>
              </a:rPr>
              <a:t> user </a:t>
            </a:r>
            <a:r>
              <a:rPr lang="en-US" sz="1200" kern="1200" baseline="0" dirty="0" err="1" smtClean="0">
                <a:solidFill>
                  <a:schemeClr val="tx1"/>
                </a:solidFill>
                <a:latin typeface="Times New Roman" pitchFamily="-110" charset="0"/>
                <a:ea typeface="+mn-ea"/>
                <a:cs typeface="+mn-cs"/>
              </a:rPr>
              <a:t>có</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thể</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với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ứng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dụng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OS </a:t>
            </a:r>
            <a:r>
              <a:rPr lang="en-US" sz="1200" kern="1200" baseline="0" dirty="0" err="1" smtClean="0">
                <a:solidFill>
                  <a:schemeClr val="tx1"/>
                </a:solidFill>
                <a:latin typeface="Times New Roman" pitchFamily="-110" charset="0"/>
                <a:ea typeface="+mn-ea"/>
                <a:cs typeface="+mn-cs"/>
              </a:rPr>
              <a:t>được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chia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thành</a:t>
            </a:r>
            <a:r>
              <a:rPr lang="en-US" sz="1200" kern="1200" baseline="0" dirty="0" smtClean="0">
                <a:solidFill>
                  <a:schemeClr val="tx1"/>
                </a:solidFill>
                <a:latin typeface="Times New Roman" pitchFamily="-110" charset="0"/>
                <a:ea typeface="+mn-ea"/>
                <a:cs typeface="+mn-cs"/>
              </a:rPr>
              <a:t> 2 </a:t>
            </a:r>
            <a:r>
              <a:rPr lang="en-US" sz="1200" kern="1200" baseline="0" dirty="0" err="1" smtClean="0">
                <a:solidFill>
                  <a:schemeClr val="tx1"/>
                </a:solidFill>
                <a:latin typeface="Times New Roman" pitchFamily="-110" charset="0"/>
                <a:ea typeface="+mn-ea"/>
                <a:cs typeface="+mn-cs"/>
              </a:rPr>
              <a:t>loại</a:t>
            </a:r>
            <a:r>
              <a:rPr lang="en-US" sz="1200" kern="1200" baseline="0" dirty="0" smtClean="0">
                <a:solidFill>
                  <a:schemeClr val="tx1"/>
                </a:solidFill>
                <a:latin typeface="Times New Roman" pitchFamily="-110" charset="0"/>
                <a:ea typeface="+mn-ea"/>
                <a:cs typeface="+mn-cs"/>
              </a:rPr>
              <a:t>:</a:t>
            </a:r>
          </a:p>
          <a:p>
            <a:pPr marL="228600" indent="-228600">
              <a:buAutoNum type="arabicParenBoth"/>
            </a:pPr>
            <a:r>
              <a:rPr lang="en-US" sz="1200" kern="1200" baseline="0" dirty="0" smtClean="0">
                <a:solidFill>
                  <a:schemeClr val="tx1"/>
                </a:solidFill>
                <a:latin typeface="Times New Roman" pitchFamily="-110" charset="0"/>
                <a:ea typeface="+mn-ea"/>
                <a:cs typeface="+mn-cs"/>
              </a:rPr>
              <a:t>Interactive system: </a:t>
            </a:r>
            <a:r>
              <a:rPr lang="en-US" sz="1200" kern="1200" baseline="0" dirty="0" err="1" smtClean="0">
                <a:solidFill>
                  <a:schemeClr val="tx1"/>
                </a:solidFill>
                <a:latin typeface="Times New Roman" pitchFamily="-110" charset="0"/>
                <a:ea typeface="+mn-ea"/>
                <a:cs typeface="+mn-cs"/>
              </a:rPr>
              <a:t>Hệ</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tác</a:t>
            </a:r>
            <a:r>
              <a:rPr lang="en-US" sz="1200" kern="1200" baseline="0" dirty="0" smtClean="0">
                <a:solidFill>
                  <a:schemeClr val="tx1"/>
                </a:solidFill>
                <a:latin typeface="Times New Roman" pitchFamily="-110" charset="0"/>
                <a:ea typeface="+mn-ea"/>
                <a:cs typeface="+mn-cs"/>
              </a:rPr>
              <a:t>, user </a:t>
            </a:r>
            <a:r>
              <a:rPr lang="en-US" sz="1200" kern="1200" baseline="0" dirty="0" err="1" smtClean="0">
                <a:solidFill>
                  <a:schemeClr val="tx1"/>
                </a:solidFill>
                <a:latin typeface="Times New Roman" pitchFamily="-110" charset="0"/>
                <a:ea typeface="+mn-ea"/>
                <a:cs typeface="+mn-cs"/>
              </a:rPr>
              <a:t>tương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rất</a:t>
            </a:r>
            <a:r>
              <a:rPr lang="en-US" sz="1200" kern="1200" baseline="0" dirty="0" smtClean="0">
                <a:solidFill>
                  <a:schemeClr val="tx1"/>
                </a:solidFill>
                <a:latin typeface="Times New Roman" pitchFamily="-110" charset="0"/>
                <a:ea typeface="+mn-ea"/>
                <a:cs typeface="+mn-cs"/>
              </a:rPr>
              <a:t> </a:t>
            </a:r>
            <a:r>
              <a:rPr lang="en-US" sz="1200" b="1" u="sng" kern="1200" baseline="0" dirty="0" err="1" smtClean="0">
                <a:solidFill>
                  <a:schemeClr val="tx1"/>
                </a:solidFill>
                <a:latin typeface="Times New Roman" pitchFamily="-110" charset="0"/>
                <a:ea typeface="+mn-ea"/>
                <a:cs typeface="+mn-cs"/>
              </a:rPr>
              <a:t>nhiều</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với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hệ</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thống</a:t>
            </a:r>
            <a:r>
              <a:rPr lang="en-US" sz="1200" kern="1200" baseline="0" dirty="0" smtClean="0">
                <a:solidFill>
                  <a:schemeClr val="tx1"/>
                </a:solidFill>
                <a:latin typeface="Times New Roman" pitchFamily="-110" charset="0"/>
                <a:ea typeface="+mn-ea"/>
                <a:cs typeface="+mn-cs"/>
              </a:rPr>
              <a:t>.</a:t>
            </a:r>
          </a:p>
          <a:p>
            <a:pPr marL="228600" marR="0" indent="-228600" algn="l" defTabSz="914400" rtl="0" eaLnBrk="0" fontAlgn="base" latinLnBrk="0" hangingPunct="0">
              <a:lnSpc>
                <a:spcPct val="100000"/>
              </a:lnSpc>
              <a:spcBef>
                <a:spcPct val="30000"/>
              </a:spcBef>
              <a:spcAft>
                <a:spcPct val="0"/>
              </a:spcAft>
              <a:buClrTx/>
              <a:buSzTx/>
              <a:buFontTx/>
              <a:buAutoNum type="arabicParenBoth"/>
              <a:tabLst/>
              <a:defRPr/>
            </a:pPr>
            <a:r>
              <a:rPr lang="en-US" sz="1200" kern="1200" baseline="0" dirty="0" smtClean="0">
                <a:solidFill>
                  <a:schemeClr val="tx1"/>
                </a:solidFill>
                <a:latin typeface="Times New Roman" pitchFamily="-110" charset="0"/>
                <a:ea typeface="+mn-ea"/>
                <a:cs typeface="+mn-cs"/>
              </a:rPr>
              <a:t>Batch system: </a:t>
            </a:r>
            <a:r>
              <a:rPr lang="en-US" sz="1200" kern="1200" baseline="0" dirty="0" err="1" smtClean="0">
                <a:solidFill>
                  <a:schemeClr val="tx1"/>
                </a:solidFill>
                <a:latin typeface="Times New Roman" pitchFamily="-110" charset="0"/>
                <a:ea typeface="+mn-ea"/>
                <a:cs typeface="+mn-cs"/>
              </a:rPr>
              <a:t>Hệ</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xử</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lý</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theo</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lô</a:t>
            </a:r>
            <a:r>
              <a:rPr lang="en-US" sz="1200" kern="1200" baseline="0" dirty="0" smtClean="0">
                <a:solidFill>
                  <a:schemeClr val="tx1"/>
                </a:solidFill>
                <a:latin typeface="Times New Roman" pitchFamily="-110" charset="0"/>
                <a:ea typeface="+mn-ea"/>
                <a:cs typeface="+mn-cs"/>
              </a:rPr>
              <a:t>, user </a:t>
            </a:r>
            <a:r>
              <a:rPr lang="en-US" sz="1200" kern="1200" baseline="0" dirty="0" err="1" smtClean="0">
                <a:solidFill>
                  <a:schemeClr val="tx1"/>
                </a:solidFill>
                <a:latin typeface="Times New Roman" pitchFamily="-110" charset="0"/>
                <a:ea typeface="+mn-ea"/>
                <a:cs typeface="+mn-cs"/>
              </a:rPr>
              <a:t>tương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rất</a:t>
            </a:r>
            <a:r>
              <a:rPr lang="en-US" sz="1200" kern="1200" baseline="0" dirty="0" smtClean="0">
                <a:solidFill>
                  <a:schemeClr val="tx1"/>
                </a:solidFill>
                <a:latin typeface="Times New Roman" pitchFamily="-110" charset="0"/>
                <a:ea typeface="+mn-ea"/>
                <a:cs typeface="+mn-cs"/>
              </a:rPr>
              <a:t> </a:t>
            </a:r>
            <a:r>
              <a:rPr lang="en-US" sz="1200" b="1" u="sng" kern="1200" baseline="0" dirty="0" err="1" smtClean="0">
                <a:solidFill>
                  <a:schemeClr val="tx1"/>
                </a:solidFill>
                <a:latin typeface="Times New Roman" pitchFamily="-110" charset="0"/>
                <a:ea typeface="+mn-ea"/>
                <a:cs typeface="+mn-cs"/>
              </a:rPr>
              <a:t>ít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với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hệ</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thống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Mỗi</a:t>
            </a:r>
            <a:r>
              <a:rPr lang="en-US" sz="1200" kern="1200" baseline="0" dirty="0" smtClean="0">
                <a:solidFill>
                  <a:schemeClr val="tx1"/>
                </a:solidFill>
                <a:latin typeface="Times New Roman" pitchFamily="-110" charset="0"/>
                <a:ea typeface="+mn-ea"/>
                <a:cs typeface="+mn-cs"/>
              </a:rPr>
              <a:t> user (multi-user system) </a:t>
            </a:r>
            <a:r>
              <a:rPr lang="en-US" sz="1200" kern="1200" baseline="0" dirty="0" err="1" smtClean="0">
                <a:solidFill>
                  <a:schemeClr val="tx1"/>
                </a:solidFill>
                <a:latin typeface="Times New Roman" pitchFamily="-110" charset="0"/>
                <a:ea typeface="+mn-ea"/>
                <a:cs typeface="+mn-cs"/>
              </a:rPr>
              <a:t>đưa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ra</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một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danh</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sách</a:t>
            </a:r>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(batch- </a:t>
            </a:r>
            <a:r>
              <a:rPr lang="en-US" sz="1200" b="1" kern="1200" baseline="0" dirty="0" err="1" smtClean="0">
                <a:solidFill>
                  <a:schemeClr val="tx1"/>
                </a:solidFill>
                <a:latin typeface="Times New Roman" pitchFamily="-110" charset="0"/>
                <a:ea typeface="+mn-ea"/>
                <a:cs typeface="+mn-cs"/>
              </a:rPr>
              <a:t>lô</a:t>
            </a:r>
            <a:r>
              <a:rPr lang="en-US" sz="1200" b="1" kern="1200" baseline="0" dirty="0" smtClean="0">
                <a:solidFill>
                  <a:schemeClr val="tx1"/>
                </a:solidFill>
                <a:latin typeface="Times New Roman" pitchFamily="-110" charset="0"/>
                <a:ea typeface="+mn-ea"/>
                <a:cs typeface="+mn-cs"/>
              </a:rPr>
              <a:t>)</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vụ</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chạy</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tự</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động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mà</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không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cần</a:t>
            </a:r>
            <a:r>
              <a:rPr lang="en-US" sz="1200" kern="1200" baseline="0" dirty="0" smtClean="0">
                <a:solidFill>
                  <a:schemeClr val="tx1"/>
                </a:solidFill>
                <a:latin typeface="Times New Roman" pitchFamily="-110" charset="0"/>
                <a:ea typeface="+mn-ea"/>
                <a:cs typeface="+mn-cs"/>
              </a:rPr>
              <a:t> user </a:t>
            </a:r>
            <a:r>
              <a:rPr lang="en-US" sz="1200" kern="1200" baseline="0" dirty="0" err="1" smtClean="0">
                <a:solidFill>
                  <a:schemeClr val="tx1"/>
                </a:solidFill>
                <a:latin typeface="Times New Roman" pitchFamily="-110" charset="0"/>
                <a:ea typeface="+mn-ea"/>
                <a:cs typeface="+mn-cs"/>
              </a:rPr>
              <a:t>tương</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tác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nhiều</a:t>
            </a:r>
            <a:r>
              <a:rPr lang="en-US" sz="1200" kern="1200" baseline="0" dirty="0" smtClean="0">
                <a:solidFill>
                  <a:schemeClr val="tx1"/>
                </a:solidFill>
                <a:latin typeface="Times New Roman" pitchFamily="-110" charset="0"/>
                <a:ea typeface="+mn-ea"/>
                <a:cs typeface="+mn-cs"/>
              </a:rPr>
              <a:t>. OS </a:t>
            </a:r>
            <a:r>
              <a:rPr lang="en-US" sz="1200" kern="1200" baseline="0" dirty="0" err="1" smtClean="0">
                <a:solidFill>
                  <a:schemeClr val="tx1"/>
                </a:solidFill>
                <a:latin typeface="Times New Roman" pitchFamily="-110" charset="0"/>
                <a:ea typeface="+mn-ea"/>
                <a:cs typeface="+mn-cs"/>
              </a:rPr>
              <a:t>tập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hợp</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rồi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thực</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thi</a:t>
            </a:r>
            <a:r>
              <a:rPr lang="en-US" sz="1200" kern="1200" baseline="0" dirty="0" smtClean="0">
                <a:solidFill>
                  <a:schemeClr val="tx1"/>
                </a:solidFill>
                <a:latin typeface="Times New Roman" pitchFamily="-110" charset="0"/>
                <a:ea typeface="+mn-ea"/>
                <a:cs typeface="+mn-cs"/>
              </a:rPr>
              <a:t> </a:t>
            </a:r>
            <a:r>
              <a:rPr lang="en-US" sz="1200" kern="1200" baseline="0" dirty="0" err="1" smtClean="0">
                <a:solidFill>
                  <a:schemeClr val="tx1"/>
                </a:solidFill>
                <a:latin typeface="Times New Roman" pitchFamily="-110" charset="0"/>
                <a:ea typeface="+mn-ea"/>
                <a:cs typeface="+mn-cs"/>
              </a:rPr>
              <a:t>chúng</a:t>
            </a:r>
            <a:r>
              <a:rPr lang="en-US" sz="1200" kern="1200" baseline="0" dirty="0" smtClean="0">
                <a:solidFill>
                  <a:schemeClr val="tx1"/>
                </a:solidFill>
                <a:latin typeface="Times New Roman" pitchFamily="-110" charset="0"/>
                <a:ea typeface="+mn-ea"/>
                <a:cs typeface="+mn-cs"/>
              </a:rPr>
              <a:t>.</a:t>
            </a:r>
          </a:p>
          <a:p>
            <a:pPr marL="228600" indent="-228600">
              <a:buAutoNum type="arabicParenBoth"/>
            </a:pPr>
            <a:endParaRPr lang="en-US" sz="1200" kern="1200" baseline="0" dirty="0" smtClean="0">
              <a:solidFill>
                <a:schemeClr val="tx1"/>
              </a:solidFill>
              <a:latin typeface="Times New Roman" pitchFamily="-110" charset="0"/>
              <a:ea typeface="+mn-ea"/>
              <a:cs typeface="+mn-cs"/>
            </a:endParaRPr>
          </a:p>
          <a:p>
            <a:pPr marL="228600" indent="-228600">
              <a:buAutoNum type="arabicParenBoth"/>
            </a:pPr>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Certain key characteristics serve to differentiate various types of operating systems.</a:t>
            </a:r>
          </a:p>
          <a:p>
            <a:r>
              <a:rPr lang="en-US" sz="1200" kern="1200" baseline="0" dirty="0" smtClean="0">
                <a:solidFill>
                  <a:schemeClr val="tx1"/>
                </a:solidFill>
                <a:latin typeface="Times New Roman" pitchFamily="-110" charset="0"/>
                <a:ea typeface="+mn-ea"/>
                <a:cs typeface="+mn-cs"/>
              </a:rPr>
              <a:t>The characteristics fall along two independent dimensions. The first dimension</a:t>
            </a:r>
          </a:p>
          <a:p>
            <a:r>
              <a:rPr lang="en-US" sz="1200" kern="1200" baseline="0" dirty="0" smtClean="0">
                <a:solidFill>
                  <a:schemeClr val="tx1"/>
                </a:solidFill>
                <a:latin typeface="Times New Roman" pitchFamily="-110" charset="0"/>
                <a:ea typeface="+mn-ea"/>
                <a:cs typeface="+mn-cs"/>
              </a:rPr>
              <a:t>specifies whether the system is batch or interactive. In an </a:t>
            </a:r>
            <a:r>
              <a:rPr lang="en-US" sz="1200" b="1" kern="1200" baseline="0" dirty="0" smtClean="0">
                <a:solidFill>
                  <a:schemeClr val="tx1"/>
                </a:solidFill>
                <a:latin typeface="Times New Roman" pitchFamily="-110" charset="0"/>
                <a:ea typeface="+mn-ea"/>
                <a:cs typeface="+mn-cs"/>
              </a:rPr>
              <a:t>interactive system</a:t>
            </a:r>
            <a:r>
              <a:rPr lang="en-US" sz="1200" b="0" kern="1200" baseline="0" dirty="0" smtClean="0">
                <a:solidFill>
                  <a:schemeClr val="tx1"/>
                </a:solidFill>
                <a:latin typeface="Times New Roman" pitchFamily="-110" charset="0"/>
                <a:ea typeface="+mn-ea"/>
                <a:cs typeface="+mn-cs"/>
              </a:rPr>
              <a:t>, the</a:t>
            </a:r>
          </a:p>
          <a:p>
            <a:r>
              <a:rPr lang="en-US" sz="1200" kern="1200" baseline="0" dirty="0" smtClean="0">
                <a:solidFill>
                  <a:schemeClr val="tx1"/>
                </a:solidFill>
                <a:latin typeface="Times New Roman" pitchFamily="-110" charset="0"/>
                <a:ea typeface="+mn-ea"/>
                <a:cs typeface="+mn-cs"/>
              </a:rPr>
              <a:t>user/programmer interacts directly with the computer, usually through a keyboard/</a:t>
            </a:r>
          </a:p>
          <a:p>
            <a:r>
              <a:rPr lang="en-US" sz="1200" kern="1200" baseline="0" dirty="0" smtClean="0">
                <a:solidFill>
                  <a:schemeClr val="tx1"/>
                </a:solidFill>
                <a:latin typeface="Times New Roman" pitchFamily="-110" charset="0"/>
                <a:ea typeface="+mn-ea"/>
                <a:cs typeface="+mn-cs"/>
              </a:rPr>
              <a:t>display terminal, to request the execution of a job or to perform a transaction.</a:t>
            </a:r>
          </a:p>
          <a:p>
            <a:r>
              <a:rPr lang="en-US" sz="1200" kern="1200" baseline="0" dirty="0" smtClean="0">
                <a:solidFill>
                  <a:schemeClr val="tx1"/>
                </a:solidFill>
                <a:latin typeface="Times New Roman" pitchFamily="-110" charset="0"/>
                <a:ea typeface="+mn-ea"/>
                <a:cs typeface="+mn-cs"/>
              </a:rPr>
              <a:t>Furthermore, the user may, depending on the nature of the application, communicate</a:t>
            </a:r>
          </a:p>
          <a:p>
            <a:r>
              <a:rPr lang="en-US" sz="1200" kern="1200" baseline="0" dirty="0" smtClean="0">
                <a:solidFill>
                  <a:schemeClr val="tx1"/>
                </a:solidFill>
                <a:latin typeface="Times New Roman" pitchFamily="-110" charset="0"/>
                <a:ea typeface="+mn-ea"/>
                <a:cs typeface="+mn-cs"/>
              </a:rPr>
              <a:t>with the computer during the execution of the job. A </a:t>
            </a:r>
            <a:r>
              <a:rPr lang="en-US" sz="1200" b="1" kern="1200" baseline="0" dirty="0" smtClean="0">
                <a:solidFill>
                  <a:schemeClr val="tx1"/>
                </a:solidFill>
                <a:latin typeface="Times New Roman" pitchFamily="-110" charset="0"/>
                <a:ea typeface="+mn-ea"/>
                <a:cs typeface="+mn-cs"/>
              </a:rPr>
              <a:t>batch system </a:t>
            </a:r>
            <a:r>
              <a:rPr lang="en-US" sz="1200" b="0" kern="1200" baseline="0" dirty="0" smtClean="0">
                <a:solidFill>
                  <a:schemeClr val="tx1"/>
                </a:solidFill>
                <a:latin typeface="Times New Roman" pitchFamily="-110" charset="0"/>
                <a:ea typeface="+mn-ea"/>
                <a:cs typeface="+mn-cs"/>
              </a:rPr>
              <a:t>is the</a:t>
            </a:r>
          </a:p>
          <a:p>
            <a:r>
              <a:rPr lang="en-US" sz="1200" kern="1200" baseline="0" dirty="0" smtClean="0">
                <a:solidFill>
                  <a:schemeClr val="tx1"/>
                </a:solidFill>
                <a:latin typeface="Times New Roman" pitchFamily="-110" charset="0"/>
                <a:ea typeface="+mn-ea"/>
                <a:cs typeface="+mn-cs"/>
              </a:rPr>
              <a:t>opposite of interactive. The user’s program is batched together with programs from</a:t>
            </a:r>
          </a:p>
          <a:p>
            <a:r>
              <a:rPr lang="en-US" sz="1200" kern="1200" baseline="0" dirty="0" smtClean="0">
                <a:solidFill>
                  <a:schemeClr val="tx1"/>
                </a:solidFill>
                <a:latin typeface="Times New Roman" pitchFamily="-110" charset="0"/>
                <a:ea typeface="+mn-ea"/>
                <a:cs typeface="+mn-cs"/>
              </a:rPr>
              <a:t>other users and submitted by a computer operator. After the program is completed,</a:t>
            </a:r>
          </a:p>
          <a:p>
            <a:r>
              <a:rPr lang="en-US" sz="1200" kern="1200" baseline="0" dirty="0" smtClean="0">
                <a:solidFill>
                  <a:schemeClr val="tx1"/>
                </a:solidFill>
                <a:latin typeface="Times New Roman" pitchFamily="-110" charset="0"/>
                <a:ea typeface="+mn-ea"/>
                <a:cs typeface="+mn-cs"/>
              </a:rPr>
              <a:t>results are printed out for the user. Pure batch systems are rare today. However,</a:t>
            </a:r>
          </a:p>
          <a:p>
            <a:r>
              <a:rPr lang="en-US" sz="1200" kern="1200" baseline="0" dirty="0" smtClean="0">
                <a:solidFill>
                  <a:schemeClr val="tx1"/>
                </a:solidFill>
                <a:latin typeface="Times New Roman" pitchFamily="-110" charset="0"/>
                <a:ea typeface="+mn-ea"/>
                <a:cs typeface="+mn-cs"/>
              </a:rPr>
              <a:t>it will be useful to the description of contemporary operating systems to examine</a:t>
            </a:r>
          </a:p>
          <a:p>
            <a:r>
              <a:rPr lang="en-US" sz="1200" kern="1200" baseline="0" dirty="0" smtClean="0">
                <a:solidFill>
                  <a:schemeClr val="tx1"/>
                </a:solidFill>
                <a:latin typeface="Times New Roman" pitchFamily="-110" charset="0"/>
                <a:ea typeface="+mn-ea"/>
                <a:cs typeface="+mn-cs"/>
              </a:rPr>
              <a:t>batch systems briefly.</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An independent dimension specifies whether the system employs </a:t>
            </a:r>
            <a:r>
              <a:rPr lang="en-US" sz="1200" b="1" kern="1200" baseline="0" dirty="0" smtClean="0">
                <a:solidFill>
                  <a:schemeClr val="tx1"/>
                </a:solidFill>
                <a:latin typeface="Times New Roman" pitchFamily="-110" charset="0"/>
                <a:ea typeface="+mn-ea"/>
                <a:cs typeface="+mn-cs"/>
              </a:rPr>
              <a:t>multiprogramming</a:t>
            </a:r>
          </a:p>
          <a:p>
            <a:r>
              <a:rPr lang="en-US" sz="1200" kern="1200" baseline="0" dirty="0" smtClean="0">
                <a:solidFill>
                  <a:schemeClr val="tx1"/>
                </a:solidFill>
                <a:latin typeface="Times New Roman" pitchFamily="-110" charset="0"/>
                <a:ea typeface="+mn-ea"/>
                <a:cs typeface="+mn-cs"/>
              </a:rPr>
              <a:t>or not. With multiprogramming, the attempt is made to keep the processor</a:t>
            </a:r>
          </a:p>
          <a:p>
            <a:r>
              <a:rPr lang="en-US" sz="1200" kern="1200" baseline="0" dirty="0" smtClean="0">
                <a:solidFill>
                  <a:schemeClr val="tx1"/>
                </a:solidFill>
                <a:latin typeface="Times New Roman" pitchFamily="-110" charset="0"/>
                <a:ea typeface="+mn-ea"/>
                <a:cs typeface="+mn-cs"/>
              </a:rPr>
              <a:t>as busy as possible, by having it work on more than one program at a time. Several</a:t>
            </a:r>
          </a:p>
          <a:p>
            <a:r>
              <a:rPr lang="en-US" sz="1200" kern="1200" baseline="0" dirty="0" smtClean="0">
                <a:solidFill>
                  <a:schemeClr val="tx1"/>
                </a:solidFill>
                <a:latin typeface="Times New Roman" pitchFamily="-110" charset="0"/>
                <a:ea typeface="+mn-ea"/>
                <a:cs typeface="+mn-cs"/>
              </a:rPr>
              <a:t>programs are loaded into memory, and the processor switches rapidly among them.</a:t>
            </a:r>
          </a:p>
          <a:p>
            <a:r>
              <a:rPr lang="en-US" sz="1200" kern="1200" baseline="0" dirty="0" smtClean="0">
                <a:solidFill>
                  <a:schemeClr val="tx1"/>
                </a:solidFill>
                <a:latin typeface="Times New Roman" pitchFamily="-110" charset="0"/>
                <a:ea typeface="+mn-ea"/>
                <a:cs typeface="+mn-cs"/>
              </a:rPr>
              <a:t>The alternative is a </a:t>
            </a:r>
            <a:r>
              <a:rPr lang="en-US" sz="1200" b="1" kern="1200" baseline="0" dirty="0" smtClean="0">
                <a:solidFill>
                  <a:schemeClr val="tx1"/>
                </a:solidFill>
                <a:latin typeface="Times New Roman" pitchFamily="-110" charset="0"/>
                <a:ea typeface="+mn-ea"/>
                <a:cs typeface="+mn-cs"/>
              </a:rPr>
              <a:t>uniprogramming system that works only one program at a time.</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6750B-4D89-2C4B-B5C9-23547C8249F4}" type="slidenum">
              <a:rPr lang="en-US"/>
              <a:pPr/>
              <a:t>13</a:t>
            </a:fld>
            <a:endParaRPr lang="en-US" dirty="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en-US" sz="1200" kern="1200" baseline="0" dirty="0" smtClean="0">
                <a:solidFill>
                  <a:schemeClr val="tx1"/>
                </a:solidFill>
                <a:latin typeface="Times New Roman" pitchFamily="-110" charset="0"/>
                <a:ea typeface="+mn-ea"/>
                <a:cs typeface="+mn-cs"/>
              </a:rPr>
              <a:t>With the earliest computers, from the late 1940s to the mid-1950s,</a:t>
            </a:r>
          </a:p>
          <a:p>
            <a:r>
              <a:rPr lang="en-US" sz="1200" kern="1200" baseline="0" dirty="0" smtClean="0">
                <a:solidFill>
                  <a:schemeClr val="tx1"/>
                </a:solidFill>
                <a:latin typeface="Times New Roman" pitchFamily="-110" charset="0"/>
                <a:ea typeface="+mn-ea"/>
                <a:cs typeface="+mn-cs"/>
              </a:rPr>
              <a:t>the programmer interacted directly with the computer hardware; there was no</a:t>
            </a:r>
          </a:p>
          <a:p>
            <a:r>
              <a:rPr lang="en-US" sz="1200" kern="1200" baseline="0" dirty="0" smtClean="0">
                <a:solidFill>
                  <a:schemeClr val="tx1"/>
                </a:solidFill>
                <a:latin typeface="Times New Roman" pitchFamily="-110" charset="0"/>
                <a:ea typeface="+mn-ea"/>
                <a:cs typeface="+mn-cs"/>
              </a:rPr>
              <a:t>OS. These processors were run from a console, consisting of display lights, toggle</a:t>
            </a:r>
          </a:p>
          <a:p>
            <a:r>
              <a:rPr lang="en-US" sz="1200" kern="1200" baseline="0" dirty="0" smtClean="0">
                <a:solidFill>
                  <a:schemeClr val="tx1"/>
                </a:solidFill>
                <a:latin typeface="Times New Roman" pitchFamily="-110" charset="0"/>
                <a:ea typeface="+mn-ea"/>
                <a:cs typeface="+mn-cs"/>
              </a:rPr>
              <a:t>switches, some form of input device, and a printer. Programs in processor code were</a:t>
            </a:r>
          </a:p>
          <a:p>
            <a:r>
              <a:rPr lang="en-US" sz="1200" kern="1200" baseline="0" dirty="0" smtClean="0">
                <a:solidFill>
                  <a:schemeClr val="tx1"/>
                </a:solidFill>
                <a:latin typeface="Times New Roman" pitchFamily="-110" charset="0"/>
                <a:ea typeface="+mn-ea"/>
                <a:cs typeface="+mn-cs"/>
              </a:rPr>
              <a:t>loaded via the input device (e.g., a card reader). If an error halted the program,</a:t>
            </a:r>
          </a:p>
          <a:p>
            <a:r>
              <a:rPr lang="en-US" sz="1200" kern="1200" baseline="0" dirty="0" smtClean="0">
                <a:solidFill>
                  <a:schemeClr val="tx1"/>
                </a:solidFill>
                <a:latin typeface="Times New Roman" pitchFamily="-110" charset="0"/>
                <a:ea typeface="+mn-ea"/>
                <a:cs typeface="+mn-cs"/>
              </a:rPr>
              <a:t>the error condition was indicated by the lights. The programmer could proceed</a:t>
            </a:r>
          </a:p>
          <a:p>
            <a:r>
              <a:rPr lang="en-US" sz="1200" kern="1200" baseline="0" dirty="0" smtClean="0">
                <a:solidFill>
                  <a:schemeClr val="tx1"/>
                </a:solidFill>
                <a:latin typeface="Times New Roman" pitchFamily="-110" charset="0"/>
                <a:ea typeface="+mn-ea"/>
                <a:cs typeface="+mn-cs"/>
              </a:rPr>
              <a:t>to examine registers and main memory to determine the cause of the error. If the</a:t>
            </a:r>
          </a:p>
          <a:p>
            <a:r>
              <a:rPr lang="en-US" sz="1200" kern="1200" baseline="0" dirty="0" smtClean="0">
                <a:solidFill>
                  <a:schemeClr val="tx1"/>
                </a:solidFill>
                <a:latin typeface="Times New Roman" pitchFamily="-110" charset="0"/>
                <a:ea typeface="+mn-ea"/>
                <a:cs typeface="+mn-cs"/>
              </a:rPr>
              <a:t>program proceeded to a normal completion, the output appeared on the printer.</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These early systems presented two main problems:</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Scheduling: </a:t>
            </a:r>
            <a:r>
              <a:rPr lang="en-US" sz="1200" b="0" kern="1200" baseline="0" dirty="0" smtClean="0">
                <a:solidFill>
                  <a:schemeClr val="tx1"/>
                </a:solidFill>
                <a:latin typeface="Times New Roman" pitchFamily="-110" charset="0"/>
                <a:ea typeface="+mn-ea"/>
                <a:cs typeface="+mn-cs"/>
              </a:rPr>
              <a:t>Most installations used a sign-up sheet to reserve processor time.</a:t>
            </a:r>
          </a:p>
          <a:p>
            <a:r>
              <a:rPr lang="en-US" sz="1200" kern="1200" baseline="0" dirty="0" smtClean="0">
                <a:solidFill>
                  <a:schemeClr val="tx1"/>
                </a:solidFill>
                <a:latin typeface="Times New Roman" pitchFamily="-110" charset="0"/>
                <a:ea typeface="+mn-ea"/>
                <a:cs typeface="+mn-cs"/>
              </a:rPr>
              <a:t>Typically, a user could sign up for a block of time in multiples of a half hour or</a:t>
            </a:r>
          </a:p>
          <a:p>
            <a:r>
              <a:rPr lang="en-US" sz="1200" kern="1200" baseline="0" dirty="0" smtClean="0">
                <a:solidFill>
                  <a:schemeClr val="tx1"/>
                </a:solidFill>
                <a:latin typeface="Times New Roman" pitchFamily="-110" charset="0"/>
                <a:ea typeface="+mn-ea"/>
                <a:cs typeface="+mn-cs"/>
              </a:rPr>
              <a:t>so. A user might sign up for an hour and finish in 45 minutes; this would result</a:t>
            </a:r>
          </a:p>
          <a:p>
            <a:r>
              <a:rPr lang="en-US" sz="1200" kern="1200" baseline="0" dirty="0" smtClean="0">
                <a:solidFill>
                  <a:schemeClr val="tx1"/>
                </a:solidFill>
                <a:latin typeface="Times New Roman" pitchFamily="-110" charset="0"/>
                <a:ea typeface="+mn-ea"/>
                <a:cs typeface="+mn-cs"/>
              </a:rPr>
              <a:t>in wasted computer idle time. On the other hand, the user might run into problems,</a:t>
            </a:r>
          </a:p>
          <a:p>
            <a:r>
              <a:rPr lang="en-US" sz="1200" kern="1200" baseline="0" dirty="0" smtClean="0">
                <a:solidFill>
                  <a:schemeClr val="tx1"/>
                </a:solidFill>
                <a:latin typeface="Times New Roman" pitchFamily="-110" charset="0"/>
                <a:ea typeface="+mn-ea"/>
                <a:cs typeface="+mn-cs"/>
              </a:rPr>
              <a:t>not finish in the allotted time, and be forced to stop before resolving</a:t>
            </a:r>
          </a:p>
          <a:p>
            <a:r>
              <a:rPr lang="en-US" sz="1200" kern="1200" baseline="0" dirty="0" smtClean="0">
                <a:solidFill>
                  <a:schemeClr val="tx1"/>
                </a:solidFill>
                <a:latin typeface="Times New Roman" pitchFamily="-110" charset="0"/>
                <a:ea typeface="+mn-ea"/>
                <a:cs typeface="+mn-cs"/>
              </a:rPr>
              <a:t>the problem.</a:t>
            </a:r>
          </a:p>
          <a:p>
            <a:endParaRPr lang="en-US"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 </a:t>
            </a:r>
            <a:r>
              <a:rPr lang="en-US" sz="1200" b="1" kern="1200" baseline="0" dirty="0" smtClean="0">
                <a:solidFill>
                  <a:schemeClr val="tx1"/>
                </a:solidFill>
                <a:latin typeface="Times New Roman" pitchFamily="-110" charset="0"/>
                <a:ea typeface="+mn-ea"/>
                <a:cs typeface="+mn-cs"/>
              </a:rPr>
              <a:t>Setup time: </a:t>
            </a:r>
            <a:r>
              <a:rPr lang="en-US" sz="1200" b="0" kern="1200" baseline="0" dirty="0" smtClean="0">
                <a:solidFill>
                  <a:schemeClr val="tx1"/>
                </a:solidFill>
                <a:latin typeface="Times New Roman" pitchFamily="-110" charset="0"/>
                <a:ea typeface="+mn-ea"/>
                <a:cs typeface="+mn-cs"/>
              </a:rPr>
              <a:t>A single program, called a</a:t>
            </a:r>
            <a:r>
              <a:rPr lang="en-US" sz="1200" b="1" kern="1200" baseline="0" dirty="0" smtClean="0">
                <a:solidFill>
                  <a:schemeClr val="tx1"/>
                </a:solidFill>
                <a:latin typeface="Times New Roman" pitchFamily="-110" charset="0"/>
                <a:ea typeface="+mn-ea"/>
                <a:cs typeface="+mn-cs"/>
              </a:rPr>
              <a:t> job</a:t>
            </a:r>
            <a:r>
              <a:rPr lang="en-US" sz="1200" b="0" kern="1200" baseline="0" dirty="0" smtClean="0">
                <a:solidFill>
                  <a:schemeClr val="tx1"/>
                </a:solidFill>
                <a:latin typeface="Times New Roman" pitchFamily="-110" charset="0"/>
                <a:ea typeface="+mn-ea"/>
                <a:cs typeface="+mn-cs"/>
              </a:rPr>
              <a:t>, could involve loading the compiler</a:t>
            </a:r>
          </a:p>
          <a:p>
            <a:r>
              <a:rPr lang="en-US" sz="1200" kern="1200" baseline="0" dirty="0" smtClean="0">
                <a:solidFill>
                  <a:schemeClr val="tx1"/>
                </a:solidFill>
                <a:latin typeface="Times New Roman" pitchFamily="-110" charset="0"/>
                <a:ea typeface="+mn-ea"/>
                <a:cs typeface="+mn-cs"/>
              </a:rPr>
              <a:t>plus the high-level language program (source program) into memory,</a:t>
            </a:r>
          </a:p>
          <a:p>
            <a:r>
              <a:rPr lang="en-US" sz="1200" kern="1200" baseline="0" dirty="0" smtClean="0">
                <a:solidFill>
                  <a:schemeClr val="tx1"/>
                </a:solidFill>
                <a:latin typeface="Times New Roman" pitchFamily="-110" charset="0"/>
                <a:ea typeface="+mn-ea"/>
                <a:cs typeface="+mn-cs"/>
              </a:rPr>
              <a:t>saving the compiled program (object program), and then loading and linking</a:t>
            </a:r>
          </a:p>
          <a:p>
            <a:r>
              <a:rPr lang="en-US" sz="1200" kern="1200" baseline="0" dirty="0" smtClean="0">
                <a:solidFill>
                  <a:schemeClr val="tx1"/>
                </a:solidFill>
                <a:latin typeface="Times New Roman" pitchFamily="-110" charset="0"/>
                <a:ea typeface="+mn-ea"/>
                <a:cs typeface="+mn-cs"/>
              </a:rPr>
              <a:t>together the object program and common functions. Each of these steps could</a:t>
            </a:r>
          </a:p>
          <a:p>
            <a:r>
              <a:rPr lang="en-US" sz="1200" kern="1200" baseline="0" dirty="0" smtClean="0">
                <a:solidFill>
                  <a:schemeClr val="tx1"/>
                </a:solidFill>
                <a:latin typeface="Times New Roman" pitchFamily="-110" charset="0"/>
                <a:ea typeface="+mn-ea"/>
                <a:cs typeface="+mn-cs"/>
              </a:rPr>
              <a:t>involve mounting or dismounting tapes, or setting up card decks. If an error</a:t>
            </a:r>
          </a:p>
          <a:p>
            <a:r>
              <a:rPr lang="en-US" sz="1200" kern="1200" baseline="0" dirty="0" smtClean="0">
                <a:solidFill>
                  <a:schemeClr val="tx1"/>
                </a:solidFill>
                <a:latin typeface="Times New Roman" pitchFamily="-110" charset="0"/>
                <a:ea typeface="+mn-ea"/>
                <a:cs typeface="+mn-cs"/>
              </a:rPr>
              <a:t>occurred, the hapless user typically had to go back to the beginning of the</a:t>
            </a:r>
          </a:p>
          <a:p>
            <a:r>
              <a:rPr lang="en-US" sz="1200" kern="1200" baseline="0" dirty="0" smtClean="0">
                <a:solidFill>
                  <a:schemeClr val="tx1"/>
                </a:solidFill>
                <a:latin typeface="Times New Roman" pitchFamily="-110" charset="0"/>
                <a:ea typeface="+mn-ea"/>
                <a:cs typeface="+mn-cs"/>
              </a:rPr>
              <a:t>setup sequence. Thus a considerable amount of time was spent just in setting</a:t>
            </a:r>
          </a:p>
          <a:p>
            <a:r>
              <a:rPr lang="en-US" sz="1200" kern="1200" baseline="0" dirty="0" smtClean="0">
                <a:solidFill>
                  <a:schemeClr val="tx1"/>
                </a:solidFill>
                <a:latin typeface="Times New Roman" pitchFamily="-110" charset="0"/>
                <a:ea typeface="+mn-ea"/>
                <a:cs typeface="+mn-cs"/>
              </a:rPr>
              <a:t>up the program to run.</a:t>
            </a:r>
            <a:endParaRPr lang="en-GB" sz="1200" kern="1200" baseline="0" dirty="0" smtClean="0">
              <a:solidFill>
                <a:schemeClr val="tx1"/>
              </a:solidFill>
              <a:latin typeface="Times New Roman" pitchFamily="-110" charset="0"/>
              <a:ea typeface="+mn-ea"/>
              <a:cs typeface="+mn-cs"/>
            </a:endParaRPr>
          </a:p>
          <a:p>
            <a:endParaRPr lang="en-GB" sz="1200" kern="1200" baseline="0" dirty="0" smtClean="0">
              <a:solidFill>
                <a:schemeClr val="tx1"/>
              </a:solidFill>
              <a:latin typeface="Times New Roman" pitchFamily="-110" charset="0"/>
              <a:ea typeface="+mn-ea"/>
              <a:cs typeface="+mn-cs"/>
            </a:endParaRPr>
          </a:p>
          <a:p>
            <a:r>
              <a:rPr lang="en-US" sz="1200" kern="1200" baseline="0" dirty="0" smtClean="0">
                <a:solidFill>
                  <a:schemeClr val="tx1"/>
                </a:solidFill>
                <a:latin typeface="Times New Roman" pitchFamily="-110" charset="0"/>
                <a:ea typeface="+mn-ea"/>
                <a:cs typeface="+mn-cs"/>
              </a:rPr>
              <a:t>This mode of operation could be termed serial processing, reflecting the fact</a:t>
            </a:r>
          </a:p>
          <a:p>
            <a:r>
              <a:rPr lang="en-US" sz="1200" kern="1200" baseline="0" dirty="0" smtClean="0">
                <a:solidFill>
                  <a:schemeClr val="tx1"/>
                </a:solidFill>
                <a:latin typeface="Times New Roman" pitchFamily="-110" charset="0"/>
                <a:ea typeface="+mn-ea"/>
                <a:cs typeface="+mn-cs"/>
              </a:rPr>
              <a:t>that users have access to the computer in series. Over time, various system software</a:t>
            </a:r>
          </a:p>
          <a:p>
            <a:r>
              <a:rPr lang="en-US" sz="1200" kern="1200" baseline="0" dirty="0" smtClean="0">
                <a:solidFill>
                  <a:schemeClr val="tx1"/>
                </a:solidFill>
                <a:latin typeface="Times New Roman" pitchFamily="-110" charset="0"/>
                <a:ea typeface="+mn-ea"/>
                <a:cs typeface="+mn-cs"/>
              </a:rPr>
              <a:t>tools were developed to attempt to make serial processing more efficient. These</a:t>
            </a:r>
          </a:p>
          <a:p>
            <a:r>
              <a:rPr lang="en-US" sz="1200" kern="1200" baseline="0" dirty="0" smtClean="0">
                <a:solidFill>
                  <a:schemeClr val="tx1"/>
                </a:solidFill>
                <a:latin typeface="Times New Roman" pitchFamily="-110" charset="0"/>
                <a:ea typeface="+mn-ea"/>
                <a:cs typeface="+mn-cs"/>
              </a:rPr>
              <a:t>include libraries of common functions, linkers, loaders, debuggers, and I/O driver</a:t>
            </a:r>
          </a:p>
          <a:p>
            <a:r>
              <a:rPr lang="en-US" sz="1200" kern="1200" baseline="0" dirty="0" smtClean="0">
                <a:solidFill>
                  <a:schemeClr val="tx1"/>
                </a:solidFill>
                <a:latin typeface="Times New Roman" pitchFamily="-110" charset="0"/>
                <a:ea typeface="+mn-ea"/>
                <a:cs typeface="+mn-cs"/>
              </a:rPr>
              <a:t>routines that were available as common software for all users.</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C813CE89-B74C-4CB1-A547-664AF3A08924}" type="datetime1">
              <a:rPr lang="en-US" smtClean="0"/>
              <a:pPr/>
              <a:t>6/7/2024</a:t>
            </a:fld>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fld id="{2B4EEA1B-4D05-42AE-980A-A0489AC92120}" type="datetime1">
              <a:rPr lang="en-US" smtClean="0"/>
              <a:pPr/>
              <a:t>6/7/2024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93807B1E-DB02-4D79-95D3-C9CC384726AD}" type="datetime1">
              <a:rPr lang="en-US" smtClean="0"/>
              <a:pPr/>
              <a:t>6/7/2024</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fld id="{55491BBC-6162-43C1-90C1-BA23A1BC5141}" type="datetime1">
              <a:rPr lang="en-US" smtClean="0"/>
              <a:pPr/>
              <a:t>6/7/2024</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41444B1C-10B1-49E8-83F6-F83036774755}" type="datetime1">
              <a:rPr lang="en-US" smtClean="0"/>
              <a:pPr/>
              <a:t>6/7/2024</a:t>
            </a:fld>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7291B31F-8B14-4F98-BEC1-782B2D689E72}" type="datetime1">
              <a:rPr lang="en-US" smtClean="0"/>
              <a:pPr/>
              <a:t>6/7/2024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48DA66-ADCC-40E1-9976-F2BC3FF3DFFB}" type="datetime1">
              <a:rPr lang="en-US" smtClean="0"/>
              <a:pPr/>
              <a:t>6/7/2024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fld id="{2F155F0B-ECBC-4415-B2E5-6715C856FEFA}" type="datetime1">
              <a:rPr lang="en-US" smtClean="0"/>
              <a:pPr/>
              <a:t>6/7/2024</a:t>
            </a:fld>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fld id="{C6814D14-11A6-4CF6-BF57-6778A42C507E}" type="datetime1">
              <a:rPr lang="en-US" smtClean="0"/>
              <a:pPr/>
              <a:t>6/7/2024</a:t>
            </a:fld>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fld id="{0458B4AF-6D09-4171-BA66-81CBC0728556}" type="datetime1">
              <a:rPr lang="en-US" smtClean="0"/>
              <a:pPr/>
              <a:t>6/7/2024</a:t>
            </a:fld>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494DFE6B-2790-4A38-ABD1-9DF00F6430B0}" type="datetime1">
              <a:rPr lang="en-US" smtClean="0"/>
              <a:pPr/>
              <a:t>6/7/2024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lvl1pPr>
              <a:defRPr b="1"/>
            </a:lvl1pPr>
          </a:lstStyle>
          <a:p>
            <a:r>
              <a:rPr lang="en-US" dirty="0" smtClean="0"/>
              <a:t>Click to edit Master title style</a:t>
            </a:r>
            <a:endParaRPr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682C7043-C288-41B0-AC29-EDB62606EDF8}" type="datetime1">
              <a:rPr lang="en-US" smtClean="0"/>
              <a:pPr/>
              <a:t>6/7/2024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9382CC5B-E4A6-4746-8135-F5889B20065F}" type="datetime1">
              <a:rPr lang="en-US" smtClean="0"/>
              <a:pPr/>
              <a:t>6/7/2024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5D00BF1E-B138-4C02-AA25-CAA6B182F995}" type="datetime1">
              <a:rPr lang="en-US" smtClean="0"/>
              <a:pPr/>
              <a:t>6/7/2024</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fld id="{0FC18D86-7C50-46F0-8072-ABED874504A3}" type="datetime1">
              <a:rPr lang="en-US" smtClean="0"/>
              <a:pPr/>
              <a:t>6/7/2024</a:t>
            </a:fld>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fld id="{C2D99F70-7F72-4510-BC91-FD472E917850}" type="datetime1">
              <a:rPr lang="en-US" smtClean="0"/>
              <a:pPr/>
              <a:t>6/7/2024</a:t>
            </a:fld>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DAE8F252-100F-4F7A-8D78-F49C402EFFBB}" type="datetime1">
              <a:rPr lang="en-US" smtClean="0"/>
              <a:pPr/>
              <a:t>6/7/2024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118B7F5D-DA3B-49BD-A479-0A4045A5B850}" type="datetime1">
              <a:rPr lang="en-US" smtClean="0"/>
              <a:pPr/>
              <a:t>6/7/2024</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703EA620-878F-496C-8C9D-F315C121EE1E}" type="datetime1">
              <a:rPr lang="en-US" smtClean="0"/>
              <a:pPr/>
              <a:t>6/7/2024</a:t>
            </a:fld>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38E2025C-D3CA-432E-AAA0-4579572A1CBA}" type="datetime1">
              <a:rPr lang="en-US" smtClean="0"/>
              <a:pPr/>
              <a:t>6/7/2024</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260648"/>
            <a:ext cx="7556313" cy="496634"/>
          </a:xfrm>
          <a:prstGeom prst="rect">
            <a:avLst/>
          </a:prstGeom>
        </p:spPr>
        <p:txBody>
          <a:bodyPr vert="horz" lIns="91440" tIns="45720" rIns="91440" bIns="45720" rtlCol="0" anchor="t" anchorCtr="0">
            <a:noAutofit/>
          </a:bodyPr>
          <a:lstStyle/>
          <a:p>
            <a:r>
              <a:rPr lang="en-US" dirty="0" smtClean="0"/>
              <a:t>Click to edit Master title style</a:t>
            </a:r>
            <a:endParaRPr dirty="0"/>
          </a:p>
        </p:txBody>
      </p:sp>
      <p:sp>
        <p:nvSpPr>
          <p:cNvPr id="3" name="Text Placeholder 2"/>
          <p:cNvSpPr>
            <a:spLocks noGrp="1"/>
          </p:cNvSpPr>
          <p:nvPr>
            <p:ph type="body" idx="1"/>
          </p:nvPr>
        </p:nvSpPr>
        <p:spPr>
          <a:xfrm>
            <a:off x="498474" y="1124744"/>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fld id="{72BAC5D8-DE51-4E52-BB9E-909E8F1405A0}" type="datetime1">
              <a:rPr lang="en-US" smtClean="0"/>
              <a:pPr/>
              <a:t>6/7/2024</a:t>
            </a:fld>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Lst>
  <p:hf hdr="0" ftr="0" dt="0"/>
  <p:txStyles>
    <p:titleStyle>
      <a:lvl1pPr algn="l" defTabSz="914400" rtl="0" eaLnBrk="1" latinLnBrk="0" hangingPunct="1">
        <a:spcBef>
          <a:spcPct val="0"/>
        </a:spcBef>
        <a:buNone/>
        <a:defRPr sz="3600" b="1"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428596" y="6371956"/>
            <a:ext cx="8339166" cy="414630"/>
          </a:xfrm>
        </p:spPr>
        <p:txBody>
          <a:bodyPr>
            <a:noAutofit/>
          </a:bodyPr>
          <a:lstStyle/>
          <a:p>
            <a:r>
              <a:rPr lang="en-GB" sz="1600" smtClean="0"/>
              <a:t>William Stallings, Computer </a:t>
            </a:r>
            <a:r>
              <a:rPr lang="en-GB" sz="1600"/>
              <a:t>Organization </a:t>
            </a:r>
            <a:r>
              <a:rPr lang="en-GB" sz="1600" smtClean="0"/>
              <a:t>and Architecture, 9</a:t>
            </a:r>
            <a:r>
              <a:rPr lang="en-GB" sz="1600" baseline="30000" smtClean="0"/>
              <a:t>th</a:t>
            </a:r>
            <a:r>
              <a:rPr lang="en-GB" sz="1600" smtClean="0"/>
              <a:t> </a:t>
            </a:r>
            <a:r>
              <a:rPr lang="en-GB" sz="1600" dirty="0" smtClean="0"/>
              <a:t>Edition</a:t>
            </a:r>
            <a:endParaRPr lang="en-GB" sz="16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71406" y="5024174"/>
            <a:ext cx="3824286"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8</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4071934" y="5124448"/>
            <a:ext cx="4857784" cy="876320"/>
          </a:xfrm>
          <a:prstGeom prst="rect">
            <a:avLst/>
          </a:prstGeom>
        </p:spPr>
        <p:txBody>
          <a:bodyPr>
            <a:noAutofit/>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3600" b="1" i="0" u="none" strike="noStrike" kern="1200" cap="none" spc="0" normalizeH="0" baseline="0" noProof="0" smtClean="0">
                <a:ln>
                  <a:noFill/>
                </a:ln>
                <a:solidFill>
                  <a:srgbClr val="002060"/>
                </a:solidFill>
                <a:effectLst/>
                <a:uLnTx/>
                <a:uFillTx/>
                <a:latin typeface="+mn-lt"/>
                <a:ea typeface="+mn-ea"/>
                <a:cs typeface="+mn-cs"/>
              </a:rPr>
              <a:t>Operating System Support</a:t>
            </a:r>
            <a:endParaRPr kumimoji="0" lang="en-US" sz="3600" b="1" i="0" u="none" strike="noStrike" kern="1200" cap="none" spc="0" normalizeH="0" baseline="0" noProof="0" dirty="0">
              <a:ln>
                <a:noFill/>
              </a:ln>
              <a:solidFill>
                <a:srgbClr val="002060"/>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81000" y="457200"/>
            <a:ext cx="6181611" cy="1600200"/>
          </a:xfrm>
        </p:spPr>
        <p:txBody>
          <a:bodyPr>
            <a:normAutofit/>
          </a:bodyPr>
          <a:lstStyle/>
          <a:p>
            <a:pPr algn="ctr"/>
            <a:r>
              <a:rPr lang="en-US" sz="3000" dirty="0" smtClean="0">
                <a:effectLst>
                  <a:outerShdw blurRad="38100" dist="38100" dir="2700000" algn="tl">
                    <a:srgbClr val="000000">
                      <a:alpha val="43137"/>
                    </a:srgbClr>
                  </a:outerShdw>
                </a:effectLst>
              </a:rPr>
              <a:t>Operating System </a:t>
            </a:r>
            <a:br>
              <a:rPr lang="en-US" sz="3000" dirty="0" smtClean="0">
                <a:effectLst>
                  <a:outerShdw blurRad="38100" dist="38100" dir="2700000" algn="tl">
                    <a:srgbClr val="000000">
                      <a:alpha val="43137"/>
                    </a:srgbClr>
                  </a:outerShdw>
                </a:effectLst>
              </a:rPr>
            </a:br>
            <a:r>
              <a:rPr lang="en-US" sz="3000" dirty="0" smtClean="0">
                <a:effectLst>
                  <a:outerShdw blurRad="38100" dist="38100" dir="2700000" algn="tl">
                    <a:srgbClr val="000000">
                      <a:alpha val="43137"/>
                    </a:srgbClr>
                  </a:outerShdw>
                </a:effectLst>
              </a:rPr>
              <a:t>as </a:t>
            </a:r>
            <a:br>
              <a:rPr lang="en-US" sz="3000" dirty="0" smtClean="0">
                <a:effectLst>
                  <a:outerShdw blurRad="38100" dist="38100" dir="2700000" algn="tl">
                    <a:srgbClr val="000000">
                      <a:alpha val="43137"/>
                    </a:srgbClr>
                  </a:outerShdw>
                </a:effectLst>
              </a:rPr>
            </a:br>
            <a:r>
              <a:rPr lang="en-US" sz="3000" dirty="0" smtClean="0">
                <a:effectLst>
                  <a:outerShdw blurRad="38100" dist="38100" dir="2700000" algn="tl">
                    <a:srgbClr val="000000">
                      <a:alpha val="43137"/>
                    </a:srgbClr>
                  </a:outerShdw>
                </a:effectLst>
              </a:rPr>
              <a:t>Resource Manager</a:t>
            </a:r>
            <a:endParaRPr lang="en-US" sz="3000" dirty="0">
              <a:effectLst>
                <a:outerShdw blurRad="38100" dist="38100" dir="2700000" algn="tl">
                  <a:srgbClr val="000000">
                    <a:alpha val="43137"/>
                  </a:srgbClr>
                </a:outerShdw>
              </a:effectLst>
            </a:endParaRPr>
          </a:p>
        </p:txBody>
      </p:sp>
      <p:sp>
        <p:nvSpPr>
          <p:cNvPr id="5" name="Content Placeholder 4"/>
          <p:cNvSpPr>
            <a:spLocks noGrp="1"/>
          </p:cNvSpPr>
          <p:nvPr>
            <p:ph type="body" sz="half" idx="2"/>
          </p:nvPr>
        </p:nvSpPr>
        <p:spPr>
          <a:xfrm>
            <a:off x="381094" y="2362200"/>
            <a:ext cx="6179566" cy="3962400"/>
          </a:xfrm>
        </p:spPr>
        <p:txBody>
          <a:bodyPr>
            <a:normAutofit/>
          </a:bodyPr>
          <a:lstStyle/>
          <a:p>
            <a:r>
              <a:rPr lang="en-US" sz="1800" dirty="0" smtClean="0">
                <a:effectLst>
                  <a:outerShdw blurRad="38100" dist="38100" dir="2700000" algn="tl">
                    <a:srgbClr val="000000">
                      <a:alpha val="43137"/>
                    </a:srgbClr>
                  </a:outerShdw>
                </a:effectLst>
              </a:rPr>
              <a:t>A computer is a set of resources for the movement, storage, and processing of data and for the control of these functions</a:t>
            </a: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is responsible for managing these resources</a:t>
            </a:r>
          </a:p>
          <a:p>
            <a:r>
              <a:rPr lang="en-US" sz="1800" dirty="0" smtClean="0">
                <a:effectLst>
                  <a:outerShdw blurRad="38100" dist="38100" dir="2700000" algn="tl">
                    <a:srgbClr val="000000">
                      <a:alpha val="43137"/>
                    </a:srgbClr>
                  </a:outerShdw>
                </a:effectLst>
              </a:rPr>
              <a:t> The OS as a control mechanism is unusual in two respects:</a:t>
            </a: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functions in the same way as ordinary computer software – it is a program executed by the processor</a:t>
            </a:r>
            <a:endParaRPr lang="en-US" sz="900" dirty="0" smtClean="0">
              <a:solidFill>
                <a:schemeClr val="bg2"/>
              </a:solidFill>
              <a:effectLst>
                <a:outerShdw blurRad="38100" dist="38100" dir="2700000" algn="tl">
                  <a:srgbClr val="000000">
                    <a:alpha val="43137"/>
                  </a:srgbClr>
                </a:outerShdw>
              </a:effectLst>
            </a:endParaRPr>
          </a:p>
          <a:p>
            <a:pPr lvl="1" indent="-228600">
              <a:buClr>
                <a:schemeClr val="accent4"/>
              </a:buClr>
              <a:buFont typeface="Wingdings" pitchFamily="2" charset="2"/>
              <a:buChar char="n"/>
            </a:pPr>
            <a:r>
              <a:rPr lang="en-US" sz="1800" dirty="0" smtClean="0">
                <a:solidFill>
                  <a:schemeClr val="bg2"/>
                </a:solidFill>
                <a:effectLst>
                  <a:outerShdw blurRad="38100" dist="38100" dir="2700000" algn="tl">
                    <a:srgbClr val="000000">
                      <a:alpha val="43137"/>
                    </a:srgbClr>
                  </a:outerShdw>
                </a:effectLst>
              </a:rPr>
              <a:t>The OS </a:t>
            </a:r>
            <a:r>
              <a:rPr lang="en-US" sz="1800" smtClean="0">
                <a:solidFill>
                  <a:schemeClr val="bg2"/>
                </a:solidFill>
                <a:effectLst>
                  <a:outerShdw blurRad="38100" dist="38100" dir="2700000" algn="tl">
                    <a:srgbClr val="000000">
                      <a:alpha val="43137"/>
                    </a:srgbClr>
                  </a:outerShdw>
                </a:effectLst>
              </a:rPr>
              <a:t>frequently relinquishes (buông thả) </a:t>
            </a:r>
            <a:r>
              <a:rPr lang="en-US" sz="1800" dirty="0" smtClean="0">
                <a:solidFill>
                  <a:schemeClr val="bg2"/>
                </a:solidFill>
                <a:effectLst>
                  <a:outerShdw blurRad="38100" dist="38100" dir="2700000" algn="tl">
                    <a:srgbClr val="000000">
                      <a:alpha val="43137"/>
                    </a:srgbClr>
                  </a:outerShdw>
                </a:effectLst>
              </a:rPr>
              <a:t>control and must depend on the processor to allow it to regain control</a:t>
            </a:r>
          </a:p>
          <a:p>
            <a:endParaRPr lang="en-US" dirty="0"/>
          </a:p>
        </p:txBody>
      </p:sp>
      <p:pic>
        <p:nvPicPr>
          <p:cNvPr id="9" name="Picture 8"/>
          <p:cNvPicPr>
            <a:picLocks noChangeAspect="1"/>
          </p:cNvPicPr>
          <p:nvPr/>
        </p:nvPicPr>
        <p:blipFill>
          <a:blip r:embed="rId3">
            <a:lum/>
            <a:alphaModFix amt="77000"/>
          </a:blip>
          <a:stretch>
            <a:fillRect/>
          </a:stretch>
        </p:blipFill>
        <p:spPr>
          <a:xfrm>
            <a:off x="6781800" y="609600"/>
            <a:ext cx="2068286" cy="1524000"/>
          </a:xfrm>
          <a:prstGeom prst="rect">
            <a:avLst/>
          </a:prstGeom>
          <a:effectLst>
            <a:softEdge rad="38100"/>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6498" name="Picture 2"/>
          <p:cNvPicPr>
            <a:picLocks noChangeAspect="1" noChangeArrowheads="1"/>
          </p:cNvPicPr>
          <p:nvPr/>
        </p:nvPicPr>
        <p:blipFill>
          <a:blip r:embed="rId3"/>
          <a:srcRect/>
          <a:stretch>
            <a:fillRect/>
          </a:stretch>
        </p:blipFill>
        <p:spPr bwMode="auto">
          <a:xfrm>
            <a:off x="857376" y="857232"/>
            <a:ext cx="7643714" cy="5686428"/>
          </a:xfrm>
          <a:prstGeom prst="rect">
            <a:avLst/>
          </a:prstGeom>
          <a:noFill/>
          <a:ln w="9525">
            <a:noFill/>
            <a:miter lim="800000"/>
            <a:headEnd/>
            <a:tailEnd/>
          </a:ln>
          <a:effectLst/>
        </p:spPr>
      </p:pic>
      <p:sp>
        <p:nvSpPr>
          <p:cNvPr id="8194" name="Rectangle 2"/>
          <p:cNvSpPr>
            <a:spLocks noGrp="1" noChangeArrowheads="1"/>
          </p:cNvSpPr>
          <p:nvPr>
            <p:ph type="title" idx="4294967295"/>
          </p:nvPr>
        </p:nvSpPr>
        <p:spPr>
          <a:xfrm>
            <a:off x="285752" y="142876"/>
            <a:ext cx="6858016" cy="785794"/>
          </a:xfrm>
        </p:spPr>
        <p:txBody>
          <a:bodyPr/>
          <a:lstStyle/>
          <a:p>
            <a:r>
              <a:rPr lang="en-US" dirty="0" smtClean="0">
                <a:effectLst>
                  <a:outerShdw blurRad="38100" dist="38100" dir="2700000" algn="tl">
                    <a:srgbClr val="000000">
                      <a:alpha val="43137"/>
                    </a:srgbClr>
                  </a:outerShdw>
                </a:effectLst>
              </a:rPr>
              <a:t>The </a:t>
            </a:r>
            <a:r>
              <a:rPr lang="en-US" smtClean="0">
                <a:effectLst>
                  <a:outerShdw blurRad="38100" dist="38100" dir="2700000" algn="tl">
                    <a:srgbClr val="000000">
                      <a:alpha val="43137"/>
                    </a:srgbClr>
                  </a:outerShdw>
                </a:effectLst>
              </a:rPr>
              <a:t>OS as Resource </a:t>
            </a:r>
            <a:r>
              <a:rPr lang="en-US" dirty="0">
                <a:effectLst>
                  <a:outerShdw blurRad="38100" dist="38100" dir="2700000" algn="tl">
                    <a:srgbClr val="000000">
                      <a:alpha val="43137"/>
                    </a:srgbClr>
                  </a:outerShdw>
                </a:effectLst>
              </a:rPr>
              <a:t>Manager</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11</a:t>
            </a:fld>
            <a:endParaRPr lang="en-US"/>
          </a:p>
        </p:txBody>
      </p:sp>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457200"/>
            <a:ext cx="7556313" cy="667544"/>
          </a:xfrm>
        </p:spPr>
        <p:txBody>
          <a:bodyPr/>
          <a:lstStyle/>
          <a:p>
            <a:r>
              <a:rPr lang="en-US" b="1" dirty="0">
                <a:effectLst>
                  <a:outerShdw blurRad="38100" dist="38100" dir="2700000" algn="tl">
                    <a:srgbClr val="000000">
                      <a:alpha val="43137"/>
                    </a:srgbClr>
                  </a:outerShdw>
                </a:effectLst>
              </a:rPr>
              <a:t>Types of Operating </a:t>
            </a:r>
            <a:r>
              <a:rPr lang="en-US" b="1" dirty="0" smtClean="0">
                <a:effectLst>
                  <a:outerShdw blurRad="38100" dist="38100" dir="2700000" algn="tl">
                    <a:srgbClr val="000000">
                      <a:alpha val="43137"/>
                    </a:srgbClr>
                  </a:outerShdw>
                </a:effectLst>
              </a:rPr>
              <a:t>Systems</a:t>
            </a:r>
            <a:endParaRPr lang="en-US" b="1" dirty="0">
              <a:effectLst>
                <a:outerShdw blurRad="38100" dist="38100" dir="2700000" algn="tl">
                  <a:srgbClr val="000000">
                    <a:alpha val="43137"/>
                  </a:srgbClr>
                </a:outerShdw>
              </a:effectLst>
            </a:endParaRPr>
          </a:p>
        </p:txBody>
      </p:sp>
      <p:sp>
        <p:nvSpPr>
          <p:cNvPr id="9219" name="Rectangle 3"/>
          <p:cNvSpPr>
            <a:spLocks noGrp="1" noChangeArrowheads="1"/>
          </p:cNvSpPr>
          <p:nvPr>
            <p:ph idx="1"/>
          </p:nvPr>
        </p:nvSpPr>
        <p:spPr>
          <a:xfrm>
            <a:off x="498474" y="1714488"/>
            <a:ext cx="7556313" cy="4643470"/>
          </a:xfrm>
        </p:spPr>
        <p:txBody>
          <a:bodyPr>
            <a:normAutofit/>
          </a:bodyPr>
          <a:lstStyle/>
          <a:p>
            <a:r>
              <a:rPr lang="en-US" sz="2400" b="1" dirty="0" smtClean="0">
                <a:solidFill>
                  <a:srgbClr val="002060"/>
                </a:solidFill>
              </a:rPr>
              <a:t>Interactive system</a:t>
            </a:r>
          </a:p>
          <a:p>
            <a:pPr lvl="1"/>
            <a:r>
              <a:rPr lang="en-US" sz="2000" dirty="0" smtClean="0">
                <a:solidFill>
                  <a:srgbClr val="002060"/>
                </a:solidFill>
              </a:rPr>
              <a:t>The user/programmer interacts directly with the computer to request the execution of a job or to perform a transaction</a:t>
            </a:r>
          </a:p>
          <a:p>
            <a:pPr lvl="1"/>
            <a:r>
              <a:rPr lang="en-US" sz="2000" dirty="0" smtClean="0">
                <a:solidFill>
                  <a:srgbClr val="002060"/>
                </a:solidFill>
              </a:rPr>
              <a:t>User may, depending on the nature of the application, communicate with the computer during the execution of the job</a:t>
            </a:r>
          </a:p>
          <a:p>
            <a:r>
              <a:rPr lang="en-US" sz="2400" b="1" dirty="0" smtClean="0">
                <a:solidFill>
                  <a:srgbClr val="002060"/>
                </a:solidFill>
              </a:rPr>
              <a:t>Batch system</a:t>
            </a:r>
          </a:p>
          <a:p>
            <a:pPr lvl="1"/>
            <a:r>
              <a:rPr lang="en-US" sz="2000" dirty="0" smtClean="0">
                <a:solidFill>
                  <a:srgbClr val="002060"/>
                </a:solidFill>
              </a:rPr>
              <a:t>Opposite of interactive</a:t>
            </a:r>
          </a:p>
          <a:p>
            <a:pPr lvl="1"/>
            <a:r>
              <a:rPr lang="en-US" sz="2000" dirty="0" smtClean="0">
                <a:solidFill>
                  <a:srgbClr val="002060"/>
                </a:solidFill>
              </a:rPr>
              <a:t>The user’s program is batched together with programs from other users and submitted by a computer operator</a:t>
            </a:r>
          </a:p>
          <a:p>
            <a:pPr lvl="1"/>
            <a:r>
              <a:rPr lang="en-US" sz="2000" dirty="0" smtClean="0">
                <a:solidFill>
                  <a:srgbClr val="002060"/>
                </a:solidFill>
              </a:rPr>
              <a:t>After the program is completed results are printed out for </a:t>
            </a:r>
            <a:r>
              <a:rPr lang="en-US" sz="2000" smtClean="0">
                <a:solidFill>
                  <a:srgbClr val="002060"/>
                </a:solidFill>
              </a:rPr>
              <a:t>the user</a:t>
            </a:r>
            <a:endParaRPr lang="en-US" sz="2400" dirty="0">
              <a:solidFill>
                <a:srgbClr val="002060"/>
              </a:solidFill>
            </a:endParaRPr>
          </a:p>
        </p:txBody>
      </p:sp>
      <p:sp>
        <p:nvSpPr>
          <p:cNvPr id="4" name="TextBox 3"/>
          <p:cNvSpPr txBox="1"/>
          <p:nvPr/>
        </p:nvSpPr>
        <p:spPr>
          <a:xfrm>
            <a:off x="0" y="6396335"/>
            <a:ext cx="3168352" cy="461665"/>
          </a:xfrm>
          <a:prstGeom prst="rect">
            <a:avLst/>
          </a:prstGeom>
          <a:solidFill>
            <a:srgbClr val="FF0000"/>
          </a:solidFill>
        </p:spPr>
        <p:txBody>
          <a:bodyPr wrap="square" rtlCol="0">
            <a:spAutoFit/>
          </a:bodyPr>
          <a:lstStyle/>
          <a:p>
            <a:pPr algn="ctr"/>
            <a:r>
              <a:rPr lang="en-US" dirty="0" smtClean="0">
                <a:solidFill>
                  <a:schemeClr val="bg1"/>
                </a:solidFill>
              </a:rPr>
              <a:t>Read note for details</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539552" y="188640"/>
            <a:ext cx="7556313" cy="739552"/>
          </a:xfrm>
        </p:spPr>
        <p:txBody>
          <a:bodyPr/>
          <a:lstStyle/>
          <a:p>
            <a:r>
              <a:rPr lang="en-US" dirty="0">
                <a:effectLst>
                  <a:outerShdw blurRad="38100" dist="38100" dir="2700000" algn="tl">
                    <a:srgbClr val="000000">
                      <a:alpha val="43137"/>
                    </a:srgbClr>
                  </a:outerShdw>
                </a:effectLst>
              </a:rPr>
              <a:t>Early Systems</a:t>
            </a:r>
          </a:p>
        </p:txBody>
      </p:sp>
      <p:sp>
        <p:nvSpPr>
          <p:cNvPr id="10243" name="Rectangle 3"/>
          <p:cNvSpPr>
            <a:spLocks noGrp="1" noChangeArrowheads="1"/>
          </p:cNvSpPr>
          <p:nvPr>
            <p:ph idx="1"/>
          </p:nvPr>
        </p:nvSpPr>
        <p:spPr>
          <a:xfrm>
            <a:off x="179512" y="2276872"/>
            <a:ext cx="8686800" cy="3960440"/>
          </a:xfrm>
        </p:spPr>
        <p:txBody>
          <a:bodyPr>
            <a:noAutofit/>
          </a:bodyPr>
          <a:lstStyle/>
          <a:p>
            <a:pPr>
              <a:buNone/>
            </a:pPr>
            <a:r>
              <a:rPr lang="en-US" sz="2400" b="1" dirty="0" smtClean="0">
                <a:solidFill>
                  <a:srgbClr val="002060"/>
                </a:solidFill>
              </a:rPr>
              <a:t>Problems:</a:t>
            </a:r>
          </a:p>
          <a:p>
            <a:pPr lvl="1"/>
            <a:r>
              <a:rPr lang="en-US" sz="2000" b="1" dirty="0" smtClean="0">
                <a:solidFill>
                  <a:srgbClr val="002060"/>
                </a:solidFill>
              </a:rPr>
              <a:t>Scheduling  based on sign-up sheets</a:t>
            </a:r>
            <a:r>
              <a:rPr lang="en-US" sz="1400" dirty="0" smtClean="0">
                <a:solidFill>
                  <a:srgbClr val="002060"/>
                </a:solidFill>
              </a:rPr>
              <a:t>– </a:t>
            </a:r>
            <a:r>
              <a:rPr lang="en-US" sz="1400" dirty="0" err="1" smtClean="0">
                <a:solidFill>
                  <a:srgbClr val="002060"/>
                </a:solidFill>
              </a:rPr>
              <a:t>Lập</a:t>
            </a:r>
            <a:r>
              <a:rPr lang="en-US" sz="1400" dirty="0" smtClean="0">
                <a:solidFill>
                  <a:srgbClr val="002060"/>
                </a:solidFill>
              </a:rPr>
              <a:t> </a:t>
            </a:r>
            <a:r>
              <a:rPr lang="en-US" sz="1400" dirty="0" err="1" smtClean="0">
                <a:solidFill>
                  <a:srgbClr val="002060"/>
                </a:solidFill>
              </a:rPr>
              <a:t>lịch</a:t>
            </a:r>
            <a:r>
              <a:rPr lang="en-US" sz="1400" dirty="0" smtClean="0">
                <a:solidFill>
                  <a:srgbClr val="002060"/>
                </a:solidFill>
              </a:rPr>
              <a:t> </a:t>
            </a:r>
            <a:r>
              <a:rPr lang="en-US" sz="1400" dirty="0" err="1" smtClean="0">
                <a:solidFill>
                  <a:srgbClr val="002060"/>
                </a:solidFill>
              </a:rPr>
              <a:t>các</a:t>
            </a:r>
            <a:r>
              <a:rPr lang="en-US" sz="1400" dirty="0" smtClean="0">
                <a:solidFill>
                  <a:srgbClr val="002060"/>
                </a:solidFill>
              </a:rPr>
              <a:t> program </a:t>
            </a:r>
            <a:r>
              <a:rPr lang="en-US" sz="1400" dirty="0" err="1" smtClean="0">
                <a:solidFill>
                  <a:srgbClr val="002060"/>
                </a:solidFill>
              </a:rPr>
              <a:t>đã</a:t>
            </a:r>
            <a:r>
              <a:rPr lang="en-US" sz="1400" dirty="0" smtClean="0">
                <a:solidFill>
                  <a:srgbClr val="002060"/>
                </a:solidFill>
              </a:rPr>
              <a:t> </a:t>
            </a:r>
            <a:r>
              <a:rPr lang="en-US" sz="1400" dirty="0" err="1" smtClean="0">
                <a:solidFill>
                  <a:srgbClr val="002060"/>
                </a:solidFill>
              </a:rPr>
              <a:t>đăng</a:t>
            </a:r>
            <a:r>
              <a:rPr lang="en-US" sz="1400" dirty="0" smtClean="0">
                <a:solidFill>
                  <a:srgbClr val="002060"/>
                </a:solidFill>
              </a:rPr>
              <a:t> </a:t>
            </a:r>
            <a:r>
              <a:rPr lang="en-US" sz="1400" dirty="0" err="1" smtClean="0">
                <a:solidFill>
                  <a:srgbClr val="002060"/>
                </a:solidFill>
              </a:rPr>
              <a:t>ký</a:t>
            </a:r>
            <a:r>
              <a:rPr lang="en-US" sz="1400" dirty="0" smtClean="0">
                <a:solidFill>
                  <a:srgbClr val="002060"/>
                </a:solidFill>
              </a:rPr>
              <a:t> </a:t>
            </a:r>
            <a:r>
              <a:rPr lang="en-US" sz="1400" dirty="0" err="1" smtClean="0">
                <a:solidFill>
                  <a:srgbClr val="002060"/>
                </a:solidFill>
              </a:rPr>
              <a:t>trước</a:t>
            </a:r>
            <a:endParaRPr lang="en-US" sz="2000" dirty="0" smtClean="0">
              <a:solidFill>
                <a:srgbClr val="002060"/>
              </a:solidFill>
            </a:endParaRPr>
          </a:p>
          <a:p>
            <a:pPr lvl="3"/>
            <a:r>
              <a:rPr lang="en-US" sz="2000" dirty="0" smtClean="0">
                <a:solidFill>
                  <a:srgbClr val="002060"/>
                </a:solidFill>
              </a:rPr>
              <a:t>This could result in wasted computer idle time if the user finished early</a:t>
            </a:r>
          </a:p>
          <a:p>
            <a:pPr lvl="3"/>
            <a:r>
              <a:rPr lang="en-US" sz="2000" dirty="0" smtClean="0">
                <a:solidFill>
                  <a:srgbClr val="002060"/>
                </a:solidFill>
              </a:rPr>
              <a:t>If problems occurred the user could be forced to stop before resolving the problem</a:t>
            </a:r>
          </a:p>
          <a:p>
            <a:pPr lvl="1"/>
            <a:r>
              <a:rPr lang="en-US" sz="2000" b="1" dirty="0" smtClean="0">
                <a:solidFill>
                  <a:srgbClr val="002060"/>
                </a:solidFill>
              </a:rPr>
              <a:t>Setup time</a:t>
            </a:r>
          </a:p>
          <a:p>
            <a:pPr lvl="2"/>
            <a:r>
              <a:rPr lang="en-US" sz="2000" dirty="0" smtClean="0">
                <a:solidFill>
                  <a:srgbClr val="002060"/>
                </a:solidFill>
              </a:rPr>
              <a:t>A single program could involve</a:t>
            </a:r>
          </a:p>
          <a:p>
            <a:pPr lvl="3"/>
            <a:r>
              <a:rPr lang="en-US" sz="2000" dirty="0" smtClean="0">
                <a:solidFill>
                  <a:srgbClr val="002060"/>
                </a:solidFill>
              </a:rPr>
              <a:t>Loading the compiler plus the source program into memory</a:t>
            </a:r>
          </a:p>
          <a:p>
            <a:pPr lvl="3"/>
            <a:r>
              <a:rPr lang="en-US" sz="2000" dirty="0" smtClean="0">
                <a:solidFill>
                  <a:srgbClr val="002060"/>
                </a:solidFill>
              </a:rPr>
              <a:t>Saving the compiled program</a:t>
            </a:r>
          </a:p>
          <a:p>
            <a:pPr lvl="3"/>
            <a:r>
              <a:rPr lang="en-US" sz="2000" dirty="0" smtClean="0">
                <a:solidFill>
                  <a:srgbClr val="002060"/>
                </a:solidFill>
              </a:rPr>
              <a:t>Loading and linking together the object program and common functions</a:t>
            </a:r>
            <a:endParaRPr lang="en-US" sz="2400" dirty="0" smtClean="0">
              <a:solidFill>
                <a:srgbClr val="002060"/>
              </a:solidFill>
            </a:endParaRPr>
          </a:p>
        </p:txBody>
      </p:sp>
      <p:pic>
        <p:nvPicPr>
          <p:cNvPr id="4" name="Picture 3"/>
          <p:cNvPicPr>
            <a:picLocks noChangeAspect="1"/>
          </p:cNvPicPr>
          <p:nvPr/>
        </p:nvPicPr>
        <p:blipFill>
          <a:blip r:embed="rId3"/>
          <a:stretch>
            <a:fillRect/>
          </a:stretch>
        </p:blipFill>
        <p:spPr>
          <a:xfrm>
            <a:off x="7215188" y="692696"/>
            <a:ext cx="1928812" cy="1471748"/>
          </a:xfrm>
          <a:prstGeom prst="rect">
            <a:avLst/>
          </a:prstGeom>
        </p:spPr>
      </p:pic>
      <p:sp>
        <p:nvSpPr>
          <p:cNvPr id="5" name="Rectangle 4"/>
          <p:cNvSpPr/>
          <p:nvPr/>
        </p:nvSpPr>
        <p:spPr>
          <a:xfrm>
            <a:off x="467544" y="1124744"/>
            <a:ext cx="6696744" cy="1200329"/>
          </a:xfrm>
          <a:prstGeom prst="rect">
            <a:avLst/>
          </a:prstGeom>
        </p:spPr>
        <p:txBody>
          <a:bodyPr wrap="square">
            <a:spAutoFit/>
          </a:bodyPr>
          <a:lstStyle/>
          <a:p>
            <a:r>
              <a:rPr lang="en-US" dirty="0" smtClean="0">
                <a:solidFill>
                  <a:srgbClr val="002060"/>
                </a:solidFill>
              </a:rPr>
              <a:t>From the late 1940s to the mid-1950s the  </a:t>
            </a:r>
            <a:r>
              <a:rPr lang="en-US" b="1" dirty="0" smtClean="0">
                <a:solidFill>
                  <a:srgbClr val="0000CC"/>
                </a:solidFill>
              </a:rPr>
              <a:t>programmer interacted directly with the computer hardware – there was no OS</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81000" y="428604"/>
            <a:ext cx="3255264" cy="4219588"/>
          </a:xfrm>
        </p:spPr>
        <p:txBody>
          <a:bodyPr>
            <a:noAutofit/>
          </a:bodyPr>
          <a:lstStyle/>
          <a:p>
            <a:pPr algn="ctr"/>
            <a:r>
              <a:rPr lang="en-US" sz="3200" smtClean="0">
                <a:effectLst>
                  <a:outerShdw blurRad="38100" dist="38100" dir="2700000" algn="tl">
                    <a:srgbClr val="000000">
                      <a:alpha val="43137"/>
                    </a:srgbClr>
                  </a:outerShdw>
                </a:effectLst>
              </a:rPr>
              <a:t>Simple Batch System:</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Memory </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Layout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for a </a:t>
            </a:r>
            <a:br>
              <a:rPr lang="en-US" sz="3200" dirty="0" smtClean="0">
                <a:effectLst>
                  <a:outerShdw blurRad="38100" dist="38100" dir="2700000" algn="tl">
                    <a:srgbClr val="000000">
                      <a:alpha val="43137"/>
                    </a:srgbClr>
                  </a:outerShdw>
                </a:effectLst>
              </a:rPr>
            </a:br>
            <a:r>
              <a:rPr lang="en-US" sz="3200" dirty="0" smtClean="0">
                <a:effectLst>
                  <a:outerShdw blurRad="38100" dist="38100" dir="2700000" algn="tl">
                    <a:srgbClr val="000000">
                      <a:alpha val="43137"/>
                    </a:srgbClr>
                  </a:outerShdw>
                </a:effectLst>
              </a:rPr>
              <a:t>Resident Monitor</a:t>
            </a:r>
            <a:endParaRPr lang="en-US" sz="3200" dirty="0">
              <a:effectLst>
                <a:outerShdw blurRad="38100" dist="38100" dir="2700000" algn="tl">
                  <a:srgbClr val="000000">
                    <a:alpha val="43137"/>
                  </a:srgbClr>
                </a:outerShdw>
              </a:effectLst>
            </a:endParaRPr>
          </a:p>
        </p:txBody>
      </p:sp>
      <p:pic>
        <p:nvPicPr>
          <p:cNvPr id="107522" name="Picture 2"/>
          <p:cNvPicPr>
            <a:picLocks noChangeAspect="1" noChangeArrowheads="1"/>
          </p:cNvPicPr>
          <p:nvPr/>
        </p:nvPicPr>
        <p:blipFill>
          <a:blip r:embed="rId3"/>
          <a:srcRect/>
          <a:stretch>
            <a:fillRect/>
          </a:stretch>
        </p:blipFill>
        <p:spPr bwMode="auto">
          <a:xfrm>
            <a:off x="4188590" y="147576"/>
            <a:ext cx="4491096" cy="6639010"/>
          </a:xfrm>
          <a:prstGeom prst="rect">
            <a:avLst/>
          </a:prstGeom>
          <a:noFill/>
          <a:ln w="9525">
            <a:noFill/>
            <a:miter lim="800000"/>
            <a:headEnd/>
            <a:tailEnd/>
          </a:ln>
          <a:effectLst/>
        </p:spPr>
      </p:pic>
      <p:sp>
        <p:nvSpPr>
          <p:cNvPr id="4" name="TextBox 3"/>
          <p:cNvSpPr txBox="1"/>
          <p:nvPr/>
        </p:nvSpPr>
        <p:spPr>
          <a:xfrm>
            <a:off x="5364088" y="1700808"/>
            <a:ext cx="792088" cy="461665"/>
          </a:xfrm>
          <a:prstGeom prst="rect">
            <a:avLst/>
          </a:prstGeom>
          <a:noFill/>
        </p:spPr>
        <p:txBody>
          <a:bodyPr wrap="square" rtlCol="0">
            <a:spAutoFit/>
          </a:bodyPr>
          <a:lstStyle/>
          <a:p>
            <a:pPr algn="ctr"/>
            <a:r>
              <a:rPr lang="en-US" b="1" dirty="0" smtClean="0">
                <a:solidFill>
                  <a:srgbClr val="0000CC"/>
                </a:solidFill>
              </a:rPr>
              <a:t>OS</a:t>
            </a:r>
            <a:endParaRPr lang="en-US" b="1" dirty="0">
              <a:solidFill>
                <a:srgbClr val="0000CC"/>
              </a:solidFill>
            </a:endParaRP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98474" y="260648"/>
            <a:ext cx="7556313" cy="936104"/>
          </a:xfrm>
        </p:spPr>
        <p:txBody>
          <a:bodyPr/>
          <a:lstStyle/>
          <a:p>
            <a:r>
              <a:rPr lang="en-US" sz="2400" dirty="0" smtClean="0">
                <a:effectLst>
                  <a:outerShdw blurRad="38100" dist="38100" dir="2700000" algn="tl">
                    <a:srgbClr val="000000">
                      <a:alpha val="43137"/>
                    </a:srgbClr>
                  </a:outerShdw>
                </a:effectLst>
              </a:rPr>
              <a:t>Batch System</a:t>
            </a:r>
            <a:br>
              <a:rPr lang="en-US" sz="2400" dirty="0" smtClean="0">
                <a:effectLst>
                  <a:outerShdw blurRad="38100" dist="38100" dir="2700000" algn="tl">
                    <a:srgbClr val="000000">
                      <a:alpha val="43137"/>
                    </a:srgbClr>
                  </a:outerShdw>
                </a:effectLst>
              </a:rPr>
            </a:br>
            <a:r>
              <a:rPr lang="en-US" sz="2400" dirty="0" smtClean="0">
                <a:effectLst>
                  <a:outerShdw blurRad="38100" dist="38100" dir="2700000" algn="tl">
                    <a:srgbClr val="000000">
                      <a:alpha val="43137"/>
                    </a:srgbClr>
                  </a:outerShdw>
                </a:effectLst>
              </a:rPr>
              <a:t>From the View of the Processor</a:t>
            </a:r>
            <a:endParaRPr lang="en-US" sz="2400" dirty="0">
              <a:effectLst>
                <a:outerShdw blurRad="38100" dist="38100" dir="2700000" algn="tl">
                  <a:srgbClr val="000000">
                    <a:alpha val="43137"/>
                  </a:srgbClr>
                </a:outerShdw>
              </a:effectLst>
            </a:endParaRPr>
          </a:p>
        </p:txBody>
      </p:sp>
      <p:sp>
        <p:nvSpPr>
          <p:cNvPr id="12291" name="Rectangle 3"/>
          <p:cNvSpPr>
            <a:spLocks noGrp="1" noChangeArrowheads="1"/>
          </p:cNvSpPr>
          <p:nvPr>
            <p:ph idx="4294967295"/>
          </p:nvPr>
        </p:nvSpPr>
        <p:spPr>
          <a:xfrm>
            <a:off x="533400" y="1412776"/>
            <a:ext cx="8071048" cy="4838720"/>
          </a:xfrm>
        </p:spPr>
        <p:txBody>
          <a:bodyPr>
            <a:normAutofit fontScale="70000" lnSpcReduction="20000"/>
          </a:bodyPr>
          <a:lstStyle/>
          <a:p>
            <a:r>
              <a:rPr lang="en-US" sz="3040" dirty="0" smtClean="0">
                <a:solidFill>
                  <a:srgbClr val="0000CC"/>
                </a:solidFill>
              </a:rPr>
              <a:t>Processor executes instructions from the portion of main memory containing the monitor</a:t>
            </a:r>
          </a:p>
          <a:p>
            <a:pPr lvl="1"/>
            <a:r>
              <a:rPr lang="en-US" sz="2720" dirty="0" smtClean="0">
                <a:solidFill>
                  <a:schemeClr val="tx1"/>
                </a:solidFill>
              </a:rPr>
              <a:t>These instructions cause the next job to be read in another portion of main memory</a:t>
            </a:r>
          </a:p>
          <a:p>
            <a:pPr lvl="1"/>
            <a:r>
              <a:rPr lang="en-US" sz="2720" dirty="0" smtClean="0">
                <a:solidFill>
                  <a:schemeClr val="tx1"/>
                </a:solidFill>
              </a:rPr>
              <a:t>The processor executes the instruction in the user’s program until it encounters an ending or error condition</a:t>
            </a:r>
          </a:p>
          <a:p>
            <a:pPr lvl="1"/>
            <a:r>
              <a:rPr lang="en-US" sz="2720" dirty="0" smtClean="0">
                <a:solidFill>
                  <a:schemeClr val="tx1"/>
                </a:solidFill>
              </a:rPr>
              <a:t>Either event causes the processor to fetch its next instruction from the monitor program</a:t>
            </a:r>
          </a:p>
          <a:p>
            <a:r>
              <a:rPr lang="en-US" sz="2947" b="1" dirty="0" smtClean="0">
                <a:solidFill>
                  <a:srgbClr val="0000CC"/>
                </a:solidFill>
              </a:rPr>
              <a:t>The monitor handles setup and scheduling (Job sequencing) </a:t>
            </a:r>
          </a:p>
          <a:p>
            <a:pPr lvl="1"/>
            <a:r>
              <a:rPr lang="en-US" sz="2750" dirty="0" smtClean="0">
                <a:solidFill>
                  <a:schemeClr val="tx1"/>
                </a:solidFill>
              </a:rPr>
              <a:t>A batch of jobs is queued up and executed as rapidly as possible with no idle time</a:t>
            </a:r>
          </a:p>
          <a:p>
            <a:r>
              <a:rPr lang="en-US" sz="2947" b="1" dirty="0" smtClean="0">
                <a:solidFill>
                  <a:srgbClr val="0000CC"/>
                </a:solidFill>
              </a:rPr>
              <a:t>Job control language (JCL) - Interpreter</a:t>
            </a:r>
          </a:p>
          <a:p>
            <a:pPr lvl="1"/>
            <a:r>
              <a:rPr lang="en-US" sz="2750" dirty="0" smtClean="0">
                <a:solidFill>
                  <a:schemeClr val="tx1"/>
                </a:solidFill>
              </a:rPr>
              <a:t>Special type of programming language used to provide instructions to the monitor</a:t>
            </a:r>
          </a:p>
        </p:txBody>
      </p:sp>
      <p:sp>
        <p:nvSpPr>
          <p:cNvPr id="4" name="Slide Number Placeholder 3"/>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dirty="0" smtClean="0">
                <a:effectLst>
                  <a:outerShdw blurRad="38100" dist="38100" dir="2700000" algn="tl">
                    <a:srgbClr val="000000">
                      <a:alpha val="43137"/>
                    </a:srgbClr>
                  </a:outerShdw>
                </a:effectLst>
              </a:rPr>
              <a:t>From the View of the Processor </a:t>
            </a:r>
            <a:endParaRPr lang="en-US" dirty="0">
              <a:effectLst>
                <a:outerShdw blurRad="38100" dist="38100" dir="2700000" algn="tl">
                  <a:srgbClr val="000000">
                    <a:alpha val="43137"/>
                  </a:srgbClr>
                </a:outerShdw>
              </a:effectLst>
            </a:endParaRPr>
          </a:p>
        </p:txBody>
      </p:sp>
      <p:sp>
        <p:nvSpPr>
          <p:cNvPr id="12291" name="Rectangle 3"/>
          <p:cNvSpPr>
            <a:spLocks noGrp="1" noChangeArrowheads="1"/>
          </p:cNvSpPr>
          <p:nvPr>
            <p:ph idx="4294967295"/>
          </p:nvPr>
        </p:nvSpPr>
        <p:spPr>
          <a:xfrm>
            <a:off x="533400" y="1447800"/>
            <a:ext cx="7556500" cy="4838720"/>
          </a:xfrm>
        </p:spPr>
        <p:txBody>
          <a:bodyPr>
            <a:noAutofit/>
          </a:bodyPr>
          <a:lstStyle/>
          <a:p>
            <a:r>
              <a:rPr lang="en-US" dirty="0" smtClean="0">
                <a:solidFill>
                  <a:srgbClr val="002060"/>
                </a:solidFill>
              </a:rPr>
              <a:t>Example: User code using the </a:t>
            </a:r>
            <a:r>
              <a:rPr lang="en-US" dirty="0" smtClean="0">
                <a:solidFill>
                  <a:srgbClr val="0000CC"/>
                </a:solidFill>
              </a:rPr>
              <a:t>Fortran</a:t>
            </a:r>
            <a:r>
              <a:rPr lang="en-US" dirty="0" smtClean="0">
                <a:solidFill>
                  <a:srgbClr val="002060"/>
                </a:solidFill>
              </a:rPr>
              <a:t> language</a:t>
            </a:r>
          </a:p>
          <a:p>
            <a:pPr lvl="1"/>
            <a:r>
              <a:rPr lang="en-US" sz="2000" dirty="0">
                <a:solidFill>
                  <a:srgbClr val="FF0000"/>
                </a:solidFill>
              </a:rPr>
              <a:t>$</a:t>
            </a:r>
            <a:r>
              <a:rPr lang="en-US" sz="2000" dirty="0" smtClean="0">
                <a:solidFill>
                  <a:srgbClr val="FF0000"/>
                </a:solidFill>
              </a:rPr>
              <a:t>JOB // </a:t>
            </a:r>
            <a:r>
              <a:rPr lang="en-US" sz="2000" dirty="0" err="1" smtClean="0">
                <a:solidFill>
                  <a:srgbClr val="FF0000"/>
                </a:solidFill>
              </a:rPr>
              <a:t>khai</a:t>
            </a:r>
            <a:r>
              <a:rPr lang="en-US" sz="2000" dirty="0" smtClean="0">
                <a:solidFill>
                  <a:srgbClr val="FF0000"/>
                </a:solidFill>
              </a:rPr>
              <a:t> </a:t>
            </a:r>
            <a:r>
              <a:rPr lang="en-US" sz="2000" dirty="0" err="1" smtClean="0">
                <a:solidFill>
                  <a:srgbClr val="FF0000"/>
                </a:solidFill>
              </a:rPr>
              <a:t>báo</a:t>
            </a:r>
            <a:r>
              <a:rPr lang="en-US" sz="2000" dirty="0" smtClean="0">
                <a:solidFill>
                  <a:srgbClr val="FF0000"/>
                </a:solidFill>
              </a:rPr>
              <a:t> </a:t>
            </a:r>
            <a:r>
              <a:rPr lang="en-US" sz="2000" dirty="0" err="1" smtClean="0">
                <a:solidFill>
                  <a:srgbClr val="FF0000"/>
                </a:solidFill>
              </a:rPr>
              <a:t>tác</a:t>
            </a:r>
            <a:r>
              <a:rPr lang="en-US" sz="2000" dirty="0" smtClean="0">
                <a:solidFill>
                  <a:srgbClr val="FF0000"/>
                </a:solidFill>
              </a:rPr>
              <a:t> </a:t>
            </a:r>
            <a:r>
              <a:rPr lang="en-US" sz="2000" dirty="0" err="1" smtClean="0">
                <a:solidFill>
                  <a:srgbClr val="FF0000"/>
                </a:solidFill>
              </a:rPr>
              <a:t>vụ</a:t>
            </a:r>
            <a:endParaRPr lang="en-US" sz="2000" dirty="0">
              <a:solidFill>
                <a:srgbClr val="FF0000"/>
              </a:solidFill>
            </a:endParaRPr>
          </a:p>
          <a:p>
            <a:pPr lvl="1"/>
            <a:r>
              <a:rPr lang="en-US" sz="2000" dirty="0">
                <a:solidFill>
                  <a:srgbClr val="0000CC"/>
                </a:solidFill>
              </a:rPr>
              <a:t>$</a:t>
            </a:r>
            <a:r>
              <a:rPr lang="en-US" sz="2000" dirty="0" smtClean="0">
                <a:solidFill>
                  <a:srgbClr val="0000CC"/>
                </a:solidFill>
              </a:rPr>
              <a:t>FTN // </a:t>
            </a:r>
            <a:r>
              <a:rPr lang="en-US" sz="2000" dirty="0" err="1" smtClean="0">
                <a:solidFill>
                  <a:srgbClr val="0000CC"/>
                </a:solidFill>
              </a:rPr>
              <a:t>ngôn</a:t>
            </a:r>
            <a:r>
              <a:rPr lang="en-US" sz="2000" dirty="0" smtClean="0">
                <a:solidFill>
                  <a:srgbClr val="0000CC"/>
                </a:solidFill>
              </a:rPr>
              <a:t> </a:t>
            </a:r>
            <a:r>
              <a:rPr lang="en-US" sz="2000" dirty="0" err="1" smtClean="0">
                <a:solidFill>
                  <a:srgbClr val="0000CC"/>
                </a:solidFill>
              </a:rPr>
              <a:t>ngữ</a:t>
            </a:r>
            <a:r>
              <a:rPr lang="en-US" sz="2000" dirty="0" smtClean="0">
                <a:solidFill>
                  <a:srgbClr val="0000CC"/>
                </a:solidFill>
              </a:rPr>
              <a:t> </a:t>
            </a:r>
            <a:r>
              <a:rPr lang="en-US" sz="2000" dirty="0" err="1" smtClean="0">
                <a:solidFill>
                  <a:srgbClr val="0000CC"/>
                </a:solidFill>
              </a:rPr>
              <a:t>va</a:t>
            </a:r>
            <a:r>
              <a:rPr lang="en-US" sz="2000" dirty="0" smtClean="0">
                <a:solidFill>
                  <a:srgbClr val="0000CC"/>
                </a:solidFill>
              </a:rPr>
              <a:t> </a:t>
            </a:r>
            <a:r>
              <a:rPr lang="en-US" sz="2000" dirty="0" err="1" smtClean="0">
                <a:solidFill>
                  <a:srgbClr val="0000CC"/>
                </a:solidFill>
              </a:rPr>
              <a:t>lệnh</a:t>
            </a:r>
            <a:endParaRPr lang="en-US" sz="2000" dirty="0">
              <a:solidFill>
                <a:srgbClr val="0000CC"/>
              </a:solidFill>
            </a:endParaRPr>
          </a:p>
          <a:p>
            <a:pPr lvl="1"/>
            <a:r>
              <a:rPr lang="en-US" sz="2000" dirty="0">
                <a:solidFill>
                  <a:srgbClr val="002060"/>
                </a:solidFill>
              </a:rPr>
              <a:t>...	Some Fortran instructions</a:t>
            </a:r>
          </a:p>
          <a:p>
            <a:pPr lvl="1"/>
            <a:r>
              <a:rPr lang="en-US" sz="2000" dirty="0">
                <a:solidFill>
                  <a:srgbClr val="0000CC"/>
                </a:solidFill>
              </a:rPr>
              <a:t>$</a:t>
            </a:r>
            <a:r>
              <a:rPr lang="en-US" sz="2000" dirty="0" smtClean="0">
                <a:solidFill>
                  <a:srgbClr val="0000CC"/>
                </a:solidFill>
              </a:rPr>
              <a:t>LOAD // </a:t>
            </a:r>
            <a:r>
              <a:rPr lang="en-US" sz="2000" dirty="0" err="1" smtClean="0">
                <a:solidFill>
                  <a:srgbClr val="0000CC"/>
                </a:solidFill>
              </a:rPr>
              <a:t>yêu</a:t>
            </a:r>
            <a:r>
              <a:rPr lang="en-US" sz="2000" dirty="0" smtClean="0">
                <a:solidFill>
                  <a:srgbClr val="0000CC"/>
                </a:solidFill>
              </a:rPr>
              <a:t> </a:t>
            </a:r>
            <a:r>
              <a:rPr lang="en-US" sz="2000" dirty="0" err="1" smtClean="0">
                <a:solidFill>
                  <a:srgbClr val="0000CC"/>
                </a:solidFill>
              </a:rPr>
              <a:t>cầu</a:t>
            </a:r>
            <a:r>
              <a:rPr lang="en-US" sz="2000" dirty="0" smtClean="0">
                <a:solidFill>
                  <a:srgbClr val="0000CC"/>
                </a:solidFill>
              </a:rPr>
              <a:t> </a:t>
            </a:r>
            <a:r>
              <a:rPr lang="en-US" sz="2000" dirty="0" err="1" smtClean="0">
                <a:solidFill>
                  <a:srgbClr val="0000CC"/>
                </a:solidFill>
              </a:rPr>
              <a:t>nạp</a:t>
            </a:r>
            <a:r>
              <a:rPr lang="en-US" sz="2000" dirty="0" smtClean="0">
                <a:solidFill>
                  <a:srgbClr val="0000CC"/>
                </a:solidFill>
              </a:rPr>
              <a:t> </a:t>
            </a:r>
            <a:r>
              <a:rPr lang="en-US" sz="2000" dirty="0" err="1" smtClean="0">
                <a:solidFill>
                  <a:srgbClr val="0000CC"/>
                </a:solidFill>
              </a:rPr>
              <a:t>tác</a:t>
            </a:r>
            <a:r>
              <a:rPr lang="en-US" sz="2000" dirty="0" smtClean="0">
                <a:solidFill>
                  <a:srgbClr val="0000CC"/>
                </a:solidFill>
              </a:rPr>
              <a:t> </a:t>
            </a:r>
            <a:r>
              <a:rPr lang="en-US" sz="2000" dirty="0" err="1" smtClean="0">
                <a:solidFill>
                  <a:srgbClr val="0000CC"/>
                </a:solidFill>
              </a:rPr>
              <a:t>vụ</a:t>
            </a:r>
            <a:endParaRPr lang="en-US" sz="2000" dirty="0">
              <a:solidFill>
                <a:srgbClr val="0000CC"/>
              </a:solidFill>
            </a:endParaRPr>
          </a:p>
          <a:p>
            <a:pPr lvl="1"/>
            <a:r>
              <a:rPr lang="en-US" sz="2000" dirty="0">
                <a:solidFill>
                  <a:srgbClr val="0000CC"/>
                </a:solidFill>
              </a:rPr>
              <a:t>$</a:t>
            </a:r>
            <a:r>
              <a:rPr lang="en-US" sz="2000" dirty="0" smtClean="0">
                <a:solidFill>
                  <a:srgbClr val="0000CC"/>
                </a:solidFill>
              </a:rPr>
              <a:t>RUN // </a:t>
            </a:r>
            <a:r>
              <a:rPr lang="en-US" sz="2000" dirty="0" err="1" smtClean="0">
                <a:solidFill>
                  <a:srgbClr val="0000CC"/>
                </a:solidFill>
              </a:rPr>
              <a:t>chạy</a:t>
            </a:r>
            <a:r>
              <a:rPr lang="en-US" sz="2000" dirty="0" smtClean="0">
                <a:solidFill>
                  <a:srgbClr val="0000CC"/>
                </a:solidFill>
              </a:rPr>
              <a:t> </a:t>
            </a:r>
            <a:r>
              <a:rPr lang="en-US" sz="2000" dirty="0" err="1" smtClean="0">
                <a:solidFill>
                  <a:srgbClr val="0000CC"/>
                </a:solidFill>
              </a:rPr>
              <a:t>với</a:t>
            </a:r>
            <a:r>
              <a:rPr lang="en-US" sz="2000" dirty="0" smtClean="0">
                <a:solidFill>
                  <a:srgbClr val="0000CC"/>
                </a:solidFill>
              </a:rPr>
              <a:t> data </a:t>
            </a:r>
            <a:r>
              <a:rPr lang="en-US" sz="2000" dirty="0" err="1" smtClean="0">
                <a:solidFill>
                  <a:srgbClr val="0000CC"/>
                </a:solidFill>
              </a:rPr>
              <a:t>này</a:t>
            </a:r>
            <a:endParaRPr lang="en-US" sz="2000" dirty="0">
              <a:solidFill>
                <a:srgbClr val="0000CC"/>
              </a:solidFill>
            </a:endParaRPr>
          </a:p>
          <a:p>
            <a:pPr lvl="1"/>
            <a:r>
              <a:rPr lang="en-US" sz="2000" dirty="0">
                <a:solidFill>
                  <a:srgbClr val="002060"/>
                </a:solidFill>
              </a:rPr>
              <a:t>...	Some data</a:t>
            </a:r>
          </a:p>
          <a:p>
            <a:pPr lvl="1"/>
            <a:r>
              <a:rPr lang="en-US" sz="2000" dirty="0">
                <a:solidFill>
                  <a:srgbClr val="FF0000"/>
                </a:solidFill>
              </a:rPr>
              <a:t>$</a:t>
            </a:r>
            <a:r>
              <a:rPr lang="en-US" sz="2000" dirty="0" smtClean="0">
                <a:solidFill>
                  <a:srgbClr val="FF0000"/>
                </a:solidFill>
              </a:rPr>
              <a:t>END // </a:t>
            </a:r>
            <a:r>
              <a:rPr lang="en-US" sz="2000" dirty="0" err="1" smtClean="0">
                <a:solidFill>
                  <a:srgbClr val="FF0000"/>
                </a:solidFill>
              </a:rPr>
              <a:t>kết</a:t>
            </a:r>
            <a:r>
              <a:rPr lang="en-US" sz="2000" dirty="0" smtClean="0">
                <a:solidFill>
                  <a:srgbClr val="FF0000"/>
                </a:solidFill>
              </a:rPr>
              <a:t> </a:t>
            </a:r>
            <a:r>
              <a:rPr lang="en-US" sz="2000" dirty="0" err="1" smtClean="0">
                <a:solidFill>
                  <a:srgbClr val="FF0000"/>
                </a:solidFill>
              </a:rPr>
              <a:t>thúc</a:t>
            </a:r>
            <a:r>
              <a:rPr lang="en-US" sz="2000" dirty="0" smtClean="0">
                <a:solidFill>
                  <a:srgbClr val="FF0000"/>
                </a:solidFill>
              </a:rPr>
              <a:t> </a:t>
            </a:r>
            <a:r>
              <a:rPr lang="en-US" sz="2000" dirty="0" err="1" smtClean="0">
                <a:solidFill>
                  <a:srgbClr val="FF0000"/>
                </a:solidFill>
              </a:rPr>
              <a:t>tác</a:t>
            </a:r>
            <a:r>
              <a:rPr lang="en-US" sz="2000" dirty="0" smtClean="0">
                <a:solidFill>
                  <a:srgbClr val="FF0000"/>
                </a:solidFill>
              </a:rPr>
              <a:t> </a:t>
            </a:r>
            <a:r>
              <a:rPr lang="en-US" sz="2000" dirty="0" err="1" smtClean="0">
                <a:solidFill>
                  <a:srgbClr val="FF0000"/>
                </a:solidFill>
              </a:rPr>
              <a:t>vụ</a:t>
            </a:r>
            <a:endParaRPr lang="en-US" sz="2000" dirty="0" smtClean="0">
              <a:solidFill>
                <a:srgbClr val="FF0000"/>
              </a:solidFill>
            </a:endParaRPr>
          </a:p>
          <a:p>
            <a:pPr marL="228600" lvl="1">
              <a:spcBef>
                <a:spcPts val="2000"/>
              </a:spcBef>
              <a:buClr>
                <a:schemeClr val="accent1"/>
              </a:buClr>
            </a:pPr>
            <a:r>
              <a:rPr lang="en-US" sz="2000" dirty="0" smtClean="0">
                <a:solidFill>
                  <a:srgbClr val="002060"/>
                </a:solidFill>
              </a:rPr>
              <a:t>Monitor, or batch OS, is simply a computer program</a:t>
            </a:r>
          </a:p>
          <a:p>
            <a:pPr lvl="1"/>
            <a:r>
              <a:rPr lang="en-US" sz="2000" dirty="0" smtClean="0">
                <a:solidFill>
                  <a:srgbClr val="002060"/>
                </a:solidFill>
              </a:rPr>
              <a:t>It relies on the ability of the processor to fetch instructions from various portions of main memory in order to seize (</a:t>
            </a:r>
            <a:r>
              <a:rPr lang="en-US" sz="2000" dirty="0" err="1" smtClean="0">
                <a:solidFill>
                  <a:srgbClr val="002060"/>
                </a:solidFill>
              </a:rPr>
              <a:t>nắm</a:t>
            </a:r>
            <a:r>
              <a:rPr lang="en-US" sz="2000" dirty="0" smtClean="0">
                <a:solidFill>
                  <a:srgbClr val="002060"/>
                </a:solidFill>
              </a:rPr>
              <a:t> </a:t>
            </a:r>
            <a:r>
              <a:rPr lang="en-US" sz="2000" dirty="0" err="1" smtClean="0">
                <a:solidFill>
                  <a:srgbClr val="002060"/>
                </a:solidFill>
              </a:rPr>
              <a:t>lấy</a:t>
            </a:r>
            <a:r>
              <a:rPr lang="en-US" sz="2000" dirty="0" smtClean="0">
                <a:solidFill>
                  <a:srgbClr val="002060"/>
                </a:solidFill>
              </a:rPr>
              <a:t>) and relinquish (</a:t>
            </a:r>
            <a:r>
              <a:rPr lang="en-US" sz="2000" dirty="0" err="1" smtClean="0">
                <a:solidFill>
                  <a:srgbClr val="002060"/>
                </a:solidFill>
              </a:rPr>
              <a:t>từ</a:t>
            </a:r>
            <a:r>
              <a:rPr lang="en-US" sz="2000" dirty="0" smtClean="0">
                <a:solidFill>
                  <a:srgbClr val="002060"/>
                </a:solidFill>
              </a:rPr>
              <a:t> </a:t>
            </a:r>
            <a:r>
              <a:rPr lang="en-US" sz="2000" dirty="0" err="1" smtClean="0">
                <a:solidFill>
                  <a:srgbClr val="002060"/>
                </a:solidFill>
              </a:rPr>
              <a:t>bỏ</a:t>
            </a:r>
            <a:r>
              <a:rPr lang="en-US" sz="2000" dirty="0" smtClean="0">
                <a:solidFill>
                  <a:srgbClr val="002060"/>
                </a:solidFill>
              </a:rPr>
              <a:t>) control alternately</a:t>
            </a:r>
            <a:endParaRPr lang="en-US" sz="2000" dirty="0">
              <a:solidFill>
                <a:srgbClr val="002060"/>
              </a:solidFill>
            </a:endParaRPr>
          </a:p>
        </p:txBody>
      </p:sp>
      <p:grpSp>
        <p:nvGrpSpPr>
          <p:cNvPr id="7" name="Group 6"/>
          <p:cNvGrpSpPr/>
          <p:nvPr/>
        </p:nvGrpSpPr>
        <p:grpSpPr>
          <a:xfrm>
            <a:off x="5286380" y="1937351"/>
            <a:ext cx="3857620" cy="2571769"/>
            <a:chOff x="4733924" y="4114800"/>
            <a:chExt cx="3857620" cy="1133335"/>
          </a:xfrm>
        </p:grpSpPr>
        <p:sp>
          <p:nvSpPr>
            <p:cNvPr id="4" name="TextBox 3"/>
            <p:cNvSpPr txBox="1"/>
            <p:nvPr/>
          </p:nvSpPr>
          <p:spPr>
            <a:xfrm>
              <a:off x="5029200" y="4191000"/>
              <a:ext cx="3352800" cy="1055789"/>
            </a:xfrm>
            <a:prstGeom prst="rect">
              <a:avLst/>
            </a:prstGeom>
            <a:noFill/>
          </p:spPr>
          <p:txBody>
            <a:bodyPr wrap="square" rtlCol="0">
              <a:spAutoFit/>
            </a:bodyPr>
            <a:lstStyle/>
            <a:p>
              <a:r>
                <a:rPr lang="en-US" sz="1600" dirty="0">
                  <a:solidFill>
                    <a:schemeClr val="tx1">
                      <a:lumMod val="65000"/>
                      <a:lumOff val="35000"/>
                    </a:schemeClr>
                  </a:solidFill>
                  <a:latin typeface="+mn-lt"/>
                </a:rPr>
                <a:t>**</a:t>
              </a:r>
              <a:r>
                <a:rPr lang="en-US" sz="1600" dirty="0" smtClean="0">
                  <a:solidFill>
                    <a:schemeClr val="tx1">
                      <a:lumMod val="65000"/>
                      <a:lumOff val="35000"/>
                    </a:schemeClr>
                  </a:solidFill>
                  <a:latin typeface="+mn-lt"/>
                </a:rPr>
                <a:t>Each </a:t>
              </a:r>
              <a:r>
                <a:rPr lang="en-US" sz="1600" dirty="0">
                  <a:solidFill>
                    <a:schemeClr val="tx1">
                      <a:lumMod val="65000"/>
                      <a:lumOff val="35000"/>
                    </a:schemeClr>
                  </a:solidFill>
                  <a:latin typeface="+mn-lt"/>
                </a:rPr>
                <a:t>FORTRAN instruction and each </a:t>
              </a:r>
              <a:r>
                <a:rPr lang="en-US" sz="1600">
                  <a:solidFill>
                    <a:schemeClr val="tx1">
                      <a:lumMod val="65000"/>
                      <a:lumOff val="35000"/>
                    </a:schemeClr>
                  </a:solidFill>
                  <a:latin typeface="+mn-lt"/>
                </a:rPr>
                <a:t>item </a:t>
              </a:r>
              <a:r>
                <a:rPr lang="en-US" sz="1600" smtClean="0">
                  <a:solidFill>
                    <a:schemeClr val="tx1">
                      <a:lumMod val="65000"/>
                      <a:lumOff val="35000"/>
                    </a:schemeClr>
                  </a:solidFill>
                  <a:latin typeface="+mn-lt"/>
                </a:rPr>
                <a:t>of data </a:t>
              </a:r>
              <a:r>
                <a:rPr lang="en-US" sz="1600" dirty="0">
                  <a:solidFill>
                    <a:schemeClr val="tx1">
                      <a:lumMod val="65000"/>
                      <a:lumOff val="35000"/>
                    </a:schemeClr>
                  </a:solidFill>
                  <a:latin typeface="+mn-lt"/>
                </a:rPr>
                <a:t>is on a separate punched card or a separate record on tape. In addition </a:t>
              </a:r>
              <a:r>
                <a:rPr lang="en-US" sz="1600" dirty="0" smtClean="0">
                  <a:solidFill>
                    <a:schemeClr val="tx1">
                      <a:lumMod val="65000"/>
                      <a:lumOff val="35000"/>
                    </a:schemeClr>
                  </a:solidFill>
                  <a:latin typeface="+mn-lt"/>
                </a:rPr>
                <a:t>to FORTRAN </a:t>
              </a:r>
              <a:r>
                <a:rPr lang="en-US" sz="1600" dirty="0">
                  <a:solidFill>
                    <a:schemeClr val="tx1">
                      <a:lumMod val="65000"/>
                      <a:lumOff val="35000"/>
                    </a:schemeClr>
                  </a:solidFill>
                  <a:latin typeface="+mn-lt"/>
                </a:rPr>
                <a:t>and data lines, the job includes job control instructions, which are</a:t>
              </a:r>
            </a:p>
            <a:p>
              <a:r>
                <a:rPr lang="en-US" sz="1600" dirty="0">
                  <a:solidFill>
                    <a:schemeClr val="tx1">
                      <a:lumMod val="65000"/>
                      <a:lumOff val="35000"/>
                    </a:schemeClr>
                  </a:solidFill>
                  <a:latin typeface="+mn-lt"/>
                </a:rPr>
                <a:t>denoted by the beginning “$”.</a:t>
              </a:r>
            </a:p>
          </p:txBody>
        </p:sp>
        <p:sp>
          <p:nvSpPr>
            <p:cNvPr id="6" name="Double Brace 5"/>
            <p:cNvSpPr/>
            <p:nvPr/>
          </p:nvSpPr>
          <p:spPr>
            <a:xfrm>
              <a:off x="4733924" y="4114800"/>
              <a:ext cx="3857620" cy="1133335"/>
            </a:xfrm>
            <a:prstGeom prst="bracePair">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4800"/>
            </a:p>
          </p:txBody>
        </p:sp>
      </p:grpSp>
      <p:sp>
        <p:nvSpPr>
          <p:cNvPr id="8" name="Slide Number Placeholder 7"/>
          <p:cNvSpPr>
            <a:spLocks noGrp="1"/>
          </p:cNvSpPr>
          <p:nvPr>
            <p:ph type="sldNum" sz="quarter" idx="12"/>
          </p:nvPr>
        </p:nvSpPr>
        <p:spPr/>
        <p:txBody>
          <a:bodyPr/>
          <a:lstStyle/>
          <a:p>
            <a:fld id="{8AF02B71-8991-4516-A01E-F1A9ACD28BDC}" type="slidenum">
              <a:rPr lang="en-US" smtClean="0"/>
              <a:pPr/>
              <a:t>16</a:t>
            </a:fld>
            <a:endParaRPr lang="en-US"/>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98474" y="142852"/>
            <a:ext cx="7556313" cy="801766"/>
          </a:xfrm>
        </p:spPr>
        <p:txBody>
          <a:bodyPr/>
          <a:lstStyle/>
          <a:p>
            <a:r>
              <a:rPr lang="en-US" dirty="0">
                <a:effectLst>
                  <a:outerShdw blurRad="38100" dist="38100" dir="2700000" algn="tl">
                    <a:srgbClr val="000000">
                      <a:alpha val="43137"/>
                    </a:srgbClr>
                  </a:outerShdw>
                </a:effectLst>
              </a:rPr>
              <a:t>Desirable Hardware Features</a:t>
            </a:r>
          </a:p>
        </p:txBody>
      </p:sp>
      <p:sp>
        <p:nvSpPr>
          <p:cNvPr id="5" name="Content Placeholder 4"/>
          <p:cNvSpPr>
            <a:spLocks noGrp="1"/>
          </p:cNvSpPr>
          <p:nvPr>
            <p:ph sz="half" idx="17"/>
          </p:nvPr>
        </p:nvSpPr>
        <p:spPr>
          <a:xfrm>
            <a:off x="125915" y="1285860"/>
            <a:ext cx="4160333" cy="2590800"/>
          </a:xfrm>
        </p:spPr>
        <p:txBody>
          <a:bodyPr>
            <a:noAutofit/>
          </a:bodyPr>
          <a:lstStyle/>
          <a:p>
            <a:r>
              <a:rPr lang="en-US" sz="2400" b="1" dirty="0" smtClean="0">
                <a:solidFill>
                  <a:srgbClr val="0000CC"/>
                </a:solidFill>
              </a:rPr>
              <a:t>Memory protection</a:t>
            </a:r>
          </a:p>
          <a:p>
            <a:pPr lvl="1"/>
            <a:r>
              <a:rPr lang="en-US" dirty="0" smtClean="0">
                <a:solidFill>
                  <a:srgbClr val="0000CC"/>
                </a:solidFill>
              </a:rPr>
              <a:t>User program must not alter the memory area containing the monitor  </a:t>
            </a:r>
          </a:p>
          <a:p>
            <a:pPr lvl="1"/>
            <a:r>
              <a:rPr lang="en-US" dirty="0" smtClean="0">
                <a:solidFill>
                  <a:srgbClr val="002060"/>
                </a:solidFill>
              </a:rPr>
              <a:t>The processor hardware should detect an error and transfer control to the monitor</a:t>
            </a:r>
          </a:p>
          <a:p>
            <a:pPr lvl="1"/>
            <a:r>
              <a:rPr lang="en-US" dirty="0" smtClean="0">
                <a:solidFill>
                  <a:srgbClr val="002060"/>
                </a:solidFill>
              </a:rPr>
              <a:t>The monitor aborts the job, prints an error message, and loads the next job</a:t>
            </a:r>
          </a:p>
        </p:txBody>
      </p:sp>
      <p:sp>
        <p:nvSpPr>
          <p:cNvPr id="6" name="Content Placeholder 5"/>
          <p:cNvSpPr>
            <a:spLocks noGrp="1"/>
          </p:cNvSpPr>
          <p:nvPr>
            <p:ph sz="half" idx="18"/>
          </p:nvPr>
        </p:nvSpPr>
        <p:spPr>
          <a:xfrm>
            <a:off x="214282" y="4412637"/>
            <a:ext cx="3657413" cy="2159635"/>
          </a:xfrm>
        </p:spPr>
        <p:txBody>
          <a:bodyPr>
            <a:normAutofit lnSpcReduction="10000"/>
          </a:bodyPr>
          <a:lstStyle/>
          <a:p>
            <a:r>
              <a:rPr lang="en-US" sz="2065" b="1" dirty="0" smtClean="0">
                <a:solidFill>
                  <a:srgbClr val="0000CC"/>
                </a:solidFill>
              </a:rPr>
              <a:t>Timer</a:t>
            </a:r>
          </a:p>
          <a:p>
            <a:pPr lvl="1"/>
            <a:r>
              <a:rPr lang="en-US" dirty="0" smtClean="0">
                <a:solidFill>
                  <a:srgbClr val="0000CC"/>
                </a:solidFill>
              </a:rPr>
              <a:t>Used to prevent a job from monopolizing (</a:t>
            </a:r>
            <a:r>
              <a:rPr lang="en-US" dirty="0" err="1" smtClean="0">
                <a:solidFill>
                  <a:srgbClr val="0000CC"/>
                </a:solidFill>
              </a:rPr>
              <a:t>độc</a:t>
            </a:r>
            <a:r>
              <a:rPr lang="en-US" dirty="0" smtClean="0">
                <a:solidFill>
                  <a:srgbClr val="0000CC"/>
                </a:solidFill>
              </a:rPr>
              <a:t> </a:t>
            </a:r>
            <a:r>
              <a:rPr lang="en-US" dirty="0" err="1" smtClean="0">
                <a:solidFill>
                  <a:srgbClr val="0000CC"/>
                </a:solidFill>
              </a:rPr>
              <a:t>chiếm</a:t>
            </a:r>
            <a:r>
              <a:rPr lang="en-US" dirty="0" smtClean="0">
                <a:solidFill>
                  <a:srgbClr val="0000CC"/>
                </a:solidFill>
              </a:rPr>
              <a:t>) the system</a:t>
            </a:r>
          </a:p>
          <a:p>
            <a:pPr lvl="1"/>
            <a:r>
              <a:rPr lang="en-US" dirty="0" smtClean="0">
                <a:solidFill>
                  <a:srgbClr val="002060"/>
                </a:solidFill>
              </a:rPr>
              <a:t>If the timer expires an interrupt occurs and control returns to monitor</a:t>
            </a:r>
          </a:p>
        </p:txBody>
      </p:sp>
      <p:sp>
        <p:nvSpPr>
          <p:cNvPr id="13315" name="Rectangle 3"/>
          <p:cNvSpPr>
            <a:spLocks noGrp="1" noChangeArrowheads="1"/>
          </p:cNvSpPr>
          <p:nvPr>
            <p:ph sz="half" idx="1"/>
          </p:nvPr>
        </p:nvSpPr>
        <p:spPr>
          <a:xfrm>
            <a:off x="4410074" y="1447800"/>
            <a:ext cx="4448206" cy="2981332"/>
          </a:xfrm>
        </p:spPr>
        <p:txBody>
          <a:bodyPr>
            <a:normAutofit fontScale="92500" lnSpcReduction="10000"/>
          </a:bodyPr>
          <a:lstStyle/>
          <a:p>
            <a:r>
              <a:rPr lang="en-US" sz="2232" b="1" dirty="0" smtClean="0">
                <a:solidFill>
                  <a:srgbClr val="0000CC"/>
                </a:solidFill>
              </a:rPr>
              <a:t>Privileged </a:t>
            </a:r>
            <a:r>
              <a:rPr lang="en-US" sz="2232" b="1" dirty="0">
                <a:solidFill>
                  <a:srgbClr val="0000CC"/>
                </a:solidFill>
              </a:rPr>
              <a:t>instructions</a:t>
            </a:r>
            <a:endParaRPr lang="en-US" sz="2232" b="1" dirty="0" smtClean="0">
              <a:solidFill>
                <a:srgbClr val="0000CC"/>
              </a:solidFill>
            </a:endParaRPr>
          </a:p>
          <a:p>
            <a:pPr lvl="1"/>
            <a:r>
              <a:rPr lang="en-US" dirty="0" err="1" smtClean="0">
                <a:solidFill>
                  <a:srgbClr val="002060"/>
                </a:solidFill>
              </a:rPr>
              <a:t>Lệnh</a:t>
            </a:r>
            <a:r>
              <a:rPr lang="en-US" dirty="0" smtClean="0">
                <a:solidFill>
                  <a:srgbClr val="002060"/>
                </a:solidFill>
              </a:rPr>
              <a:t> </a:t>
            </a:r>
            <a:r>
              <a:rPr lang="en-US" dirty="0" err="1" smtClean="0">
                <a:solidFill>
                  <a:srgbClr val="002060"/>
                </a:solidFill>
              </a:rPr>
              <a:t>đặc</a:t>
            </a:r>
            <a:r>
              <a:rPr lang="en-US" dirty="0" smtClean="0">
                <a:solidFill>
                  <a:srgbClr val="002060"/>
                </a:solidFill>
              </a:rPr>
              <a:t> </a:t>
            </a:r>
            <a:r>
              <a:rPr lang="en-US" dirty="0" err="1" smtClean="0">
                <a:solidFill>
                  <a:srgbClr val="002060"/>
                </a:solidFill>
              </a:rPr>
              <a:t>biệt</a:t>
            </a:r>
            <a:r>
              <a:rPr lang="en-US" dirty="0" smtClean="0">
                <a:solidFill>
                  <a:srgbClr val="002060"/>
                </a:solidFill>
              </a:rPr>
              <a:t> (</a:t>
            </a:r>
            <a:r>
              <a:rPr lang="en-US" dirty="0" err="1" smtClean="0">
                <a:solidFill>
                  <a:srgbClr val="002060"/>
                </a:solidFill>
              </a:rPr>
              <a:t>đòi</a:t>
            </a:r>
            <a:r>
              <a:rPr lang="en-US" dirty="0" smtClean="0">
                <a:solidFill>
                  <a:srgbClr val="002060"/>
                </a:solidFill>
              </a:rPr>
              <a:t> </a:t>
            </a:r>
            <a:r>
              <a:rPr lang="en-US" dirty="0" err="1" smtClean="0">
                <a:solidFill>
                  <a:srgbClr val="002060"/>
                </a:solidFill>
              </a:rPr>
              <a:t>đặc</a:t>
            </a:r>
            <a:r>
              <a:rPr lang="en-US" dirty="0" smtClean="0">
                <a:solidFill>
                  <a:srgbClr val="002060"/>
                </a:solidFill>
              </a:rPr>
              <a:t> </a:t>
            </a:r>
            <a:r>
              <a:rPr lang="en-US" dirty="0" err="1" smtClean="0">
                <a:solidFill>
                  <a:srgbClr val="002060"/>
                </a:solidFill>
              </a:rPr>
              <a:t>quyền</a:t>
            </a:r>
            <a:r>
              <a:rPr lang="en-US" dirty="0" smtClean="0">
                <a:solidFill>
                  <a:srgbClr val="002060"/>
                </a:solidFill>
              </a:rPr>
              <a:t>), </a:t>
            </a:r>
            <a:r>
              <a:rPr lang="en-US" dirty="0" err="1" smtClean="0">
                <a:solidFill>
                  <a:srgbClr val="002060"/>
                </a:solidFill>
              </a:rPr>
              <a:t>nhạy</a:t>
            </a:r>
            <a:r>
              <a:rPr lang="en-US" dirty="0" smtClean="0">
                <a:solidFill>
                  <a:srgbClr val="002060"/>
                </a:solidFill>
              </a:rPr>
              <a:t> </a:t>
            </a:r>
            <a:r>
              <a:rPr lang="en-US" dirty="0" err="1" smtClean="0">
                <a:solidFill>
                  <a:srgbClr val="002060"/>
                </a:solidFill>
              </a:rPr>
              <a:t>cảm</a:t>
            </a:r>
            <a:r>
              <a:rPr lang="en-US" dirty="0" smtClean="0">
                <a:solidFill>
                  <a:srgbClr val="002060"/>
                </a:solidFill>
              </a:rPr>
              <a:t> </a:t>
            </a:r>
            <a:r>
              <a:rPr lang="en-US" dirty="0" err="1" smtClean="0">
                <a:solidFill>
                  <a:srgbClr val="002060"/>
                </a:solidFill>
              </a:rPr>
              <a:t>thí</a:t>
            </a:r>
            <a:r>
              <a:rPr lang="en-US" dirty="0" smtClean="0">
                <a:solidFill>
                  <a:srgbClr val="002060"/>
                </a:solidFill>
              </a:rPr>
              <a:t> </a:t>
            </a:r>
            <a:r>
              <a:rPr lang="en-US" dirty="0" err="1" smtClean="0">
                <a:solidFill>
                  <a:srgbClr val="002060"/>
                </a:solidFill>
              </a:rPr>
              <a:t>dụ</a:t>
            </a:r>
            <a:r>
              <a:rPr lang="en-US" dirty="0" smtClean="0">
                <a:solidFill>
                  <a:srgbClr val="002060"/>
                </a:solidFill>
              </a:rPr>
              <a:t> </a:t>
            </a:r>
            <a:r>
              <a:rPr lang="en-US" dirty="0" err="1" smtClean="0">
                <a:solidFill>
                  <a:srgbClr val="002060"/>
                </a:solidFill>
              </a:rPr>
              <a:t>sửa</a:t>
            </a:r>
            <a:r>
              <a:rPr lang="en-US" dirty="0" smtClean="0">
                <a:solidFill>
                  <a:srgbClr val="002060"/>
                </a:solidFill>
              </a:rPr>
              <a:t> </a:t>
            </a:r>
            <a:r>
              <a:rPr lang="en-US" dirty="0" err="1" smtClean="0">
                <a:solidFill>
                  <a:srgbClr val="002060"/>
                </a:solidFill>
              </a:rPr>
              <a:t>trị</a:t>
            </a:r>
            <a:r>
              <a:rPr lang="en-US" dirty="0" smtClean="0">
                <a:solidFill>
                  <a:srgbClr val="002060"/>
                </a:solidFill>
              </a:rPr>
              <a:t> </a:t>
            </a:r>
            <a:r>
              <a:rPr lang="en-US" dirty="0" err="1" smtClean="0">
                <a:solidFill>
                  <a:srgbClr val="002060"/>
                </a:solidFill>
              </a:rPr>
              <a:t>trong</a:t>
            </a:r>
            <a:r>
              <a:rPr lang="en-US" dirty="0" smtClean="0">
                <a:solidFill>
                  <a:srgbClr val="002060"/>
                </a:solidFill>
              </a:rPr>
              <a:t> </a:t>
            </a:r>
            <a:r>
              <a:rPr lang="en-US" dirty="0" err="1" smtClean="0">
                <a:solidFill>
                  <a:srgbClr val="002060"/>
                </a:solidFill>
              </a:rPr>
              <a:t>thanh</a:t>
            </a:r>
            <a:r>
              <a:rPr lang="en-US" dirty="0" smtClean="0">
                <a:solidFill>
                  <a:srgbClr val="002060"/>
                </a:solidFill>
              </a:rPr>
              <a:t> </a:t>
            </a:r>
            <a:r>
              <a:rPr lang="en-US" dirty="0" err="1" smtClean="0">
                <a:solidFill>
                  <a:srgbClr val="002060"/>
                </a:solidFill>
              </a:rPr>
              <a:t>ghi</a:t>
            </a:r>
            <a:r>
              <a:rPr lang="en-US" smtClean="0">
                <a:solidFill>
                  <a:srgbClr val="002060"/>
                </a:solidFill>
              </a:rPr>
              <a:t> PC</a:t>
            </a:r>
            <a:endParaRPr lang="en-US" dirty="0" smtClean="0">
              <a:solidFill>
                <a:srgbClr val="002060"/>
              </a:solidFill>
            </a:endParaRPr>
          </a:p>
          <a:p>
            <a:pPr lvl="1"/>
            <a:r>
              <a:rPr lang="en-US" dirty="0" smtClean="0">
                <a:solidFill>
                  <a:srgbClr val="0000CC"/>
                </a:solidFill>
              </a:rPr>
              <a:t>Can only be </a:t>
            </a:r>
            <a:r>
              <a:rPr lang="en-US" dirty="0">
                <a:solidFill>
                  <a:srgbClr val="0000CC"/>
                </a:solidFill>
              </a:rPr>
              <a:t>executed by</a:t>
            </a:r>
            <a:r>
              <a:rPr lang="en-US" dirty="0" smtClean="0">
                <a:solidFill>
                  <a:srgbClr val="0000CC"/>
                </a:solidFill>
              </a:rPr>
              <a:t> the monitor</a:t>
            </a:r>
          </a:p>
          <a:p>
            <a:pPr lvl="1"/>
            <a:r>
              <a:rPr lang="en-US" dirty="0" smtClean="0">
                <a:solidFill>
                  <a:srgbClr val="002060"/>
                </a:solidFill>
              </a:rPr>
              <a:t>If the processor encounters such an instruction while executing a user program an error interrupt occurs</a:t>
            </a:r>
          </a:p>
          <a:p>
            <a:pPr lvl="1"/>
            <a:r>
              <a:rPr lang="en-US" dirty="0" smtClean="0">
                <a:solidFill>
                  <a:srgbClr val="002060"/>
                </a:solidFill>
              </a:rPr>
              <a:t>I/O instructions are privileged so the monitor retains control of all I/O devices</a:t>
            </a:r>
          </a:p>
        </p:txBody>
      </p:sp>
      <p:sp>
        <p:nvSpPr>
          <p:cNvPr id="4" name="Content Placeholder 3"/>
          <p:cNvSpPr>
            <a:spLocks noGrp="1"/>
          </p:cNvSpPr>
          <p:nvPr>
            <p:ph sz="half" idx="16"/>
          </p:nvPr>
        </p:nvSpPr>
        <p:spPr>
          <a:xfrm>
            <a:off x="4572000" y="4481514"/>
            <a:ext cx="4214842" cy="1805006"/>
          </a:xfrm>
        </p:spPr>
        <p:txBody>
          <a:bodyPr/>
          <a:lstStyle/>
          <a:p>
            <a:r>
              <a:rPr lang="en-US" sz="2065" b="1" dirty="0" smtClean="0">
                <a:solidFill>
                  <a:srgbClr val="0000CC"/>
                </a:solidFill>
              </a:rPr>
              <a:t>Interrupts</a:t>
            </a:r>
          </a:p>
          <a:p>
            <a:pPr lvl="1"/>
            <a:r>
              <a:rPr lang="en-US" dirty="0" smtClean="0">
                <a:solidFill>
                  <a:srgbClr val="002060"/>
                </a:solidFill>
              </a:rPr>
              <a:t>Gives the OS </a:t>
            </a:r>
            <a:r>
              <a:rPr lang="en-US" dirty="0" smtClean="0">
                <a:solidFill>
                  <a:srgbClr val="0000CC"/>
                </a:solidFill>
              </a:rPr>
              <a:t>more flexibility </a:t>
            </a:r>
            <a:r>
              <a:rPr lang="en-US" dirty="0" smtClean="0">
                <a:solidFill>
                  <a:srgbClr val="002060"/>
                </a:solidFill>
              </a:rPr>
              <a:t>in relinquishing control to and regaining control from user programs</a:t>
            </a:r>
          </a:p>
        </p:txBody>
      </p:sp>
      <p:sp>
        <p:nvSpPr>
          <p:cNvPr id="7" name="Slide Number Placeholder 6"/>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14400" y="304801"/>
            <a:ext cx="7620000" cy="695307"/>
          </a:xfrm>
        </p:spPr>
        <p:txBody>
          <a:bodyPr>
            <a:noAutofit/>
          </a:bodyPr>
          <a:lstStyle/>
          <a:p>
            <a:r>
              <a:rPr lang="en-US" sz="4000" dirty="0" smtClean="0">
                <a:effectLst>
                  <a:outerShdw blurRad="38100" dist="38100" dir="2700000" algn="tl">
                    <a:srgbClr val="000000">
                      <a:alpha val="43137"/>
                    </a:srgbClr>
                  </a:outerShdw>
                </a:effectLst>
              </a:rPr>
              <a:t>System Utilization Example</a:t>
            </a:r>
            <a:endParaRPr lang="en-US" sz="4000" dirty="0">
              <a:effectLst>
                <a:outerShdw blurRad="38100" dist="38100" dir="2700000" algn="tl">
                  <a:srgbClr val="000000">
                    <a:alpha val="43137"/>
                  </a:srgbClr>
                </a:outerShdw>
              </a:effectLst>
            </a:endParaRPr>
          </a:p>
        </p:txBody>
      </p:sp>
      <p:pic>
        <p:nvPicPr>
          <p:cNvPr id="108546" name="Picture 2"/>
          <p:cNvPicPr>
            <a:picLocks noChangeAspect="1" noChangeArrowheads="1"/>
          </p:cNvPicPr>
          <p:nvPr/>
        </p:nvPicPr>
        <p:blipFill>
          <a:blip r:embed="rId3"/>
          <a:srcRect/>
          <a:stretch>
            <a:fillRect/>
          </a:stretch>
        </p:blipFill>
        <p:spPr bwMode="auto">
          <a:xfrm>
            <a:off x="1170336" y="1844824"/>
            <a:ext cx="6858048" cy="3422890"/>
          </a:xfrm>
          <a:prstGeom prst="rect">
            <a:avLst/>
          </a:prstGeom>
          <a:noFill/>
          <a:ln w="9525">
            <a:noFill/>
            <a:miter lim="800000"/>
            <a:headEnd/>
            <a:tailEnd/>
          </a:ln>
          <a:effectLst/>
        </p:spPr>
      </p:pic>
      <p:sp>
        <p:nvSpPr>
          <p:cNvPr id="6" name="Rectangle 5"/>
          <p:cNvSpPr/>
          <p:nvPr/>
        </p:nvSpPr>
        <p:spPr>
          <a:xfrm>
            <a:off x="1000100" y="5499229"/>
            <a:ext cx="7500990" cy="954107"/>
          </a:xfrm>
          <a:prstGeom prst="rect">
            <a:avLst/>
          </a:prstGeom>
        </p:spPr>
        <p:txBody>
          <a:bodyPr wrap="square">
            <a:spAutoFit/>
          </a:bodyPr>
          <a:lstStyle/>
          <a:p>
            <a:r>
              <a:rPr lang="en-US" sz="2800" dirty="0" smtClean="0">
                <a:solidFill>
                  <a:schemeClr val="bg1"/>
                </a:solidFill>
              </a:rPr>
              <a:t>The processor is often idle </a:t>
            </a:r>
            <a:r>
              <a:rPr lang="en-US" sz="2800" dirty="0" smtClean="0">
                <a:solidFill>
                  <a:schemeClr val="bg1"/>
                </a:solidFill>
                <a:sym typeface="Wingdings" pitchFamily="2" charset="2"/>
              </a:rPr>
              <a:t> Multiple jobs can be carried out.</a:t>
            </a:r>
            <a:endParaRPr lang="en-US" sz="2800" dirty="0">
              <a:solidFill>
                <a:schemeClr val="bg1"/>
              </a:solidFill>
            </a:endParaRPr>
          </a:p>
        </p:txBody>
      </p:sp>
      <p:sp>
        <p:nvSpPr>
          <p:cNvPr id="5" name="Slide Number Placeholder 4"/>
          <p:cNvSpPr>
            <a:spLocks noGrp="1"/>
          </p:cNvSpPr>
          <p:nvPr>
            <p:ph type="sldNum" sz="quarter" idx="12"/>
          </p:nvPr>
        </p:nvSpPr>
        <p:spPr>
          <a:xfrm>
            <a:off x="8316416" y="260648"/>
            <a:ext cx="554038" cy="365125"/>
          </a:xfrm>
        </p:spPr>
        <p:txBody>
          <a:bodyPr/>
          <a:lstStyle/>
          <a:p>
            <a:fld id="{8AF02B71-8991-4516-A01E-F1A9ACD28BDC}" type="slidenum">
              <a:rPr lang="en-US" smtClean="0"/>
              <a:pPr/>
              <a:t>18</a:t>
            </a:fld>
            <a:endParaRPr lang="en-US" dirty="0"/>
          </a:p>
        </p:txBody>
      </p:sp>
      <p:sp>
        <p:nvSpPr>
          <p:cNvPr id="7" name="TextBox 6"/>
          <p:cNvSpPr txBox="1"/>
          <p:nvPr/>
        </p:nvSpPr>
        <p:spPr>
          <a:xfrm>
            <a:off x="1259632" y="1196752"/>
            <a:ext cx="6840760" cy="523220"/>
          </a:xfrm>
          <a:prstGeom prst="rect">
            <a:avLst/>
          </a:prstGeom>
          <a:noFill/>
        </p:spPr>
        <p:txBody>
          <a:bodyPr wrap="square" rtlCol="0">
            <a:spAutoFit/>
          </a:bodyPr>
          <a:lstStyle/>
          <a:p>
            <a:r>
              <a:rPr lang="en-US" sz="2800" dirty="0" smtClean="0">
                <a:solidFill>
                  <a:schemeClr val="bg1"/>
                </a:solidFill>
              </a:rPr>
              <a:t>Perhaps CPU is often idle- An example</a:t>
            </a:r>
            <a:endParaRPr lang="en-US" sz="2800" dirty="0">
              <a:solidFill>
                <a:schemeClr val="bg1"/>
              </a:solidFill>
            </a:endParaRP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23528" y="908720"/>
            <a:ext cx="3255264" cy="1162050"/>
          </a:xfrm>
        </p:spPr>
        <p:txBody>
          <a:bodyPr/>
          <a:lstStyle/>
          <a:p>
            <a:r>
              <a:rPr lang="en-US" dirty="0" smtClean="0">
                <a:effectLst>
                  <a:outerShdw blurRad="38100" dist="38100" dir="2700000" algn="tl">
                    <a:srgbClr val="000000">
                      <a:alpha val="43137"/>
                    </a:srgbClr>
                  </a:outerShdw>
                </a:effectLst>
              </a:rPr>
              <a:t>Multiprogramming Example</a:t>
            </a:r>
            <a:endParaRPr lang="en-US" dirty="0">
              <a:effectLst>
                <a:outerShdw blurRad="38100" dist="38100" dir="2700000" algn="tl">
                  <a:srgbClr val="000000">
                    <a:alpha val="43137"/>
                  </a:srgbClr>
                </a:outerShdw>
              </a:effectLst>
            </a:endParaRPr>
          </a:p>
        </p:txBody>
      </p:sp>
      <p:pic>
        <p:nvPicPr>
          <p:cNvPr id="109572" name="Picture 4"/>
          <p:cNvPicPr>
            <a:picLocks noChangeAspect="1" noChangeArrowheads="1"/>
          </p:cNvPicPr>
          <p:nvPr/>
        </p:nvPicPr>
        <p:blipFill>
          <a:blip r:embed="rId3"/>
          <a:srcRect/>
          <a:stretch>
            <a:fillRect/>
          </a:stretch>
        </p:blipFill>
        <p:spPr bwMode="auto">
          <a:xfrm>
            <a:off x="3347864" y="188640"/>
            <a:ext cx="5381625" cy="6408712"/>
          </a:xfrm>
          <a:prstGeom prst="rect">
            <a:avLst/>
          </a:prstGeom>
          <a:noFill/>
          <a:ln w="9525">
            <a:noFill/>
            <a:miter lim="800000"/>
            <a:headEnd/>
            <a:tailEnd/>
          </a:ln>
          <a:effectLst/>
        </p:spPr>
      </p:pic>
      <p:sp>
        <p:nvSpPr>
          <p:cNvPr id="4" name="TextBox 3"/>
          <p:cNvSpPr txBox="1"/>
          <p:nvPr/>
        </p:nvSpPr>
        <p:spPr>
          <a:xfrm>
            <a:off x="467544" y="2924944"/>
            <a:ext cx="2808312" cy="1200329"/>
          </a:xfrm>
          <a:prstGeom prst="rect">
            <a:avLst/>
          </a:prstGeom>
          <a:noFill/>
        </p:spPr>
        <p:txBody>
          <a:bodyPr wrap="square" rtlCol="0">
            <a:spAutoFit/>
          </a:bodyPr>
          <a:lstStyle/>
          <a:p>
            <a:r>
              <a:rPr lang="en-US" dirty="0" smtClean="0">
                <a:solidFill>
                  <a:schemeClr val="bg1"/>
                </a:solidFill>
              </a:rPr>
              <a:t>CPU </a:t>
            </a:r>
            <a:r>
              <a:rPr lang="en-US" dirty="0" err="1" smtClean="0">
                <a:solidFill>
                  <a:schemeClr val="bg1"/>
                </a:solidFill>
              </a:rPr>
              <a:t>rảnh</a:t>
            </a:r>
            <a:r>
              <a:rPr lang="en-US" dirty="0" smtClean="0">
                <a:solidFill>
                  <a:schemeClr val="bg1"/>
                </a:solidFill>
              </a:rPr>
              <a:t> </a:t>
            </a:r>
            <a:r>
              <a:rPr lang="en-US" dirty="0" err="1" smtClean="0">
                <a:solidFill>
                  <a:schemeClr val="bg1"/>
                </a:solidFill>
              </a:rPr>
              <a:t>thì</a:t>
            </a:r>
            <a:r>
              <a:rPr lang="en-US" dirty="0" smtClean="0">
                <a:solidFill>
                  <a:schemeClr val="bg1"/>
                </a:solidFill>
              </a:rPr>
              <a:t> </a:t>
            </a:r>
            <a:r>
              <a:rPr lang="en-US" dirty="0" err="1" smtClean="0">
                <a:solidFill>
                  <a:schemeClr val="bg1"/>
                </a:solidFill>
              </a:rPr>
              <a:t>thêm</a:t>
            </a:r>
            <a:r>
              <a:rPr lang="en-US" dirty="0" smtClean="0">
                <a:solidFill>
                  <a:schemeClr val="bg1"/>
                </a:solidFill>
              </a:rPr>
              <a:t> </a:t>
            </a:r>
            <a:r>
              <a:rPr lang="en-US" dirty="0" err="1" smtClean="0">
                <a:solidFill>
                  <a:schemeClr val="bg1"/>
                </a:solidFill>
              </a:rPr>
              <a:t>việc</a:t>
            </a:r>
            <a:r>
              <a:rPr lang="en-US" dirty="0" smtClean="0">
                <a:solidFill>
                  <a:schemeClr val="bg1"/>
                </a:solidFill>
              </a:rPr>
              <a:t> </a:t>
            </a:r>
            <a:r>
              <a:rPr lang="en-US" dirty="0" err="1" smtClean="0">
                <a:solidFill>
                  <a:schemeClr val="bg1"/>
                </a:solidFill>
              </a:rPr>
              <a:t>để</a:t>
            </a:r>
            <a:r>
              <a:rPr lang="en-US" dirty="0" smtClean="0">
                <a:solidFill>
                  <a:schemeClr val="bg1"/>
                </a:solidFill>
              </a:rPr>
              <a:t> CPU </a:t>
            </a:r>
            <a:r>
              <a:rPr lang="en-US" dirty="0" err="1" smtClean="0">
                <a:solidFill>
                  <a:schemeClr val="bg1"/>
                </a:solidFill>
              </a:rPr>
              <a:t>làm</a:t>
            </a:r>
            <a:r>
              <a:rPr lang="en-US" dirty="0" smtClean="0">
                <a:solidFill>
                  <a:schemeClr val="bg1"/>
                </a:solidFill>
              </a:rPr>
              <a:t> </a:t>
            </a:r>
            <a:r>
              <a:rPr lang="en-US" dirty="0" smtClean="0">
                <a:solidFill>
                  <a:schemeClr val="bg1"/>
                </a:solidFill>
                <a:sym typeface="Wingdings" pitchFamily="2" charset="2"/>
              </a:rPr>
              <a:t> </a:t>
            </a:r>
            <a:r>
              <a:rPr lang="en-US" dirty="0" err="1" smtClean="0">
                <a:solidFill>
                  <a:schemeClr val="bg1"/>
                </a:solidFill>
                <a:sym typeface="Wingdings" pitchFamily="2" charset="2"/>
              </a:rPr>
              <a:t>Đa</a:t>
            </a:r>
            <a:r>
              <a:rPr lang="en-US" dirty="0" smtClean="0">
                <a:solidFill>
                  <a:schemeClr val="bg1"/>
                </a:solidFill>
                <a:sym typeface="Wingdings" pitchFamily="2" charset="2"/>
              </a:rPr>
              <a:t> </a:t>
            </a:r>
            <a:r>
              <a:rPr lang="en-US" dirty="0" err="1" smtClean="0">
                <a:solidFill>
                  <a:schemeClr val="bg1"/>
                </a:solidFill>
                <a:sym typeface="Wingdings" pitchFamily="2" charset="2"/>
              </a:rPr>
              <a:t>lập</a:t>
            </a:r>
            <a:r>
              <a:rPr lang="en-US" dirty="0" smtClean="0">
                <a:solidFill>
                  <a:schemeClr val="bg1"/>
                </a:solidFill>
                <a:sym typeface="Wingdings" pitchFamily="2" charset="2"/>
              </a:rPr>
              <a:t> </a:t>
            </a:r>
            <a:r>
              <a:rPr lang="en-US" dirty="0" err="1" smtClean="0">
                <a:solidFill>
                  <a:schemeClr val="bg1"/>
                </a:solidFill>
                <a:sym typeface="Wingdings" pitchFamily="2" charset="2"/>
              </a:rPr>
              <a:t>trình</a:t>
            </a:r>
            <a:endParaRPr lang="en-US" dirty="0">
              <a:solidFill>
                <a:schemeClr val="bg1"/>
              </a:solidFill>
            </a:endParaRPr>
          </a:p>
        </p:txBody>
      </p:sp>
      <p:sp>
        <p:nvSpPr>
          <p:cNvPr id="5" name="Slide Number Placeholder 4"/>
          <p:cNvSpPr txBox="1">
            <a:spLocks/>
          </p:cNvSpPr>
          <p:nvPr/>
        </p:nvSpPr>
        <p:spPr>
          <a:xfrm>
            <a:off x="8316416" y="260648"/>
            <a:ext cx="554038" cy="365125"/>
          </a:xfrm>
          <a:prstGeom prst="rect">
            <a:avLst/>
          </a:prstGeom>
          <a:solidFill>
            <a:schemeClr val="accent1">
              <a:lumMod val="75000"/>
            </a:schemeClr>
          </a:solidFill>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fld id="{8AF02B71-8991-4516-A01E-F1A9ACD28BDC}" type="slidenum">
              <a:rPr kumimoji="0" lang="en-US" sz="1800" b="0" i="0" u="none" strike="noStrike" kern="1200" cap="none" spc="0" normalizeH="0" baseline="0" noProof="0" smtClean="0">
                <a:ln>
                  <a:noFill/>
                </a:ln>
                <a:solidFill>
                  <a:schemeClr val="bg1"/>
                </a:solidFill>
                <a:effectLst/>
                <a:uLnTx/>
                <a:uFillTx/>
                <a:latin typeface="Times New Roman" pitchFamily="-110" charset="0"/>
                <a:ea typeface="+mn-ea"/>
                <a:cs typeface="+mn-cs"/>
              </a:rPr>
              <a:pPr marL="0" marR="0" lvl="0" indent="0" algn="ctr" defTabSz="914400" rtl="0" eaLnBrk="0" fontAlgn="base" latinLnBrk="0" hangingPunct="0">
                <a:lnSpc>
                  <a:spcPct val="100000"/>
                </a:lnSpc>
                <a:spcBef>
                  <a:spcPct val="0"/>
                </a:spcBef>
                <a:spcAft>
                  <a:spcPct val="0"/>
                </a:spcAft>
                <a:buClrTx/>
                <a:buSzTx/>
                <a:buFontTx/>
                <a:buNone/>
                <a:tabLst/>
                <a:defRPr/>
              </a:pPr>
              <a:t>19</a:t>
            </a:fld>
            <a:endParaRPr kumimoji="0" lang="en-US" sz="1800" b="0" i="0" u="none" strike="noStrike" kern="1200" cap="none" spc="0" normalizeH="0" baseline="0" noProof="0" dirty="0">
              <a:ln>
                <a:noFill/>
              </a:ln>
              <a:solidFill>
                <a:schemeClr val="bg1"/>
              </a:solidFill>
              <a:effectLst/>
              <a:uLnTx/>
              <a:uFillTx/>
              <a:latin typeface="Times New Roman" pitchFamily="-110" charset="0"/>
              <a:ea typeface="+mn-ea"/>
              <a:cs typeface="+mn-cs"/>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Objectives</a:t>
            </a:r>
            <a:endParaRPr lang="en-US" b="1"/>
          </a:p>
        </p:txBody>
      </p:sp>
      <p:sp>
        <p:nvSpPr>
          <p:cNvPr id="3" name="Content Placeholder 2"/>
          <p:cNvSpPr>
            <a:spLocks noGrp="1"/>
          </p:cNvSpPr>
          <p:nvPr>
            <p:ph idx="1"/>
          </p:nvPr>
        </p:nvSpPr>
        <p:spPr>
          <a:xfrm>
            <a:off x="498474" y="2636912"/>
            <a:ext cx="7556313" cy="2769171"/>
          </a:xfrm>
        </p:spPr>
        <p:txBody>
          <a:bodyPr>
            <a:normAutofit/>
          </a:bodyPr>
          <a:lstStyle/>
          <a:p>
            <a:r>
              <a:rPr lang="en-US" sz="2800" dirty="0" smtClean="0">
                <a:solidFill>
                  <a:srgbClr val="002060"/>
                </a:solidFill>
              </a:rPr>
              <a:t>How can a computer be made more convenient to use?</a:t>
            </a:r>
          </a:p>
          <a:p>
            <a:r>
              <a:rPr lang="en-US" sz="2800" dirty="0" smtClean="0">
                <a:solidFill>
                  <a:srgbClr val="002060"/>
                </a:solidFill>
              </a:rPr>
              <a:t>How are computer system resources used in an efficient manner?</a:t>
            </a:r>
          </a:p>
        </p:txBody>
      </p:sp>
      <p:sp>
        <p:nvSpPr>
          <p:cNvPr id="4" name="Rectangle 3"/>
          <p:cNvSpPr/>
          <p:nvPr/>
        </p:nvSpPr>
        <p:spPr>
          <a:xfrm>
            <a:off x="899592" y="1484785"/>
            <a:ext cx="7056784" cy="830997"/>
          </a:xfrm>
          <a:prstGeom prst="rect">
            <a:avLst/>
          </a:prstGeom>
        </p:spPr>
        <p:txBody>
          <a:bodyPr wrap="square">
            <a:spAutoFit/>
          </a:bodyPr>
          <a:lstStyle/>
          <a:p>
            <a:r>
              <a:rPr lang="en-US" b="1" dirty="0" smtClean="0">
                <a:solidFill>
                  <a:srgbClr val="FF0000"/>
                </a:solidFill>
              </a:rPr>
              <a:t>CLO5: Summarize, at a top level, the key functions of an operating system (OS).</a:t>
            </a:r>
            <a:endParaRPr lang="en-US" b="1" dirty="0">
              <a:solidFill>
                <a:srgbClr val="FF0000"/>
              </a:solidFill>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4" name="Picture 2"/>
          <p:cNvPicPr>
            <a:picLocks noChangeAspect="1" noChangeArrowheads="1"/>
          </p:cNvPicPr>
          <p:nvPr/>
        </p:nvPicPr>
        <p:blipFill>
          <a:blip r:embed="rId3"/>
          <a:srcRect/>
          <a:stretch>
            <a:fillRect/>
          </a:stretch>
        </p:blipFill>
        <p:spPr bwMode="auto">
          <a:xfrm>
            <a:off x="554594" y="571480"/>
            <a:ext cx="8034812" cy="614366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8AF02B71-8991-4516-A01E-F1A9ACD28BDC}" type="slidenum">
              <a:rPr lang="en-US" smtClean="0"/>
              <a:pPr/>
              <a:t>20</a:t>
            </a:fld>
            <a:endParaRPr lang="en-US"/>
          </a:p>
        </p:txBody>
      </p:sp>
      <p:sp>
        <p:nvSpPr>
          <p:cNvPr id="5" name="Rectangle 2"/>
          <p:cNvSpPr txBox="1">
            <a:spLocks noChangeArrowheads="1"/>
          </p:cNvSpPr>
          <p:nvPr/>
        </p:nvSpPr>
        <p:spPr>
          <a:xfrm>
            <a:off x="323528" y="44624"/>
            <a:ext cx="6552728" cy="648072"/>
          </a:xfrm>
          <a:prstGeom prst="rect">
            <a:avLst/>
          </a:prstGeom>
        </p:spPr>
        <p:txBody>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smtClean="0">
                <a:ln>
                  <a:noFill/>
                </a:ln>
                <a:solidFill>
                  <a:schemeClr val="accent1"/>
                </a:solidFill>
                <a:effectLst>
                  <a:outerShdw blurRad="38100" dist="38100" dir="2700000" algn="tl">
                    <a:srgbClr val="000000">
                      <a:alpha val="43137"/>
                    </a:srgbClr>
                  </a:outerShdw>
                </a:effectLst>
                <a:uLnTx/>
                <a:uFillTx/>
                <a:latin typeface="+mj-lt"/>
                <a:ea typeface="+mj-ea"/>
                <a:cs typeface="+mj-cs"/>
              </a:rPr>
              <a:t>Multiprogramming Example</a:t>
            </a:r>
            <a:endParaRPr kumimoji="0" lang="en-US" sz="28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Box 5"/>
          <p:cNvSpPr txBox="1"/>
          <p:nvPr/>
        </p:nvSpPr>
        <p:spPr>
          <a:xfrm>
            <a:off x="4572000" y="5877272"/>
            <a:ext cx="1656184" cy="584775"/>
          </a:xfrm>
          <a:prstGeom prst="rect">
            <a:avLst/>
          </a:prstGeom>
          <a:noFill/>
        </p:spPr>
        <p:txBody>
          <a:bodyPr wrap="square" rtlCol="0">
            <a:spAutoFit/>
          </a:bodyPr>
          <a:lstStyle/>
          <a:p>
            <a:r>
              <a:rPr lang="en-US" sz="1600" dirty="0" err="1" smtClean="0">
                <a:solidFill>
                  <a:srgbClr val="0000CC"/>
                </a:solidFill>
              </a:rPr>
              <a:t>Khéo</a:t>
            </a:r>
            <a:r>
              <a:rPr lang="en-US" sz="1600" dirty="0" smtClean="0">
                <a:solidFill>
                  <a:srgbClr val="0000CC"/>
                </a:solidFill>
              </a:rPr>
              <a:t> </a:t>
            </a:r>
            <a:r>
              <a:rPr lang="en-US" sz="1600" dirty="0" err="1" smtClean="0">
                <a:solidFill>
                  <a:srgbClr val="0000CC"/>
                </a:solidFill>
              </a:rPr>
              <a:t>lập</a:t>
            </a:r>
            <a:r>
              <a:rPr lang="en-US" sz="1600" dirty="0" smtClean="0">
                <a:solidFill>
                  <a:srgbClr val="0000CC"/>
                </a:solidFill>
              </a:rPr>
              <a:t> </a:t>
            </a:r>
            <a:r>
              <a:rPr lang="en-US" sz="1600" dirty="0" err="1" smtClean="0">
                <a:solidFill>
                  <a:srgbClr val="0000CC"/>
                </a:solidFill>
              </a:rPr>
              <a:t>lịch</a:t>
            </a:r>
            <a:r>
              <a:rPr lang="en-US" sz="1600" dirty="0" smtClean="0">
                <a:solidFill>
                  <a:srgbClr val="0000CC"/>
                </a:solidFill>
              </a:rPr>
              <a:t> </a:t>
            </a:r>
            <a:r>
              <a:rPr lang="en-US" sz="1600" dirty="0" smtClean="0">
                <a:solidFill>
                  <a:srgbClr val="0000CC"/>
                </a:solidFill>
                <a:sym typeface="Wingdings" pitchFamily="2" charset="2"/>
              </a:rPr>
              <a:t> </a:t>
            </a:r>
            <a:r>
              <a:rPr lang="en-US" sz="1600" dirty="0" err="1" smtClean="0">
                <a:solidFill>
                  <a:srgbClr val="0000CC"/>
                </a:solidFill>
                <a:sym typeface="Wingdings" pitchFamily="2" charset="2"/>
              </a:rPr>
              <a:t>Hiệu</a:t>
            </a:r>
            <a:r>
              <a:rPr lang="en-US" sz="1600" dirty="0" smtClean="0">
                <a:solidFill>
                  <a:srgbClr val="0000CC"/>
                </a:solidFill>
                <a:sym typeface="Wingdings" pitchFamily="2" charset="2"/>
              </a:rPr>
              <a:t> </a:t>
            </a:r>
            <a:r>
              <a:rPr lang="en-US" sz="1600" dirty="0" err="1" smtClean="0">
                <a:solidFill>
                  <a:srgbClr val="0000CC"/>
                </a:solidFill>
                <a:sym typeface="Wingdings" pitchFamily="2" charset="2"/>
              </a:rPr>
              <a:t>suất</a:t>
            </a:r>
            <a:r>
              <a:rPr lang="en-US" sz="1600" dirty="0" smtClean="0">
                <a:solidFill>
                  <a:srgbClr val="0000CC"/>
                </a:solidFill>
                <a:sym typeface="Wingdings" pitchFamily="2" charset="2"/>
              </a:rPr>
              <a:t> </a:t>
            </a:r>
            <a:r>
              <a:rPr lang="en-US" sz="1600" dirty="0" err="1" smtClean="0">
                <a:solidFill>
                  <a:srgbClr val="0000CC"/>
                </a:solidFill>
                <a:sym typeface="Wingdings" pitchFamily="2" charset="2"/>
              </a:rPr>
              <a:t>cao</a:t>
            </a:r>
            <a:endParaRPr lang="en-US" sz="1600" dirty="0">
              <a:solidFill>
                <a:srgbClr val="0000CC"/>
              </a:solidFill>
            </a:endParaRPr>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762000" y="285728"/>
            <a:ext cx="7556313" cy="752460"/>
          </a:xfrm>
        </p:spPr>
        <p:txBody>
          <a:bodyPr/>
          <a:lstStyle/>
          <a:p>
            <a:r>
              <a:rPr lang="en-US" dirty="0">
                <a:effectLst>
                  <a:outerShdw blurRad="38100" dist="38100" dir="2700000" algn="tl">
                    <a:srgbClr val="000000">
                      <a:alpha val="43137"/>
                    </a:srgbClr>
                  </a:outerShdw>
                </a:effectLst>
              </a:rPr>
              <a:t>Time Sharing </a:t>
            </a:r>
            <a:r>
              <a:rPr lang="en-US" dirty="0" smtClean="0">
                <a:effectLst>
                  <a:outerShdw blurRad="38100" dist="38100" dir="2700000" algn="tl">
                    <a:srgbClr val="000000">
                      <a:alpha val="43137"/>
                    </a:srgbClr>
                  </a:outerShdw>
                </a:effectLst>
              </a:rPr>
              <a:t>Systems</a:t>
            </a:r>
            <a:br>
              <a:rPr lang="en-US" dirty="0" smtClean="0">
                <a:effectLst>
                  <a:outerShdw blurRad="38100" dist="38100" dir="2700000" algn="tl">
                    <a:srgbClr val="000000">
                      <a:alpha val="43137"/>
                    </a:srgbClr>
                  </a:outerShdw>
                </a:effectLst>
              </a:rPr>
            </a:br>
            <a:r>
              <a:rPr lang="en-US" sz="2400" dirty="0" err="1" smtClean="0">
                <a:effectLst>
                  <a:outerShdw blurRad="38100" dist="38100" dir="2700000" algn="tl">
                    <a:srgbClr val="000000">
                      <a:alpha val="43137"/>
                    </a:srgbClr>
                  </a:outerShdw>
                </a:effectLst>
              </a:rPr>
              <a:t>Hệ</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phân</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chia</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thời</a:t>
            </a:r>
            <a:r>
              <a:rPr lang="en-US" sz="2400" dirty="0" smtClean="0">
                <a:effectLst>
                  <a:outerShdw blurRad="38100" dist="38100" dir="2700000" algn="tl">
                    <a:srgbClr val="000000">
                      <a:alpha val="43137"/>
                    </a:srgbClr>
                  </a:outerShdw>
                </a:effectLst>
              </a:rPr>
              <a:t> </a:t>
            </a:r>
            <a:r>
              <a:rPr lang="en-US" sz="2400" dirty="0" err="1" smtClean="0">
                <a:effectLst>
                  <a:outerShdw blurRad="38100" dist="38100" dir="2700000" algn="tl">
                    <a:srgbClr val="000000">
                      <a:alpha val="43137"/>
                    </a:srgbClr>
                  </a:outerShdw>
                </a:effectLst>
              </a:rPr>
              <a:t>gian</a:t>
            </a:r>
            <a:endParaRPr lang="en-US" sz="2400" dirty="0">
              <a:effectLst>
                <a:outerShdw blurRad="38100" dist="38100" dir="2700000" algn="tl">
                  <a:srgbClr val="000000">
                    <a:alpha val="43137"/>
                  </a:srgbClr>
                </a:outerShdw>
              </a:effectLst>
            </a:endParaRPr>
          </a:p>
        </p:txBody>
      </p:sp>
      <p:sp>
        <p:nvSpPr>
          <p:cNvPr id="19459" name="Rectangle 3"/>
          <p:cNvSpPr>
            <a:spLocks noGrp="1" noChangeArrowheads="1"/>
          </p:cNvSpPr>
          <p:nvPr>
            <p:ph idx="1"/>
          </p:nvPr>
        </p:nvSpPr>
        <p:spPr>
          <a:xfrm>
            <a:off x="498474" y="1500174"/>
            <a:ext cx="7556313" cy="4625989"/>
          </a:xfrm>
        </p:spPr>
        <p:txBody>
          <a:bodyPr>
            <a:noAutofit/>
          </a:bodyPr>
          <a:lstStyle/>
          <a:p>
            <a:r>
              <a:rPr lang="en-US" sz="2400" dirty="0" smtClean="0">
                <a:solidFill>
                  <a:srgbClr val="FF0000"/>
                </a:solidFill>
              </a:rPr>
              <a:t>It is used in interactive systems.</a:t>
            </a:r>
          </a:p>
          <a:p>
            <a:r>
              <a:rPr lang="en-US" sz="2400" dirty="0" smtClean="0">
                <a:solidFill>
                  <a:srgbClr val="00B050"/>
                </a:solidFill>
              </a:rPr>
              <a:t>Processor’s time is shared among multiple users</a:t>
            </a:r>
          </a:p>
          <a:p>
            <a:r>
              <a:rPr lang="en-US" sz="2400" dirty="0" smtClean="0">
                <a:solidFill>
                  <a:srgbClr val="002060"/>
                </a:solidFill>
              </a:rPr>
              <a:t>Multiple users simultaneously access the system through terminals, with the </a:t>
            </a:r>
            <a:r>
              <a:rPr lang="en-US" sz="2400" dirty="0" smtClean="0">
                <a:solidFill>
                  <a:srgbClr val="0000CC"/>
                </a:solidFill>
              </a:rPr>
              <a:t>OS interleaving the execution of each user program in </a:t>
            </a:r>
            <a:r>
              <a:rPr lang="en-US" sz="2400" b="1" u="sng" dirty="0" smtClean="0">
                <a:solidFill>
                  <a:srgbClr val="0000CC"/>
                </a:solidFill>
              </a:rPr>
              <a:t>a short burst or quantum (time slice, time slot)</a:t>
            </a:r>
            <a:r>
              <a:rPr lang="en-US" sz="2400" dirty="0" smtClean="0">
                <a:solidFill>
                  <a:srgbClr val="0000CC"/>
                </a:solidFill>
              </a:rPr>
              <a:t> </a:t>
            </a:r>
            <a:r>
              <a:rPr lang="en-US" sz="2400" dirty="0" smtClean="0">
                <a:solidFill>
                  <a:srgbClr val="002060"/>
                </a:solidFill>
              </a:rPr>
              <a:t>of computation</a:t>
            </a:r>
          </a:p>
          <a:p>
            <a:r>
              <a:rPr lang="en-US" sz="2400" dirty="0" smtClean="0">
                <a:solidFill>
                  <a:srgbClr val="002060"/>
                </a:solidFill>
              </a:rPr>
              <a:t>Example:</a:t>
            </a:r>
          </a:p>
          <a:p>
            <a:pPr lvl="1"/>
            <a:r>
              <a:rPr lang="en-US" sz="2000" dirty="0" smtClean="0">
                <a:solidFill>
                  <a:srgbClr val="002060"/>
                </a:solidFill>
              </a:rPr>
              <a:t>If there are </a:t>
            </a:r>
            <a:r>
              <a:rPr lang="en-US" sz="2000" i="1" dirty="0" smtClean="0">
                <a:solidFill>
                  <a:srgbClr val="002060"/>
                </a:solidFill>
              </a:rPr>
              <a:t>n </a:t>
            </a:r>
            <a:r>
              <a:rPr lang="en-US" sz="2000" dirty="0" smtClean="0">
                <a:solidFill>
                  <a:srgbClr val="002060"/>
                </a:solidFill>
              </a:rPr>
              <a:t>users actively requesting service at one time, each user will only see on the average 1/</a:t>
            </a:r>
            <a:r>
              <a:rPr lang="en-US" sz="2000" i="1" dirty="0" smtClean="0">
                <a:solidFill>
                  <a:srgbClr val="002060"/>
                </a:solidFill>
              </a:rPr>
              <a:t>n </a:t>
            </a:r>
            <a:r>
              <a:rPr lang="en-US" sz="2000" dirty="0" smtClean="0">
                <a:solidFill>
                  <a:srgbClr val="002060"/>
                </a:solidFill>
              </a:rPr>
              <a:t>of the effective computer speed</a:t>
            </a:r>
          </a:p>
          <a:p>
            <a:endParaRPr lang="en-US" sz="2400" dirty="0">
              <a:solidFill>
                <a:srgbClr val="002060"/>
              </a:solidFill>
            </a:endParaRPr>
          </a:p>
        </p:txBody>
      </p:sp>
      <p:sp useBgFill="1">
        <p:nvSpPr>
          <p:cNvPr id="5" name="TextBox 4"/>
          <p:cNvSpPr txBox="1"/>
          <p:nvPr/>
        </p:nvSpPr>
        <p:spPr>
          <a:xfrm>
            <a:off x="7603550" y="0"/>
            <a:ext cx="1540449" cy="2057400"/>
          </a:xfrm>
          <a:prstGeom prst="rect">
            <a:avLst/>
          </a:prstGeom>
        </p:spPr>
        <p:txBody>
          <a:bodyPr wrap="square" rtlCol="0">
            <a:spAutoFit/>
          </a:bodyPr>
          <a:lstStyle/>
          <a:p>
            <a:endParaRPr lang="en-US" dirty="0"/>
          </a:p>
        </p:txBody>
      </p:sp>
      <p:pic>
        <p:nvPicPr>
          <p:cNvPr id="7" name="Picture 6"/>
          <p:cNvPicPr>
            <a:picLocks noChangeAspect="1"/>
          </p:cNvPicPr>
          <p:nvPr/>
        </p:nvPicPr>
        <p:blipFill>
          <a:blip r:embed="rId3"/>
          <a:stretch>
            <a:fillRect/>
          </a:stretch>
        </p:blipFill>
        <p:spPr>
          <a:xfrm>
            <a:off x="7048811" y="42850"/>
            <a:ext cx="2023783" cy="1600200"/>
          </a:xfrm>
          <a:prstGeom prst="rect">
            <a:avLst/>
          </a:prstGeom>
        </p:spPr>
      </p:pic>
      <p:sp>
        <p:nvSpPr>
          <p:cNvPr id="6" name="Slide Number Placeholder 5"/>
          <p:cNvSpPr>
            <a:spLocks noGrp="1"/>
          </p:cNvSpPr>
          <p:nvPr>
            <p:ph type="sldNum" sz="quarter" idx="12"/>
          </p:nvPr>
        </p:nvSpPr>
        <p:spPr>
          <a:solidFill>
            <a:schemeClr val="accent1">
              <a:lumMod val="75000"/>
            </a:schemeClr>
          </a:solidFill>
        </p:spPr>
        <p:txBody>
          <a:bodyPr/>
          <a:lstStyle/>
          <a:p>
            <a:fld id="{8AF02B71-8991-4516-A01E-F1A9ACD28BDC}" type="slidenum">
              <a:rPr lang="en-US" smtClean="0"/>
              <a:pPr/>
              <a:t>21</a:t>
            </a:fld>
            <a:endParaRPr lang="en-US" dirty="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half" idx="2"/>
          </p:nvPr>
        </p:nvSpPr>
        <p:spPr>
          <a:xfrm>
            <a:off x="0" y="198512"/>
            <a:ext cx="6800757" cy="2438400"/>
          </a:xfrm>
        </p:spPr>
        <p:txBody>
          <a:bodyPr>
            <a:noAutofit/>
          </a:bodyPr>
          <a:lstStyle/>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Batch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Multiprogramming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versus </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Time Sharing</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pic>
        <p:nvPicPr>
          <p:cNvPr id="111619" name="Picture 3"/>
          <p:cNvPicPr>
            <a:picLocks noChangeAspect="1" noChangeArrowheads="1"/>
          </p:cNvPicPr>
          <p:nvPr/>
        </p:nvPicPr>
        <p:blipFill>
          <a:blip r:embed="rId3"/>
          <a:stretch>
            <a:fillRect/>
          </a:stretch>
        </p:blipFill>
        <p:spPr bwMode="auto">
          <a:xfrm>
            <a:off x="428596" y="3786190"/>
            <a:ext cx="8210550" cy="1885950"/>
          </a:xfrm>
          <a:prstGeom prst="rect">
            <a:avLst/>
          </a:prstGeom>
          <a:noFill/>
          <a:ln>
            <a:noFill/>
          </a:ln>
        </p:spPr>
      </p:pic>
      <p:sp>
        <p:nvSpPr>
          <p:cNvPr id="4" name="Slide Number Placeholder 3"/>
          <p:cNvSpPr>
            <a:spLocks noGrp="1"/>
          </p:cNvSpPr>
          <p:nvPr>
            <p:ph type="sldNum" sz="quarter" idx="12"/>
          </p:nvPr>
        </p:nvSpPr>
        <p:spPr/>
        <p:txBody>
          <a:bodyPr/>
          <a:lstStyle/>
          <a:p>
            <a:fld id="{8AF02B71-8991-4516-A01E-F1A9ACD28BDC}" type="slidenum">
              <a:rPr lang="en-US" smtClean="0"/>
              <a:pPr/>
              <a:t>22</a:t>
            </a:fld>
            <a:endParaRPr lang="en-US"/>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85728"/>
            <a:ext cx="7556313" cy="757222"/>
          </a:xfrm>
        </p:spPr>
        <p:txBody>
          <a:bodyPr/>
          <a:lstStyle/>
          <a:p>
            <a:r>
              <a:rPr lang="en-US" smtClean="0">
                <a:effectLst>
                  <a:outerShdw blurRad="38100" dist="38100" dir="2700000" algn="tl">
                    <a:srgbClr val="000000">
                      <a:alpha val="43137"/>
                    </a:srgbClr>
                  </a:outerShdw>
                </a:effectLst>
              </a:rPr>
              <a:t>8.2- Scheduling</a:t>
            </a:r>
            <a:endParaRPr lang="en-US" dirty="0">
              <a:effectLst>
                <a:outerShdw blurRad="38100" dist="38100" dir="2700000" algn="tl">
                  <a:srgbClr val="000000">
                    <a:alpha val="43137"/>
                  </a:srgbClr>
                </a:outerShdw>
              </a:effectLst>
            </a:endParaRPr>
          </a:p>
        </p:txBody>
      </p:sp>
      <p:sp>
        <p:nvSpPr>
          <p:cNvPr id="20483" name="Rectangle 3"/>
          <p:cNvSpPr>
            <a:spLocks noGrp="1" noChangeArrowheads="1"/>
          </p:cNvSpPr>
          <p:nvPr>
            <p:ph idx="1"/>
          </p:nvPr>
        </p:nvSpPr>
        <p:spPr>
          <a:xfrm>
            <a:off x="498474" y="1500174"/>
            <a:ext cx="7556313" cy="1304924"/>
          </a:xfrm>
        </p:spPr>
        <p:txBody>
          <a:bodyPr>
            <a:normAutofit/>
          </a:bodyPr>
          <a:lstStyle/>
          <a:p>
            <a:r>
              <a:rPr lang="en-US" sz="2800" dirty="0" smtClean="0">
                <a:solidFill>
                  <a:srgbClr val="002060"/>
                </a:solidFill>
              </a:rPr>
              <a:t>The key to multiprogramming</a:t>
            </a:r>
          </a:p>
          <a:p>
            <a:r>
              <a:rPr lang="en-US" sz="2800" dirty="0" smtClean="0">
                <a:solidFill>
                  <a:srgbClr val="002060"/>
                </a:solidFill>
              </a:rPr>
              <a:t>Four types are typically involved:</a:t>
            </a:r>
            <a:endParaRPr lang="en-US" sz="2800" dirty="0">
              <a:solidFill>
                <a:srgbClr val="002060"/>
              </a:solidFill>
            </a:endParaRP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324601" y="304800"/>
            <a:ext cx="2139186" cy="1684040"/>
          </a:xfrm>
          <a:prstGeom prst="rect">
            <a:avLst/>
          </a:prstGeom>
        </p:spPr>
      </p:pic>
      <p:pic>
        <p:nvPicPr>
          <p:cNvPr id="112642" name="Picture 2"/>
          <p:cNvPicPr>
            <a:picLocks noChangeAspect="1" noChangeArrowheads="1"/>
          </p:cNvPicPr>
          <p:nvPr/>
        </p:nvPicPr>
        <p:blipFill>
          <a:blip r:embed="rId4"/>
          <a:srcRect/>
          <a:stretch>
            <a:fillRect/>
          </a:stretch>
        </p:blipFill>
        <p:spPr bwMode="auto">
          <a:xfrm>
            <a:off x="214313" y="2857496"/>
            <a:ext cx="8715375" cy="2695575"/>
          </a:xfrm>
          <a:prstGeom prst="rect">
            <a:avLst/>
          </a:prstGeom>
          <a:noFill/>
          <a:ln w="9525">
            <a:noFill/>
            <a:miter lim="800000"/>
            <a:headEnd/>
            <a:tailEnd/>
          </a:ln>
          <a:effectLst/>
        </p:spPr>
      </p:pic>
      <p:sp>
        <p:nvSpPr>
          <p:cNvPr id="10" name="Rectangle 9"/>
          <p:cNvSpPr/>
          <p:nvPr/>
        </p:nvSpPr>
        <p:spPr>
          <a:xfrm>
            <a:off x="285720" y="5669837"/>
            <a:ext cx="6629572" cy="830997"/>
          </a:xfrm>
          <a:prstGeom prst="rect">
            <a:avLst/>
          </a:prstGeom>
        </p:spPr>
        <p:txBody>
          <a:bodyPr wrap="none">
            <a:spAutoFit/>
          </a:bodyPr>
          <a:lstStyle/>
          <a:p>
            <a:r>
              <a:rPr lang="en-US" b="1" smtClean="0"/>
              <a:t>Program</a:t>
            </a:r>
            <a:r>
              <a:rPr lang="en-US" smtClean="0"/>
              <a:t>: executable file stored in external memory</a:t>
            </a:r>
          </a:p>
          <a:p>
            <a:r>
              <a:rPr lang="en-US" b="1" smtClean="0"/>
              <a:t>Process</a:t>
            </a:r>
            <a:r>
              <a:rPr lang="en-US" smtClean="0"/>
              <a:t>: program in execution </a:t>
            </a:r>
            <a:endParaRPr lang="en-US"/>
          </a:p>
        </p:txBody>
      </p:sp>
      <p:sp>
        <p:nvSpPr>
          <p:cNvPr id="11" name="Slide Number Placeholder 10"/>
          <p:cNvSpPr>
            <a:spLocks noGrp="1"/>
          </p:cNvSpPr>
          <p:nvPr>
            <p:ph type="sldNum" sz="quarter" idx="12"/>
          </p:nvPr>
        </p:nvSpPr>
        <p:spPr>
          <a:solidFill>
            <a:schemeClr val="accent1">
              <a:lumMod val="75000"/>
            </a:schemeClr>
          </a:solidFill>
        </p:spPr>
        <p:txBody>
          <a:bodyPr/>
          <a:lstStyle/>
          <a:p>
            <a:fld id="{8AF02B71-8991-4516-A01E-F1A9ACD28BDC}" type="slidenum">
              <a:rPr lang="en-US" smtClean="0"/>
              <a:pPr/>
              <a:t>23</a:t>
            </a:fld>
            <a:endParaRPr lang="en-US" dirty="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838200" y="285728"/>
            <a:ext cx="7556313" cy="757222"/>
          </a:xfrm>
        </p:spPr>
        <p:txBody>
          <a:bodyPr/>
          <a:lstStyle/>
          <a:p>
            <a:r>
              <a:rPr lang="en-US" dirty="0" smtClean="0">
                <a:effectLst>
                  <a:outerShdw blurRad="38100" dist="38100" dir="2700000" algn="tl">
                    <a:srgbClr val="000000">
                      <a:alpha val="43137"/>
                    </a:srgbClr>
                  </a:outerShdw>
                </a:effectLst>
              </a:rPr>
              <a:t>Scheduling…</a:t>
            </a:r>
            <a:endParaRPr lang="en-US" dirty="0">
              <a:effectLst>
                <a:outerShdw blurRad="38100" dist="38100" dir="2700000" algn="tl">
                  <a:srgbClr val="000000">
                    <a:alpha val="43137"/>
                  </a:srgbClr>
                </a:outerShdw>
              </a:effectLst>
            </a:endParaRPr>
          </a:p>
        </p:txBody>
      </p:sp>
      <p:sp useBgFill="1">
        <p:nvSpPr>
          <p:cNvPr id="8" name="TextBox 7"/>
          <p:cNvSpPr txBox="1"/>
          <p:nvPr/>
        </p:nvSpPr>
        <p:spPr>
          <a:xfrm>
            <a:off x="7955522" y="176412"/>
            <a:ext cx="959877" cy="1804788"/>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6732240" y="0"/>
            <a:ext cx="1508004" cy="1187152"/>
          </a:xfrm>
          <a:prstGeom prst="rect">
            <a:avLst/>
          </a:prstGeom>
        </p:spPr>
      </p:pic>
      <p:sp>
        <p:nvSpPr>
          <p:cNvPr id="11" name="Slide Number Placeholder 10"/>
          <p:cNvSpPr>
            <a:spLocks noGrp="1"/>
          </p:cNvSpPr>
          <p:nvPr>
            <p:ph type="sldNum" sz="quarter" idx="12"/>
          </p:nvPr>
        </p:nvSpPr>
        <p:spPr>
          <a:solidFill>
            <a:schemeClr val="accent1">
              <a:lumMod val="75000"/>
            </a:schemeClr>
          </a:solidFill>
        </p:spPr>
        <p:txBody>
          <a:bodyPr/>
          <a:lstStyle/>
          <a:p>
            <a:fld id="{8AF02B71-8991-4516-A01E-F1A9ACD28BDC}" type="slidenum">
              <a:rPr lang="en-US" smtClean="0"/>
              <a:pPr/>
              <a:t>24</a:t>
            </a:fld>
            <a:endParaRPr lang="en-US" dirty="0"/>
          </a:p>
        </p:txBody>
      </p:sp>
      <p:sp>
        <p:nvSpPr>
          <p:cNvPr id="13" name="TextBox 12"/>
          <p:cNvSpPr txBox="1"/>
          <p:nvPr/>
        </p:nvSpPr>
        <p:spPr>
          <a:xfrm>
            <a:off x="323528" y="2780928"/>
            <a:ext cx="1512168" cy="3046988"/>
          </a:xfrm>
          <a:prstGeom prst="rect">
            <a:avLst/>
          </a:prstGeom>
          <a:noFill/>
          <a:ln>
            <a:solidFill>
              <a:schemeClr val="tx1"/>
            </a:solidFill>
          </a:ln>
        </p:spPr>
        <p:txBody>
          <a:bodyPr wrap="square" rtlCol="0">
            <a:spAutoFit/>
          </a:bodyPr>
          <a:lstStyle/>
          <a:p>
            <a:r>
              <a:rPr lang="en-US" b="1" u="sng" dirty="0" smtClean="0"/>
              <a:t>Long-term List</a:t>
            </a:r>
            <a:endParaRPr lang="en-US" dirty="0" smtClean="0"/>
          </a:p>
          <a:p>
            <a:r>
              <a:rPr lang="en-US" b="1" i="1" dirty="0" smtClean="0"/>
              <a:t>-</a:t>
            </a:r>
          </a:p>
          <a:p>
            <a:r>
              <a:rPr lang="en-US" b="1" i="1" dirty="0" smtClean="0"/>
              <a:t>-</a:t>
            </a:r>
          </a:p>
          <a:p>
            <a:r>
              <a:rPr lang="en-US" b="1" i="1" dirty="0" smtClean="0"/>
              <a:t>-</a:t>
            </a:r>
          </a:p>
          <a:p>
            <a:r>
              <a:rPr lang="en-US" b="1" i="1" dirty="0" smtClean="0"/>
              <a:t>-</a:t>
            </a:r>
          </a:p>
          <a:p>
            <a:r>
              <a:rPr lang="en-US" b="1" i="1" dirty="0" smtClean="0"/>
              <a:t>-</a:t>
            </a:r>
          </a:p>
          <a:p>
            <a:r>
              <a:rPr lang="en-US" b="1" i="1" dirty="0" smtClean="0"/>
              <a:t>-</a:t>
            </a:r>
          </a:p>
        </p:txBody>
      </p:sp>
      <p:sp>
        <p:nvSpPr>
          <p:cNvPr id="14" name="TextBox 13"/>
          <p:cNvSpPr txBox="1"/>
          <p:nvPr/>
        </p:nvSpPr>
        <p:spPr>
          <a:xfrm>
            <a:off x="7164288" y="2780928"/>
            <a:ext cx="1656184" cy="3046988"/>
          </a:xfrm>
          <a:prstGeom prst="rect">
            <a:avLst/>
          </a:prstGeom>
          <a:noFill/>
          <a:ln>
            <a:solidFill>
              <a:schemeClr val="tx1"/>
            </a:solidFill>
          </a:ln>
        </p:spPr>
        <p:txBody>
          <a:bodyPr wrap="square" rtlCol="0">
            <a:spAutoFit/>
          </a:bodyPr>
          <a:lstStyle/>
          <a:p>
            <a:r>
              <a:rPr lang="en-US" b="1" u="sng" dirty="0" smtClean="0"/>
              <a:t>Medium-term List on DISK</a:t>
            </a:r>
            <a:endParaRPr lang="en-US" dirty="0" smtClean="0"/>
          </a:p>
          <a:p>
            <a:r>
              <a:rPr lang="en-US" b="1" i="1" dirty="0" smtClean="0"/>
              <a:t>-</a:t>
            </a:r>
          </a:p>
          <a:p>
            <a:r>
              <a:rPr lang="en-US" b="1" i="1" dirty="0" smtClean="0"/>
              <a:t>-</a:t>
            </a:r>
          </a:p>
          <a:p>
            <a:r>
              <a:rPr lang="en-US" b="1" i="1" dirty="0" smtClean="0"/>
              <a:t>-</a:t>
            </a:r>
          </a:p>
          <a:p>
            <a:endParaRPr lang="en-US" b="1" i="1" dirty="0" smtClean="0"/>
          </a:p>
          <a:p>
            <a:endParaRPr lang="en-US" b="1" i="1" dirty="0" smtClean="0"/>
          </a:p>
        </p:txBody>
      </p:sp>
      <p:sp>
        <p:nvSpPr>
          <p:cNvPr id="15" name="Rectangle 14"/>
          <p:cNvSpPr/>
          <p:nvPr/>
        </p:nvSpPr>
        <p:spPr>
          <a:xfrm>
            <a:off x="3779912" y="3356992"/>
            <a:ext cx="144016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P1</a:t>
            </a:r>
            <a:endParaRPr lang="en-US" dirty="0"/>
          </a:p>
        </p:txBody>
      </p:sp>
      <p:sp>
        <p:nvSpPr>
          <p:cNvPr id="16" name="Rectangle 15"/>
          <p:cNvSpPr/>
          <p:nvPr/>
        </p:nvSpPr>
        <p:spPr>
          <a:xfrm>
            <a:off x="3779912" y="3789040"/>
            <a:ext cx="144016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P2</a:t>
            </a:r>
            <a:endParaRPr lang="en-US" dirty="0"/>
          </a:p>
        </p:txBody>
      </p:sp>
      <p:sp>
        <p:nvSpPr>
          <p:cNvPr id="17" name="Rectangle 16"/>
          <p:cNvSpPr/>
          <p:nvPr/>
        </p:nvSpPr>
        <p:spPr>
          <a:xfrm>
            <a:off x="3779912" y="4221088"/>
            <a:ext cx="144016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P3</a:t>
            </a:r>
            <a:endParaRPr lang="en-US" dirty="0"/>
          </a:p>
        </p:txBody>
      </p:sp>
      <p:sp>
        <p:nvSpPr>
          <p:cNvPr id="18" name="Rectangle 17"/>
          <p:cNvSpPr/>
          <p:nvPr/>
        </p:nvSpPr>
        <p:spPr>
          <a:xfrm>
            <a:off x="3779912" y="4653136"/>
            <a:ext cx="144016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P4</a:t>
            </a:r>
            <a:endParaRPr lang="en-US" dirty="0"/>
          </a:p>
        </p:txBody>
      </p:sp>
      <p:sp>
        <p:nvSpPr>
          <p:cNvPr id="19" name="Rectangle 18"/>
          <p:cNvSpPr/>
          <p:nvPr/>
        </p:nvSpPr>
        <p:spPr>
          <a:xfrm>
            <a:off x="3779912" y="5085184"/>
            <a:ext cx="144016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P5</a:t>
            </a:r>
            <a:endParaRPr lang="en-US" dirty="0"/>
          </a:p>
        </p:txBody>
      </p:sp>
      <p:sp>
        <p:nvSpPr>
          <p:cNvPr id="20" name="Rectangle 19"/>
          <p:cNvSpPr/>
          <p:nvPr/>
        </p:nvSpPr>
        <p:spPr>
          <a:xfrm>
            <a:off x="3779912" y="5517232"/>
            <a:ext cx="1440160"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P6</a:t>
            </a:r>
            <a:endParaRPr lang="en-US" dirty="0"/>
          </a:p>
        </p:txBody>
      </p:sp>
      <p:sp>
        <p:nvSpPr>
          <p:cNvPr id="21" name="TextBox 20"/>
          <p:cNvSpPr txBox="1"/>
          <p:nvPr/>
        </p:nvSpPr>
        <p:spPr>
          <a:xfrm>
            <a:off x="3347864" y="2751311"/>
            <a:ext cx="2232248" cy="461665"/>
          </a:xfrm>
          <a:prstGeom prst="rect">
            <a:avLst/>
          </a:prstGeom>
          <a:solidFill>
            <a:srgbClr val="FF0000"/>
          </a:solidFill>
        </p:spPr>
        <p:txBody>
          <a:bodyPr wrap="square" rtlCol="0">
            <a:spAutoFit/>
          </a:bodyPr>
          <a:lstStyle/>
          <a:p>
            <a:pPr algn="ctr"/>
            <a:r>
              <a:rPr lang="en-US" dirty="0" smtClean="0">
                <a:solidFill>
                  <a:schemeClr val="bg1"/>
                </a:solidFill>
              </a:rPr>
              <a:t>Short-term List</a:t>
            </a:r>
            <a:endParaRPr lang="en-US" dirty="0">
              <a:solidFill>
                <a:schemeClr val="bg1"/>
              </a:solidFill>
            </a:endParaRPr>
          </a:p>
        </p:txBody>
      </p:sp>
      <p:sp>
        <p:nvSpPr>
          <p:cNvPr id="22" name="TextBox 21"/>
          <p:cNvSpPr txBox="1"/>
          <p:nvPr/>
        </p:nvSpPr>
        <p:spPr>
          <a:xfrm>
            <a:off x="1979712" y="3501008"/>
            <a:ext cx="1440160" cy="1938992"/>
          </a:xfrm>
          <a:prstGeom prst="rect">
            <a:avLst/>
          </a:prstGeom>
          <a:noFill/>
        </p:spPr>
        <p:txBody>
          <a:bodyPr wrap="square" rtlCol="0">
            <a:spAutoFit/>
          </a:bodyPr>
          <a:lstStyle/>
          <a:p>
            <a:r>
              <a:rPr lang="en-US" dirty="0" smtClean="0">
                <a:solidFill>
                  <a:srgbClr val="FF0000"/>
                </a:solidFill>
              </a:rPr>
              <a:t>A program must be loaded</a:t>
            </a:r>
          </a:p>
          <a:p>
            <a:r>
              <a:rPr lang="en-US" dirty="0" smtClean="0">
                <a:solidFill>
                  <a:srgbClr val="FF0000"/>
                </a:solidFill>
              </a:rPr>
              <a:t>(1)</a:t>
            </a:r>
            <a:endParaRPr lang="en-US" dirty="0">
              <a:solidFill>
                <a:srgbClr val="FF0000"/>
              </a:solidFill>
            </a:endParaRPr>
          </a:p>
        </p:txBody>
      </p:sp>
      <p:sp>
        <p:nvSpPr>
          <p:cNvPr id="25" name="TextBox 24"/>
          <p:cNvSpPr txBox="1"/>
          <p:nvPr/>
        </p:nvSpPr>
        <p:spPr>
          <a:xfrm>
            <a:off x="5508104" y="3606115"/>
            <a:ext cx="1512168" cy="707886"/>
          </a:xfrm>
          <a:prstGeom prst="rect">
            <a:avLst/>
          </a:prstGeom>
          <a:noFill/>
        </p:spPr>
        <p:txBody>
          <a:bodyPr wrap="square" rtlCol="0">
            <a:spAutoFit/>
          </a:bodyPr>
          <a:lstStyle/>
          <a:p>
            <a:r>
              <a:rPr lang="en-US" sz="2000" dirty="0" smtClean="0">
                <a:solidFill>
                  <a:srgbClr val="0000CC"/>
                </a:solidFill>
              </a:rPr>
              <a:t>IO</a:t>
            </a:r>
            <a:r>
              <a:rPr lang="en-US" sz="2000" dirty="0" smtClean="0">
                <a:solidFill>
                  <a:srgbClr val="0000CC"/>
                </a:solidFill>
                <a:sym typeface="Wingdings" pitchFamily="2" charset="2"/>
              </a:rPr>
              <a:t> </a:t>
            </a:r>
            <a:r>
              <a:rPr lang="en-US" sz="2000" dirty="0" smtClean="0">
                <a:solidFill>
                  <a:srgbClr val="0000CC"/>
                </a:solidFill>
              </a:rPr>
              <a:t>Swap out (3)</a:t>
            </a:r>
            <a:endParaRPr lang="en-US" sz="2000" dirty="0">
              <a:solidFill>
                <a:srgbClr val="0000CC"/>
              </a:solidFill>
            </a:endParaRPr>
          </a:p>
        </p:txBody>
      </p:sp>
      <p:cxnSp>
        <p:nvCxnSpPr>
          <p:cNvPr id="27" name="Straight Arrow Connector 26"/>
          <p:cNvCxnSpPr/>
          <p:nvPr/>
        </p:nvCxnSpPr>
        <p:spPr>
          <a:xfrm>
            <a:off x="5220072" y="4005064"/>
            <a:ext cx="1944216" cy="0"/>
          </a:xfrm>
          <a:prstGeom prst="straightConnector1">
            <a:avLst/>
          </a:prstGeom>
          <a:ln w="38100">
            <a:solidFill>
              <a:srgbClr val="0000CC"/>
            </a:solidFill>
            <a:tailEnd type="arrow"/>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5508104" y="4542219"/>
            <a:ext cx="1512168" cy="707886"/>
          </a:xfrm>
          <a:prstGeom prst="rect">
            <a:avLst/>
          </a:prstGeom>
          <a:noFill/>
        </p:spPr>
        <p:txBody>
          <a:bodyPr wrap="square" rtlCol="0">
            <a:spAutoFit/>
          </a:bodyPr>
          <a:lstStyle/>
          <a:p>
            <a:r>
              <a:rPr lang="en-US" sz="2000" dirty="0" smtClean="0">
                <a:solidFill>
                  <a:srgbClr val="0000CC"/>
                </a:solidFill>
                <a:sym typeface="Wingdings" pitchFamily="2" charset="2"/>
              </a:rPr>
              <a:t>Interrupt </a:t>
            </a:r>
            <a:r>
              <a:rPr lang="en-US" sz="2000" dirty="0" smtClean="0">
                <a:solidFill>
                  <a:srgbClr val="0000CC"/>
                </a:solidFill>
              </a:rPr>
              <a:t>Swap in(4)</a:t>
            </a:r>
            <a:endParaRPr lang="en-US" sz="2000" dirty="0">
              <a:solidFill>
                <a:srgbClr val="0000CC"/>
              </a:solidFill>
            </a:endParaRPr>
          </a:p>
        </p:txBody>
      </p:sp>
      <p:cxnSp>
        <p:nvCxnSpPr>
          <p:cNvPr id="29" name="Straight Arrow Connector 28"/>
          <p:cNvCxnSpPr/>
          <p:nvPr/>
        </p:nvCxnSpPr>
        <p:spPr>
          <a:xfrm flipH="1">
            <a:off x="5292080" y="4941168"/>
            <a:ext cx="1872208" cy="0"/>
          </a:xfrm>
          <a:prstGeom prst="straightConnector1">
            <a:avLst/>
          </a:prstGeom>
          <a:ln w="38100">
            <a:solidFill>
              <a:srgbClr val="0000CC"/>
            </a:solidFill>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3" idx="3"/>
          </p:cNvCxnSpPr>
          <p:nvPr/>
        </p:nvCxnSpPr>
        <p:spPr>
          <a:xfrm flipV="1">
            <a:off x="1835696" y="4293096"/>
            <a:ext cx="1944216" cy="11326"/>
          </a:xfrm>
          <a:prstGeom prst="straightConnector1">
            <a:avLst/>
          </a:prstGeom>
          <a:ln w="38100">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6" name="Left Brace 35"/>
          <p:cNvSpPr/>
          <p:nvPr/>
        </p:nvSpPr>
        <p:spPr>
          <a:xfrm rot="5400000">
            <a:off x="3959932" y="-1863588"/>
            <a:ext cx="1224136" cy="8640960"/>
          </a:xfrm>
          <a:prstGeom prst="leftBrace">
            <a:avLst/>
          </a:prstGeom>
          <a:ln w="3810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TextBox 36"/>
          <p:cNvSpPr txBox="1"/>
          <p:nvPr/>
        </p:nvSpPr>
        <p:spPr>
          <a:xfrm>
            <a:off x="3347864" y="1268760"/>
            <a:ext cx="2448272" cy="584775"/>
          </a:xfrm>
          <a:prstGeom prst="rect">
            <a:avLst/>
          </a:prstGeom>
          <a:noFill/>
        </p:spPr>
        <p:txBody>
          <a:bodyPr wrap="square" rtlCol="0">
            <a:spAutoFit/>
          </a:bodyPr>
          <a:lstStyle/>
          <a:p>
            <a:pPr algn="ctr"/>
            <a:r>
              <a:rPr lang="en-US" sz="3200" b="1" dirty="0" smtClean="0"/>
              <a:t>Scheduler</a:t>
            </a:r>
            <a:endParaRPr lang="en-US" sz="3200" b="1" dirty="0"/>
          </a:p>
        </p:txBody>
      </p:sp>
      <p:sp>
        <p:nvSpPr>
          <p:cNvPr id="39" name="TextBox 38"/>
          <p:cNvSpPr txBox="1"/>
          <p:nvPr/>
        </p:nvSpPr>
        <p:spPr>
          <a:xfrm>
            <a:off x="2771800" y="6021288"/>
            <a:ext cx="3888432" cy="461665"/>
          </a:xfrm>
          <a:prstGeom prst="rect">
            <a:avLst/>
          </a:prstGeom>
          <a:noFill/>
        </p:spPr>
        <p:txBody>
          <a:bodyPr wrap="square" rtlCol="0">
            <a:spAutoFit/>
          </a:bodyPr>
          <a:lstStyle/>
          <a:p>
            <a:r>
              <a:rPr lang="en-US" b="1" dirty="0" smtClean="0">
                <a:solidFill>
                  <a:srgbClr val="00B050"/>
                </a:solidFill>
              </a:rPr>
              <a:t>Choose current process (2)</a:t>
            </a:r>
            <a:endParaRPr lang="en-US" b="1" dirty="0">
              <a:solidFill>
                <a:srgbClr val="00B050"/>
              </a:solidFill>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Content Placeholder 25"/>
          <p:cNvGraphicFramePr>
            <a:graphicFrameLocks noGrp="1"/>
          </p:cNvGraphicFramePr>
          <p:nvPr>
            <p:ph idx="4294967295"/>
          </p:nvPr>
        </p:nvGraphicFramePr>
        <p:xfrm>
          <a:off x="228600" y="1066800"/>
          <a:ext cx="86868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506" name="Rectangle 2"/>
          <p:cNvSpPr>
            <a:spLocks noGrp="1" noChangeArrowheads="1"/>
          </p:cNvSpPr>
          <p:nvPr>
            <p:ph type="title" idx="4294967295"/>
          </p:nvPr>
        </p:nvSpPr>
        <p:spPr>
          <a:xfrm>
            <a:off x="381000" y="142852"/>
            <a:ext cx="7556500" cy="623870"/>
          </a:xfrm>
        </p:spPr>
        <p:txBody>
          <a:bodyPr/>
          <a:lstStyle/>
          <a:p>
            <a:r>
              <a:rPr lang="en-US" dirty="0">
                <a:effectLst>
                  <a:outerShdw blurRad="38100" dist="38100" dir="2700000" algn="tl">
                    <a:srgbClr val="000000">
                      <a:alpha val="43137"/>
                    </a:srgbClr>
                  </a:outerShdw>
                </a:effectLst>
              </a:rPr>
              <a:t>Long Term Scheduling</a:t>
            </a:r>
          </a:p>
        </p:txBody>
      </p:sp>
      <p:sp>
        <p:nvSpPr>
          <p:cNvPr id="5" name="Slide Number Placeholder 4"/>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98474" y="260648"/>
            <a:ext cx="7556313" cy="1512168"/>
          </a:xfrm>
        </p:spPr>
        <p:txBody>
          <a:bodyPr>
            <a:normAutofit/>
          </a:bodyPr>
          <a:lstStyle/>
          <a:p>
            <a:r>
              <a:rPr lang="en-US" sz="3600" dirty="0" smtClean="0">
                <a:effectLst>
                  <a:outerShdw blurRad="38100" dist="38100" dir="2700000" algn="tl">
                    <a:srgbClr val="000000">
                      <a:alpha val="43137"/>
                    </a:srgbClr>
                  </a:outerShdw>
                </a:effectLst>
              </a:rPr>
              <a:t>Medium-Term Scheduling</a:t>
            </a:r>
            <a:br>
              <a:rPr lang="en-US" sz="3600" dirty="0" smtClean="0">
                <a:effectLst>
                  <a:outerShdw blurRad="38100" dist="38100" dir="2700000" algn="tl">
                    <a:srgbClr val="000000">
                      <a:alpha val="43137"/>
                    </a:srgbClr>
                  </a:outerShdw>
                </a:effectLst>
              </a:rPr>
            </a:br>
            <a:r>
              <a:rPr lang="en-US" sz="3600" dirty="0" smtClean="0">
                <a:effectLst>
                  <a:outerShdw blurRad="38100" dist="38100" dir="2700000" algn="tl">
                    <a:srgbClr val="000000">
                      <a:alpha val="43137"/>
                    </a:srgbClr>
                  </a:outerShdw>
                </a:effectLst>
              </a:rPr>
              <a:t>Short-Term </a:t>
            </a:r>
            <a:r>
              <a:rPr lang="en-US" sz="3600" dirty="0">
                <a:effectLst>
                  <a:outerShdw blurRad="38100" dist="38100" dir="2700000" algn="tl">
                    <a:srgbClr val="000000">
                      <a:alpha val="43137"/>
                    </a:srgbClr>
                  </a:outerShdw>
                </a:effectLst>
              </a:rPr>
              <a:t>Scheduling</a:t>
            </a:r>
          </a:p>
        </p:txBody>
      </p:sp>
      <p:sp>
        <p:nvSpPr>
          <p:cNvPr id="15" name="Content Placeholder 14"/>
          <p:cNvSpPr>
            <a:spLocks noGrp="1"/>
          </p:cNvSpPr>
          <p:nvPr>
            <p:ph sz="half" idx="2"/>
          </p:nvPr>
        </p:nvSpPr>
        <p:spPr>
          <a:xfrm>
            <a:off x="497540" y="2447365"/>
            <a:ext cx="3930443" cy="3678797"/>
          </a:xfrm>
        </p:spPr>
        <p:txBody>
          <a:bodyPr/>
          <a:lstStyle/>
          <a:p>
            <a:pPr marL="0" lvl="1">
              <a:spcBef>
                <a:spcPts val="2000"/>
              </a:spcBef>
              <a:buClr>
                <a:schemeClr val="accent1"/>
              </a:buClr>
            </a:pPr>
            <a:r>
              <a:rPr lang="en-US" sz="2000" dirty="0" smtClean="0">
                <a:solidFill>
                  <a:schemeClr val="tx1"/>
                </a:solidFill>
              </a:rPr>
              <a:t>Part of the swapping   function</a:t>
            </a:r>
          </a:p>
          <a:p>
            <a:pPr marL="0" lvl="1">
              <a:spcBef>
                <a:spcPts val="2000"/>
              </a:spcBef>
              <a:buClr>
                <a:schemeClr val="accent1"/>
              </a:buClr>
            </a:pPr>
            <a:r>
              <a:rPr lang="en-US" sz="2000" dirty="0" smtClean="0">
                <a:solidFill>
                  <a:schemeClr val="tx1"/>
                </a:solidFill>
              </a:rPr>
              <a:t>Swapping-in decision is based on the need to manage the degree of multiprogramming</a:t>
            </a:r>
          </a:p>
          <a:p>
            <a:pPr marL="0" lvl="1">
              <a:spcBef>
                <a:spcPts val="2000"/>
              </a:spcBef>
              <a:buClr>
                <a:schemeClr val="accent1"/>
              </a:buClr>
            </a:pPr>
            <a:r>
              <a:rPr lang="en-US" sz="2000" dirty="0" smtClean="0">
                <a:solidFill>
                  <a:schemeClr val="tx1"/>
                </a:solidFill>
              </a:rPr>
              <a:t>Swapping-in decision will consider the memory requirements of the swapped-out processes</a:t>
            </a:r>
          </a:p>
        </p:txBody>
      </p:sp>
      <p:sp>
        <p:nvSpPr>
          <p:cNvPr id="17" name="Content Placeholder 16"/>
          <p:cNvSpPr>
            <a:spLocks noGrp="1"/>
          </p:cNvSpPr>
          <p:nvPr>
            <p:ph sz="quarter" idx="4"/>
          </p:nvPr>
        </p:nvSpPr>
        <p:spPr>
          <a:xfrm>
            <a:off x="4946848" y="2590800"/>
            <a:ext cx="3657600" cy="3678797"/>
          </a:xfrm>
        </p:spPr>
        <p:txBody>
          <a:bodyPr>
            <a:normAutofit/>
          </a:bodyPr>
          <a:lstStyle/>
          <a:p>
            <a:r>
              <a:rPr lang="en-US" sz="2000" dirty="0" smtClean="0">
                <a:solidFill>
                  <a:srgbClr val="002060"/>
                </a:solidFill>
              </a:rPr>
              <a:t>Also known as the dispatcher (</a:t>
            </a:r>
            <a:r>
              <a:rPr lang="en-US" sz="2000" dirty="0" err="1" smtClean="0">
                <a:solidFill>
                  <a:srgbClr val="002060"/>
                </a:solidFill>
              </a:rPr>
              <a:t>trình</a:t>
            </a:r>
            <a:r>
              <a:rPr lang="en-US" sz="2000" dirty="0" smtClean="0">
                <a:solidFill>
                  <a:srgbClr val="002060"/>
                </a:solidFill>
              </a:rPr>
              <a:t> </a:t>
            </a:r>
            <a:r>
              <a:rPr lang="en-US" sz="2000" dirty="0" err="1" smtClean="0">
                <a:solidFill>
                  <a:srgbClr val="002060"/>
                </a:solidFill>
              </a:rPr>
              <a:t>điều</a:t>
            </a:r>
            <a:r>
              <a:rPr lang="en-US" sz="2000" dirty="0" smtClean="0">
                <a:solidFill>
                  <a:srgbClr val="002060"/>
                </a:solidFill>
              </a:rPr>
              <a:t> </a:t>
            </a:r>
            <a:r>
              <a:rPr lang="en-US" sz="2000" dirty="0" err="1" smtClean="0">
                <a:solidFill>
                  <a:srgbClr val="002060"/>
                </a:solidFill>
              </a:rPr>
              <a:t>phối</a:t>
            </a:r>
            <a:r>
              <a:rPr lang="en-US" sz="2000" dirty="0" smtClean="0">
                <a:solidFill>
                  <a:srgbClr val="002060"/>
                </a:solidFill>
              </a:rPr>
              <a:t>)</a:t>
            </a:r>
          </a:p>
          <a:p>
            <a:r>
              <a:rPr lang="en-US" sz="2000" dirty="0" smtClean="0">
                <a:solidFill>
                  <a:srgbClr val="002060"/>
                </a:solidFill>
              </a:rPr>
              <a:t>Executes frequently and makes the fine-grained decision of which job to execute next</a:t>
            </a:r>
          </a:p>
        </p:txBody>
      </p:sp>
      <p:sp>
        <p:nvSpPr>
          <p:cNvPr id="22531" name="Rectangle 3"/>
          <p:cNvSpPr>
            <a:spLocks noGrp="1" noChangeArrowheads="1"/>
          </p:cNvSpPr>
          <p:nvPr>
            <p:ph type="body" idx="1"/>
          </p:nvPr>
        </p:nvSpPr>
        <p:spPr>
          <a:xfrm>
            <a:off x="497540" y="2057400"/>
            <a:ext cx="3930443" cy="336176"/>
          </a:xfrm>
        </p:spPr>
        <p:txBody>
          <a:bodyPr>
            <a:normAutofit/>
          </a:bodyPr>
          <a:lstStyle/>
          <a:p>
            <a:pPr marL="0" lvl="1" algn="ctr">
              <a:spcBef>
                <a:spcPts val="2000"/>
              </a:spcBef>
              <a:buClr>
                <a:schemeClr val="accent1"/>
              </a:buClr>
            </a:pPr>
            <a:r>
              <a:rPr lang="en-US" sz="2000" dirty="0" smtClean="0">
                <a:solidFill>
                  <a:schemeClr val="bg1"/>
                </a:solidFill>
                <a:effectLst>
                  <a:outerShdw blurRad="38100" dist="38100" dir="2700000" algn="tl">
                    <a:srgbClr val="000000">
                      <a:alpha val="43137"/>
                    </a:srgbClr>
                  </a:outerShdw>
                </a:effectLst>
              </a:rPr>
              <a:t>Mediu</a:t>
            </a:r>
            <a:r>
              <a:rPr lang="en-US" dirty="0" smtClean="0">
                <a:solidFill>
                  <a:schemeClr val="bg1"/>
                </a:solidFill>
                <a:effectLst>
                  <a:outerShdw blurRad="38100" dist="38100" dir="2700000" algn="tl">
                    <a:srgbClr val="000000">
                      <a:alpha val="43137"/>
                    </a:srgbClr>
                  </a:outerShdw>
                </a:effectLst>
              </a:rPr>
              <a:t>m-Term</a:t>
            </a:r>
            <a:endParaRPr lang="en-US" sz="2000" dirty="0">
              <a:solidFill>
                <a:schemeClr val="bg1"/>
              </a:solidFill>
              <a:effectLst>
                <a:outerShdw blurRad="38100" dist="38100" dir="2700000" algn="tl">
                  <a:srgbClr val="000000">
                    <a:alpha val="43137"/>
                  </a:srgbClr>
                </a:outerShdw>
              </a:effectLst>
            </a:endParaRPr>
          </a:p>
        </p:txBody>
      </p:sp>
      <p:sp>
        <p:nvSpPr>
          <p:cNvPr id="16" name="Text Placeholder 15"/>
          <p:cNvSpPr>
            <a:spLocks noGrp="1"/>
          </p:cNvSpPr>
          <p:nvPr>
            <p:ph type="body" sz="quarter" idx="3"/>
          </p:nvPr>
        </p:nvSpPr>
        <p:spPr>
          <a:xfrm>
            <a:off x="4927126" y="2057401"/>
            <a:ext cx="3657600" cy="336176"/>
          </a:xfrm>
        </p:spPr>
        <p:txBody>
          <a:bodyPr/>
          <a:lstStyle/>
          <a:p>
            <a:r>
              <a:rPr lang="en-US" sz="2000" b="1" dirty="0" smtClean="0">
                <a:effectLst>
                  <a:outerShdw blurRad="38100" dist="38100" dir="2700000" algn="tl">
                    <a:srgbClr val="000000">
                      <a:alpha val="43137"/>
                    </a:srgbClr>
                  </a:outerShdw>
                </a:effectLst>
              </a:rPr>
              <a:t>Short-Term</a:t>
            </a:r>
          </a:p>
        </p:txBody>
      </p:sp>
      <p:sp>
        <p:nvSpPr>
          <p:cNvPr id="7" name="Slide Number Placeholder 6"/>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09600" y="457200"/>
            <a:ext cx="7556500" cy="1116012"/>
          </a:xfrm>
        </p:spPr>
        <p:txBody>
          <a:bodyPr/>
          <a:lstStyle/>
          <a:p>
            <a:r>
              <a:rPr lang="en-US" smtClean="0">
                <a:effectLst>
                  <a:outerShdw blurRad="38100" dist="38100" dir="2700000" algn="tl">
                    <a:srgbClr val="000000">
                      <a:alpha val="43137"/>
                    </a:srgbClr>
                  </a:outerShdw>
                </a:effectLst>
              </a:rPr>
              <a:t>Short-Term Scheduling</a:t>
            </a:r>
            <a:br>
              <a:rPr lang="en-US" smtClean="0">
                <a:effectLst>
                  <a:outerShdw blurRad="38100" dist="38100" dir="2700000" algn="tl">
                    <a:srgbClr val="000000">
                      <a:alpha val="43137"/>
                    </a:srgbClr>
                  </a:outerShdw>
                </a:effectLst>
              </a:rPr>
            </a:br>
            <a:r>
              <a:rPr lang="en-US" sz="2400" smtClean="0">
                <a:effectLst>
                  <a:outerShdw blurRad="38100" dist="38100" dir="2700000" algn="tl">
                    <a:srgbClr val="000000">
                      <a:alpha val="43137"/>
                    </a:srgbClr>
                  </a:outerShdw>
                </a:effectLst>
              </a:rPr>
              <a:t>Five </a:t>
            </a:r>
            <a:r>
              <a:rPr lang="en-US" sz="2400" dirty="0">
                <a:effectLst>
                  <a:outerShdw blurRad="38100" dist="38100" dir="2700000" algn="tl">
                    <a:srgbClr val="000000">
                      <a:alpha val="43137"/>
                    </a:srgbClr>
                  </a:outerShdw>
                </a:effectLst>
              </a:rPr>
              <a:t>State Process Model</a:t>
            </a:r>
          </a:p>
        </p:txBody>
      </p:sp>
      <p:pic>
        <p:nvPicPr>
          <p:cNvPr id="113666" name="Picture 2"/>
          <p:cNvPicPr>
            <a:picLocks noChangeAspect="1" noChangeArrowheads="1"/>
          </p:cNvPicPr>
          <p:nvPr/>
        </p:nvPicPr>
        <p:blipFill>
          <a:blip r:embed="rId3"/>
          <a:srcRect/>
          <a:stretch>
            <a:fillRect/>
          </a:stretch>
        </p:blipFill>
        <p:spPr bwMode="auto">
          <a:xfrm>
            <a:off x="274514" y="1928802"/>
            <a:ext cx="8594972" cy="3714776"/>
          </a:xfrm>
          <a:prstGeom prst="rect">
            <a:avLst/>
          </a:prstGeom>
          <a:noFill/>
          <a:ln w="9525">
            <a:noFill/>
            <a:miter lim="800000"/>
            <a:headEnd/>
            <a:tailEnd/>
          </a:ln>
          <a:effectLst/>
        </p:spPr>
      </p:pic>
      <p:sp>
        <p:nvSpPr>
          <p:cNvPr id="5" name="Rectangle 4"/>
          <p:cNvSpPr/>
          <p:nvPr/>
        </p:nvSpPr>
        <p:spPr>
          <a:xfrm>
            <a:off x="4214810" y="4071942"/>
            <a:ext cx="1358064" cy="369332"/>
          </a:xfrm>
          <a:prstGeom prst="rect">
            <a:avLst/>
          </a:prstGeom>
        </p:spPr>
        <p:txBody>
          <a:bodyPr wrap="none">
            <a:spAutoFit/>
          </a:bodyPr>
          <a:lstStyle/>
          <a:p>
            <a:r>
              <a:rPr lang="en-US" sz="1800" smtClean="0">
                <a:solidFill>
                  <a:srgbClr val="0070C0"/>
                </a:solidFill>
              </a:rPr>
              <a:t>IO operation</a:t>
            </a:r>
            <a:endParaRPr lang="en-US" sz="1800">
              <a:solidFill>
                <a:srgbClr val="0070C0"/>
              </a:solidFill>
            </a:endParaRPr>
          </a:p>
        </p:txBody>
      </p:sp>
      <p:sp>
        <p:nvSpPr>
          <p:cNvPr id="6" name="Rectangle 5"/>
          <p:cNvSpPr/>
          <p:nvPr/>
        </p:nvSpPr>
        <p:spPr>
          <a:xfrm>
            <a:off x="2364975" y="3500438"/>
            <a:ext cx="992579" cy="646331"/>
          </a:xfrm>
          <a:prstGeom prst="rect">
            <a:avLst/>
          </a:prstGeom>
        </p:spPr>
        <p:txBody>
          <a:bodyPr wrap="none">
            <a:spAutoFit/>
          </a:bodyPr>
          <a:lstStyle/>
          <a:p>
            <a:r>
              <a:rPr lang="en-US" sz="1800" smtClean="0">
                <a:solidFill>
                  <a:srgbClr val="0070C0"/>
                </a:solidFill>
              </a:rPr>
              <a:t>Interrupt</a:t>
            </a:r>
          </a:p>
          <a:p>
            <a:r>
              <a:rPr lang="en-US" sz="1800" smtClean="0">
                <a:solidFill>
                  <a:srgbClr val="0070C0"/>
                </a:solidFill>
              </a:rPr>
              <a:t>from IO</a:t>
            </a:r>
            <a:endParaRPr lang="en-US" sz="1800">
              <a:solidFill>
                <a:srgbClr val="0070C0"/>
              </a:solidFill>
            </a:endParaRPr>
          </a:p>
        </p:txBody>
      </p:sp>
      <p:sp>
        <p:nvSpPr>
          <p:cNvPr id="7" name="Rectangle 6"/>
          <p:cNvSpPr/>
          <p:nvPr/>
        </p:nvSpPr>
        <p:spPr>
          <a:xfrm>
            <a:off x="4071934" y="4701613"/>
            <a:ext cx="2010487" cy="584775"/>
          </a:xfrm>
          <a:prstGeom prst="rect">
            <a:avLst/>
          </a:prstGeom>
        </p:spPr>
        <p:txBody>
          <a:bodyPr wrap="none">
            <a:spAutoFit/>
          </a:bodyPr>
          <a:lstStyle/>
          <a:p>
            <a:r>
              <a:rPr lang="en-US" sz="1600" smtClean="0">
                <a:solidFill>
                  <a:srgbClr val="0070C0"/>
                </a:solidFill>
              </a:rPr>
              <a:t>CPU can be allocated </a:t>
            </a:r>
          </a:p>
          <a:p>
            <a:r>
              <a:rPr lang="en-US" sz="1600" smtClean="0">
                <a:solidFill>
                  <a:srgbClr val="0070C0"/>
                </a:solidFill>
              </a:rPr>
              <a:t>to another process</a:t>
            </a:r>
            <a:endParaRPr lang="en-US" sz="1600">
              <a:solidFill>
                <a:srgbClr val="0070C0"/>
              </a:solidFill>
            </a:endParaRPr>
          </a:p>
        </p:txBody>
      </p:sp>
      <p:sp>
        <p:nvSpPr>
          <p:cNvPr id="8" name="Slide Number Placeholder 7"/>
          <p:cNvSpPr>
            <a:spLocks noGrp="1"/>
          </p:cNvSpPr>
          <p:nvPr>
            <p:ph type="sldNum" sz="quarter" idx="12"/>
          </p:nvPr>
        </p:nvSpPr>
        <p:spPr/>
        <p:txBody>
          <a:bodyPr/>
          <a:lstStyle/>
          <a:p>
            <a:fld id="{8AF02B71-8991-4516-A01E-F1A9ACD28BDC}" type="slidenum">
              <a:rPr lang="en-US" smtClean="0"/>
              <a:pPr/>
              <a:t>27</a:t>
            </a:fld>
            <a:endParaRPr lang="en-US"/>
          </a:p>
        </p:txBody>
      </p:sp>
      <p:sp>
        <p:nvSpPr>
          <p:cNvPr id="9" name="TextBox 8"/>
          <p:cNvSpPr txBox="1"/>
          <p:nvPr/>
        </p:nvSpPr>
        <p:spPr>
          <a:xfrm>
            <a:off x="395536" y="2996952"/>
            <a:ext cx="1224136" cy="707886"/>
          </a:xfrm>
          <a:prstGeom prst="rect">
            <a:avLst/>
          </a:prstGeom>
          <a:noFill/>
        </p:spPr>
        <p:txBody>
          <a:bodyPr wrap="square" rtlCol="0">
            <a:spAutoFit/>
          </a:bodyPr>
          <a:lstStyle/>
          <a:p>
            <a:r>
              <a:rPr lang="en-US" sz="2000" dirty="0" err="1" smtClean="0"/>
              <a:t>Prog</a:t>
            </a:r>
            <a:r>
              <a:rPr lang="en-US" sz="2000" dirty="0" smtClean="0"/>
              <a:t>. is loaded</a:t>
            </a:r>
          </a:p>
        </p:txBody>
      </p:sp>
      <p:sp>
        <p:nvSpPr>
          <p:cNvPr id="10" name="TextBox 9"/>
          <p:cNvSpPr txBox="1"/>
          <p:nvPr/>
        </p:nvSpPr>
        <p:spPr>
          <a:xfrm>
            <a:off x="7452320" y="3068960"/>
            <a:ext cx="1224136" cy="707886"/>
          </a:xfrm>
          <a:prstGeom prst="rect">
            <a:avLst/>
          </a:prstGeom>
          <a:noFill/>
        </p:spPr>
        <p:txBody>
          <a:bodyPr wrap="square" rtlCol="0">
            <a:spAutoFit/>
          </a:bodyPr>
          <a:lstStyle/>
          <a:p>
            <a:r>
              <a:rPr lang="en-US" sz="2000" dirty="0" err="1" smtClean="0"/>
              <a:t>Relase</a:t>
            </a:r>
            <a:r>
              <a:rPr lang="en-US" sz="2000" dirty="0" smtClean="0"/>
              <a:t> all resource</a:t>
            </a:r>
          </a:p>
        </p:txBody>
      </p:sp>
      <p:sp>
        <p:nvSpPr>
          <p:cNvPr id="11" name="TextBox 10"/>
          <p:cNvSpPr txBox="1"/>
          <p:nvPr/>
        </p:nvSpPr>
        <p:spPr>
          <a:xfrm>
            <a:off x="611560" y="5877272"/>
            <a:ext cx="7920880" cy="830997"/>
          </a:xfrm>
          <a:prstGeom prst="rect">
            <a:avLst/>
          </a:prstGeom>
          <a:noFill/>
        </p:spPr>
        <p:txBody>
          <a:bodyPr wrap="square" rtlCol="0">
            <a:spAutoFit/>
          </a:bodyPr>
          <a:lstStyle/>
          <a:p>
            <a:r>
              <a:rPr lang="en-US" dirty="0" err="1" smtClean="0"/>
              <a:t>Hình</a:t>
            </a:r>
            <a:r>
              <a:rPr lang="en-US" dirty="0" smtClean="0"/>
              <a:t> </a:t>
            </a:r>
            <a:r>
              <a:rPr lang="en-US" dirty="0" err="1" smtClean="0"/>
              <a:t>này</a:t>
            </a:r>
            <a:r>
              <a:rPr lang="en-US" dirty="0" smtClean="0"/>
              <a:t> minh </a:t>
            </a:r>
            <a:r>
              <a:rPr lang="en-US" dirty="0" err="1" smtClean="0"/>
              <a:t>họa</a:t>
            </a:r>
            <a:r>
              <a:rPr lang="en-US" dirty="0" smtClean="0"/>
              <a:t> </a:t>
            </a:r>
            <a:r>
              <a:rPr lang="en-US" dirty="0" err="1" smtClean="0"/>
              <a:t>những</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sẽ</a:t>
            </a:r>
            <a:r>
              <a:rPr lang="en-US" dirty="0" smtClean="0"/>
              <a:t> </a:t>
            </a:r>
            <a:r>
              <a:rPr lang="en-US" dirty="0" err="1" smtClean="0"/>
              <a:t>trải</a:t>
            </a:r>
            <a:r>
              <a:rPr lang="en-US" dirty="0" smtClean="0"/>
              <a:t> qua </a:t>
            </a:r>
            <a:r>
              <a:rPr lang="en-US" dirty="0" err="1" smtClean="0"/>
              <a:t>khi</a:t>
            </a:r>
            <a:r>
              <a:rPr lang="en-US" dirty="0" smtClean="0"/>
              <a:t> </a:t>
            </a:r>
            <a:r>
              <a:rPr lang="en-US" dirty="0" err="1" smtClean="0"/>
              <a:t>nó</a:t>
            </a:r>
            <a:r>
              <a:rPr lang="en-US" dirty="0" smtClean="0"/>
              <a:t> </a:t>
            </a:r>
            <a:r>
              <a:rPr lang="en-US" dirty="0" err="1" smtClean="0"/>
              <a:t>thực</a:t>
            </a:r>
            <a:r>
              <a:rPr lang="en-US" dirty="0" smtClean="0"/>
              <a:t> </a:t>
            </a:r>
            <a:r>
              <a:rPr lang="en-US" dirty="0" err="1" smtClean="0"/>
              <a:t>thi</a:t>
            </a:r>
            <a:endParaRPr lang="en-US" dirty="0"/>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050"/>
          <p:cNvSpPr>
            <a:spLocks noGrp="1" noChangeArrowheads="1"/>
          </p:cNvSpPr>
          <p:nvPr>
            <p:ph type="title"/>
          </p:nvPr>
        </p:nvSpPr>
        <p:spPr>
          <a:xfrm>
            <a:off x="380555" y="1000108"/>
            <a:ext cx="3255264" cy="2733692"/>
          </a:xfrm>
        </p:spPr>
        <p:txBody>
          <a:bodyPr>
            <a:normAutofit/>
          </a:bodyPr>
          <a:lstStyle/>
          <a:p>
            <a:r>
              <a:rPr lang="en-GB" sz="3200" dirty="0" smtClean="0">
                <a:effectLst>
                  <a:outerShdw blurRad="38100" dist="38100" dir="2700000" algn="tl">
                    <a:srgbClr val="000000">
                      <a:alpha val="43137"/>
                    </a:srgbClr>
                  </a:outerShdw>
                </a:effectLst>
              </a:rPr>
              <a:t>Process </a:t>
            </a:r>
            <a:r>
              <a:rPr lang="en-GB" sz="3200" smtClean="0">
                <a:effectLst>
                  <a:outerShdw blurRad="38100" dist="38100" dir="2700000" algn="tl">
                    <a:srgbClr val="000000">
                      <a:alpha val="43137"/>
                    </a:srgbClr>
                  </a:outerShdw>
                </a:effectLst>
              </a:rPr>
              <a:t>Control Block (PCB)</a:t>
            </a: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
            </a:r>
            <a:br>
              <a:rPr lang="en-GB" smtClean="0">
                <a:effectLst>
                  <a:outerShdw blurRad="38100" dist="38100" dir="2700000" algn="tl">
                    <a:srgbClr val="000000">
                      <a:alpha val="43137"/>
                    </a:srgbClr>
                  </a:outerShdw>
                </a:effectLst>
              </a:rPr>
            </a:br>
            <a:r>
              <a:rPr lang="en-GB" smtClean="0">
                <a:effectLst>
                  <a:outerShdw blurRad="38100" dist="38100" dir="2700000" algn="tl">
                    <a:srgbClr val="000000">
                      <a:alpha val="43137"/>
                    </a:srgbClr>
                  </a:outerShdw>
                </a:effectLst>
              </a:rPr>
              <a:t>What are metadata of a process? </a:t>
            </a:r>
            <a:endParaRPr lang="en-GB" dirty="0">
              <a:effectLst>
                <a:outerShdw blurRad="38100" dist="38100" dir="2700000" algn="tl">
                  <a:srgbClr val="000000">
                    <a:alpha val="43137"/>
                  </a:srgbClr>
                </a:outerShdw>
              </a:effectLst>
            </a:endParaRPr>
          </a:p>
        </p:txBody>
      </p:sp>
      <p:pic>
        <p:nvPicPr>
          <p:cNvPr id="114690" name="Picture 2"/>
          <p:cNvPicPr>
            <a:picLocks noChangeAspect="1" noChangeArrowheads="1"/>
          </p:cNvPicPr>
          <p:nvPr/>
        </p:nvPicPr>
        <p:blipFill>
          <a:blip r:embed="rId3"/>
          <a:srcRect/>
          <a:stretch>
            <a:fillRect/>
          </a:stretch>
        </p:blipFill>
        <p:spPr bwMode="auto">
          <a:xfrm>
            <a:off x="3923928" y="0"/>
            <a:ext cx="3562350" cy="6315075"/>
          </a:xfrm>
          <a:prstGeom prst="rect">
            <a:avLst/>
          </a:prstGeom>
          <a:noFill/>
          <a:ln w="9525">
            <a:noFill/>
            <a:miter lim="800000"/>
            <a:headEnd/>
            <a:tailEnd/>
          </a:ln>
          <a:effectLst/>
        </p:spPr>
      </p:pic>
      <p:sp>
        <p:nvSpPr>
          <p:cNvPr id="5" name="Rectangle 4"/>
          <p:cNvSpPr/>
          <p:nvPr/>
        </p:nvSpPr>
        <p:spPr>
          <a:xfrm>
            <a:off x="6858016" y="2071678"/>
            <a:ext cx="2143108" cy="128588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Values of registers at the time the process is blocked</a:t>
            </a:r>
            <a:endParaRPr lang="en-US" sz="1800"/>
          </a:p>
        </p:txBody>
      </p:sp>
      <p:cxnSp>
        <p:nvCxnSpPr>
          <p:cNvPr id="7" name="Straight Arrow Connector 6"/>
          <p:cNvCxnSpPr>
            <a:stCxn id="5" idx="1"/>
          </p:cNvCxnSpPr>
          <p:nvPr/>
        </p:nvCxnSpPr>
        <p:spPr>
          <a:xfrm flipH="1" flipV="1">
            <a:off x="6012160" y="2276872"/>
            <a:ext cx="845856" cy="4377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6858016" y="428604"/>
            <a:ext cx="2143108" cy="14287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Index of instruction  which will  be fetched when the process re-executes.</a:t>
            </a:r>
            <a:endParaRPr lang="en-US" sz="1800"/>
          </a:p>
        </p:txBody>
      </p:sp>
      <p:cxnSp>
        <p:nvCxnSpPr>
          <p:cNvPr id="16" name="Straight Arrow Connector 15"/>
          <p:cNvCxnSpPr>
            <a:stCxn id="13" idx="1"/>
          </p:cNvCxnSpPr>
          <p:nvPr/>
        </p:nvCxnSpPr>
        <p:spPr>
          <a:xfrm rot="10800000" flipV="1">
            <a:off x="6072198" y="1142984"/>
            <a:ext cx="785818"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285720" y="228600"/>
            <a:ext cx="5500726" cy="628632"/>
          </a:xfrm>
        </p:spPr>
        <p:txBody>
          <a:bodyPr/>
          <a:lstStyle/>
          <a:p>
            <a:r>
              <a:rPr lang="en-GB" dirty="0">
                <a:effectLst>
                  <a:outerShdw blurRad="38100" dist="38100" dir="2700000" algn="tl">
                    <a:srgbClr val="000000">
                      <a:alpha val="43137"/>
                    </a:srgbClr>
                  </a:outerShdw>
                </a:effectLst>
              </a:rPr>
              <a:t>Scheduling Example</a:t>
            </a:r>
          </a:p>
        </p:txBody>
      </p:sp>
      <p:sp>
        <p:nvSpPr>
          <p:cNvPr id="8" name="Rectangle 7"/>
          <p:cNvSpPr/>
          <p:nvPr/>
        </p:nvSpPr>
        <p:spPr>
          <a:xfrm>
            <a:off x="4857752" y="2714620"/>
            <a:ext cx="1214446" cy="338554"/>
          </a:xfrm>
          <a:prstGeom prst="rect">
            <a:avLst/>
          </a:prstGeom>
          <a:solidFill>
            <a:schemeClr val="accent6">
              <a:lumMod val="20000"/>
              <a:lumOff val="80000"/>
            </a:schemeClr>
          </a:solidFill>
        </p:spPr>
        <p:txBody>
          <a:bodyPr wrap="square">
            <a:spAutoFit/>
          </a:bodyPr>
          <a:lstStyle/>
          <a:p>
            <a:r>
              <a:rPr lang="en-US" sz="1600" smtClean="0"/>
              <a:t>2. Time out</a:t>
            </a:r>
            <a:endParaRPr lang="en-US" sz="1600" dirty="0" smtClean="0"/>
          </a:p>
        </p:txBody>
      </p:sp>
      <p:grpSp>
        <p:nvGrpSpPr>
          <p:cNvPr id="13" name="Group 12"/>
          <p:cNvGrpSpPr/>
          <p:nvPr/>
        </p:nvGrpSpPr>
        <p:grpSpPr>
          <a:xfrm>
            <a:off x="1461467" y="1071546"/>
            <a:ext cx="6638925" cy="5467350"/>
            <a:chOff x="2219355" y="571480"/>
            <a:chExt cx="6638925" cy="5467350"/>
          </a:xfrm>
        </p:grpSpPr>
        <p:pic>
          <p:nvPicPr>
            <p:cNvPr id="115715" name="Picture 3"/>
            <p:cNvPicPr>
              <a:picLocks noChangeAspect="1" noChangeArrowheads="1"/>
            </p:cNvPicPr>
            <p:nvPr/>
          </p:nvPicPr>
          <p:blipFill>
            <a:blip r:embed="rId3"/>
            <a:srcRect/>
            <a:stretch>
              <a:fillRect/>
            </a:stretch>
          </p:blipFill>
          <p:spPr bwMode="auto">
            <a:xfrm>
              <a:off x="2219355" y="571480"/>
              <a:ext cx="6638925" cy="5467350"/>
            </a:xfrm>
            <a:prstGeom prst="rect">
              <a:avLst/>
            </a:prstGeom>
            <a:noFill/>
            <a:ln w="9525">
              <a:noFill/>
              <a:miter lim="800000"/>
              <a:headEnd/>
              <a:tailEnd/>
            </a:ln>
            <a:effectLst/>
          </p:spPr>
        </p:pic>
        <p:sp>
          <p:nvSpPr>
            <p:cNvPr id="5" name="Rectangle 4"/>
            <p:cNvSpPr/>
            <p:nvPr/>
          </p:nvSpPr>
          <p:spPr>
            <a:xfrm>
              <a:off x="2285984" y="2428868"/>
              <a:ext cx="1500198" cy="338554"/>
            </a:xfrm>
            <a:prstGeom prst="rect">
              <a:avLst/>
            </a:prstGeom>
            <a:solidFill>
              <a:schemeClr val="accent6">
                <a:lumMod val="20000"/>
                <a:lumOff val="80000"/>
              </a:schemeClr>
            </a:solidFill>
          </p:spPr>
          <p:txBody>
            <a:bodyPr wrap="square">
              <a:spAutoFit/>
            </a:bodyPr>
            <a:lstStyle/>
            <a:p>
              <a:pPr algn="ctr"/>
              <a:r>
                <a:rPr lang="en-US" sz="1600" smtClean="0"/>
                <a:t>Calls a service </a:t>
              </a:r>
              <a:endParaRPr lang="en-US" sz="1600" dirty="0" smtClean="0"/>
            </a:p>
          </p:txBody>
        </p:sp>
        <p:cxnSp>
          <p:nvCxnSpPr>
            <p:cNvPr id="7" name="Straight Arrow Connector 6"/>
            <p:cNvCxnSpPr/>
            <p:nvPr/>
          </p:nvCxnSpPr>
          <p:spPr>
            <a:xfrm rot="16200000" flipV="1">
              <a:off x="3003563" y="2070067"/>
              <a:ext cx="856462" cy="401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rot="16200000" flipH="1">
              <a:off x="5893603" y="2250273"/>
              <a:ext cx="1714512" cy="6429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9" name="Slide Number Placeholder 8"/>
          <p:cNvSpPr>
            <a:spLocks noGrp="1"/>
          </p:cNvSpPr>
          <p:nvPr>
            <p:ph type="sldNum" sz="quarter" idx="12"/>
          </p:nvPr>
        </p:nvSpPr>
        <p:spPr/>
        <p:txBody>
          <a:bodyPr/>
          <a:lstStyle/>
          <a:p>
            <a:fld id="{8AF02B71-8991-4516-A01E-F1A9ACD28BDC}" type="slidenum">
              <a:rPr lang="en-US" smtClean="0"/>
              <a:pPr/>
              <a:t>29</a:t>
            </a:fld>
            <a:endParaRPr lang="en-US"/>
          </a:p>
        </p:txBody>
      </p:sp>
      <p:sp>
        <p:nvSpPr>
          <p:cNvPr id="11" name="TextBox 10"/>
          <p:cNvSpPr txBox="1"/>
          <p:nvPr/>
        </p:nvSpPr>
        <p:spPr>
          <a:xfrm>
            <a:off x="0" y="6453336"/>
            <a:ext cx="1475656" cy="461665"/>
          </a:xfrm>
          <a:prstGeom prst="rect">
            <a:avLst/>
          </a:prstGeom>
          <a:solidFill>
            <a:srgbClr val="FF0000"/>
          </a:solidFill>
        </p:spPr>
        <p:txBody>
          <a:bodyPr wrap="square" rtlCol="0">
            <a:spAutoFit/>
          </a:bodyPr>
          <a:lstStyle/>
          <a:p>
            <a:r>
              <a:rPr lang="en-US" dirty="0" smtClean="0">
                <a:solidFill>
                  <a:schemeClr val="bg1"/>
                </a:solidFill>
              </a:rPr>
              <a:t>Read note</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Objectives</a:t>
            </a:r>
            <a:endParaRPr lang="en-US" b="1"/>
          </a:p>
        </p:txBody>
      </p:sp>
      <p:sp>
        <p:nvSpPr>
          <p:cNvPr id="3" name="Content Placeholder 2"/>
          <p:cNvSpPr>
            <a:spLocks noGrp="1"/>
          </p:cNvSpPr>
          <p:nvPr>
            <p:ph idx="1"/>
          </p:nvPr>
        </p:nvSpPr>
        <p:spPr>
          <a:xfrm>
            <a:off x="498474" y="1285860"/>
            <a:ext cx="7556313" cy="4840303"/>
          </a:xfrm>
        </p:spPr>
        <p:txBody>
          <a:bodyPr>
            <a:normAutofit fontScale="92500" lnSpcReduction="20000"/>
          </a:bodyPr>
          <a:lstStyle/>
          <a:p>
            <a:r>
              <a:rPr lang="en-US" sz="2800" dirty="0" smtClean="0">
                <a:solidFill>
                  <a:srgbClr val="002060"/>
                </a:solidFill>
              </a:rPr>
              <a:t>After studying this chapter, you should be able to: </a:t>
            </a:r>
          </a:p>
          <a:p>
            <a:pPr lvl="1"/>
            <a:r>
              <a:rPr lang="en-US" sz="2600" dirty="0" smtClean="0">
                <a:solidFill>
                  <a:srgbClr val="002060"/>
                </a:solidFill>
              </a:rPr>
              <a:t>Summarize, at a top level, the key functions of an operating system (OS). </a:t>
            </a:r>
          </a:p>
          <a:p>
            <a:pPr lvl="1"/>
            <a:r>
              <a:rPr lang="en-US" sz="2600" dirty="0" smtClean="0">
                <a:solidFill>
                  <a:srgbClr val="002060"/>
                </a:solidFill>
              </a:rPr>
              <a:t>Discuss the evolution of operating systems for early simple batch systems to modern complex systems. </a:t>
            </a:r>
          </a:p>
          <a:p>
            <a:pPr lvl="1"/>
            <a:r>
              <a:rPr lang="en-US" sz="2600" dirty="0" smtClean="0">
                <a:solidFill>
                  <a:srgbClr val="002060"/>
                </a:solidFill>
              </a:rPr>
              <a:t>Explain the differences among long-, medium-, and short-term scheduling. </a:t>
            </a:r>
          </a:p>
          <a:p>
            <a:pPr lvl="1"/>
            <a:r>
              <a:rPr lang="en-US" sz="2600" dirty="0" smtClean="0">
                <a:solidFill>
                  <a:srgbClr val="002060"/>
                </a:solidFill>
              </a:rPr>
              <a:t>Understand the reason for memory partitioning and explain the various techniques that are used. </a:t>
            </a:r>
          </a:p>
          <a:p>
            <a:pPr lvl="1"/>
            <a:r>
              <a:rPr lang="en-US" sz="2600" dirty="0" smtClean="0">
                <a:solidFill>
                  <a:srgbClr val="002060"/>
                </a:solidFill>
              </a:rPr>
              <a:t>Assess the relative advantages of paging and segmentation. </a:t>
            </a:r>
          </a:p>
          <a:p>
            <a:pPr lvl="1"/>
            <a:r>
              <a:rPr lang="en-US" sz="2600" dirty="0" smtClean="0">
                <a:solidFill>
                  <a:srgbClr val="002060"/>
                </a:solidFill>
              </a:rPr>
              <a:t>Define virtual memory.</a:t>
            </a:r>
            <a:endParaRPr lang="en-US" sz="2600" dirty="0" smtClean="0">
              <a:solidFill>
                <a:srgbClr val="002060"/>
              </a:solidFill>
              <a:latin typeface="Times New Roman" pitchFamily="-110" charset="0"/>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457200" y="228600"/>
            <a:ext cx="7556500" cy="1116012"/>
          </a:xfrm>
        </p:spPr>
        <p:txBody>
          <a:bodyPr/>
          <a:lstStyle/>
          <a:p>
            <a:r>
              <a:rPr lang="en-US" sz="2800" dirty="0" smtClean="0">
                <a:effectLst>
                  <a:outerShdw blurRad="38100" dist="38100" dir="2700000" algn="tl">
                    <a:srgbClr val="000000">
                      <a:alpha val="43137"/>
                    </a:srgbClr>
                  </a:outerShdw>
                </a:effectLst>
              </a:rPr>
              <a:t>3 Key </a:t>
            </a:r>
            <a:r>
              <a:rPr lang="en-US" sz="2800" dirty="0">
                <a:effectLst>
                  <a:outerShdw blurRad="38100" dist="38100" dir="2700000" algn="tl">
                    <a:srgbClr val="000000">
                      <a:alpha val="43137"/>
                    </a:srgbClr>
                  </a:outerShdw>
                </a:effectLst>
              </a:rPr>
              <a:t>Elements of </a:t>
            </a:r>
            <a:r>
              <a:rPr lang="en-US" sz="2800" dirty="0" smtClean="0">
                <a:effectLst>
                  <a:outerShdw blurRad="38100" dist="38100" dir="2700000" algn="tl">
                    <a:srgbClr val="000000">
                      <a:alpha val="43137"/>
                    </a:srgbClr>
                  </a:outerShdw>
                </a:effectLst>
              </a:rPr>
              <a:t>Multiprogramming OS</a:t>
            </a:r>
            <a:endParaRPr lang="en-US" sz="2800" dirty="0">
              <a:effectLst>
                <a:outerShdw blurRad="38100" dist="38100" dir="2700000" algn="tl">
                  <a:srgbClr val="000000">
                    <a:alpha val="43137"/>
                  </a:srgbClr>
                </a:outerShdw>
              </a:effectLst>
            </a:endParaRPr>
          </a:p>
        </p:txBody>
      </p:sp>
      <p:pic>
        <p:nvPicPr>
          <p:cNvPr id="116739" name="Picture 3"/>
          <p:cNvPicPr>
            <a:picLocks noChangeAspect="1" noChangeArrowheads="1"/>
          </p:cNvPicPr>
          <p:nvPr/>
        </p:nvPicPr>
        <p:blipFill>
          <a:blip r:embed="rId3"/>
          <a:srcRect/>
          <a:stretch>
            <a:fillRect/>
          </a:stretch>
        </p:blipFill>
        <p:spPr bwMode="auto">
          <a:xfrm>
            <a:off x="1691680" y="908720"/>
            <a:ext cx="7391498" cy="559155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30</a:t>
            </a:fld>
            <a:endParaRPr lang="en-US"/>
          </a:p>
        </p:txBody>
      </p:sp>
      <p:sp>
        <p:nvSpPr>
          <p:cNvPr id="5" name="TextBox 4"/>
          <p:cNvSpPr txBox="1"/>
          <p:nvPr/>
        </p:nvSpPr>
        <p:spPr>
          <a:xfrm>
            <a:off x="107504" y="2132856"/>
            <a:ext cx="2771800" cy="1200329"/>
          </a:xfrm>
          <a:prstGeom prst="rect">
            <a:avLst/>
          </a:prstGeom>
          <a:noFill/>
          <a:ln>
            <a:solidFill>
              <a:schemeClr val="tx1"/>
            </a:solidFill>
          </a:ln>
        </p:spPr>
        <p:txBody>
          <a:bodyPr wrap="square" rtlCol="0">
            <a:spAutoFit/>
          </a:bodyPr>
          <a:lstStyle/>
          <a:p>
            <a:r>
              <a:rPr lang="en-US" b="1" dirty="0" smtClean="0">
                <a:solidFill>
                  <a:srgbClr val="FF0000"/>
                </a:solidFill>
              </a:rPr>
              <a:t>Services</a:t>
            </a:r>
          </a:p>
          <a:p>
            <a:r>
              <a:rPr lang="en-US" b="1" dirty="0" smtClean="0">
                <a:solidFill>
                  <a:srgbClr val="00B050"/>
                </a:solidFill>
              </a:rPr>
              <a:t>Interrupt Handler</a:t>
            </a:r>
          </a:p>
          <a:p>
            <a:r>
              <a:rPr lang="en-US" b="1" dirty="0" smtClean="0">
                <a:solidFill>
                  <a:srgbClr val="0000CC"/>
                </a:solidFill>
              </a:rPr>
              <a:t>Scheduler</a:t>
            </a:r>
            <a:endParaRPr lang="en-US" b="1" dirty="0">
              <a:solidFill>
                <a:srgbClr val="0000CC"/>
              </a:solidFill>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dirty="0">
                <a:effectLst>
                  <a:outerShdw blurRad="38100" dist="38100" dir="2700000" algn="tl">
                    <a:srgbClr val="000000">
                      <a:alpha val="43137"/>
                    </a:srgbClr>
                  </a:outerShdw>
                </a:effectLst>
              </a:rPr>
              <a:t>Process Scheduling</a:t>
            </a:r>
          </a:p>
        </p:txBody>
      </p:sp>
      <p:pic>
        <p:nvPicPr>
          <p:cNvPr id="117762" name="Picture 2"/>
          <p:cNvPicPr>
            <a:picLocks noChangeAspect="1" noChangeArrowheads="1"/>
          </p:cNvPicPr>
          <p:nvPr/>
        </p:nvPicPr>
        <p:blipFill>
          <a:blip r:embed="rId3"/>
          <a:srcRect/>
          <a:stretch>
            <a:fillRect/>
          </a:stretch>
        </p:blipFill>
        <p:spPr bwMode="auto">
          <a:xfrm>
            <a:off x="321364" y="1357298"/>
            <a:ext cx="8501274" cy="528641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457200" y="304800"/>
            <a:ext cx="7556500" cy="1116013"/>
          </a:xfrm>
        </p:spPr>
        <p:txBody>
          <a:bodyPr/>
          <a:lstStyle/>
          <a:p>
            <a:r>
              <a:rPr lang="en-US" smtClean="0">
                <a:effectLst>
                  <a:outerShdw blurRad="38100" dist="38100" dir="2700000" algn="tl">
                    <a:srgbClr val="000000">
                      <a:alpha val="43137"/>
                    </a:srgbClr>
                  </a:outerShdw>
                </a:effectLst>
              </a:rPr>
              <a:t>8.3- Memory Management</a:t>
            </a:r>
            <a:endParaRPr lang="en-US" dirty="0">
              <a:effectLst>
                <a:outerShdw blurRad="38100" dist="38100" dir="2700000" algn="tl">
                  <a:srgbClr val="000000">
                    <a:alpha val="43137"/>
                  </a:srgbClr>
                </a:outerShdw>
              </a:effectLst>
            </a:endParaRPr>
          </a:p>
        </p:txBody>
      </p:sp>
      <p:sp>
        <p:nvSpPr>
          <p:cNvPr id="5" name="Rectangle 4"/>
          <p:cNvSpPr/>
          <p:nvPr/>
        </p:nvSpPr>
        <p:spPr>
          <a:xfrm>
            <a:off x="500034" y="2625874"/>
            <a:ext cx="8072494" cy="3539430"/>
          </a:xfrm>
          <a:prstGeom prst="rect">
            <a:avLst/>
          </a:prstGeom>
        </p:spPr>
        <p:txBody>
          <a:bodyPr wrap="square">
            <a:spAutoFit/>
          </a:bodyPr>
          <a:lstStyle/>
          <a:p>
            <a:pPr>
              <a:buClr>
                <a:schemeClr val="tx2">
                  <a:lumMod val="75000"/>
                  <a:lumOff val="25000"/>
                </a:schemeClr>
              </a:buClr>
              <a:buFont typeface="Wingdings" pitchFamily="2" charset="2"/>
              <a:buChar char="§"/>
            </a:pPr>
            <a:r>
              <a:rPr lang="en-US" sz="3200" dirty="0" smtClean="0">
                <a:solidFill>
                  <a:srgbClr val="0000CC"/>
                </a:solidFill>
              </a:rPr>
              <a:t>  Techniques used in Memory Management</a:t>
            </a:r>
          </a:p>
          <a:p>
            <a:pPr lvl="1">
              <a:buClr>
                <a:schemeClr val="tx2">
                  <a:lumMod val="75000"/>
                  <a:lumOff val="25000"/>
                </a:schemeClr>
              </a:buClr>
              <a:buFont typeface="Wingdings" pitchFamily="2" charset="2"/>
              <a:buChar char="§"/>
            </a:pPr>
            <a:r>
              <a:rPr lang="en-US" sz="3200" dirty="0" smtClean="0"/>
              <a:t>  S</a:t>
            </a:r>
            <a:r>
              <a:rPr lang="en-US" sz="3200" dirty="0" smtClean="0">
                <a:sym typeface="Wingdings" pitchFamily="2" charset="2"/>
              </a:rPr>
              <a:t>wapping – </a:t>
            </a:r>
            <a:r>
              <a:rPr lang="en-US" sz="3200" dirty="0" err="1" smtClean="0">
                <a:sym typeface="Wingdings" pitchFamily="2" charset="2"/>
              </a:rPr>
              <a:t>Hoán</a:t>
            </a:r>
            <a:r>
              <a:rPr lang="en-US" sz="3200" dirty="0" smtClean="0">
                <a:sym typeface="Wingdings" pitchFamily="2" charset="2"/>
              </a:rPr>
              <a:t> </a:t>
            </a:r>
            <a:r>
              <a:rPr lang="en-US" sz="3200" dirty="0" err="1" smtClean="0">
                <a:sym typeface="Wingdings" pitchFamily="2" charset="2"/>
              </a:rPr>
              <a:t>vị</a:t>
            </a:r>
            <a:endParaRPr lang="en-US" sz="3200" dirty="0" smtClean="0">
              <a:sym typeface="Wingdings" pitchFamily="2" charset="2"/>
            </a:endParaRPr>
          </a:p>
          <a:p>
            <a:pPr lvl="1">
              <a:buClr>
                <a:schemeClr val="tx2">
                  <a:lumMod val="75000"/>
                  <a:lumOff val="25000"/>
                </a:schemeClr>
              </a:buClr>
              <a:buFont typeface="Wingdings" pitchFamily="2" charset="2"/>
              <a:buChar char="§"/>
            </a:pPr>
            <a:r>
              <a:rPr lang="en-US" sz="3200" dirty="0" smtClean="0">
                <a:sym typeface="Wingdings" pitchFamily="2" charset="2"/>
              </a:rPr>
              <a:t>  </a:t>
            </a:r>
            <a:r>
              <a:rPr lang="en-US" sz="3200" dirty="0" err="1" smtClean="0">
                <a:sym typeface="Wingdings" pitchFamily="2" charset="2"/>
              </a:rPr>
              <a:t>Partioning</a:t>
            </a:r>
            <a:r>
              <a:rPr lang="en-US" sz="3200" dirty="0" smtClean="0">
                <a:sym typeface="Wingdings" pitchFamily="2" charset="2"/>
              </a:rPr>
              <a:t> – </a:t>
            </a:r>
            <a:r>
              <a:rPr lang="en-US" sz="3200" dirty="0" err="1" smtClean="0">
                <a:sym typeface="Wingdings" pitchFamily="2" charset="2"/>
              </a:rPr>
              <a:t>Phân</a:t>
            </a:r>
            <a:r>
              <a:rPr lang="en-US" sz="3200" dirty="0" smtClean="0">
                <a:sym typeface="Wingdings" pitchFamily="2" charset="2"/>
              </a:rPr>
              <a:t> </a:t>
            </a:r>
            <a:r>
              <a:rPr lang="en-US" sz="3200" dirty="0" err="1" smtClean="0">
                <a:sym typeface="Wingdings" pitchFamily="2" charset="2"/>
              </a:rPr>
              <a:t>hoạch</a:t>
            </a:r>
            <a:endParaRPr lang="en-US" sz="3200" dirty="0" smtClean="0">
              <a:sym typeface="Wingdings" pitchFamily="2" charset="2"/>
            </a:endParaRPr>
          </a:p>
          <a:p>
            <a:pPr lvl="2">
              <a:buClr>
                <a:schemeClr val="tx2">
                  <a:lumMod val="75000"/>
                  <a:lumOff val="25000"/>
                </a:schemeClr>
              </a:buClr>
              <a:buFont typeface="Wingdings" pitchFamily="2" charset="2"/>
              <a:buChar char="§"/>
            </a:pPr>
            <a:r>
              <a:rPr lang="en-US" sz="3200" dirty="0" smtClean="0">
                <a:sym typeface="Wingdings" pitchFamily="2" charset="2"/>
              </a:rPr>
              <a:t>  Paging – </a:t>
            </a:r>
            <a:r>
              <a:rPr lang="en-US" sz="3200" dirty="0" err="1" smtClean="0">
                <a:sym typeface="Wingdings" pitchFamily="2" charset="2"/>
              </a:rPr>
              <a:t>Phân</a:t>
            </a:r>
            <a:r>
              <a:rPr lang="en-US" sz="3200" dirty="0" smtClean="0">
                <a:sym typeface="Wingdings" pitchFamily="2" charset="2"/>
              </a:rPr>
              <a:t> </a:t>
            </a:r>
            <a:r>
              <a:rPr lang="en-US" sz="3200" dirty="0" err="1" smtClean="0">
                <a:sym typeface="Wingdings" pitchFamily="2" charset="2"/>
              </a:rPr>
              <a:t>trang</a:t>
            </a:r>
            <a:endParaRPr lang="en-US" sz="3200" dirty="0" smtClean="0">
              <a:sym typeface="Wingdings" pitchFamily="2" charset="2"/>
            </a:endParaRPr>
          </a:p>
          <a:p>
            <a:pPr lvl="2">
              <a:buClr>
                <a:schemeClr val="tx2">
                  <a:lumMod val="75000"/>
                  <a:lumOff val="25000"/>
                </a:schemeClr>
              </a:buClr>
              <a:buFont typeface="Wingdings" pitchFamily="2" charset="2"/>
              <a:buChar char="§"/>
            </a:pPr>
            <a:r>
              <a:rPr lang="en-US" sz="3200" dirty="0" smtClean="0">
                <a:sym typeface="Wingdings" pitchFamily="2" charset="2"/>
              </a:rPr>
              <a:t> Segmentation – </a:t>
            </a:r>
            <a:r>
              <a:rPr lang="en-US" sz="3200" dirty="0" err="1" smtClean="0">
                <a:sym typeface="Wingdings" pitchFamily="2" charset="2"/>
              </a:rPr>
              <a:t>Phân</a:t>
            </a:r>
            <a:r>
              <a:rPr lang="en-US" sz="3200" dirty="0" smtClean="0">
                <a:sym typeface="Wingdings" pitchFamily="2" charset="2"/>
              </a:rPr>
              <a:t> </a:t>
            </a:r>
            <a:r>
              <a:rPr lang="en-US" sz="3200" dirty="0" err="1" smtClean="0">
                <a:sym typeface="Wingdings" pitchFamily="2" charset="2"/>
              </a:rPr>
              <a:t>đoạn</a:t>
            </a:r>
            <a:endParaRPr lang="en-US" sz="3200" dirty="0" smtClean="0">
              <a:sym typeface="Wingdings" pitchFamily="2" charset="2"/>
            </a:endParaRPr>
          </a:p>
          <a:p>
            <a:pPr lvl="1">
              <a:buClr>
                <a:schemeClr val="tx2">
                  <a:lumMod val="75000"/>
                  <a:lumOff val="25000"/>
                </a:schemeClr>
              </a:buClr>
              <a:buFont typeface="Wingdings" pitchFamily="2" charset="2"/>
              <a:buChar char="§"/>
            </a:pPr>
            <a:r>
              <a:rPr lang="en-US" sz="3200" dirty="0" smtClean="0">
                <a:sym typeface="Wingdings" pitchFamily="2" charset="2"/>
              </a:rPr>
              <a:t>  Translation </a:t>
            </a:r>
            <a:r>
              <a:rPr lang="en-US" sz="3200" dirty="0" err="1" smtClean="0">
                <a:sym typeface="Wingdings" pitchFamily="2" charset="2"/>
              </a:rPr>
              <a:t>Lookaside</a:t>
            </a:r>
            <a:r>
              <a:rPr lang="en-US" sz="3200" dirty="0" smtClean="0">
                <a:sym typeface="Wingdings" pitchFamily="2" charset="2"/>
              </a:rPr>
              <a:t> Buffer – </a:t>
            </a:r>
            <a:r>
              <a:rPr lang="en-US" sz="3200" dirty="0" err="1" smtClean="0">
                <a:sym typeface="Wingdings" pitchFamily="2" charset="2"/>
              </a:rPr>
              <a:t>Bộ</a:t>
            </a:r>
            <a:r>
              <a:rPr lang="en-US" sz="3200" dirty="0" smtClean="0">
                <a:sym typeface="Wingdings" pitchFamily="2" charset="2"/>
              </a:rPr>
              <a:t> </a:t>
            </a:r>
            <a:r>
              <a:rPr lang="en-US" sz="3200" dirty="0" err="1" smtClean="0">
                <a:sym typeface="Wingdings" pitchFamily="2" charset="2"/>
              </a:rPr>
              <a:t>đệm</a:t>
            </a:r>
            <a:r>
              <a:rPr lang="en-US" sz="3200" dirty="0" smtClean="0">
                <a:sym typeface="Wingdings" pitchFamily="2" charset="2"/>
              </a:rPr>
              <a:t> </a:t>
            </a:r>
            <a:r>
              <a:rPr lang="en-US" sz="3200" dirty="0" err="1" smtClean="0">
                <a:sym typeface="Wingdings" pitchFamily="2" charset="2"/>
              </a:rPr>
              <a:t>hỗ</a:t>
            </a:r>
            <a:r>
              <a:rPr lang="en-US" sz="3200" dirty="0" smtClean="0">
                <a:sym typeface="Wingdings" pitchFamily="2" charset="2"/>
              </a:rPr>
              <a:t> </a:t>
            </a:r>
            <a:r>
              <a:rPr lang="en-US" sz="3200" dirty="0" err="1" smtClean="0">
                <a:sym typeface="Wingdings" pitchFamily="2" charset="2"/>
              </a:rPr>
              <a:t>trợ</a:t>
            </a:r>
            <a:r>
              <a:rPr lang="en-US" sz="3200" dirty="0" smtClean="0">
                <a:sym typeface="Wingdings" pitchFamily="2" charset="2"/>
              </a:rPr>
              <a:t> </a:t>
            </a:r>
            <a:r>
              <a:rPr lang="en-US" sz="3200" dirty="0" err="1" smtClean="0">
                <a:sym typeface="Wingdings" pitchFamily="2" charset="2"/>
              </a:rPr>
              <a:t>chuyển</a:t>
            </a:r>
            <a:r>
              <a:rPr lang="en-US" sz="3200" dirty="0" smtClean="0">
                <a:sym typeface="Wingdings" pitchFamily="2" charset="2"/>
              </a:rPr>
              <a:t> </a:t>
            </a:r>
            <a:r>
              <a:rPr lang="en-US" sz="3200" dirty="0" err="1" smtClean="0">
                <a:sym typeface="Wingdings" pitchFamily="2" charset="2"/>
              </a:rPr>
              <a:t>địa</a:t>
            </a:r>
            <a:r>
              <a:rPr lang="en-US" sz="3200" dirty="0" smtClean="0">
                <a:sym typeface="Wingdings" pitchFamily="2" charset="2"/>
              </a:rPr>
              <a:t> </a:t>
            </a:r>
            <a:r>
              <a:rPr lang="en-US" sz="3200" dirty="0" err="1" smtClean="0">
                <a:sym typeface="Wingdings" pitchFamily="2" charset="2"/>
              </a:rPr>
              <a:t>chỉ</a:t>
            </a:r>
            <a:r>
              <a:rPr lang="en-US" sz="3200" dirty="0" smtClean="0">
                <a:sym typeface="Wingdings" pitchFamily="2" charset="2"/>
              </a:rPr>
              <a:t> </a:t>
            </a:r>
            <a:endParaRPr lang="en-US" sz="3200" dirty="0" smtClean="0"/>
          </a:p>
        </p:txBody>
      </p:sp>
      <p:sp>
        <p:nvSpPr>
          <p:cNvPr id="6" name="Rectangle 5"/>
          <p:cNvSpPr/>
          <p:nvPr/>
        </p:nvSpPr>
        <p:spPr>
          <a:xfrm>
            <a:off x="467544" y="1052736"/>
            <a:ext cx="8358246" cy="1384995"/>
          </a:xfrm>
          <a:prstGeom prst="rect">
            <a:avLst/>
          </a:prstGeom>
          <a:solidFill>
            <a:schemeClr val="accent6">
              <a:lumMod val="40000"/>
              <a:lumOff val="60000"/>
            </a:schemeClr>
          </a:solidFill>
        </p:spPr>
        <p:txBody>
          <a:bodyPr wrap="square">
            <a:spAutoFit/>
          </a:bodyPr>
          <a:lstStyle/>
          <a:p>
            <a:r>
              <a:rPr lang="en-US" sz="2800" dirty="0" smtClean="0"/>
              <a:t>Memory Manager is a part of OS which bears responsibility to manage computer memory at the system level and some of following techniques can be applied.</a:t>
            </a:r>
            <a:endParaRPr lang="en-US" sz="2800"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32</a:t>
            </a:fld>
            <a:endParaRPr lang="en-US"/>
          </a:p>
        </p:txBody>
      </p:sp>
      <p:sp>
        <p:nvSpPr>
          <p:cNvPr id="8" name="Rectangle 7"/>
          <p:cNvSpPr/>
          <p:nvPr/>
        </p:nvSpPr>
        <p:spPr>
          <a:xfrm>
            <a:off x="7020272" y="3812847"/>
            <a:ext cx="1872208" cy="1200329"/>
          </a:xfrm>
          <a:prstGeom prst="rect">
            <a:avLst/>
          </a:prstGeom>
        </p:spPr>
        <p:txBody>
          <a:bodyPr wrap="square">
            <a:spAutoFit/>
          </a:bodyPr>
          <a:lstStyle/>
          <a:p>
            <a:r>
              <a:rPr lang="en-US" dirty="0" smtClean="0">
                <a:sym typeface="Wingdings" pitchFamily="2" charset="2"/>
              </a:rPr>
              <a:t>Virtual Memory – </a:t>
            </a:r>
            <a:r>
              <a:rPr lang="en-US" dirty="0" err="1" smtClean="0">
                <a:sym typeface="Wingdings" pitchFamily="2" charset="2"/>
              </a:rPr>
              <a:t>Bộ</a:t>
            </a:r>
            <a:r>
              <a:rPr lang="en-US" dirty="0" smtClean="0">
                <a:sym typeface="Wingdings" pitchFamily="2" charset="2"/>
              </a:rPr>
              <a:t> </a:t>
            </a:r>
            <a:r>
              <a:rPr lang="en-US" dirty="0" err="1" smtClean="0">
                <a:sym typeface="Wingdings" pitchFamily="2" charset="2"/>
              </a:rPr>
              <a:t>nhớ</a:t>
            </a:r>
            <a:r>
              <a:rPr lang="en-US" dirty="0" smtClean="0">
                <a:sym typeface="Wingdings" pitchFamily="2" charset="2"/>
              </a:rPr>
              <a:t> </a:t>
            </a:r>
            <a:r>
              <a:rPr lang="en-US" dirty="0" err="1" smtClean="0">
                <a:sym typeface="Wingdings" pitchFamily="2" charset="2"/>
              </a:rPr>
              <a:t>ảo</a:t>
            </a:r>
            <a:endParaRPr lang="en-US" dirty="0"/>
          </a:p>
        </p:txBody>
      </p:sp>
      <p:sp>
        <p:nvSpPr>
          <p:cNvPr id="9" name="Right Brace 8"/>
          <p:cNvSpPr/>
          <p:nvPr/>
        </p:nvSpPr>
        <p:spPr>
          <a:xfrm>
            <a:off x="5652120" y="3645024"/>
            <a:ext cx="1368152" cy="1512168"/>
          </a:xfrm>
          <a:prstGeom prst="rightBrace">
            <a:avLst>
              <a:gd name="adj1" fmla="val 8333"/>
              <a:gd name="adj2" fmla="val 5270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381093" y="2714620"/>
            <a:ext cx="3255264" cy="3411543"/>
          </a:xfrm>
        </p:spPr>
        <p:txBody>
          <a:bodyPr>
            <a:normAutofit/>
          </a:bodyPr>
          <a:lstStyle/>
          <a:p>
            <a:r>
              <a:rPr lang="en-US" sz="2800" smtClean="0"/>
              <a:t>Why?</a:t>
            </a:r>
          </a:p>
          <a:p>
            <a:r>
              <a:rPr lang="en-US" sz="1800" smtClean="0"/>
              <a:t>Memory has larger size </a:t>
            </a:r>
            <a:r>
              <a:rPr lang="en-US" sz="1800" smtClean="0">
                <a:sym typeface="Wingdings" pitchFamily="2" charset="2"/>
              </a:rPr>
              <a:t> Processes request more and more memory,  more processes need to run  Memory is not enough to supply  A selected process must be swapped out to disk in order to load new process (SWAP)</a:t>
            </a:r>
            <a:endParaRPr lang="en-US" sz="1800" dirty="0"/>
          </a:p>
        </p:txBody>
      </p:sp>
      <p:sp>
        <p:nvSpPr>
          <p:cNvPr id="6" name="Title 5"/>
          <p:cNvSpPr>
            <a:spLocks noGrp="1"/>
          </p:cNvSpPr>
          <p:nvPr>
            <p:ph type="title"/>
          </p:nvPr>
        </p:nvSpPr>
        <p:spPr>
          <a:xfrm>
            <a:off x="428596" y="500042"/>
            <a:ext cx="3255264" cy="1785950"/>
          </a:xfrm>
        </p:spPr>
        <p:txBody>
          <a:bodyPr>
            <a:normAutofit/>
          </a:bodyPr>
          <a:lstStyle/>
          <a:p>
            <a:r>
              <a:rPr lang="en-US" sz="3200" smtClean="0"/>
              <a:t>Memory Management:</a:t>
            </a:r>
            <a:br>
              <a:rPr lang="en-US" sz="3200" smtClean="0"/>
            </a:br>
            <a:r>
              <a:rPr lang="en-US" sz="3600" smtClean="0"/>
              <a:t>Swapping</a:t>
            </a:r>
            <a:endParaRPr lang="en-US" sz="3200"/>
          </a:p>
        </p:txBody>
      </p:sp>
      <p:pic>
        <p:nvPicPr>
          <p:cNvPr id="118786" name="Picture 2"/>
          <p:cNvPicPr>
            <a:picLocks noChangeAspect="1" noChangeArrowheads="1"/>
          </p:cNvPicPr>
          <p:nvPr/>
        </p:nvPicPr>
        <p:blipFill>
          <a:blip r:embed="rId3"/>
          <a:srcRect/>
          <a:stretch>
            <a:fillRect/>
          </a:stretch>
        </p:blipFill>
        <p:spPr bwMode="auto">
          <a:xfrm>
            <a:off x="4210078" y="276225"/>
            <a:ext cx="4362450" cy="6305550"/>
          </a:xfrm>
          <a:prstGeom prst="rect">
            <a:avLst/>
          </a:prstGeom>
          <a:noFill/>
          <a:ln w="9525">
            <a:noFill/>
            <a:miter lim="800000"/>
            <a:headEnd/>
            <a:tailEnd/>
          </a:ln>
          <a:effectLst/>
        </p:spPr>
      </p:pic>
      <p:sp>
        <p:nvSpPr>
          <p:cNvPr id="5" name="TextBox 4"/>
          <p:cNvSpPr txBox="1"/>
          <p:nvPr/>
        </p:nvSpPr>
        <p:spPr>
          <a:xfrm>
            <a:off x="7236296" y="5301208"/>
            <a:ext cx="1907704" cy="1569660"/>
          </a:xfrm>
          <a:prstGeom prst="rect">
            <a:avLst/>
          </a:prstGeom>
          <a:noFill/>
        </p:spPr>
        <p:txBody>
          <a:bodyPr wrap="square" rtlCol="0">
            <a:spAutoFit/>
          </a:bodyPr>
          <a:lstStyle/>
          <a:p>
            <a:r>
              <a:rPr lang="en-US" dirty="0" err="1" smtClean="0"/>
              <a:t>Kỹ</a:t>
            </a:r>
            <a:r>
              <a:rPr lang="en-US" dirty="0" smtClean="0"/>
              <a:t> </a:t>
            </a:r>
            <a:r>
              <a:rPr lang="en-US" dirty="0" err="1" smtClean="0"/>
              <a:t>thuật</a:t>
            </a:r>
            <a:r>
              <a:rPr lang="en-US" dirty="0" smtClean="0"/>
              <a:t> </a:t>
            </a:r>
            <a:r>
              <a:rPr lang="en-US" dirty="0" err="1" smtClean="0"/>
              <a:t>này</a:t>
            </a:r>
            <a:r>
              <a:rPr lang="en-US" dirty="0" smtClean="0"/>
              <a:t> </a:t>
            </a:r>
            <a:r>
              <a:rPr lang="en-US" dirty="0" err="1" smtClean="0"/>
              <a:t>đã</a:t>
            </a:r>
            <a:r>
              <a:rPr lang="en-US" dirty="0" smtClean="0"/>
              <a:t> </a:t>
            </a:r>
            <a:r>
              <a:rPr lang="en-US" dirty="0" err="1" smtClean="0"/>
              <a:t>được</a:t>
            </a:r>
            <a:r>
              <a:rPr lang="en-US" dirty="0" smtClean="0"/>
              <a:t> </a:t>
            </a:r>
            <a:r>
              <a:rPr lang="en-US" dirty="0" err="1" smtClean="0"/>
              <a:t>bàn</a:t>
            </a:r>
            <a:r>
              <a:rPr lang="en-US" dirty="0" smtClean="0"/>
              <a:t> </a:t>
            </a:r>
            <a:r>
              <a:rPr lang="en-US" dirty="0" err="1" smtClean="0"/>
              <a:t>đến</a:t>
            </a:r>
            <a:r>
              <a:rPr lang="en-US" dirty="0" smtClean="0"/>
              <a:t> </a:t>
            </a:r>
            <a:r>
              <a:rPr lang="en-US" dirty="0" err="1" smtClean="0"/>
              <a:t>trong</a:t>
            </a:r>
            <a:r>
              <a:rPr lang="en-US" dirty="0" smtClean="0"/>
              <a:t> </a:t>
            </a:r>
            <a:r>
              <a:rPr lang="en-US" dirty="0" err="1" smtClean="0"/>
              <a:t>phần</a:t>
            </a:r>
            <a:r>
              <a:rPr lang="en-US" dirty="0" smtClean="0"/>
              <a:t> </a:t>
            </a:r>
            <a:r>
              <a:rPr lang="en-US" dirty="0" err="1" smtClean="0"/>
              <a:t>lập</a:t>
            </a:r>
            <a:r>
              <a:rPr lang="en-US" dirty="0" smtClean="0"/>
              <a:t> </a:t>
            </a:r>
            <a:r>
              <a:rPr lang="en-US" dirty="0" err="1" smtClean="0"/>
              <a:t>lịch</a:t>
            </a:r>
            <a:endParaRPr lang="en-US" dirty="0"/>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0555" y="500042"/>
            <a:ext cx="3255264" cy="1162050"/>
          </a:xfrm>
        </p:spPr>
        <p:txBody>
          <a:bodyPr/>
          <a:lstStyle/>
          <a:p>
            <a:r>
              <a:rPr lang="en-US" dirty="0" smtClean="0">
                <a:effectLst>
                  <a:outerShdw blurRad="38100" dist="38100" dir="2700000" algn="tl">
                    <a:srgbClr val="000000">
                      <a:alpha val="43137"/>
                    </a:srgbClr>
                  </a:outerShdw>
                </a:effectLst>
              </a:rPr>
              <a:t>Memory Management</a:t>
            </a:r>
            <a:endParaRPr lang="en-US"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93" y="1785927"/>
            <a:ext cx="3255264" cy="785818"/>
          </a:xfrm>
        </p:spPr>
        <p:txBody>
          <a:bodyPr/>
          <a:lstStyle/>
          <a:p>
            <a:r>
              <a:rPr lang="en-US" sz="3600" dirty="0" smtClean="0"/>
              <a:t>Partitioning</a:t>
            </a:r>
            <a:endParaRPr lang="en-US" sz="3600" dirty="0"/>
          </a:p>
        </p:txBody>
      </p:sp>
      <p:pic>
        <p:nvPicPr>
          <p:cNvPr id="119810" name="Picture 2"/>
          <p:cNvPicPr>
            <a:picLocks noChangeAspect="1" noChangeArrowheads="1"/>
          </p:cNvPicPr>
          <p:nvPr/>
        </p:nvPicPr>
        <p:blipFill>
          <a:blip r:embed="rId3"/>
          <a:srcRect/>
          <a:stretch>
            <a:fillRect/>
          </a:stretch>
        </p:blipFill>
        <p:spPr bwMode="auto">
          <a:xfrm>
            <a:off x="4009994" y="76376"/>
            <a:ext cx="4991162" cy="6710210"/>
          </a:xfrm>
          <a:prstGeom prst="rect">
            <a:avLst/>
          </a:prstGeom>
          <a:noFill/>
          <a:ln w="9525">
            <a:noFill/>
            <a:miter lim="800000"/>
            <a:headEnd/>
            <a:tailEnd/>
          </a:ln>
          <a:effectLst/>
        </p:spPr>
      </p:pic>
      <p:sp>
        <p:nvSpPr>
          <p:cNvPr id="6" name="Rectangle 5"/>
          <p:cNvSpPr/>
          <p:nvPr/>
        </p:nvSpPr>
        <p:spPr>
          <a:xfrm>
            <a:off x="357158" y="2714620"/>
            <a:ext cx="3071834" cy="1569660"/>
          </a:xfrm>
          <a:prstGeom prst="rect">
            <a:avLst/>
          </a:prstGeom>
        </p:spPr>
        <p:txBody>
          <a:bodyPr wrap="square">
            <a:spAutoFit/>
          </a:bodyPr>
          <a:lstStyle/>
          <a:p>
            <a:r>
              <a:rPr lang="en-US" smtClean="0">
                <a:solidFill>
                  <a:schemeClr val="bg1"/>
                </a:solidFill>
              </a:rPr>
              <a:t>Smaller process needs smaller  memory </a:t>
            </a:r>
            <a:r>
              <a:rPr lang="en-US" smtClean="0">
                <a:solidFill>
                  <a:schemeClr val="bg1"/>
                </a:solidFill>
                <a:sym typeface="Wingdings" pitchFamily="2" charset="2"/>
              </a:rPr>
              <a:t> Unequal-size partition is better.</a:t>
            </a:r>
            <a:endParaRPr lang="en-US">
              <a:solidFill>
                <a:schemeClr val="bg1"/>
              </a:solidFill>
            </a:endParaRPr>
          </a:p>
        </p:txBody>
      </p:sp>
      <p:sp>
        <p:nvSpPr>
          <p:cNvPr id="7" name="TextBox 6"/>
          <p:cNvSpPr txBox="1"/>
          <p:nvPr/>
        </p:nvSpPr>
        <p:spPr>
          <a:xfrm>
            <a:off x="395536" y="4509120"/>
            <a:ext cx="3168352" cy="1938992"/>
          </a:xfrm>
          <a:prstGeom prst="rect">
            <a:avLst/>
          </a:prstGeom>
          <a:noFill/>
        </p:spPr>
        <p:txBody>
          <a:bodyPr wrap="square" rtlCol="0">
            <a:spAutoFit/>
          </a:bodyPr>
          <a:lstStyle/>
          <a:p>
            <a:r>
              <a:rPr lang="en-US" dirty="0" err="1" smtClean="0">
                <a:solidFill>
                  <a:schemeClr val="bg1"/>
                </a:solidFill>
              </a:rPr>
              <a:t>Bộ</a:t>
            </a:r>
            <a:r>
              <a:rPr lang="en-US" dirty="0" smtClean="0">
                <a:solidFill>
                  <a:schemeClr val="bg1"/>
                </a:solidFill>
              </a:rPr>
              <a:t> </a:t>
            </a:r>
            <a:r>
              <a:rPr lang="en-US" dirty="0" err="1" smtClean="0">
                <a:solidFill>
                  <a:schemeClr val="bg1"/>
                </a:solidFill>
              </a:rPr>
              <a:t>nhớ</a:t>
            </a:r>
            <a:r>
              <a:rPr lang="en-US" dirty="0" smtClean="0">
                <a:solidFill>
                  <a:schemeClr val="bg1"/>
                </a:solidFill>
              </a:rPr>
              <a:t> RAM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phân</a:t>
            </a:r>
            <a:r>
              <a:rPr lang="en-US" dirty="0" smtClean="0">
                <a:solidFill>
                  <a:schemeClr val="bg1"/>
                </a:solidFill>
              </a:rPr>
              <a:t> </a:t>
            </a:r>
            <a:r>
              <a:rPr lang="en-US" dirty="0" err="1" smtClean="0">
                <a:solidFill>
                  <a:schemeClr val="bg1"/>
                </a:solidFill>
              </a:rPr>
              <a:t>chia</a:t>
            </a:r>
            <a:r>
              <a:rPr lang="en-US" dirty="0" smtClean="0">
                <a:solidFill>
                  <a:schemeClr val="bg1"/>
                </a:solidFill>
              </a:rPr>
              <a:t> </a:t>
            </a:r>
            <a:r>
              <a:rPr lang="en-US" dirty="0" err="1" smtClean="0">
                <a:solidFill>
                  <a:schemeClr val="bg1"/>
                </a:solidFill>
              </a:rPr>
              <a:t>thành</a:t>
            </a:r>
            <a:r>
              <a:rPr lang="en-US" dirty="0" smtClean="0">
                <a:solidFill>
                  <a:schemeClr val="bg1"/>
                </a:solidFill>
              </a:rPr>
              <a:t> </a:t>
            </a:r>
            <a:r>
              <a:rPr lang="en-US" dirty="0" err="1" smtClean="0">
                <a:solidFill>
                  <a:schemeClr val="bg1"/>
                </a:solidFill>
              </a:rPr>
              <a:t>từng</a:t>
            </a:r>
            <a:r>
              <a:rPr lang="en-US" dirty="0" smtClean="0">
                <a:solidFill>
                  <a:schemeClr val="bg1"/>
                </a:solidFill>
              </a:rPr>
              <a:t> </a:t>
            </a:r>
            <a:r>
              <a:rPr lang="en-US" dirty="0" err="1" smtClean="0">
                <a:solidFill>
                  <a:schemeClr val="bg1"/>
                </a:solidFill>
              </a:rPr>
              <a:t>vùng</a:t>
            </a:r>
            <a:r>
              <a:rPr lang="en-US" dirty="0" smtClean="0">
                <a:solidFill>
                  <a:schemeClr val="bg1"/>
                </a:solidFill>
              </a:rPr>
              <a:t> </a:t>
            </a:r>
            <a:r>
              <a:rPr lang="en-US" dirty="0" err="1" smtClean="0">
                <a:solidFill>
                  <a:schemeClr val="bg1"/>
                </a:solidFill>
              </a:rPr>
              <a:t>đều</a:t>
            </a:r>
            <a:r>
              <a:rPr lang="en-US" dirty="0" smtClean="0">
                <a:solidFill>
                  <a:schemeClr val="bg1"/>
                </a:solidFill>
              </a:rPr>
              <a:t> </a:t>
            </a:r>
            <a:r>
              <a:rPr lang="en-US" dirty="0" err="1" smtClean="0">
                <a:solidFill>
                  <a:schemeClr val="bg1"/>
                </a:solidFill>
              </a:rPr>
              <a:t>nhau</a:t>
            </a:r>
            <a:r>
              <a:rPr lang="en-US" dirty="0" smtClean="0">
                <a:solidFill>
                  <a:schemeClr val="bg1"/>
                </a:solidFill>
              </a:rPr>
              <a:t> (</a:t>
            </a:r>
            <a:r>
              <a:rPr lang="en-US" dirty="0" err="1" smtClean="0">
                <a:solidFill>
                  <a:schemeClr val="bg1"/>
                </a:solidFill>
              </a:rPr>
              <a:t>phân</a:t>
            </a:r>
            <a:r>
              <a:rPr lang="en-US" dirty="0" smtClean="0">
                <a:solidFill>
                  <a:schemeClr val="bg1"/>
                </a:solidFill>
              </a:rPr>
              <a:t> </a:t>
            </a:r>
            <a:r>
              <a:rPr lang="en-US" dirty="0" err="1" smtClean="0">
                <a:solidFill>
                  <a:schemeClr val="bg1"/>
                </a:solidFill>
              </a:rPr>
              <a:t>trang</a:t>
            </a:r>
            <a:r>
              <a:rPr lang="en-US" dirty="0" smtClean="0">
                <a:solidFill>
                  <a:schemeClr val="bg1"/>
                </a:solidFill>
              </a:rPr>
              <a:t>) </a:t>
            </a:r>
            <a:r>
              <a:rPr lang="en-US" dirty="0" err="1" smtClean="0">
                <a:solidFill>
                  <a:schemeClr val="bg1"/>
                </a:solidFill>
              </a:rPr>
              <a:t>hoặc</a:t>
            </a:r>
            <a:r>
              <a:rPr lang="en-US" dirty="0" smtClean="0">
                <a:solidFill>
                  <a:schemeClr val="bg1"/>
                </a:solidFill>
              </a:rPr>
              <a:t> </a:t>
            </a:r>
            <a:r>
              <a:rPr lang="en-US" dirty="0" err="1" smtClean="0">
                <a:solidFill>
                  <a:schemeClr val="bg1"/>
                </a:solidFill>
              </a:rPr>
              <a:t>không</a:t>
            </a:r>
            <a:r>
              <a:rPr lang="en-US" dirty="0" smtClean="0">
                <a:solidFill>
                  <a:schemeClr val="bg1"/>
                </a:solidFill>
              </a:rPr>
              <a:t> </a:t>
            </a:r>
            <a:r>
              <a:rPr lang="en-US" dirty="0" err="1" smtClean="0">
                <a:solidFill>
                  <a:schemeClr val="bg1"/>
                </a:solidFill>
              </a:rPr>
              <a:t>đều</a:t>
            </a:r>
            <a:r>
              <a:rPr lang="en-US" dirty="0" smtClean="0">
                <a:solidFill>
                  <a:schemeClr val="bg1"/>
                </a:solidFill>
              </a:rPr>
              <a:t> </a:t>
            </a:r>
            <a:r>
              <a:rPr lang="en-US" dirty="0" err="1" smtClean="0">
                <a:solidFill>
                  <a:schemeClr val="bg1"/>
                </a:solidFill>
              </a:rPr>
              <a:t>nhau</a:t>
            </a:r>
            <a:r>
              <a:rPr lang="en-US" dirty="0" smtClean="0">
                <a:solidFill>
                  <a:schemeClr val="bg1"/>
                </a:solidFill>
              </a:rPr>
              <a:t> (</a:t>
            </a:r>
            <a:r>
              <a:rPr lang="en-US" dirty="0" err="1" smtClean="0">
                <a:solidFill>
                  <a:schemeClr val="bg1"/>
                </a:solidFill>
              </a:rPr>
              <a:t>phân</a:t>
            </a:r>
            <a:r>
              <a:rPr lang="en-US" dirty="0" smtClean="0">
                <a:solidFill>
                  <a:schemeClr val="bg1"/>
                </a:solidFill>
              </a:rPr>
              <a:t> </a:t>
            </a:r>
            <a:r>
              <a:rPr lang="en-US" dirty="0" err="1" smtClean="0">
                <a:solidFill>
                  <a:schemeClr val="bg1"/>
                </a:solidFill>
              </a:rPr>
              <a:t>đoạn</a:t>
            </a:r>
            <a:r>
              <a:rPr lang="en-US" dirty="0" smtClean="0">
                <a:solidFill>
                  <a:schemeClr val="bg1"/>
                </a:solidFill>
              </a:rPr>
              <a:t>)</a:t>
            </a:r>
            <a:endParaRPr lang="en-US" dirty="0">
              <a:solidFill>
                <a:schemeClr val="bg1"/>
              </a:solidFill>
            </a:endParaRP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152400"/>
            <a:ext cx="7556500" cy="963612"/>
          </a:xfrm>
        </p:spPr>
        <p:txBody>
          <a:bodyPr/>
          <a:lstStyle/>
          <a:p>
            <a:r>
              <a:rPr lang="en-US" dirty="0">
                <a:effectLst>
                  <a:outerShdw blurRad="38100" dist="38100" dir="2700000" algn="tl">
                    <a:srgbClr val="000000">
                      <a:alpha val="43137"/>
                    </a:srgbClr>
                  </a:outerShdw>
                </a:effectLst>
              </a:rPr>
              <a:t>Effect of Dynamic Partitioning</a:t>
            </a:r>
            <a:r>
              <a:rPr lang="en-US" dirty="0"/>
              <a:t/>
            </a:r>
            <a:br>
              <a:rPr lang="en-US" dirty="0"/>
            </a:br>
            <a:endParaRPr lang="en-US" dirty="0"/>
          </a:p>
        </p:txBody>
      </p:sp>
      <p:sp>
        <p:nvSpPr>
          <p:cNvPr id="6" name="TextBox 5"/>
          <p:cNvSpPr txBox="1"/>
          <p:nvPr/>
        </p:nvSpPr>
        <p:spPr>
          <a:xfrm>
            <a:off x="5508104" y="2472566"/>
            <a:ext cx="2232248" cy="3385542"/>
          </a:xfrm>
          <a:prstGeom prst="rect">
            <a:avLst/>
          </a:prstGeom>
          <a:solidFill>
            <a:srgbClr val="92D050"/>
          </a:solidFill>
        </p:spPr>
        <p:txBody>
          <a:bodyPr wrap="square" rtlCol="0">
            <a:spAutoFit/>
          </a:bodyPr>
          <a:lstStyle/>
          <a:p>
            <a:r>
              <a:rPr lang="en-US" sz="1800" b="1" dirty="0" smtClean="0">
                <a:latin typeface="+mn-lt"/>
              </a:rPr>
              <a:t>Physical </a:t>
            </a:r>
            <a:r>
              <a:rPr lang="en-US" sz="1800" b="1" dirty="0">
                <a:latin typeface="+mn-lt"/>
              </a:rPr>
              <a:t>address</a:t>
            </a:r>
          </a:p>
          <a:p>
            <a:r>
              <a:rPr lang="en-US" sz="1800" dirty="0">
                <a:latin typeface="+mn-lt"/>
              </a:rPr>
              <a:t>    </a:t>
            </a:r>
            <a:r>
              <a:rPr lang="en-US" sz="1600" dirty="0">
                <a:latin typeface="+mn-lt"/>
              </a:rPr>
              <a:t> - an actual location in main memory</a:t>
            </a:r>
            <a:endParaRPr lang="en-US" sz="1800" dirty="0">
              <a:latin typeface="+mn-lt"/>
            </a:endParaRPr>
          </a:p>
          <a:p>
            <a:r>
              <a:rPr lang="en-US" sz="2000" b="1" dirty="0" smtClean="0"/>
              <a:t>Logical address</a:t>
            </a:r>
          </a:p>
          <a:p>
            <a:r>
              <a:rPr lang="en-US" sz="1600" dirty="0" smtClean="0"/>
              <a:t>     - expressed as a location relative to the beginning of  the program (</a:t>
            </a:r>
            <a:r>
              <a:rPr lang="en-US" sz="1600" b="1" dirty="0" smtClean="0"/>
              <a:t>offset</a:t>
            </a:r>
            <a:r>
              <a:rPr lang="en-US" sz="1600" dirty="0" smtClean="0"/>
              <a:t>)</a:t>
            </a:r>
            <a:endParaRPr lang="en-US" sz="1600" dirty="0" smtClean="0">
              <a:latin typeface="+mn-lt"/>
            </a:endParaRPr>
          </a:p>
          <a:p>
            <a:r>
              <a:rPr lang="en-US" sz="1800" b="1" dirty="0">
                <a:latin typeface="+mn-lt"/>
              </a:rPr>
              <a:t>Base address</a:t>
            </a:r>
          </a:p>
          <a:p>
            <a:r>
              <a:rPr lang="en-US" sz="1800" dirty="0" smtClean="0">
                <a:latin typeface="+mn-lt"/>
              </a:rPr>
              <a:t>      -</a:t>
            </a:r>
            <a:r>
              <a:rPr lang="en-US" sz="1400" dirty="0" smtClean="0">
                <a:latin typeface="+mn-lt"/>
              </a:rPr>
              <a:t> current starting location of the process</a:t>
            </a:r>
            <a:endParaRPr lang="vi-VN" sz="1400" dirty="0" smtClean="0">
              <a:latin typeface="+mn-lt"/>
            </a:endParaRPr>
          </a:p>
          <a:p>
            <a:r>
              <a:rPr lang="vi-VN" sz="1400" dirty="0" smtClean="0">
                <a:latin typeface="+mn-lt"/>
              </a:rPr>
              <a:t>Phisical Addr = Base + Offse</a:t>
            </a:r>
            <a:r>
              <a:rPr lang="en-US" sz="1400" smtClean="0">
                <a:latin typeface="+mn-lt"/>
              </a:rPr>
              <a:t>t</a:t>
            </a:r>
            <a:endParaRPr lang="en-US" sz="1800" dirty="0">
              <a:latin typeface="+mn-lt"/>
            </a:endParaRPr>
          </a:p>
        </p:txBody>
      </p:sp>
      <p:pic>
        <p:nvPicPr>
          <p:cNvPr id="120834" name="Picture 2"/>
          <p:cNvPicPr>
            <a:picLocks noChangeAspect="1" noChangeArrowheads="1"/>
          </p:cNvPicPr>
          <p:nvPr/>
        </p:nvPicPr>
        <p:blipFill>
          <a:blip r:embed="rId3">
            <a:lum bright="-20000" contrast="25000"/>
          </a:blip>
          <a:srcRect/>
          <a:stretch>
            <a:fillRect/>
          </a:stretch>
        </p:blipFill>
        <p:spPr bwMode="auto">
          <a:xfrm>
            <a:off x="123831" y="1142984"/>
            <a:ext cx="5305425" cy="5372100"/>
          </a:xfrm>
          <a:prstGeom prst="rect">
            <a:avLst/>
          </a:prstGeom>
          <a:noFill/>
          <a:ln w="9525">
            <a:noFill/>
            <a:miter lim="800000"/>
            <a:headEnd/>
            <a:tailEnd/>
          </a:ln>
          <a:effectLst/>
        </p:spPr>
      </p:pic>
      <p:sp>
        <p:nvSpPr>
          <p:cNvPr id="10" name="Rectangle 9"/>
          <p:cNvSpPr/>
          <p:nvPr/>
        </p:nvSpPr>
        <p:spPr>
          <a:xfrm>
            <a:off x="5715008" y="764704"/>
            <a:ext cx="3000397" cy="1631216"/>
          </a:xfrm>
          <a:prstGeom prst="rect">
            <a:avLst/>
          </a:prstGeom>
          <a:solidFill>
            <a:schemeClr val="accent6">
              <a:lumMod val="40000"/>
              <a:lumOff val="60000"/>
            </a:schemeClr>
          </a:solidFill>
        </p:spPr>
        <p:txBody>
          <a:bodyPr wrap="square">
            <a:spAutoFit/>
          </a:bodyPr>
          <a:lstStyle/>
          <a:p>
            <a:r>
              <a:rPr lang="en-US" sz="2000" dirty="0" smtClean="0"/>
              <a:t>To enable loading a process to any position of memory, program addresses must be expressed as </a:t>
            </a:r>
            <a:r>
              <a:rPr lang="en-US" sz="2000" b="1" dirty="0" smtClean="0"/>
              <a:t>l</a:t>
            </a:r>
            <a:r>
              <a:rPr lang="en-US" sz="2000" b="1" dirty="0" smtClean="0">
                <a:sym typeface="Wingdings" pitchFamily="2" charset="2"/>
              </a:rPr>
              <a:t>ogical addresses</a:t>
            </a:r>
            <a:r>
              <a:rPr lang="vi-VN" sz="2000" b="1" dirty="0" smtClean="0">
                <a:sym typeface="Wingdings" pitchFamily="2" charset="2"/>
              </a:rPr>
              <a:t>.</a:t>
            </a:r>
            <a:endParaRPr lang="en-US" sz="2000"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35</a:t>
            </a:fld>
            <a:endParaRPr lang="en-US"/>
          </a:p>
        </p:txBody>
      </p:sp>
      <p:sp>
        <p:nvSpPr>
          <p:cNvPr id="8" name="Rectangle 7"/>
          <p:cNvSpPr/>
          <p:nvPr/>
        </p:nvSpPr>
        <p:spPr>
          <a:xfrm>
            <a:off x="8028384" y="2564904"/>
            <a:ext cx="1115616" cy="3240360"/>
          </a:xfrm>
          <a:prstGeom prst="rect">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8100392" y="3212976"/>
            <a:ext cx="936104" cy="1728192"/>
          </a:xfrm>
          <a:prstGeom prst="rect">
            <a:avLst/>
          </a:prstGeom>
          <a:solidFill>
            <a:srgbClr val="0000CC"/>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7452320" y="4725144"/>
            <a:ext cx="504056" cy="288032"/>
          </a:xfrm>
          <a:prstGeom prst="rect">
            <a:avLst/>
          </a:prstGeom>
          <a:solidFill>
            <a:srgbClr val="FFFF00"/>
          </a:solidFill>
        </p:spPr>
        <p:txBody>
          <a:bodyPr wrap="square" rtlCol="0">
            <a:spAutoFit/>
          </a:bodyPr>
          <a:lstStyle/>
          <a:p>
            <a:pPr algn="r"/>
            <a:r>
              <a:rPr lang="vi-VN" sz="1200" dirty="0" smtClean="0"/>
              <a:t>3000</a:t>
            </a:r>
            <a:endParaRPr lang="en-US" sz="1200" dirty="0"/>
          </a:p>
        </p:txBody>
      </p:sp>
      <p:sp>
        <p:nvSpPr>
          <p:cNvPr id="12" name="Rectangle 11"/>
          <p:cNvSpPr/>
          <p:nvPr/>
        </p:nvSpPr>
        <p:spPr>
          <a:xfrm>
            <a:off x="8172400" y="3789040"/>
            <a:ext cx="792088" cy="288032"/>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600" dirty="0" smtClean="0"/>
              <a:t>Data</a:t>
            </a:r>
            <a:endParaRPr lang="en-US" sz="1600" dirty="0"/>
          </a:p>
        </p:txBody>
      </p:sp>
      <p:sp>
        <p:nvSpPr>
          <p:cNvPr id="13" name="TextBox 12"/>
          <p:cNvSpPr txBox="1"/>
          <p:nvPr/>
        </p:nvSpPr>
        <p:spPr>
          <a:xfrm>
            <a:off x="8388424" y="4365104"/>
            <a:ext cx="432048" cy="276999"/>
          </a:xfrm>
          <a:prstGeom prst="rect">
            <a:avLst/>
          </a:prstGeom>
          <a:solidFill>
            <a:srgbClr val="FF0000"/>
          </a:solidFill>
          <a:ln>
            <a:solidFill>
              <a:srgbClr val="FF0000"/>
            </a:solidFill>
          </a:ln>
        </p:spPr>
        <p:txBody>
          <a:bodyPr wrap="square" rtlCol="0">
            <a:spAutoFit/>
          </a:bodyPr>
          <a:lstStyle/>
          <a:p>
            <a:r>
              <a:rPr lang="vi-VN" sz="1200" dirty="0" smtClean="0">
                <a:solidFill>
                  <a:schemeClr val="bg1"/>
                </a:solidFill>
              </a:rPr>
              <a:t>100</a:t>
            </a:r>
            <a:endParaRPr lang="en-US" sz="1200" dirty="0">
              <a:solidFill>
                <a:schemeClr val="bg1"/>
              </a:solidFill>
            </a:endParaRPr>
          </a:p>
        </p:txBody>
      </p:sp>
      <p:cxnSp>
        <p:nvCxnSpPr>
          <p:cNvPr id="15" name="Straight Arrow Connector 14"/>
          <p:cNvCxnSpPr/>
          <p:nvPr/>
        </p:nvCxnSpPr>
        <p:spPr>
          <a:xfrm>
            <a:off x="8244408" y="4077072"/>
            <a:ext cx="0" cy="864096"/>
          </a:xfrm>
          <a:prstGeom prst="straightConnector1">
            <a:avLst/>
          </a:prstGeom>
          <a:ln>
            <a:solidFill>
              <a:schemeClr val="bg1"/>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5652120" y="6021288"/>
            <a:ext cx="3168352" cy="43204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vi-VN" sz="1400" dirty="0" smtClean="0"/>
              <a:t>Physical addr = 3000 + 100 = 3100</a:t>
            </a:r>
            <a:endParaRPr lang="en-US" sz="1400" dirty="0"/>
          </a:p>
        </p:txBody>
      </p:sp>
      <p:cxnSp>
        <p:nvCxnSpPr>
          <p:cNvPr id="18" name="Straight Arrow Connector 17"/>
          <p:cNvCxnSpPr>
            <a:endCxn id="11" idx="1"/>
          </p:cNvCxnSpPr>
          <p:nvPr/>
        </p:nvCxnSpPr>
        <p:spPr>
          <a:xfrm>
            <a:off x="7092280" y="4797152"/>
            <a:ext cx="360040" cy="72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flipV="1">
            <a:off x="7020272" y="4437112"/>
            <a:ext cx="1152128" cy="72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0555" y="838190"/>
            <a:ext cx="3255264" cy="1162050"/>
          </a:xfrm>
        </p:spPr>
        <p:txBody>
          <a:bodyPr>
            <a:noAutofit/>
          </a:bodyPr>
          <a:lstStyle/>
          <a:p>
            <a:r>
              <a:rPr lang="en-US" sz="2400" smtClean="0">
                <a:effectLst>
                  <a:outerShdw blurRad="38100" dist="38100" dir="2700000" algn="tl">
                    <a:srgbClr val="000000">
                      <a:alpha val="43137"/>
                    </a:srgbClr>
                  </a:outerShdw>
                </a:effectLst>
              </a:rPr>
              <a:t>Memory Management</a:t>
            </a:r>
            <a:br>
              <a:rPr lang="en-US" sz="2400" smtClean="0">
                <a:effectLst>
                  <a:outerShdw blurRad="38100" dist="38100" dir="2700000" algn="tl">
                    <a:srgbClr val="000000">
                      <a:alpha val="43137"/>
                    </a:srgbClr>
                  </a:outerShdw>
                </a:effectLst>
              </a:rPr>
            </a:br>
            <a:r>
              <a:rPr lang="en-US" sz="3600" smtClean="0">
                <a:effectLst>
                  <a:outerShdw blurRad="38100" dist="38100" dir="2700000" algn="tl">
                    <a:srgbClr val="000000">
                      <a:alpha val="43137"/>
                    </a:srgbClr>
                  </a:outerShdw>
                </a:effectLst>
              </a:rPr>
              <a:t>Paging</a:t>
            </a:r>
            <a:endParaRPr lang="en-US" sz="2400" dirty="0">
              <a:effectLst>
                <a:outerShdw blurRad="38100" dist="38100" dir="2700000" algn="tl">
                  <a:srgbClr val="000000">
                    <a:alpha val="43137"/>
                  </a:srgbClr>
                </a:outerShdw>
              </a:effectLst>
            </a:endParaRPr>
          </a:p>
        </p:txBody>
      </p:sp>
      <p:sp>
        <p:nvSpPr>
          <p:cNvPr id="9" name="Text Placeholder 8"/>
          <p:cNvSpPr>
            <a:spLocks noGrp="1"/>
          </p:cNvSpPr>
          <p:nvPr>
            <p:ph type="body" sz="half" idx="2"/>
          </p:nvPr>
        </p:nvSpPr>
        <p:spPr>
          <a:xfrm>
            <a:off x="381093" y="2660663"/>
            <a:ext cx="3255264" cy="3768733"/>
          </a:xfrm>
        </p:spPr>
        <p:txBody>
          <a:bodyPr>
            <a:normAutofit fontScale="85000" lnSpcReduction="20000"/>
          </a:bodyPr>
          <a:lstStyle/>
          <a:p>
            <a:r>
              <a:rPr lang="en-US" sz="2000" smtClean="0"/>
              <a:t>At a time, only one instruction of the current process executes </a:t>
            </a:r>
            <a:r>
              <a:rPr lang="en-US" sz="2000" smtClean="0">
                <a:sym typeface="Wingdings" pitchFamily="2" charset="2"/>
              </a:rPr>
              <a:t>  Only necessary part of each process is loaded  Many processes can be loaded.</a:t>
            </a:r>
          </a:p>
          <a:p>
            <a:r>
              <a:rPr lang="en-US" sz="2000" smtClean="0"/>
              <a:t>Programs are divided into   small  fixed chunk (ex. 4KB).  At a time, only some pages of each process are loaded to memory (frames)</a:t>
            </a:r>
          </a:p>
          <a:p>
            <a:r>
              <a:rPr lang="en-US" sz="2000" smtClean="0"/>
              <a:t>Memory is divided also to frames</a:t>
            </a:r>
          </a:p>
          <a:p>
            <a:r>
              <a:rPr lang="en-US" sz="2000" smtClean="0"/>
              <a:t>Frame size= Page size</a:t>
            </a:r>
            <a:endParaRPr lang="en-US" sz="1800" dirty="0"/>
          </a:p>
        </p:txBody>
      </p:sp>
      <p:pic>
        <p:nvPicPr>
          <p:cNvPr id="121859" name="Picture 3"/>
          <p:cNvPicPr>
            <a:picLocks noChangeAspect="1" noChangeArrowheads="1"/>
          </p:cNvPicPr>
          <p:nvPr/>
        </p:nvPicPr>
        <p:blipFill>
          <a:blip r:embed="rId3"/>
          <a:srcRect/>
          <a:stretch>
            <a:fillRect/>
          </a:stretch>
        </p:blipFill>
        <p:spPr bwMode="auto">
          <a:xfrm>
            <a:off x="3871944" y="214290"/>
            <a:ext cx="5200650" cy="5553075"/>
          </a:xfrm>
          <a:prstGeom prst="rect">
            <a:avLst/>
          </a:prstGeom>
          <a:noFill/>
          <a:ln w="9525">
            <a:noFill/>
            <a:miter lim="800000"/>
            <a:headEnd/>
            <a:tailEnd/>
          </a:ln>
          <a:effectLst/>
        </p:spPr>
      </p:pic>
      <p:sp>
        <p:nvSpPr>
          <p:cNvPr id="7" name="Rectangle 6"/>
          <p:cNvSpPr/>
          <p:nvPr/>
        </p:nvSpPr>
        <p:spPr>
          <a:xfrm>
            <a:off x="4572000" y="5929330"/>
            <a:ext cx="3929090" cy="500066"/>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solidFill>
                  <a:schemeClr val="tx1"/>
                </a:solidFill>
              </a:rPr>
              <a:t>Loading 4 frames of the process A</a:t>
            </a:r>
            <a:endParaRPr lang="en-US" sz="1800">
              <a:solidFill>
                <a:schemeClr val="tx1"/>
              </a:solidFill>
            </a:endParaRPr>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57158" y="571480"/>
            <a:ext cx="3255264" cy="2714644"/>
          </a:xfrm>
        </p:spPr>
        <p:txBody>
          <a:bodyPr>
            <a:normAutofit/>
          </a:bodyPr>
          <a:lstStyle/>
          <a:p>
            <a:r>
              <a:rPr lang="en-US" sz="3200" b="1" smtClean="0">
                <a:effectLst>
                  <a:outerShdw blurRad="38100" dist="38100" dir="2700000" algn="tl">
                    <a:srgbClr val="000000">
                      <a:alpha val="43137"/>
                    </a:srgbClr>
                  </a:outerShdw>
                </a:effectLst>
              </a:rPr>
              <a:t>Paging</a:t>
            </a: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Logical </a:t>
            </a:r>
            <a:r>
              <a:rPr lang="en-US" sz="2889" dirty="0">
                <a:effectLst>
                  <a:outerShdw blurRad="38100" dist="38100" dir="2700000" algn="tl">
                    <a:srgbClr val="000000">
                      <a:alpha val="43137"/>
                    </a:srgbClr>
                  </a:outerShdw>
                </a:effectLst>
              </a:rPr>
              <a:t>and Physical</a:t>
            </a:r>
            <a:r>
              <a:rPr lang="en-US" sz="2889" smtClean="0">
                <a:effectLst>
                  <a:outerShdw blurRad="38100" dist="38100" dir="2700000" algn="tl">
                    <a:srgbClr val="000000">
                      <a:alpha val="43137"/>
                    </a:srgbClr>
                  </a:outerShdw>
                </a:effectLst>
              </a:rPr>
              <a:t/>
            </a:r>
            <a:br>
              <a:rPr lang="en-US" sz="2889" smtClean="0">
                <a:effectLst>
                  <a:outerShdw blurRad="38100" dist="38100" dir="2700000" algn="tl">
                    <a:srgbClr val="000000">
                      <a:alpha val="43137"/>
                    </a:srgbClr>
                  </a:outerShdw>
                </a:effectLst>
              </a:rPr>
            </a:br>
            <a:r>
              <a:rPr lang="en-US" sz="2889" smtClean="0">
                <a:effectLst>
                  <a:outerShdw blurRad="38100" dist="38100" dir="2700000" algn="tl">
                    <a:srgbClr val="000000">
                      <a:alpha val="43137"/>
                    </a:srgbClr>
                  </a:outerShdw>
                </a:effectLst>
              </a:rPr>
              <a:t>Addresses</a:t>
            </a:r>
            <a:endParaRPr lang="en-US" sz="2889" dirty="0" smtClean="0">
              <a:effectLst>
                <a:outerShdw blurRad="38100" dist="38100" dir="2700000" algn="tl">
                  <a:srgbClr val="000000">
                    <a:alpha val="43137"/>
                  </a:srgbClr>
                </a:outerShdw>
              </a:effectLst>
            </a:endParaRPr>
          </a:p>
        </p:txBody>
      </p:sp>
      <p:sp>
        <p:nvSpPr>
          <p:cNvPr id="4" name="Rectangle 3"/>
          <p:cNvSpPr/>
          <p:nvPr/>
        </p:nvSpPr>
        <p:spPr>
          <a:xfrm>
            <a:off x="571472" y="3929066"/>
            <a:ext cx="2786082" cy="1938992"/>
          </a:xfrm>
          <a:prstGeom prst="rect">
            <a:avLst/>
          </a:prstGeom>
        </p:spPr>
        <p:txBody>
          <a:bodyPr wrap="square">
            <a:spAutoFit/>
          </a:bodyPr>
          <a:lstStyle/>
          <a:p>
            <a:r>
              <a:rPr lang="en-US" smtClean="0">
                <a:solidFill>
                  <a:schemeClr val="bg1"/>
                </a:solidFill>
              </a:rPr>
              <a:t>Each program address is expressed as a logical address which is a pair of (page, offset) </a:t>
            </a:r>
            <a:endParaRPr lang="en-US">
              <a:solidFill>
                <a:schemeClr val="bg1"/>
              </a:solidFill>
            </a:endParaRPr>
          </a:p>
        </p:txBody>
      </p:sp>
      <p:grpSp>
        <p:nvGrpSpPr>
          <p:cNvPr id="8" name="Group 7"/>
          <p:cNvGrpSpPr/>
          <p:nvPr/>
        </p:nvGrpSpPr>
        <p:grpSpPr>
          <a:xfrm>
            <a:off x="3857620" y="214290"/>
            <a:ext cx="5181600" cy="5686425"/>
            <a:chOff x="3857620" y="585788"/>
            <a:chExt cx="5181600" cy="5686425"/>
          </a:xfrm>
        </p:grpSpPr>
        <p:pic>
          <p:nvPicPr>
            <p:cNvPr id="122883" name="Picture 3"/>
            <p:cNvPicPr>
              <a:picLocks noChangeAspect="1" noChangeArrowheads="1"/>
            </p:cNvPicPr>
            <p:nvPr/>
          </p:nvPicPr>
          <p:blipFill>
            <a:blip r:embed="rId3"/>
            <a:srcRect/>
            <a:stretch>
              <a:fillRect/>
            </a:stretch>
          </p:blipFill>
          <p:spPr bwMode="auto">
            <a:xfrm>
              <a:off x="3857620" y="585788"/>
              <a:ext cx="5181600" cy="5686425"/>
            </a:xfrm>
            <a:prstGeom prst="rect">
              <a:avLst/>
            </a:prstGeom>
            <a:noFill/>
            <a:ln w="9525">
              <a:noFill/>
              <a:miter lim="800000"/>
              <a:headEnd/>
              <a:tailEnd/>
            </a:ln>
            <a:effectLst/>
          </p:spPr>
        </p:pic>
        <p:sp>
          <p:nvSpPr>
            <p:cNvPr id="7" name="Rectangle 6"/>
            <p:cNvSpPr/>
            <p:nvPr/>
          </p:nvSpPr>
          <p:spPr>
            <a:xfrm>
              <a:off x="5116350" y="4143380"/>
              <a:ext cx="316112" cy="1354217"/>
            </a:xfrm>
            <a:prstGeom prst="rect">
              <a:avLst/>
            </a:prstGeom>
          </p:spPr>
          <p:txBody>
            <a:bodyPr wrap="none">
              <a:spAutoFit/>
            </a:bodyPr>
            <a:lstStyle/>
            <a:p>
              <a:r>
                <a:rPr lang="en-US" sz="2050" smtClean="0"/>
                <a:t>0</a:t>
              </a:r>
            </a:p>
            <a:p>
              <a:r>
                <a:rPr lang="en-US" sz="2050" smtClean="0"/>
                <a:t>1</a:t>
              </a:r>
            </a:p>
            <a:p>
              <a:r>
                <a:rPr lang="en-US" sz="2050" smtClean="0"/>
                <a:t>2</a:t>
              </a:r>
            </a:p>
            <a:p>
              <a:r>
                <a:rPr lang="en-US" sz="2050" smtClean="0"/>
                <a:t>3</a:t>
              </a:r>
              <a:endParaRPr lang="en-US" sz="2050"/>
            </a:p>
          </p:txBody>
        </p:sp>
      </p:grpSp>
      <p:sp>
        <p:nvSpPr>
          <p:cNvPr id="9" name="Rectangle 8"/>
          <p:cNvSpPr/>
          <p:nvPr/>
        </p:nvSpPr>
        <p:spPr>
          <a:xfrm>
            <a:off x="3857620" y="435098"/>
            <a:ext cx="3786214" cy="707886"/>
          </a:xfrm>
          <a:prstGeom prst="rect">
            <a:avLst/>
          </a:prstGeom>
          <a:solidFill>
            <a:schemeClr val="accent2">
              <a:lumMod val="10000"/>
              <a:lumOff val="90000"/>
            </a:schemeClr>
          </a:solidFill>
        </p:spPr>
        <p:txBody>
          <a:bodyPr wrap="square">
            <a:spAutoFit/>
          </a:bodyPr>
          <a:lstStyle/>
          <a:p>
            <a:pPr algn="ctr"/>
            <a:r>
              <a:rPr lang="en-US" sz="2000" smtClean="0"/>
              <a:t>How to determine physical address from a logical address?</a:t>
            </a:r>
            <a:endParaRPr lang="en-US" sz="2000"/>
          </a:p>
        </p:txBody>
      </p:sp>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dirty="0">
                <a:effectLst>
                  <a:outerShdw blurRad="38100" dist="38100" dir="2700000" algn="tl">
                    <a:srgbClr val="000000">
                      <a:alpha val="43137"/>
                    </a:srgbClr>
                  </a:outerShdw>
                </a:effectLst>
              </a:rPr>
              <a:t>Virtual </a:t>
            </a:r>
            <a:r>
              <a:rPr lang="en-US" dirty="0" smtClean="0">
                <a:effectLst>
                  <a:outerShdw blurRad="38100" dist="38100" dir="2700000" algn="tl">
                    <a:srgbClr val="000000">
                      <a:alpha val="43137"/>
                    </a:srgbClr>
                  </a:outerShdw>
                </a:effectLst>
              </a:rPr>
              <a:t>Memory:</a:t>
            </a:r>
            <a:r>
              <a:rPr lang="vi-VN" dirty="0" smtClean="0">
                <a:effectLst>
                  <a:outerShdw blurRad="38100" dist="38100" dir="2700000" algn="tl">
                    <a:srgbClr val="000000">
                      <a:alpha val="43137"/>
                    </a:srgbClr>
                  </a:outerShdw>
                </a:effectLst>
              </a:rPr>
              <a:t> </a:t>
            </a:r>
            <a:br>
              <a:rPr lang="vi-VN"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Demand Paging</a:t>
            </a:r>
            <a:r>
              <a:rPr lang="vi-VN" dirty="0" smtClean="0">
                <a:effectLst>
                  <a:outerShdw blurRad="38100" dist="38100" dir="2700000" algn="tl">
                    <a:srgbClr val="000000">
                      <a:alpha val="43137"/>
                    </a:srgbClr>
                  </a:outerShdw>
                </a:effectLst>
              </a:rPr>
              <a:t> </a:t>
            </a:r>
            <a:r>
              <a:rPr lang="vi-VN" sz="2000" dirty="0" smtClean="0">
                <a:effectLst>
                  <a:outerShdw blurRad="38100" dist="38100" dir="2700000" algn="tl">
                    <a:srgbClr val="000000">
                      <a:alpha val="43137"/>
                    </a:srgbClr>
                  </a:outerShdw>
                </a:effectLst>
              </a:rPr>
              <a:t>– Nạp trang theo yêu cầu</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571472" y="1196752"/>
            <a:ext cx="7858148" cy="4695836"/>
          </a:xfrm>
        </p:spPr>
        <p:txBody>
          <a:bodyPr>
            <a:noAutofit/>
          </a:bodyPr>
          <a:lstStyle/>
          <a:p>
            <a:r>
              <a:rPr lang="en-US" sz="2800" b="1" dirty="0" smtClean="0">
                <a:solidFill>
                  <a:srgbClr val="002060"/>
                </a:solidFill>
              </a:rPr>
              <a:t>Each page of a process is brought in only when it is needed</a:t>
            </a:r>
          </a:p>
          <a:p>
            <a:r>
              <a:rPr lang="en-US" sz="2400" b="1" dirty="0" smtClean="0">
                <a:solidFill>
                  <a:srgbClr val="002060"/>
                </a:solidFill>
              </a:rPr>
              <a:t>Principle of locality</a:t>
            </a:r>
          </a:p>
          <a:p>
            <a:pPr lvl="1"/>
            <a:r>
              <a:rPr lang="en-US" sz="2000" dirty="0" smtClean="0">
                <a:solidFill>
                  <a:srgbClr val="002060"/>
                </a:solidFill>
              </a:rPr>
              <a:t>When working with a large process execution may be </a:t>
            </a:r>
            <a:r>
              <a:rPr lang="en-US" sz="2000" b="1" dirty="0" smtClean="0">
                <a:solidFill>
                  <a:srgbClr val="FF0000"/>
                </a:solidFill>
              </a:rPr>
              <a:t>confined (limited) to a small section of a program </a:t>
            </a:r>
            <a:r>
              <a:rPr lang="en-US" sz="2000" dirty="0" smtClean="0">
                <a:solidFill>
                  <a:srgbClr val="002060"/>
                </a:solidFill>
              </a:rPr>
              <a:t>(subroutine)</a:t>
            </a:r>
          </a:p>
          <a:p>
            <a:pPr lvl="1"/>
            <a:r>
              <a:rPr lang="en-US" sz="2000" dirty="0" smtClean="0">
                <a:solidFill>
                  <a:srgbClr val="002060"/>
                </a:solidFill>
              </a:rPr>
              <a:t>It is better use of memory to load in just a few pages</a:t>
            </a:r>
          </a:p>
          <a:p>
            <a:pPr lvl="1"/>
            <a:r>
              <a:rPr lang="en-US" sz="2000" dirty="0" smtClean="0">
                <a:solidFill>
                  <a:srgbClr val="002060"/>
                </a:solidFill>
              </a:rPr>
              <a:t>If the program </a:t>
            </a:r>
            <a:r>
              <a:rPr lang="en-US" sz="2000" b="1" dirty="0" smtClean="0">
                <a:solidFill>
                  <a:srgbClr val="FF0000"/>
                </a:solidFill>
              </a:rPr>
              <a:t>references</a:t>
            </a:r>
            <a:r>
              <a:rPr lang="en-US" sz="2000" b="1" dirty="0" smtClean="0">
                <a:solidFill>
                  <a:srgbClr val="002060"/>
                </a:solidFill>
              </a:rPr>
              <a:t> </a:t>
            </a:r>
            <a:r>
              <a:rPr lang="en-US" sz="2000" dirty="0" smtClean="0">
                <a:solidFill>
                  <a:srgbClr val="002060"/>
                </a:solidFill>
              </a:rPr>
              <a:t>data or branches to </a:t>
            </a:r>
            <a:r>
              <a:rPr lang="en-US" sz="2000" dirty="0" smtClean="0">
                <a:solidFill>
                  <a:srgbClr val="FF0000"/>
                </a:solidFill>
              </a:rPr>
              <a:t>an instruction on a page not in main memory</a:t>
            </a:r>
            <a:r>
              <a:rPr lang="en-US" sz="2000" dirty="0" smtClean="0">
                <a:solidFill>
                  <a:srgbClr val="002060"/>
                </a:solidFill>
              </a:rPr>
              <a:t>, </a:t>
            </a:r>
            <a:r>
              <a:rPr lang="en-US" sz="2000" b="1" u="sng" dirty="0" smtClean="0">
                <a:solidFill>
                  <a:srgbClr val="FF0000"/>
                </a:solidFill>
              </a:rPr>
              <a:t>a </a:t>
            </a:r>
            <a:r>
              <a:rPr lang="en-US" sz="2000" b="1" i="1" u="sng" dirty="0" smtClean="0">
                <a:solidFill>
                  <a:srgbClr val="FF0000"/>
                </a:solidFill>
              </a:rPr>
              <a:t>page fault </a:t>
            </a:r>
            <a:r>
              <a:rPr lang="en-US" sz="2000" dirty="0" smtClean="0">
                <a:solidFill>
                  <a:srgbClr val="002060"/>
                </a:solidFill>
              </a:rPr>
              <a:t>is triggered which tells the OS to bring in the desired page</a:t>
            </a:r>
          </a:p>
        </p:txBody>
      </p:sp>
      <p:sp>
        <p:nvSpPr>
          <p:cNvPr id="4" name="Slide Number Placeholder 3"/>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98474" y="134471"/>
            <a:ext cx="7556313" cy="932329"/>
          </a:xfrm>
        </p:spPr>
        <p:txBody>
          <a:bodyPr/>
          <a:lstStyle/>
          <a:p>
            <a:r>
              <a:rPr lang="en-US" dirty="0">
                <a:effectLst>
                  <a:outerShdw blurRad="38100" dist="38100" dir="2700000" algn="tl">
                    <a:srgbClr val="000000">
                      <a:alpha val="43137"/>
                    </a:srgbClr>
                  </a:outerShdw>
                </a:effectLst>
              </a:rPr>
              <a:t>Virtual </a:t>
            </a:r>
            <a:r>
              <a:rPr lang="en-US" dirty="0" smtClean="0">
                <a:effectLst>
                  <a:outerShdw blurRad="38100" dist="38100" dir="2700000" algn="tl">
                    <a:srgbClr val="000000">
                      <a:alpha val="43137"/>
                    </a:srgbClr>
                  </a:outerShdw>
                </a:effectLst>
              </a:rPr>
              <a:t>Memory: </a:t>
            </a:r>
            <a:r>
              <a:rPr lang="vi-VN" dirty="0" smtClean="0">
                <a:effectLst>
                  <a:outerShdw blurRad="38100" dist="38100" dir="2700000" algn="tl">
                    <a:srgbClr val="000000">
                      <a:alpha val="43137"/>
                    </a:srgbClr>
                  </a:outerShdw>
                </a:effectLst>
              </a:rPr>
              <a:t/>
            </a:r>
            <a:br>
              <a:rPr lang="vi-VN"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Demand Paging</a:t>
            </a:r>
            <a:endParaRPr lang="en-US" dirty="0">
              <a:effectLst>
                <a:outerShdw blurRad="38100" dist="38100" dir="2700000" algn="tl">
                  <a:srgbClr val="000000">
                    <a:alpha val="43137"/>
                  </a:srgbClr>
                </a:outerShdw>
              </a:effectLst>
            </a:endParaRPr>
          </a:p>
        </p:txBody>
      </p:sp>
      <p:sp>
        <p:nvSpPr>
          <p:cNvPr id="41987" name="Rectangle 3"/>
          <p:cNvSpPr>
            <a:spLocks noGrp="1" noChangeArrowheads="1"/>
          </p:cNvSpPr>
          <p:nvPr>
            <p:ph idx="1"/>
          </p:nvPr>
        </p:nvSpPr>
        <p:spPr>
          <a:xfrm>
            <a:off x="500034" y="1500174"/>
            <a:ext cx="8143900" cy="4786346"/>
          </a:xfrm>
        </p:spPr>
        <p:txBody>
          <a:bodyPr>
            <a:noAutofit/>
          </a:bodyPr>
          <a:lstStyle/>
          <a:p>
            <a:r>
              <a:rPr lang="en-US" sz="2400" b="1" dirty="0" smtClean="0">
                <a:solidFill>
                  <a:srgbClr val="002060"/>
                </a:solidFill>
              </a:rPr>
              <a:t>Advantages:</a:t>
            </a:r>
          </a:p>
          <a:p>
            <a:pPr lvl="1"/>
            <a:r>
              <a:rPr lang="en-US" sz="2000" dirty="0" smtClean="0">
                <a:solidFill>
                  <a:srgbClr val="002060"/>
                </a:solidFill>
              </a:rPr>
              <a:t>More processes can be maintained in memory</a:t>
            </a:r>
          </a:p>
          <a:p>
            <a:pPr lvl="1"/>
            <a:r>
              <a:rPr lang="en-US" sz="2000" dirty="0" smtClean="0">
                <a:solidFill>
                  <a:srgbClr val="002060"/>
                </a:solidFill>
              </a:rPr>
              <a:t>Time is saved because unused pages are not swapped in and out of memory</a:t>
            </a:r>
          </a:p>
          <a:p>
            <a:r>
              <a:rPr lang="en-US" sz="2400" b="1" dirty="0" smtClean="0">
                <a:solidFill>
                  <a:srgbClr val="002060"/>
                </a:solidFill>
              </a:rPr>
              <a:t>Disadvantages:</a:t>
            </a:r>
          </a:p>
          <a:p>
            <a:pPr lvl="1"/>
            <a:r>
              <a:rPr lang="en-US" sz="2000" dirty="0" smtClean="0">
                <a:solidFill>
                  <a:srgbClr val="002060"/>
                </a:solidFill>
              </a:rPr>
              <a:t>When one page is brought in, another page must be thrown out (</a:t>
            </a:r>
            <a:r>
              <a:rPr lang="en-US" sz="2000" i="1" dirty="0" smtClean="0">
                <a:solidFill>
                  <a:srgbClr val="FF0000"/>
                </a:solidFill>
              </a:rPr>
              <a:t>page replacement</a:t>
            </a:r>
            <a:r>
              <a:rPr lang="en-US" sz="2000" i="1" dirty="0" smtClean="0">
                <a:solidFill>
                  <a:srgbClr val="002060"/>
                </a:solidFill>
              </a:rPr>
              <a:t>)</a:t>
            </a:r>
          </a:p>
          <a:p>
            <a:pPr lvl="1"/>
            <a:r>
              <a:rPr lang="en-US" sz="2000" dirty="0" smtClean="0">
                <a:solidFill>
                  <a:srgbClr val="002060"/>
                </a:solidFill>
              </a:rPr>
              <a:t>If a page is thrown out just before it is about to be used the OS will have to go get the page again</a:t>
            </a:r>
          </a:p>
          <a:p>
            <a:pPr lvl="1"/>
            <a:r>
              <a:rPr lang="en-US" sz="2000" i="1" dirty="0" smtClean="0">
                <a:solidFill>
                  <a:srgbClr val="FF0000"/>
                </a:solidFill>
              </a:rPr>
              <a:t>Thrashing</a:t>
            </a:r>
            <a:r>
              <a:rPr lang="en-US" sz="2000" i="1" dirty="0" smtClean="0">
                <a:solidFill>
                  <a:srgbClr val="002060"/>
                </a:solidFill>
              </a:rPr>
              <a:t> (</a:t>
            </a:r>
            <a:r>
              <a:rPr lang="en-US" sz="2000" i="1" dirty="0" err="1" smtClean="0">
                <a:solidFill>
                  <a:srgbClr val="002060"/>
                </a:solidFill>
              </a:rPr>
              <a:t>đánh</a:t>
            </a:r>
            <a:r>
              <a:rPr lang="en-US" sz="2000" i="1" dirty="0" smtClean="0">
                <a:solidFill>
                  <a:srgbClr val="002060"/>
                </a:solidFill>
              </a:rPr>
              <a:t> </a:t>
            </a:r>
            <a:r>
              <a:rPr lang="en-US" sz="2000" i="1" dirty="0" err="1" smtClean="0">
                <a:solidFill>
                  <a:srgbClr val="002060"/>
                </a:solidFill>
              </a:rPr>
              <a:t>bại</a:t>
            </a:r>
            <a:r>
              <a:rPr lang="en-US" sz="2000" i="1" dirty="0" smtClean="0">
                <a:solidFill>
                  <a:srgbClr val="002060"/>
                </a:solidFill>
              </a:rPr>
              <a:t>- </a:t>
            </a:r>
            <a:r>
              <a:rPr lang="en-US" sz="2000" i="1" dirty="0" err="1" smtClean="0">
                <a:solidFill>
                  <a:srgbClr val="002060"/>
                </a:solidFill>
              </a:rPr>
              <a:t>hệ</a:t>
            </a:r>
            <a:r>
              <a:rPr lang="en-US" sz="2000" i="1" dirty="0" smtClean="0">
                <a:solidFill>
                  <a:srgbClr val="002060"/>
                </a:solidFill>
              </a:rPr>
              <a:t> </a:t>
            </a:r>
            <a:r>
              <a:rPr lang="en-US" sz="2000" i="1" dirty="0" err="1" smtClean="0">
                <a:solidFill>
                  <a:srgbClr val="002060"/>
                </a:solidFill>
              </a:rPr>
              <a:t>thống</a:t>
            </a:r>
            <a:r>
              <a:rPr lang="en-US" sz="2000" i="1" dirty="0" smtClean="0">
                <a:solidFill>
                  <a:srgbClr val="002060"/>
                </a:solidFill>
              </a:rPr>
              <a:t> </a:t>
            </a:r>
            <a:r>
              <a:rPr lang="en-US" sz="2000" i="1" dirty="0" err="1" smtClean="0">
                <a:solidFill>
                  <a:srgbClr val="002060"/>
                </a:solidFill>
              </a:rPr>
              <a:t>trì</a:t>
            </a:r>
            <a:r>
              <a:rPr lang="en-US" sz="2000" i="1" dirty="0" smtClean="0">
                <a:solidFill>
                  <a:srgbClr val="002060"/>
                </a:solidFill>
              </a:rPr>
              <a:t> </a:t>
            </a:r>
            <a:r>
              <a:rPr lang="en-US" sz="2000" i="1" dirty="0" err="1" smtClean="0">
                <a:solidFill>
                  <a:srgbClr val="002060"/>
                </a:solidFill>
              </a:rPr>
              <a:t>trệ</a:t>
            </a:r>
            <a:r>
              <a:rPr lang="vi-VN" sz="2000" i="1" dirty="0" smtClean="0">
                <a:solidFill>
                  <a:srgbClr val="002060"/>
                </a:solidFill>
              </a:rPr>
              <a:t> do thay trang liên tục</a:t>
            </a:r>
            <a:r>
              <a:rPr lang="en-US" sz="2000" i="1" dirty="0" smtClean="0">
                <a:solidFill>
                  <a:srgbClr val="002060"/>
                </a:solidFill>
              </a:rPr>
              <a:t>)</a:t>
            </a:r>
            <a:endParaRPr lang="en-US" sz="2000" dirty="0" smtClean="0">
              <a:solidFill>
                <a:srgbClr val="002060"/>
              </a:solidFill>
            </a:endParaRPr>
          </a:p>
          <a:p>
            <a:pPr lvl="2"/>
            <a:r>
              <a:rPr lang="en-US" sz="2000" dirty="0" smtClean="0">
                <a:solidFill>
                  <a:srgbClr val="002060"/>
                </a:solidFill>
              </a:rPr>
              <a:t>When the processor spends most of its time swapping pages rather than executing instructions</a:t>
            </a:r>
          </a:p>
          <a:p>
            <a:endParaRPr lang="en-US" sz="24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a:p>
        </p:txBody>
      </p:sp>
      <p:sp>
        <p:nvSpPr>
          <p:cNvPr id="3" name="Content Placeholder 2"/>
          <p:cNvSpPr>
            <a:spLocks noGrp="1"/>
          </p:cNvSpPr>
          <p:nvPr>
            <p:ph idx="1"/>
          </p:nvPr>
        </p:nvSpPr>
        <p:spPr/>
        <p:txBody>
          <a:bodyPr>
            <a:normAutofit/>
          </a:bodyPr>
          <a:lstStyle/>
          <a:p>
            <a:r>
              <a:rPr lang="en-US" sz="3200" smtClean="0">
                <a:solidFill>
                  <a:srgbClr val="002060"/>
                </a:solidFill>
              </a:rPr>
              <a:t>8.1 Operating System Overview</a:t>
            </a:r>
          </a:p>
          <a:p>
            <a:r>
              <a:rPr lang="en-US" sz="3200" smtClean="0">
                <a:solidFill>
                  <a:srgbClr val="002060"/>
                </a:solidFill>
              </a:rPr>
              <a:t>8.2 Scheduling</a:t>
            </a:r>
          </a:p>
          <a:p>
            <a:r>
              <a:rPr lang="en-US" sz="3200" smtClean="0">
                <a:solidFill>
                  <a:srgbClr val="002060"/>
                </a:solidFill>
              </a:rPr>
              <a:t>8.3 Memory Management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85721" y="1071546"/>
            <a:ext cx="1928826" cy="2571768"/>
          </a:xfrm>
        </p:spPr>
        <p:txBody>
          <a:bodyPr>
            <a:noAutofit/>
          </a:bodyPr>
          <a:lstStyle/>
          <a:p>
            <a:r>
              <a:rPr lang="en-US" sz="3600" smtClean="0">
                <a:effectLst>
                  <a:outerShdw blurRad="38100" dist="38100" dir="2700000" algn="tl">
                    <a:srgbClr val="000000">
                      <a:alpha val="43137"/>
                    </a:srgbClr>
                  </a:outerShdw>
                </a:effectLst>
              </a:rPr>
              <a:t>Paging:</a:t>
            </a:r>
            <a:br>
              <a:rPr lang="en-US" sz="36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Inverted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Page</a:t>
            </a:r>
            <a:r>
              <a:rPr lang="en-US" sz="3200" dirty="0" smtClean="0">
                <a:effectLst>
                  <a:outerShdw blurRad="38100" dist="38100" dir="2700000" algn="tl">
                    <a:srgbClr val="000000">
                      <a:alpha val="43137"/>
                    </a:srgbClr>
                  </a:outerShdw>
                </a:effectLst>
              </a:rPr>
              <a:t/>
            </a:r>
            <a:br>
              <a:rPr lang="en-US" sz="3200" dirty="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Table </a:t>
            </a:r>
            <a:br>
              <a:rPr lang="en-US" sz="3200" smtClean="0">
                <a:effectLst>
                  <a:outerShdw blurRad="38100" dist="38100" dir="2700000" algn="tl">
                    <a:srgbClr val="000000">
                      <a:alpha val="43137"/>
                    </a:srgbClr>
                  </a:outerShdw>
                </a:effectLst>
              </a:rPr>
            </a:br>
            <a:r>
              <a:rPr lang="en-US" sz="3200" smtClean="0">
                <a:effectLst>
                  <a:outerShdw blurRad="38100" dist="38100" dir="2700000" algn="tl">
                    <a:srgbClr val="000000">
                      <a:alpha val="43137"/>
                    </a:srgbClr>
                  </a:outerShdw>
                </a:effectLst>
              </a:rPr>
              <a:t>Structure</a:t>
            </a:r>
            <a:endParaRPr lang="en-US" sz="3200" dirty="0">
              <a:effectLst>
                <a:outerShdw blurRad="38100" dist="38100" dir="2700000" algn="tl">
                  <a:srgbClr val="000000">
                    <a:alpha val="43137"/>
                  </a:srgbClr>
                </a:outerShdw>
              </a:effectLst>
            </a:endParaRPr>
          </a:p>
        </p:txBody>
      </p:sp>
      <p:sp>
        <p:nvSpPr>
          <p:cNvPr id="5" name="Rectangle 4"/>
          <p:cNvSpPr/>
          <p:nvPr/>
        </p:nvSpPr>
        <p:spPr>
          <a:xfrm>
            <a:off x="285720" y="5371943"/>
            <a:ext cx="8572560" cy="1200329"/>
          </a:xfrm>
          <a:prstGeom prst="rect">
            <a:avLst/>
          </a:prstGeom>
          <a:solidFill>
            <a:schemeClr val="accent1">
              <a:lumMod val="50000"/>
            </a:schemeClr>
          </a:solidFill>
        </p:spPr>
        <p:txBody>
          <a:bodyPr wrap="square">
            <a:spAutoFit/>
          </a:bodyPr>
          <a:lstStyle/>
          <a:p>
            <a:r>
              <a:rPr lang="en-US" sz="1800" smtClean="0">
                <a:solidFill>
                  <a:schemeClr val="bg1"/>
                </a:solidFill>
              </a:rPr>
              <a:t>Hash function allows determine the position of a table in which data is stored. </a:t>
            </a:r>
          </a:p>
          <a:p>
            <a:r>
              <a:rPr lang="en-US" sz="1800" smtClean="0">
                <a:solidFill>
                  <a:schemeClr val="bg1"/>
                </a:solidFill>
              </a:rPr>
              <a:t>Example: </a:t>
            </a:r>
            <a:r>
              <a:rPr lang="en-US" sz="1800" b="1" smtClean="0">
                <a:solidFill>
                  <a:schemeClr val="bg1"/>
                </a:solidFill>
              </a:rPr>
              <a:t>h(n) = n modulo k ( n%k)</a:t>
            </a:r>
          </a:p>
          <a:p>
            <a:r>
              <a:rPr lang="en-US" sz="1800" smtClean="0">
                <a:solidFill>
                  <a:schemeClr val="bg1"/>
                </a:solidFill>
              </a:rPr>
              <a:t>If h(n2) = position storing n1, n2 will be stored in the lower position (overflow area) and they are marked in  the field </a:t>
            </a:r>
            <a:r>
              <a:rPr lang="en-US" sz="1800" b="1" smtClean="0">
                <a:solidFill>
                  <a:schemeClr val="bg1"/>
                </a:solidFill>
              </a:rPr>
              <a:t>chain.</a:t>
            </a:r>
            <a:endParaRPr lang="en-US" sz="1800">
              <a:solidFill>
                <a:schemeClr val="bg1"/>
              </a:solidFill>
            </a:endParaRPr>
          </a:p>
        </p:txBody>
      </p:sp>
      <p:pic>
        <p:nvPicPr>
          <p:cNvPr id="123907" name="Picture 3"/>
          <p:cNvPicPr>
            <a:picLocks noChangeAspect="1" noChangeArrowheads="1"/>
          </p:cNvPicPr>
          <p:nvPr/>
        </p:nvPicPr>
        <p:blipFill>
          <a:blip r:embed="rId3"/>
          <a:srcRect/>
          <a:stretch>
            <a:fillRect/>
          </a:stretch>
        </p:blipFill>
        <p:spPr bwMode="auto">
          <a:xfrm>
            <a:off x="3071802" y="214290"/>
            <a:ext cx="5972175" cy="5010150"/>
          </a:xfrm>
          <a:prstGeom prst="rect">
            <a:avLst/>
          </a:prstGeom>
          <a:noFill/>
          <a:ln w="9525">
            <a:noFill/>
            <a:miter lim="800000"/>
            <a:headEnd/>
            <a:tailEnd/>
          </a:ln>
          <a:effectLst/>
        </p:spPr>
      </p:pic>
      <p:sp>
        <p:nvSpPr>
          <p:cNvPr id="7" name="Rectangle 6"/>
          <p:cNvSpPr/>
          <p:nvPr/>
        </p:nvSpPr>
        <p:spPr>
          <a:xfrm>
            <a:off x="428596" y="3857628"/>
            <a:ext cx="2500330" cy="121444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t>A large table is used to store all pages of </a:t>
            </a:r>
            <a:r>
              <a:rPr lang="en-US" sz="1800" smtClean="0"/>
              <a:t>all </a:t>
            </a:r>
            <a:r>
              <a:rPr lang="en-US" sz="1800" smtClean="0"/>
              <a:t>processes</a:t>
            </a:r>
            <a:endParaRPr lang="en-US" sz="1800" dirty="0"/>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357158" y="857232"/>
            <a:ext cx="3255264" cy="2133600"/>
          </a:xfrm>
        </p:spPr>
        <p:txBody>
          <a:bodyPr/>
          <a:lstStyle/>
          <a:p>
            <a:r>
              <a:rPr lang="en-GB" dirty="0" smtClean="0">
                <a:effectLst>
                  <a:outerShdw blurRad="38100" dist="38100" dir="2700000" algn="tl">
                    <a:srgbClr val="000000">
                      <a:alpha val="43137"/>
                    </a:srgbClr>
                  </a:outerShdw>
                </a:effectLst>
              </a:rPr>
              <a:t>Paging:</a:t>
            </a:r>
            <a:br>
              <a:rPr lang="en-GB" dirty="0" smtClean="0">
                <a:effectLst>
                  <a:outerShdw blurRad="38100" dist="38100" dir="2700000" algn="tl">
                    <a:srgbClr val="000000">
                      <a:alpha val="43137"/>
                    </a:srgbClr>
                  </a:outerShdw>
                </a:effectLst>
              </a:rPr>
            </a:br>
            <a:r>
              <a:rPr lang="en-GB" dirty="0" smtClean="0">
                <a:effectLst>
                  <a:outerShdw blurRad="38100" dist="38100" dir="2700000" algn="tl">
                    <a:srgbClr val="000000">
                      <a:alpha val="43137"/>
                    </a:srgbClr>
                  </a:outerShdw>
                </a:effectLst>
              </a:rPr>
              <a:t>Operation of Paging and Translation Lookaside Buffer (TLB)</a:t>
            </a:r>
            <a:endParaRPr lang="en-GB" dirty="0">
              <a:effectLst>
                <a:outerShdw blurRad="38100" dist="38100" dir="2700000" algn="tl">
                  <a:srgbClr val="000000">
                    <a:alpha val="43137"/>
                  </a:srgbClr>
                </a:outerShdw>
              </a:effectLst>
            </a:endParaRPr>
          </a:p>
        </p:txBody>
      </p:sp>
      <p:sp>
        <p:nvSpPr>
          <p:cNvPr id="5" name="Rectangle 4"/>
          <p:cNvSpPr/>
          <p:nvPr/>
        </p:nvSpPr>
        <p:spPr>
          <a:xfrm>
            <a:off x="357158" y="3357562"/>
            <a:ext cx="3143272" cy="2246769"/>
          </a:xfrm>
          <a:prstGeom prst="rect">
            <a:avLst/>
          </a:prstGeom>
        </p:spPr>
        <p:txBody>
          <a:bodyPr wrap="square">
            <a:spAutoFit/>
          </a:bodyPr>
          <a:lstStyle/>
          <a:p>
            <a:r>
              <a:rPr lang="en-US" sz="2000" smtClean="0">
                <a:solidFill>
                  <a:schemeClr val="bg1"/>
                </a:solidFill>
              </a:rPr>
              <a:t>TLB is an hardware including some registers. A part of page table is copied to them in order to increase performance of translating virtual addresses to physical addresses.</a:t>
            </a:r>
            <a:endParaRPr lang="en-US" sz="2000">
              <a:solidFill>
                <a:schemeClr val="bg1"/>
              </a:solidFill>
            </a:endParaRPr>
          </a:p>
        </p:txBody>
      </p:sp>
      <p:pic>
        <p:nvPicPr>
          <p:cNvPr id="124930" name="Picture 2"/>
          <p:cNvPicPr>
            <a:picLocks noChangeAspect="1" noChangeArrowheads="1"/>
          </p:cNvPicPr>
          <p:nvPr/>
        </p:nvPicPr>
        <p:blipFill>
          <a:blip r:embed="rId3"/>
          <a:srcRect/>
          <a:stretch>
            <a:fillRect/>
          </a:stretch>
        </p:blipFill>
        <p:spPr bwMode="auto">
          <a:xfrm>
            <a:off x="4143372" y="419100"/>
            <a:ext cx="4476750" cy="6019800"/>
          </a:xfrm>
          <a:prstGeom prst="rect">
            <a:avLst/>
          </a:prstGeom>
          <a:noFill/>
          <a:ln w="9525">
            <a:noFill/>
            <a:miter lim="800000"/>
            <a:headEnd/>
            <a:tailEnd/>
          </a:ln>
          <a:effectLst/>
        </p:spPr>
      </p:pic>
      <p:sp>
        <p:nvSpPr>
          <p:cNvPr id="6" name="Rectangle 5"/>
          <p:cNvSpPr/>
          <p:nvPr/>
        </p:nvSpPr>
        <p:spPr>
          <a:xfrm>
            <a:off x="8358246" y="1714488"/>
            <a:ext cx="571472" cy="5000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rgbClr val="002060"/>
                </a:solidFill>
              </a:rPr>
              <a:t>TLB hit</a:t>
            </a:r>
            <a:endParaRPr lang="en-US" sz="1600">
              <a:solidFill>
                <a:srgbClr val="002060"/>
              </a:solidFill>
            </a:endParaRPr>
          </a:p>
        </p:txBody>
      </p:sp>
      <p:sp>
        <p:nvSpPr>
          <p:cNvPr id="7" name="Rectangle 6"/>
          <p:cNvSpPr/>
          <p:nvPr/>
        </p:nvSpPr>
        <p:spPr>
          <a:xfrm>
            <a:off x="6143636" y="1857364"/>
            <a:ext cx="642942" cy="500066"/>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smtClean="0">
                <a:solidFill>
                  <a:srgbClr val="FF0000"/>
                </a:solidFill>
              </a:rPr>
              <a:t>TLB miss</a:t>
            </a:r>
            <a:endParaRPr lang="en-US" sz="1600">
              <a:solidFill>
                <a:srgbClr val="FF0000"/>
              </a:solidFill>
            </a:endParaRP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idx="4294967295"/>
          </p:nvPr>
        </p:nvSpPr>
        <p:spPr>
          <a:xfrm>
            <a:off x="214282" y="285728"/>
            <a:ext cx="7000924" cy="571504"/>
          </a:xfrm>
        </p:spPr>
        <p:txBody>
          <a:bodyPr/>
          <a:lstStyle/>
          <a:p>
            <a:r>
              <a:rPr lang="en-GB">
                <a:effectLst>
                  <a:outerShdw blurRad="38100" dist="38100" dir="2700000" algn="tl">
                    <a:srgbClr val="000000">
                      <a:alpha val="43137"/>
                    </a:srgbClr>
                  </a:outerShdw>
                </a:effectLst>
              </a:rPr>
              <a:t>TLB </a:t>
            </a:r>
            <a:r>
              <a:rPr lang="en-GB" smtClean="0">
                <a:effectLst>
                  <a:outerShdw blurRad="38100" dist="38100" dir="2700000" algn="tl">
                    <a:srgbClr val="000000">
                      <a:alpha val="43137"/>
                    </a:srgbClr>
                  </a:outerShdw>
                </a:effectLst>
              </a:rPr>
              <a:t>and Cache </a:t>
            </a:r>
            <a:r>
              <a:rPr lang="en-GB" dirty="0">
                <a:effectLst>
                  <a:outerShdw blurRad="38100" dist="38100" dir="2700000" algn="tl">
                    <a:srgbClr val="000000">
                      <a:alpha val="43137"/>
                    </a:srgbClr>
                  </a:outerShdw>
                </a:effectLst>
              </a:rPr>
              <a:t>Operation</a:t>
            </a:r>
          </a:p>
        </p:txBody>
      </p:sp>
      <p:pic>
        <p:nvPicPr>
          <p:cNvPr id="125954" name="Picture 2"/>
          <p:cNvPicPr>
            <a:picLocks noChangeAspect="1" noChangeArrowheads="1"/>
          </p:cNvPicPr>
          <p:nvPr/>
        </p:nvPicPr>
        <p:blipFill>
          <a:blip r:embed="rId3"/>
          <a:srcRect/>
          <a:stretch>
            <a:fillRect/>
          </a:stretch>
        </p:blipFill>
        <p:spPr bwMode="auto">
          <a:xfrm>
            <a:off x="804788" y="997922"/>
            <a:ext cx="7553426" cy="5502912"/>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28596" y="214290"/>
            <a:ext cx="3457572" cy="895336"/>
          </a:xfrm>
        </p:spPr>
        <p:txBody>
          <a:bodyPr/>
          <a:lstStyle/>
          <a:p>
            <a:r>
              <a:rPr lang="en-US" dirty="0">
                <a:effectLst>
                  <a:outerShdw blurRad="38100" dist="38100" dir="2700000" algn="tl">
                    <a:srgbClr val="000000">
                      <a:alpha val="43137"/>
                    </a:srgbClr>
                  </a:outerShdw>
                </a:effectLst>
              </a:rPr>
              <a:t>Segmentation</a:t>
            </a:r>
          </a:p>
        </p:txBody>
      </p:sp>
      <p:sp>
        <p:nvSpPr>
          <p:cNvPr id="46083" name="Rectangle 3"/>
          <p:cNvSpPr>
            <a:spLocks noGrp="1" noChangeArrowheads="1"/>
          </p:cNvSpPr>
          <p:nvPr>
            <p:ph sz="half" idx="1"/>
          </p:nvPr>
        </p:nvSpPr>
        <p:spPr>
          <a:xfrm>
            <a:off x="35496" y="1628800"/>
            <a:ext cx="4286280" cy="4357718"/>
          </a:xfrm>
        </p:spPr>
        <p:txBody>
          <a:bodyPr>
            <a:noAutofit/>
          </a:bodyPr>
          <a:lstStyle/>
          <a:p>
            <a:r>
              <a:rPr lang="en-US" sz="2000" dirty="0" smtClean="0">
                <a:solidFill>
                  <a:srgbClr val="002060"/>
                </a:solidFill>
              </a:rPr>
              <a:t>Usually visible </a:t>
            </a:r>
            <a:r>
              <a:rPr lang="en-US" sz="2000" dirty="0">
                <a:solidFill>
                  <a:srgbClr val="002060"/>
                </a:solidFill>
              </a:rPr>
              <a:t>to the programmer</a:t>
            </a:r>
            <a:endParaRPr lang="en-US" sz="2000" dirty="0" smtClean="0">
              <a:solidFill>
                <a:srgbClr val="002060"/>
              </a:solidFill>
            </a:endParaRPr>
          </a:p>
          <a:p>
            <a:r>
              <a:rPr lang="en-US" sz="2000" dirty="0" smtClean="0">
                <a:solidFill>
                  <a:srgbClr val="002060"/>
                </a:solidFill>
              </a:rPr>
              <a:t>Provided as a convenience for organizing programs and data and as a means for associating privilege and protection attributes with instructions and data</a:t>
            </a:r>
          </a:p>
          <a:p>
            <a:r>
              <a:rPr lang="en-US" sz="2000" dirty="0" smtClean="0">
                <a:solidFill>
                  <a:srgbClr val="002060"/>
                </a:solidFill>
              </a:rPr>
              <a:t>Allows the programmer to view memory as consisting of multiple address spaces or segments</a:t>
            </a:r>
          </a:p>
          <a:p>
            <a:r>
              <a:rPr lang="en-US" sz="2000" dirty="0" smtClean="0">
                <a:solidFill>
                  <a:srgbClr val="002060"/>
                </a:solidFill>
              </a:rPr>
              <a:t>A segment can be divided into some pages.</a:t>
            </a:r>
            <a:endParaRPr lang="en-US" sz="2000" dirty="0">
              <a:solidFill>
                <a:srgbClr val="002060"/>
              </a:solidFill>
            </a:endParaRPr>
          </a:p>
        </p:txBody>
      </p:sp>
      <p:sp>
        <p:nvSpPr>
          <p:cNvPr id="4" name="Content Placeholder 3"/>
          <p:cNvSpPr>
            <a:spLocks noGrp="1"/>
          </p:cNvSpPr>
          <p:nvPr>
            <p:ph sz="half" idx="2"/>
          </p:nvPr>
        </p:nvSpPr>
        <p:spPr>
          <a:xfrm>
            <a:off x="4355976" y="1602259"/>
            <a:ext cx="4608512" cy="4491037"/>
          </a:xfrm>
        </p:spPr>
        <p:txBody>
          <a:bodyPr>
            <a:normAutofit/>
          </a:bodyPr>
          <a:lstStyle/>
          <a:p>
            <a:pPr>
              <a:lnSpc>
                <a:spcPts val="2360"/>
              </a:lnSpc>
              <a:spcBef>
                <a:spcPts val="1300"/>
              </a:spcBef>
            </a:pPr>
            <a:r>
              <a:rPr lang="en-US" sz="2000" b="1" dirty="0" smtClean="0">
                <a:solidFill>
                  <a:srgbClr val="002060"/>
                </a:solidFill>
              </a:rPr>
              <a:t>Advantages:</a:t>
            </a:r>
          </a:p>
          <a:p>
            <a:pPr lvl="1">
              <a:lnSpc>
                <a:spcPts val="2360"/>
              </a:lnSpc>
              <a:spcBef>
                <a:spcPts val="1300"/>
              </a:spcBef>
            </a:pPr>
            <a:r>
              <a:rPr lang="en-US" sz="2000" dirty="0" smtClean="0">
                <a:solidFill>
                  <a:srgbClr val="002060"/>
                </a:solidFill>
              </a:rPr>
              <a:t>Simplifies the handling of growing data structures</a:t>
            </a:r>
          </a:p>
          <a:p>
            <a:pPr lvl="1"/>
            <a:r>
              <a:rPr lang="en-US" sz="2000" dirty="0" smtClean="0">
                <a:solidFill>
                  <a:srgbClr val="002060"/>
                </a:solidFill>
              </a:rPr>
              <a:t>Allows programs to be altered and recompiled independently without requiring that an entire set of programs be re-linked and re-loaded</a:t>
            </a:r>
          </a:p>
          <a:p>
            <a:pPr lvl="1"/>
            <a:r>
              <a:rPr lang="en-US" sz="2000" dirty="0" smtClean="0">
                <a:solidFill>
                  <a:srgbClr val="002060"/>
                </a:solidFill>
              </a:rPr>
              <a:t>A segment can be shared among processes</a:t>
            </a:r>
          </a:p>
          <a:p>
            <a:pPr lvl="1"/>
            <a:r>
              <a:rPr lang="en-US" sz="2000" dirty="0" smtClean="0">
                <a:solidFill>
                  <a:srgbClr val="002060"/>
                </a:solidFill>
              </a:rPr>
              <a:t>A segment can be added individual protection</a:t>
            </a:r>
          </a:p>
          <a:p>
            <a:endParaRPr lang="en-US" sz="2000" dirty="0">
              <a:solidFill>
                <a:srgbClr val="002060"/>
              </a:solidFill>
            </a:endParaRPr>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9" name="Picture 8"/>
          <p:cNvPicPr>
            <a:picLocks noChangeAspect="1"/>
          </p:cNvPicPr>
          <p:nvPr/>
        </p:nvPicPr>
        <p:blipFill>
          <a:blip r:embed="rId3"/>
          <a:stretch>
            <a:fillRect/>
          </a:stretch>
        </p:blipFill>
        <p:spPr>
          <a:xfrm>
            <a:off x="7092280" y="44624"/>
            <a:ext cx="1503312" cy="1600372"/>
          </a:xfrm>
          <a:prstGeom prst="rect">
            <a:avLst/>
          </a:prstGeom>
        </p:spPr>
      </p:pic>
      <p:pic>
        <p:nvPicPr>
          <p:cNvPr id="10" name="Picture 9"/>
          <p:cNvPicPr>
            <a:picLocks noChangeAspect="1"/>
          </p:cNvPicPr>
          <p:nvPr/>
        </p:nvPicPr>
        <p:blipFill>
          <a:blip r:embed="rId4"/>
          <a:stretch>
            <a:fillRect/>
          </a:stretch>
        </p:blipFill>
        <p:spPr>
          <a:xfrm>
            <a:off x="7239000" y="685800"/>
            <a:ext cx="1393778" cy="1214230"/>
          </a:xfrm>
          <a:prstGeom prst="rect">
            <a:avLst/>
          </a:prstGeom>
        </p:spPr>
      </p:pic>
      <p:sp>
        <p:nvSpPr>
          <p:cNvPr id="8" name="Rectangle 3"/>
          <p:cNvSpPr txBox="1">
            <a:spLocks noChangeArrowheads="1"/>
          </p:cNvSpPr>
          <p:nvPr/>
        </p:nvSpPr>
        <p:spPr>
          <a:xfrm>
            <a:off x="323528" y="836712"/>
            <a:ext cx="5688632" cy="785818"/>
          </a:xfrm>
          <a:prstGeom prst="rect">
            <a:avLst/>
          </a:prstGeom>
        </p:spPr>
        <p:txBody>
          <a:bodyPr vert="horz" lIns="91440" tIns="45720" rIns="91440" bIns="45720" rtlCol="0">
            <a:noAutofit/>
          </a:bodyPr>
          <a:lstStyle/>
          <a:p>
            <a:pPr marL="228600" marR="0" lvl="0" indent="-228600" algn="ctr" defTabSz="914400" rtl="0" eaLnBrk="1" fontAlgn="auto" latinLnBrk="0" hangingPunct="1">
              <a:lnSpc>
                <a:spcPct val="100000"/>
              </a:lnSpc>
              <a:spcBef>
                <a:spcPts val="2000"/>
              </a:spcBef>
              <a:spcAft>
                <a:spcPts val="0"/>
              </a:spcAft>
              <a:buClr>
                <a:schemeClr val="accent1"/>
              </a:buClr>
              <a:buSzPct val="75000"/>
              <a:buFont typeface="Wingdings" pitchFamily="2" charset="2"/>
              <a:buChar char="n"/>
              <a:tabLst/>
              <a:defRPr/>
            </a:pPr>
            <a:r>
              <a:rPr kumimoji="0" lang="en-US" sz="2000" b="1" i="0" u="none" strike="noStrike" kern="1200" cap="none" spc="0" normalizeH="0" baseline="0" noProof="0" dirty="0" smtClean="0">
                <a:ln>
                  <a:noFill/>
                </a:ln>
                <a:solidFill>
                  <a:srgbClr val="002060"/>
                </a:solidFill>
                <a:effectLst/>
                <a:uLnTx/>
                <a:uFillTx/>
                <a:latin typeface="+mn-lt"/>
                <a:ea typeface="+mn-ea"/>
                <a:cs typeface="+mn-cs"/>
              </a:rPr>
              <a:t>Program is divided in to segments (data, code, stack, heap segments)</a:t>
            </a:r>
            <a:endParaRPr kumimoji="0" lang="vi-VN" sz="2000" b="1" i="0" u="none" strike="noStrike" kern="1200" cap="none" spc="0" normalizeH="0" baseline="0" noProof="0" dirty="0" smtClean="0">
              <a:ln>
                <a:noFill/>
              </a:ln>
              <a:solidFill>
                <a:srgbClr val="002060"/>
              </a:solidFill>
              <a:effectLst/>
              <a:uLnTx/>
              <a:uFillTx/>
              <a:latin typeface="+mn-lt"/>
              <a:ea typeface="+mn-ea"/>
              <a:cs typeface="+mn-cs"/>
            </a:endParaRPr>
          </a:p>
        </p:txBody>
      </p:sp>
      <p:sp>
        <p:nvSpPr>
          <p:cNvPr id="11" name="Slide Number Placeholder 10"/>
          <p:cNvSpPr>
            <a:spLocks noGrp="1"/>
          </p:cNvSpPr>
          <p:nvPr>
            <p:ph type="sldNum" sz="quarter" idx="12"/>
          </p:nvPr>
        </p:nvSpPr>
        <p:spPr>
          <a:solidFill>
            <a:schemeClr val="accent1">
              <a:lumMod val="75000"/>
            </a:schemeClr>
          </a:solidFill>
        </p:spPr>
        <p:txBody>
          <a:bodyPr/>
          <a:lstStyle/>
          <a:p>
            <a:fld id="{8AF02B71-8991-4516-A01E-F1A9ACD28BDC}" type="slidenum">
              <a:rPr lang="en-US" smtClean="0"/>
              <a:pPr/>
              <a:t>43</a:t>
            </a:fld>
            <a:endParaRPr lang="en-US" dirty="0"/>
          </a:p>
        </p:txBody>
      </p:sp>
      <p:sp>
        <p:nvSpPr>
          <p:cNvPr id="12" name="TextBox 11"/>
          <p:cNvSpPr txBox="1"/>
          <p:nvPr/>
        </p:nvSpPr>
        <p:spPr>
          <a:xfrm>
            <a:off x="4499992" y="5805264"/>
            <a:ext cx="4536504" cy="707886"/>
          </a:xfrm>
          <a:prstGeom prst="rect">
            <a:avLst/>
          </a:prstGeom>
          <a:noFill/>
        </p:spPr>
        <p:txBody>
          <a:bodyPr wrap="square" rtlCol="0">
            <a:spAutoFit/>
          </a:bodyPr>
          <a:lstStyle/>
          <a:p>
            <a:r>
              <a:rPr lang="vi-VN" sz="2000" dirty="0" smtClean="0">
                <a:solidFill>
                  <a:srgbClr val="FF0000"/>
                </a:solidFill>
              </a:rPr>
              <a:t>Windows uses segmentation technique and paging is applied on each segment.</a:t>
            </a:r>
            <a:endParaRPr lang="en-US" sz="2000" dirty="0">
              <a:solidFill>
                <a:srgbClr val="FF0000"/>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67544" y="2420888"/>
            <a:ext cx="3657600" cy="2700350"/>
          </a:xfrm>
        </p:spPr>
        <p:txBody>
          <a:bodyPr>
            <a:normAutofit/>
          </a:bodyPr>
          <a:lstStyle/>
          <a:p>
            <a:pPr>
              <a:spcBef>
                <a:spcPts val="600"/>
              </a:spcBef>
            </a:pPr>
            <a:r>
              <a:rPr lang="en-US" dirty="0" smtClean="0">
                <a:solidFill>
                  <a:srgbClr val="002060"/>
                </a:solidFill>
              </a:rPr>
              <a:t>Operating system objectives and functions</a:t>
            </a:r>
          </a:p>
          <a:p>
            <a:pPr>
              <a:spcBef>
                <a:spcPts val="600"/>
              </a:spcBef>
            </a:pPr>
            <a:r>
              <a:rPr lang="en-US" dirty="0" smtClean="0">
                <a:solidFill>
                  <a:srgbClr val="002060"/>
                </a:solidFill>
              </a:rPr>
              <a:t>Types of operating systems</a:t>
            </a:r>
          </a:p>
          <a:p>
            <a:pPr>
              <a:spcBef>
                <a:spcPts val="600"/>
              </a:spcBef>
            </a:pPr>
            <a:r>
              <a:rPr lang="en-US" dirty="0" smtClean="0">
                <a:solidFill>
                  <a:srgbClr val="002060"/>
                </a:solidFill>
              </a:rPr>
              <a:t>Scheduling</a:t>
            </a:r>
          </a:p>
          <a:p>
            <a:pPr lvl="1"/>
            <a:r>
              <a:rPr lang="en-US" dirty="0" smtClean="0">
                <a:solidFill>
                  <a:srgbClr val="002060"/>
                </a:solidFill>
              </a:rPr>
              <a:t>Long-term scheduling</a:t>
            </a:r>
          </a:p>
          <a:p>
            <a:pPr lvl="1"/>
            <a:r>
              <a:rPr lang="en-US" dirty="0" smtClean="0">
                <a:solidFill>
                  <a:srgbClr val="002060"/>
                </a:solidFill>
              </a:rPr>
              <a:t>Medium-term scheduling</a:t>
            </a:r>
          </a:p>
          <a:p>
            <a:pPr lvl="1"/>
            <a:r>
              <a:rPr lang="en-US" smtClean="0">
                <a:solidFill>
                  <a:srgbClr val="002060"/>
                </a:solidFill>
              </a:rPr>
              <a:t>Short-term scheduling</a:t>
            </a:r>
            <a:endParaRPr lang="en-US" dirty="0" smtClean="0">
              <a:solidFill>
                <a:srgbClr val="002060"/>
              </a:solidFill>
            </a:endParaRPr>
          </a:p>
        </p:txBody>
      </p:sp>
      <p:sp>
        <p:nvSpPr>
          <p:cNvPr id="32" name="Content Placeholder 31"/>
          <p:cNvSpPr>
            <a:spLocks noGrp="1"/>
          </p:cNvSpPr>
          <p:nvPr>
            <p:ph sz="quarter" idx="4"/>
          </p:nvPr>
        </p:nvSpPr>
        <p:spPr>
          <a:xfrm>
            <a:off x="4643438" y="2571768"/>
            <a:ext cx="3810000" cy="3857628"/>
          </a:xfrm>
        </p:spPr>
        <p:txBody>
          <a:bodyPr>
            <a:normAutofit/>
          </a:bodyPr>
          <a:lstStyle/>
          <a:p>
            <a:pPr>
              <a:spcBef>
                <a:spcPts val="600"/>
              </a:spcBef>
            </a:pPr>
            <a:r>
              <a:rPr lang="en-US" dirty="0" smtClean="0">
                <a:solidFill>
                  <a:srgbClr val="002060"/>
                </a:solidFill>
              </a:rPr>
              <a:t>Memory management</a:t>
            </a:r>
          </a:p>
          <a:p>
            <a:pPr lvl="1"/>
            <a:r>
              <a:rPr lang="en-US" dirty="0" smtClean="0">
                <a:solidFill>
                  <a:srgbClr val="002060"/>
                </a:solidFill>
              </a:rPr>
              <a:t>Swapping</a:t>
            </a:r>
          </a:p>
          <a:p>
            <a:pPr lvl="1"/>
            <a:r>
              <a:rPr lang="en-US" dirty="0" smtClean="0">
                <a:solidFill>
                  <a:srgbClr val="002060"/>
                </a:solidFill>
              </a:rPr>
              <a:t>Partitioning</a:t>
            </a:r>
          </a:p>
          <a:p>
            <a:pPr lvl="1"/>
            <a:r>
              <a:rPr lang="en-US" dirty="0" smtClean="0">
                <a:solidFill>
                  <a:srgbClr val="002060"/>
                </a:solidFill>
              </a:rPr>
              <a:t>Paging</a:t>
            </a:r>
          </a:p>
          <a:p>
            <a:pPr lvl="1"/>
            <a:r>
              <a:rPr lang="en-US" dirty="0" smtClean="0">
                <a:solidFill>
                  <a:srgbClr val="002060"/>
                </a:solidFill>
              </a:rPr>
              <a:t>Virtual memory</a:t>
            </a:r>
          </a:p>
          <a:p>
            <a:pPr lvl="1"/>
            <a:r>
              <a:rPr lang="en-US" dirty="0" smtClean="0">
                <a:solidFill>
                  <a:srgbClr val="002060"/>
                </a:solidFill>
              </a:rPr>
              <a:t>Translation lookaside buffer</a:t>
            </a:r>
          </a:p>
          <a:p>
            <a:pPr lvl="1"/>
            <a:r>
              <a:rPr lang="en-US" smtClean="0">
                <a:solidFill>
                  <a:srgbClr val="002060"/>
                </a:solidFill>
              </a:rPr>
              <a:t>Segmentation</a:t>
            </a:r>
            <a:endParaRPr lang="en-US" dirty="0" smtClean="0">
              <a:solidFill>
                <a:srgbClr val="002060"/>
              </a:solidFill>
            </a:endParaRPr>
          </a:p>
          <a:p>
            <a:pPr lvl="1"/>
            <a:endParaRPr lang="en-US" dirty="0" smtClean="0">
              <a:solidFill>
                <a:srgbClr val="002060"/>
              </a:solidFill>
            </a:endParaRP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8</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rPr>
              <a:t>Operating System</a:t>
            </a:r>
          </a:p>
          <a:p>
            <a:r>
              <a:rPr lang="en-US" sz="2800" dirty="0" smtClean="0">
                <a:solidFill>
                  <a:schemeClr val="tx2"/>
                </a:solidFill>
              </a:rPr>
              <a:t>Support</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5496" y="214290"/>
            <a:ext cx="7599788" cy="622422"/>
          </a:xfrm>
        </p:spPr>
        <p:txBody>
          <a:bodyPr/>
          <a:lstStyle/>
          <a:p>
            <a:r>
              <a:rPr lang="en-US" dirty="0" smtClean="0">
                <a:effectLst>
                  <a:outerShdw blurRad="38100" dist="38100" dir="2700000" algn="tl">
                    <a:srgbClr val="000000">
                      <a:alpha val="43137"/>
                    </a:srgbClr>
                  </a:outerShdw>
                </a:effectLst>
              </a:rPr>
              <a:t>10 Questions must be Answered:</a:t>
            </a:r>
            <a:endParaRPr lang="en-US" dirty="0">
              <a:effectLst>
                <a:outerShdw blurRad="38100" dist="38100" dir="2700000" algn="tl">
                  <a:srgbClr val="000000">
                    <a:alpha val="43137"/>
                  </a:srgbClr>
                </a:outerShdw>
              </a:effectLst>
            </a:endParaRPr>
          </a:p>
        </p:txBody>
      </p:sp>
      <p:sp>
        <p:nvSpPr>
          <p:cNvPr id="46083" name="Rectangle 3"/>
          <p:cNvSpPr>
            <a:spLocks noGrp="1" noChangeArrowheads="1"/>
          </p:cNvSpPr>
          <p:nvPr>
            <p:ph sz="half" idx="1"/>
          </p:nvPr>
        </p:nvSpPr>
        <p:spPr>
          <a:xfrm>
            <a:off x="357158" y="1000108"/>
            <a:ext cx="8572560" cy="5072098"/>
          </a:xfrm>
        </p:spPr>
        <p:txBody>
          <a:bodyPr>
            <a:noAutofit/>
          </a:bodyPr>
          <a:lstStyle/>
          <a:p>
            <a:r>
              <a:rPr lang="en-US" sz="1600" dirty="0" smtClean="0">
                <a:solidFill>
                  <a:srgbClr val="002060"/>
                </a:solidFill>
              </a:rPr>
              <a:t>8.1 What is an operating system? </a:t>
            </a:r>
          </a:p>
          <a:p>
            <a:r>
              <a:rPr lang="en-US" sz="1600" dirty="0" smtClean="0">
                <a:solidFill>
                  <a:srgbClr val="002060"/>
                </a:solidFill>
              </a:rPr>
              <a:t>8.2 List and briefly define the key services provided by an OS. </a:t>
            </a:r>
          </a:p>
          <a:p>
            <a:r>
              <a:rPr lang="en-US" sz="1600" dirty="0" smtClean="0">
                <a:solidFill>
                  <a:srgbClr val="002060"/>
                </a:solidFill>
              </a:rPr>
              <a:t>8.3 List and briefly define the major types of OS scheduling. </a:t>
            </a:r>
          </a:p>
          <a:p>
            <a:r>
              <a:rPr lang="en-US" sz="1600" dirty="0" smtClean="0">
                <a:solidFill>
                  <a:srgbClr val="002060"/>
                </a:solidFill>
              </a:rPr>
              <a:t>8.4 What is the difference between a process and a program? </a:t>
            </a:r>
          </a:p>
          <a:p>
            <a:r>
              <a:rPr lang="en-US" sz="1600" dirty="0" smtClean="0">
                <a:solidFill>
                  <a:srgbClr val="002060"/>
                </a:solidFill>
              </a:rPr>
              <a:t>8.5 What is the purpose of swapping? </a:t>
            </a:r>
          </a:p>
          <a:p>
            <a:r>
              <a:rPr lang="en-US" sz="1600" dirty="0" smtClean="0">
                <a:solidFill>
                  <a:srgbClr val="002060"/>
                </a:solidFill>
              </a:rPr>
              <a:t>8.6 If a process may be dynamically assigned to different locations in main memory, what is the implication for the addressing mechanism? </a:t>
            </a:r>
          </a:p>
          <a:p>
            <a:r>
              <a:rPr lang="en-US" sz="1600" dirty="0" smtClean="0">
                <a:solidFill>
                  <a:srgbClr val="002060"/>
                </a:solidFill>
              </a:rPr>
              <a:t>8.7 Is it necessary for all of the pages of a process to be in main memory while the process is executing? </a:t>
            </a:r>
          </a:p>
          <a:p>
            <a:r>
              <a:rPr lang="en-US" sz="1600" dirty="0" smtClean="0">
                <a:solidFill>
                  <a:srgbClr val="002060"/>
                </a:solidFill>
              </a:rPr>
              <a:t>8.8 Must the pages of a process in main memory be contiguous? </a:t>
            </a:r>
          </a:p>
          <a:p>
            <a:r>
              <a:rPr lang="en-US" sz="1600" dirty="0" smtClean="0">
                <a:solidFill>
                  <a:srgbClr val="002060"/>
                </a:solidFill>
              </a:rPr>
              <a:t>8.9 Is it necessary for the pages of a process in main memory to be in sequential order? </a:t>
            </a:r>
          </a:p>
          <a:p>
            <a:r>
              <a:rPr lang="en-US" sz="1600" dirty="0" smtClean="0">
                <a:solidFill>
                  <a:srgbClr val="002060"/>
                </a:solidFill>
              </a:rPr>
              <a:t>8.10 What is the purpose of a translation look-aside buffer?</a:t>
            </a:r>
            <a:endParaRPr lang="en-US" sz="1600" dirty="0">
              <a:solidFill>
                <a:srgbClr val="002060"/>
              </a:solidFill>
            </a:endParaRPr>
          </a:p>
        </p:txBody>
      </p:sp>
      <p:sp useBgFill="1">
        <p:nvSpPr>
          <p:cNvPr id="7" name="TextBox 6"/>
          <p:cNvSpPr txBox="1"/>
          <p:nvPr/>
        </p:nvSpPr>
        <p:spPr>
          <a:xfrm>
            <a:off x="7963990" y="240255"/>
            <a:ext cx="951409" cy="1740945"/>
          </a:xfrm>
          <a:prstGeom prst="rect">
            <a:avLst/>
          </a:prstGeom>
        </p:spPr>
        <p:txBody>
          <a:bodyPr wrap="square" rtlCol="0">
            <a:spAutoFit/>
          </a:bodyPr>
          <a:lstStyle/>
          <a:p>
            <a:endParaRPr lang="en-US" dirty="0"/>
          </a:p>
        </p:txBody>
      </p:sp>
      <p:pic>
        <p:nvPicPr>
          <p:cNvPr id="10" name="Picture 9"/>
          <p:cNvPicPr>
            <a:picLocks noChangeAspect="1"/>
          </p:cNvPicPr>
          <p:nvPr/>
        </p:nvPicPr>
        <p:blipFill>
          <a:blip r:embed="rId3"/>
          <a:stretch>
            <a:fillRect/>
          </a:stretch>
        </p:blipFill>
        <p:spPr>
          <a:xfrm>
            <a:off x="7215206" y="214290"/>
            <a:ext cx="1393778" cy="1214230"/>
          </a:xfrm>
          <a:prstGeom prst="rect">
            <a:avLst/>
          </a:prstGeom>
        </p:spPr>
      </p:pic>
      <p:sp>
        <p:nvSpPr>
          <p:cNvPr id="6" name="Slide Number Placeholder 5"/>
          <p:cNvSpPr>
            <a:spLocks noGrp="1"/>
          </p:cNvSpPr>
          <p:nvPr>
            <p:ph type="sldNum" sz="quarter" idx="12"/>
          </p:nvPr>
        </p:nvSpPr>
        <p:spPr/>
        <p:txBody>
          <a:bodyPr/>
          <a:lstStyle/>
          <a:p>
            <a:fld id="{8AF02B71-8991-4516-A01E-F1A9ACD28BDC}" type="slidenum">
              <a:rPr lang="en-US" smtClean="0"/>
              <a:pPr/>
              <a:t>5</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358246" cy="1116106"/>
          </a:xfrm>
        </p:spPr>
        <p:txBody>
          <a:bodyPr/>
          <a:lstStyle/>
          <a:p>
            <a:r>
              <a:rPr lang="en-US" sz="4000" b="1" smtClean="0"/>
              <a:t>8.1- Operating System Overvie</a:t>
            </a:r>
            <a:r>
              <a:rPr lang="en-US" sz="4000" b="1" smtClean="0">
                <a:solidFill>
                  <a:schemeClr val="bg1"/>
                </a:solidFill>
              </a:rPr>
              <a:t>w</a:t>
            </a:r>
            <a:endParaRPr lang="en-US" sz="4000" b="1">
              <a:solidFill>
                <a:schemeClr val="bg1"/>
              </a:solidFill>
            </a:endParaRPr>
          </a:p>
        </p:txBody>
      </p:sp>
      <p:sp>
        <p:nvSpPr>
          <p:cNvPr id="3" name="Content Placeholder 2"/>
          <p:cNvSpPr>
            <a:spLocks noGrp="1"/>
          </p:cNvSpPr>
          <p:nvPr>
            <p:ph idx="1"/>
          </p:nvPr>
        </p:nvSpPr>
        <p:spPr/>
        <p:txBody>
          <a:bodyPr>
            <a:normAutofit/>
          </a:bodyPr>
          <a:lstStyle/>
          <a:p>
            <a:pPr marL="398463" indent="-398463"/>
            <a:r>
              <a:rPr lang="en-US" sz="3200" dirty="0" smtClean="0">
                <a:solidFill>
                  <a:schemeClr val="tx1"/>
                </a:solidFill>
              </a:rPr>
              <a:t>What is Operating System?</a:t>
            </a:r>
          </a:p>
          <a:p>
            <a:pPr marL="627063" lvl="1" indent="-398463"/>
            <a:r>
              <a:rPr lang="en-US" sz="2600" dirty="0" smtClean="0">
                <a:solidFill>
                  <a:schemeClr val="tx1"/>
                </a:solidFill>
              </a:rPr>
              <a:t>The most important software which must be installed in a family of computers</a:t>
            </a:r>
            <a:endParaRPr lang="en-US" sz="2200" dirty="0" smtClean="0">
              <a:solidFill>
                <a:schemeClr val="tx1"/>
              </a:solidFill>
            </a:endParaRPr>
          </a:p>
          <a:p>
            <a:pPr marL="398463" indent="-398463"/>
            <a:r>
              <a:rPr lang="en-US" sz="3200" dirty="0" smtClean="0">
                <a:solidFill>
                  <a:schemeClr val="tx1"/>
                </a:solidFill>
              </a:rPr>
              <a:t>Why OS is needed? </a:t>
            </a:r>
          </a:p>
          <a:p>
            <a:pPr marL="627063" lvl="1" indent="-398463"/>
            <a:r>
              <a:rPr lang="en-US" sz="2400" dirty="0" smtClean="0">
                <a:solidFill>
                  <a:srgbClr val="FF0000"/>
                </a:solidFill>
              </a:rPr>
              <a:t>The Operating System as User/Computer Interface, program/hardware interface</a:t>
            </a:r>
          </a:p>
          <a:p>
            <a:pPr marL="627063" lvl="1" indent="-398463"/>
            <a:r>
              <a:rPr lang="en-US" sz="2400" dirty="0" smtClean="0">
                <a:solidFill>
                  <a:srgbClr val="0000CC"/>
                </a:solidFill>
              </a:rPr>
              <a:t>The Operating System as Resource Manager</a:t>
            </a: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a:xfrm>
            <a:off x="228600" y="0"/>
            <a:ext cx="7556500" cy="1116012"/>
          </a:xfrm>
        </p:spPr>
        <p:txBody>
          <a:bodyPr/>
          <a:lstStyle/>
          <a:p>
            <a:r>
              <a:rPr lang="en-US" smtClean="0">
                <a:effectLst>
                  <a:outerShdw blurRad="38100" dist="38100" dir="2700000" algn="tl">
                    <a:srgbClr val="000000">
                      <a:alpha val="43137"/>
                    </a:srgbClr>
                  </a:outerShdw>
                </a:effectLst>
              </a:rPr>
              <a:t>The Operating System as User/Computer Interface</a:t>
            </a:r>
            <a:endParaRPr lang="en-US" dirty="0">
              <a:effectLst>
                <a:outerShdw blurRad="38100" dist="38100" dir="2700000" algn="tl">
                  <a:srgbClr val="000000">
                    <a:alpha val="43137"/>
                  </a:srgbClr>
                </a:outerShdw>
              </a:effectLst>
            </a:endParaRPr>
          </a:p>
        </p:txBody>
      </p:sp>
      <p:pic>
        <p:nvPicPr>
          <p:cNvPr id="105475" name="Picture 3"/>
          <p:cNvPicPr>
            <a:picLocks noChangeAspect="1" noChangeArrowheads="1"/>
          </p:cNvPicPr>
          <p:nvPr/>
        </p:nvPicPr>
        <p:blipFill>
          <a:blip r:embed="rId3"/>
          <a:srcRect/>
          <a:stretch>
            <a:fillRect/>
          </a:stretch>
        </p:blipFill>
        <p:spPr bwMode="auto">
          <a:xfrm>
            <a:off x="338138" y="1338285"/>
            <a:ext cx="8467725" cy="5305425"/>
          </a:xfrm>
          <a:prstGeom prst="rect">
            <a:avLst/>
          </a:prstGeom>
          <a:noFill/>
          <a:ln w="9525">
            <a:noFill/>
            <a:miter lim="800000"/>
            <a:headEnd/>
            <a:tailEnd/>
          </a:ln>
          <a:effectLst/>
        </p:spPr>
      </p:pic>
      <p:sp>
        <p:nvSpPr>
          <p:cNvPr id="4" name="TextBox 3"/>
          <p:cNvSpPr txBox="1"/>
          <p:nvPr/>
        </p:nvSpPr>
        <p:spPr>
          <a:xfrm>
            <a:off x="467544" y="3789040"/>
            <a:ext cx="2304256" cy="2308324"/>
          </a:xfrm>
          <a:prstGeom prst="rect">
            <a:avLst/>
          </a:prstGeom>
          <a:noFill/>
        </p:spPr>
        <p:txBody>
          <a:bodyPr wrap="square" rtlCol="0">
            <a:spAutoFit/>
          </a:bodyPr>
          <a:lstStyle/>
          <a:p>
            <a:r>
              <a:rPr lang="en-US" dirty="0" smtClean="0"/>
              <a:t>OS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thành</a:t>
            </a:r>
            <a:r>
              <a:rPr lang="en-US" dirty="0" smtClean="0"/>
              <a:t> </a:t>
            </a:r>
            <a:r>
              <a:rPr lang="en-US" dirty="0" err="1" smtClean="0"/>
              <a:t>phần</a:t>
            </a:r>
            <a:r>
              <a:rPr lang="en-US" dirty="0" smtClean="0"/>
              <a:t> </a:t>
            </a:r>
            <a:r>
              <a:rPr lang="en-US" dirty="0" err="1" smtClean="0"/>
              <a:t>cơ</a:t>
            </a:r>
            <a:r>
              <a:rPr lang="en-US" dirty="0" smtClean="0"/>
              <a:t> </a:t>
            </a:r>
            <a:r>
              <a:rPr lang="en-US" dirty="0" err="1" smtClean="0"/>
              <a:t>bản</a:t>
            </a:r>
            <a:r>
              <a:rPr lang="en-US" dirty="0" smtClean="0"/>
              <a:t> (libraries) </a:t>
            </a:r>
            <a:r>
              <a:rPr lang="en-US" dirty="0" err="1" smtClean="0"/>
              <a:t>để</a:t>
            </a:r>
            <a:r>
              <a:rPr lang="en-US" dirty="0" smtClean="0"/>
              <a:t> </a:t>
            </a:r>
            <a:r>
              <a:rPr lang="en-US" dirty="0" err="1" smtClean="0"/>
              <a:t>các</a:t>
            </a:r>
            <a:r>
              <a:rPr lang="en-US" dirty="0" smtClean="0"/>
              <a:t> app </a:t>
            </a:r>
            <a:r>
              <a:rPr lang="en-US" dirty="0" err="1" smtClean="0"/>
              <a:t>cung</a:t>
            </a:r>
            <a:r>
              <a:rPr lang="en-US" dirty="0" smtClean="0"/>
              <a:t> </a:t>
            </a:r>
            <a:r>
              <a:rPr lang="en-US" dirty="0" err="1" smtClean="0"/>
              <a:t>cấp</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người</a:t>
            </a:r>
            <a:r>
              <a:rPr lang="en-US" dirty="0" smtClean="0"/>
              <a:t> </a:t>
            </a:r>
            <a:r>
              <a:rPr lang="en-US" dirty="0" err="1" smtClean="0"/>
              <a:t>dùng</a:t>
            </a:r>
            <a:endParaRPr lang="en-US" dirty="0"/>
          </a:p>
        </p:txBody>
      </p:sp>
      <p:sp>
        <p:nvSpPr>
          <p:cNvPr id="5" name="Slide Number Placeholder 4"/>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214290"/>
            <a:ext cx="7556313" cy="538146"/>
          </a:xfrm>
        </p:spPr>
        <p:txBody>
          <a:bodyPr/>
          <a:lstStyle/>
          <a:p>
            <a:r>
              <a:rPr lang="en-US" dirty="0">
                <a:effectLst>
                  <a:outerShdw blurRad="38100" dist="38100" dir="2700000" algn="tl">
                    <a:srgbClr val="000000">
                      <a:alpha val="43137"/>
                    </a:srgbClr>
                  </a:outerShdw>
                </a:effectLst>
              </a:rPr>
              <a:t>Operating </a:t>
            </a:r>
            <a:r>
              <a:rPr lang="en-US" dirty="0" smtClean="0">
                <a:effectLst>
                  <a:outerShdw blurRad="38100" dist="38100" dir="2700000" algn="tl">
                    <a:srgbClr val="000000">
                      <a:alpha val="43137"/>
                    </a:srgbClr>
                  </a:outerShdw>
                </a:effectLst>
              </a:rPr>
              <a:t>System Services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(OS Libraries)</a:t>
            </a:r>
            <a:endParaRPr lang="en-US" dirty="0">
              <a:effectLst>
                <a:outerShdw blurRad="38100" dist="38100" dir="2700000" algn="tl">
                  <a:srgbClr val="000000">
                    <a:alpha val="43137"/>
                  </a:srgbClr>
                </a:outerShdw>
              </a:effectLst>
            </a:endParaRPr>
          </a:p>
        </p:txBody>
      </p:sp>
      <p:sp>
        <p:nvSpPr>
          <p:cNvPr id="7171" name="Rectangle 3"/>
          <p:cNvSpPr>
            <a:spLocks noGrp="1" noChangeArrowheads="1"/>
          </p:cNvSpPr>
          <p:nvPr>
            <p:ph idx="1"/>
          </p:nvPr>
        </p:nvSpPr>
        <p:spPr>
          <a:xfrm>
            <a:off x="498474" y="1628800"/>
            <a:ext cx="7556313" cy="4734288"/>
          </a:xfrm>
        </p:spPr>
        <p:txBody>
          <a:bodyPr>
            <a:noAutofit/>
          </a:bodyPr>
          <a:lstStyle/>
          <a:p>
            <a:r>
              <a:rPr lang="en-US" dirty="0" smtClean="0">
                <a:solidFill>
                  <a:schemeClr val="tx1"/>
                </a:solidFill>
              </a:rPr>
              <a:t>The most important system programs or library codes</a:t>
            </a:r>
          </a:p>
          <a:p>
            <a:r>
              <a:rPr lang="en-US" dirty="0" smtClean="0">
                <a:solidFill>
                  <a:schemeClr val="tx1"/>
                </a:solidFill>
              </a:rPr>
              <a:t>Masks the details of the hardware from the programmer and provides the programmer with a convenient interface for using the system</a:t>
            </a:r>
          </a:p>
          <a:p>
            <a:r>
              <a:rPr lang="en-US" dirty="0" smtClean="0">
                <a:solidFill>
                  <a:schemeClr val="tx1"/>
                </a:solidFill>
              </a:rPr>
              <a:t>The OS typically provides services in the following areas:</a:t>
            </a:r>
          </a:p>
          <a:p>
            <a:pPr lvl="1"/>
            <a:r>
              <a:rPr lang="en-US" dirty="0" smtClean="0">
                <a:solidFill>
                  <a:schemeClr val="tx1"/>
                </a:solidFill>
              </a:rPr>
              <a:t>Program/ process creation</a:t>
            </a:r>
          </a:p>
          <a:p>
            <a:pPr lvl="1"/>
            <a:r>
              <a:rPr lang="en-US" dirty="0" smtClean="0">
                <a:solidFill>
                  <a:schemeClr val="tx1"/>
                </a:solidFill>
              </a:rPr>
              <a:t>Program</a:t>
            </a:r>
            <a:r>
              <a:rPr lang="en-US" smtClean="0">
                <a:solidFill>
                  <a:schemeClr val="tx1"/>
                </a:solidFill>
              </a:rPr>
              <a:t>/ process </a:t>
            </a:r>
            <a:r>
              <a:rPr lang="en-US" dirty="0" smtClean="0">
                <a:solidFill>
                  <a:schemeClr val="tx1"/>
                </a:solidFill>
              </a:rPr>
              <a:t>execution</a:t>
            </a:r>
          </a:p>
          <a:p>
            <a:pPr lvl="1"/>
            <a:r>
              <a:rPr lang="en-US" dirty="0" smtClean="0">
                <a:solidFill>
                  <a:schemeClr val="tx1"/>
                </a:solidFill>
              </a:rPr>
              <a:t>Access to I/O devices</a:t>
            </a:r>
          </a:p>
          <a:p>
            <a:pPr lvl="1"/>
            <a:r>
              <a:rPr lang="en-US" dirty="0" smtClean="0">
                <a:solidFill>
                  <a:schemeClr val="tx1"/>
                </a:solidFill>
              </a:rPr>
              <a:t>Controlled access to files</a:t>
            </a:r>
          </a:p>
          <a:p>
            <a:pPr lvl="1"/>
            <a:r>
              <a:rPr lang="en-US" dirty="0" smtClean="0">
                <a:solidFill>
                  <a:schemeClr val="tx1"/>
                </a:solidFill>
              </a:rPr>
              <a:t>System access</a:t>
            </a:r>
          </a:p>
          <a:p>
            <a:pPr lvl="1"/>
            <a:r>
              <a:rPr lang="en-US" dirty="0" smtClean="0">
                <a:solidFill>
                  <a:schemeClr val="tx1"/>
                </a:solidFill>
              </a:rPr>
              <a:t>Error detection and response</a:t>
            </a:r>
          </a:p>
          <a:p>
            <a:pPr lvl="1"/>
            <a:r>
              <a:rPr lang="en-US" dirty="0" smtClean="0">
                <a:solidFill>
                  <a:schemeClr val="tx1"/>
                </a:solidFill>
              </a:rPr>
              <a:t>Accounting</a:t>
            </a:r>
            <a:endParaRPr lang="en-US" dirty="0">
              <a:solidFill>
                <a:schemeClr val="tx1"/>
              </a:solidFill>
            </a:endParaRPr>
          </a:p>
        </p:txBody>
      </p:sp>
      <p:pic>
        <p:nvPicPr>
          <p:cNvPr id="4" name="Picture 3"/>
          <p:cNvPicPr>
            <a:picLocks noChangeAspect="1"/>
          </p:cNvPicPr>
          <p:nvPr/>
        </p:nvPicPr>
        <p:blipFill>
          <a:blip r:embed="rId3"/>
          <a:stretch>
            <a:fillRect/>
          </a:stretch>
        </p:blipFill>
        <p:spPr>
          <a:xfrm>
            <a:off x="6553200" y="4495800"/>
            <a:ext cx="1904762" cy="1917460"/>
          </a:xfrm>
          <a:prstGeom prst="rect">
            <a:avLst/>
          </a:prstGeom>
        </p:spPr>
      </p:pic>
      <p:sp>
        <p:nvSpPr>
          <p:cNvPr id="5" name="TextBox 4"/>
          <p:cNvSpPr txBox="1"/>
          <p:nvPr/>
        </p:nvSpPr>
        <p:spPr>
          <a:xfrm>
            <a:off x="0" y="6396335"/>
            <a:ext cx="3168352" cy="461665"/>
          </a:xfrm>
          <a:prstGeom prst="rect">
            <a:avLst/>
          </a:prstGeom>
          <a:solidFill>
            <a:srgbClr val="FF0000"/>
          </a:solidFill>
        </p:spPr>
        <p:txBody>
          <a:bodyPr wrap="square" rtlCol="0">
            <a:spAutoFit/>
          </a:bodyPr>
          <a:lstStyle/>
          <a:p>
            <a:pPr algn="ctr"/>
            <a:r>
              <a:rPr lang="en-US" dirty="0" smtClean="0">
                <a:solidFill>
                  <a:schemeClr val="bg1"/>
                </a:solidFill>
              </a:rPr>
              <a:t>Read note for details</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8</a:t>
            </a:fld>
            <a:endParaRPr lang="en-US"/>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651323"/>
          </a:xfrm>
        </p:spPr>
        <p:txBody>
          <a:bodyPr/>
          <a:lstStyle/>
          <a:p>
            <a:r>
              <a:rPr lang="en-US" dirty="0" smtClean="0">
                <a:effectLst>
                  <a:outerShdw blurRad="38100" dist="38100" dir="2700000" algn="tl">
                    <a:srgbClr val="000000">
                      <a:alpha val="43137"/>
                    </a:srgbClr>
                  </a:outerShdw>
                </a:effectLst>
              </a:rPr>
              <a:t>Interfaces </a:t>
            </a:r>
            <a:endParaRPr lang="en-US" dirty="0">
              <a:effectLst>
                <a:outerShdw blurRad="38100" dist="38100" dir="2700000" algn="tl">
                  <a:srgbClr val="000000">
                    <a:alpha val="43137"/>
                  </a:srgbClr>
                </a:outerShdw>
              </a:effectLst>
            </a:endParaRPr>
          </a:p>
        </p:txBody>
      </p:sp>
      <p:graphicFrame>
        <p:nvGraphicFramePr>
          <p:cNvPr id="6" name="Content Placeholder 5"/>
          <p:cNvGraphicFramePr>
            <a:graphicFrameLocks noGrp="1"/>
          </p:cNvGraphicFramePr>
          <p:nvPr>
            <p:ph idx="1"/>
          </p:nvPr>
        </p:nvGraphicFramePr>
        <p:xfrm>
          <a:off x="142844" y="1357298"/>
          <a:ext cx="8839200" cy="54292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 Placeholder 7"/>
          <p:cNvSpPr>
            <a:spLocks noGrp="1"/>
          </p:cNvSpPr>
          <p:nvPr>
            <p:ph type="body" sz="half" idx="2"/>
          </p:nvPr>
        </p:nvSpPr>
        <p:spPr>
          <a:xfrm>
            <a:off x="685800" y="785794"/>
            <a:ext cx="7558960" cy="774700"/>
          </a:xfrm>
        </p:spPr>
        <p:txBody>
          <a:bodyPr/>
          <a:lstStyle/>
          <a:p>
            <a:pPr lvl="0"/>
            <a:r>
              <a:rPr lang="en-US" dirty="0" smtClean="0">
                <a:solidFill>
                  <a:srgbClr val="0070C0"/>
                </a:solidFill>
              </a:rPr>
              <a:t>Key interfaces in a typical computer system:</a:t>
            </a:r>
          </a:p>
          <a:p>
            <a:endParaRPr lang="en-US" sz="2000" dirty="0">
              <a:solidFill>
                <a:srgbClr val="0070C0"/>
              </a:solidFill>
            </a:endParaRPr>
          </a:p>
        </p:txBody>
      </p:sp>
      <p:sp>
        <p:nvSpPr>
          <p:cNvPr id="5" name="TextBox 4"/>
          <p:cNvSpPr txBox="1"/>
          <p:nvPr/>
        </p:nvSpPr>
        <p:spPr>
          <a:xfrm>
            <a:off x="0" y="6396335"/>
            <a:ext cx="3168352" cy="461665"/>
          </a:xfrm>
          <a:prstGeom prst="rect">
            <a:avLst/>
          </a:prstGeom>
          <a:solidFill>
            <a:srgbClr val="FF0000"/>
          </a:solidFill>
        </p:spPr>
        <p:txBody>
          <a:bodyPr wrap="square" rtlCol="0">
            <a:spAutoFit/>
          </a:bodyPr>
          <a:lstStyle/>
          <a:p>
            <a:pPr algn="ctr"/>
            <a:r>
              <a:rPr lang="en-US" dirty="0" smtClean="0">
                <a:solidFill>
                  <a:schemeClr val="bg1"/>
                </a:solidFill>
              </a:rPr>
              <a:t>Read note for details</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9</a:t>
            </a:fld>
            <a:endParaRPr lang="en-US"/>
          </a:p>
        </p:txBody>
      </p:sp>
      <p:sp>
        <p:nvSpPr>
          <p:cNvPr id="9" name="Rectangle 8"/>
          <p:cNvSpPr/>
          <p:nvPr/>
        </p:nvSpPr>
        <p:spPr>
          <a:xfrm>
            <a:off x="0" y="3140968"/>
            <a:ext cx="611560"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HW</a:t>
            </a:r>
            <a:endParaRPr lang="en-US" dirty="0"/>
          </a:p>
        </p:txBody>
      </p:sp>
      <p:sp>
        <p:nvSpPr>
          <p:cNvPr id="10" name="Rectangle 9"/>
          <p:cNvSpPr/>
          <p:nvPr/>
        </p:nvSpPr>
        <p:spPr>
          <a:xfrm>
            <a:off x="2952328" y="3140968"/>
            <a:ext cx="611560" cy="7200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OS</a:t>
            </a:r>
            <a:endParaRPr lang="en-US" dirty="0"/>
          </a:p>
        </p:txBody>
      </p:sp>
      <p:sp>
        <p:nvSpPr>
          <p:cNvPr id="11" name="Rectangle 10"/>
          <p:cNvSpPr/>
          <p:nvPr/>
        </p:nvSpPr>
        <p:spPr>
          <a:xfrm>
            <a:off x="5796136" y="2852936"/>
            <a:ext cx="648072" cy="259228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smtClean="0"/>
              <a:t>Prog</a:t>
            </a:r>
            <a:r>
              <a:rPr lang="en-US" dirty="0" smtClean="0"/>
              <a:t>.</a:t>
            </a:r>
          </a:p>
          <a:p>
            <a:pPr algn="ctr"/>
            <a:r>
              <a:rPr lang="en-US" dirty="0" smtClean="0"/>
              <a:t>Software</a:t>
            </a:r>
            <a:endParaRPr lang="en-US" dirty="0"/>
          </a:p>
        </p:txBody>
      </p:sp>
      <p:sp>
        <p:nvSpPr>
          <p:cNvPr id="12" name="Rectangle 11"/>
          <p:cNvSpPr/>
          <p:nvPr/>
        </p:nvSpPr>
        <p:spPr>
          <a:xfrm>
            <a:off x="8532440" y="2780928"/>
            <a:ext cx="611560" cy="23042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Programmer</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11743</TotalTime>
  <Words>14935</Words>
  <Application>Microsoft Office PowerPoint</Application>
  <PresentationFormat>On-screen Show (4:3)</PresentationFormat>
  <Paragraphs>1357</Paragraphs>
  <Slides>44</Slides>
  <Notes>40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Advantage</vt:lpstr>
      <vt:lpstr>William Stallings, Computer Organization and Architecture, 9th Edition</vt:lpstr>
      <vt:lpstr>Objectives</vt:lpstr>
      <vt:lpstr>Objectives</vt:lpstr>
      <vt:lpstr>Contents</vt:lpstr>
      <vt:lpstr>10 Questions must be Answered:</vt:lpstr>
      <vt:lpstr>8.1- Operating System Overview</vt:lpstr>
      <vt:lpstr>The Operating System as User/Computer Interface</vt:lpstr>
      <vt:lpstr>Operating System Services  (OS Libraries)</vt:lpstr>
      <vt:lpstr>Interfaces </vt:lpstr>
      <vt:lpstr>Operating System  as  Resource Manager</vt:lpstr>
      <vt:lpstr>The OS as Resource Manager</vt:lpstr>
      <vt:lpstr>Types of Operating Systems</vt:lpstr>
      <vt:lpstr>Early Systems</vt:lpstr>
      <vt:lpstr>Simple Batch System:  Memory  Layout  for a  Resident Monitor</vt:lpstr>
      <vt:lpstr>Batch System From the View of the Processor</vt:lpstr>
      <vt:lpstr>From the View of the Processor </vt:lpstr>
      <vt:lpstr>Desirable Hardware Features</vt:lpstr>
      <vt:lpstr>System Utilization Example</vt:lpstr>
      <vt:lpstr>Multiprogramming Example</vt:lpstr>
      <vt:lpstr>Slide 20</vt:lpstr>
      <vt:lpstr>Time Sharing Systems Hệ phân chia thời gian</vt:lpstr>
      <vt:lpstr>Slide 22</vt:lpstr>
      <vt:lpstr>8.2- Scheduling</vt:lpstr>
      <vt:lpstr>Scheduling…</vt:lpstr>
      <vt:lpstr>Long Term Scheduling</vt:lpstr>
      <vt:lpstr>Medium-Term Scheduling Short-Term Scheduling</vt:lpstr>
      <vt:lpstr>Short-Term Scheduling Five State Process Model</vt:lpstr>
      <vt:lpstr>Process Control Block (PCB)   What are metadata of a process? </vt:lpstr>
      <vt:lpstr>Scheduling Example</vt:lpstr>
      <vt:lpstr>3 Key Elements of Multiprogramming OS</vt:lpstr>
      <vt:lpstr>Process Scheduling</vt:lpstr>
      <vt:lpstr>8.3- Memory Management</vt:lpstr>
      <vt:lpstr>Memory Management: Swapping</vt:lpstr>
      <vt:lpstr>Memory Management</vt:lpstr>
      <vt:lpstr>Effect of Dynamic Partitioning </vt:lpstr>
      <vt:lpstr>Memory Management Paging</vt:lpstr>
      <vt:lpstr>Paging  Logical and Physical Addresses</vt:lpstr>
      <vt:lpstr>Virtual Memory:  Demand Paging – Nạp trang theo yêu cầu</vt:lpstr>
      <vt:lpstr>Virtual Memory:  Demand Paging</vt:lpstr>
      <vt:lpstr>Paging: Inverted  Page Table  Structure</vt:lpstr>
      <vt:lpstr>Paging: Operation of Paging and Translation Lookaside Buffer (TLB)</vt:lpstr>
      <vt:lpstr>TLB and Cache Operation</vt:lpstr>
      <vt:lpstr>Segmentation</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08 Operating System Support</dc:title>
  <dc:creator>Adrian J Pullin</dc:creator>
  <cp:lastModifiedBy>Azure</cp:lastModifiedBy>
  <cp:revision>181</cp:revision>
  <dcterms:created xsi:type="dcterms:W3CDTF">2012-07-01T22:58:42Z</dcterms:created>
  <dcterms:modified xsi:type="dcterms:W3CDTF">2024-06-07T08:45:31Z</dcterms:modified>
</cp:coreProperties>
</file>