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8" r:id="rId1"/>
  </p:sldMasterIdLst>
  <p:notesMasterIdLst>
    <p:notesMasterId r:id="rId27"/>
  </p:notesMasterIdLst>
  <p:handoutMasterIdLst>
    <p:handoutMasterId r:id="rId28"/>
  </p:handoutMasterIdLst>
  <p:sldIdLst>
    <p:sldId id="334" r:id="rId2"/>
    <p:sldId id="373" r:id="rId3"/>
    <p:sldId id="366" r:id="rId4"/>
    <p:sldId id="367" r:id="rId5"/>
    <p:sldId id="374" r:id="rId6"/>
    <p:sldId id="375" r:id="rId7"/>
    <p:sldId id="376" r:id="rId8"/>
    <p:sldId id="257" r:id="rId9"/>
    <p:sldId id="371" r:id="rId10"/>
    <p:sldId id="258" r:id="rId11"/>
    <p:sldId id="259" r:id="rId12"/>
    <p:sldId id="338" r:id="rId13"/>
    <p:sldId id="339" r:id="rId14"/>
    <p:sldId id="341" r:id="rId15"/>
    <p:sldId id="342" r:id="rId16"/>
    <p:sldId id="370" r:id="rId17"/>
    <p:sldId id="345" r:id="rId18"/>
    <p:sldId id="346" r:id="rId19"/>
    <p:sldId id="347" r:id="rId20"/>
    <p:sldId id="348" r:id="rId21"/>
    <p:sldId id="349" r:id="rId22"/>
    <p:sldId id="350" r:id="rId23"/>
    <p:sldId id="351" r:id="rId24"/>
    <p:sldId id="352" r:id="rId25"/>
    <p:sldId id="372" r:id="rId2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59375" autoAdjust="0"/>
  </p:normalViewPr>
  <p:slideViewPr>
    <p:cSldViewPr>
      <p:cViewPr>
        <p:scale>
          <a:sx n="50" d="100"/>
          <a:sy n="50" d="100"/>
        </p:scale>
        <p:origin x="-1008"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8.xml"/><Relationship Id="rId1" Type="http://schemas.openxmlformats.org/officeDocument/2006/relationships/slide" Target="slides/slide1.xml"/><Relationship Id="rId4"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70870439-1CFF-EC46-AD96-95DD9D5BB788}">
      <dgm:prSet custT="1"/>
      <dgm:spPr>
        <a:solidFill>
          <a:schemeClr val="accent6">
            <a:lumMod val="20000"/>
            <a:lumOff val="80000"/>
          </a:schemeClr>
        </a:solidFill>
      </dgm:spPr>
      <dgm:t>
        <a:bodyPr/>
        <a:lstStyle/>
        <a:p>
          <a:pPr rtl="0"/>
          <a:r>
            <a:rPr lang="en-US" sz="1600" dirty="0" smtClean="0"/>
            <a:t>An interconnected set of gates whose output at any time is a function only of the input at that time</a:t>
          </a:r>
          <a:endParaRPr lang="en-US" sz="1600" dirty="0"/>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solidFill>
          <a:schemeClr val="accent6">
            <a:lumMod val="40000"/>
            <a:lumOff val="60000"/>
          </a:schemeClr>
        </a:solidFill>
      </dgm:spPr>
      <dgm:t>
        <a:bodyPr/>
        <a:lstStyle/>
        <a:p>
          <a:pPr rtl="0"/>
          <a:r>
            <a:rPr lang="en-US" sz="1600" dirty="0" smtClean="0"/>
            <a:t>The appearance of the input is followed almost immediately by the appearance of the output, with only gate delays</a:t>
          </a:r>
          <a:endParaRPr lang="en-US" sz="1600" dirty="0"/>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solidFill>
          <a:schemeClr val="accent6">
            <a:lumMod val="75000"/>
          </a:schemeClr>
        </a:solidFill>
      </dgm:spPr>
      <dgm:t>
        <a:bodyPr/>
        <a:lstStyle/>
        <a:p>
          <a:pPr rtl="0"/>
          <a:r>
            <a:rPr lang="en-US" sz="1600" dirty="0" smtClean="0">
              <a:solidFill>
                <a:schemeClr val="bg1"/>
              </a:solidFill>
            </a:rPr>
            <a:t>Consists of </a:t>
          </a:r>
          <a:r>
            <a:rPr lang="en-US" sz="1600" i="1" dirty="0" smtClean="0">
              <a:solidFill>
                <a:schemeClr val="bg1"/>
              </a:solidFill>
            </a:rPr>
            <a:t>n </a:t>
          </a:r>
          <a:r>
            <a:rPr lang="en-US" sz="1600" dirty="0" smtClean="0">
              <a:solidFill>
                <a:schemeClr val="bg1"/>
              </a:solidFill>
            </a:rPr>
            <a:t>binary inputs and </a:t>
          </a:r>
          <a:r>
            <a:rPr lang="en-US" sz="1600" i="1" dirty="0" smtClean="0">
              <a:solidFill>
                <a:schemeClr val="bg1"/>
              </a:solidFill>
            </a:rPr>
            <a:t>m </a:t>
          </a:r>
          <a:r>
            <a:rPr lang="en-US" sz="1600" dirty="0" smtClean="0">
              <a:solidFill>
                <a:schemeClr val="bg1"/>
              </a:solidFill>
            </a:rPr>
            <a:t>binary outputs</a:t>
          </a:r>
          <a:endParaRPr lang="en-US" sz="1600" dirty="0">
            <a:solidFill>
              <a:schemeClr val="bg1"/>
            </a:solidFill>
          </a:endParaRP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solidFill>
          <a:schemeClr val="accent6">
            <a:lumMod val="50000"/>
          </a:schemeClr>
        </a:solidFill>
        <a:ln>
          <a:solidFill>
            <a:schemeClr val="accent6">
              <a:lumMod val="50000"/>
            </a:schemeClr>
          </a:solidFill>
        </a:ln>
      </dgm:spPr>
      <dgm:t>
        <a:bodyPr/>
        <a:lstStyle/>
        <a:p>
          <a:pPr rtl="0"/>
          <a:r>
            <a:rPr lang="en-US" sz="1600" b="1" dirty="0" smtClean="0">
              <a:solidFill>
                <a:srgbClr val="00B0F0"/>
              </a:solidFill>
            </a:rPr>
            <a:t>Can be defined in three ways:</a:t>
          </a:r>
          <a:endParaRPr lang="en-US" sz="1600" b="1" dirty="0">
            <a:solidFill>
              <a:srgbClr val="00B0F0"/>
            </a:solidFill>
          </a:endParaRP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Truth table</a:t>
          </a:r>
          <a:endParaRPr lang="en-US" sz="1600" dirty="0">
            <a:solidFill>
              <a:srgbClr val="00B0F0"/>
            </a:solidFill>
          </a:endParaRP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solidFill>
          <a:schemeClr val="accent6">
            <a:lumMod val="50000"/>
          </a:schemeClr>
        </a:solidFill>
        <a:ln>
          <a:solidFill>
            <a:schemeClr val="accent6">
              <a:lumMod val="50000"/>
            </a:schemeClr>
          </a:solidFill>
        </a:ln>
      </dgm:spPr>
      <dgm:t>
        <a:bodyPr/>
        <a:lstStyle/>
        <a:p>
          <a:pPr rtl="0"/>
          <a:r>
            <a:rPr lang="en-US" sz="1600" dirty="0" smtClean="0">
              <a:solidFill>
                <a:schemeClr val="bg1"/>
              </a:solidFill>
            </a:rPr>
            <a:t>For each of the 2</a:t>
          </a:r>
          <a:r>
            <a:rPr lang="en-US" sz="1600" i="1" baseline="30000" dirty="0" smtClean="0">
              <a:solidFill>
                <a:schemeClr val="bg1"/>
              </a:solidFill>
            </a:rPr>
            <a:t>n</a:t>
          </a:r>
          <a:r>
            <a:rPr lang="en-US" sz="1600" i="1" dirty="0" smtClean="0">
              <a:solidFill>
                <a:schemeClr val="bg1"/>
              </a:solidFill>
            </a:rPr>
            <a:t> </a:t>
          </a:r>
          <a:r>
            <a:rPr lang="en-US" sz="1600" dirty="0" smtClean="0">
              <a:solidFill>
                <a:schemeClr val="bg1"/>
              </a:solidFill>
            </a:rPr>
            <a:t>possible combinations of input signals, the binary value of each of the </a:t>
          </a:r>
          <a:r>
            <a:rPr lang="en-US" sz="1600" i="1" dirty="0" smtClean="0">
              <a:solidFill>
                <a:schemeClr val="bg1"/>
              </a:solidFill>
            </a:rPr>
            <a:t>m </a:t>
          </a:r>
          <a:r>
            <a:rPr lang="en-US" sz="1600" dirty="0" smtClean="0">
              <a:solidFill>
                <a:schemeClr val="bg1"/>
              </a:solidFill>
            </a:rPr>
            <a:t>output signals is listed</a:t>
          </a:r>
          <a:endParaRPr lang="en-US" sz="1600" dirty="0">
            <a:solidFill>
              <a:schemeClr val="bg1"/>
            </a:solidFill>
          </a:endParaRP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Boolean equations</a:t>
          </a:r>
          <a:endParaRPr lang="en-US" sz="1600" dirty="0">
            <a:solidFill>
              <a:srgbClr val="00B0F0"/>
            </a:solidFill>
          </a:endParaRP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solidFill>
          <a:schemeClr val="accent6">
            <a:lumMod val="50000"/>
          </a:schemeClr>
        </a:solidFill>
        <a:ln>
          <a:solidFill>
            <a:schemeClr val="accent6">
              <a:lumMod val="50000"/>
            </a:schemeClr>
          </a:solidFill>
        </a:ln>
      </dgm:spPr>
      <dgm:t>
        <a:bodyPr/>
        <a:lstStyle/>
        <a:p>
          <a:pPr rtl="0"/>
          <a:r>
            <a:rPr lang="en-US" sz="1600" dirty="0" smtClean="0">
              <a:solidFill>
                <a:schemeClr val="bg1"/>
              </a:solidFill>
            </a:rPr>
            <a:t>The interconnected layout of gates is depicted</a:t>
          </a:r>
          <a:endParaRPr lang="en-US" sz="1600" dirty="0">
            <a:solidFill>
              <a:schemeClr val="bg1"/>
            </a:solidFill>
          </a:endParaRP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67A80629-3612-4AF8-A612-486A4F259278}">
      <dgm:prSet custT="1"/>
      <dgm:spPr>
        <a:solidFill>
          <a:schemeClr val="accent6">
            <a:lumMod val="50000"/>
          </a:schemeClr>
        </a:solidFill>
        <a:ln>
          <a:solidFill>
            <a:schemeClr val="accent6">
              <a:lumMod val="50000"/>
            </a:schemeClr>
          </a:solidFill>
        </a:ln>
      </dgm:spPr>
      <dgm:t>
        <a:bodyPr/>
        <a:lstStyle/>
        <a:p>
          <a:pPr rtl="0"/>
          <a:r>
            <a:rPr lang="en-US" sz="1600" dirty="0" smtClean="0">
              <a:solidFill>
                <a:schemeClr val="bg1"/>
              </a:solidFill>
            </a:rPr>
            <a:t>Each output signal is expressed as a Boolean function of its input signals</a:t>
          </a:r>
          <a:endParaRPr lang="en-US" sz="1600" dirty="0">
            <a:solidFill>
              <a:schemeClr val="bg1"/>
            </a:solidFill>
          </a:endParaRPr>
        </a:p>
      </dgm:t>
    </dgm:pt>
    <dgm:pt modelId="{BF3D6378-B862-48E5-909A-B2B09CC2A771}" type="parTrans" cxnId="{321F94F6-2091-4149-A244-84A9DA227EA8}">
      <dgm:prSet/>
      <dgm:spPr/>
      <dgm:t>
        <a:bodyPr/>
        <a:lstStyle/>
        <a:p>
          <a:endParaRPr lang="en-US"/>
        </a:p>
      </dgm:t>
    </dgm:pt>
    <dgm:pt modelId="{2B431366-3576-439D-A0E1-9832AF73BFFF}" type="sibTrans" cxnId="{321F94F6-2091-4149-A244-84A9DA227EA8}">
      <dgm:prSet/>
      <dgm:spPr/>
      <dgm:t>
        <a:bodyPr/>
        <a:lstStyle/>
        <a:p>
          <a:endParaRPr lang="en-US"/>
        </a:p>
      </dgm:t>
    </dgm:pt>
    <dgm:pt modelId="{F68C9708-8FA2-4BE7-866E-3C8864B97F69}">
      <dgm:prSet custT="1"/>
      <dgm:spPr>
        <a:solidFill>
          <a:schemeClr val="accent6">
            <a:lumMod val="50000"/>
          </a:schemeClr>
        </a:solidFill>
        <a:ln>
          <a:solidFill>
            <a:schemeClr val="accent6">
              <a:lumMod val="50000"/>
            </a:schemeClr>
          </a:solidFill>
        </a:ln>
      </dgm:spPr>
      <dgm:t>
        <a:bodyPr/>
        <a:lstStyle/>
        <a:p>
          <a:r>
            <a:rPr lang="en-US" sz="1800" dirty="0" smtClean="0">
              <a:solidFill>
                <a:srgbClr val="00B0F0"/>
              </a:solidFill>
            </a:rPr>
            <a:t>Graphical symbols</a:t>
          </a:r>
          <a:endParaRPr lang="en-US" sz="2000" dirty="0"/>
        </a:p>
      </dgm:t>
    </dgm:pt>
    <dgm:pt modelId="{451D0991-C93C-4B9D-BAC4-FDD7A02A8AB0}" type="parTrans" cxnId="{65E21ACA-FCC7-4889-9F60-D3F0FE3297B5}">
      <dgm:prSet/>
      <dgm:spPr/>
      <dgm:t>
        <a:bodyPr/>
        <a:lstStyle/>
        <a:p>
          <a:endParaRPr lang="en-US"/>
        </a:p>
      </dgm:t>
    </dgm:pt>
    <dgm:pt modelId="{A6458CDD-CBF2-455C-A7D1-2434E8E484FC}" type="sibTrans" cxnId="{65E21ACA-FCC7-4889-9F60-D3F0FE3297B5}">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t>
        <a:bodyPr/>
        <a:lstStyle/>
        <a:p>
          <a:endParaRPr lang="en-US"/>
        </a:p>
      </dgm:t>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custScaleX="117815" custScaleY="92236" custLinFactNeighborX="5749" custLinFactNeighborY="13956">
        <dgm:presLayoutVars>
          <dgm:bulletEnabled val="1"/>
        </dgm:presLayoutVars>
      </dgm:prSet>
      <dgm:spPr/>
      <dgm:t>
        <a:bodyPr/>
        <a:lstStyle/>
        <a:p>
          <a:endParaRPr lang="en-US"/>
        </a:p>
      </dgm:t>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custScaleX="117818" custScaleY="104255" custLinFactNeighborX="5747" custLinFactNeighborY="14140">
        <dgm:presLayoutVars>
          <dgm:bulletEnabled val="1"/>
        </dgm:presLayoutVars>
      </dgm:prSet>
      <dgm:spPr/>
      <dgm:t>
        <a:bodyPr/>
        <a:lstStyle/>
        <a:p>
          <a:endParaRPr lang="en-US"/>
        </a:p>
      </dgm:t>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custScaleX="120403" custScaleY="67464" custLinFactNeighborX="7328">
        <dgm:presLayoutVars>
          <dgm:bulletEnabled val="1"/>
        </dgm:presLayoutVars>
      </dgm:prSet>
      <dgm:spPr/>
      <dgm:t>
        <a:bodyPr/>
        <a:lstStyle/>
        <a:p>
          <a:endParaRPr lang="en-US"/>
        </a:p>
      </dgm:t>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custScaleX="151039" custScaleY="273209" custLinFactNeighborX="8335" custLinFactNeighborY="78098">
        <dgm:presLayoutVars>
          <dgm:bulletEnabled val="1"/>
        </dgm:presLayoutVars>
      </dgm:prSet>
      <dgm:spPr/>
      <dgm:t>
        <a:bodyPr/>
        <a:lstStyle/>
        <a:p>
          <a:endParaRPr lang="en-US"/>
        </a:p>
      </dgm:t>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1C1C5102-99A3-524C-874A-41894CA008B8}" type="presOf" srcId="{05036658-5160-804B-B2E0-2AA19BBC6463}" destId="{2E78AED7-2716-4245-B9C1-B1428349EE79}" srcOrd="0" destOrd="0" presId="urn:microsoft.com/office/officeart/2005/8/layout/target1"/>
    <dgm:cxn modelId="{CB920289-A67E-E94B-ADF8-D323B2BE39AD}" type="presOf" srcId="{6728B6E2-5985-314E-B35C-15B55CC22EE5}" destId="{A3550973-DDF1-484A-ABA2-019DAF0E8207}" srcOrd="0" destOrd="2" presId="urn:microsoft.com/office/officeart/2005/8/layout/target1"/>
    <dgm:cxn modelId="{3357574C-19DE-4A81-A810-A54E370D4FE7}" type="presOf" srcId="{67A80629-3612-4AF8-A612-486A4F259278}" destId="{A3550973-DDF1-484A-ABA2-019DAF0E8207}" srcOrd="0" destOrd="4" presId="urn:microsoft.com/office/officeart/2005/8/layout/target1"/>
    <dgm:cxn modelId="{AE344781-0632-E848-A59A-CA0E263759B7}" srcId="{F68C9708-8FA2-4BE7-866E-3C8864B97F69}" destId="{D4BCB6CE-1084-6D46-BD84-3691AAC68822}" srcOrd="0" destOrd="0" parTransId="{8889CCE1-F442-DC42-B551-D615CF9A2049}" sibTransId="{F19FBB04-3147-2B44-9C4A-168E2CC7CCB3}"/>
    <dgm:cxn modelId="{2A7732DC-5A63-9449-A765-D6B358164E3A}" type="presOf" srcId="{514ADFE5-96E9-5B40-9056-0EEE3CCC1805}" destId="{A3550973-DDF1-484A-ABA2-019DAF0E8207}" srcOrd="0" destOrd="1" presId="urn:microsoft.com/office/officeart/2005/8/layout/target1"/>
    <dgm:cxn modelId="{321F94F6-2091-4149-A244-84A9DA227EA8}" srcId="{50B6C5C8-6D7B-9345-A633-228B59298648}" destId="{67A80629-3612-4AF8-A612-486A4F259278}" srcOrd="0" destOrd="0" parTransId="{BF3D6378-B862-48E5-909A-B2B09CC2A771}" sibTransId="{2B431366-3576-439D-A0E1-9832AF73BFFF}"/>
    <dgm:cxn modelId="{A3E9CC41-99A7-244C-896A-DE6DEB5C9192}" srcId="{05036658-5160-804B-B2E0-2AA19BBC6463}" destId="{D8B0624A-462C-2741-B311-5280A339819F}" srcOrd="1" destOrd="0" parTransId="{40852F4B-CA39-014F-B427-F3B24F357250}" sibTransId="{6A3F6277-C3AB-4C41-8CB3-E114E1AE88A9}"/>
    <dgm:cxn modelId="{70B05F06-DAE7-ED49-82C5-C6AAE3A6C7C0}" type="presOf" srcId="{70870439-1CFF-EC46-AD96-95DD9D5BB788}" destId="{74E3C238-645F-9247-B1D2-FB272211142B}" srcOrd="0" destOrd="0" presId="urn:microsoft.com/office/officeart/2005/8/layout/target1"/>
    <dgm:cxn modelId="{0E0E8E7F-6088-234C-9C80-4948551F44B5}" type="presOf" srcId="{3E7A7728-B1D6-F34E-A8CE-5F280120B2CB}" destId="{A3550973-DDF1-484A-ABA2-019DAF0E8207}" srcOrd="0" destOrd="0"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B7D98CBC-8798-1E4C-AB4F-C585C5CFB7FA}" srcId="{3E7A7728-B1D6-F34E-A8CE-5F280120B2CB}" destId="{50B6C5C8-6D7B-9345-A633-228B59298648}" srcOrd="1" destOrd="0" parTransId="{B3B1CA9E-6D2B-5244-93BD-99CD63F62614}" sibTransId="{8E23AFF8-9FF2-EC47-9CB2-BC7690DB2456}"/>
    <dgm:cxn modelId="{55CB6F84-E58D-4362-AD88-072891142A6E}" type="presOf" srcId="{F68C9708-8FA2-4BE7-866E-3C8864B97F69}" destId="{A3550973-DDF1-484A-ABA2-019DAF0E8207}" srcOrd="0" destOrd="5" presId="urn:microsoft.com/office/officeart/2005/8/layout/target1"/>
    <dgm:cxn modelId="{0BD9A8A6-4C99-A541-A423-37A426ECED04}" srcId="{05036658-5160-804B-B2E0-2AA19BBC6463}" destId="{99EB21AB-828B-8347-A986-19040100CEA9}" srcOrd="2" destOrd="0" parTransId="{1C54D95A-D946-0149-AAA5-A514DF156E5F}" sibTransId="{A968FD41-4E96-724B-916F-FD9F43DF9F03}"/>
    <dgm:cxn modelId="{2DED713A-5A25-BC42-97A2-D6AF4B6239B5}" type="presOf" srcId="{50B6C5C8-6D7B-9345-A633-228B59298648}" destId="{A3550973-DDF1-484A-ABA2-019DAF0E8207}" srcOrd="0" destOrd="3" presId="urn:microsoft.com/office/officeart/2005/8/layout/target1"/>
    <dgm:cxn modelId="{EC3A4465-EC3A-4F45-838B-939E582122B9}" srcId="{3E7A7728-B1D6-F34E-A8CE-5F280120B2CB}" destId="{514ADFE5-96E9-5B40-9056-0EEE3CCC1805}" srcOrd="0" destOrd="0" parTransId="{FDBCB9C0-D8BA-F94A-A11E-7C40611F0B90}" sibTransId="{7CEAF69C-E332-F049-9B81-DEC3C725DD0D}"/>
    <dgm:cxn modelId="{D5C7558D-C8BA-ED44-8B58-72DC47561C5B}" type="presOf" srcId="{99EB21AB-828B-8347-A986-19040100CEA9}" destId="{0ACCF06E-9F16-1D41-97DD-B15AC1926D94}" srcOrd="0" destOrd="0" presId="urn:microsoft.com/office/officeart/2005/8/layout/target1"/>
    <dgm:cxn modelId="{810E80F7-22BB-3541-8DB0-908E45C1B898}" type="presOf" srcId="{D4BCB6CE-1084-6D46-BD84-3691AAC68822}" destId="{A3550973-DDF1-484A-ABA2-019DAF0E8207}" srcOrd="0" destOrd="6" presId="urn:microsoft.com/office/officeart/2005/8/layout/target1"/>
    <dgm:cxn modelId="{BCE870AD-519A-EA4A-859C-3B3C177C5E5D}" srcId="{05036658-5160-804B-B2E0-2AA19BBC6463}" destId="{3E7A7728-B1D6-F34E-A8CE-5F280120B2CB}" srcOrd="3" destOrd="0" parTransId="{37D3CA22-AF32-7A4F-B5BD-A817563205BC}" sibTransId="{110856D5-DA1E-1F45-89F1-0C248277C056}"/>
    <dgm:cxn modelId="{734ADC75-C368-8F4E-A1F3-BCC2F07EF325}" srcId="{05036658-5160-804B-B2E0-2AA19BBC6463}" destId="{70870439-1CFF-EC46-AD96-95DD9D5BB788}" srcOrd="0" destOrd="0" parTransId="{A834CE6F-D539-DA40-A6CD-971CC36EFE72}" sibTransId="{60530F34-325C-8A40-8454-070EBF2B7E07}"/>
    <dgm:cxn modelId="{3478A7FD-B63A-0E4E-9BDB-E5AF5CA8B8BA}" type="presOf" srcId="{D8B0624A-462C-2741-B311-5280A339819F}" destId="{E9DEC635-C713-6D4D-BD99-53E87231EF29}" srcOrd="0" destOrd="0" presId="urn:microsoft.com/office/officeart/2005/8/layout/target1"/>
    <dgm:cxn modelId="{65E21ACA-FCC7-4889-9F60-D3F0FE3297B5}" srcId="{3E7A7728-B1D6-F34E-A8CE-5F280120B2CB}" destId="{F68C9708-8FA2-4BE7-866E-3C8864B97F69}" srcOrd="2" destOrd="0" parTransId="{451D0991-C93C-4B9D-BAC4-FDD7A02A8AB0}" sibTransId="{A6458CDD-CBF2-455C-A7D1-2434E8E484FC}"/>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28C76D-4EC8-FE41-B0BF-BD1659F78394}">
      <dsp:nvSpPr>
        <dsp:cNvPr id="0" name=""/>
        <dsp:cNvSpPr/>
      </dsp:nvSpPr>
      <dsp:spPr>
        <a:xfrm>
          <a:off x="111414" y="1634268"/>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822003" y="2344857"/>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532177" y="3055031"/>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242352" y="3765206"/>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5833618" y="189038"/>
          <a:ext cx="2928910" cy="109682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kern="1200" dirty="0" smtClean="0"/>
            <a:t>An interconnected set of gates whose output at any time is a function only of the input at that time</a:t>
          </a:r>
          <a:endParaRPr lang="en-US" sz="1600" kern="1200" dirty="0"/>
        </a:p>
      </dsp:txBody>
      <dsp:txXfrm>
        <a:off x="5833618" y="189038"/>
        <a:ext cx="2928910" cy="1096823"/>
      </dsp:txXfrm>
    </dsp:sp>
    <dsp:sp modelId="{C7CA015E-C8B7-3B42-8CC8-C249A68CF6B7}">
      <dsp:nvSpPr>
        <dsp:cNvPr id="0" name=""/>
        <dsp:cNvSpPr/>
      </dsp:nvSpPr>
      <dsp:spPr>
        <a:xfrm>
          <a:off x="5290633" y="57149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166528" y="963041"/>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5833531" y="1308913"/>
          <a:ext cx="2928984" cy="1239746"/>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kern="1200" dirty="0" smtClean="0"/>
            <a:t>The appearance of the input is followed almost immediately by the appearance of the output, with only gate delays</a:t>
          </a:r>
          <a:endParaRPr lang="en-US" sz="1600" kern="1200" dirty="0"/>
        </a:p>
      </dsp:txBody>
      <dsp:txXfrm>
        <a:off x="5833531" y="1308913"/>
        <a:ext cx="2928984" cy="1239746"/>
      </dsp:txXfrm>
    </dsp:sp>
    <dsp:sp modelId="{DD6A176E-62D1-5848-A937-4CC12BA5BBAC}">
      <dsp:nvSpPr>
        <dsp:cNvPr id="0" name=""/>
        <dsp:cNvSpPr/>
      </dsp:nvSpPr>
      <dsp:spPr>
        <a:xfrm>
          <a:off x="5290633" y="176064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2774775" y="2132716"/>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5840703" y="2548666"/>
          <a:ext cx="2993248" cy="802247"/>
        </a:xfrm>
        <a:prstGeom prst="rect">
          <a:avLst/>
        </a:prstGeom>
        <a:solidFill>
          <a:schemeClr val="accent6">
            <a:lumMod val="7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kern="1200" dirty="0" smtClean="0">
              <a:solidFill>
                <a:schemeClr val="bg1"/>
              </a:solidFill>
            </a:rPr>
            <a:t>Consists of </a:t>
          </a:r>
          <a:r>
            <a:rPr lang="en-US" sz="1600" i="1" kern="1200" dirty="0" smtClean="0">
              <a:solidFill>
                <a:schemeClr val="bg1"/>
              </a:solidFill>
            </a:rPr>
            <a:t>n </a:t>
          </a:r>
          <a:r>
            <a:rPr lang="en-US" sz="1600" kern="1200" dirty="0" smtClean="0">
              <a:solidFill>
                <a:schemeClr val="bg1"/>
              </a:solidFill>
            </a:rPr>
            <a:t>binary inputs and </a:t>
          </a:r>
          <a:r>
            <a:rPr lang="en-US" sz="1600" i="1" kern="1200" dirty="0" smtClean="0">
              <a:solidFill>
                <a:schemeClr val="bg1"/>
              </a:solidFill>
            </a:rPr>
            <a:t>m </a:t>
          </a:r>
          <a:r>
            <a:rPr lang="en-US" sz="1600" kern="1200" dirty="0" smtClean="0">
              <a:solidFill>
                <a:schemeClr val="bg1"/>
              </a:solidFill>
            </a:rPr>
            <a:t>binary outputs</a:t>
          </a:r>
          <a:endParaRPr lang="en-US" sz="1600" kern="1200" dirty="0">
            <a:solidFill>
              <a:schemeClr val="bg1"/>
            </a:solidFill>
          </a:endParaRPr>
        </a:p>
      </dsp:txBody>
      <dsp:txXfrm>
        <a:off x="5840703" y="2548666"/>
        <a:ext cx="2993248" cy="802247"/>
      </dsp:txXfrm>
    </dsp:sp>
    <dsp:sp modelId="{CA5EA62C-2647-F249-B5F2-568832D903A7}">
      <dsp:nvSpPr>
        <dsp:cNvPr id="0" name=""/>
        <dsp:cNvSpPr/>
      </dsp:nvSpPr>
      <dsp:spPr>
        <a:xfrm>
          <a:off x="5290633" y="294979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363549" y="3222838"/>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5389132" y="3380538"/>
          <a:ext cx="3754867" cy="3248861"/>
        </a:xfrm>
        <a:prstGeom prst="rect">
          <a:avLst/>
        </a:prstGeom>
        <a:solidFill>
          <a:schemeClr val="accent6">
            <a:lumMod val="50000"/>
          </a:schemeClr>
        </a:solidFill>
        <a:ln>
          <a:solidFill>
            <a:schemeClr val="accent6">
              <a:lumMod val="50000"/>
            </a:schemeClr>
          </a:solid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t" anchorCtr="0">
          <a:noAutofit/>
        </a:bodyPr>
        <a:lstStyle/>
        <a:p>
          <a:pPr lvl="0" algn="l" defTabSz="711200" rtl="0">
            <a:lnSpc>
              <a:spcPct val="90000"/>
            </a:lnSpc>
            <a:spcBef>
              <a:spcPct val="0"/>
            </a:spcBef>
            <a:spcAft>
              <a:spcPct val="35000"/>
            </a:spcAft>
          </a:pPr>
          <a:r>
            <a:rPr lang="en-US" sz="1600" b="1" kern="1200" dirty="0" smtClean="0">
              <a:solidFill>
                <a:srgbClr val="00B0F0"/>
              </a:solidFill>
            </a:rPr>
            <a:t>Can be defined in three ways:</a:t>
          </a:r>
          <a:endParaRPr lang="en-US" sz="1600" b="1" kern="1200" dirty="0">
            <a:solidFill>
              <a:srgbClr val="00B0F0"/>
            </a:solidFill>
          </a:endParaRPr>
        </a:p>
        <a:p>
          <a:pPr marL="171450" lvl="1" indent="-171450" algn="l" defTabSz="711200" rtl="0">
            <a:lnSpc>
              <a:spcPct val="90000"/>
            </a:lnSpc>
            <a:spcBef>
              <a:spcPct val="0"/>
            </a:spcBef>
            <a:spcAft>
              <a:spcPct val="15000"/>
            </a:spcAft>
            <a:buChar char="••"/>
          </a:pPr>
          <a:r>
            <a:rPr lang="en-US" sz="1600" kern="1200" dirty="0" smtClean="0">
              <a:solidFill>
                <a:srgbClr val="00B0F0"/>
              </a:solidFill>
            </a:rPr>
            <a:t>Truth table</a:t>
          </a:r>
          <a:endParaRPr lang="en-US" sz="1600" kern="1200" dirty="0">
            <a:solidFill>
              <a:srgbClr val="00B0F0"/>
            </a:solidFill>
          </a:endParaRPr>
        </a:p>
        <a:p>
          <a:pPr marL="342900" lvl="2" indent="-171450" algn="l" defTabSz="711200" rtl="0">
            <a:lnSpc>
              <a:spcPct val="90000"/>
            </a:lnSpc>
            <a:spcBef>
              <a:spcPct val="0"/>
            </a:spcBef>
            <a:spcAft>
              <a:spcPct val="15000"/>
            </a:spcAft>
            <a:buChar char="••"/>
          </a:pPr>
          <a:r>
            <a:rPr lang="en-US" sz="1600" kern="1200" dirty="0" smtClean="0">
              <a:solidFill>
                <a:schemeClr val="bg1"/>
              </a:solidFill>
            </a:rPr>
            <a:t>For each of the 2</a:t>
          </a:r>
          <a:r>
            <a:rPr lang="en-US" sz="1600" i="1" kern="1200" baseline="30000" dirty="0" smtClean="0">
              <a:solidFill>
                <a:schemeClr val="bg1"/>
              </a:solidFill>
            </a:rPr>
            <a:t>n</a:t>
          </a:r>
          <a:r>
            <a:rPr lang="en-US" sz="1600" i="1" kern="1200" dirty="0" smtClean="0">
              <a:solidFill>
                <a:schemeClr val="bg1"/>
              </a:solidFill>
            </a:rPr>
            <a:t> </a:t>
          </a:r>
          <a:r>
            <a:rPr lang="en-US" sz="1600" kern="1200" dirty="0" smtClean="0">
              <a:solidFill>
                <a:schemeClr val="bg1"/>
              </a:solidFill>
            </a:rPr>
            <a:t>possible combinations of input signals, the binary value of each of the </a:t>
          </a:r>
          <a:r>
            <a:rPr lang="en-US" sz="1600" i="1" kern="1200" dirty="0" smtClean="0">
              <a:solidFill>
                <a:schemeClr val="bg1"/>
              </a:solidFill>
            </a:rPr>
            <a:t>m </a:t>
          </a:r>
          <a:r>
            <a:rPr lang="en-US" sz="1600" kern="1200" dirty="0" smtClean="0">
              <a:solidFill>
                <a:schemeClr val="bg1"/>
              </a:solidFill>
            </a:rPr>
            <a:t>output signals is listed</a:t>
          </a:r>
          <a:endParaRPr lang="en-US" sz="1600" kern="1200" dirty="0">
            <a:solidFill>
              <a:schemeClr val="bg1"/>
            </a:solidFill>
          </a:endParaRPr>
        </a:p>
        <a:p>
          <a:pPr marL="171450" lvl="1" indent="-171450" algn="l" defTabSz="711200" rtl="0">
            <a:lnSpc>
              <a:spcPct val="90000"/>
            </a:lnSpc>
            <a:spcBef>
              <a:spcPct val="0"/>
            </a:spcBef>
            <a:spcAft>
              <a:spcPct val="15000"/>
            </a:spcAft>
            <a:buChar char="••"/>
          </a:pPr>
          <a:r>
            <a:rPr lang="en-US" sz="1600" kern="1200" dirty="0" smtClean="0">
              <a:solidFill>
                <a:srgbClr val="00B0F0"/>
              </a:solidFill>
            </a:rPr>
            <a:t>Boolean equations</a:t>
          </a:r>
          <a:endParaRPr lang="en-US" sz="1600" kern="1200" dirty="0">
            <a:solidFill>
              <a:srgbClr val="00B0F0"/>
            </a:solidFill>
          </a:endParaRPr>
        </a:p>
        <a:p>
          <a:pPr marL="342900" lvl="2" indent="-171450" algn="l" defTabSz="711200" rtl="0">
            <a:lnSpc>
              <a:spcPct val="90000"/>
            </a:lnSpc>
            <a:spcBef>
              <a:spcPct val="0"/>
            </a:spcBef>
            <a:spcAft>
              <a:spcPct val="15000"/>
            </a:spcAft>
            <a:buChar char="••"/>
          </a:pPr>
          <a:r>
            <a:rPr lang="en-US" sz="1600" kern="1200" dirty="0" smtClean="0">
              <a:solidFill>
                <a:schemeClr val="bg1"/>
              </a:solidFill>
            </a:rPr>
            <a:t>Each output signal is expressed as a Boolean function of its input signals</a:t>
          </a:r>
          <a:endParaRPr lang="en-US" sz="1600" kern="1200" dirty="0">
            <a:solidFill>
              <a:schemeClr val="bg1"/>
            </a:solidFill>
          </a:endParaRPr>
        </a:p>
        <a:p>
          <a:pPr marL="171450" lvl="1" indent="-171450" algn="l" defTabSz="800100">
            <a:lnSpc>
              <a:spcPct val="90000"/>
            </a:lnSpc>
            <a:spcBef>
              <a:spcPct val="0"/>
            </a:spcBef>
            <a:spcAft>
              <a:spcPct val="15000"/>
            </a:spcAft>
            <a:buChar char="••"/>
          </a:pPr>
          <a:r>
            <a:rPr lang="en-US" sz="1800" kern="1200" dirty="0" smtClean="0">
              <a:solidFill>
                <a:srgbClr val="00B0F0"/>
              </a:solidFill>
            </a:rPr>
            <a:t>Graphical symbols</a:t>
          </a:r>
          <a:endParaRPr lang="en-US" sz="2000" kern="1200" dirty="0"/>
        </a:p>
        <a:p>
          <a:pPr marL="342900" lvl="2" indent="-171450" algn="l" defTabSz="711200" rtl="0">
            <a:lnSpc>
              <a:spcPct val="90000"/>
            </a:lnSpc>
            <a:spcBef>
              <a:spcPct val="0"/>
            </a:spcBef>
            <a:spcAft>
              <a:spcPct val="15000"/>
            </a:spcAft>
            <a:buChar char="••"/>
          </a:pPr>
          <a:r>
            <a:rPr lang="en-US" sz="1600" kern="1200" dirty="0" smtClean="0">
              <a:solidFill>
                <a:schemeClr val="bg1"/>
              </a:solidFill>
            </a:rPr>
            <a:t>The interconnected layout of gates is depicted</a:t>
          </a:r>
          <a:endParaRPr lang="en-US" sz="1600" kern="1200" dirty="0">
            <a:solidFill>
              <a:schemeClr val="bg1"/>
            </a:solidFill>
          </a:endParaRPr>
        </a:p>
      </dsp:txBody>
      <dsp:txXfrm>
        <a:off x="5389132" y="3380538"/>
        <a:ext cx="3754867" cy="3248861"/>
      </dsp:txXfrm>
    </dsp:sp>
    <dsp:sp modelId="{DB5C838B-743E-CE48-9FD4-9349D4FCD489}">
      <dsp:nvSpPr>
        <dsp:cNvPr id="0" name=""/>
        <dsp:cNvSpPr/>
      </dsp:nvSpPr>
      <dsp:spPr>
        <a:xfrm>
          <a:off x="5290633" y="4138938"/>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3953731" y="4317269"/>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11 “Digital</a:t>
            </a:r>
            <a:r>
              <a:rPr lang="en-US" baseline="0" dirty="0" smtClean="0">
                <a:latin typeface="Times New Roman" pitchFamily="-110" charset="0"/>
              </a:rPr>
              <a:t> </a:t>
            </a:r>
            <a:r>
              <a:rPr lang="en-US" baseline="0" smtClean="0">
                <a:latin typeface="Times New Roman" pitchFamily="-110" charset="0"/>
              </a:rPr>
              <a:t>Logic</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AU" smtClean="0">
                <a:latin typeface="Times New Roman" pitchFamily="-110" charset="0"/>
              </a:rPr>
              <a:t> by Thân</a:t>
            </a:r>
            <a:r>
              <a:rPr lang="en-AU"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 combinational and sequential circuits, which are constructed from </a:t>
            </a:r>
            <a:r>
              <a:rPr lang="en-US" sz="1200" b="1" kern="1200" smtClean="0">
                <a:solidFill>
                  <a:schemeClr val="tx1"/>
                </a:solidFill>
                <a:latin typeface="Times New Roman" pitchFamily="-1" charset="0"/>
                <a:ea typeface="+mn-ea"/>
                <a:cs typeface="+mn-cs"/>
              </a:rPr>
              <a:t>gates, </a:t>
            </a:r>
            <a:r>
              <a:rPr lang="en-US" sz="1200" kern="1200" smtClean="0">
                <a:solidFill>
                  <a:schemeClr val="tx1"/>
                </a:solidFill>
                <a:latin typeface="Times New Roman" pitchFamily="-1" charset="0"/>
                <a:ea typeface="+mn-ea"/>
                <a:cs typeface="+mn-cs"/>
              </a:rPr>
              <a:t>are described. </a:t>
            </a:r>
            <a:endParaRPr lang="en-US" smtClean="0"/>
          </a:p>
          <a:p>
            <a:endParaRPr lang="en-US"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latin typeface="Times New Roman" pitchFamily="-1" charset="0"/>
                <a:ea typeface="+mn-ea"/>
                <a:cs typeface="+mn-cs"/>
              </a:rPr>
              <a:t>Mạch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tổ</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hợp</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mạch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kết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hợp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bản</a:t>
            </a:r>
            <a:r>
              <a:rPr lang="en-US" sz="1200" kern="1200" baseline="0" dirty="0" smtClean="0">
                <a:solidFill>
                  <a:schemeClr val="tx1"/>
                </a:solidFill>
                <a:latin typeface="Times New Roman" pitchFamily="-1" charset="0"/>
                <a:ea typeface="+mn-ea"/>
                <a:cs typeface="+mn-cs"/>
              </a:rPr>
              <a:t>.</a:t>
            </a:r>
          </a:p>
          <a:p>
            <a:r>
              <a:rPr lang="en-US" sz="1200" b="1" kern="1200" dirty="0" err="1" smtClean="0">
                <a:solidFill>
                  <a:schemeClr val="tx1"/>
                </a:solidFill>
                <a:latin typeface="Times New Roman" pitchFamily="-1" charset="0"/>
                <a:ea typeface="+mn-ea"/>
                <a:cs typeface="+mn-cs"/>
              </a:rPr>
              <a:t>Đặc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điểm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của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mạch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số</a:t>
            </a:r>
            <a:r>
              <a:rPr lang="en-US" sz="1200" b="1"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Biết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rõ</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đầu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ra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có</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đầu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vào</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định</a:t>
            </a:r>
            <a:endParaRPr lang="en-US" sz="1200" b="0" kern="1200" baseline="0" dirty="0" smtClean="0">
              <a:solidFill>
                <a:schemeClr val="tx1"/>
              </a:solidFill>
              <a:latin typeface="Times New Roman" pitchFamily="-1" charset="0"/>
              <a:ea typeface="+mn-ea"/>
              <a:cs typeface="+mn-cs"/>
            </a:endParaRPr>
          </a:p>
          <a:p>
            <a:r>
              <a:rPr lang="en-US" sz="1200" b="1" kern="1200" baseline="0" dirty="0" err="1" smtClean="0">
                <a:solidFill>
                  <a:schemeClr val="tx1"/>
                </a:solidFill>
                <a:latin typeface="Times New Roman" pitchFamily="-1" charset="0"/>
                <a:ea typeface="+mn-ea"/>
                <a:cs typeface="+mn-cs"/>
              </a:rPr>
              <a:t>Làm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sao</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để</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thiết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kế</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mạch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số</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có</a:t>
            </a:r>
            <a:r>
              <a:rPr lang="en-US" sz="1200" b="1" kern="1200" baseline="0" dirty="0" smtClean="0">
                <a:solidFill>
                  <a:schemeClr val="tx1"/>
                </a:solidFill>
                <a:latin typeface="Times New Roman" pitchFamily="-1" charset="0"/>
                <a:ea typeface="+mn-ea"/>
                <a:cs typeface="+mn-cs"/>
              </a:rPr>
              <a:t> n </a:t>
            </a:r>
            <a:r>
              <a:rPr lang="en-US" sz="1200" b="1" kern="1200" baseline="0" dirty="0" err="1" smtClean="0">
                <a:solidFill>
                  <a:schemeClr val="tx1"/>
                </a:solidFill>
                <a:latin typeface="Times New Roman" pitchFamily="-1" charset="0"/>
                <a:ea typeface="+mn-ea"/>
                <a:cs typeface="+mn-cs"/>
              </a:rPr>
              <a:t>biến</a:t>
            </a:r>
            <a:r>
              <a:rPr lang="en-US" sz="1200" b="1" kern="1200" baseline="0" dirty="0" smtClean="0">
                <a:solidFill>
                  <a:schemeClr val="tx1"/>
                </a:solidFill>
                <a:latin typeface="Times New Roman" pitchFamily="-1" charset="0"/>
                <a:ea typeface="+mn-ea"/>
                <a:cs typeface="+mn-cs"/>
              </a:rPr>
              <a:t>?</a:t>
            </a:r>
          </a:p>
          <a:p>
            <a:r>
              <a:rPr lang="en-US" sz="1200" kern="1200" dirty="0" smtClean="0">
                <a:solidFill>
                  <a:schemeClr val="tx1"/>
                </a:solidFill>
                <a:latin typeface="Times New Roman" pitchFamily="-1" charset="0"/>
                <a:ea typeface="+mn-ea"/>
                <a:cs typeface="+mn-cs"/>
              </a:rPr>
              <a:t>1- </a:t>
            </a:r>
            <a:r>
              <a:rPr lang="en-US" sz="1200" kern="1200" dirty="0" err="1" smtClean="0">
                <a:solidFill>
                  <a:schemeClr val="tx1"/>
                </a:solidFill>
                <a:latin typeface="Times New Roman" pitchFamily="-1" charset="0"/>
                <a:ea typeface="+mn-ea"/>
                <a:cs typeface="+mn-cs"/>
              </a:rPr>
              <a:t>Liệt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kê</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truth table</a:t>
            </a:r>
          </a:p>
          <a:p>
            <a:r>
              <a:rPr lang="en-US" sz="1200" kern="1200" baseline="0" dirty="0" smtClean="0">
                <a:solidFill>
                  <a:schemeClr val="tx1"/>
                </a:solidFill>
                <a:latin typeface="Times New Roman" pitchFamily="-1" charset="0"/>
                <a:ea typeface="+mn-ea"/>
                <a:cs typeface="+mn-cs"/>
              </a:rPr>
              <a:t>2- </a:t>
            </a:r>
            <a:r>
              <a:rPr lang="en-US" sz="1200" kern="1200" baseline="0" dirty="0" err="1" smtClean="0">
                <a:solidFill>
                  <a:schemeClr val="tx1"/>
                </a:solidFill>
                <a:latin typeface="Times New Roman" pitchFamily="-1" charset="0"/>
                <a:ea typeface="+mn-ea"/>
                <a:cs typeface="+mn-cs"/>
              </a:rPr>
              <a:t>Tìm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thức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tổng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tích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endParaRPr lang="en-US" sz="1200" kern="1200" baseline="0" dirty="0" smtClean="0">
              <a:solidFill>
                <a:schemeClr val="tx1"/>
              </a:solidFill>
              <a:latin typeface="Times New Roman" pitchFamily="-1" charset="0"/>
              <a:ea typeface="+mn-ea"/>
              <a:cs typeface="+mn-cs"/>
            </a:endParaRPr>
          </a:p>
          <a:p>
            <a:r>
              <a:rPr lang="en-US" sz="1200" kern="1200" baseline="0" dirty="0" smtClean="0">
                <a:solidFill>
                  <a:schemeClr val="tx1"/>
                </a:solidFill>
                <a:latin typeface="Times New Roman" pitchFamily="-1" charset="0"/>
                <a:ea typeface="+mn-ea"/>
                <a:cs typeface="+mn-cs"/>
              </a:rPr>
              <a:t>3- </a:t>
            </a:r>
            <a:r>
              <a:rPr lang="en-US" sz="1200" kern="1200" baseline="0" dirty="0" err="1" smtClean="0">
                <a:solidFill>
                  <a:schemeClr val="tx1"/>
                </a:solidFill>
                <a:latin typeface="Times New Roman" pitchFamily="-1" charset="0"/>
                <a:ea typeface="+mn-ea"/>
                <a:cs typeface="+mn-cs"/>
              </a:rPr>
              <a:t>Vẽ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mạch</a:t>
            </a:r>
            <a:endParaRPr lang="en-US" sz="1200" kern="1200" baseline="0" dirty="0" smtClean="0">
              <a:solidFill>
                <a:schemeClr val="tx1"/>
              </a:solidFill>
              <a:latin typeface="Times New Roman" pitchFamily="-1" charset="0"/>
              <a:ea typeface="+mn-ea"/>
              <a:cs typeface="+mn-cs"/>
            </a:endParaRPr>
          </a:p>
          <a:p>
            <a:r>
              <a:rPr lang="en-US" sz="1200" kern="1200" baseline="0" dirty="0" smtClean="0">
                <a:solidFill>
                  <a:schemeClr val="tx1"/>
                </a:solidFill>
                <a:latin typeface="Times New Roman" pitchFamily="-1" charset="0"/>
                <a:ea typeface="+mn-ea"/>
                <a:cs typeface="+mn-cs"/>
              </a:rPr>
              <a:t>(</a:t>
            </a:r>
            <a:r>
              <a:rPr lang="en-US" sz="1200" kern="1200" baseline="0" dirty="0" err="1" smtClean="0">
                <a:solidFill>
                  <a:schemeClr val="tx1"/>
                </a:solidFill>
                <a:latin typeface="Times New Roman" pitchFamily="-1" charset="0"/>
                <a:ea typeface="+mn-ea"/>
                <a:cs typeface="+mn-cs"/>
              </a:rPr>
              <a:t>Xem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dụ</a:t>
            </a:r>
            <a:r>
              <a:rPr lang="en-US" sz="1200" kern="1200" baseline="0" dirty="0" smtClean="0">
                <a:solidFill>
                  <a:schemeClr val="tx1"/>
                </a:solidFill>
                <a:latin typeface="Times New Roman" pitchFamily="-1" charset="0"/>
                <a:ea typeface="+mn-ea"/>
                <a:cs typeface="+mn-cs"/>
              </a:rPr>
              <a:t> ở slide </a:t>
            </a:r>
            <a:r>
              <a:rPr lang="en-US" sz="1200" kern="1200" baseline="0" dirty="0" err="1" smtClean="0">
                <a:solidFill>
                  <a:schemeClr val="tx1"/>
                </a:solidFill>
                <a:latin typeface="Times New Roman" pitchFamily="-1" charset="0"/>
                <a:ea typeface="+mn-ea"/>
                <a:cs typeface="+mn-cs"/>
              </a:rPr>
              <a:t>kế</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a:t>
            </a:r>
          </a:p>
          <a:p>
            <a:r>
              <a:rPr lang="en-US" sz="1200" b="1" kern="1200" baseline="0" dirty="0" err="1" smtClean="0">
                <a:solidFill>
                  <a:schemeClr val="tx1"/>
                </a:solidFill>
                <a:latin typeface="Times New Roman" pitchFamily="-1" charset="0"/>
                <a:ea typeface="+mn-ea"/>
                <a:cs typeface="+mn-cs"/>
              </a:rPr>
              <a:t>Làm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sao</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để</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hiện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thực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mạch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số</a:t>
            </a:r>
            <a:r>
              <a:rPr lang="en-US" sz="1200" b="1" kern="1200" baseline="0" dirty="0" smtClean="0">
                <a:solidFill>
                  <a:schemeClr val="tx1"/>
                </a:solidFill>
                <a:latin typeface="Times New Roman" pitchFamily="-1" charset="0"/>
                <a:ea typeface="+mn-ea"/>
                <a:cs typeface="+mn-cs"/>
              </a:rPr>
              <a:t> ?</a:t>
            </a:r>
          </a:p>
          <a:p>
            <a:r>
              <a:rPr lang="en-US" sz="1200" kern="1200" dirty="0" smtClean="0">
                <a:solidFill>
                  <a:schemeClr val="tx1"/>
                </a:solidFill>
                <a:latin typeface="Times New Roman" pitchFamily="-1" charset="0"/>
                <a:ea typeface="+mn-ea"/>
                <a:cs typeface="+mn-cs"/>
              </a:rPr>
              <a:t>1- </a:t>
            </a:r>
            <a:r>
              <a:rPr lang="en-US" sz="1200" kern="1200" dirty="0" err="1" smtClean="0">
                <a:solidFill>
                  <a:schemeClr val="tx1"/>
                </a:solidFill>
                <a:latin typeface="Times New Roman" pitchFamily="-1" charset="0"/>
                <a:ea typeface="+mn-ea"/>
                <a:cs typeface="+mn-cs"/>
              </a:rPr>
              <a:t>Đếm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biết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vật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tư</a:t>
            </a:r>
            <a:r>
              <a:rPr lang="en-US" sz="1200" kern="1200" baseline="0" dirty="0" smtClean="0">
                <a:solidFill>
                  <a:schemeClr val="tx1"/>
                </a:solidFill>
                <a:latin typeface="Times New Roman" pitchFamily="-1" charset="0"/>
                <a:ea typeface="+mn-ea"/>
                <a:cs typeface="+mn-cs"/>
              </a:rPr>
              <a:t>.</a:t>
            </a:r>
          </a:p>
          <a:p>
            <a:r>
              <a:rPr lang="en-US" sz="1200" kern="1200" baseline="0" dirty="0" smtClean="0">
                <a:solidFill>
                  <a:schemeClr val="tx1"/>
                </a:solidFill>
                <a:latin typeface="Times New Roman" pitchFamily="-1" charset="0"/>
                <a:ea typeface="+mn-ea"/>
                <a:cs typeface="+mn-cs"/>
              </a:rPr>
              <a:t>2- </a:t>
            </a:r>
            <a:r>
              <a:rPr lang="en-US" sz="1200" kern="1200" baseline="0" dirty="0" err="1" smtClean="0">
                <a:solidFill>
                  <a:schemeClr val="tx1"/>
                </a:solidFill>
                <a:latin typeface="Times New Roman" pitchFamily="-1" charset="0"/>
                <a:ea typeface="+mn-ea"/>
                <a:cs typeface="+mn-cs"/>
              </a:rPr>
              <a:t>Đi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mua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IC </a:t>
            </a:r>
            <a:r>
              <a:rPr lang="en-US" sz="1200" kern="1200" baseline="0" dirty="0" err="1" smtClean="0">
                <a:solidFill>
                  <a:schemeClr val="tx1"/>
                </a:solidFill>
                <a:latin typeface="Times New Roman" pitchFamily="-1" charset="0"/>
                <a:ea typeface="+mn-ea"/>
                <a:cs typeface="+mn-cs"/>
              </a:rPr>
              <a:t>chứa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endParaRPr lang="en-US" sz="1200" kern="1200" baseline="0" dirty="0" smtClean="0">
              <a:solidFill>
                <a:schemeClr val="tx1"/>
              </a:solidFill>
              <a:latin typeface="Times New Roman" pitchFamily="-1" charset="0"/>
              <a:ea typeface="+mn-ea"/>
              <a:cs typeface="+mn-cs"/>
            </a:endParaRPr>
          </a:p>
          <a:p>
            <a:r>
              <a:rPr lang="en-US" sz="1200" kern="1200" baseline="0" dirty="0" smtClean="0">
                <a:solidFill>
                  <a:schemeClr val="tx1"/>
                </a:solidFill>
                <a:latin typeface="Times New Roman" pitchFamily="-1" charset="0"/>
                <a:ea typeface="+mn-ea"/>
                <a:cs typeface="+mn-cs"/>
              </a:rPr>
              <a:t>3- </a:t>
            </a:r>
            <a:r>
              <a:rPr lang="en-US" sz="1200" kern="1200" baseline="0" dirty="0" err="1" smtClean="0">
                <a:solidFill>
                  <a:schemeClr val="tx1"/>
                </a:solidFill>
                <a:latin typeface="Times New Roman" pitchFamily="-1" charset="0"/>
                <a:ea typeface="+mn-ea"/>
                <a:cs typeface="+mn-cs"/>
              </a:rPr>
              <a:t>Hàn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nối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chân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điện</a:t>
            </a:r>
            <a:r>
              <a:rPr lang="en-US" sz="1200" kern="1200" baseline="0" dirty="0" smtClean="0">
                <a:solidFill>
                  <a:schemeClr val="tx1"/>
                </a:solidFill>
                <a:latin typeface="Times New Roman" pitchFamily="-1" charset="0"/>
                <a:ea typeface="+mn-ea"/>
                <a:cs typeface="+mn-cs"/>
              </a:rPr>
              <a:t>.</a:t>
            </a:r>
          </a:p>
          <a:p>
            <a:endParaRPr lang="en-US" sz="1200" kern="1200" baseline="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Thị</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trường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cung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cấp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IC (integrated circuit) </a:t>
            </a:r>
            <a:r>
              <a:rPr lang="en-US" sz="1200" kern="1200" baseline="0" dirty="0" err="1" smtClean="0">
                <a:solidFill>
                  <a:schemeClr val="tx1"/>
                </a:solidFill>
                <a:latin typeface="Times New Roman" pitchFamily="-1" charset="0"/>
                <a:ea typeface="+mn-ea"/>
                <a:cs typeface="+mn-cs"/>
              </a:rPr>
              <a:t>cơ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bản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mỗi</a:t>
            </a:r>
            <a:r>
              <a:rPr lang="en-US" sz="1200" kern="1200" baseline="0" dirty="0" smtClean="0">
                <a:solidFill>
                  <a:schemeClr val="tx1"/>
                </a:solidFill>
                <a:latin typeface="Times New Roman" pitchFamily="-1" charset="0"/>
                <a:ea typeface="+mn-ea"/>
                <a:cs typeface="+mn-cs"/>
              </a:rPr>
              <a:t> IC </a:t>
            </a:r>
            <a:r>
              <a:rPr lang="en-US" sz="1200" kern="1200" baseline="0" dirty="0" err="1" smtClean="0">
                <a:solidFill>
                  <a:schemeClr val="tx1"/>
                </a:solidFill>
                <a:latin typeface="Times New Roman" pitchFamily="-1" charset="0"/>
                <a:ea typeface="+mn-ea"/>
                <a:cs typeface="+mn-cs"/>
              </a:rPr>
              <a:t>khác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theo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từng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loai</a:t>
            </a:r>
            <a:r>
              <a:rPr lang="en-US" sz="1200" kern="1200" baseline="0" dirty="0" smtClean="0">
                <a:solidFill>
                  <a:schemeClr val="tx1"/>
                </a:solidFill>
                <a:latin typeface="Times New Roman" pitchFamily="-1" charset="0"/>
                <a:ea typeface="+mn-ea"/>
                <a:cs typeface="+mn-cs"/>
              </a:rPr>
              <a:t>.</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combinational circuit </a:t>
            </a:r>
            <a:r>
              <a:rPr lang="en-US" sz="1200" kern="1200" dirty="0" smtClean="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terms, a combinational circuit consists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inputs and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binary outputs. As with a gate, a combinational circuit can be defined in three ways: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For each of the 2n possible combinations of input signals, the binary value of each of the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output signals is listed.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Graphical symbols: </a:t>
            </a:r>
            <a:r>
              <a:rPr lang="en-US" sz="1200" kern="1200" dirty="0" smtClean="0">
                <a:solidFill>
                  <a:schemeClr val="tx1"/>
                </a:solidFill>
                <a:latin typeface="Times New Roman" pitchFamily="-1" charset="0"/>
                <a:ea typeface="+mn-ea"/>
                <a:cs typeface="+mn-cs"/>
              </a:rPr>
              <a:t>The interconnected layout of gates is depicted.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Boolean equations: </a:t>
            </a:r>
            <a:r>
              <a:rPr lang="en-US" sz="1200" kern="1200" dirty="0" smtClean="0">
                <a:solidFill>
                  <a:schemeClr val="tx1"/>
                </a:solidFill>
                <a:latin typeface="Times New Roman" pitchFamily="-1" charset="0"/>
                <a:ea typeface="+mn-ea"/>
                <a:cs typeface="+mn-cs"/>
              </a:rPr>
              <a:t>Each output signal is expressed as a Boolean function of </a:t>
            </a:r>
          </a:p>
          <a:p>
            <a:r>
              <a:rPr lang="en-US" sz="1200" kern="1200" dirty="0" smtClean="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cách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tìm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thức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thức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tổng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tích</a:t>
            </a:r>
            <a:r>
              <a:rPr lang="en-US" sz="1200" kern="1200" baseline="0" dirty="0" smtClean="0">
                <a:solidFill>
                  <a:schemeClr val="tx1"/>
                </a:solidFill>
                <a:latin typeface="Times New Roman" pitchFamily="-1" charset="0"/>
                <a:ea typeface="+mn-ea"/>
                <a:cs typeface="+mn-cs"/>
              </a:rPr>
              <a:t> (SOP </a:t>
            </a:r>
            <a:r>
              <a:rPr lang="en-US" sz="1200" kern="1200" baseline="0" dirty="0" err="1" smtClean="0">
                <a:solidFill>
                  <a:schemeClr val="tx1"/>
                </a:solidFill>
                <a:latin typeface="Times New Roman" pitchFamily="-1" charset="0"/>
                <a:ea typeface="+mn-ea"/>
                <a:cs typeface="+mn-cs"/>
              </a:rPr>
              <a:t>và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thức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tích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tổng</a:t>
            </a:r>
            <a:r>
              <a:rPr lang="en-US" sz="1200" kern="1200" baseline="0" dirty="0" smtClean="0">
                <a:solidFill>
                  <a:schemeClr val="tx1"/>
                </a:solidFill>
                <a:latin typeface="Times New Roman" pitchFamily="-1" charset="0"/>
                <a:ea typeface="+mn-ea"/>
                <a:cs typeface="+mn-cs"/>
              </a:rPr>
              <a:t> (POS)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đó</a:t>
            </a:r>
            <a:r>
              <a:rPr lang="en-US" sz="1200" kern="1200" baseline="0" dirty="0" smtClean="0">
                <a:solidFill>
                  <a:schemeClr val="tx1"/>
                </a:solidFill>
                <a:latin typeface="Times New Roman" pitchFamily="-1" charset="0"/>
                <a:ea typeface="+mn-ea"/>
                <a:cs typeface="+mn-cs"/>
              </a:rPr>
              <a:t> SOP </a:t>
            </a:r>
            <a:r>
              <a:rPr lang="en-US" sz="1200" kern="1200" baseline="0" dirty="0" err="1" smtClean="0">
                <a:solidFill>
                  <a:schemeClr val="tx1"/>
                </a:solidFill>
                <a:latin typeface="Times New Roman" pitchFamily="-1" charset="0"/>
                <a:ea typeface="+mn-ea"/>
                <a:cs typeface="+mn-cs"/>
              </a:rPr>
              <a:t>thường</a:t>
            </a:r>
            <a:r>
              <a:rPr lang="en-US" sz="1200" kern="1200" baseline="0" dirty="0" smtClean="0">
                <a:solidFill>
                  <a:schemeClr val="tx1"/>
                </a:solidFill>
                <a:latin typeface="Times New Roman" pitchFamily="-1" charset="0"/>
                <a:ea typeface="+mn-ea"/>
                <a:cs typeface="+mn-cs"/>
              </a:rPr>
              <a:t> hay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dùng</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baseline="0" dirty="0" err="1" smtClean="0">
                <a:solidFill>
                  <a:schemeClr val="tx1"/>
                </a:solidFill>
                <a:latin typeface="Times New Roman" pitchFamily="-1" charset="0"/>
                <a:ea typeface="+mn-ea"/>
                <a:cs typeface="+mn-cs"/>
              </a:rPr>
              <a:t>Cách</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tìm</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công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thức</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tổng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tích</a:t>
            </a:r>
            <a:r>
              <a:rPr lang="en-US" sz="1200" b="1" u="sng" kern="1200" baseline="0" dirty="0" smtClean="0">
                <a:solidFill>
                  <a:schemeClr val="tx1"/>
                </a:solidFill>
                <a:latin typeface="Times New Roman" pitchFamily="-1" charset="0"/>
                <a:ea typeface="+mn-ea"/>
                <a:cs typeface="+mn-cs"/>
              </a:rPr>
              <a:t> (SOP)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tìm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thức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nhân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tại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dòng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kết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quả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b="1" u="sng" kern="1200" baseline="0" dirty="0" smtClean="0">
                <a:solidFill>
                  <a:schemeClr val="tx1"/>
                </a:solidFill>
                <a:latin typeface="Times New Roman" pitchFamily="-1" charset="0"/>
                <a:ea typeface="+mn-ea"/>
                <a:cs typeface="+mn-cs"/>
              </a:rPr>
              <a:t>1</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rồi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cộng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chúng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lại</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A B C F</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0 0 0 0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0 0 1 0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0 1 0 </a:t>
            </a:r>
            <a:r>
              <a:rPr lang="en-US" sz="1200" b="1" u="none" kern="1200" baseline="0" dirty="0" smtClean="0">
                <a:solidFill>
                  <a:schemeClr val="tx1"/>
                </a:solidFill>
                <a:latin typeface="Times New Roman" pitchFamily="-1" charset="0"/>
                <a:ea typeface="+mn-ea"/>
                <a:cs typeface="+mn-cs"/>
              </a:rPr>
              <a:t>1</a:t>
            </a:r>
            <a:r>
              <a:rPr lang="en-US" sz="1200" b="0" u="none" kern="1200" baseline="0" dirty="0" smtClean="0">
                <a:solidFill>
                  <a:schemeClr val="tx1"/>
                </a:solidFill>
                <a:latin typeface="Times New Roman" pitchFamily="-1" charset="0"/>
                <a:ea typeface="+mn-ea"/>
                <a:cs typeface="+mn-cs"/>
              </a:rPr>
              <a:t>  </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Muốn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có</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tích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của</a:t>
            </a:r>
            <a:r>
              <a:rPr lang="en-US" sz="1200" b="0" u="none" kern="1200" baseline="0" dirty="0" smtClean="0">
                <a:solidFill>
                  <a:schemeClr val="tx1"/>
                </a:solidFill>
                <a:latin typeface="Times New Roman" pitchFamily="-1" charset="0"/>
                <a:ea typeface="+mn-ea"/>
                <a:cs typeface="+mn-cs"/>
                <a:sym typeface="Wingdings" pitchFamily="2" charset="2"/>
              </a:rPr>
              <a:t> A B C </a:t>
            </a:r>
            <a:r>
              <a:rPr lang="en-US" sz="1200" b="0" u="none" kern="1200" baseline="0" dirty="0" err="1" smtClean="0">
                <a:solidFill>
                  <a:schemeClr val="tx1"/>
                </a:solidFill>
                <a:latin typeface="Times New Roman" pitchFamily="-1" charset="0"/>
                <a:ea typeface="+mn-ea"/>
                <a:cs typeface="+mn-cs"/>
                <a:sym typeface="Wingdings" pitchFamily="2" charset="2"/>
              </a:rPr>
              <a:t>cho</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kết</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quả</a:t>
            </a:r>
            <a:r>
              <a:rPr lang="en-US" sz="1200" b="0" u="none" kern="1200" baseline="0" dirty="0" smtClean="0">
                <a:solidFill>
                  <a:schemeClr val="tx1"/>
                </a:solidFill>
                <a:latin typeface="Times New Roman" pitchFamily="-1" charset="0"/>
                <a:ea typeface="+mn-ea"/>
                <a:cs typeface="+mn-cs"/>
                <a:sym typeface="Wingdings" pitchFamily="2" charset="2"/>
              </a:rPr>
              <a:t> 1 </a:t>
            </a:r>
            <a:r>
              <a:rPr lang="en-US" sz="1200" b="0" u="none" kern="1200" baseline="0" dirty="0" err="1" smtClean="0">
                <a:solidFill>
                  <a:schemeClr val="tx1"/>
                </a:solidFill>
                <a:latin typeface="Times New Roman" pitchFamily="-1" charset="0"/>
                <a:ea typeface="+mn-ea"/>
                <a:cs typeface="+mn-cs"/>
                <a:sym typeface="Wingdings" pitchFamily="2" charset="2"/>
              </a:rPr>
              <a:t>thì</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phải</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là</a:t>
            </a:r>
            <a:r>
              <a:rPr lang="en-US" sz="1200" b="0" u="none" kern="1200" baseline="0" dirty="0" smtClean="0">
                <a:solidFill>
                  <a:schemeClr val="tx1"/>
                </a:solidFill>
                <a:latin typeface="Times New Roman" pitchFamily="-1" charset="0"/>
                <a:ea typeface="+mn-ea"/>
                <a:cs typeface="+mn-cs"/>
                <a:sym typeface="Wingdings" pitchFamily="2" charset="2"/>
              </a:rPr>
              <a:t> (not A)B(not C) </a:t>
            </a:r>
            <a:r>
              <a:rPr lang="en-US" sz="1200" b="0" u="none" kern="1200" baseline="0" dirty="0" err="1" smtClean="0">
                <a:solidFill>
                  <a:schemeClr val="tx1"/>
                </a:solidFill>
                <a:latin typeface="Times New Roman" pitchFamily="-1" charset="0"/>
                <a:ea typeface="+mn-ea"/>
                <a:cs typeface="+mn-cs"/>
                <a:sym typeface="Wingdings" pitchFamily="2" charset="2"/>
              </a:rPr>
              <a:t>vì</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tình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huống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này</a:t>
            </a:r>
            <a:r>
              <a:rPr lang="en-US" sz="1200" b="0" u="none" kern="1200" baseline="0" dirty="0" smtClean="0">
                <a:solidFill>
                  <a:schemeClr val="tx1"/>
                </a:solidFill>
                <a:latin typeface="Times New Roman" pitchFamily="-1" charset="0"/>
                <a:ea typeface="+mn-ea"/>
                <a:cs typeface="+mn-cs"/>
                <a:sym typeface="Wingdings" pitchFamily="2" charset="2"/>
              </a:rPr>
              <a:t> A=0 </a:t>
            </a:r>
            <a:r>
              <a:rPr lang="en-US" sz="1200" b="0" u="none" kern="1200" baseline="0" dirty="0" err="1" smtClean="0">
                <a:solidFill>
                  <a:schemeClr val="tx1"/>
                </a:solidFill>
                <a:latin typeface="Times New Roman" pitchFamily="-1" charset="0"/>
                <a:ea typeface="+mn-ea"/>
                <a:cs typeface="+mn-cs"/>
                <a:sym typeface="Wingdings" pitchFamily="2" charset="2"/>
              </a:rPr>
              <a:t>và</a:t>
            </a:r>
            <a:r>
              <a:rPr lang="en-US" sz="1200" b="0" u="none" kern="1200" baseline="0" dirty="0" smtClean="0">
                <a:solidFill>
                  <a:schemeClr val="tx1"/>
                </a:solidFill>
                <a:latin typeface="Times New Roman" pitchFamily="-1" charset="0"/>
                <a:ea typeface="+mn-ea"/>
                <a:cs typeface="+mn-cs"/>
                <a:sym typeface="Wingdings" pitchFamily="2" charset="2"/>
              </a:rPr>
              <a:t> C=0. </a:t>
            </a:r>
            <a:endParaRPr lang="en-US" sz="1200" b="1" u="none"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0 1 1 </a:t>
            </a:r>
            <a:r>
              <a:rPr lang="en-US" sz="1200" b="1" u="sng" kern="1200" baseline="0" dirty="0" smtClean="0">
                <a:solidFill>
                  <a:schemeClr val="tx1"/>
                </a:solidFill>
                <a:latin typeface="Times New Roman" pitchFamily="-1" charset="0"/>
                <a:ea typeface="+mn-ea"/>
                <a:cs typeface="+mn-cs"/>
              </a:rPr>
              <a:t>1</a:t>
            </a:r>
            <a:r>
              <a:rPr lang="en-US" sz="1200" b="0" u="none" kern="1200" baseline="0" dirty="0" smtClean="0">
                <a:solidFill>
                  <a:schemeClr val="tx1"/>
                </a:solidFill>
                <a:latin typeface="Times New Roman" pitchFamily="-1" charset="0"/>
                <a:ea typeface="+mn-ea"/>
                <a:cs typeface="+mn-cs"/>
              </a:rPr>
              <a:t>  </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Muốn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có</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tích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của</a:t>
            </a:r>
            <a:r>
              <a:rPr lang="en-US" sz="1200" b="0" u="none" kern="1200" baseline="0" dirty="0" smtClean="0">
                <a:solidFill>
                  <a:schemeClr val="tx1"/>
                </a:solidFill>
                <a:latin typeface="Times New Roman" pitchFamily="-1" charset="0"/>
                <a:ea typeface="+mn-ea"/>
                <a:cs typeface="+mn-cs"/>
                <a:sym typeface="Wingdings" pitchFamily="2" charset="2"/>
              </a:rPr>
              <a:t> A B C </a:t>
            </a:r>
            <a:r>
              <a:rPr lang="en-US" sz="1200" b="0" u="none" kern="1200" baseline="0" dirty="0" err="1" smtClean="0">
                <a:solidFill>
                  <a:schemeClr val="tx1"/>
                </a:solidFill>
                <a:latin typeface="Times New Roman" pitchFamily="-1" charset="0"/>
                <a:ea typeface="+mn-ea"/>
                <a:cs typeface="+mn-cs"/>
                <a:sym typeface="Wingdings" pitchFamily="2" charset="2"/>
              </a:rPr>
              <a:t>cho</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kết</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quả</a:t>
            </a:r>
            <a:r>
              <a:rPr lang="en-US" sz="1200" b="0" u="none" kern="1200" baseline="0" dirty="0" smtClean="0">
                <a:solidFill>
                  <a:schemeClr val="tx1"/>
                </a:solidFill>
                <a:latin typeface="Times New Roman" pitchFamily="-1" charset="0"/>
                <a:ea typeface="+mn-ea"/>
                <a:cs typeface="+mn-cs"/>
                <a:sym typeface="Wingdings" pitchFamily="2" charset="2"/>
              </a:rPr>
              <a:t> 1 </a:t>
            </a:r>
            <a:r>
              <a:rPr lang="en-US" sz="1200" b="0" u="none" kern="1200" baseline="0" dirty="0" err="1" smtClean="0">
                <a:solidFill>
                  <a:schemeClr val="tx1"/>
                </a:solidFill>
                <a:latin typeface="Times New Roman" pitchFamily="-1" charset="0"/>
                <a:ea typeface="+mn-ea"/>
                <a:cs typeface="+mn-cs"/>
                <a:sym typeface="Wingdings" pitchFamily="2" charset="2"/>
              </a:rPr>
              <a:t>thì</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phải</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là</a:t>
            </a:r>
            <a:r>
              <a:rPr lang="en-US" sz="1200" b="0" u="none" kern="1200" baseline="0" dirty="0" smtClean="0">
                <a:solidFill>
                  <a:schemeClr val="tx1"/>
                </a:solidFill>
                <a:latin typeface="Times New Roman" pitchFamily="-1" charset="0"/>
                <a:ea typeface="+mn-ea"/>
                <a:cs typeface="+mn-cs"/>
                <a:sym typeface="Wingdings" pitchFamily="2" charset="2"/>
              </a:rPr>
              <a:t> (not A)BC </a:t>
            </a:r>
            <a:r>
              <a:rPr lang="en-US" sz="1200" b="0" u="none" kern="1200" baseline="0" dirty="0" err="1" smtClean="0">
                <a:solidFill>
                  <a:schemeClr val="tx1"/>
                </a:solidFill>
                <a:latin typeface="Times New Roman" pitchFamily="-1" charset="0"/>
                <a:ea typeface="+mn-ea"/>
                <a:cs typeface="+mn-cs"/>
                <a:sym typeface="Wingdings" pitchFamily="2" charset="2"/>
              </a:rPr>
              <a:t>vì</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tình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huống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này</a:t>
            </a:r>
            <a:r>
              <a:rPr lang="en-US" sz="1200" b="0" u="none" kern="1200" baseline="0" dirty="0" smtClean="0">
                <a:solidFill>
                  <a:schemeClr val="tx1"/>
                </a:solidFill>
                <a:latin typeface="Times New Roman" pitchFamily="-1" charset="0"/>
                <a:ea typeface="+mn-ea"/>
                <a:cs typeface="+mn-cs"/>
                <a:sym typeface="Wingdings" pitchFamily="2" charset="2"/>
              </a:rPr>
              <a:t> A=0 </a:t>
            </a:r>
            <a:r>
              <a:rPr lang="en-US" sz="1200" b="1" u="sng"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1 0 0 0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1 0 1 0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1 1 0 </a:t>
            </a:r>
            <a:r>
              <a:rPr lang="en-US" sz="1200" b="1" u="sng" kern="1200" baseline="0" dirty="0" smtClean="0">
                <a:solidFill>
                  <a:schemeClr val="tx1"/>
                </a:solidFill>
                <a:latin typeface="Times New Roman" pitchFamily="-1" charset="0"/>
                <a:ea typeface="+mn-ea"/>
                <a:cs typeface="+mn-cs"/>
              </a:rPr>
              <a:t>1</a:t>
            </a:r>
            <a:r>
              <a:rPr lang="en-US" sz="1200" b="0" u="none" kern="1200" baseline="0" dirty="0" smtClean="0">
                <a:solidFill>
                  <a:schemeClr val="tx1"/>
                </a:solidFill>
                <a:latin typeface="Times New Roman" pitchFamily="-1" charset="0"/>
                <a:ea typeface="+mn-ea"/>
                <a:cs typeface="+mn-cs"/>
              </a:rPr>
              <a:t>  </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Muốn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có</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tích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của</a:t>
            </a:r>
            <a:r>
              <a:rPr lang="en-US" sz="1200" b="0" u="none" kern="1200" baseline="0" dirty="0" smtClean="0">
                <a:solidFill>
                  <a:schemeClr val="tx1"/>
                </a:solidFill>
                <a:latin typeface="Times New Roman" pitchFamily="-1" charset="0"/>
                <a:ea typeface="+mn-ea"/>
                <a:cs typeface="+mn-cs"/>
                <a:sym typeface="Wingdings" pitchFamily="2" charset="2"/>
              </a:rPr>
              <a:t> A B C </a:t>
            </a:r>
            <a:r>
              <a:rPr lang="en-US" sz="1200" b="0" u="none" kern="1200" baseline="0" dirty="0" err="1" smtClean="0">
                <a:solidFill>
                  <a:schemeClr val="tx1"/>
                </a:solidFill>
                <a:latin typeface="Times New Roman" pitchFamily="-1" charset="0"/>
                <a:ea typeface="+mn-ea"/>
                <a:cs typeface="+mn-cs"/>
                <a:sym typeface="Wingdings" pitchFamily="2" charset="2"/>
              </a:rPr>
              <a:t>cho</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kết</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quả</a:t>
            </a:r>
            <a:r>
              <a:rPr lang="en-US" sz="1200" b="0" u="none" kern="1200" baseline="0" dirty="0" smtClean="0">
                <a:solidFill>
                  <a:schemeClr val="tx1"/>
                </a:solidFill>
                <a:latin typeface="Times New Roman" pitchFamily="-1" charset="0"/>
                <a:ea typeface="+mn-ea"/>
                <a:cs typeface="+mn-cs"/>
                <a:sym typeface="Wingdings" pitchFamily="2" charset="2"/>
              </a:rPr>
              <a:t> 1 </a:t>
            </a:r>
            <a:r>
              <a:rPr lang="en-US" sz="1200" b="0" u="none" kern="1200" baseline="0" dirty="0" err="1" smtClean="0">
                <a:solidFill>
                  <a:schemeClr val="tx1"/>
                </a:solidFill>
                <a:latin typeface="Times New Roman" pitchFamily="-1" charset="0"/>
                <a:ea typeface="+mn-ea"/>
                <a:cs typeface="+mn-cs"/>
                <a:sym typeface="Wingdings" pitchFamily="2" charset="2"/>
              </a:rPr>
              <a:t>thì</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phải</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là</a:t>
            </a:r>
            <a:r>
              <a:rPr lang="en-US" sz="1200" b="0" u="none" kern="1200" baseline="0" dirty="0" smtClean="0">
                <a:solidFill>
                  <a:schemeClr val="tx1"/>
                </a:solidFill>
                <a:latin typeface="Times New Roman" pitchFamily="-1" charset="0"/>
                <a:ea typeface="+mn-ea"/>
                <a:cs typeface="+mn-cs"/>
                <a:sym typeface="Wingdings" pitchFamily="2" charset="2"/>
              </a:rPr>
              <a:t> AB(not C) </a:t>
            </a:r>
            <a:r>
              <a:rPr lang="en-US" sz="1200" b="0" u="none" kern="1200" baseline="0" dirty="0" err="1" smtClean="0">
                <a:solidFill>
                  <a:schemeClr val="tx1"/>
                </a:solidFill>
                <a:latin typeface="Times New Roman" pitchFamily="-1" charset="0"/>
                <a:ea typeface="+mn-ea"/>
                <a:cs typeface="+mn-cs"/>
                <a:sym typeface="Wingdings" pitchFamily="2" charset="2"/>
              </a:rPr>
              <a:t>vì</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tình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huống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này</a:t>
            </a:r>
            <a:r>
              <a:rPr lang="en-US" sz="1200" b="0" u="none" kern="1200" baseline="0" dirty="0" smtClean="0">
                <a:solidFill>
                  <a:schemeClr val="tx1"/>
                </a:solidFill>
                <a:latin typeface="Times New Roman" pitchFamily="-1" charset="0"/>
                <a:ea typeface="+mn-ea"/>
                <a:cs typeface="+mn-cs"/>
                <a:sym typeface="Wingdings" pitchFamily="2" charset="2"/>
              </a:rPr>
              <a:t> C=0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1 1 1 0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Ba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tình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huống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nên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F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hội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cộng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3 </a:t>
            </a:r>
            <a:r>
              <a:rPr lang="en-US" sz="1200" kern="1200" baseline="0" dirty="0" err="1" smtClean="0">
                <a:solidFill>
                  <a:schemeClr val="tx1"/>
                </a:solidFill>
                <a:latin typeface="Times New Roman" pitchFamily="-1" charset="0"/>
                <a:ea typeface="+mn-ea"/>
                <a:cs typeface="+mn-cs"/>
              </a:rPr>
              <a:t>tình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huống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này</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F = </a:t>
            </a:r>
            <a:r>
              <a:rPr lang="en-US" sz="1200" b="0" u="none" kern="1200" baseline="0" dirty="0" smtClean="0">
                <a:solidFill>
                  <a:schemeClr val="tx1"/>
                </a:solidFill>
                <a:latin typeface="Times New Roman" pitchFamily="-1" charset="0"/>
                <a:ea typeface="+mn-ea"/>
                <a:cs typeface="+mn-cs"/>
                <a:sym typeface="Wingdings" pitchFamily="2" charset="2"/>
              </a:rPr>
              <a:t>(not A)B(not C) + (not A)BC + AB(not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baseline="0" dirty="0" err="1" smtClean="0">
                <a:solidFill>
                  <a:schemeClr val="tx1"/>
                </a:solidFill>
                <a:latin typeface="Times New Roman" pitchFamily="-1" charset="0"/>
                <a:ea typeface="+mn-ea"/>
                <a:cs typeface="+mn-cs"/>
              </a:rPr>
              <a:t>Cách</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tìm</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công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thức</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tích</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tổng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tích</a:t>
            </a:r>
            <a:r>
              <a:rPr lang="en-US" sz="1200" b="1" u="sng" kern="1200" baseline="0" dirty="0" smtClean="0">
                <a:solidFill>
                  <a:schemeClr val="tx1"/>
                </a:solidFill>
                <a:latin typeface="Times New Roman" pitchFamily="-1" charset="0"/>
                <a:ea typeface="+mn-ea"/>
                <a:cs typeface="+mn-cs"/>
              </a:rPr>
              <a:t> (POS)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tìm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thức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cộng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ứng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dòng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kết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quả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b="1" u="sng" kern="1200" baseline="0" dirty="0" smtClean="0">
                <a:solidFill>
                  <a:schemeClr val="tx1"/>
                </a:solidFill>
                <a:latin typeface="Times New Roman" pitchFamily="-1" charset="0"/>
                <a:ea typeface="+mn-ea"/>
                <a:cs typeface="+mn-cs"/>
              </a:rPr>
              <a:t>0</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rồi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nhân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chúng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lại</a:t>
            </a:r>
            <a:r>
              <a:rPr lang="en-US" sz="1200" kern="1200" baseline="0" dirty="0" smtClean="0">
                <a:solidFill>
                  <a:schemeClr val="tx1"/>
                </a:solidFill>
                <a:latin typeface="Times New Roman" pitchFamily="-1" charset="0"/>
                <a:ea typeface="+mn-ea"/>
                <a:cs typeface="+mn-cs"/>
              </a:rPr>
              <a:t>.</a:t>
            </a: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smtClean="0">
                <a:solidFill>
                  <a:schemeClr val="tx1"/>
                </a:solidFill>
                <a:latin typeface="Times New Roman" pitchFamily="-1" charset="0"/>
                <a:ea typeface="+mn-ea"/>
                <a:cs typeface="+mn-cs"/>
              </a:rPr>
              <a:t>sum of products (SOP) </a:t>
            </a:r>
            <a:r>
              <a:rPr lang="en-US" sz="1200" kern="1200" dirty="0" smtClean="0">
                <a:solidFill>
                  <a:schemeClr val="tx1"/>
                </a:solidFill>
                <a:latin typeface="Times New Roman" pitchFamily="-1" charset="0"/>
                <a:ea typeface="+mn-ea"/>
                <a:cs typeface="+mn-cs"/>
              </a:rPr>
              <a:t>form.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Product of sums (POS) </a:t>
            </a:r>
            <a:r>
              <a:rPr lang="en-US" sz="1200" kern="1200" dirty="0" smtClean="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dirty="0" smtClean="0"/>
          </a:p>
          <a:p>
            <a:r>
              <a:rPr lang="en-US" sz="1200" kern="1200" dirty="0" smtClean="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Chúng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giản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hóa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bằng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áp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dụng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thức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smtClean="0">
                <a:solidFill>
                  <a:schemeClr val="tx1"/>
                </a:solidFill>
                <a:latin typeface="Times New Roman" pitchFamily="-1" charset="0"/>
                <a:ea typeface="+mn-ea"/>
                <a:cs typeface="+mn-cs"/>
              </a:rPr>
              <a:t>Nhược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điểm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Rất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dễ</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sai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bước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chuyển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đổi</a:t>
            </a: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err="1" smtClean="0">
                <a:solidFill>
                  <a:schemeClr val="tx1"/>
                </a:solidFill>
                <a:latin typeface="Times New Roman" pitchFamily="-1" charset="0"/>
                <a:ea typeface="+mn-ea"/>
                <a:cs typeface="+mn-cs"/>
              </a:rPr>
              <a:t>Karnaugh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ra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một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cách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bằng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thao</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sẽ</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ít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gây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sai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hơn</a:t>
            </a:r>
            <a:r>
              <a:rPr lang="en-US" sz="1200" b="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smtClean="0">
                <a:solidFill>
                  <a:schemeClr val="tx1"/>
                </a:solidFill>
                <a:latin typeface="Times New Roman" pitchFamily="-1" charset="0"/>
                <a:ea typeface="+mn-ea"/>
                <a:cs typeface="+mn-cs"/>
              </a:rPr>
              <a:t>Kết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quả</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thật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ấn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tượng</a:t>
            </a:r>
            <a:r>
              <a:rPr lang="en-US" sz="1200" b="1"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Nếu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dùng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cổng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cơ</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bản</a:t>
            </a:r>
            <a:r>
              <a:rPr lang="en-US" sz="1200" b="0" kern="1200" baseline="0" dirty="0" smtClean="0">
                <a:solidFill>
                  <a:schemeClr val="tx1"/>
                </a:solidFill>
                <a:latin typeface="Times New Roman" pitchFamily="-1" charset="0"/>
                <a:ea typeface="+mn-ea"/>
                <a:cs typeface="+mn-cs"/>
              </a:rPr>
              <a:t> 2 </a:t>
            </a:r>
            <a:r>
              <a:rPr lang="en-US" sz="1200" b="0" kern="1200" baseline="0" dirty="0" err="1" smtClean="0">
                <a:solidFill>
                  <a:schemeClr val="tx1"/>
                </a:solidFill>
                <a:latin typeface="Times New Roman" pitchFamily="-1" charset="0"/>
                <a:ea typeface="+mn-ea"/>
                <a:cs typeface="+mn-cs"/>
              </a:rPr>
              <a:t>ngõ</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vào</a:t>
            </a:r>
            <a:r>
              <a:rPr lang="en-US" sz="1200" b="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Trước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giản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F </a:t>
            </a:r>
            <a:r>
              <a:rPr lang="en-US" sz="1200" kern="1200" baseline="0" dirty="0" err="1" smtClean="0">
                <a:solidFill>
                  <a:schemeClr val="tx1"/>
                </a:solidFill>
                <a:latin typeface="Times New Roman" pitchFamily="-1" charset="0"/>
                <a:ea typeface="+mn-ea"/>
                <a:cs typeface="+mn-cs"/>
              </a:rPr>
              <a:t>dạng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tổng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tích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cần</a:t>
            </a:r>
            <a:r>
              <a:rPr lang="en-US" sz="1200" kern="1200" baseline="0" dirty="0" smtClean="0">
                <a:solidFill>
                  <a:schemeClr val="tx1"/>
                </a:solidFill>
                <a:latin typeface="Times New Roman" pitchFamily="-1" charset="0"/>
                <a:ea typeface="+mn-ea"/>
                <a:cs typeface="+mn-cs"/>
              </a:rPr>
              <a:t> : 6 AND, 2 OR, 2 NOT </a:t>
            </a:r>
            <a:r>
              <a:rPr lang="en-US" sz="1200" kern="1200" baseline="0" dirty="0" smtClean="0">
                <a:solidFill>
                  <a:schemeClr val="tx1"/>
                </a:solidFill>
                <a:latin typeface="Times New Roman" pitchFamily="-1" charset="0"/>
                <a:ea typeface="+mn-ea"/>
                <a:cs typeface="+mn-cs"/>
                <a:sym typeface="Wingdings" pitchFamily="2" charset="2"/>
              </a:rPr>
              <a:t> 10 gates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sym typeface="Wingdings" pitchFamily="2" charset="2"/>
              </a:rPr>
              <a:t>Sau</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khi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đơn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giản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ta</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có</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hàm</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tương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đương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với</a:t>
            </a:r>
            <a:r>
              <a:rPr lang="en-US" sz="1200" kern="1200" baseline="0" dirty="0" smtClean="0">
                <a:solidFill>
                  <a:schemeClr val="tx1"/>
                </a:solidFill>
                <a:latin typeface="Times New Roman" pitchFamily="-1" charset="0"/>
                <a:ea typeface="+mn-ea"/>
                <a:cs typeface="+mn-cs"/>
                <a:sym typeface="Wingdings" pitchFamily="2" charset="2"/>
              </a:rPr>
              <a:t> 1 AND, 1 OR, 2 NOT  4 gates.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smtClean="0"/>
          </a:p>
          <a:p>
            <a:r>
              <a:rPr lang="en-US" sz="1200" kern="1200" dirty="0" smtClean="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Phương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pháp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Karnaugh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thuận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lợi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đối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tối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đa</a:t>
            </a:r>
            <a:r>
              <a:rPr lang="en-US" sz="1200" kern="1200" baseline="0" dirty="0" smtClean="0">
                <a:solidFill>
                  <a:schemeClr val="tx1"/>
                </a:solidFill>
                <a:latin typeface="Times New Roman" pitchFamily="-1" charset="0"/>
                <a:ea typeface="+mn-ea"/>
                <a:cs typeface="+mn-cs"/>
              </a:rPr>
              <a:t> 4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vì</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từ</a:t>
            </a:r>
            <a:r>
              <a:rPr lang="en-US" sz="1200" kern="1200" baseline="0" dirty="0" smtClean="0">
                <a:solidFill>
                  <a:schemeClr val="tx1"/>
                </a:solidFill>
                <a:latin typeface="Times New Roman" pitchFamily="-1" charset="0"/>
                <a:ea typeface="+mn-ea"/>
                <a:cs typeface="+mn-cs"/>
              </a:rPr>
              <a:t> 5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trở</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phức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tạp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xét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ô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smtClean="0">
                <a:solidFill>
                  <a:schemeClr val="tx1"/>
                </a:solidFill>
                <a:latin typeface="Times New Roman" pitchFamily="-1" charset="0"/>
                <a:ea typeface="+mn-ea"/>
                <a:cs typeface="+mn-cs"/>
              </a:rPr>
              <a:t>Bước</a:t>
            </a:r>
            <a:r>
              <a:rPr lang="en-US" sz="1200" b="1" kern="1200" baseline="0" dirty="0" smtClean="0">
                <a:solidFill>
                  <a:schemeClr val="tx1"/>
                </a:solidFill>
                <a:latin typeface="Times New Roman" pitchFamily="-1" charset="0"/>
                <a:ea typeface="+mn-ea"/>
                <a:cs typeface="+mn-cs"/>
              </a:rPr>
              <a:t> 1</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Kẻ</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bảng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 4 ô,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3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8 ô,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4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16 ô (</a:t>
            </a:r>
            <a:r>
              <a:rPr lang="en-US" sz="1200" kern="1200" baseline="0" dirty="0" err="1" smtClean="0">
                <a:solidFill>
                  <a:schemeClr val="tx1"/>
                </a:solidFill>
                <a:latin typeface="Times New Roman" pitchFamily="-1" charset="0"/>
                <a:ea typeface="+mn-ea"/>
                <a:cs typeface="+mn-cs"/>
              </a:rPr>
              <a:t>xem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hình</a:t>
            </a:r>
            <a:r>
              <a:rPr lang="en-US" sz="1200" kern="1200" baseline="0" dirty="0" smtClean="0">
                <a:solidFill>
                  <a:schemeClr val="tx1"/>
                </a:solidFill>
                <a:latin typeface="Times New Roman" pitchFamily="-1" charset="0"/>
                <a:ea typeface="+mn-ea"/>
                <a:cs typeface="+mn-cs"/>
              </a:rPr>
              <a:t>) </a:t>
            </a:r>
            <a:r>
              <a:rPr lang="en-US" sz="1200" kern="1200" baseline="0" dirty="0" smtClean="0">
                <a:solidFill>
                  <a:schemeClr val="tx1"/>
                </a:solidFill>
                <a:latin typeface="Times New Roman" pitchFamily="-1" charset="0"/>
                <a:ea typeface="+mn-ea"/>
                <a:cs typeface="+mn-cs"/>
                <a:sym typeface="Wingdings" pitchFamily="2" charset="2"/>
              </a:rPr>
              <a:t> n </a:t>
            </a:r>
            <a:r>
              <a:rPr lang="en-US" sz="1200" kern="1200" baseline="0" dirty="0" err="1" smtClean="0">
                <a:solidFill>
                  <a:schemeClr val="tx1"/>
                </a:solidFill>
                <a:latin typeface="Times New Roman" pitchFamily="-1" charset="0"/>
                <a:ea typeface="+mn-ea"/>
                <a:cs typeface="+mn-cs"/>
                <a:sym typeface="Wingdings" pitchFamily="2" charset="2"/>
              </a:rPr>
              <a:t>biến</a:t>
            </a:r>
            <a:r>
              <a:rPr lang="en-US" sz="1200" kern="1200" baseline="0" dirty="0" smtClean="0">
                <a:solidFill>
                  <a:schemeClr val="tx1"/>
                </a:solidFill>
                <a:latin typeface="Times New Roman" pitchFamily="-1" charset="0"/>
                <a:ea typeface="+mn-ea"/>
                <a:cs typeface="+mn-cs"/>
                <a:sym typeface="Wingdings" pitchFamily="2" charset="2"/>
              </a:rPr>
              <a:t>: 2</a:t>
            </a:r>
            <a:r>
              <a:rPr lang="en-US" sz="1200" kern="1200" baseline="30000" dirty="0" smtClean="0">
                <a:solidFill>
                  <a:schemeClr val="tx1"/>
                </a:solidFill>
                <a:latin typeface="Times New Roman" pitchFamily="-1" charset="0"/>
                <a:ea typeface="+mn-ea"/>
                <a:cs typeface="+mn-cs"/>
                <a:sym typeface="Wingdings" pitchFamily="2" charset="2"/>
              </a:rPr>
              <a:t>n</a:t>
            </a:r>
            <a:r>
              <a:rPr lang="en-US" sz="1200" kern="1200" baseline="0" dirty="0" smtClean="0">
                <a:solidFill>
                  <a:schemeClr val="tx1"/>
                </a:solidFill>
                <a:latin typeface="Times New Roman" pitchFamily="-1" charset="0"/>
                <a:ea typeface="+mn-ea"/>
                <a:cs typeface="+mn-cs"/>
                <a:sym typeface="Wingdings" pitchFamily="2" charset="2"/>
              </a:rPr>
              <a:t> ô.</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smtClean="0">
                <a:solidFill>
                  <a:schemeClr val="tx1"/>
                </a:solidFill>
                <a:latin typeface="Times New Roman" pitchFamily="-1" charset="0"/>
                <a:ea typeface="+mn-ea"/>
                <a:cs typeface="+mn-cs"/>
              </a:rPr>
              <a:t>Bước</a:t>
            </a:r>
            <a:r>
              <a:rPr lang="en-US" sz="1200" b="1" kern="1200" baseline="0" dirty="0" smtClean="0">
                <a:solidFill>
                  <a:schemeClr val="tx1"/>
                </a:solidFill>
                <a:latin typeface="Times New Roman" pitchFamily="-1" charset="0"/>
                <a:ea typeface="+mn-ea"/>
                <a:cs typeface="+mn-cs"/>
              </a:rPr>
              <a:t> 2</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Ấn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ứng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 </a:t>
            </a:r>
            <a:r>
              <a:rPr lang="en-US" sz="1200" kern="1200" baseline="0" dirty="0" err="1" smtClean="0">
                <a:solidFill>
                  <a:schemeClr val="tx1"/>
                </a:solidFill>
                <a:latin typeface="Times New Roman" pitchFamily="-1" charset="0"/>
                <a:ea typeface="+mn-ea"/>
                <a:cs typeface="+mn-cs"/>
              </a:rPr>
              <a:t>xem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hình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Thứ</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tự</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cặp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PHẢI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00 01 11 10. </a:t>
            </a:r>
            <a:r>
              <a:rPr lang="en-US" sz="1200" b="0" kern="1200" baseline="0" dirty="0" err="1" smtClean="0">
                <a:solidFill>
                  <a:schemeClr val="tx1"/>
                </a:solidFill>
                <a:latin typeface="Times New Roman" pitchFamily="-1" charset="0"/>
                <a:ea typeface="+mn-ea"/>
                <a:cs typeface="+mn-cs"/>
              </a:rPr>
              <a:t>Chú</a:t>
            </a:r>
            <a:r>
              <a:rPr lang="en-US" sz="1200" b="0" kern="1200" baseline="0" dirty="0" smtClean="0">
                <a:solidFill>
                  <a:schemeClr val="tx1"/>
                </a:solidFill>
                <a:latin typeface="Times New Roman" pitchFamily="-1" charset="0"/>
                <a:ea typeface="+mn-ea"/>
                <a:cs typeface="+mn-cs"/>
              </a:rPr>
              <a:t> ý: 2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cạnh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nhau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nhau</a:t>
            </a:r>
            <a:r>
              <a:rPr lang="en-US" sz="1200" b="0" kern="1200" baseline="0" dirty="0" smtClean="0">
                <a:solidFill>
                  <a:schemeClr val="tx1"/>
                </a:solidFill>
                <a:latin typeface="Times New Roman" pitchFamily="-1" charset="0"/>
                <a:ea typeface="+mn-ea"/>
                <a:cs typeface="+mn-cs"/>
              </a:rPr>
              <a:t> 1 bit.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smtClean="0">
                <a:solidFill>
                  <a:schemeClr val="tx1"/>
                </a:solidFill>
                <a:latin typeface="Times New Roman" pitchFamily="-1" charset="0"/>
                <a:ea typeface="+mn-ea"/>
                <a:cs typeface="+mn-cs"/>
              </a:rPr>
              <a:t>Bước</a:t>
            </a:r>
            <a:r>
              <a:rPr lang="en-US" sz="1200" b="1" kern="1200" baseline="0" dirty="0" smtClean="0">
                <a:solidFill>
                  <a:schemeClr val="tx1"/>
                </a:solidFill>
                <a:latin typeface="Times New Roman" pitchFamily="-1" charset="0"/>
                <a:ea typeface="+mn-ea"/>
                <a:cs typeface="+mn-cs"/>
              </a:rPr>
              <a:t> 3:</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Từ</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hàm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Bool</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1 </a:t>
            </a:r>
            <a:r>
              <a:rPr lang="en-US" sz="1200" b="0" kern="1200" baseline="0" dirty="0" err="1" smtClean="0">
                <a:solidFill>
                  <a:schemeClr val="tx1"/>
                </a:solidFill>
                <a:latin typeface="Times New Roman" pitchFamily="-1" charset="0"/>
                <a:ea typeface="+mn-ea"/>
                <a:cs typeface="+mn-cs"/>
              </a:rPr>
              <a:t>vào</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những</a:t>
            </a:r>
            <a:r>
              <a:rPr lang="en-US" sz="1200" b="0" kern="1200" baseline="0" dirty="0" smtClean="0">
                <a:solidFill>
                  <a:schemeClr val="tx1"/>
                </a:solidFill>
                <a:latin typeface="Times New Roman" pitchFamily="-1" charset="0"/>
                <a:ea typeface="+mn-ea"/>
                <a:cs typeface="+mn-cs"/>
              </a:rPr>
              <a:t> ô </a:t>
            </a:r>
            <a:r>
              <a:rPr lang="en-US" sz="1200" b="0" kern="1200" baseline="0" dirty="0" err="1" smtClean="0">
                <a:solidFill>
                  <a:schemeClr val="tx1"/>
                </a:solidFill>
                <a:latin typeface="Times New Roman" pitchFamily="-1" charset="0"/>
                <a:ea typeface="+mn-ea"/>
                <a:cs typeface="+mn-cs"/>
              </a:rPr>
              <a:t>tương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ứng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với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 (Not A) B </a:t>
            </a:r>
            <a:r>
              <a:rPr lang="en-US" sz="1200" b="0" kern="1200" baseline="0" dirty="0" err="1" smtClean="0">
                <a:solidFill>
                  <a:schemeClr val="tx1"/>
                </a:solidFill>
                <a:latin typeface="Times New Roman" pitchFamily="-1" charset="0"/>
                <a:ea typeface="+mn-ea"/>
                <a:cs typeface="+mn-cs"/>
              </a:rPr>
              <a:t>nghĩa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01 (</a:t>
            </a:r>
            <a:r>
              <a:rPr lang="en-US" sz="1200" b="0" kern="1200" baseline="0" dirty="0" err="1" smtClean="0">
                <a:solidFill>
                  <a:schemeClr val="tx1"/>
                </a:solidFill>
                <a:latin typeface="Times New Roman" pitchFamily="-1" charset="0"/>
                <a:ea typeface="+mn-ea"/>
                <a:cs typeface="+mn-cs"/>
              </a:rPr>
              <a:t>hình</a:t>
            </a:r>
            <a:r>
              <a:rPr lang="en-US" sz="1200" b="0" kern="1200" baseline="0" dirty="0" smtClean="0">
                <a:solidFill>
                  <a:schemeClr val="tx1"/>
                </a:solidFill>
                <a:latin typeface="Times New Roman" pitchFamily="-1" charset="0"/>
                <a:ea typeface="+mn-ea"/>
                <a:cs typeface="+mn-cs"/>
              </a:rPr>
              <a:t> a)</a:t>
            </a: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smtClean="0">
                <a:solidFill>
                  <a:schemeClr val="tx1"/>
                </a:solidFill>
                <a:latin typeface="Times New Roman" pitchFamily="-1" charset="0"/>
                <a:ea typeface="+mn-ea"/>
                <a:cs typeface="+mn-cs"/>
              </a:rPr>
              <a:t>Bước</a:t>
            </a:r>
            <a:r>
              <a:rPr lang="en-US" sz="1200" b="1" kern="1200" baseline="0" dirty="0" smtClean="0">
                <a:solidFill>
                  <a:schemeClr val="tx1"/>
                </a:solidFill>
                <a:latin typeface="Times New Roman" pitchFamily="-1" charset="0"/>
                <a:ea typeface="+mn-ea"/>
                <a:cs typeface="+mn-cs"/>
              </a:rPr>
              <a:t> 4</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giản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bằng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gom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ô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theo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dòng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cột</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2 ô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giảm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 4 ô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giảm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 8 ô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giảm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 , 16 ô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giảm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4 </a:t>
            </a:r>
            <a:r>
              <a:rPr lang="en-US" sz="1200" kern="1200" baseline="0" dirty="0" err="1" smtClean="0">
                <a:solidFill>
                  <a:schemeClr val="tx1"/>
                </a:solidFill>
                <a:latin typeface="Times New Roman" pitchFamily="-1" charset="0"/>
                <a:ea typeface="+mn-ea"/>
                <a:cs typeface="+mn-cs"/>
              </a:rPr>
              <a:t>biến</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Xem</a:t>
            </a:r>
            <a:r>
              <a:rPr lang="en-US" sz="1200" kern="1200" baseline="0" dirty="0" smtClean="0">
                <a:solidFill>
                  <a:schemeClr val="tx1"/>
                </a:solidFill>
                <a:latin typeface="Times New Roman" pitchFamily="-1" charset="0"/>
                <a:ea typeface="+mn-ea"/>
                <a:cs typeface="+mn-cs"/>
              </a:rPr>
              <a:t> slide </a:t>
            </a:r>
            <a:r>
              <a:rPr lang="en-US" sz="1200" kern="1200" baseline="0" dirty="0" err="1" smtClean="0">
                <a:solidFill>
                  <a:schemeClr val="tx1"/>
                </a:solidFill>
                <a:latin typeface="Times New Roman" pitchFamily="-1" charset="0"/>
                <a:ea typeface="+mn-ea"/>
                <a:cs typeface="+mn-cs"/>
              </a:rPr>
              <a:t>sau</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purposes of simplification, the </a:t>
            </a:r>
            <a:r>
              <a:rPr lang="en-US" sz="1200" b="1" kern="1200" dirty="0" smtClean="0">
                <a:solidFill>
                  <a:schemeClr val="tx1"/>
                </a:solidFill>
                <a:latin typeface="Times New Roman" pitchFamily="-1" charset="0"/>
                <a:ea typeface="+mn-ea"/>
                <a:cs typeface="+mn-cs"/>
              </a:rPr>
              <a:t>Karnaugh map </a:t>
            </a:r>
            <a:r>
              <a:rPr lang="en-US" sz="1200" kern="1200" dirty="0" smtClean="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squares, representing all possible combinations of values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variables. Figure 11.7a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To convert from a Boolean expression to a map, it is first necessary to put the expression into what is referred to as </a:t>
            </a:r>
            <a:r>
              <a:rPr lang="en-US" sz="1200" i="1" kern="1200" dirty="0" smtClean="0">
                <a:solidFill>
                  <a:schemeClr val="tx1"/>
                </a:solidFill>
                <a:latin typeface="Times New Roman" pitchFamily="-1" charset="0"/>
                <a:ea typeface="+mn-ea"/>
                <a:cs typeface="+mn-cs"/>
              </a:rPr>
              <a:t>canonical </a:t>
            </a:r>
            <a:r>
              <a:rPr lang="en-US" sz="1200" kern="1200" dirty="0" smtClean="0">
                <a:solidFill>
                  <a:schemeClr val="tx1"/>
                </a:solidFill>
                <a:latin typeface="Times New Roman" pitchFamily="-1" charset="0"/>
                <a:ea typeface="+mn-ea"/>
                <a:cs typeface="+mn-cs"/>
              </a:rPr>
              <a:t>form: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dirty="0" smtClean="0">
                <a:solidFill>
                  <a:schemeClr val="tx1"/>
                </a:solidFill>
                <a:latin typeface="Times New Roman" pitchFamily="-1" charset="0"/>
                <a:ea typeface="+mn-ea"/>
                <a:cs typeface="+mn-cs"/>
              </a:rPr>
              <a:t>2 ô</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kề</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nhau</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giảm</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được</a:t>
            </a:r>
            <a:r>
              <a:rPr lang="en-US" sz="1200" b="1" u="sng" kern="1200" baseline="0" dirty="0" smtClean="0">
                <a:solidFill>
                  <a:schemeClr val="tx1"/>
                </a:solidFill>
                <a:latin typeface="Times New Roman" pitchFamily="-1" charset="0"/>
                <a:ea typeface="+mn-ea"/>
                <a:cs typeface="+mn-cs"/>
              </a:rPr>
              <a:t> 1 </a:t>
            </a:r>
            <a:r>
              <a:rPr lang="en-US" sz="1200" b="1" u="sng" kern="1200" baseline="0" dirty="0" err="1" smtClean="0">
                <a:solidFill>
                  <a:schemeClr val="tx1"/>
                </a:solidFill>
                <a:latin typeface="Times New Roman" pitchFamily="-1" charset="0"/>
                <a:ea typeface="+mn-ea"/>
                <a:cs typeface="+mn-cs"/>
              </a:rPr>
              <a:t>biến</a:t>
            </a:r>
            <a:endParaRPr lang="en-US" sz="1200" b="1" u="sng"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u="sng"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none" kern="1200" dirty="0" err="1" smtClean="0">
                <a:solidFill>
                  <a:schemeClr val="tx1"/>
                </a:solidFill>
                <a:latin typeface="Times New Roman" pitchFamily="-1" charset="0"/>
                <a:ea typeface="+mn-ea"/>
                <a:cs typeface="+mn-cs"/>
              </a:rPr>
              <a:t>Hình</a:t>
            </a:r>
            <a:r>
              <a:rPr lang="en-US" sz="1200" b="1" u="none" kern="1200" baseline="0" dirty="0" smtClean="0">
                <a:solidFill>
                  <a:schemeClr val="tx1"/>
                </a:solidFill>
                <a:latin typeface="Times New Roman" pitchFamily="-1" charset="0"/>
                <a:ea typeface="+mn-ea"/>
                <a:cs typeface="+mn-cs"/>
              </a:rPr>
              <a:t> a</a:t>
            </a:r>
            <a:r>
              <a:rPr lang="en-US" sz="1200" b="0" u="none" kern="1200" baseline="0" dirty="0" smtClean="0">
                <a:solidFill>
                  <a:schemeClr val="tx1"/>
                </a:solidFill>
                <a:latin typeface="Times New Roman" pitchFamily="-1" charset="0"/>
                <a:ea typeface="+mn-ea"/>
                <a:cs typeface="+mn-cs"/>
              </a:rPr>
              <a:t>: 2 ô </a:t>
            </a:r>
            <a:r>
              <a:rPr lang="en-US" sz="1200" b="0" u="none" kern="1200" baseline="0" dirty="0" err="1" smtClean="0">
                <a:solidFill>
                  <a:schemeClr val="tx1"/>
                </a:solidFill>
                <a:latin typeface="Times New Roman" pitchFamily="-1" charset="0"/>
                <a:ea typeface="+mn-ea"/>
                <a:cs typeface="+mn-cs"/>
              </a:rPr>
              <a:t>kề</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nhau</a:t>
            </a:r>
            <a:r>
              <a:rPr lang="en-US" sz="1200" b="0" u="none" kern="1200" baseline="0" dirty="0" smtClean="0">
                <a:solidFill>
                  <a:schemeClr val="tx1"/>
                </a:solidFill>
                <a:latin typeface="Times New Roman" pitchFamily="-1" charset="0"/>
                <a:ea typeface="+mn-ea"/>
                <a:cs typeface="+mn-cs"/>
              </a:rPr>
              <a:t> </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Giảm</a:t>
            </a:r>
            <a:r>
              <a:rPr lang="en-US" sz="1200" b="0" u="none" kern="1200" baseline="0" dirty="0" smtClean="0">
                <a:solidFill>
                  <a:schemeClr val="tx1"/>
                </a:solidFill>
                <a:latin typeface="Times New Roman" pitchFamily="-1" charset="0"/>
                <a:ea typeface="+mn-ea"/>
                <a:cs typeface="+mn-cs"/>
                <a:sym typeface="Wingdings" pitchFamily="2" charset="2"/>
              </a:rPr>
              <a:t> 1 </a:t>
            </a:r>
            <a:r>
              <a:rPr lang="en-US" sz="1200" b="0" u="none" kern="1200" baseline="0" dirty="0" err="1" smtClean="0">
                <a:solidFill>
                  <a:schemeClr val="tx1"/>
                </a:solidFill>
                <a:latin typeface="Times New Roman" pitchFamily="-1" charset="0"/>
                <a:ea typeface="+mn-ea"/>
                <a:cs typeface="+mn-cs"/>
                <a:sym typeface="Wingdings" pitchFamily="2" charset="2"/>
              </a:rPr>
              <a:t>biến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Chứng</a:t>
            </a:r>
            <a:r>
              <a:rPr lang="en-US" sz="1200" b="0" u="none" kern="1200" baseline="0" dirty="0" smtClean="0">
                <a:solidFill>
                  <a:schemeClr val="tx1"/>
                </a:solidFill>
                <a:latin typeface="Times New Roman" pitchFamily="-1" charset="0"/>
                <a:ea typeface="+mn-ea"/>
                <a:cs typeface="+mn-cs"/>
                <a:sym typeface="Wingdings" pitchFamily="2" charset="2"/>
              </a:rPr>
              <a:t> minh </a:t>
            </a:r>
            <a:r>
              <a:rPr lang="en-US" sz="1200" b="0" u="none" kern="1200" baseline="0" dirty="0" err="1" smtClean="0">
                <a:solidFill>
                  <a:schemeClr val="tx1"/>
                </a:solidFill>
                <a:latin typeface="Times New Roman" pitchFamily="-1" charset="0"/>
                <a:ea typeface="+mn-ea"/>
                <a:cs typeface="+mn-cs"/>
                <a:sym typeface="Wingdings" pitchFamily="2" charset="2"/>
              </a:rPr>
              <a:t>toán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học</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như</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sau</a:t>
            </a:r>
            <a:r>
              <a:rPr lang="en-US" sz="1200" b="0" u="none" kern="1200" baseline="0" dirty="0" smtClean="0">
                <a:solidFill>
                  <a:schemeClr val="tx1"/>
                </a:solidFill>
                <a:latin typeface="Times New Roman" pitchFamily="-1" charset="0"/>
                <a:ea typeface="+mn-ea"/>
                <a:cs typeface="+mn-cs"/>
                <a:sym typeface="Wingdings" pitchFamily="2" charset="2"/>
              </a:rPr>
              <a:t>:</a:t>
            </a:r>
            <a:endParaRPr lang="en-US" sz="1200" b="1" u="sng"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F  = (Not A)B(Not C)D + (Not A)BCD</a:t>
            </a: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F  = (Not A)BD[(Not C + C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F  = (Not A)BD   // (Not C + C) =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sym typeface="Wingdings" pitchFamily="2" charset="2"/>
              </a:rPr>
              <a:t> </a:t>
            </a:r>
            <a:r>
              <a:rPr lang="en-US" sz="1200" b="1" kern="1200" dirty="0" err="1" smtClean="0">
                <a:solidFill>
                  <a:schemeClr val="tx1"/>
                </a:solidFill>
                <a:latin typeface="Times New Roman" pitchFamily="-1" charset="0"/>
                <a:ea typeface="+mn-ea"/>
                <a:cs typeface="+mn-cs"/>
                <a:sym typeface="Wingdings" pitchFamily="2" charset="2"/>
              </a:rPr>
              <a:t>Bản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chất</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việc</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gom</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các</a:t>
            </a:r>
            <a:r>
              <a:rPr lang="en-US" sz="1200" b="1" kern="1200" baseline="0" dirty="0" smtClean="0">
                <a:solidFill>
                  <a:schemeClr val="tx1"/>
                </a:solidFill>
                <a:latin typeface="Times New Roman" pitchFamily="-1" charset="0"/>
                <a:ea typeface="+mn-ea"/>
                <a:cs typeface="+mn-cs"/>
                <a:sym typeface="Wingdings" pitchFamily="2" charset="2"/>
              </a:rPr>
              <a:t> ô </a:t>
            </a:r>
            <a:r>
              <a:rPr lang="en-US" sz="1200" b="1" kern="1200" baseline="0" dirty="0" err="1" smtClean="0">
                <a:solidFill>
                  <a:schemeClr val="tx1"/>
                </a:solidFill>
                <a:latin typeface="Times New Roman" pitchFamily="-1" charset="0"/>
                <a:ea typeface="+mn-ea"/>
                <a:cs typeface="+mn-cs"/>
                <a:sym typeface="Wingdings" pitchFamily="2" charset="2"/>
              </a:rPr>
              <a:t>kề</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nhau</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để</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giảm</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số</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biến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chính</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là</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cách</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khử</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biến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bằng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cách</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đặt</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nhân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tử</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chung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của</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toán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học</a:t>
            </a: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Hai</a:t>
            </a:r>
            <a:r>
              <a:rPr lang="en-US" sz="1200" kern="1200" dirty="0" smtClean="0">
                <a:solidFill>
                  <a:schemeClr val="tx1"/>
                </a:solidFill>
                <a:latin typeface="Times New Roman" pitchFamily="-1" charset="0"/>
                <a:ea typeface="+mn-ea"/>
                <a:cs typeface="+mn-cs"/>
              </a:rPr>
              <a:t> </a:t>
            </a:r>
            <a:r>
              <a:rPr lang="en-US" sz="1200" kern="1200" dirty="0" err="1" smtClean="0">
                <a:solidFill>
                  <a:schemeClr val="tx1"/>
                </a:solidFill>
                <a:latin typeface="Times New Roman" pitchFamily="-1" charset="0"/>
                <a:ea typeface="+mn-ea"/>
                <a:cs typeface="+mn-cs"/>
              </a:rPr>
              <a:t>cột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 </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Giảm</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biến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trên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cột</a:t>
            </a:r>
            <a:r>
              <a:rPr lang="en-US" sz="1200" kern="1200" baseline="0" dirty="0" smtClean="0">
                <a:solidFill>
                  <a:schemeClr val="tx1"/>
                </a:solidFill>
                <a:latin typeface="Times New Roman" pitchFamily="-1" charset="0"/>
                <a:ea typeface="+mn-ea"/>
                <a:cs typeface="+mn-cs"/>
                <a:sym typeface="Wingdings" pitchFamily="2" charset="2"/>
              </a:rPr>
              <a:t>  </a:t>
            </a:r>
            <a:r>
              <a:rPr lang="en-US" sz="1200" kern="1200" baseline="0" dirty="0" err="1" smtClean="0">
                <a:solidFill>
                  <a:schemeClr val="tx1"/>
                </a:solidFill>
                <a:latin typeface="Times New Roman" pitchFamily="-1" charset="0"/>
                <a:ea typeface="+mn-ea"/>
                <a:cs typeface="+mn-cs"/>
                <a:sym typeface="Wingdings" pitchFamily="2" charset="2"/>
              </a:rPr>
              <a:t>Biến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nào</a:t>
            </a:r>
            <a:r>
              <a:rPr lang="en-US" sz="1200" kern="1200" baseline="0" dirty="0" smtClean="0">
                <a:solidFill>
                  <a:schemeClr val="tx1"/>
                </a:solidFill>
                <a:latin typeface="Times New Roman" pitchFamily="-1" charset="0"/>
                <a:ea typeface="+mn-ea"/>
                <a:cs typeface="+mn-cs"/>
                <a:sym typeface="Wingdings" pitchFamily="2" charset="2"/>
              </a:rPr>
              <a:t>?  </a:t>
            </a:r>
            <a:r>
              <a:rPr lang="en-US" sz="1200" kern="1200" baseline="0" dirty="0" err="1" smtClean="0">
                <a:solidFill>
                  <a:schemeClr val="tx1"/>
                </a:solidFill>
                <a:latin typeface="Times New Roman" pitchFamily="-1" charset="0"/>
                <a:ea typeface="+mn-ea"/>
                <a:cs typeface="+mn-cs"/>
                <a:sym typeface="Wingdings" pitchFamily="2" charset="2"/>
              </a:rPr>
              <a:t>Biến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chênh</a:t>
            </a:r>
            <a:r>
              <a:rPr lang="en-US" sz="1200" kern="1200" baseline="0" dirty="0" smtClean="0">
                <a:solidFill>
                  <a:schemeClr val="tx1"/>
                </a:solidFill>
                <a:latin typeface="Times New Roman" pitchFamily="-1" charset="0"/>
                <a:ea typeface="+mn-ea"/>
                <a:cs typeface="+mn-cs"/>
                <a:sym typeface="Wingdings" pitchFamily="2" charset="2"/>
              </a:rPr>
              <a:t> bit. </a:t>
            </a:r>
            <a:r>
              <a:rPr lang="en-US" sz="1200" kern="1200" baseline="0" dirty="0" err="1" smtClean="0">
                <a:solidFill>
                  <a:schemeClr val="tx1"/>
                </a:solidFill>
                <a:latin typeface="Times New Roman" pitchFamily="-1" charset="0"/>
                <a:ea typeface="+mn-ea"/>
                <a:cs typeface="+mn-cs"/>
                <a:sym typeface="Wingdings" pitchFamily="2" charset="2"/>
              </a:rPr>
              <a:t>Nhìn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hình</a:t>
            </a:r>
            <a:r>
              <a:rPr lang="en-US" sz="1200" kern="1200" baseline="0" dirty="0" smtClean="0">
                <a:solidFill>
                  <a:schemeClr val="tx1"/>
                </a:solidFill>
                <a:latin typeface="Times New Roman" pitchFamily="-1" charset="0"/>
                <a:ea typeface="+mn-ea"/>
                <a:cs typeface="+mn-cs"/>
                <a:sym typeface="Wingdings" pitchFamily="2" charset="2"/>
              </a:rPr>
              <a:t> a: 2 </a:t>
            </a:r>
            <a:r>
              <a:rPr lang="en-US" sz="1200" kern="1200" baseline="0" dirty="0" err="1" smtClean="0">
                <a:solidFill>
                  <a:schemeClr val="tx1"/>
                </a:solidFill>
                <a:latin typeface="Times New Roman" pitchFamily="-1" charset="0"/>
                <a:ea typeface="+mn-ea"/>
                <a:cs typeface="+mn-cs"/>
                <a:sym typeface="Wingdings" pitchFamily="2" charset="2"/>
              </a:rPr>
              <a:t>cột</a:t>
            </a:r>
            <a:r>
              <a:rPr lang="en-US" sz="1200" kern="1200" baseline="0" dirty="0" smtClean="0">
                <a:solidFill>
                  <a:schemeClr val="tx1"/>
                </a:solidFill>
                <a:latin typeface="Times New Roman" pitchFamily="-1" charset="0"/>
                <a:ea typeface="+mn-ea"/>
                <a:cs typeface="+mn-cs"/>
                <a:sym typeface="Wingdings" pitchFamily="2" charset="2"/>
              </a:rPr>
              <a:t> CD: 01 | 11  </a:t>
            </a:r>
            <a:r>
              <a:rPr lang="en-US" sz="1200" kern="1200" baseline="0" dirty="0" err="1" smtClean="0">
                <a:solidFill>
                  <a:schemeClr val="tx1"/>
                </a:solidFill>
                <a:latin typeface="Times New Roman" pitchFamily="-1" charset="0"/>
                <a:ea typeface="+mn-ea"/>
                <a:cs typeface="+mn-cs"/>
                <a:sym typeface="Wingdings" pitchFamily="2" charset="2"/>
              </a:rPr>
              <a:t>Biến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chênh</a:t>
            </a:r>
            <a:r>
              <a:rPr lang="en-US" sz="1200" kern="1200" baseline="0" dirty="0" smtClean="0">
                <a:solidFill>
                  <a:schemeClr val="tx1"/>
                </a:solidFill>
                <a:latin typeface="Times New Roman" pitchFamily="-1" charset="0"/>
                <a:ea typeface="+mn-ea"/>
                <a:cs typeface="+mn-cs"/>
                <a:sym typeface="Wingdings" pitchFamily="2" charset="2"/>
              </a:rPr>
              <a:t> bit </a:t>
            </a:r>
            <a:r>
              <a:rPr lang="en-US" sz="1200" kern="1200" baseline="0" dirty="0" err="1" smtClean="0">
                <a:solidFill>
                  <a:schemeClr val="tx1"/>
                </a:solidFill>
                <a:latin typeface="Times New Roman" pitchFamily="-1" charset="0"/>
                <a:ea typeface="+mn-ea"/>
                <a:cs typeface="+mn-cs"/>
                <a:sym typeface="Wingdings" pitchFamily="2" charset="2"/>
              </a:rPr>
              <a:t>là</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biến</a:t>
            </a:r>
            <a:r>
              <a:rPr lang="en-US" sz="1200" kern="1200" baseline="0" dirty="0" smtClean="0">
                <a:solidFill>
                  <a:schemeClr val="tx1"/>
                </a:solidFill>
                <a:latin typeface="Times New Roman" pitchFamily="-1" charset="0"/>
                <a:ea typeface="+mn-ea"/>
                <a:cs typeface="+mn-cs"/>
                <a:sym typeface="Wingdings" pitchFamily="2" charset="2"/>
              </a:rPr>
              <a:t>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err="1" smtClean="0">
                <a:solidFill>
                  <a:schemeClr val="tx1"/>
                </a:solidFill>
                <a:latin typeface="Times New Roman" pitchFamily="-1" charset="0"/>
                <a:ea typeface="+mn-ea"/>
                <a:cs typeface="+mn-cs"/>
                <a:sym typeface="Wingdings" pitchFamily="2" charset="2"/>
              </a:rPr>
              <a:t>Hai</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biến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kề</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nhau</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theo</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hàng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cột</a:t>
            </a:r>
            <a:r>
              <a:rPr lang="en-US" sz="1200" b="1" kern="1200" baseline="0" dirty="0" smtClean="0">
                <a:solidFill>
                  <a:schemeClr val="tx1"/>
                </a:solidFill>
                <a:latin typeface="Times New Roman" pitchFamily="-1" charset="0"/>
                <a:ea typeface="+mn-ea"/>
                <a:cs typeface="+mn-cs"/>
                <a:sym typeface="Wingdings" pitchFamily="2" charset="2"/>
              </a:rPr>
              <a:t> ở </a:t>
            </a:r>
            <a:r>
              <a:rPr lang="en-US" sz="1200" b="1" kern="1200" baseline="0" dirty="0" err="1" smtClean="0">
                <a:solidFill>
                  <a:schemeClr val="tx1"/>
                </a:solidFill>
                <a:latin typeface="Times New Roman" pitchFamily="-1" charset="0"/>
                <a:ea typeface="+mn-ea"/>
                <a:cs typeface="+mn-cs"/>
                <a:sym typeface="Wingdings" pitchFamily="2" charset="2"/>
              </a:rPr>
              <a:t>biên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của</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bảng</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hình</a:t>
            </a:r>
            <a:r>
              <a:rPr lang="en-US" sz="1200" b="0" kern="1200" baseline="0" dirty="0" smtClean="0">
                <a:solidFill>
                  <a:schemeClr val="tx1"/>
                </a:solidFill>
                <a:latin typeface="Times New Roman" pitchFamily="-1" charset="0"/>
                <a:ea typeface="+mn-ea"/>
                <a:cs typeface="+mn-cs"/>
                <a:sym typeface="Wingdings" pitchFamily="2" charset="2"/>
              </a:rPr>
              <a:t> b </a:t>
            </a:r>
            <a:r>
              <a:rPr lang="en-US" sz="1200" b="0" kern="1200" baseline="0" dirty="0" err="1" smtClean="0">
                <a:solidFill>
                  <a:schemeClr val="tx1"/>
                </a:solidFill>
                <a:latin typeface="Times New Roman" pitchFamily="-1" charset="0"/>
                <a:ea typeface="+mn-ea"/>
                <a:cs typeface="+mn-cs"/>
                <a:sym typeface="Wingdings" pitchFamily="2" charset="2"/>
              </a:rPr>
              <a:t>và</a:t>
            </a:r>
            <a:r>
              <a:rPr lang="en-US" sz="1200" b="0" kern="1200" baseline="0" dirty="0" smtClean="0">
                <a:solidFill>
                  <a:schemeClr val="tx1"/>
                </a:solidFill>
                <a:latin typeface="Times New Roman" pitchFamily="-1" charset="0"/>
                <a:ea typeface="+mn-ea"/>
                <a:cs typeface="+mn-cs"/>
                <a:sym typeface="Wingdings" pitchFamily="2" charset="2"/>
              </a:rPr>
              <a:t> c)</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err="1" smtClean="0">
                <a:solidFill>
                  <a:schemeClr val="tx1"/>
                </a:solidFill>
                <a:latin typeface="Times New Roman" pitchFamily="-1" charset="0"/>
                <a:ea typeface="+mn-ea"/>
                <a:cs typeface="+mn-cs"/>
                <a:sym typeface="Wingdings" pitchFamily="2" charset="2"/>
              </a:rPr>
              <a:t>Cách</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gán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trị</a:t>
            </a:r>
            <a:r>
              <a:rPr lang="en-US" sz="1200" b="0" kern="1200" baseline="0" dirty="0" smtClean="0">
                <a:solidFill>
                  <a:schemeClr val="tx1"/>
                </a:solidFill>
                <a:latin typeface="Times New Roman" pitchFamily="-1" charset="0"/>
                <a:ea typeface="+mn-ea"/>
                <a:cs typeface="+mn-cs"/>
                <a:sym typeface="Wingdings" pitchFamily="2" charset="2"/>
              </a:rPr>
              <a:t> 00 10 11 10 </a:t>
            </a:r>
            <a:r>
              <a:rPr lang="en-US" sz="1200" b="0" kern="1200" baseline="0" dirty="0" err="1" smtClean="0">
                <a:solidFill>
                  <a:schemeClr val="tx1"/>
                </a:solidFill>
                <a:latin typeface="Times New Roman" pitchFamily="-1" charset="0"/>
                <a:ea typeface="+mn-ea"/>
                <a:cs typeface="+mn-cs"/>
                <a:sym typeface="Wingdings" pitchFamily="2" charset="2"/>
              </a:rPr>
              <a:t>làm</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cho</a:t>
            </a:r>
            <a:r>
              <a:rPr lang="en-US" sz="1200" b="0" kern="1200" baseline="0" dirty="0" smtClean="0">
                <a:solidFill>
                  <a:schemeClr val="tx1"/>
                </a:solidFill>
                <a:latin typeface="Times New Roman" pitchFamily="-1" charset="0"/>
                <a:ea typeface="+mn-ea"/>
                <a:cs typeface="+mn-cs"/>
                <a:sym typeface="Wingdings" pitchFamily="2" charset="2"/>
              </a:rPr>
              <a:t> 2 </a:t>
            </a:r>
            <a:r>
              <a:rPr lang="en-US" sz="1200" b="0" kern="1200" baseline="0" dirty="0" err="1" smtClean="0">
                <a:solidFill>
                  <a:schemeClr val="tx1"/>
                </a:solidFill>
                <a:latin typeface="Times New Roman" pitchFamily="-1" charset="0"/>
                <a:ea typeface="+mn-ea"/>
                <a:cs typeface="+mn-cs"/>
                <a:sym typeface="Wingdings" pitchFamily="2" charset="2"/>
              </a:rPr>
              <a:t>trị</a:t>
            </a:r>
            <a:r>
              <a:rPr lang="en-US" sz="1200" b="0" kern="1200" baseline="0" dirty="0" smtClean="0">
                <a:solidFill>
                  <a:schemeClr val="tx1"/>
                </a:solidFill>
                <a:latin typeface="Times New Roman" pitchFamily="-1" charset="0"/>
                <a:ea typeface="+mn-ea"/>
                <a:cs typeface="+mn-cs"/>
                <a:sym typeface="Wingdings" pitchFamily="2" charset="2"/>
              </a:rPr>
              <a:t> ở </a:t>
            </a:r>
            <a:r>
              <a:rPr lang="en-US" sz="1200" b="0" kern="1200" baseline="0" dirty="0" err="1" smtClean="0">
                <a:solidFill>
                  <a:schemeClr val="tx1"/>
                </a:solidFill>
                <a:latin typeface="Times New Roman" pitchFamily="-1" charset="0"/>
                <a:ea typeface="+mn-ea"/>
                <a:cs typeface="+mn-cs"/>
                <a:sym typeface="Wingdings" pitchFamily="2" charset="2"/>
              </a:rPr>
              <a:t>biên</a:t>
            </a:r>
            <a:r>
              <a:rPr lang="en-US" sz="1200" b="0" kern="1200" baseline="0" dirty="0" smtClean="0">
                <a:solidFill>
                  <a:schemeClr val="tx1"/>
                </a:solidFill>
                <a:latin typeface="Times New Roman" pitchFamily="-1" charset="0"/>
                <a:ea typeface="+mn-ea"/>
                <a:cs typeface="+mn-cs"/>
                <a:sym typeface="Wingdings" pitchFamily="2" charset="2"/>
              </a:rPr>
              <a:t> ( 00 10) </a:t>
            </a:r>
            <a:r>
              <a:rPr lang="en-US" sz="1200" b="0" kern="1200" baseline="0" dirty="0" err="1" smtClean="0">
                <a:solidFill>
                  <a:schemeClr val="tx1"/>
                </a:solidFill>
                <a:latin typeface="Times New Roman" pitchFamily="-1" charset="0"/>
                <a:ea typeface="+mn-ea"/>
                <a:cs typeface="+mn-cs"/>
                <a:sym typeface="Wingdings" pitchFamily="2" charset="2"/>
              </a:rPr>
              <a:t>chênh</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nhau</a:t>
            </a:r>
            <a:r>
              <a:rPr lang="en-US" sz="1200" b="0" kern="1200" baseline="0" dirty="0" smtClean="0">
                <a:solidFill>
                  <a:schemeClr val="tx1"/>
                </a:solidFill>
                <a:latin typeface="Times New Roman" pitchFamily="-1" charset="0"/>
                <a:ea typeface="+mn-ea"/>
                <a:cs typeface="+mn-cs"/>
                <a:sym typeface="Wingdings" pitchFamily="2" charset="2"/>
              </a:rPr>
              <a:t> 1 bit. </a:t>
            </a:r>
            <a:r>
              <a:rPr lang="en-US" sz="1200" b="0" kern="1200" baseline="0" dirty="0" err="1" smtClean="0">
                <a:solidFill>
                  <a:schemeClr val="tx1"/>
                </a:solidFill>
                <a:latin typeface="Times New Roman" pitchFamily="-1" charset="0"/>
                <a:ea typeface="+mn-ea"/>
                <a:cs typeface="+mn-cs"/>
                <a:sym typeface="Wingdings" pitchFamily="2" charset="2"/>
              </a:rPr>
              <a:t>Chính</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cách</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gán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trị</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này</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làm</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cho</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các</a:t>
            </a:r>
            <a:r>
              <a:rPr lang="en-US" sz="1200" b="0" kern="1200" baseline="0" dirty="0" smtClean="0">
                <a:solidFill>
                  <a:schemeClr val="tx1"/>
                </a:solidFill>
                <a:latin typeface="Times New Roman" pitchFamily="-1" charset="0"/>
                <a:ea typeface="+mn-ea"/>
                <a:cs typeface="+mn-cs"/>
                <a:sym typeface="Wingdings" pitchFamily="2" charset="2"/>
              </a:rPr>
              <a:t> ô ở 2 </a:t>
            </a:r>
            <a:r>
              <a:rPr lang="en-US" sz="1200" b="0" kern="1200" baseline="0" dirty="0" err="1" smtClean="0">
                <a:solidFill>
                  <a:schemeClr val="tx1"/>
                </a:solidFill>
                <a:latin typeface="Times New Roman" pitchFamily="-1" charset="0"/>
                <a:ea typeface="+mn-ea"/>
                <a:cs typeface="+mn-cs"/>
                <a:sym typeface="Wingdings" pitchFamily="2" charset="2"/>
              </a:rPr>
              <a:t>biên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là</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cạnh</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nhau</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theo</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cơ</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chế</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cuộc</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tròn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dọc</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ngang</a:t>
            </a:r>
            <a:endParaRPr lang="en-US" sz="1200" b="0"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none" kern="1200" baseline="0" dirty="0" err="1" smtClean="0">
                <a:solidFill>
                  <a:schemeClr val="tx1"/>
                </a:solidFill>
                <a:latin typeface="Times New Roman" pitchFamily="-1" charset="0"/>
                <a:ea typeface="+mn-ea"/>
                <a:cs typeface="+mn-cs"/>
                <a:sym typeface="Wingdings" pitchFamily="2" charset="2"/>
              </a:rPr>
              <a:t>Hình</a:t>
            </a:r>
            <a:r>
              <a:rPr lang="en-US" sz="1200" b="1" u="none" kern="1200" baseline="0" dirty="0" smtClean="0">
                <a:solidFill>
                  <a:schemeClr val="tx1"/>
                </a:solidFill>
                <a:latin typeface="Times New Roman" pitchFamily="-1" charset="0"/>
                <a:ea typeface="+mn-ea"/>
                <a:cs typeface="+mn-cs"/>
                <a:sym typeface="Wingdings" pitchFamily="2" charset="2"/>
              </a:rPr>
              <a:t> b</a:t>
            </a:r>
            <a:r>
              <a:rPr lang="en-US" sz="1200" b="0" u="none" kern="1200" baseline="0" dirty="0" smtClean="0">
                <a:solidFill>
                  <a:schemeClr val="tx1"/>
                </a:solidFill>
                <a:latin typeface="Times New Roman" pitchFamily="-1" charset="0"/>
                <a:ea typeface="+mn-ea"/>
                <a:cs typeface="+mn-cs"/>
                <a:sym typeface="Wingdings" pitchFamily="2" charset="2"/>
              </a:rPr>
              <a:t>: 2 </a:t>
            </a:r>
            <a:r>
              <a:rPr lang="en-US" sz="1200" b="0" u="none" kern="1200" baseline="0" dirty="0" err="1" smtClean="0">
                <a:solidFill>
                  <a:schemeClr val="tx1"/>
                </a:solidFill>
                <a:latin typeface="Times New Roman" pitchFamily="-1" charset="0"/>
                <a:ea typeface="+mn-ea"/>
                <a:cs typeface="+mn-cs"/>
                <a:sym typeface="Wingdings" pitchFamily="2" charset="2"/>
              </a:rPr>
              <a:t>dòng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biên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cạnh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nhau</a:t>
            </a:r>
            <a:r>
              <a:rPr lang="en-US" sz="1200" b="0" u="none" kern="1200" baseline="0" dirty="0" smtClean="0">
                <a:solidFill>
                  <a:schemeClr val="tx1"/>
                </a:solidFill>
                <a:latin typeface="Times New Roman" pitchFamily="-1" charset="0"/>
                <a:ea typeface="+mn-ea"/>
                <a:cs typeface="+mn-cs"/>
                <a:sym typeface="Wingdings" pitchFamily="2" charset="2"/>
              </a:rPr>
              <a:t>  AB: </a:t>
            </a:r>
            <a:r>
              <a:rPr lang="en-US" sz="1200" b="1" u="sng" kern="1200" baseline="0" dirty="0" smtClean="0">
                <a:solidFill>
                  <a:schemeClr val="tx1"/>
                </a:solidFill>
                <a:latin typeface="Times New Roman" pitchFamily="-1" charset="0"/>
                <a:ea typeface="+mn-ea"/>
                <a:cs typeface="+mn-cs"/>
                <a:sym typeface="Wingdings" pitchFamily="2" charset="2"/>
              </a:rPr>
              <a:t>0</a:t>
            </a:r>
            <a:r>
              <a:rPr lang="en-US" sz="1200" b="0" u="none" kern="1200" baseline="0" dirty="0" smtClean="0">
                <a:solidFill>
                  <a:schemeClr val="tx1"/>
                </a:solidFill>
                <a:latin typeface="Times New Roman" pitchFamily="-1" charset="0"/>
                <a:ea typeface="+mn-ea"/>
                <a:cs typeface="+mn-cs"/>
                <a:sym typeface="Wingdings" pitchFamily="2" charset="2"/>
              </a:rPr>
              <a:t>0 </a:t>
            </a:r>
            <a:r>
              <a:rPr lang="en-US" sz="1200" b="1" u="sng" kern="1200" baseline="0" dirty="0" smtClean="0">
                <a:solidFill>
                  <a:schemeClr val="tx1"/>
                </a:solidFill>
                <a:latin typeface="Times New Roman" pitchFamily="-1" charset="0"/>
                <a:ea typeface="+mn-ea"/>
                <a:cs typeface="+mn-cs"/>
                <a:sym typeface="Wingdings" pitchFamily="2" charset="2"/>
              </a:rPr>
              <a:t>1</a:t>
            </a:r>
            <a:r>
              <a:rPr lang="en-US" sz="1200" b="0" u="none" kern="1200" baseline="0" dirty="0" smtClean="0">
                <a:solidFill>
                  <a:schemeClr val="tx1"/>
                </a:solidFill>
                <a:latin typeface="Times New Roman" pitchFamily="-1" charset="0"/>
                <a:ea typeface="+mn-ea"/>
                <a:cs typeface="+mn-cs"/>
                <a:sym typeface="Wingdings" pitchFamily="2" charset="2"/>
              </a:rPr>
              <a:t>0  </a:t>
            </a:r>
            <a:r>
              <a:rPr lang="en-US" sz="1200" b="0" u="none" kern="1200" baseline="0" dirty="0" err="1" smtClean="0">
                <a:solidFill>
                  <a:schemeClr val="tx1"/>
                </a:solidFill>
                <a:latin typeface="Times New Roman" pitchFamily="-1" charset="0"/>
                <a:ea typeface="+mn-ea"/>
                <a:cs typeface="+mn-cs"/>
                <a:sym typeface="Wingdings" pitchFamily="2" charset="2"/>
              </a:rPr>
              <a:t>Khử</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được</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biến</a:t>
            </a:r>
            <a:r>
              <a:rPr lang="en-US" sz="1200" b="0" u="none" kern="1200" baseline="0" dirty="0" smtClean="0">
                <a:solidFill>
                  <a:schemeClr val="tx1"/>
                </a:solidFill>
                <a:latin typeface="Times New Roman" pitchFamily="-1" charset="0"/>
                <a:ea typeface="+mn-ea"/>
                <a:cs typeface="+mn-cs"/>
                <a:sym typeface="Wingdings" pitchFamily="2" charset="2"/>
              </a:rPr>
              <a:t> A.</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none" kern="1200" baseline="0" dirty="0" err="1" smtClean="0">
                <a:solidFill>
                  <a:schemeClr val="tx1"/>
                </a:solidFill>
                <a:latin typeface="Times New Roman" pitchFamily="-1" charset="0"/>
                <a:ea typeface="+mn-ea"/>
                <a:cs typeface="+mn-cs"/>
                <a:sym typeface="Wingdings" pitchFamily="2" charset="2"/>
              </a:rPr>
              <a:t>Hình</a:t>
            </a:r>
            <a:r>
              <a:rPr lang="en-US" sz="1200" b="1" u="none" kern="1200" baseline="0" dirty="0" smtClean="0">
                <a:solidFill>
                  <a:schemeClr val="tx1"/>
                </a:solidFill>
                <a:latin typeface="Times New Roman" pitchFamily="-1" charset="0"/>
                <a:ea typeface="+mn-ea"/>
                <a:cs typeface="+mn-cs"/>
                <a:sym typeface="Wingdings" pitchFamily="2" charset="2"/>
              </a:rPr>
              <a:t> c</a:t>
            </a:r>
            <a:r>
              <a:rPr lang="en-US" sz="1200" b="0" u="none" kern="1200" baseline="0" dirty="0" smtClean="0">
                <a:solidFill>
                  <a:schemeClr val="tx1"/>
                </a:solidFill>
                <a:latin typeface="Times New Roman" pitchFamily="-1" charset="0"/>
                <a:ea typeface="+mn-ea"/>
                <a:cs typeface="+mn-cs"/>
                <a:sym typeface="Wingdings" pitchFamily="2" charset="2"/>
              </a:rPr>
              <a:t>: 2 </a:t>
            </a:r>
            <a:r>
              <a:rPr lang="en-US" sz="1200" b="0" u="none" kern="1200" baseline="0" dirty="0" err="1" smtClean="0">
                <a:solidFill>
                  <a:schemeClr val="tx1"/>
                </a:solidFill>
                <a:latin typeface="Times New Roman" pitchFamily="-1" charset="0"/>
                <a:ea typeface="+mn-ea"/>
                <a:cs typeface="+mn-cs"/>
                <a:sym typeface="Wingdings" pitchFamily="2" charset="2"/>
              </a:rPr>
              <a:t>cột</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biên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cạnh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nhau</a:t>
            </a:r>
            <a:r>
              <a:rPr lang="en-US" sz="1200" b="0" u="none" kern="1200" baseline="0" dirty="0" smtClean="0">
                <a:solidFill>
                  <a:schemeClr val="tx1"/>
                </a:solidFill>
                <a:latin typeface="Times New Roman" pitchFamily="-1" charset="0"/>
                <a:ea typeface="+mn-ea"/>
                <a:cs typeface="+mn-cs"/>
                <a:sym typeface="Wingdings" pitchFamily="2" charset="2"/>
              </a:rPr>
              <a:t>  CD: </a:t>
            </a:r>
            <a:r>
              <a:rPr lang="en-US" sz="1200" b="1" u="sng" kern="1200" baseline="0" dirty="0" smtClean="0">
                <a:solidFill>
                  <a:schemeClr val="tx1"/>
                </a:solidFill>
                <a:latin typeface="Times New Roman" pitchFamily="-1" charset="0"/>
                <a:ea typeface="+mn-ea"/>
                <a:cs typeface="+mn-cs"/>
                <a:sym typeface="Wingdings" pitchFamily="2" charset="2"/>
              </a:rPr>
              <a:t>0</a:t>
            </a:r>
            <a:r>
              <a:rPr lang="en-US" sz="1200" b="0" u="none" kern="1200" baseline="0" dirty="0" smtClean="0">
                <a:solidFill>
                  <a:schemeClr val="tx1"/>
                </a:solidFill>
                <a:latin typeface="Times New Roman" pitchFamily="-1" charset="0"/>
                <a:ea typeface="+mn-ea"/>
                <a:cs typeface="+mn-cs"/>
                <a:sym typeface="Wingdings" pitchFamily="2" charset="2"/>
              </a:rPr>
              <a:t>0 </a:t>
            </a:r>
            <a:r>
              <a:rPr lang="en-US" sz="1200" b="1" u="sng" kern="1200" baseline="0" dirty="0" smtClean="0">
                <a:solidFill>
                  <a:schemeClr val="tx1"/>
                </a:solidFill>
                <a:latin typeface="Times New Roman" pitchFamily="-1" charset="0"/>
                <a:ea typeface="+mn-ea"/>
                <a:cs typeface="+mn-cs"/>
                <a:sym typeface="Wingdings" pitchFamily="2" charset="2"/>
              </a:rPr>
              <a:t>1</a:t>
            </a:r>
            <a:r>
              <a:rPr lang="en-US" sz="1200" b="0" u="none" kern="1200" baseline="0" dirty="0" smtClean="0">
                <a:solidFill>
                  <a:schemeClr val="tx1"/>
                </a:solidFill>
                <a:latin typeface="Times New Roman" pitchFamily="-1" charset="0"/>
                <a:ea typeface="+mn-ea"/>
                <a:cs typeface="+mn-cs"/>
                <a:sym typeface="Wingdings" pitchFamily="2" charset="2"/>
              </a:rPr>
              <a:t>0  </a:t>
            </a:r>
            <a:r>
              <a:rPr lang="en-US" sz="1200" b="0" u="none" kern="1200" baseline="0" dirty="0" err="1" smtClean="0">
                <a:solidFill>
                  <a:schemeClr val="tx1"/>
                </a:solidFill>
                <a:latin typeface="Times New Roman" pitchFamily="-1" charset="0"/>
                <a:ea typeface="+mn-ea"/>
                <a:cs typeface="+mn-cs"/>
                <a:sym typeface="Wingdings" pitchFamily="2" charset="2"/>
              </a:rPr>
              <a:t>Khử</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được</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biến</a:t>
            </a:r>
            <a:r>
              <a:rPr lang="en-US" sz="1200" b="0" u="none" kern="1200" baseline="0" dirty="0" smtClean="0">
                <a:solidFill>
                  <a:schemeClr val="tx1"/>
                </a:solidFill>
                <a:latin typeface="Times New Roman" pitchFamily="-1" charset="0"/>
                <a:ea typeface="+mn-ea"/>
                <a:cs typeface="+mn-cs"/>
                <a:sym typeface="Wingdings" pitchFamily="2" charset="2"/>
              </a:rPr>
              <a:t>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u="sng"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baseline="0" dirty="0" smtClean="0">
                <a:solidFill>
                  <a:schemeClr val="tx1"/>
                </a:solidFill>
                <a:latin typeface="Times New Roman" pitchFamily="-1" charset="0"/>
                <a:ea typeface="+mn-ea"/>
                <a:cs typeface="+mn-cs"/>
                <a:sym typeface="Wingdings" pitchFamily="2" charset="2"/>
              </a:rPr>
              <a:t>4 ô </a:t>
            </a:r>
            <a:r>
              <a:rPr lang="en-US" sz="1200" b="1" u="sng" kern="1200" baseline="0" dirty="0" err="1" smtClean="0">
                <a:solidFill>
                  <a:schemeClr val="tx1"/>
                </a:solidFill>
                <a:latin typeface="Times New Roman" pitchFamily="-1" charset="0"/>
                <a:ea typeface="+mn-ea"/>
                <a:cs typeface="+mn-cs"/>
                <a:sym typeface="Wingdings" pitchFamily="2" charset="2"/>
              </a:rPr>
              <a:t>kề</a:t>
            </a:r>
            <a:r>
              <a:rPr lang="en-US" sz="1200" b="1" u="sng" kern="1200" baseline="0" dirty="0" smtClean="0">
                <a:solidFill>
                  <a:schemeClr val="tx1"/>
                </a:solidFill>
                <a:latin typeface="Times New Roman" pitchFamily="-1" charset="0"/>
                <a:ea typeface="+mn-ea"/>
                <a:cs typeface="+mn-cs"/>
                <a:sym typeface="Wingdings" pitchFamily="2" charset="2"/>
              </a:rPr>
              <a:t> </a:t>
            </a:r>
            <a:r>
              <a:rPr lang="en-US" sz="1200" b="1" u="sng" kern="1200" baseline="0" dirty="0" err="1" smtClean="0">
                <a:solidFill>
                  <a:schemeClr val="tx1"/>
                </a:solidFill>
                <a:latin typeface="Times New Roman" pitchFamily="-1" charset="0"/>
                <a:ea typeface="+mn-ea"/>
                <a:cs typeface="+mn-cs"/>
                <a:sym typeface="Wingdings" pitchFamily="2" charset="2"/>
              </a:rPr>
              <a:t>nhau</a:t>
            </a:r>
            <a:r>
              <a:rPr lang="en-US" sz="1200" b="1" u="sng" kern="1200" baseline="0" dirty="0" smtClean="0">
                <a:solidFill>
                  <a:schemeClr val="tx1"/>
                </a:solidFill>
                <a:latin typeface="Times New Roman" pitchFamily="-1" charset="0"/>
                <a:ea typeface="+mn-ea"/>
                <a:cs typeface="+mn-cs"/>
                <a:sym typeface="Wingdings" pitchFamily="2" charset="2"/>
              </a:rPr>
              <a:t> </a:t>
            </a:r>
            <a:r>
              <a:rPr lang="en-US" sz="1200" b="1" u="sng" kern="1200" baseline="0" dirty="0" err="1" smtClean="0">
                <a:solidFill>
                  <a:schemeClr val="tx1"/>
                </a:solidFill>
                <a:latin typeface="Times New Roman" pitchFamily="-1" charset="0"/>
                <a:ea typeface="+mn-ea"/>
                <a:cs typeface="+mn-cs"/>
                <a:sym typeface="Wingdings" pitchFamily="2" charset="2"/>
              </a:rPr>
              <a:t>giảm</a:t>
            </a:r>
            <a:r>
              <a:rPr lang="en-US" sz="1200" b="1" u="sng" kern="1200" baseline="0" dirty="0" smtClean="0">
                <a:solidFill>
                  <a:schemeClr val="tx1"/>
                </a:solidFill>
                <a:latin typeface="Times New Roman" pitchFamily="-1" charset="0"/>
                <a:ea typeface="+mn-ea"/>
                <a:cs typeface="+mn-cs"/>
                <a:sym typeface="Wingdings" pitchFamily="2" charset="2"/>
              </a:rPr>
              <a:t> 2 </a:t>
            </a:r>
            <a:r>
              <a:rPr lang="en-US" sz="1200" b="1" u="sng" kern="1200" baseline="0" dirty="0" err="1" smtClean="0">
                <a:solidFill>
                  <a:schemeClr val="tx1"/>
                </a:solidFill>
                <a:latin typeface="Times New Roman" pitchFamily="-1" charset="0"/>
                <a:ea typeface="+mn-ea"/>
                <a:cs typeface="+mn-cs"/>
                <a:sym typeface="Wingdings" pitchFamily="2" charset="2"/>
              </a:rPr>
              <a:t>biến</a:t>
            </a:r>
            <a:endParaRPr lang="en-US" sz="1200" b="1" u="sng"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u="sng"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none" kern="1200" baseline="0" dirty="0" err="1" smtClean="0">
                <a:solidFill>
                  <a:schemeClr val="tx1"/>
                </a:solidFill>
                <a:latin typeface="Times New Roman" pitchFamily="-1" charset="0"/>
                <a:ea typeface="+mn-ea"/>
                <a:cs typeface="+mn-cs"/>
                <a:sym typeface="Wingdings" pitchFamily="2" charset="2"/>
              </a:rPr>
              <a:t>Hình</a:t>
            </a:r>
            <a:r>
              <a:rPr lang="en-US" sz="1200" b="1" u="none" kern="1200" baseline="0" dirty="0" smtClean="0">
                <a:solidFill>
                  <a:schemeClr val="tx1"/>
                </a:solidFill>
                <a:latin typeface="Times New Roman" pitchFamily="-1" charset="0"/>
                <a:ea typeface="+mn-ea"/>
                <a:cs typeface="+mn-cs"/>
                <a:sym typeface="Wingdings" pitchFamily="2" charset="2"/>
              </a:rPr>
              <a:t> d</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mọi</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giá</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trị</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của</a:t>
            </a:r>
            <a:r>
              <a:rPr lang="en-US" sz="1200" b="0" u="none" kern="1200" baseline="0" dirty="0" smtClean="0">
                <a:solidFill>
                  <a:schemeClr val="tx1"/>
                </a:solidFill>
                <a:latin typeface="Times New Roman" pitchFamily="-1" charset="0"/>
                <a:ea typeface="+mn-ea"/>
                <a:cs typeface="+mn-cs"/>
                <a:sym typeface="Wingdings" pitchFamily="2" charset="2"/>
              </a:rPr>
              <a:t> CD </a:t>
            </a:r>
            <a:r>
              <a:rPr lang="en-US" sz="1200" b="0" u="none" kern="1200" baseline="0" dirty="0" err="1" smtClean="0">
                <a:solidFill>
                  <a:schemeClr val="tx1"/>
                </a:solidFill>
                <a:latin typeface="Times New Roman" pitchFamily="-1" charset="0"/>
                <a:ea typeface="+mn-ea"/>
                <a:cs typeface="+mn-cs"/>
                <a:sym typeface="Wingdings" pitchFamily="2" charset="2"/>
              </a:rPr>
              <a:t>đều</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làm</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cho</a:t>
            </a:r>
            <a:r>
              <a:rPr lang="en-US" sz="1200" b="0" u="none" kern="1200" baseline="0" dirty="0" smtClean="0">
                <a:solidFill>
                  <a:schemeClr val="tx1"/>
                </a:solidFill>
                <a:latin typeface="Times New Roman" pitchFamily="-1" charset="0"/>
                <a:ea typeface="+mn-ea"/>
                <a:cs typeface="+mn-cs"/>
                <a:sym typeface="Wingdings" pitchFamily="2" charset="2"/>
              </a:rPr>
              <a:t> F </a:t>
            </a:r>
            <a:r>
              <a:rPr lang="en-US" sz="1200" b="0" u="none" kern="1200" baseline="0" dirty="0" err="1" smtClean="0">
                <a:solidFill>
                  <a:schemeClr val="tx1"/>
                </a:solidFill>
                <a:latin typeface="Times New Roman" pitchFamily="-1" charset="0"/>
                <a:ea typeface="+mn-ea"/>
                <a:cs typeface="+mn-cs"/>
                <a:sym typeface="Wingdings" pitchFamily="2" charset="2"/>
              </a:rPr>
              <a:t>mang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trị</a:t>
            </a:r>
            <a:r>
              <a:rPr lang="en-US" sz="1200" b="0" u="none" kern="1200" baseline="0" dirty="0" smtClean="0">
                <a:solidFill>
                  <a:schemeClr val="tx1"/>
                </a:solidFill>
                <a:latin typeface="Times New Roman" pitchFamily="-1" charset="0"/>
                <a:ea typeface="+mn-ea"/>
                <a:cs typeface="+mn-cs"/>
                <a:sym typeface="Wingdings" pitchFamily="2" charset="2"/>
              </a:rPr>
              <a:t> 1  CD </a:t>
            </a:r>
            <a:r>
              <a:rPr lang="en-US" sz="1200" b="0" u="none" kern="1200" baseline="0" dirty="0" err="1" smtClean="0">
                <a:solidFill>
                  <a:schemeClr val="tx1"/>
                </a:solidFill>
                <a:latin typeface="Times New Roman" pitchFamily="-1" charset="0"/>
                <a:ea typeface="+mn-ea"/>
                <a:cs typeface="+mn-cs"/>
                <a:sym typeface="Wingdings" pitchFamily="2" charset="2"/>
              </a:rPr>
              <a:t>không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cần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đến</a:t>
            </a:r>
            <a:r>
              <a:rPr lang="en-US" sz="1200" b="0" u="none" kern="1200" baseline="0" dirty="0" smtClean="0">
                <a:solidFill>
                  <a:schemeClr val="tx1"/>
                </a:solidFill>
                <a:latin typeface="Times New Roman" pitchFamily="-1" charset="0"/>
                <a:ea typeface="+mn-ea"/>
                <a:cs typeface="+mn-cs"/>
                <a:sym typeface="Wingdings" pitchFamily="2" charset="2"/>
              </a:rPr>
              <a:t>  </a:t>
            </a:r>
            <a:r>
              <a:rPr lang="en-US" sz="1200" b="0" u="none" kern="1200" baseline="0" dirty="0" err="1" smtClean="0">
                <a:solidFill>
                  <a:schemeClr val="tx1"/>
                </a:solidFill>
                <a:latin typeface="Times New Roman" pitchFamily="-1" charset="0"/>
                <a:ea typeface="+mn-ea"/>
                <a:cs typeface="+mn-cs"/>
                <a:sym typeface="Wingdings" pitchFamily="2" charset="2"/>
              </a:rPr>
              <a:t>Bỏ</a:t>
            </a:r>
            <a:r>
              <a:rPr lang="en-US" sz="1200" b="0" u="none" kern="1200" baseline="0" dirty="0" smtClean="0">
                <a:solidFill>
                  <a:schemeClr val="tx1"/>
                </a:solidFill>
                <a:latin typeface="Times New Roman" pitchFamily="-1" charset="0"/>
                <a:ea typeface="+mn-ea"/>
                <a:cs typeface="+mn-cs"/>
                <a:sym typeface="Wingdings" pitchFamily="2" charset="2"/>
              </a:rPr>
              <a:t> 2 </a:t>
            </a:r>
            <a:r>
              <a:rPr lang="en-US" sz="1200" b="0" u="none" kern="1200" baseline="0" dirty="0" err="1" smtClean="0">
                <a:solidFill>
                  <a:schemeClr val="tx1"/>
                </a:solidFill>
                <a:latin typeface="Times New Roman" pitchFamily="-1" charset="0"/>
                <a:ea typeface="+mn-ea"/>
                <a:cs typeface="+mn-cs"/>
                <a:sym typeface="Wingdings" pitchFamily="2" charset="2"/>
              </a:rPr>
              <a:t>biến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này</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đi</a:t>
            </a:r>
            <a:r>
              <a:rPr lang="en-US" sz="1200" b="0" u="none" kern="1200" baseline="0" dirty="0" smtClean="0">
                <a:solidFill>
                  <a:schemeClr val="tx1"/>
                </a:solidFill>
                <a:latin typeface="Times New Roman" pitchFamily="-1"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none" kern="1200" baseline="0" dirty="0" err="1" smtClean="0">
                <a:solidFill>
                  <a:schemeClr val="tx1"/>
                </a:solidFill>
                <a:latin typeface="Times New Roman" pitchFamily="-1" charset="0"/>
                <a:ea typeface="+mn-ea"/>
                <a:cs typeface="+mn-cs"/>
                <a:sym typeface="Wingdings" pitchFamily="2" charset="2"/>
              </a:rPr>
              <a:t>Hình</a:t>
            </a:r>
            <a:r>
              <a:rPr lang="en-US" sz="1200" b="1" u="none" kern="1200" baseline="0" dirty="0" smtClean="0">
                <a:solidFill>
                  <a:schemeClr val="tx1"/>
                </a:solidFill>
                <a:latin typeface="Times New Roman" pitchFamily="-1" charset="0"/>
                <a:ea typeface="+mn-ea"/>
                <a:cs typeface="+mn-cs"/>
                <a:sym typeface="Wingdings" pitchFamily="2" charset="2"/>
              </a:rPr>
              <a:t> e</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Hai</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hàng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kề</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nhau</a:t>
            </a:r>
            <a:r>
              <a:rPr lang="en-US" sz="1200" b="0" u="none" kern="1200" baseline="0" dirty="0" smtClean="0">
                <a:solidFill>
                  <a:schemeClr val="tx1"/>
                </a:solidFill>
                <a:latin typeface="Times New Roman" pitchFamily="-1" charset="0"/>
                <a:ea typeface="+mn-ea"/>
                <a:cs typeface="+mn-cs"/>
                <a:sym typeface="Wingdings" pitchFamily="2" charset="2"/>
              </a:rPr>
              <a:t>, AB: </a:t>
            </a:r>
            <a:r>
              <a:rPr lang="en-US" sz="1200" b="1" u="sng" kern="1200" baseline="0" dirty="0" smtClean="0">
                <a:solidFill>
                  <a:schemeClr val="tx1"/>
                </a:solidFill>
                <a:latin typeface="Times New Roman" pitchFamily="-1" charset="0"/>
                <a:ea typeface="+mn-ea"/>
                <a:cs typeface="+mn-cs"/>
                <a:sym typeface="Wingdings" pitchFamily="2" charset="2"/>
              </a:rPr>
              <a:t>0</a:t>
            </a:r>
            <a:r>
              <a:rPr lang="en-US" sz="1200" b="0" u="none" kern="1200" baseline="0" dirty="0" smtClean="0">
                <a:solidFill>
                  <a:schemeClr val="tx1"/>
                </a:solidFill>
                <a:latin typeface="Times New Roman" pitchFamily="-1" charset="0"/>
                <a:ea typeface="+mn-ea"/>
                <a:cs typeface="+mn-cs"/>
                <a:sym typeface="Wingdings" pitchFamily="2" charset="2"/>
              </a:rPr>
              <a:t>1 </a:t>
            </a:r>
            <a:r>
              <a:rPr lang="en-US" sz="1200" b="1" u="sng" kern="1200" baseline="0" dirty="0" smtClean="0">
                <a:solidFill>
                  <a:schemeClr val="tx1"/>
                </a:solidFill>
                <a:latin typeface="Times New Roman" pitchFamily="-1" charset="0"/>
                <a:ea typeface="+mn-ea"/>
                <a:cs typeface="+mn-cs"/>
                <a:sym typeface="Wingdings" pitchFamily="2" charset="2"/>
              </a:rPr>
              <a:t>1</a:t>
            </a:r>
            <a:r>
              <a:rPr lang="en-US" sz="1200" b="0" u="none" kern="1200" baseline="0" dirty="0" smtClean="0">
                <a:solidFill>
                  <a:schemeClr val="tx1"/>
                </a:solidFill>
                <a:latin typeface="Times New Roman" pitchFamily="-1" charset="0"/>
                <a:ea typeface="+mn-ea"/>
                <a:cs typeface="+mn-cs"/>
                <a:sym typeface="Wingdings" pitchFamily="2" charset="2"/>
              </a:rPr>
              <a:t>1  </a:t>
            </a:r>
            <a:r>
              <a:rPr lang="en-US" sz="1200" b="0" u="none" kern="1200" baseline="0" dirty="0" err="1" smtClean="0">
                <a:solidFill>
                  <a:schemeClr val="tx1"/>
                </a:solidFill>
                <a:latin typeface="Times New Roman" pitchFamily="-1" charset="0"/>
                <a:ea typeface="+mn-ea"/>
                <a:cs typeface="+mn-cs"/>
                <a:sym typeface="Wingdings" pitchFamily="2" charset="2"/>
              </a:rPr>
              <a:t>Bỏ</a:t>
            </a:r>
            <a:r>
              <a:rPr lang="en-US" sz="1200" b="0" u="none" kern="1200" baseline="0" dirty="0" smtClean="0">
                <a:solidFill>
                  <a:schemeClr val="tx1"/>
                </a:solidFill>
                <a:latin typeface="Times New Roman" pitchFamily="-1" charset="0"/>
                <a:ea typeface="+mn-ea"/>
                <a:cs typeface="+mn-cs"/>
                <a:sym typeface="Wingdings" pitchFamily="2" charset="2"/>
              </a:rPr>
              <a:t> A, 2 </a:t>
            </a:r>
            <a:r>
              <a:rPr lang="en-US" sz="1200" b="0" u="none" kern="1200" baseline="0" dirty="0" err="1" smtClean="0">
                <a:solidFill>
                  <a:schemeClr val="tx1"/>
                </a:solidFill>
                <a:latin typeface="Times New Roman" pitchFamily="-1" charset="0"/>
                <a:ea typeface="+mn-ea"/>
                <a:cs typeface="+mn-cs"/>
                <a:sym typeface="Wingdings" pitchFamily="2" charset="2"/>
              </a:rPr>
              <a:t>cột</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kề</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nhau</a:t>
            </a:r>
            <a:r>
              <a:rPr lang="en-US" sz="1200" b="0" u="none" kern="1200" baseline="0" dirty="0" smtClean="0">
                <a:solidFill>
                  <a:schemeClr val="tx1"/>
                </a:solidFill>
                <a:latin typeface="Times New Roman" pitchFamily="-1" charset="0"/>
                <a:ea typeface="+mn-ea"/>
                <a:cs typeface="+mn-cs"/>
                <a:sym typeface="Wingdings" pitchFamily="2" charset="2"/>
              </a:rPr>
              <a:t> CD: 0</a:t>
            </a:r>
            <a:r>
              <a:rPr lang="en-US" sz="1200" b="1" u="sng" kern="1200" baseline="0" dirty="0" smtClean="0">
                <a:solidFill>
                  <a:schemeClr val="tx1"/>
                </a:solidFill>
                <a:latin typeface="Times New Roman" pitchFamily="-1" charset="0"/>
                <a:ea typeface="+mn-ea"/>
                <a:cs typeface="+mn-cs"/>
                <a:sym typeface="Wingdings" pitchFamily="2" charset="2"/>
              </a:rPr>
              <a:t>0</a:t>
            </a:r>
            <a:r>
              <a:rPr lang="en-US" sz="1200" b="0" u="none" kern="1200" baseline="0" dirty="0" smtClean="0">
                <a:solidFill>
                  <a:schemeClr val="tx1"/>
                </a:solidFill>
                <a:latin typeface="Times New Roman" pitchFamily="-1" charset="0"/>
                <a:ea typeface="+mn-ea"/>
                <a:cs typeface="+mn-cs"/>
                <a:sym typeface="Wingdings" pitchFamily="2" charset="2"/>
              </a:rPr>
              <a:t> 0</a:t>
            </a:r>
            <a:r>
              <a:rPr lang="en-US" sz="1200" b="1" u="sng" kern="1200" baseline="0" dirty="0" smtClean="0">
                <a:solidFill>
                  <a:schemeClr val="tx1"/>
                </a:solidFill>
                <a:latin typeface="Times New Roman" pitchFamily="-1" charset="0"/>
                <a:ea typeface="+mn-ea"/>
                <a:cs typeface="+mn-cs"/>
                <a:sym typeface="Wingdings" pitchFamily="2" charset="2"/>
              </a:rPr>
              <a:t>1</a:t>
            </a:r>
            <a:r>
              <a:rPr lang="en-US" sz="1200" b="0" u="none" kern="1200" baseline="0" dirty="0" smtClean="0">
                <a:solidFill>
                  <a:schemeClr val="tx1"/>
                </a:solidFill>
                <a:latin typeface="Times New Roman" pitchFamily="-1" charset="0"/>
                <a:ea typeface="+mn-ea"/>
                <a:cs typeface="+mn-cs"/>
                <a:sym typeface="Wingdings" pitchFamily="2" charset="2"/>
              </a:rPr>
              <a:t>  </a:t>
            </a:r>
            <a:r>
              <a:rPr lang="en-US" sz="1200" b="0" u="none" kern="1200" baseline="0" dirty="0" err="1" smtClean="0">
                <a:solidFill>
                  <a:schemeClr val="tx1"/>
                </a:solidFill>
                <a:latin typeface="Times New Roman" pitchFamily="-1" charset="0"/>
                <a:ea typeface="+mn-ea"/>
                <a:cs typeface="+mn-cs"/>
                <a:sym typeface="Wingdings" pitchFamily="2" charset="2"/>
              </a:rPr>
              <a:t>Bỏ</a:t>
            </a:r>
            <a:r>
              <a:rPr lang="en-US" sz="1200" b="0" u="none" kern="1200" baseline="0" dirty="0" smtClean="0">
                <a:solidFill>
                  <a:schemeClr val="tx1"/>
                </a:solidFill>
                <a:latin typeface="Times New Roman" pitchFamily="-1" charset="0"/>
                <a:ea typeface="+mn-ea"/>
                <a:cs typeface="+mn-cs"/>
                <a:sym typeface="Wingdings" pitchFamily="2" charset="2"/>
              </a:rPr>
              <a:t> D</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none" kern="1200" baseline="0" dirty="0" err="1" smtClean="0">
                <a:solidFill>
                  <a:schemeClr val="tx1"/>
                </a:solidFill>
                <a:latin typeface="Times New Roman" pitchFamily="-1" charset="0"/>
                <a:ea typeface="+mn-ea"/>
                <a:cs typeface="+mn-cs"/>
                <a:sym typeface="Wingdings" pitchFamily="2" charset="2"/>
              </a:rPr>
              <a:t>Hình</a:t>
            </a:r>
            <a:r>
              <a:rPr lang="en-US" sz="1200" b="1" u="none" kern="1200" baseline="0" dirty="0" smtClean="0">
                <a:solidFill>
                  <a:schemeClr val="tx1"/>
                </a:solidFill>
                <a:latin typeface="Times New Roman" pitchFamily="-1" charset="0"/>
                <a:ea typeface="+mn-ea"/>
                <a:cs typeface="+mn-cs"/>
                <a:sym typeface="Wingdings" pitchFamily="2" charset="2"/>
              </a:rPr>
              <a:t> f</a:t>
            </a:r>
            <a:r>
              <a:rPr lang="en-US" sz="1200" b="0" u="none" kern="1200" baseline="0" dirty="0" smtClean="0">
                <a:solidFill>
                  <a:schemeClr val="tx1"/>
                </a:solidFill>
                <a:latin typeface="Times New Roman" pitchFamily="-1" charset="0"/>
                <a:ea typeface="+mn-ea"/>
                <a:cs typeface="+mn-cs"/>
                <a:sym typeface="Wingdings" pitchFamily="2" charset="2"/>
              </a:rPr>
              <a:t>: 4 ô </a:t>
            </a:r>
            <a:r>
              <a:rPr lang="en-US" sz="1200" b="0" u="none" kern="1200" baseline="0" dirty="0" err="1" smtClean="0">
                <a:solidFill>
                  <a:schemeClr val="tx1"/>
                </a:solidFill>
                <a:latin typeface="Times New Roman" pitchFamily="-1" charset="0"/>
                <a:ea typeface="+mn-ea"/>
                <a:cs typeface="+mn-cs"/>
                <a:sym typeface="Wingdings" pitchFamily="2" charset="2"/>
              </a:rPr>
              <a:t>kề</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khi</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cuộn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dọc</a:t>
            </a:r>
            <a:r>
              <a:rPr lang="en-US" sz="1200" b="0" u="none" kern="1200" baseline="0" dirty="0" smtClean="0">
                <a:solidFill>
                  <a:schemeClr val="tx1"/>
                </a:solidFill>
                <a:latin typeface="Times New Roman" pitchFamily="-1" charset="0"/>
                <a:ea typeface="+mn-ea"/>
                <a:cs typeface="+mn-cs"/>
                <a:sym typeface="Wingdings" pitchFamily="2" charset="2"/>
              </a:rPr>
              <a:t>: AB: </a:t>
            </a:r>
            <a:r>
              <a:rPr lang="en-US" sz="1200" b="1" u="sng" kern="1200" baseline="0" dirty="0" smtClean="0">
                <a:solidFill>
                  <a:schemeClr val="tx1"/>
                </a:solidFill>
                <a:latin typeface="Times New Roman" pitchFamily="-1" charset="0"/>
                <a:ea typeface="+mn-ea"/>
                <a:cs typeface="+mn-cs"/>
                <a:sym typeface="Wingdings" pitchFamily="2" charset="2"/>
              </a:rPr>
              <a:t>0</a:t>
            </a:r>
            <a:r>
              <a:rPr lang="en-US" sz="1200" b="0" u="none" kern="1200" baseline="0" dirty="0" smtClean="0">
                <a:solidFill>
                  <a:schemeClr val="tx1"/>
                </a:solidFill>
                <a:latin typeface="Times New Roman" pitchFamily="-1" charset="0"/>
                <a:ea typeface="+mn-ea"/>
                <a:cs typeface="+mn-cs"/>
                <a:sym typeface="Wingdings" pitchFamily="2" charset="2"/>
              </a:rPr>
              <a:t>1 </a:t>
            </a:r>
            <a:r>
              <a:rPr lang="en-US" sz="1200" b="1" u="sng" kern="1200" baseline="0" dirty="0" smtClean="0">
                <a:solidFill>
                  <a:schemeClr val="tx1"/>
                </a:solidFill>
                <a:latin typeface="Times New Roman" pitchFamily="-1" charset="0"/>
                <a:ea typeface="+mn-ea"/>
                <a:cs typeface="+mn-cs"/>
                <a:sym typeface="Wingdings" pitchFamily="2" charset="2"/>
              </a:rPr>
              <a:t>1</a:t>
            </a:r>
            <a:r>
              <a:rPr lang="en-US" sz="1200" b="0" u="none" kern="1200" baseline="0" dirty="0" smtClean="0">
                <a:solidFill>
                  <a:schemeClr val="tx1"/>
                </a:solidFill>
                <a:latin typeface="Times New Roman" pitchFamily="-1" charset="0"/>
                <a:ea typeface="+mn-ea"/>
                <a:cs typeface="+mn-cs"/>
                <a:sym typeface="Wingdings" pitchFamily="2" charset="2"/>
              </a:rPr>
              <a:t>1  </a:t>
            </a:r>
            <a:r>
              <a:rPr lang="en-US" sz="1200" b="0" u="none" kern="1200" baseline="0" dirty="0" err="1" smtClean="0">
                <a:solidFill>
                  <a:schemeClr val="tx1"/>
                </a:solidFill>
                <a:latin typeface="Times New Roman" pitchFamily="-1" charset="0"/>
                <a:ea typeface="+mn-ea"/>
                <a:cs typeface="+mn-cs"/>
                <a:sym typeface="Wingdings" pitchFamily="2" charset="2"/>
              </a:rPr>
              <a:t>Bỏ</a:t>
            </a:r>
            <a:r>
              <a:rPr lang="en-US" sz="1200" b="0" u="none" kern="1200" baseline="0" dirty="0" smtClean="0">
                <a:solidFill>
                  <a:schemeClr val="tx1"/>
                </a:solidFill>
                <a:latin typeface="Times New Roman" pitchFamily="-1" charset="0"/>
                <a:ea typeface="+mn-ea"/>
                <a:cs typeface="+mn-cs"/>
                <a:sym typeface="Wingdings" pitchFamily="2" charset="2"/>
              </a:rPr>
              <a:t> A, 2 </a:t>
            </a:r>
            <a:r>
              <a:rPr lang="en-US" sz="1200" b="0" u="none" kern="1200" baseline="0" dirty="0" err="1" smtClean="0">
                <a:solidFill>
                  <a:schemeClr val="tx1"/>
                </a:solidFill>
                <a:latin typeface="Times New Roman" pitchFamily="-1" charset="0"/>
                <a:ea typeface="+mn-ea"/>
                <a:cs typeface="+mn-cs"/>
                <a:sym typeface="Wingdings" pitchFamily="2" charset="2"/>
              </a:rPr>
              <a:t>cột</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kề</a:t>
            </a:r>
            <a:r>
              <a:rPr lang="en-US" sz="1200" b="0" u="none" kern="1200" baseline="0" dirty="0" smtClean="0">
                <a:solidFill>
                  <a:schemeClr val="tx1"/>
                </a:solidFill>
                <a:latin typeface="Times New Roman" pitchFamily="-1" charset="0"/>
                <a:ea typeface="+mn-ea"/>
                <a:cs typeface="+mn-cs"/>
                <a:sym typeface="Wingdings" pitchFamily="2" charset="2"/>
              </a:rPr>
              <a:t> CD: </a:t>
            </a:r>
            <a:r>
              <a:rPr lang="en-US" sz="1200" b="1" u="sng" kern="1200" baseline="0" dirty="0" smtClean="0">
                <a:solidFill>
                  <a:schemeClr val="tx1"/>
                </a:solidFill>
                <a:latin typeface="Times New Roman" pitchFamily="-1" charset="0"/>
                <a:ea typeface="+mn-ea"/>
                <a:cs typeface="+mn-cs"/>
                <a:sym typeface="Wingdings" pitchFamily="2" charset="2"/>
              </a:rPr>
              <a:t>0</a:t>
            </a:r>
            <a:r>
              <a:rPr lang="en-US" sz="1200" b="0" u="none" kern="1200" baseline="0" dirty="0" smtClean="0">
                <a:solidFill>
                  <a:schemeClr val="tx1"/>
                </a:solidFill>
                <a:latin typeface="Times New Roman" pitchFamily="-1" charset="0"/>
                <a:ea typeface="+mn-ea"/>
                <a:cs typeface="+mn-cs"/>
                <a:sym typeface="Wingdings" pitchFamily="2" charset="2"/>
              </a:rPr>
              <a:t>0 </a:t>
            </a:r>
            <a:r>
              <a:rPr lang="en-US" sz="1200" b="1" u="sng" kern="1200" baseline="0" dirty="0" smtClean="0">
                <a:solidFill>
                  <a:schemeClr val="tx1"/>
                </a:solidFill>
                <a:latin typeface="Times New Roman" pitchFamily="-1" charset="0"/>
                <a:ea typeface="+mn-ea"/>
                <a:cs typeface="+mn-cs"/>
                <a:sym typeface="Wingdings" pitchFamily="2" charset="2"/>
              </a:rPr>
              <a:t>1</a:t>
            </a:r>
            <a:r>
              <a:rPr lang="en-US" sz="1200" b="0" u="none" kern="1200" baseline="0" dirty="0" smtClean="0">
                <a:solidFill>
                  <a:schemeClr val="tx1"/>
                </a:solidFill>
                <a:latin typeface="Times New Roman" pitchFamily="-1" charset="0"/>
                <a:ea typeface="+mn-ea"/>
                <a:cs typeface="+mn-cs"/>
                <a:sym typeface="Wingdings" pitchFamily="2" charset="2"/>
              </a:rPr>
              <a:t>0  </a:t>
            </a:r>
            <a:r>
              <a:rPr lang="en-US" sz="1200" b="0" u="none" kern="1200" baseline="0" dirty="0" err="1" smtClean="0">
                <a:solidFill>
                  <a:schemeClr val="tx1"/>
                </a:solidFill>
                <a:latin typeface="Times New Roman" pitchFamily="-1" charset="0"/>
                <a:ea typeface="+mn-ea"/>
                <a:cs typeface="+mn-cs"/>
                <a:sym typeface="Wingdings" pitchFamily="2" charset="2"/>
              </a:rPr>
              <a:t>Bỏ</a:t>
            </a:r>
            <a:r>
              <a:rPr lang="en-US" sz="1200" b="0" u="none" kern="1200" baseline="0" dirty="0" smtClean="0">
                <a:solidFill>
                  <a:schemeClr val="tx1"/>
                </a:solidFill>
                <a:latin typeface="Times New Roman" pitchFamily="-1" charset="0"/>
                <a:ea typeface="+mn-ea"/>
                <a:cs typeface="+mn-cs"/>
                <a:sym typeface="Wingdings" pitchFamily="2" charset="2"/>
              </a:rPr>
              <a:t>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baseline="0" dirty="0" smtClean="0">
                <a:solidFill>
                  <a:schemeClr val="tx1"/>
                </a:solidFill>
                <a:latin typeface="Times New Roman" pitchFamily="-1" charset="0"/>
                <a:ea typeface="+mn-ea"/>
                <a:cs typeface="+mn-cs"/>
                <a:sym typeface="Wingdings" pitchFamily="2" charset="2"/>
              </a:rPr>
              <a:t>8 ô </a:t>
            </a:r>
            <a:r>
              <a:rPr lang="en-US" sz="1200" b="1" u="sng" kern="1200" baseline="0" dirty="0" err="1" smtClean="0">
                <a:solidFill>
                  <a:schemeClr val="tx1"/>
                </a:solidFill>
                <a:latin typeface="Times New Roman" pitchFamily="-1" charset="0"/>
                <a:ea typeface="+mn-ea"/>
                <a:cs typeface="+mn-cs"/>
                <a:sym typeface="Wingdings" pitchFamily="2" charset="2"/>
              </a:rPr>
              <a:t>kề</a:t>
            </a:r>
            <a:r>
              <a:rPr lang="en-US" sz="1200" b="1" u="sng" kern="1200" baseline="0" dirty="0" smtClean="0">
                <a:solidFill>
                  <a:schemeClr val="tx1"/>
                </a:solidFill>
                <a:latin typeface="Times New Roman" pitchFamily="-1" charset="0"/>
                <a:ea typeface="+mn-ea"/>
                <a:cs typeface="+mn-cs"/>
                <a:sym typeface="Wingdings" pitchFamily="2" charset="2"/>
              </a:rPr>
              <a:t> </a:t>
            </a:r>
            <a:r>
              <a:rPr lang="en-US" sz="1200" b="1" u="sng" kern="1200" baseline="0" dirty="0" err="1" smtClean="0">
                <a:solidFill>
                  <a:schemeClr val="tx1"/>
                </a:solidFill>
                <a:latin typeface="Times New Roman" pitchFamily="-1" charset="0"/>
                <a:ea typeface="+mn-ea"/>
                <a:cs typeface="+mn-cs"/>
                <a:sym typeface="Wingdings" pitchFamily="2" charset="2"/>
              </a:rPr>
              <a:t>nhau</a:t>
            </a:r>
            <a:r>
              <a:rPr lang="en-US" sz="1200" b="1" u="sng" kern="1200" baseline="0" dirty="0" smtClean="0">
                <a:solidFill>
                  <a:schemeClr val="tx1"/>
                </a:solidFill>
                <a:latin typeface="Times New Roman" pitchFamily="-1" charset="0"/>
                <a:ea typeface="+mn-ea"/>
                <a:cs typeface="+mn-cs"/>
                <a:sym typeface="Wingdings" pitchFamily="2" charset="2"/>
              </a:rPr>
              <a:t> </a:t>
            </a:r>
            <a:r>
              <a:rPr lang="en-US" sz="1200" b="1" u="sng" kern="1200" baseline="0" dirty="0" err="1" smtClean="0">
                <a:solidFill>
                  <a:schemeClr val="tx1"/>
                </a:solidFill>
                <a:latin typeface="Times New Roman" pitchFamily="-1" charset="0"/>
                <a:ea typeface="+mn-ea"/>
                <a:cs typeface="+mn-cs"/>
                <a:sym typeface="Wingdings" pitchFamily="2" charset="2"/>
              </a:rPr>
              <a:t>giảm</a:t>
            </a:r>
            <a:r>
              <a:rPr lang="en-US" sz="1200" b="1" u="sng" kern="1200" baseline="0" dirty="0" smtClean="0">
                <a:solidFill>
                  <a:schemeClr val="tx1"/>
                </a:solidFill>
                <a:latin typeface="Times New Roman" pitchFamily="-1" charset="0"/>
                <a:ea typeface="+mn-ea"/>
                <a:cs typeface="+mn-cs"/>
                <a:sym typeface="Wingdings" pitchFamily="2" charset="2"/>
              </a:rPr>
              <a:t> 3 </a:t>
            </a:r>
            <a:r>
              <a:rPr lang="en-US" sz="1200" b="1" u="sng" kern="1200" baseline="0" dirty="0" err="1" smtClean="0">
                <a:solidFill>
                  <a:schemeClr val="tx1"/>
                </a:solidFill>
                <a:latin typeface="Times New Roman" pitchFamily="-1" charset="0"/>
                <a:ea typeface="+mn-ea"/>
                <a:cs typeface="+mn-cs"/>
                <a:sym typeface="Wingdings" pitchFamily="2" charset="2"/>
              </a:rPr>
              <a:t>biến</a:t>
            </a:r>
            <a:endParaRPr lang="en-US" sz="1200" b="1" u="sng"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none" kern="1200" baseline="0" dirty="0" err="1" smtClean="0">
                <a:solidFill>
                  <a:schemeClr val="tx1"/>
                </a:solidFill>
                <a:latin typeface="Times New Roman" pitchFamily="-1" charset="0"/>
                <a:ea typeface="+mn-ea"/>
                <a:cs typeface="+mn-cs"/>
                <a:sym typeface="Wingdings" pitchFamily="2" charset="2"/>
              </a:rPr>
              <a:t>Hình</a:t>
            </a:r>
            <a:r>
              <a:rPr lang="en-US" sz="1200" b="1" u="none" kern="1200" baseline="0" dirty="0" smtClean="0">
                <a:solidFill>
                  <a:schemeClr val="tx1"/>
                </a:solidFill>
                <a:latin typeface="Times New Roman" pitchFamily="-1" charset="0"/>
                <a:ea typeface="+mn-ea"/>
                <a:cs typeface="+mn-cs"/>
                <a:sym typeface="Wingdings" pitchFamily="2" charset="2"/>
              </a:rPr>
              <a:t> 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Mọi</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khả</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năng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của</a:t>
            </a:r>
            <a:r>
              <a:rPr lang="en-US" sz="1200" b="0" u="none" kern="1200" baseline="0" dirty="0" smtClean="0">
                <a:solidFill>
                  <a:schemeClr val="tx1"/>
                </a:solidFill>
                <a:latin typeface="Times New Roman" pitchFamily="-1" charset="0"/>
                <a:ea typeface="+mn-ea"/>
                <a:cs typeface="+mn-cs"/>
                <a:sym typeface="Wingdings" pitchFamily="2" charset="2"/>
              </a:rPr>
              <a:t> CD </a:t>
            </a:r>
            <a:r>
              <a:rPr lang="en-US" sz="1200" b="0" u="none" kern="1200" baseline="0" dirty="0" err="1" smtClean="0">
                <a:solidFill>
                  <a:schemeClr val="tx1"/>
                </a:solidFill>
                <a:latin typeface="Times New Roman" pitchFamily="-1" charset="0"/>
                <a:ea typeface="+mn-ea"/>
                <a:cs typeface="+mn-cs"/>
                <a:sym typeface="Wingdings" pitchFamily="2" charset="2"/>
              </a:rPr>
              <a:t>không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ảnh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hưởng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lên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kết</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quả</a:t>
            </a:r>
            <a:r>
              <a:rPr lang="en-US" sz="1200" b="0" u="none" kern="1200" baseline="0" dirty="0" smtClean="0">
                <a:solidFill>
                  <a:schemeClr val="tx1"/>
                </a:solidFill>
                <a:latin typeface="Times New Roman" pitchFamily="-1" charset="0"/>
                <a:ea typeface="+mn-ea"/>
                <a:cs typeface="+mn-cs"/>
                <a:sym typeface="Wingdings" pitchFamily="2" charset="2"/>
              </a:rPr>
              <a:t>  </a:t>
            </a:r>
            <a:r>
              <a:rPr lang="en-US" sz="1200" b="0" u="none" kern="1200" baseline="0" dirty="0" err="1" smtClean="0">
                <a:solidFill>
                  <a:schemeClr val="tx1"/>
                </a:solidFill>
                <a:latin typeface="Times New Roman" pitchFamily="-1" charset="0"/>
                <a:ea typeface="+mn-ea"/>
                <a:cs typeface="+mn-cs"/>
                <a:sym typeface="Wingdings" pitchFamily="2" charset="2"/>
              </a:rPr>
              <a:t>Bỏ</a:t>
            </a:r>
            <a:r>
              <a:rPr lang="en-US" sz="1200" b="0" u="none" kern="1200" baseline="0" dirty="0" smtClean="0">
                <a:solidFill>
                  <a:schemeClr val="tx1"/>
                </a:solidFill>
                <a:latin typeface="Times New Roman" pitchFamily="-1" charset="0"/>
                <a:ea typeface="+mn-ea"/>
                <a:cs typeface="+mn-cs"/>
                <a:sym typeface="Wingdings" pitchFamily="2" charset="2"/>
              </a:rPr>
              <a:t> CD.</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u="none" kern="1200" baseline="0" dirty="0" smtClean="0">
                <a:solidFill>
                  <a:schemeClr val="tx1"/>
                </a:solidFill>
                <a:latin typeface="Times New Roman" pitchFamily="-1" charset="0"/>
                <a:ea typeface="+mn-ea"/>
                <a:cs typeface="+mn-cs"/>
                <a:sym typeface="Wingdings" pitchFamily="2" charset="2"/>
              </a:rPr>
              <a:t>             2 </a:t>
            </a:r>
            <a:r>
              <a:rPr lang="en-US" sz="1200" b="0" u="none" kern="1200" baseline="0" dirty="0" err="1" smtClean="0">
                <a:solidFill>
                  <a:schemeClr val="tx1"/>
                </a:solidFill>
                <a:latin typeface="Times New Roman" pitchFamily="-1" charset="0"/>
                <a:ea typeface="+mn-ea"/>
                <a:cs typeface="+mn-cs"/>
                <a:sym typeface="Wingdings" pitchFamily="2" charset="2"/>
              </a:rPr>
              <a:t>dòng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cạnh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nhau</a:t>
            </a:r>
            <a:r>
              <a:rPr lang="en-US" sz="1200" b="0" u="none" kern="1200" baseline="0" dirty="0" smtClean="0">
                <a:solidFill>
                  <a:schemeClr val="tx1"/>
                </a:solidFill>
                <a:latin typeface="Times New Roman" pitchFamily="-1" charset="0"/>
                <a:ea typeface="+mn-ea"/>
                <a:cs typeface="+mn-cs"/>
                <a:sym typeface="Wingdings" pitchFamily="2" charset="2"/>
              </a:rPr>
              <a:t> AA: 0</a:t>
            </a:r>
            <a:r>
              <a:rPr lang="en-US" sz="1200" b="1" u="sng" kern="1200" baseline="0" dirty="0" smtClean="0">
                <a:solidFill>
                  <a:schemeClr val="tx1"/>
                </a:solidFill>
                <a:latin typeface="Times New Roman" pitchFamily="-1" charset="0"/>
                <a:ea typeface="+mn-ea"/>
                <a:cs typeface="+mn-cs"/>
                <a:sym typeface="Wingdings" pitchFamily="2" charset="2"/>
              </a:rPr>
              <a:t>0</a:t>
            </a:r>
            <a:r>
              <a:rPr lang="en-US" sz="1200" b="0" u="none" kern="1200" baseline="0" dirty="0" smtClean="0">
                <a:solidFill>
                  <a:schemeClr val="tx1"/>
                </a:solidFill>
                <a:latin typeface="Times New Roman" pitchFamily="-1" charset="0"/>
                <a:ea typeface="+mn-ea"/>
                <a:cs typeface="+mn-cs"/>
                <a:sym typeface="Wingdings" pitchFamily="2" charset="2"/>
              </a:rPr>
              <a:t> 0</a:t>
            </a:r>
            <a:r>
              <a:rPr lang="en-US" sz="1200" b="1" u="sng" kern="1200" baseline="0" dirty="0" smtClean="0">
                <a:solidFill>
                  <a:schemeClr val="tx1"/>
                </a:solidFill>
                <a:latin typeface="Times New Roman" pitchFamily="-1" charset="0"/>
                <a:ea typeface="+mn-ea"/>
                <a:cs typeface="+mn-cs"/>
                <a:sym typeface="Wingdings" pitchFamily="2" charset="2"/>
              </a:rPr>
              <a:t>1</a:t>
            </a:r>
            <a:r>
              <a:rPr lang="en-US" sz="1200" b="0" u="none" kern="1200" baseline="0" dirty="0" smtClean="0">
                <a:solidFill>
                  <a:schemeClr val="tx1"/>
                </a:solidFill>
                <a:latin typeface="Times New Roman" pitchFamily="-1" charset="0"/>
                <a:ea typeface="+mn-ea"/>
                <a:cs typeface="+mn-cs"/>
                <a:sym typeface="Wingdings" pitchFamily="2" charset="2"/>
              </a:rPr>
              <a:t>  </a:t>
            </a:r>
            <a:r>
              <a:rPr lang="en-US" sz="1200" b="0" u="none" kern="1200" baseline="0" dirty="0" err="1" smtClean="0">
                <a:solidFill>
                  <a:schemeClr val="tx1"/>
                </a:solidFill>
                <a:latin typeface="Times New Roman" pitchFamily="-1" charset="0"/>
                <a:ea typeface="+mn-ea"/>
                <a:cs typeface="+mn-cs"/>
                <a:sym typeface="Wingdings" pitchFamily="2" charset="2"/>
              </a:rPr>
              <a:t>Bỏ</a:t>
            </a:r>
            <a:r>
              <a:rPr lang="en-US" sz="1200" b="0" u="none" kern="1200" baseline="0" dirty="0" smtClean="0">
                <a:solidFill>
                  <a:schemeClr val="tx1"/>
                </a:solidFill>
                <a:latin typeface="Times New Roman" pitchFamily="-1" charset="0"/>
                <a:ea typeface="+mn-ea"/>
                <a:cs typeface="+mn-cs"/>
                <a:sym typeface="Wingdings" pitchFamily="2" charset="2"/>
              </a:rPr>
              <a:t> B</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u="none" kern="1200" baseline="0" dirty="0" err="1" smtClean="0">
                <a:solidFill>
                  <a:schemeClr val="tx1"/>
                </a:solidFill>
                <a:latin typeface="Times New Roman" pitchFamily="-1" charset="0"/>
                <a:ea typeface="+mn-ea"/>
                <a:cs typeface="+mn-cs"/>
                <a:sym typeface="Wingdings" pitchFamily="2" charset="2"/>
              </a:rPr>
              <a:t>Tương</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tự</a:t>
            </a:r>
            <a:r>
              <a:rPr lang="en-US" sz="1200" b="0" u="none" kern="1200" baseline="0" dirty="0" smtClean="0">
                <a:solidFill>
                  <a:schemeClr val="tx1"/>
                </a:solidFill>
                <a:latin typeface="Times New Roman" pitchFamily="-1" charset="0"/>
                <a:ea typeface="+mn-ea"/>
                <a:cs typeface="+mn-cs"/>
                <a:sym typeface="Wingdings" pitchFamily="2" charset="2"/>
              </a:rPr>
              <a:t> ở </a:t>
            </a:r>
            <a:r>
              <a:rPr lang="en-US" sz="1200" b="0" u="none" kern="1200" baseline="0" dirty="0" err="1" smtClean="0">
                <a:solidFill>
                  <a:schemeClr val="tx1"/>
                </a:solidFill>
                <a:latin typeface="Times New Roman" pitchFamily="-1" charset="0"/>
                <a:ea typeface="+mn-ea"/>
                <a:cs typeface="+mn-cs"/>
                <a:sym typeface="Wingdings" pitchFamily="2" charset="2"/>
              </a:rPr>
              <a:t>hình</a:t>
            </a:r>
            <a:r>
              <a:rPr lang="en-US" sz="1200" b="0" u="none" kern="1200" baseline="0" dirty="0" smtClean="0">
                <a:solidFill>
                  <a:schemeClr val="tx1"/>
                </a:solidFill>
                <a:latin typeface="Times New Roman" pitchFamily="-1" charset="0"/>
                <a:ea typeface="+mn-ea"/>
                <a:cs typeface="+mn-cs"/>
                <a:sym typeface="Wingdings" pitchFamily="2" charset="2"/>
              </a:rPr>
              <a:t> h </a:t>
            </a:r>
            <a:r>
              <a:rPr lang="en-US" sz="1200" b="0" u="none" kern="1200" baseline="0" dirty="0" err="1" smtClean="0">
                <a:solidFill>
                  <a:schemeClr val="tx1"/>
                </a:solidFill>
                <a:latin typeface="Times New Roman" pitchFamily="-1" charset="0"/>
                <a:ea typeface="+mn-ea"/>
                <a:cs typeface="+mn-cs"/>
                <a:sym typeface="Wingdings" pitchFamily="2" charset="2"/>
              </a:rPr>
              <a:t>và</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hình</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i</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Bạn</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tự</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giải</a:t>
            </a:r>
            <a:r>
              <a:rPr lang="en-US" sz="1200" b="0" u="none" kern="1200" baseline="0" dirty="0" smtClean="0">
                <a:solidFill>
                  <a:schemeClr val="tx1"/>
                </a:solidFill>
                <a:latin typeface="Times New Roman" pitchFamily="-1" charset="0"/>
                <a:ea typeface="+mn-ea"/>
                <a:cs typeface="+mn-cs"/>
                <a:sym typeface="Wingdings" pitchFamily="2" charset="2"/>
              </a:rPr>
              <a:t> </a:t>
            </a:r>
            <a:r>
              <a:rPr lang="en-US" sz="1200" b="0" u="none" kern="1200" baseline="0" dirty="0" err="1" smtClean="0">
                <a:solidFill>
                  <a:schemeClr val="tx1"/>
                </a:solidFill>
                <a:latin typeface="Times New Roman" pitchFamily="-1" charset="0"/>
                <a:ea typeface="+mn-ea"/>
                <a:cs typeface="+mn-cs"/>
                <a:sym typeface="Wingdings" pitchFamily="2" charset="2"/>
              </a:rPr>
              <a:t>thích</a:t>
            </a:r>
            <a:r>
              <a:rPr lang="en-US" sz="1200" b="0" u="none" kern="1200" baseline="0" dirty="0" smtClean="0">
                <a:solidFill>
                  <a:schemeClr val="tx1"/>
                </a:solidFill>
                <a:latin typeface="Times New Roman" pitchFamily="-1" charset="0"/>
                <a:ea typeface="+mn-ea"/>
                <a:cs typeface="+mn-cs"/>
                <a:sym typeface="Wingdings" pitchFamily="2" charset="2"/>
              </a:rPr>
              <a:t>.</a:t>
            </a:r>
            <a:endParaRPr lang="en-US" sz="1200" b="1" u="sng"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u="none"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u="sng"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11.8b and c. Second, we can group not just 2 squares but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We can summarize the rules for simplification as follows: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endParaRPr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b="1" u="sng" kern="1200" dirty="0" err="1" smtClean="0">
                <a:solidFill>
                  <a:schemeClr val="tx1"/>
                </a:solidFill>
                <a:latin typeface="Times New Roman" pitchFamily="-1" charset="0"/>
                <a:ea typeface="+mn-ea"/>
                <a:cs typeface="+mn-cs"/>
              </a:rPr>
              <a:t>Chú</a:t>
            </a:r>
            <a:r>
              <a:rPr lang="en-US" sz="1200" b="1" u="sng" kern="1200" baseline="0" dirty="0" smtClean="0">
                <a:solidFill>
                  <a:schemeClr val="tx1"/>
                </a:solidFill>
                <a:latin typeface="Times New Roman" pitchFamily="-1" charset="0"/>
                <a:ea typeface="+mn-ea"/>
                <a:cs typeface="+mn-cs"/>
              </a:rPr>
              <a:t> ý </a:t>
            </a:r>
            <a:r>
              <a:rPr lang="en-US" sz="1200" b="1" u="sng" kern="1200" baseline="0" dirty="0" err="1" smtClean="0">
                <a:solidFill>
                  <a:schemeClr val="tx1"/>
                </a:solidFill>
                <a:latin typeface="Times New Roman" pitchFamily="-1" charset="0"/>
                <a:ea typeface="+mn-ea"/>
                <a:cs typeface="+mn-cs"/>
              </a:rPr>
              <a:t>khi</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gom</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trị</a:t>
            </a:r>
            <a:endParaRPr lang="en-US" sz="1200" b="0" u="none" kern="1200" baseline="0" dirty="0" smtClean="0">
              <a:solidFill>
                <a:schemeClr val="tx1"/>
              </a:solidFill>
              <a:latin typeface="Times New Roman" pitchFamily="-1" charset="0"/>
              <a:ea typeface="+mn-ea"/>
              <a:cs typeface="+mn-cs"/>
            </a:endParaRPr>
          </a:p>
          <a:p>
            <a:r>
              <a:rPr lang="en-US" sz="1200" b="0" u="none" kern="1200" baseline="0" dirty="0" err="1" smtClean="0">
                <a:solidFill>
                  <a:schemeClr val="tx1"/>
                </a:solidFill>
                <a:latin typeface="Times New Roman" pitchFamily="-1" charset="0"/>
                <a:ea typeface="+mn-ea"/>
                <a:cs typeface="+mn-cs"/>
              </a:rPr>
              <a:t>Số</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lần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gom</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trị</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nên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tối</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thiểu</a:t>
            </a:r>
            <a:r>
              <a:rPr lang="en-US" sz="1200" b="0" u="none" kern="1200" baseline="0" dirty="0" smtClean="0">
                <a:solidFill>
                  <a:schemeClr val="tx1"/>
                </a:solidFill>
                <a:latin typeface="Times New Roman" pitchFamily="-1" charset="0"/>
                <a:ea typeface="+mn-ea"/>
                <a:cs typeface="+mn-cs"/>
              </a:rPr>
              <a:t>.</a:t>
            </a:r>
          </a:p>
          <a:p>
            <a:r>
              <a:rPr lang="en-US" sz="1200" b="1" u="none" kern="1200" baseline="0" dirty="0" err="1" smtClean="0">
                <a:solidFill>
                  <a:schemeClr val="tx1"/>
                </a:solidFill>
                <a:latin typeface="Times New Roman" pitchFamily="-1" charset="0"/>
                <a:ea typeface="+mn-ea"/>
                <a:cs typeface="+mn-cs"/>
              </a:rPr>
              <a:t>Hình</a:t>
            </a:r>
            <a:r>
              <a:rPr lang="en-US" sz="1200" b="1" u="none" kern="1200" baseline="0" dirty="0" smtClean="0">
                <a:solidFill>
                  <a:schemeClr val="tx1"/>
                </a:solidFill>
                <a:latin typeface="Times New Roman" pitchFamily="-1" charset="0"/>
                <a:ea typeface="+mn-ea"/>
                <a:cs typeface="+mn-cs"/>
              </a:rPr>
              <a:t> a</a:t>
            </a:r>
            <a:r>
              <a:rPr lang="en-US" sz="1200" b="0" u="none" kern="1200" baseline="0" dirty="0" smtClean="0">
                <a:solidFill>
                  <a:schemeClr val="tx1"/>
                </a:solidFill>
                <a:latin typeface="Times New Roman" pitchFamily="-1" charset="0"/>
                <a:ea typeface="+mn-ea"/>
                <a:cs typeface="+mn-cs"/>
              </a:rPr>
              <a:t>: 1 ô </a:t>
            </a:r>
            <a:r>
              <a:rPr lang="en-US" sz="1200" b="0" u="none" kern="1200" baseline="0" dirty="0" err="1" smtClean="0">
                <a:solidFill>
                  <a:schemeClr val="tx1"/>
                </a:solidFill>
                <a:latin typeface="Times New Roman" pitchFamily="-1" charset="0"/>
                <a:ea typeface="+mn-ea"/>
                <a:cs typeface="+mn-cs"/>
              </a:rPr>
              <a:t>được</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gom</a:t>
            </a:r>
            <a:r>
              <a:rPr lang="en-US" sz="1200" b="0" u="none" kern="1200" baseline="0" dirty="0" smtClean="0">
                <a:solidFill>
                  <a:schemeClr val="tx1"/>
                </a:solidFill>
                <a:latin typeface="Times New Roman" pitchFamily="-1" charset="0"/>
                <a:ea typeface="+mn-ea"/>
                <a:cs typeface="+mn-cs"/>
              </a:rPr>
              <a:t> 2 </a:t>
            </a:r>
            <a:r>
              <a:rPr lang="en-US" sz="1200" b="0" u="none" kern="1200" baseline="0" dirty="0" err="1" smtClean="0">
                <a:solidFill>
                  <a:schemeClr val="tx1"/>
                </a:solidFill>
                <a:latin typeface="Times New Roman" pitchFamily="-1" charset="0"/>
                <a:ea typeface="+mn-ea"/>
                <a:cs typeface="+mn-cs"/>
              </a:rPr>
              <a:t>lần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không</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làm</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thay</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đổi</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kết</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quả</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vì</a:t>
            </a:r>
            <a:r>
              <a:rPr lang="en-US" sz="1200" b="0" u="none" kern="1200" baseline="0" dirty="0" smtClean="0">
                <a:solidFill>
                  <a:schemeClr val="tx1"/>
                </a:solidFill>
                <a:latin typeface="Times New Roman" pitchFamily="-1" charset="0"/>
                <a:ea typeface="+mn-ea"/>
                <a:cs typeface="+mn-cs"/>
              </a:rPr>
              <a:t> X + X = X</a:t>
            </a:r>
          </a:p>
          <a:p>
            <a:r>
              <a:rPr lang="en-US" sz="1200" b="1" u="none" kern="1200" baseline="0" dirty="0" err="1" smtClean="0">
                <a:solidFill>
                  <a:schemeClr val="tx1"/>
                </a:solidFill>
                <a:latin typeface="Times New Roman" pitchFamily="-1" charset="0"/>
                <a:ea typeface="+mn-ea"/>
                <a:cs typeface="+mn-cs"/>
              </a:rPr>
              <a:t>Hình</a:t>
            </a:r>
            <a:r>
              <a:rPr lang="en-US" sz="1200" b="1" u="none" kern="1200" baseline="0" dirty="0" smtClean="0">
                <a:solidFill>
                  <a:schemeClr val="tx1"/>
                </a:solidFill>
                <a:latin typeface="Times New Roman" pitchFamily="-1" charset="0"/>
                <a:ea typeface="+mn-ea"/>
                <a:cs typeface="+mn-cs"/>
              </a:rPr>
              <a:t> b</a:t>
            </a:r>
            <a:r>
              <a:rPr lang="en-US" sz="1200" b="0" u="none" kern="1200" baseline="0" dirty="0" smtClean="0">
                <a:solidFill>
                  <a:schemeClr val="tx1"/>
                </a:solidFill>
                <a:latin typeface="Times New Roman" pitchFamily="-1" charset="0"/>
                <a:ea typeface="+mn-ea"/>
                <a:cs typeface="+mn-cs"/>
              </a:rPr>
              <a:t>: 3 </a:t>
            </a:r>
            <a:r>
              <a:rPr lang="en-US" sz="1200" b="0" u="none" kern="1200" baseline="0" dirty="0" err="1" smtClean="0">
                <a:solidFill>
                  <a:schemeClr val="tx1"/>
                </a:solidFill>
                <a:latin typeface="Times New Roman" pitchFamily="-1" charset="0"/>
                <a:ea typeface="+mn-ea"/>
                <a:cs typeface="+mn-cs"/>
              </a:rPr>
              <a:t>lần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gom</a:t>
            </a:r>
            <a:r>
              <a:rPr lang="en-US" sz="1200" b="0" u="none" kern="1200" baseline="0" dirty="0" smtClean="0">
                <a:solidFill>
                  <a:schemeClr val="tx1"/>
                </a:solidFill>
                <a:latin typeface="Times New Roman" pitchFamily="-1" charset="0"/>
                <a:ea typeface="+mn-ea"/>
                <a:cs typeface="+mn-cs"/>
              </a:rPr>
              <a:t>: 3 </a:t>
            </a:r>
            <a:r>
              <a:rPr lang="en-US" sz="1200" b="0" u="none" kern="1200" baseline="0" dirty="0" err="1" smtClean="0">
                <a:solidFill>
                  <a:schemeClr val="tx1"/>
                </a:solidFill>
                <a:latin typeface="Times New Roman" pitchFamily="-1" charset="0"/>
                <a:ea typeface="+mn-ea"/>
                <a:cs typeface="+mn-cs"/>
              </a:rPr>
              <a:t>thừa</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số</a:t>
            </a:r>
            <a:r>
              <a:rPr lang="en-US" sz="1200" b="0" u="none" kern="1200" baseline="0" dirty="0" smtClean="0">
                <a:solidFill>
                  <a:schemeClr val="tx1"/>
                </a:solidFill>
                <a:latin typeface="Times New Roman" pitchFamily="-1" charset="0"/>
                <a:ea typeface="+mn-ea"/>
                <a:cs typeface="+mn-cs"/>
              </a:rPr>
              <a:t> ( </a:t>
            </a:r>
            <a:r>
              <a:rPr lang="en-US" sz="1200" b="0" u="none" kern="1200" baseline="0" dirty="0" err="1" smtClean="0">
                <a:solidFill>
                  <a:schemeClr val="tx1"/>
                </a:solidFill>
                <a:latin typeface="Times New Roman" pitchFamily="-1" charset="0"/>
                <a:ea typeface="+mn-ea"/>
                <a:cs typeface="+mn-cs"/>
              </a:rPr>
              <a:t>thừa</a:t>
            </a:r>
            <a:r>
              <a:rPr lang="en-US" sz="1200" b="0" u="none" kern="1200" baseline="0" dirty="0" smtClean="0">
                <a:solidFill>
                  <a:schemeClr val="tx1"/>
                </a:solidFill>
                <a:latin typeface="Times New Roman" pitchFamily="-1" charset="0"/>
                <a:ea typeface="+mn-ea"/>
                <a:cs typeface="+mn-cs"/>
              </a:rPr>
              <a:t> 1). 2 </a:t>
            </a:r>
            <a:r>
              <a:rPr lang="en-US" sz="1200" b="0" u="none" kern="1200" baseline="0" dirty="0" err="1" smtClean="0">
                <a:solidFill>
                  <a:schemeClr val="tx1"/>
                </a:solidFill>
                <a:latin typeface="Times New Roman" pitchFamily="-1" charset="0"/>
                <a:ea typeface="+mn-ea"/>
                <a:cs typeface="+mn-cs"/>
              </a:rPr>
              <a:t>lần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gom</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là</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tối</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ưu</a:t>
            </a:r>
            <a:r>
              <a:rPr lang="en-US" sz="1200" b="0" u="none" kern="1200" baseline="0" dirty="0" smtClean="0">
                <a:solidFill>
                  <a:schemeClr val="tx1"/>
                </a:solidFill>
                <a:latin typeface="Times New Roman" pitchFamily="-1" charset="0"/>
                <a:ea typeface="+mn-ea"/>
                <a:cs typeface="+mn-cs"/>
              </a:rPr>
              <a:t>.</a:t>
            </a:r>
            <a:endParaRPr lang="en-US" sz="1200" b="1" u="none" kern="1200" baseline="0" dirty="0" smtClean="0">
              <a:solidFill>
                <a:schemeClr val="tx1"/>
              </a:solidFill>
              <a:latin typeface="Times New Roman" pitchFamily="-1" charset="0"/>
              <a:ea typeface="+mn-ea"/>
              <a:cs typeface="+mn-cs"/>
            </a:endParaRPr>
          </a:p>
          <a:p>
            <a:endParaRPr lang="en-US" sz="1200" b="0" u="none" kern="1200" baseline="0" dirty="0" smtClean="0">
              <a:solidFill>
                <a:schemeClr val="tx1"/>
              </a:solidFill>
              <a:latin typeface="Times New Roman" pitchFamily="-1" charset="0"/>
              <a:ea typeface="+mn-ea"/>
              <a:cs typeface="+mn-cs"/>
            </a:endParaRPr>
          </a:p>
          <a:p>
            <a:endParaRPr lang="en-US" sz="1200" b="0" u="none" kern="1200" baseline="0" dirty="0" smtClean="0">
              <a:solidFill>
                <a:schemeClr val="tx1"/>
              </a:solidFill>
              <a:latin typeface="Times New Roman" pitchFamily="-1" charset="0"/>
              <a:ea typeface="+mn-ea"/>
              <a:cs typeface="+mn-cs"/>
            </a:endParaRPr>
          </a:p>
          <a:p>
            <a:endParaRPr lang="en-US" sz="1200" b="1" u="sng"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11.9a, based on Table 11.3, illustrates the simplification process. If any </a:t>
            </a:r>
            <a:endParaRPr lang="en-US" dirty="0" smtClean="0"/>
          </a:p>
          <a:p>
            <a:r>
              <a:rPr lang="en-US" sz="1200" kern="1200" dirty="0" smtClean="0">
                <a:solidFill>
                  <a:schemeClr val="tx1"/>
                </a:solidFill>
                <a:latin typeface="Times New Roman" pitchFamily="-1" charset="0"/>
                <a:ea typeface="+mn-ea"/>
                <a:cs typeface="+mn-cs"/>
              </a:rPr>
              <a:t>isolated 1s remain after the groupings, then each of these is circled as a group of 1s.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dirty="0" smtClean="0">
                <a:solidFill>
                  <a:schemeClr val="tx1"/>
                </a:solidFill>
                <a:latin typeface="Times New Roman" pitchFamily="-1" charset="0"/>
                <a:ea typeface="+mn-ea"/>
                <a:cs typeface="+mn-cs"/>
              </a:rPr>
              <a:t>Don’t Care Conditions:</a:t>
            </a:r>
            <a:r>
              <a:rPr lang="en-US" sz="1200" b="0" u="none" kern="1200" dirty="0" smtClean="0">
                <a:solidFill>
                  <a:schemeClr val="tx1"/>
                </a:solidFill>
                <a:latin typeface="Times New Roman" pitchFamily="-1" charset="0"/>
                <a:ea typeface="+mn-ea"/>
                <a:cs typeface="+mn-cs"/>
              </a:rPr>
              <a:t> </a:t>
            </a:r>
            <a:r>
              <a:rPr lang="en-US" sz="1200" b="0" u="none" kern="1200" dirty="0" err="1" smtClean="0">
                <a:solidFill>
                  <a:schemeClr val="tx1"/>
                </a:solidFill>
                <a:latin typeface="Times New Roman" pitchFamily="-1" charset="0"/>
                <a:ea typeface="+mn-ea"/>
                <a:cs typeface="+mn-cs"/>
              </a:rPr>
              <a:t>Tình</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huống</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không</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quan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tâm</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bỏ</a:t>
            </a:r>
            <a:r>
              <a:rPr lang="en-US" sz="1200" b="0" u="none" kern="1200" baseline="0" dirty="0" smtClean="0">
                <a:solidFill>
                  <a:schemeClr val="tx1"/>
                </a:solidFill>
                <a:latin typeface="Times New Roman" pitchFamily="-1" charset="0"/>
                <a:ea typeface="+mn-ea"/>
                <a:cs typeface="+mn-cs"/>
              </a:rPr>
              <a:t> qua. </a:t>
            </a:r>
            <a:r>
              <a:rPr lang="en-US" sz="1200" b="0" u="none" kern="1200" baseline="0" dirty="0" err="1" smtClean="0">
                <a:solidFill>
                  <a:schemeClr val="tx1"/>
                </a:solidFill>
                <a:latin typeface="Times New Roman" pitchFamily="-1" charset="0"/>
                <a:ea typeface="+mn-ea"/>
                <a:cs typeface="+mn-cs"/>
              </a:rPr>
              <a:t>Đầu</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ra</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được</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diễn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đạt</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bằng</a:t>
            </a:r>
            <a:r>
              <a:rPr lang="en-US" sz="1200" b="0" u="none" kern="1200" baseline="0" dirty="0" smtClean="0">
                <a:solidFill>
                  <a:schemeClr val="tx1"/>
                </a:solidFill>
                <a:latin typeface="Times New Roman" pitchFamily="-1" charset="0"/>
                <a:ea typeface="+mn-ea"/>
                <a:cs typeface="+mn-cs"/>
              </a:rPr>
              <a:t> </a:t>
            </a:r>
            <a:r>
              <a:rPr lang="en-US" sz="1200" b="1" u="sng" kern="1200" baseline="0" dirty="0" smtClean="0">
                <a:solidFill>
                  <a:schemeClr val="tx1"/>
                </a:solidFill>
                <a:latin typeface="Times New Roman" pitchFamily="-1" charset="0"/>
                <a:ea typeface="+mn-ea"/>
                <a:cs typeface="+mn-cs"/>
              </a:rPr>
              <a:t>d</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u="none" kern="1200" dirty="0" err="1" smtClean="0">
                <a:solidFill>
                  <a:schemeClr val="tx1"/>
                </a:solidFill>
                <a:latin typeface="Times New Roman" pitchFamily="-1" charset="0"/>
                <a:ea typeface="+mn-ea"/>
                <a:cs typeface="+mn-cs"/>
              </a:rPr>
              <a:t>Nhà</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thiết</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kế</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mạch</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số</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có</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thể</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lợi</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dùng</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các</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tình</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huống</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này</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để</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tối</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giản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hàm</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bool</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hơn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nũa</a:t>
            </a:r>
            <a:endParaRPr lang="en-US" sz="1200" b="0" u="none"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u="none" kern="1200" baseline="0" dirty="0" err="1" smtClean="0">
                <a:solidFill>
                  <a:schemeClr val="tx1"/>
                </a:solidFill>
                <a:latin typeface="Times New Roman" pitchFamily="-1" charset="0"/>
                <a:ea typeface="+mn-ea"/>
                <a:cs typeface="+mn-cs"/>
              </a:rPr>
              <a:t>Xem</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thí</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dụ</a:t>
            </a:r>
            <a:r>
              <a:rPr lang="en-US" sz="1200" b="0" u="none" kern="1200" baseline="0" dirty="0" smtClean="0">
                <a:solidFill>
                  <a:schemeClr val="tx1"/>
                </a:solidFill>
                <a:latin typeface="Times New Roman" pitchFamily="-1" charset="0"/>
                <a:ea typeface="+mn-ea"/>
                <a:cs typeface="+mn-cs"/>
              </a:rPr>
              <a:t> ở slide </a:t>
            </a:r>
            <a:r>
              <a:rPr lang="en-US" sz="1200" b="0" u="none" kern="1200" baseline="0" dirty="0" err="1" smtClean="0">
                <a:solidFill>
                  <a:schemeClr val="tx1"/>
                </a:solidFill>
                <a:latin typeface="Times New Roman" pitchFamily="-1" charset="0"/>
                <a:ea typeface="+mn-ea"/>
                <a:cs typeface="+mn-cs"/>
              </a:rPr>
              <a:t>sau</a:t>
            </a:r>
            <a:r>
              <a:rPr lang="en-US" sz="1200" b="0" u="none"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dirty="0" err="1" smtClean="0">
                <a:solidFill>
                  <a:schemeClr val="tx1"/>
                </a:solidFill>
                <a:latin typeface="Times New Roman" pitchFamily="-1" charset="0"/>
                <a:ea typeface="+mn-ea"/>
                <a:cs typeface="+mn-cs"/>
              </a:rPr>
              <a:t>Tối</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giản</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hàm</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Bool</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có</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tình</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huống</a:t>
            </a:r>
            <a:r>
              <a:rPr lang="en-US" sz="1200" b="1" u="sng" kern="1200" baseline="0" dirty="0" smtClean="0">
                <a:solidFill>
                  <a:schemeClr val="tx1"/>
                </a:solidFill>
                <a:latin typeface="Times New Roman" pitchFamily="-1" charset="0"/>
                <a:ea typeface="+mn-ea"/>
                <a:cs typeface="+mn-cs"/>
              </a:rPr>
              <a:t> don’t care:</a:t>
            </a:r>
            <a:endParaRPr lang="en-US" sz="1200" b="1" u="sng"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1" charset="0"/>
                <a:ea typeface="+mn-ea"/>
                <a:cs typeface="+mn-cs"/>
              </a:rPr>
              <a:t>Hình</a:t>
            </a:r>
            <a:r>
              <a:rPr lang="en-US" sz="1200" b="1" kern="1200" baseline="0" dirty="0" smtClean="0">
                <a:solidFill>
                  <a:schemeClr val="tx1"/>
                </a:solidFill>
                <a:latin typeface="Times New Roman" pitchFamily="-1" charset="0"/>
                <a:ea typeface="+mn-ea"/>
                <a:cs typeface="+mn-cs"/>
              </a:rPr>
              <a:t> 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Xem</a:t>
            </a:r>
            <a:r>
              <a:rPr lang="en-US" sz="1200" kern="1200" baseline="0" dirty="0" smtClean="0">
                <a:solidFill>
                  <a:schemeClr val="tx1"/>
                </a:solidFill>
                <a:latin typeface="Times New Roman" pitchFamily="-1" charset="0"/>
                <a:ea typeface="+mn-ea"/>
                <a:cs typeface="+mn-cs"/>
              </a:rPr>
              <a:t> d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ta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4 ô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1" charset="0"/>
                <a:ea typeface="+mn-ea"/>
                <a:cs typeface="+mn-cs"/>
              </a:rPr>
              <a:t>Hình</a:t>
            </a:r>
            <a:r>
              <a:rPr lang="en-US" sz="1200" b="1" kern="1200" baseline="0" dirty="0" smtClean="0">
                <a:solidFill>
                  <a:schemeClr val="tx1"/>
                </a:solidFill>
                <a:latin typeface="Times New Roman" pitchFamily="-1" charset="0"/>
                <a:ea typeface="+mn-ea"/>
                <a:cs typeface="+mn-cs"/>
              </a:rPr>
              <a:t> b</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Xem</a:t>
            </a:r>
            <a:r>
              <a:rPr lang="en-US" sz="1200" kern="1200" baseline="0" dirty="0" smtClean="0">
                <a:solidFill>
                  <a:schemeClr val="tx1"/>
                </a:solidFill>
                <a:latin typeface="Times New Roman" pitchFamily="-1" charset="0"/>
                <a:ea typeface="+mn-ea"/>
                <a:cs typeface="+mn-cs"/>
              </a:rPr>
              <a:t> d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ta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nhóm</a:t>
            </a:r>
            <a:r>
              <a:rPr lang="en-US" sz="1200" kern="1200" baseline="0" dirty="0" smtClean="0">
                <a:solidFill>
                  <a:schemeClr val="tx1"/>
                </a:solidFill>
                <a:latin typeface="Times New Roman" pitchFamily="-1" charset="0"/>
                <a:ea typeface="+mn-ea"/>
                <a:cs typeface="+mn-cs"/>
              </a:rPr>
              <a:t> 4 </a:t>
            </a:r>
            <a:r>
              <a:rPr lang="en-US" sz="1200" kern="1200" baseline="0" dirty="0" err="1" smtClean="0">
                <a:solidFill>
                  <a:schemeClr val="tx1"/>
                </a:solidFill>
                <a:latin typeface="Times New Roman" pitchFamily="-1" charset="0"/>
                <a:ea typeface="+mn-ea"/>
                <a:cs typeface="+mn-cs"/>
              </a:rPr>
              <a:t>và</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nhóm</a:t>
            </a:r>
            <a:r>
              <a:rPr lang="en-US" sz="1200" kern="1200" baseline="0" dirty="0" smtClean="0">
                <a:solidFill>
                  <a:schemeClr val="tx1"/>
                </a:solidFill>
                <a:latin typeface="Times New Roman" pitchFamily="-1" charset="0"/>
                <a:ea typeface="+mn-ea"/>
                <a:cs typeface="+mn-cs"/>
              </a:rPr>
              <a:t>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1" charset="0"/>
                <a:ea typeface="+mn-ea"/>
                <a:cs typeface="+mn-cs"/>
              </a:rPr>
              <a:t>Hình</a:t>
            </a:r>
            <a:r>
              <a:rPr lang="en-US" sz="1200" b="1" kern="1200" baseline="0" dirty="0" smtClean="0">
                <a:solidFill>
                  <a:schemeClr val="tx1"/>
                </a:solidFill>
                <a:latin typeface="Times New Roman" pitchFamily="-1" charset="0"/>
                <a:ea typeface="+mn-ea"/>
                <a:cs typeface="+mn-cs"/>
              </a:rPr>
              <a:t> 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gom</a:t>
            </a:r>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với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ơ </a:t>
            </a:r>
            <a:r>
              <a:rPr lang="en-US" sz="1200" kern="1200" baseline="0" dirty="0" err="1" smtClean="0">
                <a:solidFill>
                  <a:schemeClr val="tx1"/>
                </a:solidFill>
                <a:latin typeface="Times New Roman" pitchFamily="-1" charset="0"/>
                <a:ea typeface="+mn-ea"/>
                <a:cs typeface="+mn-cs"/>
              </a:rPr>
              <a:t>trống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trị</a:t>
            </a:r>
            <a:r>
              <a:rPr lang="en-US" sz="1200" kern="1200" baseline="0" dirty="0" smtClean="0">
                <a:solidFill>
                  <a:schemeClr val="tx1"/>
                </a:solidFill>
                <a:latin typeface="Times New Roman" pitchFamily="-1" charset="0"/>
                <a:ea typeface="+mn-ea"/>
                <a:cs typeface="+mn-cs"/>
              </a:rPr>
              <a:t> 0) </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S</a:t>
            </a:r>
            <a:r>
              <a:rPr lang="en-US" sz="1200" kern="1200" baseline="0" dirty="0" err="1" smtClean="0">
                <a:solidFill>
                  <a:schemeClr val="tx1"/>
                </a:solidFill>
                <a:latin typeface="Times New Roman" pitchFamily="-1" charset="0"/>
                <a:ea typeface="+mn-ea"/>
                <a:cs typeface="+mn-cs"/>
              </a:rPr>
              <a:t>ai</a:t>
            </a:r>
            <a:r>
              <a:rPr lang="en-US" sz="1200"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Ở </a:t>
            </a:r>
            <a:r>
              <a:rPr lang="en-US" sz="1200" kern="1200" baseline="0" dirty="0" err="1" smtClean="0">
                <a:solidFill>
                  <a:schemeClr val="tx1"/>
                </a:solidFill>
                <a:latin typeface="Times New Roman" pitchFamily="-1" charset="0"/>
                <a:ea typeface="+mn-ea"/>
                <a:cs typeface="+mn-cs"/>
              </a:rPr>
              <a:t>cột</a:t>
            </a:r>
            <a:r>
              <a:rPr lang="en-US" sz="1200" kern="1200" baseline="0" dirty="0" smtClean="0">
                <a:solidFill>
                  <a:schemeClr val="tx1"/>
                </a:solidFill>
                <a:latin typeface="Times New Roman" pitchFamily="-1" charset="0"/>
                <a:ea typeface="+mn-ea"/>
                <a:cs typeface="+mn-cs"/>
              </a:rPr>
              <a:t> 10: 2 ô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2 ô </a:t>
            </a:r>
            <a:r>
              <a:rPr lang="en-US" sz="1200" kern="1200" baseline="0" dirty="0" err="1" smtClean="0">
                <a:solidFill>
                  <a:schemeClr val="tx1"/>
                </a:solidFill>
                <a:latin typeface="Times New Roman" pitchFamily="-1" charset="0"/>
                <a:ea typeface="+mn-ea"/>
                <a:cs typeface="+mn-cs"/>
              </a:rPr>
              <a:t>biên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phải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a:t>
            </a:r>
            <a:r>
              <a:rPr lang="en-US" sz="1200" kern="1200" baseline="0" dirty="0" smtClean="0">
                <a:solidFill>
                  <a:schemeClr val="tx1"/>
                </a:solidFill>
                <a:latin typeface="Times New Roman" pitchFamily="-1" charset="0"/>
                <a:ea typeface="+mn-ea"/>
                <a:cs typeface="+mn-cs"/>
              </a:rPr>
              <a:t> ơ </a:t>
            </a:r>
            <a:r>
              <a:rPr lang="en-US" sz="1200" kern="1200" baseline="0" dirty="0" err="1" smtClean="0">
                <a:solidFill>
                  <a:schemeClr val="tx1"/>
                </a:solidFill>
                <a:latin typeface="Times New Roman" pitchFamily="-1" charset="0"/>
                <a:ea typeface="+mn-ea"/>
                <a:cs typeface="+mn-cs"/>
              </a:rPr>
              <a:t>biên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phải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dưới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đúng</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1" charset="0"/>
                <a:ea typeface="+mn-ea"/>
                <a:cs typeface="+mn-cs"/>
              </a:rPr>
              <a:t>Hình</a:t>
            </a:r>
            <a:r>
              <a:rPr lang="en-US" sz="1200" b="1" kern="1200" baseline="0" dirty="0" smtClean="0">
                <a:solidFill>
                  <a:schemeClr val="tx1"/>
                </a:solidFill>
                <a:latin typeface="Times New Roman" pitchFamily="-1" charset="0"/>
                <a:ea typeface="+mn-ea"/>
                <a:cs typeface="+mn-cs"/>
              </a:rPr>
              <a:t> d</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Xem</a:t>
            </a:r>
            <a:r>
              <a:rPr lang="en-US" sz="1200" kern="1200" baseline="0" dirty="0" smtClean="0">
                <a:solidFill>
                  <a:schemeClr val="tx1"/>
                </a:solidFill>
                <a:latin typeface="Times New Roman" pitchFamily="-1" charset="0"/>
                <a:ea typeface="+mn-ea"/>
                <a:cs typeface="+mn-cs"/>
              </a:rPr>
              <a:t> d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ta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nhóm</a:t>
            </a:r>
            <a:r>
              <a:rPr lang="en-US" sz="1200" kern="1200" baseline="0" dirty="0" smtClean="0">
                <a:solidFill>
                  <a:schemeClr val="tx1"/>
                </a:solidFill>
                <a:latin typeface="Times New Roman" pitchFamily="-1" charset="0"/>
                <a:ea typeface="+mn-ea"/>
                <a:cs typeface="+mn-cs"/>
              </a:rPr>
              <a:t> 8 ô </a:t>
            </a:r>
            <a:r>
              <a:rPr lang="en-US" sz="1200" kern="1200" baseline="0" dirty="0" err="1" smtClean="0">
                <a:solidFill>
                  <a:schemeClr val="tx1"/>
                </a:solidFill>
                <a:latin typeface="Times New Roman" pitchFamily="-1" charset="0"/>
                <a:ea typeface="+mn-ea"/>
                <a:cs typeface="+mn-cs"/>
              </a:rPr>
              <a:t>kề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nhau</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1" charset="0"/>
                <a:ea typeface="+mn-ea"/>
                <a:cs typeface="+mn-cs"/>
              </a:rPr>
              <a:t>Bạn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tự</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đọc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thêm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vì</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không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nằm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trong</a:t>
            </a:r>
            <a:r>
              <a:rPr lang="en-US" sz="1200" b="1" kern="1200" baseline="0" dirty="0" smtClean="0">
                <a:solidFill>
                  <a:schemeClr val="tx1"/>
                </a:solidFill>
                <a:latin typeface="Times New Roman" pitchFamily="-1" charset="0"/>
                <a:ea typeface="+mn-ea"/>
                <a:cs typeface="+mn-cs"/>
              </a:rPr>
              <a:t> syllabus.</a:t>
            </a: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b="1" u="sng" dirty="0" smtClean="0"/>
              <a:t>Digital Logic – </a:t>
            </a:r>
            <a:r>
              <a:rPr lang="en-US" b="1" u="sng" dirty="0" err="1" smtClean="0"/>
              <a:t>Mạch</a:t>
            </a:r>
            <a:r>
              <a:rPr lang="en-US" b="1" u="sng" dirty="0" smtClean="0"/>
              <a:t> </a:t>
            </a:r>
            <a:r>
              <a:rPr lang="en-US" b="1" u="sng" dirty="0" err="1" smtClean="0"/>
              <a:t>số</a:t>
            </a:r>
            <a:r>
              <a:rPr lang="en-US" b="1" u="sng" baseline="0" dirty="0" smtClean="0"/>
              <a:t> </a:t>
            </a:r>
            <a:r>
              <a:rPr lang="en-US" b="1" u="sng" baseline="0" dirty="0" err="1" smtClean="0"/>
              <a:t>là</a:t>
            </a:r>
            <a:r>
              <a:rPr lang="en-US" b="1" u="sng" baseline="0" dirty="0" smtClean="0"/>
              <a:t> </a:t>
            </a:r>
            <a:r>
              <a:rPr lang="en-US" b="1" u="sng" baseline="0" dirty="0" err="1" smtClean="0"/>
              <a:t>gì</a:t>
            </a:r>
            <a:r>
              <a:rPr lang="en-US" b="1" u="sng" baseline="0" dirty="0" smtClean="0"/>
              <a:t>?</a:t>
            </a:r>
            <a:endParaRPr lang="en-US" b="0" u="none" baseline="0" dirty="0" smtClean="0"/>
          </a:p>
          <a:p>
            <a:pPr marL="0" indent="0">
              <a:buFontTx/>
              <a:buChar char="-"/>
            </a:pPr>
            <a:r>
              <a:rPr lang="en-US" sz="1200" dirty="0" smtClean="0">
                <a:solidFill>
                  <a:schemeClr val="bg1"/>
                </a:solidFill>
              </a:rPr>
              <a:t> </a:t>
            </a:r>
            <a:r>
              <a:rPr lang="en-US" sz="1200" dirty="0" err="1" smtClean="0">
                <a:solidFill>
                  <a:schemeClr val="bg1"/>
                </a:solidFill>
              </a:rPr>
              <a:t>Mạch</a:t>
            </a:r>
            <a:r>
              <a:rPr lang="en-US" sz="1200" dirty="0" smtClean="0">
                <a:solidFill>
                  <a:schemeClr val="bg1"/>
                </a:solidFill>
              </a:rPr>
              <a:t> </a:t>
            </a:r>
            <a:r>
              <a:rPr lang="en-US" sz="1200" dirty="0" err="1" smtClean="0">
                <a:solidFill>
                  <a:schemeClr val="bg1"/>
                </a:solidFill>
              </a:rPr>
              <a:t>số</a:t>
            </a:r>
            <a:r>
              <a:rPr lang="en-US" sz="1200" dirty="0" smtClean="0">
                <a:solidFill>
                  <a:schemeClr val="bg1"/>
                </a:solidFill>
              </a:rPr>
              <a:t> </a:t>
            </a:r>
            <a:r>
              <a:rPr lang="en-US" sz="1200" dirty="0" err="1" smtClean="0">
                <a:solidFill>
                  <a:schemeClr val="bg1"/>
                </a:solidFill>
              </a:rPr>
              <a:t>là</a:t>
            </a:r>
            <a:r>
              <a:rPr lang="en-US" sz="1200" dirty="0" smtClean="0">
                <a:solidFill>
                  <a:schemeClr val="bg1"/>
                </a:solidFill>
              </a:rPr>
              <a:t> </a:t>
            </a:r>
            <a:r>
              <a:rPr lang="en-US" sz="1200" dirty="0" err="1" smtClean="0">
                <a:solidFill>
                  <a:schemeClr val="bg1"/>
                </a:solidFill>
              </a:rPr>
              <a:t>một</a:t>
            </a:r>
            <a:r>
              <a:rPr lang="en-US" sz="1200" dirty="0" smtClean="0">
                <a:solidFill>
                  <a:schemeClr val="bg1"/>
                </a:solidFill>
              </a:rPr>
              <a:t> </a:t>
            </a:r>
            <a:r>
              <a:rPr lang="en-US" sz="1200" dirty="0" err="1" smtClean="0">
                <a:solidFill>
                  <a:schemeClr val="bg1"/>
                </a:solidFill>
              </a:rPr>
              <a:t>mạch</a:t>
            </a:r>
            <a:r>
              <a:rPr lang="en-US" sz="1200" dirty="0" smtClean="0">
                <a:solidFill>
                  <a:schemeClr val="bg1"/>
                </a:solidFill>
              </a:rPr>
              <a:t> </a:t>
            </a:r>
            <a:r>
              <a:rPr lang="en-US" sz="1200" dirty="0" err="1" smtClean="0">
                <a:solidFill>
                  <a:schemeClr val="bg1"/>
                </a:solidFill>
              </a:rPr>
              <a:t>điện</a:t>
            </a:r>
            <a:r>
              <a:rPr lang="en-US" sz="1200" dirty="0" smtClean="0">
                <a:solidFill>
                  <a:schemeClr val="bg1"/>
                </a:solidFill>
              </a:rPr>
              <a:t> </a:t>
            </a:r>
            <a:r>
              <a:rPr lang="en-US" sz="1200" dirty="0" err="1" smtClean="0">
                <a:solidFill>
                  <a:schemeClr val="bg1"/>
                </a:solidFill>
              </a:rPr>
              <a:t>tử</a:t>
            </a:r>
            <a:r>
              <a:rPr lang="en-US" sz="1200" dirty="0" smtClean="0">
                <a:solidFill>
                  <a:schemeClr val="bg1"/>
                </a:solidFill>
              </a:rPr>
              <a:t> </a:t>
            </a:r>
            <a:r>
              <a:rPr lang="en-US" sz="1200" dirty="0" err="1" smtClean="0">
                <a:solidFill>
                  <a:schemeClr val="bg1"/>
                </a:solidFill>
              </a:rPr>
              <a:t>dùng</a:t>
            </a:r>
            <a:r>
              <a:rPr lang="en-US" sz="1200" dirty="0" smtClean="0">
                <a:solidFill>
                  <a:schemeClr val="bg1"/>
                </a:solidFill>
              </a:rPr>
              <a:t> </a:t>
            </a:r>
            <a:r>
              <a:rPr lang="en-US" sz="1200" dirty="0" err="1" smtClean="0">
                <a:solidFill>
                  <a:schemeClr val="bg1"/>
                </a:solidFill>
              </a:rPr>
              <a:t>điện</a:t>
            </a:r>
            <a:r>
              <a:rPr lang="en-US" sz="1200" dirty="0" smtClean="0">
                <a:solidFill>
                  <a:schemeClr val="bg1"/>
                </a:solidFill>
              </a:rPr>
              <a:t> 1 </a:t>
            </a:r>
            <a:r>
              <a:rPr lang="en-US" sz="1200" dirty="0" err="1" smtClean="0">
                <a:solidFill>
                  <a:schemeClr val="bg1"/>
                </a:solidFill>
              </a:rPr>
              <a:t>chiều</a:t>
            </a:r>
            <a:r>
              <a:rPr lang="en-US" sz="1200" dirty="0" smtClean="0">
                <a:solidFill>
                  <a:schemeClr val="bg1"/>
                </a:solidFill>
              </a:rPr>
              <a:t> </a:t>
            </a:r>
            <a:r>
              <a:rPr lang="en-US" sz="1200" dirty="0" err="1" smtClean="0">
                <a:solidFill>
                  <a:schemeClr val="bg1"/>
                </a:solidFill>
              </a:rPr>
              <a:t>mà</a:t>
            </a:r>
            <a:r>
              <a:rPr lang="en-US" sz="1200" baseline="0" dirty="0" smtClean="0">
                <a:solidFill>
                  <a:schemeClr val="bg1"/>
                </a:solidFill>
              </a:rPr>
              <a:t> </a:t>
            </a:r>
            <a:r>
              <a:rPr lang="en-US" sz="1200" baseline="0" dirty="0" err="1" smtClean="0">
                <a:solidFill>
                  <a:schemeClr val="bg1"/>
                </a:solidFill>
              </a:rPr>
              <a:t>đầu</a:t>
            </a:r>
            <a:r>
              <a:rPr lang="en-US" sz="1200" baseline="0" dirty="0" smtClean="0">
                <a:solidFill>
                  <a:schemeClr val="bg1"/>
                </a:solidFill>
              </a:rPr>
              <a:t> </a:t>
            </a:r>
            <a:r>
              <a:rPr lang="en-US" sz="1200" baseline="0" dirty="0" err="1" smtClean="0">
                <a:solidFill>
                  <a:schemeClr val="bg1"/>
                </a:solidFill>
              </a:rPr>
              <a:t>vào</a:t>
            </a:r>
            <a:r>
              <a:rPr lang="en-US" sz="1200" baseline="0" dirty="0" smtClean="0">
                <a:solidFill>
                  <a:schemeClr val="bg1"/>
                </a:solidFill>
              </a:rPr>
              <a:t> </a:t>
            </a:r>
            <a:r>
              <a:rPr lang="en-US" sz="1200" baseline="0" dirty="0" err="1" smtClean="0">
                <a:solidFill>
                  <a:schemeClr val="bg1"/>
                </a:solidFill>
              </a:rPr>
              <a:t>và</a:t>
            </a:r>
            <a:r>
              <a:rPr lang="en-US" sz="1200" baseline="0" dirty="0" smtClean="0">
                <a:solidFill>
                  <a:schemeClr val="bg1"/>
                </a:solidFill>
              </a:rPr>
              <a:t> </a:t>
            </a:r>
            <a:r>
              <a:rPr lang="en-US" sz="1200" baseline="0" dirty="0" err="1" smtClean="0">
                <a:solidFill>
                  <a:schemeClr val="bg1"/>
                </a:solidFill>
              </a:rPr>
              <a:t>đầu</a:t>
            </a:r>
            <a:r>
              <a:rPr lang="en-US" sz="1200" baseline="0" dirty="0" smtClean="0">
                <a:solidFill>
                  <a:schemeClr val="bg1"/>
                </a:solidFill>
              </a:rPr>
              <a:t> </a:t>
            </a:r>
            <a:r>
              <a:rPr lang="en-US" sz="1200" baseline="0" dirty="0" err="1" smtClean="0">
                <a:solidFill>
                  <a:schemeClr val="bg1"/>
                </a:solidFill>
              </a:rPr>
              <a:t>ra</a:t>
            </a:r>
            <a:r>
              <a:rPr lang="en-US" sz="1200" baseline="0" dirty="0" smtClean="0">
                <a:solidFill>
                  <a:schemeClr val="bg1"/>
                </a:solidFill>
              </a:rPr>
              <a:t> </a:t>
            </a:r>
            <a:r>
              <a:rPr lang="en-US" sz="1200" baseline="0" dirty="0" err="1" smtClean="0">
                <a:solidFill>
                  <a:schemeClr val="bg1"/>
                </a:solidFill>
              </a:rPr>
              <a:t>được</a:t>
            </a:r>
            <a:r>
              <a:rPr lang="en-US" sz="1200" baseline="0" dirty="0" smtClean="0">
                <a:solidFill>
                  <a:schemeClr val="bg1"/>
                </a:solidFill>
              </a:rPr>
              <a:t> </a:t>
            </a:r>
            <a:r>
              <a:rPr lang="en-US" sz="1200" baseline="0" dirty="0" err="1" smtClean="0">
                <a:solidFill>
                  <a:schemeClr val="bg1"/>
                </a:solidFill>
              </a:rPr>
              <a:t>biểu</a:t>
            </a:r>
            <a:r>
              <a:rPr lang="en-US" sz="1200" baseline="0" dirty="0" smtClean="0">
                <a:solidFill>
                  <a:schemeClr val="bg1"/>
                </a:solidFill>
              </a:rPr>
              <a:t> </a:t>
            </a:r>
            <a:r>
              <a:rPr lang="en-US" sz="1200" baseline="0" dirty="0" err="1" smtClean="0">
                <a:solidFill>
                  <a:schemeClr val="bg1"/>
                </a:solidFill>
              </a:rPr>
              <a:t>diễn</a:t>
            </a:r>
            <a:r>
              <a:rPr lang="en-US" sz="1200" baseline="0" dirty="0" smtClean="0">
                <a:solidFill>
                  <a:schemeClr val="bg1"/>
                </a:solidFill>
              </a:rPr>
              <a:t> </a:t>
            </a:r>
            <a:r>
              <a:rPr lang="en-US" sz="1200" baseline="0" dirty="0" err="1" smtClean="0">
                <a:solidFill>
                  <a:schemeClr val="bg1"/>
                </a:solidFill>
              </a:rPr>
              <a:t>bằng</a:t>
            </a:r>
            <a:r>
              <a:rPr lang="en-US" sz="1200" baseline="0" dirty="0" smtClean="0">
                <a:solidFill>
                  <a:schemeClr val="bg1"/>
                </a:solidFill>
              </a:rPr>
              <a:t> </a:t>
            </a:r>
            <a:r>
              <a:rPr lang="en-US" sz="1200" baseline="0" dirty="0" err="1" smtClean="0">
                <a:solidFill>
                  <a:schemeClr val="bg1"/>
                </a:solidFill>
              </a:rPr>
              <a:t>chuỗi</a:t>
            </a:r>
            <a:r>
              <a:rPr lang="en-US" sz="1200" baseline="0" dirty="0" smtClean="0">
                <a:solidFill>
                  <a:schemeClr val="bg1"/>
                </a:solidFill>
              </a:rPr>
              <a:t> </a:t>
            </a:r>
            <a:r>
              <a:rPr lang="en-US" sz="1200" baseline="0" dirty="0" err="1" smtClean="0">
                <a:solidFill>
                  <a:schemeClr val="bg1"/>
                </a:solidFill>
              </a:rPr>
              <a:t>số</a:t>
            </a:r>
            <a:r>
              <a:rPr lang="en-US" sz="1200" baseline="0" dirty="0" smtClean="0">
                <a:solidFill>
                  <a:schemeClr val="bg1"/>
                </a:solidFill>
              </a:rPr>
              <a:t> </a:t>
            </a:r>
            <a:r>
              <a:rPr lang="en-US" sz="1200" baseline="0" dirty="0" err="1" smtClean="0">
                <a:solidFill>
                  <a:schemeClr val="bg1"/>
                </a:solidFill>
              </a:rPr>
              <a:t>hệ</a:t>
            </a:r>
            <a:r>
              <a:rPr lang="en-US" sz="1200" baseline="0" dirty="0" smtClean="0">
                <a:solidFill>
                  <a:schemeClr val="bg1"/>
                </a:solidFill>
              </a:rPr>
              <a:t> </a:t>
            </a:r>
            <a:r>
              <a:rPr lang="en-US" sz="1200" baseline="0" dirty="0" err="1" smtClean="0">
                <a:solidFill>
                  <a:schemeClr val="bg1"/>
                </a:solidFill>
              </a:rPr>
              <a:t>nhị</a:t>
            </a:r>
            <a:r>
              <a:rPr lang="en-US" sz="1200" baseline="0" dirty="0" smtClean="0">
                <a:solidFill>
                  <a:schemeClr val="bg1"/>
                </a:solidFill>
              </a:rPr>
              <a:t> </a:t>
            </a:r>
            <a:r>
              <a:rPr lang="en-US" sz="1200" baseline="0" dirty="0" err="1" smtClean="0">
                <a:solidFill>
                  <a:schemeClr val="bg1"/>
                </a:solidFill>
              </a:rPr>
              <a:t>phân</a:t>
            </a:r>
            <a:endParaRPr lang="en-US" sz="1200" baseline="0" dirty="0" smtClean="0">
              <a:solidFill>
                <a:schemeClr val="bg1"/>
              </a:solidFill>
            </a:endParaRPr>
          </a:p>
          <a:p>
            <a:pPr marL="0" marR="0" lvl="0" indent="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baseline="0" noProof="0" dirty="0" err="1" smtClean="0">
                <a:ln>
                  <a:noFill/>
                </a:ln>
                <a:solidFill>
                  <a:schemeClr val="bg1"/>
                </a:solidFill>
                <a:effectLst/>
                <a:uLnTx/>
                <a:uFillTx/>
                <a:latin typeface="Times New Roman" pitchFamily="-1" charset="0"/>
                <a:ea typeface="+mn-ea"/>
                <a:cs typeface="+mn-cs"/>
              </a:rPr>
              <a:t>Mạch</a:t>
            </a:r>
            <a:r>
              <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baseline="0" noProof="0" dirty="0" err="1" smtClean="0">
                <a:ln>
                  <a:noFill/>
                </a:ln>
                <a:solidFill>
                  <a:schemeClr val="bg1"/>
                </a:solidFill>
                <a:effectLst/>
                <a:uLnTx/>
                <a:uFillTx/>
                <a:latin typeface="Times New Roman" pitchFamily="-1" charset="0"/>
                <a:ea typeface="+mn-ea"/>
                <a:cs typeface="+mn-cs"/>
              </a:rPr>
              <a:t>số</a:t>
            </a:r>
            <a:r>
              <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baseline="0" noProof="0" dirty="0" err="1" smtClean="0">
                <a:ln>
                  <a:noFill/>
                </a:ln>
                <a:solidFill>
                  <a:schemeClr val="bg1"/>
                </a:solidFill>
                <a:effectLst/>
                <a:uLnTx/>
                <a:uFillTx/>
                <a:latin typeface="Times New Roman" pitchFamily="-1" charset="0"/>
                <a:ea typeface="+mn-ea"/>
                <a:cs typeface="+mn-cs"/>
              </a:rPr>
              <a:t>là</a:t>
            </a:r>
            <a:r>
              <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baseline="0" noProof="0" dirty="0" err="1" smtClean="0">
                <a:ln>
                  <a:noFill/>
                </a:ln>
                <a:solidFill>
                  <a:schemeClr val="bg1"/>
                </a:solidFill>
                <a:effectLst/>
                <a:uLnTx/>
                <a:uFillTx/>
                <a:latin typeface="Times New Roman" pitchFamily="-1" charset="0"/>
                <a:ea typeface="+mn-ea"/>
                <a:cs typeface="+mn-cs"/>
              </a:rPr>
              <a:t>một</a:t>
            </a:r>
            <a:r>
              <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baseline="0" noProof="0" dirty="0" err="1" smtClean="0">
                <a:ln>
                  <a:noFill/>
                </a:ln>
                <a:solidFill>
                  <a:schemeClr val="bg1"/>
                </a:solidFill>
                <a:effectLst/>
                <a:uLnTx/>
                <a:uFillTx/>
                <a:latin typeface="Times New Roman" pitchFamily="-1" charset="0"/>
                <a:ea typeface="+mn-ea"/>
                <a:cs typeface="+mn-cs"/>
              </a:rPr>
              <a:t>hàm</a:t>
            </a:r>
            <a:r>
              <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rPr>
              <a:t>  f: input </a:t>
            </a:r>
            <a:r>
              <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sym typeface="Wingdings" pitchFamily="2" charset="2"/>
              </a:rPr>
              <a:t> output. </a:t>
            </a:r>
            <a:r>
              <a:rPr kumimoji="0" lang="en-US" sz="1200" b="0" i="0" u="none" strike="noStrike" kern="1200" cap="none" spc="0" normalizeH="0" baseline="0" noProof="0" dirty="0" err="1" smtClean="0">
                <a:ln>
                  <a:noFill/>
                </a:ln>
                <a:solidFill>
                  <a:schemeClr val="bg1"/>
                </a:solidFill>
                <a:effectLst/>
                <a:uLnTx/>
                <a:uFillTx/>
                <a:latin typeface="Times New Roman" pitchFamily="-1" charset="0"/>
                <a:ea typeface="+mn-ea"/>
                <a:cs typeface="+mn-cs"/>
                <a:sym typeface="Wingdings" pitchFamily="2" charset="2"/>
              </a:rPr>
              <a:t>Trong</a:t>
            </a:r>
            <a:r>
              <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sym typeface="Wingdings" pitchFamily="2" charset="2"/>
              </a:rPr>
              <a:t> </a:t>
            </a:r>
            <a:r>
              <a:rPr kumimoji="0" lang="en-US" sz="1200" b="0" i="0" u="none" strike="noStrike" kern="1200" cap="none" spc="0" normalizeH="0" baseline="0" noProof="0" dirty="0" err="1" smtClean="0">
                <a:ln>
                  <a:noFill/>
                </a:ln>
                <a:solidFill>
                  <a:schemeClr val="bg1"/>
                </a:solidFill>
                <a:effectLst/>
                <a:uLnTx/>
                <a:uFillTx/>
                <a:latin typeface="Times New Roman" pitchFamily="-1" charset="0"/>
                <a:ea typeface="+mn-ea"/>
                <a:cs typeface="+mn-cs"/>
                <a:sym typeface="Wingdings" pitchFamily="2" charset="2"/>
              </a:rPr>
              <a:t>hình</a:t>
            </a:r>
            <a:r>
              <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sym typeface="Wingdings" pitchFamily="2" charset="2"/>
              </a:rPr>
              <a:t>:   </a:t>
            </a:r>
            <a:r>
              <a:rPr lang="en-US" sz="800" kern="1200" dirty="0" smtClean="0">
                <a:solidFill>
                  <a:schemeClr val="bg1"/>
                </a:solidFill>
                <a:latin typeface="Times New Roman" pitchFamily="-1" charset="0"/>
                <a:ea typeface="+mn-ea"/>
                <a:cs typeface="+mn-cs"/>
                <a:sym typeface="Wingdings" pitchFamily="2" charset="2"/>
              </a:rPr>
              <a:t>f: 01011  100</a:t>
            </a:r>
            <a:endPar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endParaRPr>
          </a:p>
          <a:p>
            <a:endParaRPr lang="en-US" b="1" u="sng" dirty="0" smtClean="0"/>
          </a:p>
          <a:p>
            <a:pPr marL="0" marR="0" lvl="0" indent="0" algn="l" defTabSz="914400" rtl="0" eaLnBrk="1" fontAlgn="auto" latinLnBrk="0" hangingPunct="1">
              <a:lnSpc>
                <a:spcPct val="100000"/>
              </a:lnSpc>
              <a:spcBef>
                <a:spcPts val="2000"/>
              </a:spcBef>
              <a:spcAft>
                <a:spcPts val="0"/>
              </a:spcAft>
              <a:buClr>
                <a:schemeClr val="accent1"/>
              </a:buClr>
              <a:buSzPct val="75000"/>
              <a:buFontTx/>
              <a:buNone/>
              <a:tabLst/>
              <a:defRPr/>
            </a:pPr>
            <a:r>
              <a:rPr kumimoji="0" lang="en-US" sz="1200" b="0" i="0" u="none" strike="noStrike" kern="1200" cap="none" spc="0" normalizeH="0" baseline="0" noProof="0" dirty="0" err="1" smtClean="0">
                <a:ln>
                  <a:noFill/>
                </a:ln>
                <a:solidFill>
                  <a:schemeClr val="bg1"/>
                </a:solidFill>
                <a:effectLst/>
                <a:uLnTx/>
                <a:uFillTx/>
                <a:latin typeface="Times New Roman" pitchFamily="-1" charset="0"/>
                <a:ea typeface="+mn-ea"/>
                <a:cs typeface="+mn-cs"/>
              </a:rPr>
              <a:t>Dĩ</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noProof="0" dirty="0" err="1" smtClean="0">
                <a:ln>
                  <a:noFill/>
                </a:ln>
                <a:solidFill>
                  <a:schemeClr val="bg1"/>
                </a:solidFill>
                <a:effectLst/>
                <a:uLnTx/>
                <a:uFillTx/>
                <a:latin typeface="Times New Roman" pitchFamily="-1" charset="0"/>
                <a:ea typeface="+mn-ea"/>
                <a:cs typeface="+mn-cs"/>
              </a:rPr>
              <a:t>nhiên</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noProof="0" dirty="0" err="1" smtClean="0">
                <a:ln>
                  <a:noFill/>
                </a:ln>
                <a:solidFill>
                  <a:schemeClr val="bg1"/>
                </a:solidFill>
                <a:effectLst/>
                <a:uLnTx/>
                <a:uFillTx/>
                <a:latin typeface="Times New Roman" pitchFamily="-1" charset="0"/>
                <a:ea typeface="+mn-ea"/>
                <a:cs typeface="+mn-cs"/>
              </a:rPr>
              <a:t>mạch</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noProof="0" dirty="0" err="1" smtClean="0">
                <a:ln>
                  <a:noFill/>
                </a:ln>
                <a:solidFill>
                  <a:schemeClr val="bg1"/>
                </a:solidFill>
                <a:effectLst/>
                <a:uLnTx/>
                <a:uFillTx/>
                <a:latin typeface="Times New Roman" pitchFamily="-1" charset="0"/>
                <a:ea typeface="+mn-ea"/>
                <a:cs typeface="+mn-cs"/>
              </a:rPr>
              <a:t>phải</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noProof="0" dirty="0" err="1" smtClean="0">
                <a:ln>
                  <a:noFill/>
                </a:ln>
                <a:solidFill>
                  <a:schemeClr val="bg1"/>
                </a:solidFill>
                <a:effectLst/>
                <a:uLnTx/>
                <a:uFillTx/>
                <a:latin typeface="Times New Roman" pitchFamily="-1" charset="0"/>
                <a:ea typeface="+mn-ea"/>
                <a:cs typeface="+mn-cs"/>
              </a:rPr>
              <a:t>được</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noProof="0" dirty="0" err="1" smtClean="0">
                <a:ln>
                  <a:noFill/>
                </a:ln>
                <a:solidFill>
                  <a:schemeClr val="bg1"/>
                </a:solidFill>
                <a:effectLst/>
                <a:uLnTx/>
                <a:uFillTx/>
                <a:latin typeface="Times New Roman" pitchFamily="-1" charset="0"/>
                <a:ea typeface="+mn-ea"/>
                <a:cs typeface="+mn-cs"/>
              </a:rPr>
              <a:t>cấp</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noProof="0" dirty="0" err="1" smtClean="0">
                <a:ln>
                  <a:noFill/>
                </a:ln>
                <a:solidFill>
                  <a:schemeClr val="bg1"/>
                </a:solidFill>
                <a:effectLst/>
                <a:uLnTx/>
                <a:uFillTx/>
                <a:latin typeface="Times New Roman" pitchFamily="-1" charset="0"/>
                <a:ea typeface="+mn-ea"/>
                <a:cs typeface="+mn-cs"/>
              </a:rPr>
              <a:t>điện</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DC </a:t>
            </a:r>
            <a:r>
              <a:rPr kumimoji="0" lang="en-US" sz="1200" b="0" i="0" u="none" strike="noStrike" kern="1200" cap="none" spc="0" normalizeH="0" noProof="0" dirty="0" err="1" smtClean="0">
                <a:ln>
                  <a:noFill/>
                </a:ln>
                <a:solidFill>
                  <a:schemeClr val="bg1"/>
                </a:solidFill>
                <a:effectLst/>
                <a:uLnTx/>
                <a:uFillTx/>
                <a:latin typeface="Times New Roman" pitchFamily="-1" charset="0"/>
                <a:ea typeface="+mn-ea"/>
                <a:cs typeface="+mn-cs"/>
              </a:rPr>
              <a:t>phù</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a:t>
            </a:r>
            <a:r>
              <a:rPr kumimoji="0" lang="en-US" sz="1200" b="0" i="0" u="none" strike="noStrike" kern="1200" cap="none" spc="0" normalizeH="0" noProof="0" dirty="0" err="1" smtClean="0">
                <a:ln>
                  <a:noFill/>
                </a:ln>
                <a:solidFill>
                  <a:schemeClr val="bg1"/>
                </a:solidFill>
                <a:effectLst/>
                <a:uLnTx/>
                <a:uFillTx/>
                <a:latin typeface="Times New Roman" pitchFamily="-1" charset="0"/>
                <a:ea typeface="+mn-ea"/>
                <a:cs typeface="+mn-cs"/>
              </a:rPr>
              <a:t>hợp</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(VCC/ Voltage Common Collector: </a:t>
            </a:r>
            <a:r>
              <a:rPr kumimoji="0" lang="en-US" sz="1200" b="0" i="0" u="none" strike="noStrike" kern="1200" cap="none" spc="0" normalizeH="0" noProof="0" dirty="0" err="1" smtClean="0">
                <a:ln>
                  <a:noFill/>
                </a:ln>
                <a:solidFill>
                  <a:schemeClr val="bg1"/>
                </a:solidFill>
                <a:effectLst/>
                <a:uLnTx/>
                <a:uFillTx/>
                <a:latin typeface="Times New Roman" pitchFamily="-1" charset="0"/>
                <a:ea typeface="+mn-ea"/>
                <a:cs typeface="+mn-cs"/>
              </a:rPr>
              <a:t>cực</a:t>
            </a:r>
            <a:r>
              <a:rPr kumimoji="0" lang="en-US" sz="1200" b="0" i="0" u="none" strike="noStrike" kern="1200" cap="none" spc="0" normalizeH="0" noProof="0" dirty="0" smtClean="0">
                <a:ln>
                  <a:noFill/>
                </a:ln>
                <a:solidFill>
                  <a:schemeClr val="bg1"/>
                </a:solidFill>
                <a:effectLst/>
                <a:uLnTx/>
                <a:uFillTx/>
                <a:latin typeface="Times New Roman" pitchFamily="-1" charset="0"/>
                <a:ea typeface="+mn-ea"/>
                <a:cs typeface="+mn-cs"/>
              </a:rPr>
              <a:t> +, 3.8-5Volt)</a:t>
            </a:r>
          </a:p>
          <a:p>
            <a:pPr marL="0" marR="0" lvl="0" indent="0" algn="l" defTabSz="914400" rtl="0" eaLnBrk="1" fontAlgn="auto" latinLnBrk="0" hangingPunct="1">
              <a:lnSpc>
                <a:spcPct val="100000"/>
              </a:lnSpc>
              <a:spcBef>
                <a:spcPts val="2000"/>
              </a:spcBef>
              <a:spcAft>
                <a:spcPts val="0"/>
              </a:spcAft>
              <a:buClr>
                <a:schemeClr val="accent1"/>
              </a:buClr>
              <a:buSzPct val="75000"/>
              <a:buFontTx/>
              <a:buNone/>
              <a:tabLst/>
              <a:defRPr/>
            </a:pPr>
            <a:endParaRPr lang="en-US" sz="800" b="1" u="sng" kern="1200" dirty="0" smtClean="0">
              <a:solidFill>
                <a:schemeClr val="bg1"/>
              </a:solidFill>
              <a:latin typeface="Times New Roman" pitchFamily="-1" charset="0"/>
              <a:ea typeface="+mn-ea"/>
              <a:cs typeface="+mn-cs"/>
            </a:endParaRPr>
          </a:p>
          <a:p>
            <a:pPr marL="0" marR="0" lvl="0" indent="0" algn="l" defTabSz="914400" rtl="0" eaLnBrk="1" fontAlgn="auto" latinLnBrk="0" hangingPunct="1">
              <a:lnSpc>
                <a:spcPct val="100000"/>
              </a:lnSpc>
              <a:spcBef>
                <a:spcPts val="2000"/>
              </a:spcBef>
              <a:spcAft>
                <a:spcPts val="0"/>
              </a:spcAft>
              <a:buClr>
                <a:schemeClr val="accent1"/>
              </a:buClr>
              <a:buSzPct val="75000"/>
              <a:buFontTx/>
              <a:buNone/>
              <a:tabLst/>
              <a:defRPr/>
            </a:pPr>
            <a:r>
              <a:rPr lang="en-US" sz="800" b="1" u="sng" kern="1200" dirty="0" err="1" smtClean="0">
                <a:solidFill>
                  <a:schemeClr val="bg1"/>
                </a:solidFill>
                <a:latin typeface="Times New Roman" pitchFamily="-1" charset="0"/>
                <a:ea typeface="+mn-ea"/>
                <a:cs typeface="+mn-cs"/>
              </a:rPr>
              <a:t>Đặc</a:t>
            </a:r>
            <a:r>
              <a:rPr lang="en-US" sz="800" b="1" u="sng" kern="1200" dirty="0" smtClean="0">
                <a:solidFill>
                  <a:schemeClr val="bg1"/>
                </a:solidFill>
                <a:latin typeface="Times New Roman" pitchFamily="-1" charset="0"/>
                <a:ea typeface="+mn-ea"/>
                <a:cs typeface="+mn-cs"/>
              </a:rPr>
              <a:t> </a:t>
            </a:r>
            <a:r>
              <a:rPr lang="en-US" sz="800" b="1" u="sng" kern="1200" dirty="0" err="1" smtClean="0">
                <a:solidFill>
                  <a:schemeClr val="bg1"/>
                </a:solidFill>
                <a:latin typeface="Times New Roman" pitchFamily="-1" charset="0"/>
                <a:ea typeface="+mn-ea"/>
                <a:cs typeface="+mn-cs"/>
              </a:rPr>
              <a:t>điểm</a:t>
            </a:r>
            <a:r>
              <a:rPr lang="en-US" sz="800" b="1" u="sng" kern="1200" dirty="0" smtClean="0">
                <a:solidFill>
                  <a:schemeClr val="bg1"/>
                </a:solidFill>
                <a:latin typeface="Times New Roman" pitchFamily="-1" charset="0"/>
                <a:ea typeface="+mn-ea"/>
                <a:cs typeface="+mn-cs"/>
              </a:rPr>
              <a:t> </a:t>
            </a:r>
            <a:r>
              <a:rPr lang="en-US" sz="800" b="1" u="sng" kern="1200" dirty="0" err="1" smtClean="0">
                <a:solidFill>
                  <a:schemeClr val="bg1"/>
                </a:solidFill>
                <a:latin typeface="Times New Roman" pitchFamily="-1" charset="0"/>
                <a:ea typeface="+mn-ea"/>
                <a:cs typeface="+mn-cs"/>
              </a:rPr>
              <a:t>của</a:t>
            </a:r>
            <a:r>
              <a:rPr lang="en-US" sz="800" b="1" u="sng" kern="1200" baseline="0" dirty="0" smtClean="0">
                <a:solidFill>
                  <a:schemeClr val="bg1"/>
                </a:solidFill>
                <a:latin typeface="Times New Roman" pitchFamily="-1" charset="0"/>
                <a:ea typeface="+mn-ea"/>
                <a:cs typeface="+mn-cs"/>
              </a:rPr>
              <a:t> </a:t>
            </a:r>
            <a:r>
              <a:rPr lang="en-US" sz="800" b="1" u="sng" kern="1200" baseline="0" dirty="0" err="1" smtClean="0">
                <a:solidFill>
                  <a:schemeClr val="bg1"/>
                </a:solidFill>
                <a:latin typeface="Times New Roman" pitchFamily="-1" charset="0"/>
                <a:ea typeface="+mn-ea"/>
                <a:cs typeface="+mn-cs"/>
              </a:rPr>
              <a:t>mạch</a:t>
            </a:r>
            <a:r>
              <a:rPr lang="en-US" sz="800" b="1" u="sng" kern="1200" baseline="0" dirty="0" smtClean="0">
                <a:solidFill>
                  <a:schemeClr val="bg1"/>
                </a:solidFill>
                <a:latin typeface="Times New Roman" pitchFamily="-1" charset="0"/>
                <a:ea typeface="+mn-ea"/>
                <a:cs typeface="+mn-cs"/>
              </a:rPr>
              <a:t> </a:t>
            </a:r>
            <a:r>
              <a:rPr lang="en-US" sz="800" b="1" u="sng" kern="1200" baseline="0" dirty="0" err="1" smtClean="0">
                <a:solidFill>
                  <a:schemeClr val="bg1"/>
                </a:solidFill>
                <a:latin typeface="Times New Roman" pitchFamily="-1" charset="0"/>
                <a:ea typeface="+mn-ea"/>
                <a:cs typeface="+mn-cs"/>
              </a:rPr>
              <a:t>số</a:t>
            </a:r>
            <a:r>
              <a:rPr lang="en-US" sz="800" kern="1200" dirty="0" smtClean="0">
                <a:solidFill>
                  <a:schemeClr val="bg1"/>
                </a:solidFill>
                <a:latin typeface="Times New Roman" pitchFamily="-1" charset="0"/>
                <a:ea typeface="+mn-ea"/>
                <a:cs typeface="+mn-cs"/>
              </a:rPr>
              <a:t>: </a:t>
            </a:r>
          </a:p>
          <a:p>
            <a:pPr marL="0" marR="0" lvl="0" indent="0" algn="l" defTabSz="914400" rtl="0" eaLnBrk="1" fontAlgn="auto" latinLnBrk="0" hangingPunct="1">
              <a:lnSpc>
                <a:spcPct val="100000"/>
              </a:lnSpc>
              <a:spcBef>
                <a:spcPts val="2000"/>
              </a:spcBef>
              <a:spcAft>
                <a:spcPts val="0"/>
              </a:spcAft>
              <a:buClr>
                <a:schemeClr val="accent1"/>
              </a:buClr>
              <a:buSzPct val="75000"/>
              <a:buFontTx/>
              <a:buNone/>
              <a:tabLst/>
              <a:defRPr/>
            </a:pPr>
            <a:r>
              <a:rPr lang="en-US" sz="800" kern="1200" dirty="0" err="1" smtClean="0">
                <a:solidFill>
                  <a:schemeClr val="bg1"/>
                </a:solidFill>
                <a:latin typeface="Times New Roman" pitchFamily="-1" charset="0"/>
                <a:ea typeface="+mn-ea"/>
                <a:cs typeface="+mn-cs"/>
              </a:rPr>
              <a:t>Cần</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một</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xung</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kích</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mạch</a:t>
            </a:r>
            <a:r>
              <a:rPr lang="en-US" sz="800" kern="1200" dirty="0" smtClean="0">
                <a:solidFill>
                  <a:schemeClr val="bg1"/>
                </a:solidFill>
                <a:latin typeface="Times New Roman" pitchFamily="-1" charset="0"/>
                <a:ea typeface="+mn-ea"/>
                <a:cs typeface="+mn-cs"/>
              </a:rPr>
              <a:t> (CLK- clock) </a:t>
            </a:r>
            <a:r>
              <a:rPr lang="en-US" sz="800" kern="1200" dirty="0" err="1" smtClean="0">
                <a:solidFill>
                  <a:schemeClr val="bg1"/>
                </a:solidFill>
                <a:latin typeface="Times New Roman" pitchFamily="-1" charset="0"/>
                <a:ea typeface="+mn-ea"/>
                <a:cs typeface="+mn-cs"/>
              </a:rPr>
              <a:t>thì</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mạch</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mới</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vận</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hành</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để</a:t>
            </a:r>
            <a:r>
              <a:rPr lang="en-US" sz="800" kern="1200" dirty="0" smtClean="0">
                <a:solidFill>
                  <a:schemeClr val="bg1"/>
                </a:solidFill>
                <a:latin typeface="Times New Roman" pitchFamily="-1" charset="0"/>
                <a:ea typeface="+mn-ea"/>
                <a:cs typeface="+mn-cs"/>
              </a:rPr>
              <a:t> </a:t>
            </a:r>
            <a:r>
              <a:rPr lang="en-US" sz="800" kern="1200" dirty="0" err="1" smtClean="0">
                <a:solidFill>
                  <a:schemeClr val="bg1"/>
                </a:solidFill>
                <a:latin typeface="Times New Roman" pitchFamily="-1" charset="0"/>
                <a:ea typeface="+mn-ea"/>
                <a:cs typeface="+mn-cs"/>
              </a:rPr>
              <a:t>có</a:t>
            </a:r>
            <a:r>
              <a:rPr lang="en-US" sz="800" kern="1200" dirty="0" smtClean="0">
                <a:solidFill>
                  <a:schemeClr val="bg1"/>
                </a:solidFill>
                <a:latin typeface="Times New Roman" pitchFamily="-1" charset="0"/>
                <a:ea typeface="+mn-ea"/>
                <a:cs typeface="+mn-cs"/>
              </a:rPr>
              <a:t> output.</a:t>
            </a:r>
            <a:endParaRPr kumimoji="0" lang="en-US" sz="1200" b="0" i="0" u="none" strike="noStrike" kern="1200" cap="none" spc="0" normalizeH="0" baseline="0" noProof="0" dirty="0" smtClean="0">
              <a:ln>
                <a:noFill/>
              </a:ln>
              <a:solidFill>
                <a:schemeClr val="bg1"/>
              </a:solidFill>
              <a:effectLst/>
              <a:uLnTx/>
              <a:uFillTx/>
              <a:latin typeface="Times New Roman" pitchFamily="-1" charset="0"/>
              <a:ea typeface="+mn-ea"/>
              <a:cs typeface="+mn-cs"/>
            </a:endParaRPr>
          </a:p>
          <a:p>
            <a:pPr>
              <a:buFontTx/>
              <a:buChar char="-"/>
            </a:pPr>
            <a:r>
              <a:rPr lang="en-US" b="0" u="none" dirty="0" err="1" smtClean="0"/>
              <a:t>Có</a:t>
            </a:r>
            <a:r>
              <a:rPr lang="en-US" b="0" u="none" baseline="0" dirty="0" smtClean="0"/>
              <a:t> </a:t>
            </a:r>
            <a:r>
              <a:rPr lang="en-US" b="0" u="none" baseline="0" dirty="0" err="1" smtClean="0"/>
              <a:t>mạch</a:t>
            </a:r>
            <a:r>
              <a:rPr lang="en-US" b="0" u="none" baseline="0" dirty="0" smtClean="0"/>
              <a:t> </a:t>
            </a:r>
            <a:r>
              <a:rPr lang="en-US" b="0" u="none" baseline="0" dirty="0" err="1" smtClean="0"/>
              <a:t>được</a:t>
            </a:r>
            <a:r>
              <a:rPr lang="en-US" b="0" u="none" baseline="0" dirty="0" smtClean="0"/>
              <a:t> </a:t>
            </a:r>
            <a:r>
              <a:rPr lang="en-US" b="0" u="none" baseline="0" dirty="0" err="1" smtClean="0"/>
              <a:t>thiết</a:t>
            </a:r>
            <a:r>
              <a:rPr lang="en-US" b="0" u="none" baseline="0" dirty="0" smtClean="0"/>
              <a:t> </a:t>
            </a:r>
            <a:r>
              <a:rPr lang="en-US" b="0" u="none" baseline="0" dirty="0" err="1" smtClean="0"/>
              <a:t>kế</a:t>
            </a:r>
            <a:r>
              <a:rPr lang="en-US" b="0" u="none" baseline="0" dirty="0" smtClean="0"/>
              <a:t> </a:t>
            </a:r>
            <a:r>
              <a:rPr lang="en-US" b="0" u="none" baseline="0" dirty="0" err="1" smtClean="0"/>
              <a:t>để</a:t>
            </a:r>
            <a:r>
              <a:rPr lang="en-US" b="0" u="none" baseline="0" dirty="0" smtClean="0"/>
              <a:t> </a:t>
            </a:r>
            <a:r>
              <a:rPr lang="en-US" b="0" u="none" baseline="0" dirty="0" err="1" smtClean="0"/>
              <a:t>vận</a:t>
            </a:r>
            <a:r>
              <a:rPr lang="en-US" b="0" u="none" baseline="0" dirty="0" smtClean="0"/>
              <a:t> </a:t>
            </a:r>
            <a:r>
              <a:rPr lang="en-US" b="0" u="none" baseline="0" dirty="0" err="1" smtClean="0"/>
              <a:t>hành</a:t>
            </a:r>
            <a:r>
              <a:rPr lang="en-US" b="0" u="none" baseline="0" dirty="0" smtClean="0"/>
              <a:t> </a:t>
            </a:r>
            <a:r>
              <a:rPr lang="en-US" b="0" u="none" baseline="0" dirty="0" err="1" smtClean="0"/>
              <a:t>khi</a:t>
            </a:r>
            <a:r>
              <a:rPr lang="en-US" b="0" u="none" baseline="0" dirty="0" smtClean="0"/>
              <a:t> </a:t>
            </a:r>
            <a:r>
              <a:rPr lang="en-US" b="0" u="none" baseline="0" dirty="0" err="1" smtClean="0"/>
              <a:t>điện</a:t>
            </a:r>
            <a:r>
              <a:rPr lang="en-US" b="0" u="none" baseline="0" dirty="0" smtClean="0"/>
              <a:t> </a:t>
            </a:r>
            <a:r>
              <a:rPr lang="en-US" b="0" u="none" baseline="0" dirty="0" err="1" smtClean="0"/>
              <a:t>áp</a:t>
            </a:r>
            <a:r>
              <a:rPr lang="en-US" b="0" u="none" baseline="0" dirty="0" smtClean="0"/>
              <a:t> </a:t>
            </a:r>
            <a:r>
              <a:rPr lang="en-US" b="0" u="none" baseline="0" dirty="0" err="1" smtClean="0"/>
              <a:t>xung</a:t>
            </a:r>
            <a:r>
              <a:rPr lang="en-US" b="0" u="none" baseline="0" dirty="0" smtClean="0"/>
              <a:t> </a:t>
            </a:r>
            <a:r>
              <a:rPr lang="en-US" b="0" u="none" baseline="0" dirty="0" err="1" smtClean="0"/>
              <a:t>tăng</a:t>
            </a:r>
            <a:r>
              <a:rPr lang="en-US" b="0" u="none" baseline="0" dirty="0" smtClean="0"/>
              <a:t> (</a:t>
            </a:r>
            <a:r>
              <a:rPr lang="en-US" b="1" u="none" baseline="0" dirty="0" err="1" smtClean="0"/>
              <a:t>kích</a:t>
            </a:r>
            <a:r>
              <a:rPr lang="en-US" b="1" u="none" baseline="0" dirty="0" smtClean="0"/>
              <a:t> </a:t>
            </a:r>
            <a:r>
              <a:rPr lang="en-US" b="1" u="none" baseline="0" dirty="0" err="1" smtClean="0"/>
              <a:t>cạnh</a:t>
            </a:r>
            <a:r>
              <a:rPr lang="en-US" b="1" u="none" baseline="0" dirty="0" smtClean="0"/>
              <a:t> </a:t>
            </a:r>
            <a:r>
              <a:rPr lang="en-US" b="1" u="none" baseline="0" dirty="0" err="1" smtClean="0"/>
              <a:t>lên</a:t>
            </a:r>
            <a:r>
              <a:rPr lang="en-US" b="0" u="none" baseline="0" dirty="0" smtClean="0"/>
              <a:t>)</a:t>
            </a:r>
          </a:p>
          <a:p>
            <a:pPr>
              <a:buFontTx/>
              <a:buChar char="-"/>
            </a:pPr>
            <a:r>
              <a:rPr lang="en-US" b="0" u="none" dirty="0" err="1" smtClean="0"/>
              <a:t>Có</a:t>
            </a:r>
            <a:r>
              <a:rPr lang="en-US" b="0" u="none" baseline="0" dirty="0" smtClean="0"/>
              <a:t> </a:t>
            </a:r>
            <a:r>
              <a:rPr lang="en-US" b="0" u="none" baseline="0" dirty="0" err="1" smtClean="0"/>
              <a:t>mạch</a:t>
            </a:r>
            <a:r>
              <a:rPr lang="en-US" b="0" u="none" baseline="0" dirty="0" smtClean="0"/>
              <a:t> </a:t>
            </a:r>
            <a:r>
              <a:rPr lang="en-US" b="0" u="none" baseline="0" dirty="0" err="1" smtClean="0"/>
              <a:t>được</a:t>
            </a:r>
            <a:r>
              <a:rPr lang="en-US" b="0" u="none" baseline="0" dirty="0" smtClean="0"/>
              <a:t> </a:t>
            </a:r>
            <a:r>
              <a:rPr lang="en-US" b="0" u="none" baseline="0" dirty="0" err="1" smtClean="0"/>
              <a:t>thiết</a:t>
            </a:r>
            <a:r>
              <a:rPr lang="en-US" b="0" u="none" baseline="0" dirty="0" smtClean="0"/>
              <a:t> </a:t>
            </a:r>
            <a:r>
              <a:rPr lang="en-US" b="0" u="none" baseline="0" dirty="0" err="1" smtClean="0"/>
              <a:t>kế</a:t>
            </a:r>
            <a:r>
              <a:rPr lang="en-US" b="0" u="none" baseline="0" dirty="0" smtClean="0"/>
              <a:t> </a:t>
            </a:r>
            <a:r>
              <a:rPr lang="en-US" b="0" u="none" baseline="0" dirty="0" err="1" smtClean="0"/>
              <a:t>để</a:t>
            </a:r>
            <a:r>
              <a:rPr lang="en-US" b="0" u="none" baseline="0" dirty="0" smtClean="0"/>
              <a:t> </a:t>
            </a:r>
            <a:r>
              <a:rPr lang="en-US" b="0" u="none" baseline="0" dirty="0" err="1" smtClean="0"/>
              <a:t>vận</a:t>
            </a:r>
            <a:r>
              <a:rPr lang="en-US" b="0" u="none" baseline="0" dirty="0" smtClean="0"/>
              <a:t> </a:t>
            </a:r>
            <a:r>
              <a:rPr lang="en-US" b="0" u="none" baseline="0" dirty="0" err="1" smtClean="0"/>
              <a:t>hành</a:t>
            </a:r>
            <a:r>
              <a:rPr lang="en-US" b="0" u="none" baseline="0" dirty="0" smtClean="0"/>
              <a:t> </a:t>
            </a:r>
            <a:r>
              <a:rPr lang="en-US" b="0" u="none" baseline="0" dirty="0" err="1" smtClean="0"/>
              <a:t>khi</a:t>
            </a:r>
            <a:r>
              <a:rPr lang="en-US" b="0" u="none" baseline="0" dirty="0" smtClean="0"/>
              <a:t> </a:t>
            </a:r>
            <a:r>
              <a:rPr lang="en-US" b="0" u="none" baseline="0" dirty="0" err="1" smtClean="0"/>
              <a:t>điện</a:t>
            </a:r>
            <a:r>
              <a:rPr lang="en-US" b="0" u="none" baseline="0" dirty="0" smtClean="0"/>
              <a:t> </a:t>
            </a:r>
            <a:r>
              <a:rPr lang="en-US" b="0" u="none" baseline="0" dirty="0" err="1" smtClean="0"/>
              <a:t>áp</a:t>
            </a:r>
            <a:r>
              <a:rPr lang="en-US" b="0" u="none" baseline="0" dirty="0" smtClean="0"/>
              <a:t> </a:t>
            </a:r>
            <a:r>
              <a:rPr lang="en-US" b="0" u="none" baseline="0" dirty="0" err="1" smtClean="0"/>
              <a:t>xung</a:t>
            </a:r>
            <a:r>
              <a:rPr lang="en-US" b="0" u="none" baseline="0" dirty="0" smtClean="0"/>
              <a:t> </a:t>
            </a:r>
            <a:r>
              <a:rPr lang="en-US" b="0" u="none" baseline="0" dirty="0" err="1" smtClean="0"/>
              <a:t>giảm</a:t>
            </a:r>
            <a:r>
              <a:rPr lang="en-US" b="0" u="none" baseline="0" dirty="0" smtClean="0"/>
              <a:t> (</a:t>
            </a:r>
            <a:r>
              <a:rPr lang="en-US" b="1" u="none" baseline="0" dirty="0" err="1" smtClean="0"/>
              <a:t>kích</a:t>
            </a:r>
            <a:r>
              <a:rPr lang="en-US" b="1" u="none" baseline="0" dirty="0" smtClean="0"/>
              <a:t> </a:t>
            </a:r>
            <a:r>
              <a:rPr lang="en-US" b="1" u="none" baseline="0" dirty="0" err="1" smtClean="0"/>
              <a:t>cạnh</a:t>
            </a:r>
            <a:r>
              <a:rPr lang="en-US" b="1" u="none" baseline="0" dirty="0" smtClean="0"/>
              <a:t> </a:t>
            </a:r>
            <a:r>
              <a:rPr lang="en-US" b="1" u="none" baseline="0" dirty="0" err="1" smtClean="0"/>
              <a:t>xuống</a:t>
            </a:r>
            <a:r>
              <a:rPr lang="en-US" b="0" u="none" baseline="0" dirty="0" smtClean="0"/>
              <a:t>)</a:t>
            </a:r>
          </a:p>
          <a:p>
            <a:pPr>
              <a:buFontTx/>
              <a:buNone/>
            </a:pPr>
            <a:r>
              <a:rPr lang="en-US" b="0" u="none" dirty="0" err="1" smtClean="0"/>
              <a:t>Như</a:t>
            </a:r>
            <a:r>
              <a:rPr lang="en-US" b="0" u="none" baseline="0" dirty="0" smtClean="0"/>
              <a:t> </a:t>
            </a:r>
            <a:r>
              <a:rPr lang="en-US" b="0" u="none" baseline="0" dirty="0" err="1" smtClean="0"/>
              <a:t>vậy</a:t>
            </a:r>
            <a:r>
              <a:rPr lang="en-US" b="0" u="none" baseline="0" dirty="0" smtClean="0"/>
              <a:t>, </a:t>
            </a:r>
            <a:r>
              <a:rPr lang="en-US" b="0" u="none" baseline="0" dirty="0" err="1" smtClean="0"/>
              <a:t>dù</a:t>
            </a:r>
            <a:r>
              <a:rPr lang="en-US" b="0" u="none" baseline="0" dirty="0" smtClean="0"/>
              <a:t> </a:t>
            </a:r>
            <a:r>
              <a:rPr lang="en-US" b="0" u="none" baseline="0" dirty="0" err="1" smtClean="0"/>
              <a:t>đã</a:t>
            </a:r>
            <a:r>
              <a:rPr lang="en-US" b="0" u="none" baseline="0" dirty="0" smtClean="0"/>
              <a:t> </a:t>
            </a:r>
            <a:r>
              <a:rPr lang="en-US" b="0" u="none" baseline="0" dirty="0" err="1" smtClean="0"/>
              <a:t>có</a:t>
            </a:r>
            <a:r>
              <a:rPr lang="en-US" b="0" u="none" baseline="0" dirty="0" smtClean="0"/>
              <a:t> input </a:t>
            </a:r>
            <a:r>
              <a:rPr lang="en-US" b="0" u="none" baseline="0" dirty="0" err="1" smtClean="0"/>
              <a:t>nhưng</a:t>
            </a:r>
            <a:r>
              <a:rPr lang="en-US" b="0" u="none" baseline="0" dirty="0" smtClean="0"/>
              <a:t> </a:t>
            </a:r>
            <a:r>
              <a:rPr lang="en-US" b="0" u="none" baseline="0" dirty="0" err="1" smtClean="0"/>
              <a:t>chưa</a:t>
            </a:r>
            <a:r>
              <a:rPr lang="en-US" b="0" u="none" baseline="0" dirty="0" smtClean="0"/>
              <a:t> </a:t>
            </a:r>
            <a:r>
              <a:rPr lang="en-US" b="0" u="none" baseline="0" dirty="0" err="1" smtClean="0"/>
              <a:t>có</a:t>
            </a:r>
            <a:r>
              <a:rPr lang="en-US" b="0" u="none" baseline="0" dirty="0" smtClean="0"/>
              <a:t> CLK </a:t>
            </a:r>
            <a:r>
              <a:rPr lang="en-US" b="0" u="none" baseline="0" dirty="0" err="1" smtClean="0"/>
              <a:t>thì</a:t>
            </a:r>
            <a:r>
              <a:rPr lang="en-US" b="0" u="none" baseline="0" dirty="0" smtClean="0"/>
              <a:t> </a:t>
            </a:r>
            <a:r>
              <a:rPr lang="en-US" b="0" u="none" baseline="0" dirty="0" err="1" smtClean="0"/>
              <a:t>vẫn</a:t>
            </a:r>
            <a:r>
              <a:rPr lang="en-US" b="0" u="none" baseline="0" dirty="0" smtClean="0"/>
              <a:t> </a:t>
            </a:r>
            <a:r>
              <a:rPr lang="en-US" b="0" u="none" baseline="0" dirty="0" err="1" smtClean="0"/>
              <a:t>chưa</a:t>
            </a:r>
            <a:r>
              <a:rPr lang="en-US" b="0" u="none" baseline="0" dirty="0" smtClean="0"/>
              <a:t> </a:t>
            </a:r>
            <a:r>
              <a:rPr lang="en-US" b="0" u="none" baseline="0" dirty="0" err="1" smtClean="0"/>
              <a:t>có</a:t>
            </a:r>
            <a:r>
              <a:rPr lang="en-US" b="0" u="none" baseline="0" dirty="0" smtClean="0"/>
              <a:t> output.</a:t>
            </a:r>
          </a:p>
          <a:p>
            <a:pPr>
              <a:buFontTx/>
              <a:buNone/>
            </a:pPr>
            <a:endParaRPr lang="en-US" b="0" u="none" dirty="0" smtClean="0"/>
          </a:p>
          <a:p>
            <a:pPr>
              <a:buFontTx/>
              <a:buNone/>
            </a:pPr>
            <a:r>
              <a:rPr lang="en-US" b="1" u="none" dirty="0" err="1" smtClean="0"/>
              <a:t>Chương</a:t>
            </a:r>
            <a:r>
              <a:rPr lang="en-US" b="1" u="none" baseline="0" dirty="0" smtClean="0"/>
              <a:t> </a:t>
            </a:r>
            <a:r>
              <a:rPr lang="en-US" b="1" u="none" baseline="0" dirty="0" err="1" smtClean="0"/>
              <a:t>này</a:t>
            </a:r>
            <a:r>
              <a:rPr lang="en-US" b="1" u="none" baseline="0" dirty="0" smtClean="0"/>
              <a:t> </a:t>
            </a:r>
            <a:r>
              <a:rPr lang="en-US" b="1" u="none" baseline="0" dirty="0" err="1" smtClean="0"/>
              <a:t>chúng</a:t>
            </a:r>
            <a:r>
              <a:rPr lang="en-US" b="1" u="none" baseline="0" dirty="0" smtClean="0"/>
              <a:t> </a:t>
            </a:r>
            <a:r>
              <a:rPr lang="en-US" b="1" u="none" baseline="0" dirty="0" err="1" smtClean="0"/>
              <a:t>ta</a:t>
            </a:r>
            <a:r>
              <a:rPr lang="en-US" b="1" u="none" baseline="0" dirty="0" smtClean="0"/>
              <a:t> </a:t>
            </a:r>
            <a:r>
              <a:rPr lang="en-US" b="1" u="none" baseline="0" dirty="0" err="1" smtClean="0"/>
              <a:t>sẽ</a:t>
            </a:r>
            <a:r>
              <a:rPr lang="en-US" b="1" u="none" baseline="0" dirty="0" smtClean="0"/>
              <a:t> </a:t>
            </a:r>
            <a:r>
              <a:rPr lang="en-US" b="1" u="none" baseline="0" dirty="0" err="1" smtClean="0"/>
              <a:t>tìm</a:t>
            </a:r>
            <a:r>
              <a:rPr lang="en-US" b="1" u="none" baseline="0" dirty="0" smtClean="0"/>
              <a:t> </a:t>
            </a:r>
            <a:r>
              <a:rPr lang="en-US" b="1" u="none" baseline="0" dirty="0" err="1" smtClean="0"/>
              <a:t>hiểu</a:t>
            </a:r>
            <a:r>
              <a:rPr lang="en-US" b="1" u="none" baseline="0" dirty="0" smtClean="0"/>
              <a:t> ở </a:t>
            </a:r>
            <a:r>
              <a:rPr lang="en-US" b="1" u="none" baseline="0" dirty="0" err="1" smtClean="0"/>
              <a:t>mức</a:t>
            </a:r>
            <a:r>
              <a:rPr lang="en-US" b="1" u="none" baseline="0" dirty="0" smtClean="0"/>
              <a:t> </a:t>
            </a:r>
            <a:r>
              <a:rPr lang="en-US" b="1" u="none" baseline="0" dirty="0" err="1" smtClean="0"/>
              <a:t>lý</a:t>
            </a:r>
            <a:r>
              <a:rPr lang="en-US" b="1" u="none" baseline="0" dirty="0" smtClean="0"/>
              <a:t> </a:t>
            </a:r>
            <a:r>
              <a:rPr lang="en-US" b="1" u="none" baseline="0" dirty="0" err="1" smtClean="0"/>
              <a:t>thuyết</a:t>
            </a:r>
            <a:r>
              <a:rPr lang="en-US" b="1" u="none" baseline="0" dirty="0" smtClean="0"/>
              <a:t> </a:t>
            </a:r>
            <a:r>
              <a:rPr lang="en-US" b="1" u="none" baseline="0" dirty="0" err="1" smtClean="0"/>
              <a:t>cho</a:t>
            </a:r>
            <a:r>
              <a:rPr lang="en-US" b="1" u="none" baseline="0" dirty="0" smtClean="0"/>
              <a:t> </a:t>
            </a:r>
            <a:r>
              <a:rPr lang="en-US" b="1" u="none" baseline="0" dirty="0" err="1" smtClean="0"/>
              <a:t>câu</a:t>
            </a:r>
            <a:r>
              <a:rPr lang="en-US" b="1" u="none" baseline="0" dirty="0" smtClean="0"/>
              <a:t> </a:t>
            </a:r>
            <a:r>
              <a:rPr lang="en-US" b="1" u="none" baseline="0" dirty="0" err="1" smtClean="0"/>
              <a:t>hỏi</a:t>
            </a:r>
            <a:endParaRPr lang="en-US" b="1" u="none" baseline="0" dirty="0" smtClean="0"/>
          </a:p>
          <a:p>
            <a:pPr>
              <a:buFontTx/>
              <a:buNone/>
            </a:pPr>
            <a:r>
              <a:rPr lang="en-US" b="1" u="none" baseline="0" dirty="0" smtClean="0"/>
              <a:t>“</a:t>
            </a:r>
            <a:r>
              <a:rPr lang="en-US" b="1" u="none" baseline="0" dirty="0" err="1" smtClean="0"/>
              <a:t>Làm</a:t>
            </a:r>
            <a:r>
              <a:rPr lang="en-US" b="1" u="none" baseline="0" dirty="0" smtClean="0"/>
              <a:t> </a:t>
            </a:r>
            <a:r>
              <a:rPr lang="en-US" b="1" u="none" baseline="0" dirty="0" err="1" smtClean="0"/>
              <a:t>thế</a:t>
            </a:r>
            <a:r>
              <a:rPr lang="en-US" b="1" u="none" baseline="0" dirty="0" smtClean="0"/>
              <a:t> </a:t>
            </a:r>
            <a:r>
              <a:rPr lang="en-US" b="1" u="none" baseline="0" dirty="0" err="1" smtClean="0"/>
              <a:t>nào</a:t>
            </a:r>
            <a:r>
              <a:rPr lang="en-US" b="1" u="none" baseline="0" dirty="0" smtClean="0"/>
              <a:t> </a:t>
            </a:r>
            <a:r>
              <a:rPr lang="en-US" b="1" u="none" baseline="0" dirty="0" err="1" smtClean="0"/>
              <a:t>người</a:t>
            </a:r>
            <a:r>
              <a:rPr lang="en-US" b="1" u="none" baseline="0" dirty="0" smtClean="0"/>
              <a:t> </a:t>
            </a:r>
            <a:r>
              <a:rPr lang="en-US" b="1" u="none" baseline="0" dirty="0" err="1" smtClean="0"/>
              <a:t>ta</a:t>
            </a:r>
            <a:r>
              <a:rPr lang="en-US" b="1" u="none" baseline="0" dirty="0" smtClean="0"/>
              <a:t> </a:t>
            </a:r>
            <a:r>
              <a:rPr lang="en-US" b="1" u="none" baseline="0" dirty="0" err="1" smtClean="0"/>
              <a:t>có</a:t>
            </a:r>
            <a:r>
              <a:rPr lang="en-US" b="1" u="none" baseline="0" dirty="0" smtClean="0"/>
              <a:t> </a:t>
            </a:r>
            <a:r>
              <a:rPr lang="en-US" b="1" u="none" baseline="0" dirty="0" err="1" smtClean="0"/>
              <a:t>thể</a:t>
            </a:r>
            <a:r>
              <a:rPr lang="en-US" b="1" u="none" baseline="0" dirty="0" smtClean="0"/>
              <a:t> </a:t>
            </a:r>
            <a:r>
              <a:rPr lang="en-US" b="1" u="none" baseline="0" dirty="0" err="1" smtClean="0"/>
              <a:t>tạo</a:t>
            </a:r>
            <a:r>
              <a:rPr lang="en-US" b="1" u="none" baseline="0" dirty="0" smtClean="0"/>
              <a:t> </a:t>
            </a:r>
            <a:r>
              <a:rPr lang="en-US" b="1" u="none" baseline="0" dirty="0" err="1" smtClean="0"/>
              <a:t>ra</a:t>
            </a:r>
            <a:r>
              <a:rPr lang="en-US" b="1" u="none" baseline="0" dirty="0" smtClean="0"/>
              <a:t> </a:t>
            </a:r>
            <a:r>
              <a:rPr lang="en-US" b="1" u="none" baseline="0" dirty="0" err="1" smtClean="0"/>
              <a:t>các</a:t>
            </a:r>
            <a:r>
              <a:rPr lang="en-US" b="1" u="none" baseline="0" dirty="0" smtClean="0"/>
              <a:t> </a:t>
            </a:r>
            <a:r>
              <a:rPr lang="en-US" b="1" u="none" baseline="0" dirty="0" err="1" smtClean="0"/>
              <a:t>mạch</a:t>
            </a:r>
            <a:r>
              <a:rPr lang="en-US" b="1" u="none" baseline="0" dirty="0" smtClean="0"/>
              <a:t> </a:t>
            </a:r>
            <a:r>
              <a:rPr lang="en-US" b="1" u="none" baseline="0" dirty="0" err="1" smtClean="0"/>
              <a:t>điện</a:t>
            </a:r>
            <a:r>
              <a:rPr lang="en-US" b="1" u="none" baseline="0" dirty="0" smtClean="0"/>
              <a:t> </a:t>
            </a:r>
            <a:r>
              <a:rPr lang="en-US" b="1" u="none" baseline="0" dirty="0" err="1" smtClean="0"/>
              <a:t>trong</a:t>
            </a:r>
            <a:r>
              <a:rPr lang="en-US" b="1" u="none" baseline="0" dirty="0" smtClean="0"/>
              <a:t> </a:t>
            </a:r>
            <a:r>
              <a:rPr lang="en-US" b="1" u="none" baseline="0" dirty="0" err="1" smtClean="0"/>
              <a:t>máy</a:t>
            </a:r>
            <a:r>
              <a:rPr lang="en-US" b="1" u="none" baseline="0" dirty="0" smtClean="0"/>
              <a:t> </a:t>
            </a:r>
            <a:r>
              <a:rPr lang="en-US" b="1" u="none" baseline="0" dirty="0" err="1" smtClean="0"/>
              <a:t>tính</a:t>
            </a:r>
            <a:r>
              <a:rPr lang="en-US" b="1" u="none" baseline="0" dirty="0" smtClean="0"/>
              <a:t>?”</a:t>
            </a:r>
            <a:endParaRPr lang="en-US" b="0" u="none" baseline="0" dirty="0" smtClean="0"/>
          </a:p>
          <a:p>
            <a:pPr>
              <a:buFontTx/>
              <a:buNone/>
            </a:pPr>
            <a:endParaRPr lang="en-US" b="1" u="non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11.6.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F2598D2-2ED8-8547-B4B7-C382E9B8AC9E}" type="slidenum">
              <a:rPr lang="en-US"/>
              <a:pPr/>
              <a:t>25</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9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b="1" u="sng" dirty="0" err="1" smtClean="0"/>
              <a:t>Hướng</a:t>
            </a:r>
            <a:r>
              <a:rPr lang="en-US" b="1" u="sng" baseline="0" dirty="0" smtClean="0"/>
              <a:t> </a:t>
            </a:r>
            <a:r>
              <a:rPr lang="en-US" b="1" u="sng" baseline="0" dirty="0" err="1" smtClean="0"/>
              <a:t>dẫn</a:t>
            </a:r>
            <a:r>
              <a:rPr lang="en-US" b="1" u="sng" baseline="0" dirty="0" smtClean="0"/>
              <a:t> </a:t>
            </a:r>
            <a:r>
              <a:rPr lang="en-US" b="1" u="sng" baseline="0" dirty="0" err="1" smtClean="0"/>
              <a:t>bài</a:t>
            </a:r>
            <a:r>
              <a:rPr lang="en-US" b="1" u="sng" baseline="0" dirty="0" smtClean="0"/>
              <a:t> 11.1</a:t>
            </a:r>
            <a:endParaRPr lang="en-US" b="0" u="none" baseline="0" dirty="0" smtClean="0"/>
          </a:p>
          <a:p>
            <a:r>
              <a:rPr lang="en-US" b="0" u="none" baseline="0" dirty="0" err="1" smtClean="0"/>
              <a:t>Hàm</a:t>
            </a:r>
            <a:r>
              <a:rPr lang="en-US" b="0" u="none" baseline="0" dirty="0" smtClean="0"/>
              <a:t> </a:t>
            </a:r>
            <a:r>
              <a:rPr lang="en-US" b="0" u="none" baseline="0" dirty="0" err="1" smtClean="0"/>
              <a:t>Bool</a:t>
            </a:r>
            <a:r>
              <a:rPr lang="en-US" b="0" u="none" baseline="0" dirty="0" smtClean="0"/>
              <a:t> 3 </a:t>
            </a:r>
            <a:r>
              <a:rPr lang="en-US" b="0" u="none" baseline="0" dirty="0" err="1" smtClean="0"/>
              <a:t>biến</a:t>
            </a:r>
            <a:r>
              <a:rPr lang="en-US" b="0" u="none" baseline="0" dirty="0" smtClean="0"/>
              <a:t> ABC, truth table </a:t>
            </a:r>
            <a:r>
              <a:rPr lang="en-US" b="0" u="none" baseline="0" dirty="0" err="1" smtClean="0"/>
              <a:t>có</a:t>
            </a:r>
            <a:r>
              <a:rPr lang="en-US" b="0" u="none" baseline="0" dirty="0" smtClean="0"/>
              <a:t> 8 </a:t>
            </a:r>
            <a:r>
              <a:rPr lang="en-US" b="0" u="none" baseline="0" dirty="0" err="1" smtClean="0"/>
              <a:t>dòng</a:t>
            </a:r>
            <a:r>
              <a:rPr lang="en-US" b="0" u="none" baseline="0" dirty="0" smtClean="0"/>
              <a:t> </a:t>
            </a:r>
            <a:r>
              <a:rPr lang="en-US" b="0" u="none" baseline="0" dirty="0" err="1" smtClean="0"/>
              <a:t>cứng</a:t>
            </a:r>
            <a:r>
              <a:rPr lang="en-US" b="0" u="none" baseline="0" dirty="0" smtClean="0"/>
              <a:t>. </a:t>
            </a:r>
            <a:r>
              <a:rPr lang="en-US" b="0" u="none" baseline="0" dirty="0" err="1" smtClean="0"/>
              <a:t>Các</a:t>
            </a:r>
            <a:r>
              <a:rPr lang="en-US" b="0" u="none" baseline="0" dirty="0" smtClean="0"/>
              <a:t> </a:t>
            </a:r>
            <a:r>
              <a:rPr lang="en-US" b="0" u="none" baseline="0" dirty="0" err="1" smtClean="0"/>
              <a:t>bạn</a:t>
            </a:r>
            <a:r>
              <a:rPr lang="en-US" b="0" u="none" baseline="0" dirty="0" smtClean="0"/>
              <a:t> </a:t>
            </a:r>
            <a:r>
              <a:rPr lang="en-US" b="0" u="none" baseline="0" dirty="0" err="1" smtClean="0"/>
              <a:t>tính</a:t>
            </a:r>
            <a:r>
              <a:rPr lang="en-US" b="0" u="none" baseline="0" dirty="0" smtClean="0"/>
              <a:t> </a:t>
            </a:r>
            <a:r>
              <a:rPr lang="en-US" b="0" u="none" baseline="0" dirty="0" err="1" smtClean="0"/>
              <a:t>toán</a:t>
            </a:r>
            <a:r>
              <a:rPr lang="en-US" b="0" u="none" baseline="0" dirty="0" smtClean="0"/>
              <a:t> </a:t>
            </a:r>
            <a:r>
              <a:rPr lang="en-US" b="0" u="none" baseline="0" dirty="0" err="1" smtClean="0"/>
              <a:t>hàm</a:t>
            </a:r>
            <a:r>
              <a:rPr lang="en-US" b="0" u="none" baseline="0" dirty="0" smtClean="0"/>
              <a:t> </a:t>
            </a:r>
            <a:r>
              <a:rPr lang="en-US" b="0" u="none" baseline="0" dirty="0" err="1" smtClean="0"/>
              <a:t>rồi</a:t>
            </a:r>
            <a:r>
              <a:rPr lang="en-US" b="0" u="none" baseline="0" dirty="0" smtClean="0"/>
              <a:t> </a:t>
            </a:r>
            <a:r>
              <a:rPr lang="en-US" b="0" u="none" baseline="0" dirty="0" err="1" smtClean="0"/>
              <a:t>điền</a:t>
            </a:r>
            <a:r>
              <a:rPr lang="en-US" b="0" u="none" baseline="0" dirty="0" smtClean="0"/>
              <a:t> </a:t>
            </a:r>
            <a:r>
              <a:rPr lang="en-US" b="0" u="none" baseline="0" dirty="0" err="1" smtClean="0"/>
              <a:t>trị</a:t>
            </a:r>
            <a:r>
              <a:rPr lang="en-US" b="0" u="none" baseline="0" dirty="0" smtClean="0"/>
              <a:t> </a:t>
            </a:r>
            <a:r>
              <a:rPr lang="en-US" b="0" u="none" baseline="0" dirty="0" err="1" smtClean="0"/>
              <a:t>vào</a:t>
            </a:r>
            <a:r>
              <a:rPr lang="en-US" b="0" u="none" baseline="0" dirty="0" smtClean="0"/>
              <a:t> </a:t>
            </a:r>
            <a:r>
              <a:rPr lang="en-US" b="0" u="none" baseline="0" dirty="0" err="1" smtClean="0"/>
              <a:t>cột</a:t>
            </a:r>
            <a:r>
              <a:rPr lang="en-US" b="0" u="none" baseline="0" dirty="0" smtClean="0"/>
              <a:t> </a:t>
            </a:r>
            <a:r>
              <a:rPr lang="en-US" b="0" u="none" baseline="0" dirty="0" err="1" smtClean="0"/>
              <a:t>kết</a:t>
            </a:r>
            <a:r>
              <a:rPr lang="en-US" b="0" u="none" baseline="0" dirty="0" smtClean="0"/>
              <a:t> </a:t>
            </a:r>
            <a:r>
              <a:rPr lang="en-US" b="0" u="none" baseline="0" dirty="0" err="1" smtClean="0"/>
              <a:t>quả</a:t>
            </a:r>
            <a:endParaRPr lang="en-US" b="0" u="non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err="1" smtClean="0"/>
              <a:t>Hướng</a:t>
            </a:r>
            <a:r>
              <a:rPr lang="en-US" b="1" u="sng" baseline="0" dirty="0" smtClean="0"/>
              <a:t> </a:t>
            </a:r>
            <a:r>
              <a:rPr lang="en-US" b="1" u="sng" baseline="0" dirty="0" err="1" smtClean="0"/>
              <a:t>dẫn</a:t>
            </a:r>
            <a:r>
              <a:rPr lang="en-US" b="1" u="sng" baseline="0" dirty="0" smtClean="0"/>
              <a:t> </a:t>
            </a:r>
            <a:r>
              <a:rPr lang="en-US" b="1" u="sng" baseline="0" dirty="0" err="1" smtClean="0"/>
              <a:t>bài</a:t>
            </a:r>
            <a:r>
              <a:rPr lang="en-US" b="1" u="sng" baseline="0" dirty="0" smtClean="0"/>
              <a:t> 11.2</a:t>
            </a:r>
            <a:endParaRPr lang="en-US" b="0" u="none" baseline="0" dirty="0" smtClean="0"/>
          </a:p>
          <a:p>
            <a:r>
              <a:rPr lang="en-US" b="0" u="none" dirty="0" err="1" smtClean="0"/>
              <a:t>Phép</a:t>
            </a:r>
            <a:r>
              <a:rPr lang="en-US" b="0" u="none" baseline="0" dirty="0" smtClean="0"/>
              <a:t> </a:t>
            </a:r>
            <a:r>
              <a:rPr lang="en-US" b="0" u="none" baseline="0" dirty="0" err="1" smtClean="0"/>
              <a:t>cộng</a:t>
            </a:r>
            <a:r>
              <a:rPr lang="en-US" b="0" u="none" baseline="0" dirty="0" smtClean="0"/>
              <a:t>/ </a:t>
            </a:r>
            <a:r>
              <a:rPr lang="en-US" b="0" u="none" baseline="0" dirty="0" err="1" smtClean="0"/>
              <a:t>nhân</a:t>
            </a:r>
            <a:r>
              <a:rPr lang="en-US" b="0" u="none" baseline="0" dirty="0" smtClean="0"/>
              <a:t> </a:t>
            </a:r>
            <a:r>
              <a:rPr lang="en-US" b="0" u="none" baseline="0" dirty="0" err="1" smtClean="0"/>
              <a:t>có</a:t>
            </a:r>
            <a:r>
              <a:rPr lang="en-US" b="0" u="none" baseline="0" dirty="0" smtClean="0"/>
              <a:t> </a:t>
            </a:r>
            <a:r>
              <a:rPr lang="en-US" b="0" u="none" baseline="0" dirty="0" err="1" smtClean="0"/>
              <a:t>tính</a:t>
            </a:r>
            <a:r>
              <a:rPr lang="en-US" b="0" u="none" baseline="0" dirty="0" smtClean="0"/>
              <a:t> </a:t>
            </a:r>
            <a:r>
              <a:rPr lang="en-US" b="0" u="none" baseline="0" dirty="0" err="1" smtClean="0"/>
              <a:t>giao</a:t>
            </a:r>
            <a:r>
              <a:rPr lang="en-US" b="0" u="none" baseline="0" dirty="0" smtClean="0"/>
              <a:t> </a:t>
            </a:r>
            <a:r>
              <a:rPr lang="en-US" b="0" u="none" baseline="0" dirty="0" err="1" smtClean="0"/>
              <a:t>hoán</a:t>
            </a:r>
            <a:r>
              <a:rPr lang="en-US" b="0" u="none" baseline="0" dirty="0" smtClean="0"/>
              <a:t>, 2 </a:t>
            </a:r>
            <a:r>
              <a:rPr lang="en-US" b="0" u="none" baseline="0" dirty="0" err="1" smtClean="0"/>
              <a:t>thành</a:t>
            </a:r>
            <a:r>
              <a:rPr lang="en-US" b="0" u="none" baseline="0" dirty="0" smtClean="0"/>
              <a:t> </a:t>
            </a:r>
            <a:r>
              <a:rPr lang="en-US" b="0" u="none" baseline="0" dirty="0" err="1" smtClean="0"/>
              <a:t>phần</a:t>
            </a:r>
            <a:r>
              <a:rPr lang="en-US" b="0" u="none" baseline="0" dirty="0" smtClean="0"/>
              <a:t> </a:t>
            </a:r>
            <a:r>
              <a:rPr lang="en-US" b="0" u="none" baseline="0" dirty="0" err="1" smtClean="0"/>
              <a:t>giống</a:t>
            </a:r>
            <a:r>
              <a:rPr lang="en-US" b="0" u="none" baseline="0" dirty="0" smtClean="0"/>
              <a:t> </a:t>
            </a:r>
            <a:r>
              <a:rPr lang="en-US" b="0" u="none" baseline="0" dirty="0" err="1" smtClean="0"/>
              <a:t>nhau</a:t>
            </a:r>
            <a:r>
              <a:rPr lang="en-US" b="0" u="none" baseline="0" dirty="0" smtClean="0"/>
              <a:t> </a:t>
            </a:r>
            <a:r>
              <a:rPr lang="en-US" b="0" u="none" baseline="0" dirty="0" err="1" smtClean="0"/>
              <a:t>thì</a:t>
            </a:r>
            <a:r>
              <a:rPr lang="en-US" b="0" u="none" baseline="0" dirty="0" smtClean="0"/>
              <a:t> </a:t>
            </a:r>
            <a:r>
              <a:rPr lang="en-US" b="0" u="none" baseline="0" dirty="0" err="1" smtClean="0"/>
              <a:t>bỏ</a:t>
            </a:r>
            <a:r>
              <a:rPr lang="en-US" b="0" u="none" baseline="0" dirty="0" smtClean="0"/>
              <a:t> </a:t>
            </a:r>
            <a:r>
              <a:rPr lang="en-US" b="0" u="none" baseline="0" dirty="0" err="1" smtClean="0"/>
              <a:t>đi</a:t>
            </a:r>
            <a:r>
              <a:rPr lang="en-US" b="0" u="none" baseline="0" dirty="0" smtClean="0"/>
              <a:t> 1 </a:t>
            </a:r>
            <a:r>
              <a:rPr lang="en-US" b="0" u="none" baseline="0" dirty="0" err="1" smtClean="0"/>
              <a:t>vì</a:t>
            </a:r>
            <a:r>
              <a:rPr lang="en-US" b="0" u="none" baseline="0" dirty="0" smtClean="0"/>
              <a:t>  X.X= X,  X + X = X</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err="1" smtClean="0"/>
              <a:t>Hướng</a:t>
            </a:r>
            <a:r>
              <a:rPr lang="en-US" b="1" u="sng" baseline="0" dirty="0" smtClean="0"/>
              <a:t> </a:t>
            </a:r>
            <a:r>
              <a:rPr lang="en-US" b="1" u="sng" baseline="0" dirty="0" err="1" smtClean="0"/>
              <a:t>dẫn</a:t>
            </a:r>
            <a:r>
              <a:rPr lang="en-US" b="1" u="sng" baseline="0" dirty="0" smtClean="0"/>
              <a:t> </a:t>
            </a:r>
            <a:r>
              <a:rPr lang="en-US" b="1" u="sng" baseline="0" dirty="0" err="1" smtClean="0"/>
              <a:t>bài</a:t>
            </a:r>
            <a:r>
              <a:rPr lang="en-US" b="1" u="sng" baseline="0" dirty="0" smtClean="0"/>
              <a:t> 11.3</a:t>
            </a:r>
            <a:endParaRPr lang="en-US" b="0" u="none" baseline="0" dirty="0" smtClean="0"/>
          </a:p>
          <a:p>
            <a:r>
              <a:rPr lang="en-US" b="0" u="none" dirty="0" err="1" smtClean="0"/>
              <a:t>Áp</a:t>
            </a:r>
            <a:r>
              <a:rPr lang="en-US" b="0" u="none" baseline="0" dirty="0" smtClean="0"/>
              <a:t> </a:t>
            </a:r>
            <a:r>
              <a:rPr lang="en-US" b="0" u="none" baseline="0" dirty="0" err="1" smtClean="0"/>
              <a:t>dụng</a:t>
            </a:r>
            <a:r>
              <a:rPr lang="en-US" b="0" u="none" baseline="0" dirty="0" smtClean="0"/>
              <a:t> </a:t>
            </a:r>
            <a:r>
              <a:rPr lang="en-US" b="0" u="none" baseline="0" dirty="0" err="1" smtClean="0"/>
              <a:t>định</a:t>
            </a:r>
            <a:r>
              <a:rPr lang="en-US" b="0" u="none" baseline="0" dirty="0" smtClean="0"/>
              <a:t> </a:t>
            </a:r>
            <a:r>
              <a:rPr lang="en-US" b="0" u="none" baseline="0" dirty="0" err="1" smtClean="0"/>
              <a:t>luật</a:t>
            </a:r>
            <a:r>
              <a:rPr lang="en-US" b="0" u="none" baseline="0" dirty="0" smtClean="0"/>
              <a:t> De Morgan:</a:t>
            </a:r>
          </a:p>
          <a:p>
            <a:r>
              <a:rPr lang="en-US" b="0" u="none" baseline="0" dirty="0" smtClean="0"/>
              <a:t> </a:t>
            </a:r>
            <a:r>
              <a:rPr lang="en-US" b="0" u="none" baseline="0" dirty="0" err="1" smtClean="0"/>
              <a:t>Bù</a:t>
            </a:r>
            <a:r>
              <a:rPr lang="en-US" b="0" u="none" baseline="0" dirty="0" smtClean="0"/>
              <a:t> </a:t>
            </a:r>
            <a:r>
              <a:rPr lang="en-US" b="0" u="none" baseline="0" dirty="0" err="1" smtClean="0"/>
              <a:t>của</a:t>
            </a:r>
            <a:r>
              <a:rPr lang="en-US" b="0" u="none" baseline="0" dirty="0" smtClean="0"/>
              <a:t> </a:t>
            </a:r>
            <a:r>
              <a:rPr lang="en-US" b="0" u="none" baseline="0" dirty="0" err="1" smtClean="0"/>
              <a:t>tổng</a:t>
            </a:r>
            <a:r>
              <a:rPr lang="en-US" b="0" u="none" baseline="0" dirty="0" smtClean="0"/>
              <a:t> = </a:t>
            </a:r>
            <a:r>
              <a:rPr lang="en-US" b="0" u="none" baseline="0" dirty="0" err="1" smtClean="0"/>
              <a:t>tích</a:t>
            </a:r>
            <a:r>
              <a:rPr lang="en-US" b="0" u="none" baseline="0" dirty="0" smtClean="0"/>
              <a:t> 2 </a:t>
            </a:r>
            <a:r>
              <a:rPr lang="en-US" b="0" u="none" baseline="0" dirty="0" err="1" smtClean="0"/>
              <a:t>bù</a:t>
            </a:r>
            <a:r>
              <a:rPr lang="en-US" b="0" u="none" baseline="0" dirty="0" smtClean="0"/>
              <a:t> </a:t>
            </a:r>
            <a:r>
              <a:rPr lang="en-US" b="0" u="none" baseline="0" dirty="0" smtClean="0">
                <a:sym typeface="Wingdings" pitchFamily="2" charset="2"/>
              </a:rPr>
              <a:t>  </a:t>
            </a:r>
            <a:r>
              <a:rPr lang="en-US" b="0" u="none" baseline="0" dirty="0" err="1" smtClean="0">
                <a:sym typeface="Wingdings" pitchFamily="2" charset="2"/>
              </a:rPr>
              <a:t>Tích</a:t>
            </a:r>
            <a:r>
              <a:rPr lang="en-US" b="0" u="none" baseline="0" dirty="0" smtClean="0">
                <a:sym typeface="Wingdings" pitchFamily="2" charset="2"/>
              </a:rPr>
              <a:t> 2 </a:t>
            </a:r>
            <a:r>
              <a:rPr lang="en-US" b="0" u="none" baseline="0" dirty="0" err="1" smtClean="0">
                <a:sym typeface="Wingdings" pitchFamily="2" charset="2"/>
              </a:rPr>
              <a:t>bù</a:t>
            </a:r>
            <a:r>
              <a:rPr lang="en-US" b="0" u="none" baseline="0" dirty="0" smtClean="0">
                <a:sym typeface="Wingdings" pitchFamily="2" charset="2"/>
              </a:rPr>
              <a:t> = </a:t>
            </a:r>
            <a:r>
              <a:rPr lang="en-US" b="0" u="none" baseline="0" dirty="0" err="1" smtClean="0">
                <a:sym typeface="Wingdings" pitchFamily="2" charset="2"/>
              </a:rPr>
              <a:t>Bù</a:t>
            </a:r>
            <a:r>
              <a:rPr lang="en-US" b="0" u="none" baseline="0" dirty="0" smtClean="0">
                <a:sym typeface="Wingdings" pitchFamily="2" charset="2"/>
              </a:rPr>
              <a:t> </a:t>
            </a:r>
            <a:r>
              <a:rPr lang="en-US" b="0" u="none" baseline="0" dirty="0" err="1" smtClean="0">
                <a:sym typeface="Wingdings" pitchFamily="2" charset="2"/>
              </a:rPr>
              <a:t>của</a:t>
            </a:r>
            <a:r>
              <a:rPr lang="en-US" b="0" u="none" baseline="0" dirty="0" smtClean="0">
                <a:sym typeface="Wingdings" pitchFamily="2" charset="2"/>
              </a:rPr>
              <a:t> </a:t>
            </a:r>
            <a:r>
              <a:rPr lang="en-US" b="0" u="none" baseline="0" dirty="0" err="1" smtClean="0">
                <a:sym typeface="Wingdings" pitchFamily="2" charset="2"/>
              </a:rPr>
              <a:t>tổng</a:t>
            </a:r>
            <a:r>
              <a:rPr lang="en-US" b="0" u="none" baseline="0" dirty="0" smtClean="0">
                <a:sym typeface="Wingdings" pitchFamily="2" charset="2"/>
              </a:rPr>
              <a:t> (</a:t>
            </a:r>
            <a:r>
              <a:rPr lang="en-US" b="0" u="none" baseline="0" dirty="0" err="1" smtClean="0">
                <a:sym typeface="Wingdings" pitchFamily="2" charset="2"/>
              </a:rPr>
              <a:t>bài</a:t>
            </a:r>
            <a:r>
              <a:rPr lang="en-US" b="0" u="none" baseline="0" dirty="0" smtClean="0">
                <a:sym typeface="Wingdings" pitchFamily="2" charset="2"/>
              </a:rPr>
              <a:t> 11.3a)</a:t>
            </a:r>
            <a:endParaRPr lang="en-US" b="0" u="non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u="none" baseline="0" dirty="0" smtClean="0"/>
              <a:t> </a:t>
            </a:r>
            <a:r>
              <a:rPr lang="en-US" b="0" u="none" baseline="0" dirty="0" err="1" smtClean="0"/>
              <a:t>Bù</a:t>
            </a:r>
            <a:r>
              <a:rPr lang="en-US" b="0" u="none" baseline="0" dirty="0" smtClean="0"/>
              <a:t> </a:t>
            </a:r>
            <a:r>
              <a:rPr lang="en-US" b="0" u="none" baseline="0" dirty="0" err="1" smtClean="0"/>
              <a:t>của</a:t>
            </a:r>
            <a:r>
              <a:rPr lang="en-US" b="0" u="none" baseline="0" dirty="0" smtClean="0"/>
              <a:t> </a:t>
            </a:r>
            <a:r>
              <a:rPr lang="en-US" b="0" u="none" baseline="0" dirty="0" err="1" smtClean="0"/>
              <a:t>tích</a:t>
            </a:r>
            <a:r>
              <a:rPr lang="en-US" b="0" u="none" baseline="0" dirty="0" smtClean="0"/>
              <a:t> = </a:t>
            </a:r>
            <a:r>
              <a:rPr lang="en-US" b="0" u="none" baseline="0" dirty="0" err="1" smtClean="0"/>
              <a:t>tổng</a:t>
            </a:r>
            <a:r>
              <a:rPr lang="en-US" b="0" u="none" baseline="0" dirty="0" smtClean="0"/>
              <a:t> 2 </a:t>
            </a:r>
            <a:r>
              <a:rPr lang="en-US" b="0" u="none" baseline="0" dirty="0" err="1" smtClean="0"/>
              <a:t>bù</a:t>
            </a:r>
            <a:r>
              <a:rPr lang="en-US" b="0" u="none" baseline="0" dirty="0" smtClean="0"/>
              <a:t> </a:t>
            </a:r>
            <a:r>
              <a:rPr lang="en-US" b="0" u="none" baseline="0" dirty="0" smtClean="0">
                <a:sym typeface="Wingdings" pitchFamily="2" charset="2"/>
              </a:rPr>
              <a:t>  </a:t>
            </a:r>
            <a:r>
              <a:rPr lang="en-US" b="0" u="none" baseline="0" dirty="0" err="1" smtClean="0">
                <a:sym typeface="Wingdings" pitchFamily="2" charset="2"/>
              </a:rPr>
              <a:t>Tổng</a:t>
            </a:r>
            <a:r>
              <a:rPr lang="en-US" b="0" u="none" baseline="0" dirty="0" smtClean="0">
                <a:sym typeface="Wingdings" pitchFamily="2" charset="2"/>
              </a:rPr>
              <a:t> 2 </a:t>
            </a:r>
            <a:r>
              <a:rPr lang="en-US" b="0" u="none" baseline="0" dirty="0" err="1" smtClean="0">
                <a:sym typeface="Wingdings" pitchFamily="2" charset="2"/>
              </a:rPr>
              <a:t>bù</a:t>
            </a:r>
            <a:r>
              <a:rPr lang="en-US" b="0" u="none" baseline="0" dirty="0" smtClean="0">
                <a:sym typeface="Wingdings" pitchFamily="2" charset="2"/>
              </a:rPr>
              <a:t> = </a:t>
            </a:r>
            <a:r>
              <a:rPr lang="en-US" b="0" u="none" baseline="0" dirty="0" err="1" smtClean="0">
                <a:sym typeface="Wingdings" pitchFamily="2" charset="2"/>
              </a:rPr>
              <a:t>Bù</a:t>
            </a:r>
            <a:r>
              <a:rPr lang="en-US" b="0" u="none" baseline="0" dirty="0" smtClean="0">
                <a:sym typeface="Wingdings" pitchFamily="2" charset="2"/>
              </a:rPr>
              <a:t> </a:t>
            </a:r>
            <a:r>
              <a:rPr lang="en-US" b="0" u="none" baseline="0" dirty="0" err="1" smtClean="0">
                <a:sym typeface="Wingdings" pitchFamily="2" charset="2"/>
              </a:rPr>
              <a:t>của</a:t>
            </a:r>
            <a:r>
              <a:rPr lang="en-US" b="0" u="none" baseline="0" dirty="0" smtClean="0">
                <a:sym typeface="Wingdings" pitchFamily="2" charset="2"/>
              </a:rPr>
              <a:t> </a:t>
            </a:r>
            <a:r>
              <a:rPr lang="en-US" b="0" u="none" baseline="0" dirty="0" err="1" smtClean="0">
                <a:sym typeface="Wingdings" pitchFamily="2" charset="2"/>
              </a:rPr>
              <a:t>tích</a:t>
            </a:r>
            <a:r>
              <a:rPr lang="en-US" b="0" u="none" baseline="0" dirty="0" smtClean="0"/>
              <a:t>  </a:t>
            </a:r>
            <a:r>
              <a:rPr lang="en-US" b="0" u="none" baseline="0" dirty="0" smtClean="0">
                <a:sym typeface="Wingdings" pitchFamily="2" charset="2"/>
              </a:rPr>
              <a:t>(</a:t>
            </a:r>
            <a:r>
              <a:rPr lang="en-US" b="0" u="none" baseline="0" dirty="0" err="1" smtClean="0">
                <a:sym typeface="Wingdings" pitchFamily="2" charset="2"/>
              </a:rPr>
              <a:t>bài</a:t>
            </a:r>
            <a:r>
              <a:rPr lang="en-US" b="0" u="none" baseline="0" dirty="0" smtClean="0">
                <a:sym typeface="Wingdings" pitchFamily="2" charset="2"/>
              </a:rPr>
              <a:t> 11.3b)</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err="1" smtClean="0"/>
              <a:t>Hướng</a:t>
            </a:r>
            <a:r>
              <a:rPr lang="en-US" b="1" u="sng" baseline="0" dirty="0" smtClean="0"/>
              <a:t> </a:t>
            </a:r>
            <a:r>
              <a:rPr lang="en-US" b="1" u="sng" baseline="0" dirty="0" err="1" smtClean="0"/>
              <a:t>dẫn</a:t>
            </a:r>
            <a:r>
              <a:rPr lang="en-US" b="1" u="sng" baseline="0" dirty="0" smtClean="0"/>
              <a:t> </a:t>
            </a:r>
            <a:r>
              <a:rPr lang="en-US" b="1" u="sng" baseline="0" dirty="0" err="1" smtClean="0"/>
              <a:t>bài</a:t>
            </a:r>
            <a:r>
              <a:rPr lang="en-US" b="1" u="sng" baseline="0" dirty="0" smtClean="0"/>
              <a:t> 11.4</a:t>
            </a:r>
            <a:r>
              <a:rPr lang="en-US" b="0" u="none" baseline="0" dirty="0" smtClean="0"/>
              <a:t> : </a:t>
            </a:r>
            <a:r>
              <a:rPr lang="en-US" b="0" u="none" baseline="0" dirty="0" err="1" smtClean="0"/>
              <a:t>Dùng</a:t>
            </a:r>
            <a:r>
              <a:rPr lang="en-US" b="0" u="none" baseline="0" dirty="0" smtClean="0"/>
              <a:t> </a:t>
            </a:r>
            <a:r>
              <a:rPr lang="en-US" b="0" u="none" baseline="0" dirty="0" err="1" smtClean="0"/>
              <a:t>cách</a:t>
            </a:r>
            <a:r>
              <a:rPr lang="en-US" b="0" u="none" baseline="0" dirty="0" smtClean="0"/>
              <a:t> </a:t>
            </a:r>
            <a:r>
              <a:rPr lang="en-US" b="0" u="none" baseline="0" dirty="0" err="1" smtClean="0"/>
              <a:t>đặt</a:t>
            </a:r>
            <a:r>
              <a:rPr lang="en-US" b="0" u="none" baseline="0" dirty="0" smtClean="0"/>
              <a:t> </a:t>
            </a:r>
            <a:r>
              <a:rPr lang="en-US" b="0" u="none" baseline="0" dirty="0" err="1" smtClean="0"/>
              <a:t>nhân</a:t>
            </a:r>
            <a:r>
              <a:rPr lang="en-US" b="0" u="none" baseline="0" dirty="0" smtClean="0"/>
              <a:t> </a:t>
            </a:r>
            <a:r>
              <a:rPr lang="en-US" b="0" u="none" baseline="0" dirty="0" err="1" smtClean="0"/>
              <a:t>tử</a:t>
            </a:r>
            <a:r>
              <a:rPr lang="en-US" b="0" u="none" baseline="0" dirty="0" smtClean="0"/>
              <a:t> </a:t>
            </a:r>
            <a:r>
              <a:rPr lang="en-US" b="0" u="none" baseline="0" dirty="0" err="1" smtClean="0"/>
              <a:t>chung</a:t>
            </a:r>
            <a:r>
              <a:rPr lang="en-US" b="0" u="non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u="non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u="none" baseline="0" dirty="0" smtClean="0"/>
          </a:p>
          <a:p>
            <a:endParaRPr lang="en-US" b="0" u="none"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err="1" smtClean="0"/>
              <a:t>Hướng</a:t>
            </a:r>
            <a:r>
              <a:rPr lang="en-US" b="1" u="sng" baseline="0" dirty="0" smtClean="0"/>
              <a:t> </a:t>
            </a:r>
            <a:r>
              <a:rPr lang="en-US" b="1" u="sng" baseline="0" dirty="0" err="1" smtClean="0"/>
              <a:t>dẫn</a:t>
            </a:r>
            <a:r>
              <a:rPr lang="en-US" b="1" u="sng" baseline="0" dirty="0" smtClean="0"/>
              <a:t> </a:t>
            </a:r>
            <a:r>
              <a:rPr lang="en-US" b="1" u="sng" baseline="0" dirty="0" err="1" smtClean="0"/>
              <a:t>gỉai</a:t>
            </a:r>
            <a:r>
              <a:rPr lang="en-US" b="1" u="sng" baseline="0" dirty="0" smtClean="0"/>
              <a:t> </a:t>
            </a:r>
            <a:r>
              <a:rPr lang="en-US" b="1" u="sng" baseline="0" dirty="0" err="1" smtClean="0"/>
              <a:t>bài</a:t>
            </a:r>
            <a:r>
              <a:rPr lang="en-US" b="1" u="sng" baseline="0" dirty="0" smtClean="0"/>
              <a:t> </a:t>
            </a:r>
            <a:r>
              <a:rPr lang="en-US" b="1" u="sng" baseline="0" dirty="0" err="1" smtClean="0"/>
              <a:t>tập</a:t>
            </a:r>
            <a:r>
              <a:rPr lang="en-US" b="1" u="sng" baseline="0" dirty="0" smtClean="0"/>
              <a:t> 11.5</a:t>
            </a:r>
            <a:endParaRPr lang="en-US" b="0" u="none" baseline="0" dirty="0" smtClean="0"/>
          </a:p>
          <a:p>
            <a:endParaRPr lang="en-US" b="1" u="sng" dirty="0" smtClean="0"/>
          </a:p>
          <a:p>
            <a:r>
              <a:rPr lang="en-US" b="1" u="sng" dirty="0" smtClean="0"/>
              <a:t>A B    A</a:t>
            </a:r>
            <a:r>
              <a:rPr lang="en-US" b="1" u="sng" baseline="0" dirty="0" smtClean="0"/>
              <a:t> XOR B</a:t>
            </a:r>
            <a:endParaRPr lang="en-US" b="1" u="sng" dirty="0" smtClean="0"/>
          </a:p>
          <a:p>
            <a:r>
              <a:rPr lang="en-US" b="0" u="none" dirty="0" smtClean="0"/>
              <a:t>0 0     0</a:t>
            </a:r>
          </a:p>
          <a:p>
            <a:r>
              <a:rPr lang="en-US" b="0" u="none" dirty="0" smtClean="0"/>
              <a:t>0 1     1</a:t>
            </a:r>
          </a:p>
          <a:p>
            <a:r>
              <a:rPr lang="en-US" b="0" u="none" dirty="0" smtClean="0"/>
              <a:t>1 0     1</a:t>
            </a:r>
          </a:p>
          <a:p>
            <a:r>
              <a:rPr lang="en-US" b="0" u="none" dirty="0" smtClean="0"/>
              <a:t>1 1     0</a:t>
            </a:r>
          </a:p>
          <a:p>
            <a:r>
              <a:rPr lang="en-US" b="0" u="none" dirty="0" err="1" smtClean="0"/>
              <a:t>Từ</a:t>
            </a:r>
            <a:r>
              <a:rPr lang="en-US" b="0" u="none" baseline="0" dirty="0" smtClean="0"/>
              <a:t> truth table, </a:t>
            </a:r>
            <a:r>
              <a:rPr lang="en-US" b="0" u="none" baseline="0" dirty="0" err="1" smtClean="0"/>
              <a:t>ta</a:t>
            </a:r>
            <a:r>
              <a:rPr lang="en-US" b="0" u="none" baseline="0" dirty="0" smtClean="0"/>
              <a:t> </a:t>
            </a:r>
            <a:r>
              <a:rPr lang="en-US" b="0" u="none" baseline="0" dirty="0" err="1" smtClean="0"/>
              <a:t>tìm</a:t>
            </a:r>
            <a:r>
              <a:rPr lang="en-US" b="0" u="none" baseline="0" dirty="0" smtClean="0"/>
              <a:t> </a:t>
            </a:r>
            <a:r>
              <a:rPr lang="en-US" b="0" u="none" baseline="0" dirty="0" err="1" smtClean="0"/>
              <a:t>công</a:t>
            </a:r>
            <a:r>
              <a:rPr lang="en-US" b="0" u="none" baseline="0" dirty="0" smtClean="0"/>
              <a:t> </a:t>
            </a:r>
            <a:r>
              <a:rPr lang="en-US" b="0" u="none" baseline="0" dirty="0" err="1" smtClean="0"/>
              <a:t>thức</a:t>
            </a:r>
            <a:r>
              <a:rPr lang="en-US" b="0" u="none" baseline="0" dirty="0" smtClean="0"/>
              <a:t> </a:t>
            </a:r>
            <a:r>
              <a:rPr lang="en-US" b="0" u="none" baseline="0" dirty="0" err="1" smtClean="0"/>
              <a:t>tổng</a:t>
            </a:r>
            <a:r>
              <a:rPr lang="en-US" b="0" u="none" baseline="0" dirty="0" smtClean="0"/>
              <a:t> </a:t>
            </a:r>
            <a:r>
              <a:rPr lang="en-US" b="0" u="none" baseline="0" dirty="0" err="1" smtClean="0"/>
              <a:t>tích</a:t>
            </a:r>
            <a:r>
              <a:rPr lang="en-US" b="0" u="none" baseline="0" dirty="0" smtClean="0"/>
              <a:t> </a:t>
            </a:r>
            <a:r>
              <a:rPr lang="en-US" b="0" u="none" baseline="0" dirty="0" err="1" smtClean="0"/>
              <a:t>và</a:t>
            </a:r>
            <a:r>
              <a:rPr lang="en-US" b="0" u="none" baseline="0" dirty="0" smtClean="0"/>
              <a:t> </a:t>
            </a:r>
            <a:r>
              <a:rPr lang="en-US" b="0" u="none" baseline="0" dirty="0" err="1" smtClean="0"/>
              <a:t>sẽ</a:t>
            </a:r>
            <a:r>
              <a:rPr lang="en-US" b="0" u="none" baseline="0" dirty="0" smtClean="0"/>
              <a:t> </a:t>
            </a:r>
            <a:r>
              <a:rPr lang="en-US" b="0" u="none" baseline="0" dirty="0" err="1" smtClean="0"/>
              <a:t>phát</a:t>
            </a:r>
            <a:r>
              <a:rPr lang="en-US" b="0" u="none" baseline="0" dirty="0" smtClean="0"/>
              <a:t> </a:t>
            </a:r>
            <a:r>
              <a:rPr lang="en-US" b="0" u="none" baseline="0" dirty="0" err="1" smtClean="0"/>
              <a:t>hiện</a:t>
            </a:r>
            <a:r>
              <a:rPr lang="en-US" b="0" u="none" baseline="0" dirty="0" smtClean="0"/>
              <a:t> </a:t>
            </a:r>
            <a:r>
              <a:rPr lang="en-US" b="0" u="none" baseline="0" dirty="0" err="1" smtClean="0"/>
              <a:t>ra</a:t>
            </a:r>
            <a:r>
              <a:rPr lang="en-US" b="0" u="none" baseline="0" dirty="0" smtClean="0"/>
              <a:t> </a:t>
            </a:r>
            <a:r>
              <a:rPr lang="en-US" b="0" u="none" baseline="0" dirty="0" err="1" smtClean="0"/>
              <a:t>rằng</a:t>
            </a:r>
            <a:r>
              <a:rPr lang="en-US" b="0" u="none" baseline="0" dirty="0" smtClean="0"/>
              <a:t> </a:t>
            </a:r>
            <a:r>
              <a:rPr lang="en-US" b="0" u="none" baseline="0" dirty="0" err="1" smtClean="0"/>
              <a:t>chúng</a:t>
            </a:r>
            <a:r>
              <a:rPr lang="en-US" b="0" u="none" baseline="0" dirty="0" smtClean="0"/>
              <a:t> </a:t>
            </a:r>
            <a:r>
              <a:rPr lang="en-US" b="0" u="none" baseline="0" dirty="0" err="1" smtClean="0"/>
              <a:t>bao</a:t>
            </a:r>
            <a:r>
              <a:rPr lang="en-US" b="0" u="none" baseline="0" dirty="0" smtClean="0"/>
              <a:t> </a:t>
            </a:r>
            <a:r>
              <a:rPr lang="en-US" b="0" u="none" baseline="0" dirty="0" err="1" smtClean="0"/>
              <a:t>gồm</a:t>
            </a:r>
            <a:r>
              <a:rPr lang="en-US" b="0" u="none" baseline="0" dirty="0" smtClean="0"/>
              <a:t> </a:t>
            </a:r>
            <a:r>
              <a:rPr lang="en-US" b="0" u="none" baseline="0" dirty="0" err="1" smtClean="0"/>
              <a:t>các</a:t>
            </a:r>
            <a:r>
              <a:rPr lang="en-US" b="0" u="none" baseline="0" dirty="0" smtClean="0"/>
              <a:t> </a:t>
            </a:r>
            <a:r>
              <a:rPr lang="en-US" b="0" u="none" baseline="0" dirty="0" err="1" smtClean="0"/>
              <a:t>phép</a:t>
            </a:r>
            <a:r>
              <a:rPr lang="en-US" b="0" u="none" baseline="0" dirty="0" smtClean="0"/>
              <a:t> </a:t>
            </a:r>
            <a:r>
              <a:rPr lang="en-US" b="0" u="none" baseline="0" dirty="0" err="1" smtClean="0"/>
              <a:t>toán</a:t>
            </a:r>
            <a:r>
              <a:rPr lang="en-US" b="0" u="none" baseline="0" dirty="0" smtClean="0"/>
              <a:t> AND OR NOT.</a:t>
            </a:r>
          </a:p>
          <a:p>
            <a:endParaRPr lang="en-US" b="0" u="none" dirty="0" smtClean="0"/>
          </a:p>
          <a:p>
            <a:r>
              <a:rPr lang="en-US" b="1" u="sng" dirty="0" err="1" smtClean="0"/>
              <a:t>Hướng</a:t>
            </a:r>
            <a:r>
              <a:rPr lang="en-US" b="1" u="sng" baseline="0" dirty="0" smtClean="0"/>
              <a:t> </a:t>
            </a:r>
            <a:r>
              <a:rPr lang="en-US" b="1" u="sng" baseline="0" dirty="0" err="1" smtClean="0"/>
              <a:t>dẫn</a:t>
            </a:r>
            <a:r>
              <a:rPr lang="en-US" b="1" u="sng" baseline="0" dirty="0" smtClean="0"/>
              <a:t> </a:t>
            </a:r>
            <a:r>
              <a:rPr lang="en-US" b="1" u="sng" baseline="0" dirty="0" err="1" smtClean="0"/>
              <a:t>gỉai</a:t>
            </a:r>
            <a:r>
              <a:rPr lang="en-US" b="1" u="sng" baseline="0" dirty="0" smtClean="0"/>
              <a:t> </a:t>
            </a:r>
            <a:r>
              <a:rPr lang="en-US" b="1" u="sng" baseline="0" dirty="0" err="1" smtClean="0"/>
              <a:t>bài</a:t>
            </a:r>
            <a:r>
              <a:rPr lang="en-US" b="1" u="sng" baseline="0" dirty="0" smtClean="0"/>
              <a:t> </a:t>
            </a:r>
            <a:r>
              <a:rPr lang="en-US" b="1" u="sng" baseline="0" dirty="0" err="1" smtClean="0"/>
              <a:t>tập</a:t>
            </a:r>
            <a:r>
              <a:rPr lang="en-US" b="1" u="sng" baseline="0" dirty="0" smtClean="0"/>
              <a:t> 11.8</a:t>
            </a:r>
            <a:endParaRPr lang="en-US" b="0" u="none" baseline="0" dirty="0" smtClean="0"/>
          </a:p>
          <a:p>
            <a:endParaRPr lang="en-US" b="0" u="none" baseline="0" dirty="0" smtClean="0"/>
          </a:p>
          <a:p>
            <a:r>
              <a:rPr lang="en-US" b="0" u="none" baseline="0" dirty="0" err="1" smtClean="0"/>
              <a:t>Trị</a:t>
            </a:r>
            <a:r>
              <a:rPr lang="en-US" b="0" u="none" baseline="0" dirty="0" smtClean="0"/>
              <a:t> </a:t>
            </a:r>
            <a:r>
              <a:rPr lang="en-US" b="0" u="none" baseline="0" dirty="0" err="1" smtClean="0"/>
              <a:t>đầu</a:t>
            </a:r>
            <a:r>
              <a:rPr lang="en-US" b="0" u="none" baseline="0" dirty="0" smtClean="0"/>
              <a:t> </a:t>
            </a:r>
            <a:r>
              <a:rPr lang="en-US" b="0" u="none" baseline="0" dirty="0" err="1" smtClean="0"/>
              <a:t>vào</a:t>
            </a:r>
            <a:r>
              <a:rPr lang="en-US" b="0" u="none" baseline="0" dirty="0" smtClean="0"/>
              <a:t> 0 </a:t>
            </a:r>
            <a:r>
              <a:rPr lang="en-US" b="0" u="none" baseline="0" dirty="0" smtClean="0">
                <a:sym typeface="Wingdings" pitchFamily="2" charset="2"/>
              </a:rPr>
              <a:t> 9  </a:t>
            </a:r>
            <a:r>
              <a:rPr lang="en-US" b="0" u="none" baseline="0" dirty="0" err="1" smtClean="0"/>
              <a:t>Hàm</a:t>
            </a:r>
            <a:r>
              <a:rPr lang="en-US" b="0" u="none" baseline="0" dirty="0" smtClean="0"/>
              <a:t> Boole 4 </a:t>
            </a:r>
            <a:r>
              <a:rPr lang="en-US" b="0" u="none" baseline="0" dirty="0" err="1" smtClean="0"/>
              <a:t>biến</a:t>
            </a:r>
            <a:endParaRPr lang="en-US" b="0" u="none" baseline="0" dirty="0" smtClean="0"/>
          </a:p>
          <a:p>
            <a:r>
              <a:rPr lang="en-US" b="0" u="none" baseline="0" dirty="0" err="1" smtClean="0"/>
              <a:t>Xét</a:t>
            </a:r>
            <a:r>
              <a:rPr lang="en-US" b="0" u="none" baseline="0" dirty="0" smtClean="0"/>
              <a:t> </a:t>
            </a:r>
            <a:r>
              <a:rPr lang="en-US" b="0" u="none" baseline="0" dirty="0" err="1" smtClean="0"/>
              <a:t>cạnh</a:t>
            </a:r>
            <a:r>
              <a:rPr lang="en-US" b="0" u="none" baseline="0" dirty="0" smtClean="0"/>
              <a:t> a </a:t>
            </a:r>
            <a:r>
              <a:rPr lang="en-US" b="0" u="none" baseline="0" dirty="0" err="1" smtClean="0"/>
              <a:t>trong</a:t>
            </a:r>
            <a:r>
              <a:rPr lang="en-US" b="0" u="none" baseline="0" dirty="0" smtClean="0"/>
              <a:t> </a:t>
            </a:r>
            <a:r>
              <a:rPr lang="en-US" b="0" u="none" baseline="0" dirty="0" err="1" smtClean="0"/>
              <a:t>hình</a:t>
            </a:r>
            <a:r>
              <a:rPr lang="en-US" b="0" u="none" baseline="0" dirty="0" smtClean="0"/>
              <a:t>: </a:t>
            </a:r>
            <a:r>
              <a:rPr lang="en-US" b="1" u="none" baseline="0" dirty="0" smtClean="0"/>
              <a:t>a</a:t>
            </a:r>
            <a:r>
              <a:rPr lang="en-US" b="0" u="none" baseline="0" dirty="0" smtClean="0"/>
              <a:t> </a:t>
            </a:r>
            <a:r>
              <a:rPr lang="en-US" b="0" u="none" baseline="0" dirty="0" err="1" smtClean="0"/>
              <a:t>sẽ</a:t>
            </a:r>
            <a:r>
              <a:rPr lang="en-US" b="0" u="none" baseline="0" dirty="0" smtClean="0"/>
              <a:t> </a:t>
            </a:r>
            <a:r>
              <a:rPr lang="en-US" b="0" u="none" baseline="0" dirty="0" err="1" smtClean="0"/>
              <a:t>sáng</a:t>
            </a:r>
            <a:r>
              <a:rPr lang="en-US" b="0" u="none" baseline="0" dirty="0" smtClean="0"/>
              <a:t> </a:t>
            </a:r>
            <a:r>
              <a:rPr lang="en-US" b="0" u="none" baseline="0" dirty="0" err="1" smtClean="0"/>
              <a:t>ứng</a:t>
            </a:r>
            <a:r>
              <a:rPr lang="en-US" b="0" u="none" baseline="0" dirty="0" smtClean="0"/>
              <a:t> </a:t>
            </a:r>
            <a:r>
              <a:rPr lang="en-US" b="0" u="none" baseline="0" dirty="0" err="1" smtClean="0"/>
              <a:t>với</a:t>
            </a:r>
            <a:r>
              <a:rPr lang="en-US" b="0" u="none" baseline="0" dirty="0" smtClean="0"/>
              <a:t> </a:t>
            </a:r>
            <a:r>
              <a:rPr lang="en-US" b="0" u="none" baseline="0" dirty="0" err="1" smtClean="0"/>
              <a:t>các</a:t>
            </a:r>
            <a:r>
              <a:rPr lang="en-US" b="0" u="none" baseline="0" dirty="0" smtClean="0"/>
              <a:t> </a:t>
            </a:r>
            <a:r>
              <a:rPr lang="en-US" b="0" u="none" baseline="0" dirty="0" err="1" smtClean="0"/>
              <a:t>trị</a:t>
            </a:r>
            <a:r>
              <a:rPr lang="en-US" b="0" u="none" baseline="0" dirty="0" smtClean="0"/>
              <a:t> </a:t>
            </a:r>
            <a:r>
              <a:rPr lang="en-US" b="0" u="none" baseline="0" dirty="0" err="1" smtClean="0"/>
              <a:t>hệ</a:t>
            </a:r>
            <a:r>
              <a:rPr lang="en-US" b="0" u="none" baseline="0" dirty="0" smtClean="0"/>
              <a:t> 10: 0, 2, 3, 5, 6, 7, 8, 9</a:t>
            </a:r>
          </a:p>
          <a:p>
            <a:r>
              <a:rPr lang="en-US" b="1" u="none" baseline="0" dirty="0" smtClean="0"/>
              <a:t>Truth table</a:t>
            </a:r>
          </a:p>
          <a:p>
            <a:r>
              <a:rPr lang="en-US" b="0" u="none" baseline="0" dirty="0" smtClean="0"/>
              <a:t>Dec   ABCD    </a:t>
            </a:r>
            <a:r>
              <a:rPr lang="en-US" b="1" u="sng" baseline="0" dirty="0" smtClean="0"/>
              <a:t>a</a:t>
            </a:r>
          </a:p>
          <a:p>
            <a:r>
              <a:rPr lang="en-US" b="0" u="none" dirty="0" smtClean="0"/>
              <a:t>0       0000    </a:t>
            </a:r>
            <a:r>
              <a:rPr lang="en-US" b="1" u="none" dirty="0" smtClean="0"/>
              <a:t>1</a:t>
            </a:r>
          </a:p>
          <a:p>
            <a:r>
              <a:rPr lang="en-US" b="0" u="none" dirty="0" smtClean="0"/>
              <a:t>1       0001    0</a:t>
            </a:r>
          </a:p>
          <a:p>
            <a:r>
              <a:rPr lang="en-US" b="0" u="none" dirty="0" smtClean="0"/>
              <a:t>2       0010    </a:t>
            </a:r>
            <a:r>
              <a:rPr lang="en-US" b="1" u="none" dirty="0" smtClean="0"/>
              <a:t>1</a:t>
            </a:r>
            <a:r>
              <a:rPr lang="en-US" b="0" u="none" dirty="0" smtClean="0"/>
              <a:t> </a:t>
            </a:r>
          </a:p>
          <a:p>
            <a:r>
              <a:rPr lang="en-US" b="0" u="none" dirty="0" smtClean="0"/>
              <a:t>3       0011    </a:t>
            </a:r>
            <a:r>
              <a:rPr lang="en-US" b="1" u="none" dirty="0" smtClean="0"/>
              <a:t>1</a:t>
            </a:r>
            <a:endParaRPr lang="en-US" b="0" u="none" dirty="0" smtClean="0"/>
          </a:p>
          <a:p>
            <a:r>
              <a:rPr lang="en-US" b="0" u="none" dirty="0" smtClean="0"/>
              <a:t>4       0100    0</a:t>
            </a:r>
          </a:p>
          <a:p>
            <a:r>
              <a:rPr lang="en-US" b="0" u="none" dirty="0" smtClean="0"/>
              <a:t>5       0101    </a:t>
            </a:r>
            <a:r>
              <a:rPr lang="en-US" b="1" u="none" dirty="0" smtClean="0"/>
              <a:t>1</a:t>
            </a:r>
            <a:r>
              <a:rPr lang="en-US" b="0" u="none" dirty="0" smtClean="0"/>
              <a:t> </a:t>
            </a:r>
          </a:p>
          <a:p>
            <a:r>
              <a:rPr lang="en-US" b="0" u="none" dirty="0" smtClean="0"/>
              <a:t>6       0110    </a:t>
            </a:r>
            <a:r>
              <a:rPr lang="en-US" b="1" u="none" dirty="0" smtClean="0"/>
              <a:t>1</a:t>
            </a:r>
            <a:endParaRPr lang="en-US" b="0" u="none" dirty="0" smtClean="0"/>
          </a:p>
          <a:p>
            <a:r>
              <a:rPr lang="en-US" b="0" u="none" dirty="0" smtClean="0"/>
              <a:t>7       0111    </a:t>
            </a:r>
            <a:r>
              <a:rPr lang="en-US" b="1" u="none" dirty="0" smtClean="0"/>
              <a:t>1</a:t>
            </a:r>
            <a:endParaRPr lang="en-US" b="0" u="none" dirty="0" smtClean="0"/>
          </a:p>
          <a:p>
            <a:r>
              <a:rPr lang="en-US" b="0" u="none" dirty="0" smtClean="0"/>
              <a:t>8       1000    </a:t>
            </a:r>
            <a:r>
              <a:rPr lang="en-US" b="1" u="none" dirty="0" smtClean="0"/>
              <a:t>1</a:t>
            </a:r>
            <a:endParaRPr lang="en-US" b="0" u="none" dirty="0" smtClean="0"/>
          </a:p>
          <a:p>
            <a:pPr marL="228600" indent="-228600">
              <a:buAutoNum type="arabicPlain" startAt="9"/>
            </a:pPr>
            <a:r>
              <a:rPr lang="en-US" b="0" u="none" dirty="0" smtClean="0"/>
              <a:t>    1001    </a:t>
            </a:r>
            <a:r>
              <a:rPr lang="en-US" b="1" u="none" dirty="0" smtClean="0"/>
              <a:t>1</a:t>
            </a:r>
            <a:endParaRPr lang="en-US" b="0" u="none" dirty="0" smtClean="0"/>
          </a:p>
          <a:p>
            <a:pPr marL="228600" indent="-228600">
              <a:buAutoNum type="arabicPlain" startAt="9"/>
            </a:pPr>
            <a:r>
              <a:rPr lang="en-US" b="0" u="none" dirty="0" smtClean="0">
                <a:sym typeface="Wingdings" pitchFamily="2" charset="2"/>
              </a:rPr>
              <a:t></a:t>
            </a:r>
            <a:r>
              <a:rPr lang="en-US" b="0" u="none" dirty="0" smtClean="0"/>
              <a:t>            don’t care</a:t>
            </a:r>
          </a:p>
          <a:p>
            <a:pPr marL="228600" indent="-228600">
              <a:buNone/>
            </a:pPr>
            <a:r>
              <a:rPr lang="en-US" b="0" u="none" dirty="0" err="1" smtClean="0"/>
              <a:t>Bạn</a:t>
            </a:r>
            <a:r>
              <a:rPr lang="en-US" b="0" u="none" baseline="0" dirty="0" smtClean="0"/>
              <a:t> </a:t>
            </a:r>
            <a:r>
              <a:rPr lang="en-US" b="0" u="none" baseline="0" dirty="0" err="1" smtClean="0"/>
              <a:t>đã</a:t>
            </a:r>
            <a:r>
              <a:rPr lang="en-US" b="0" u="none" baseline="0" dirty="0" smtClean="0"/>
              <a:t> </a:t>
            </a:r>
            <a:r>
              <a:rPr lang="en-US" b="0" u="none" baseline="0" dirty="0" err="1" smtClean="0"/>
              <a:t>có</a:t>
            </a:r>
            <a:r>
              <a:rPr lang="en-US" b="0" u="none" baseline="0" dirty="0" smtClean="0"/>
              <a:t> </a:t>
            </a:r>
            <a:r>
              <a:rPr lang="en-US" b="0" u="none" baseline="0" dirty="0" err="1" smtClean="0"/>
              <a:t>thể</a:t>
            </a:r>
            <a:r>
              <a:rPr lang="en-US" b="0" u="none" baseline="0" dirty="0" smtClean="0"/>
              <a:t> </a:t>
            </a:r>
            <a:r>
              <a:rPr lang="en-US" b="0" u="none" baseline="0" dirty="0" err="1" smtClean="0"/>
              <a:t>làm</a:t>
            </a:r>
            <a:r>
              <a:rPr lang="en-US" b="0" u="none" baseline="0" dirty="0" smtClean="0"/>
              <a:t> </a:t>
            </a:r>
            <a:r>
              <a:rPr lang="en-US" b="0" u="none" baseline="0" dirty="0" err="1" smtClean="0"/>
              <a:t>tiếp</a:t>
            </a:r>
            <a:r>
              <a:rPr lang="en-US" b="0" u="none" baseline="0" dirty="0" smtClean="0"/>
              <a:t> </a:t>
            </a:r>
            <a:r>
              <a:rPr lang="en-US" b="0" u="none" baseline="0" dirty="0" err="1" smtClean="0"/>
              <a:t>được</a:t>
            </a:r>
            <a:r>
              <a:rPr lang="en-US" b="0" u="none" baseline="0" dirty="0" smtClean="0"/>
              <a:t> </a:t>
            </a:r>
            <a:r>
              <a:rPr lang="en-US" b="0" u="none" baseline="0" dirty="0" err="1" smtClean="0"/>
              <a:t>rồi</a:t>
            </a:r>
            <a:r>
              <a:rPr lang="en-US" b="0" u="none" baseline="0" dirty="0" smtClean="0"/>
              <a:t>.</a:t>
            </a:r>
          </a:p>
          <a:p>
            <a:pPr marL="228600" indent="-228600">
              <a:buNone/>
            </a:pPr>
            <a:endParaRPr lang="en-US" b="0" u="none" dirty="0" smtClean="0"/>
          </a:p>
          <a:p>
            <a:endParaRPr lang="en-US" b="1" u="sng"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err="1" smtClean="0">
                <a:solidFill>
                  <a:schemeClr val="tx1"/>
                </a:solidFill>
                <a:latin typeface="Times New Roman" pitchFamily="-1" charset="0"/>
                <a:ea typeface="+mn-ea"/>
                <a:cs typeface="+mn-cs"/>
              </a:rPr>
              <a:t>Mạch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Vậy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nền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tảng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học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việc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thiết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kế</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gì</a:t>
            </a:r>
            <a:r>
              <a:rPr lang="en-US" sz="1200" kern="1200" baseline="0" dirty="0" smtClean="0">
                <a:solidFill>
                  <a:schemeClr val="tx1"/>
                </a:solidFill>
                <a:latin typeface="Times New Roman" pitchFamily="-1" charset="0"/>
                <a:ea typeface="+mn-ea"/>
                <a:cs typeface="+mn-cs"/>
              </a:rPr>
              <a:t>?</a:t>
            </a:r>
          </a:p>
          <a:p>
            <a:pPr>
              <a:buFont typeface="Wingdings"/>
              <a:buChar char="à"/>
            </a:pPr>
            <a:r>
              <a:rPr lang="en-US" sz="1200" b="1" kern="1200" baseline="0" dirty="0" err="1" smtClean="0">
                <a:solidFill>
                  <a:schemeClr val="tx1"/>
                </a:solidFill>
                <a:latin typeface="Times New Roman" pitchFamily="-1" charset="0"/>
                <a:ea typeface="+mn-ea"/>
                <a:cs typeface="+mn-cs"/>
                <a:sym typeface="Wingdings" pitchFamily="2" charset="2"/>
              </a:rPr>
              <a:t>Đại</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số</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Bool</a:t>
            </a:r>
            <a:endParaRPr lang="en-US" sz="1200" b="0" kern="1200" baseline="0" dirty="0" smtClean="0">
              <a:solidFill>
                <a:schemeClr val="tx1"/>
              </a:solidFill>
              <a:latin typeface="Times New Roman" pitchFamily="-1" charset="0"/>
              <a:ea typeface="+mn-ea"/>
              <a:cs typeface="+mn-cs"/>
              <a:sym typeface="Wingdings" pitchFamily="2" charset="2"/>
            </a:endParaRPr>
          </a:p>
          <a:p>
            <a:pPr>
              <a:buFont typeface="Wingdings"/>
              <a:buNone/>
            </a:pPr>
            <a:endParaRPr lang="en-US" sz="1200" b="0" kern="1200" baseline="0" dirty="0" smtClean="0">
              <a:solidFill>
                <a:schemeClr val="tx1"/>
              </a:solidFill>
              <a:latin typeface="Times New Roman" pitchFamily="-1" charset="0"/>
              <a:ea typeface="+mn-ea"/>
              <a:cs typeface="+mn-cs"/>
              <a:sym typeface="Wingdings" pitchFamily="2" charset="2"/>
            </a:endParaRPr>
          </a:p>
          <a:p>
            <a:pPr>
              <a:buFont typeface="Wingdings"/>
              <a:buNone/>
            </a:pPr>
            <a:r>
              <a:rPr lang="en-US" sz="1200" b="0" kern="1200" baseline="0" dirty="0" err="1" smtClean="0">
                <a:solidFill>
                  <a:schemeClr val="tx1"/>
                </a:solidFill>
                <a:latin typeface="Times New Roman" pitchFamily="-1" charset="0"/>
                <a:ea typeface="+mn-ea"/>
                <a:cs typeface="+mn-cs"/>
                <a:sym typeface="Wingdings" pitchFamily="2" charset="2"/>
              </a:rPr>
              <a:t>Đại</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số</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Môn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toán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học</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nghiên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cứu</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tập</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hợp</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số</a:t>
            </a:r>
            <a:r>
              <a:rPr lang="en-US" sz="1200" b="0" kern="1200" baseline="0" dirty="0" smtClean="0">
                <a:solidFill>
                  <a:schemeClr val="tx1"/>
                </a:solidFill>
                <a:latin typeface="Times New Roman" pitchFamily="-1" charset="0"/>
                <a:ea typeface="+mn-ea"/>
                <a:cs typeface="+mn-cs"/>
                <a:sym typeface="Wingdings" pitchFamily="2" charset="2"/>
              </a:rPr>
              <a:t> </a:t>
            </a:r>
          </a:p>
          <a:p>
            <a:pPr>
              <a:buFont typeface="Wingdings"/>
              <a:buNone/>
            </a:pPr>
            <a:r>
              <a:rPr lang="en-US" sz="1200" b="0" kern="1200" baseline="0" dirty="0" err="1" smtClean="0">
                <a:solidFill>
                  <a:schemeClr val="tx1"/>
                </a:solidFill>
                <a:latin typeface="Times New Roman" pitchFamily="-1" charset="0"/>
                <a:ea typeface="+mn-ea"/>
                <a:cs typeface="+mn-cs"/>
                <a:sym typeface="Wingdings" pitchFamily="2" charset="2"/>
              </a:rPr>
              <a:t>Đại</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số</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là</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một</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hệ</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thống</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bao</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gồm</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tập</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hợp</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số</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được</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nghiên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cứu</a:t>
            </a:r>
            <a:r>
              <a:rPr lang="en-US" sz="1200" b="0" kern="1200" baseline="0" dirty="0" smtClean="0">
                <a:solidFill>
                  <a:schemeClr val="tx1"/>
                </a:solidFill>
                <a:latin typeface="Times New Roman" pitchFamily="-1" charset="0"/>
                <a:ea typeface="+mn-ea"/>
                <a:cs typeface="+mn-cs"/>
                <a:sym typeface="Wingdings" pitchFamily="2" charset="2"/>
              </a:rPr>
              <a:t> + </a:t>
            </a:r>
            <a:r>
              <a:rPr lang="en-US" sz="1200" b="0" kern="1200" baseline="0" dirty="0" err="1" smtClean="0">
                <a:solidFill>
                  <a:schemeClr val="tx1"/>
                </a:solidFill>
                <a:latin typeface="Times New Roman" pitchFamily="-1" charset="0"/>
                <a:ea typeface="+mn-ea"/>
                <a:cs typeface="+mn-cs"/>
                <a:sym typeface="Wingdings" pitchFamily="2" charset="2"/>
              </a:rPr>
              <a:t>bộ</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toán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tử</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cơ</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bản</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thường</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được</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ký</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hiệu</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là</a:t>
            </a:r>
            <a:r>
              <a:rPr lang="en-US" sz="1200" b="0" kern="1200" baseline="0" dirty="0" smtClean="0">
                <a:solidFill>
                  <a:schemeClr val="tx1"/>
                </a:solidFill>
                <a:latin typeface="Times New Roman" pitchFamily="-1" charset="0"/>
                <a:ea typeface="+mn-ea"/>
                <a:cs typeface="+mn-cs"/>
                <a:sym typeface="Wingdings" pitchFamily="2" charset="2"/>
              </a:rPr>
              <a:t> + *</a:t>
            </a:r>
          </a:p>
          <a:p>
            <a:endParaRPr lang="en-US" sz="1200" kern="1200" baseline="0" dirty="0" smtClean="0">
              <a:solidFill>
                <a:schemeClr val="tx1"/>
              </a:solidFill>
              <a:latin typeface="Times New Roman" pitchFamily="-1" charset="0"/>
              <a:ea typeface="+mn-ea"/>
              <a:cs typeface="+mn-cs"/>
            </a:endParaRPr>
          </a:p>
          <a:p>
            <a:r>
              <a:rPr lang="en-US" sz="1200" kern="1200" baseline="0" dirty="0" err="1" smtClean="0">
                <a:solidFill>
                  <a:schemeClr val="tx1"/>
                </a:solidFill>
                <a:latin typeface="Times New Roman" pitchFamily="-1" charset="0"/>
                <a:ea typeface="+mn-ea"/>
                <a:cs typeface="+mn-cs"/>
              </a:rPr>
              <a:t>Thí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dụ</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Đại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nguyên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nguyên</a:t>
            </a:r>
            <a:r>
              <a:rPr lang="en-US" sz="1200" kern="1200" baseline="0" dirty="0" smtClean="0">
                <a:solidFill>
                  <a:schemeClr val="tx1"/>
                </a:solidFill>
                <a:latin typeface="Times New Roman" pitchFamily="-1" charset="0"/>
                <a:ea typeface="+mn-ea"/>
                <a:cs typeface="+mn-cs"/>
              </a:rPr>
              <a:t> , { + - * /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smtClean="0">
                <a:solidFill>
                  <a:schemeClr val="tx1"/>
                </a:solidFill>
                <a:latin typeface="Times New Roman" pitchFamily="-1" charset="0"/>
                <a:ea typeface="+mn-ea"/>
                <a:cs typeface="+mn-cs"/>
              </a:rPr>
              <a:t>Boolean algebra. </a:t>
            </a:r>
            <a:r>
              <a:rPr lang="en-US" sz="1200" kern="1200" dirty="0" smtClean="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smtClean="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smtClean="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Analysis: </a:t>
            </a:r>
            <a:r>
              <a:rPr lang="en-US" sz="1200" kern="1200" dirty="0" smtClean="0">
                <a:solidFill>
                  <a:schemeClr val="tx1"/>
                </a:solidFill>
                <a:latin typeface="Times New Roman" pitchFamily="-1" charset="0"/>
                <a:ea typeface="+mn-ea"/>
                <a:cs typeface="+mn-cs"/>
              </a:rPr>
              <a:t>It is an economical way of describing the function of digital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Design: </a:t>
            </a:r>
            <a:r>
              <a:rPr lang="en-US" sz="1200" kern="1200" dirty="0" smtClean="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smtClean="0"/>
          </a:p>
          <a:p>
            <a:r>
              <a:rPr lang="en-US" sz="1200" kern="1200" dirty="0" smtClean="0">
                <a:solidFill>
                  <a:schemeClr val="tx1"/>
                </a:solidFill>
                <a:latin typeface="Times New Roman" pitchFamily="-1" charset="0"/>
                <a:ea typeface="+mn-ea"/>
                <a:cs typeface="+mn-cs"/>
              </a:rPr>
              <a:t>are AND, OR, and NOT, which are symbolically represented by dot, plus sign, and overbar: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AND B = A * B</a:t>
            </a:r>
          </a:p>
          <a:p>
            <a:r>
              <a:rPr lang="en-US" sz="1200" kern="1200" dirty="0" smtClean="0">
                <a:solidFill>
                  <a:schemeClr val="tx1"/>
                </a:solidFill>
                <a:latin typeface="Times New Roman" pitchFamily="-1" charset="0"/>
                <a:ea typeface="+mn-ea"/>
                <a:cs typeface="+mn-cs"/>
              </a:rPr>
              <a:t>A OR B = A + B </a:t>
            </a:r>
            <a:endParaRPr lang="en-US" dirty="0" smtClean="0"/>
          </a:p>
          <a:p>
            <a:r>
              <a:rPr lang="en-US" sz="1200" kern="1200" dirty="0" smtClean="0">
                <a:solidFill>
                  <a:schemeClr val="tx1"/>
                </a:solidFill>
                <a:latin typeface="Times New Roman" pitchFamily="-1" charset="0"/>
                <a:ea typeface="+mn-ea"/>
                <a:cs typeface="+mn-cs"/>
              </a:rPr>
              <a:t>NOT A = Ā</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smtClean="0">
                <a:solidFill>
                  <a:schemeClr val="tx1"/>
                </a:solidFill>
                <a:latin typeface="Times New Roman" pitchFamily="-1" charset="0"/>
                <a:ea typeface="+mn-ea"/>
                <a:cs typeface="+mn-cs"/>
              </a:rPr>
            </a:br>
            <a:endParaRPr lang="en-US"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GB" b="1" dirty="0" smtClean="0"/>
              <a:t>Identity: </a:t>
            </a:r>
            <a:r>
              <a:rPr lang="en-GB" b="1" dirty="0" err="1" smtClean="0"/>
              <a:t>đồng</a:t>
            </a:r>
            <a:r>
              <a:rPr lang="en-GB" b="1" baseline="0" dirty="0" smtClean="0"/>
              <a:t> </a:t>
            </a:r>
            <a:r>
              <a:rPr lang="en-GB" b="1" baseline="0" dirty="0" err="1" smtClean="0"/>
              <a:t>nhất</a:t>
            </a:r>
            <a:endParaRPr lang="en-GB" b="1" baseline="0" smtClean="0"/>
          </a:p>
          <a:p>
            <a:endParaRPr lang="en-GB"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dirty="0" smtClean="0">
                <a:solidFill>
                  <a:schemeClr val="bg1"/>
                </a:solidFill>
              </a:rPr>
              <a:t>Gate/ </a:t>
            </a:r>
            <a:r>
              <a:rPr lang="en-US" dirty="0" err="1" smtClean="0">
                <a:solidFill>
                  <a:schemeClr val="bg1"/>
                </a:solidFill>
              </a:rPr>
              <a:t>cổng</a:t>
            </a:r>
            <a:r>
              <a:rPr lang="en-US" dirty="0" smtClean="0">
                <a:solidFill>
                  <a:schemeClr val="bg1"/>
                </a:solidFill>
              </a:rPr>
              <a:t> </a:t>
            </a:r>
            <a:r>
              <a:rPr lang="en-US" dirty="0" err="1" smtClean="0">
                <a:solidFill>
                  <a:schemeClr val="bg1"/>
                </a:solidFill>
              </a:rPr>
              <a:t>điện</a:t>
            </a:r>
            <a:r>
              <a:rPr lang="en-US" dirty="0" smtClean="0">
                <a:solidFill>
                  <a:schemeClr val="bg1"/>
                </a:solidFill>
              </a:rPr>
              <a:t> </a:t>
            </a:r>
            <a:r>
              <a:rPr lang="en-US" dirty="0" err="1" smtClean="0">
                <a:solidFill>
                  <a:schemeClr val="bg1"/>
                </a:solidFill>
              </a:rPr>
              <a:t>tử</a:t>
            </a:r>
            <a:r>
              <a:rPr lang="en-US" dirty="0" smtClean="0">
                <a:solidFill>
                  <a:schemeClr val="bg1"/>
                </a:solidFill>
              </a:rPr>
              <a:t>:</a:t>
            </a:r>
          </a:p>
          <a:p>
            <a:r>
              <a:rPr lang="en-US" dirty="0" err="1" smtClean="0">
                <a:solidFill>
                  <a:schemeClr val="bg1"/>
                </a:solidFill>
              </a:rPr>
              <a:t>Một</a:t>
            </a:r>
            <a:r>
              <a:rPr lang="en-US" dirty="0" smtClean="0">
                <a:solidFill>
                  <a:schemeClr val="bg1"/>
                </a:solidFill>
              </a:rPr>
              <a:t> </a:t>
            </a:r>
            <a:r>
              <a:rPr lang="en-US" dirty="0" err="1" smtClean="0">
                <a:solidFill>
                  <a:schemeClr val="bg1"/>
                </a:solidFill>
              </a:rPr>
              <a:t>linh</a:t>
            </a:r>
            <a:r>
              <a:rPr lang="en-US" dirty="0" smtClean="0">
                <a:solidFill>
                  <a:schemeClr val="bg1"/>
                </a:solidFill>
              </a:rPr>
              <a:t> </a:t>
            </a:r>
            <a:r>
              <a:rPr lang="en-US" dirty="0" err="1" smtClean="0">
                <a:solidFill>
                  <a:schemeClr val="bg1"/>
                </a:solidFill>
              </a:rPr>
              <a:t>kiện</a:t>
            </a:r>
            <a:r>
              <a:rPr lang="en-US" dirty="0" smtClean="0">
                <a:solidFill>
                  <a:schemeClr val="bg1"/>
                </a:solidFill>
              </a:rPr>
              <a:t> </a:t>
            </a:r>
            <a:r>
              <a:rPr lang="en-US" dirty="0" err="1" smtClean="0">
                <a:solidFill>
                  <a:schemeClr val="bg1"/>
                </a:solidFill>
              </a:rPr>
              <a:t>điện</a:t>
            </a:r>
            <a:r>
              <a:rPr lang="en-US" dirty="0" smtClean="0">
                <a:solidFill>
                  <a:schemeClr val="bg1"/>
                </a:solidFill>
              </a:rPr>
              <a:t> </a:t>
            </a:r>
            <a:r>
              <a:rPr lang="en-US" dirty="0" err="1" smtClean="0">
                <a:solidFill>
                  <a:schemeClr val="bg1"/>
                </a:solidFill>
              </a:rPr>
              <a:t>tử</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chế</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từ</a:t>
            </a:r>
            <a:r>
              <a:rPr lang="en-US" dirty="0" smtClean="0">
                <a:solidFill>
                  <a:schemeClr val="bg1"/>
                </a:solidFill>
              </a:rPr>
              <a:t> </a:t>
            </a:r>
            <a:r>
              <a:rPr lang="en-US" dirty="0" err="1" smtClean="0">
                <a:solidFill>
                  <a:schemeClr val="bg1"/>
                </a:solidFill>
              </a:rPr>
              <a:t>các</a:t>
            </a:r>
            <a:r>
              <a:rPr lang="en-US" dirty="0" smtClean="0">
                <a:solidFill>
                  <a:schemeClr val="bg1"/>
                </a:solidFill>
              </a:rPr>
              <a:t> transistor </a:t>
            </a:r>
            <a:r>
              <a:rPr lang="en-US" dirty="0" err="1" smtClean="0">
                <a:solidFill>
                  <a:schemeClr val="bg1"/>
                </a:solidFill>
              </a:rPr>
              <a:t>giúp</a:t>
            </a:r>
            <a:r>
              <a:rPr lang="en-US" dirty="0" smtClean="0">
                <a:solidFill>
                  <a:schemeClr val="bg1"/>
                </a:solidFill>
              </a:rPr>
              <a:t> </a:t>
            </a:r>
            <a:r>
              <a:rPr lang="en-US" dirty="0" err="1" smtClean="0">
                <a:solidFill>
                  <a:schemeClr val="bg1"/>
                </a:solidFill>
              </a:rPr>
              <a:t>điện</a:t>
            </a:r>
            <a:r>
              <a:rPr lang="en-US" dirty="0" smtClean="0">
                <a:solidFill>
                  <a:schemeClr val="bg1"/>
                </a:solidFill>
              </a:rPr>
              <a:t> </a:t>
            </a:r>
            <a:r>
              <a:rPr lang="en-US" dirty="0" err="1" smtClean="0">
                <a:solidFill>
                  <a:schemeClr val="bg1"/>
                </a:solidFill>
              </a:rPr>
              <a:t>tử</a:t>
            </a:r>
            <a:r>
              <a:rPr lang="en-US" dirty="0" smtClean="0">
                <a:solidFill>
                  <a:schemeClr val="bg1"/>
                </a:solidFill>
              </a:rPr>
              <a:t> </a:t>
            </a:r>
            <a:r>
              <a:rPr lang="en-US" dirty="0" err="1" smtClean="0">
                <a:solidFill>
                  <a:schemeClr val="bg1"/>
                </a:solidFill>
              </a:rPr>
              <a:t>hóa</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tử</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đại</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Bool</a:t>
            </a:r>
            <a:r>
              <a:rPr lang="en-US" dirty="0" smtClean="0">
                <a:solidFill>
                  <a:schemeClr val="bg1"/>
                </a:solidFill>
              </a:rPr>
              <a:t>. </a:t>
            </a:r>
          </a:p>
          <a:p>
            <a:r>
              <a:rPr lang="en-US" dirty="0" err="1" smtClean="0">
                <a:solidFill>
                  <a:schemeClr val="bg1"/>
                </a:solidFill>
              </a:rPr>
              <a:t>Phép</a:t>
            </a:r>
            <a:r>
              <a:rPr lang="en-US" baseline="0" dirty="0" smtClean="0">
                <a:solidFill>
                  <a:schemeClr val="bg1"/>
                </a:solidFill>
              </a:rPr>
              <a:t> </a:t>
            </a:r>
            <a:r>
              <a:rPr lang="en-US" baseline="0" dirty="0" err="1" smtClean="0">
                <a:solidFill>
                  <a:schemeClr val="bg1"/>
                </a:solidFill>
              </a:rPr>
              <a:t>toán</a:t>
            </a:r>
            <a:r>
              <a:rPr lang="en-US" baseline="0" dirty="0" smtClean="0">
                <a:solidFill>
                  <a:schemeClr val="bg1"/>
                </a:solidFill>
              </a:rPr>
              <a:t> AND </a:t>
            </a:r>
            <a:r>
              <a:rPr lang="en-US" baseline="0" dirty="0" err="1" smtClean="0">
                <a:solidFill>
                  <a:schemeClr val="bg1"/>
                </a:solidFill>
              </a:rPr>
              <a:t>tương</a:t>
            </a:r>
            <a:r>
              <a:rPr lang="en-US" baseline="0" dirty="0" smtClean="0">
                <a:solidFill>
                  <a:schemeClr val="bg1"/>
                </a:solidFill>
              </a:rPr>
              <a:t> </a:t>
            </a:r>
            <a:r>
              <a:rPr lang="en-US" baseline="0" dirty="0" err="1" smtClean="0">
                <a:solidFill>
                  <a:schemeClr val="bg1"/>
                </a:solidFill>
              </a:rPr>
              <a:t>ứng</a:t>
            </a:r>
            <a:r>
              <a:rPr lang="en-US" baseline="0" dirty="0" smtClean="0">
                <a:solidFill>
                  <a:schemeClr val="bg1"/>
                </a:solidFill>
              </a:rPr>
              <a:t> </a:t>
            </a:r>
            <a:r>
              <a:rPr lang="en-US" baseline="0" dirty="0" err="1" smtClean="0">
                <a:solidFill>
                  <a:schemeClr val="bg1"/>
                </a:solidFill>
              </a:rPr>
              <a:t>với</a:t>
            </a:r>
            <a:r>
              <a:rPr lang="en-US" baseline="0" dirty="0" smtClean="0">
                <a:solidFill>
                  <a:schemeClr val="bg1"/>
                </a:solidFill>
              </a:rPr>
              <a:t> </a:t>
            </a:r>
            <a:r>
              <a:rPr lang="en-US" baseline="0" dirty="0" err="1" smtClean="0">
                <a:solidFill>
                  <a:schemeClr val="bg1"/>
                </a:solidFill>
              </a:rPr>
              <a:t>cổng</a:t>
            </a:r>
            <a:r>
              <a:rPr lang="en-US" baseline="0" dirty="0" smtClean="0">
                <a:solidFill>
                  <a:schemeClr val="bg1"/>
                </a:solidFill>
              </a:rPr>
              <a:t> AND, ….</a:t>
            </a:r>
          </a:p>
          <a:p>
            <a:r>
              <a:rPr lang="en-US" dirty="0" err="1" smtClean="0">
                <a:solidFill>
                  <a:schemeClr val="bg1"/>
                </a:solidFill>
              </a:rPr>
              <a:t>Từ</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cổng</a:t>
            </a:r>
            <a:r>
              <a:rPr lang="en-US" dirty="0" smtClean="0">
                <a:solidFill>
                  <a:schemeClr val="bg1"/>
                </a:solidFill>
              </a:rPr>
              <a:t> </a:t>
            </a:r>
            <a:r>
              <a:rPr lang="en-US" dirty="0" err="1" smtClean="0">
                <a:solidFill>
                  <a:schemeClr val="bg1"/>
                </a:solidFill>
              </a:rPr>
              <a:t>này</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mạch</a:t>
            </a:r>
            <a:r>
              <a:rPr lang="en-US" dirty="0" smtClean="0">
                <a:solidFill>
                  <a:schemeClr val="bg1"/>
                </a:solidFill>
              </a:rPr>
              <a:t> </a:t>
            </a:r>
            <a:r>
              <a:rPr lang="en-US" dirty="0" err="1" smtClean="0">
                <a:solidFill>
                  <a:schemeClr val="bg1"/>
                </a:solidFill>
              </a:rPr>
              <a:t>phức</a:t>
            </a:r>
            <a:r>
              <a:rPr lang="en-US" dirty="0" smtClean="0">
                <a:solidFill>
                  <a:schemeClr val="bg1"/>
                </a:solidFill>
              </a:rPr>
              <a:t> </a:t>
            </a:r>
            <a:r>
              <a:rPr lang="en-US" dirty="0" err="1" smtClean="0">
                <a:solidFill>
                  <a:schemeClr val="bg1"/>
                </a:solidFill>
              </a:rPr>
              <a:t>tạp</a:t>
            </a:r>
            <a:r>
              <a:rPr lang="en-US" dirty="0" smtClean="0">
                <a:solidFill>
                  <a:schemeClr val="bg1"/>
                </a:solidFill>
              </a:rPr>
              <a:t> </a:t>
            </a:r>
            <a:r>
              <a:rPr lang="en-US" dirty="0" err="1" smtClean="0">
                <a:solidFill>
                  <a:schemeClr val="bg1"/>
                </a:solidFill>
              </a:rPr>
              <a:t>có</a:t>
            </a:r>
            <a:r>
              <a:rPr lang="en-US" dirty="0" smtClean="0">
                <a:solidFill>
                  <a:schemeClr val="bg1"/>
                </a:solidFill>
              </a:rPr>
              <a:t> </a:t>
            </a:r>
            <a:r>
              <a:rPr lang="en-US" dirty="0" err="1" smtClean="0">
                <a:solidFill>
                  <a:schemeClr val="bg1"/>
                </a:solidFill>
              </a:rPr>
              <a:t>thể</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thiết</a:t>
            </a:r>
            <a:r>
              <a:rPr lang="en-US" dirty="0" smtClean="0">
                <a:solidFill>
                  <a:schemeClr val="bg1"/>
                </a:solidFill>
              </a:rPr>
              <a:t> </a:t>
            </a:r>
            <a:r>
              <a:rPr lang="en-US" dirty="0" err="1" smtClean="0">
                <a:solidFill>
                  <a:schemeClr val="bg1"/>
                </a:solidFill>
              </a:rPr>
              <a:t>kế</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chế</a:t>
            </a:r>
            <a:r>
              <a:rPr lang="en-US" dirty="0" smtClean="0">
                <a:solidFill>
                  <a:schemeClr val="bg1"/>
                </a:solidFill>
              </a:rPr>
              <a:t> </a:t>
            </a:r>
            <a:r>
              <a:rPr lang="en-US" dirty="0" err="1" smtClean="0">
                <a:solidFill>
                  <a:schemeClr val="bg1"/>
                </a:solidFill>
              </a:rPr>
              <a:t>tạo</a:t>
            </a:r>
            <a:r>
              <a:rPr lang="en-US" dirty="0" smtClean="0">
                <a:solidFill>
                  <a:schemeClr val="bg1"/>
                </a:solidFill>
              </a:rPr>
              <a:t>.</a:t>
            </a:r>
          </a:p>
          <a:p>
            <a:endParaRPr lang="en-US" sz="1200"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b="1" kern="1200" dirty="0" err="1" smtClean="0">
                <a:solidFill>
                  <a:schemeClr val="tx1"/>
                </a:solidFill>
                <a:latin typeface="Times New Roman" pitchFamily="-1" charset="0"/>
                <a:ea typeface="+mn-ea"/>
                <a:cs typeface="+mn-cs"/>
              </a:rPr>
              <a:t>Bảng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sự</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thuật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bảng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chân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trị</a:t>
            </a:r>
            <a:r>
              <a:rPr lang="en-US" sz="1200" b="1" kern="1200" baseline="0" dirty="0" smtClean="0">
                <a:solidFill>
                  <a:schemeClr val="tx1"/>
                </a:solidFill>
                <a:latin typeface="Times New Roman" pitchFamily="-1" charset="0"/>
                <a:ea typeface="+mn-ea"/>
                <a:cs typeface="+mn-cs"/>
              </a:rPr>
              <a:t>/</a:t>
            </a:r>
            <a:r>
              <a:rPr lang="en-US" sz="1200" b="1" kern="1200" baseline="0" dirty="0" err="1" smtClean="0">
                <a:solidFill>
                  <a:schemeClr val="tx1"/>
                </a:solidFill>
                <a:latin typeface="Times New Roman" pitchFamily="-1" charset="0"/>
                <a:ea typeface="+mn-ea"/>
                <a:cs typeface="+mn-cs"/>
              </a:rPr>
              <a:t>bảng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trạng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thái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của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hàm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bool</a:t>
            </a:r>
            <a:endParaRPr lang="en-US" sz="1200" b="1" kern="120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Đây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bảng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mô</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toàn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vận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bao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gồm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những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tình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huống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điện</a:t>
            </a:r>
            <a:r>
              <a:rPr lang="en-US" sz="1200" kern="1200" baseline="0" dirty="0" smtClean="0">
                <a:solidFill>
                  <a:schemeClr val="tx1"/>
                </a:solidFill>
                <a:latin typeface="Times New Roman" pitchFamily="-1" charset="0"/>
                <a:ea typeface="+mn-ea"/>
                <a:cs typeface="+mn-cs"/>
              </a:rPr>
              <a:t>)</a:t>
            </a:r>
          </a:p>
          <a:p>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thì</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4 (2</a:t>
            </a:r>
            <a:r>
              <a:rPr lang="en-US" sz="1200" kern="1200" baseline="30000" dirty="0" smtClean="0">
                <a:solidFill>
                  <a:schemeClr val="tx1"/>
                </a:solidFill>
                <a:latin typeface="Times New Roman" pitchFamily="-1" charset="0"/>
                <a:ea typeface="+mn-ea"/>
                <a:cs typeface="+mn-cs"/>
              </a:rPr>
              <a:t>2</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tình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huống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00, 01, 10, 11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r>
              <a:rPr lang="en-US" sz="1200" kern="1200" baseline="0" dirty="0" smtClean="0">
                <a:solidFill>
                  <a:schemeClr val="tx1"/>
                </a:solidFill>
                <a:latin typeface="Times New Roman" pitchFamily="-1" charset="0"/>
                <a:ea typeface="+mn-ea"/>
                <a:cs typeface="+mn-cs"/>
              </a:rPr>
              <a:t> 3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thì</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8 (2</a:t>
            </a:r>
            <a:r>
              <a:rPr lang="en-US" sz="1200" kern="1200" baseline="30000" dirty="0" smtClean="0">
                <a:solidFill>
                  <a:schemeClr val="tx1"/>
                </a:solidFill>
                <a:latin typeface="Times New Roman" pitchFamily="-1" charset="0"/>
                <a:ea typeface="+mn-ea"/>
                <a:cs typeface="+mn-cs"/>
              </a:rPr>
              <a:t>3</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tình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huống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000, 001, 010, 011, 100, 101, 110, 111</a:t>
            </a:r>
          </a:p>
          <a:p>
            <a:endParaRPr lang="en-US" sz="1200" kern="1200" baseline="0" dirty="0" smtClean="0">
              <a:solidFill>
                <a:schemeClr val="tx1"/>
              </a:solidFill>
              <a:latin typeface="Times New Roman" pitchFamily="-1" charset="0"/>
              <a:ea typeface="+mn-ea"/>
              <a:cs typeface="+mn-cs"/>
            </a:endParaRPr>
          </a:p>
          <a:p>
            <a:r>
              <a:rPr lang="en-US" sz="1200" b="1" kern="1200" baseline="0" dirty="0" err="1" smtClean="0">
                <a:solidFill>
                  <a:schemeClr val="tx1"/>
                </a:solidFill>
                <a:latin typeface="Times New Roman" pitchFamily="-1" charset="0"/>
                <a:ea typeface="+mn-ea"/>
                <a:cs typeface="+mn-cs"/>
              </a:rPr>
              <a:t>Hàm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bool</a:t>
            </a:r>
            <a:r>
              <a:rPr lang="en-US" sz="1200" b="1" kern="1200" baseline="0" dirty="0" smtClean="0">
                <a:solidFill>
                  <a:schemeClr val="tx1"/>
                </a:solidFill>
                <a:latin typeface="Times New Roman" pitchFamily="-1" charset="0"/>
                <a:ea typeface="+mn-ea"/>
                <a:cs typeface="+mn-cs"/>
              </a:rPr>
              <a:t> n </a:t>
            </a:r>
            <a:r>
              <a:rPr lang="en-US" sz="1200" b="1" kern="1200" baseline="0" dirty="0" err="1" smtClean="0">
                <a:solidFill>
                  <a:schemeClr val="tx1"/>
                </a:solidFill>
                <a:latin typeface="Times New Roman" pitchFamily="-1" charset="0"/>
                <a:ea typeface="+mn-ea"/>
                <a:cs typeface="+mn-cs"/>
              </a:rPr>
              <a:t>biến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sẽ</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có</a:t>
            </a:r>
            <a:r>
              <a:rPr lang="en-US" sz="1200" b="1" kern="1200" baseline="0" dirty="0" smtClean="0">
                <a:solidFill>
                  <a:schemeClr val="tx1"/>
                </a:solidFill>
                <a:latin typeface="Times New Roman" pitchFamily="-1" charset="0"/>
                <a:ea typeface="+mn-ea"/>
                <a:cs typeface="+mn-cs"/>
              </a:rPr>
              <a:t> 2</a:t>
            </a:r>
            <a:r>
              <a:rPr lang="en-US" sz="1200" b="1" kern="1200" baseline="30000" dirty="0" smtClean="0">
                <a:solidFill>
                  <a:schemeClr val="tx1"/>
                </a:solidFill>
                <a:latin typeface="Times New Roman" pitchFamily="-1" charset="0"/>
                <a:ea typeface="+mn-ea"/>
                <a:cs typeface="+mn-cs"/>
              </a:rPr>
              <a:t>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khả</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năng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của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đầu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vào</a:t>
            </a:r>
            <a:endParaRPr lang="en-US" sz="1200" b="1" kern="1200" baseline="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smtClean="0">
                <a:solidFill>
                  <a:schemeClr val="tx1"/>
                </a:solidFill>
                <a:latin typeface="Times New Roman" pitchFamily="-1" charset="0"/>
                <a:ea typeface="+mn-ea"/>
                <a:cs typeface="+mn-cs"/>
              </a:rPr>
              <a:t>OR gate </a:t>
            </a:r>
            <a:r>
              <a:rPr lang="en-US" sz="1200" kern="1200" dirty="0" smtClean="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smtClean="0">
                <a:solidFill>
                  <a:schemeClr val="tx1"/>
                </a:solidFill>
                <a:latin typeface="Times New Roman" pitchFamily="-1" charset="0"/>
                <a:ea typeface="+mn-ea"/>
                <a:cs typeface="+mn-cs"/>
              </a:rPr>
              <a:t>gate delay). </a:t>
            </a:r>
            <a:r>
              <a:rPr lang="en-US" sz="1200" kern="1200" dirty="0" smtClean="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Here we introduce a common term: we say that to </a:t>
            </a:r>
            <a:r>
              <a:rPr lang="en-US" sz="1200" b="1" kern="1200" dirty="0" smtClean="0">
                <a:solidFill>
                  <a:schemeClr val="tx1"/>
                </a:solidFill>
                <a:latin typeface="Times New Roman" pitchFamily="-1" charset="0"/>
                <a:ea typeface="+mn-ea"/>
                <a:cs typeface="+mn-cs"/>
              </a:rPr>
              <a:t>assert </a:t>
            </a:r>
            <a:r>
              <a:rPr lang="en-US" sz="1200" kern="1200" dirty="0" smtClean="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smtClean="0">
                <a:solidFill>
                  <a:schemeClr val="tx1"/>
                </a:solidFill>
                <a:latin typeface="Times New Roman" pitchFamily="-1" charset="0"/>
                <a:ea typeface="+mn-ea"/>
                <a:cs typeface="+mn-cs"/>
              </a:rPr>
              <a:t>functionally complete </a:t>
            </a:r>
            <a:r>
              <a:rPr lang="en-US" sz="1200" kern="1200" dirty="0" smtClean="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smtClean="0"/>
          </a:p>
          <a:p>
            <a:endParaRPr lang="en-US" sz="1200" kern="1200" dirty="0" smtClean="0">
              <a:solidFill>
                <a:schemeClr val="tx1"/>
              </a:solidFill>
              <a:latin typeface="Times New Roman" pitchFamily="-1" charset="0"/>
              <a:ea typeface="+mn-ea"/>
              <a:cs typeface="+mn-cs"/>
            </a:endParaRPr>
          </a:p>
          <a:p>
            <a:pPr>
              <a:buFont typeface="Arial"/>
              <a:buChar char="•"/>
            </a:pPr>
            <a:r>
              <a:rPr lang="en-US" sz="1200" kern="1200" dirty="0" smtClean="0">
                <a:solidFill>
                  <a:schemeClr val="tx1"/>
                </a:solidFill>
                <a:latin typeface="Times New Roman" pitchFamily="-1" charset="0"/>
                <a:ea typeface="+mn-ea"/>
                <a:cs typeface="+mn-cs"/>
              </a:rPr>
              <a:t>AND, OR, NOT </a:t>
            </a:r>
          </a:p>
          <a:p>
            <a:pPr>
              <a:buFont typeface="Arial"/>
              <a:buChar char="•"/>
            </a:pPr>
            <a:r>
              <a:rPr lang="en-US" sz="1200" kern="1200" dirty="0" smtClean="0">
                <a:solidFill>
                  <a:schemeClr val="tx1"/>
                </a:solidFill>
                <a:latin typeface="Times New Roman" pitchFamily="-1" charset="0"/>
                <a:ea typeface="+mn-ea"/>
                <a:cs typeface="+mn-cs"/>
              </a:rPr>
              <a:t>AND, NOT </a:t>
            </a:r>
          </a:p>
          <a:p>
            <a:pPr>
              <a:buFont typeface="Arial"/>
              <a:buChar char="•"/>
            </a:pPr>
            <a:r>
              <a:rPr lang="en-US" sz="1200" kern="1200" dirty="0" smtClean="0">
                <a:solidFill>
                  <a:schemeClr val="tx1"/>
                </a:solidFill>
                <a:latin typeface="Times New Roman" pitchFamily="-1" charset="0"/>
                <a:ea typeface="+mn-ea"/>
                <a:cs typeface="+mn-cs"/>
              </a:rPr>
              <a:t>OR, NOT </a:t>
            </a:r>
          </a:p>
          <a:p>
            <a:pPr>
              <a:buFont typeface="Arial"/>
              <a:buChar char="•"/>
            </a:pPr>
            <a:r>
              <a:rPr lang="en-US" sz="1200" kern="1200" dirty="0" smtClean="0">
                <a:solidFill>
                  <a:schemeClr val="tx1"/>
                </a:solidFill>
                <a:latin typeface="Times New Roman" pitchFamily="-1" charset="0"/>
                <a:ea typeface="+mn-ea"/>
                <a:cs typeface="+mn-cs"/>
              </a:rPr>
              <a:t>NAND </a:t>
            </a:r>
          </a:p>
          <a:p>
            <a:pPr>
              <a:buFont typeface="Arial"/>
              <a:buChar char="•"/>
            </a:pPr>
            <a:r>
              <a:rPr lang="en-US" sz="1200" kern="1200" dirty="0" smtClean="0">
                <a:solidFill>
                  <a:schemeClr val="tx1"/>
                </a:solidFill>
                <a:latin typeface="Times New Roman" pitchFamily="-1" charset="0"/>
                <a:ea typeface="+mn-ea"/>
                <a:cs typeface="+mn-cs"/>
              </a:rPr>
              <a:t>NOR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Hình</a:t>
            </a:r>
            <a:r>
              <a:rPr lang="en-US" sz="1200" kern="1200" baseline="0" dirty="0" smtClean="0">
                <a:solidFill>
                  <a:schemeClr val="tx1"/>
                </a:solidFill>
                <a:latin typeface="Times New Roman" pitchFamily="-1" charset="0"/>
                <a:ea typeface="+mn-ea"/>
                <a:cs typeface="+mn-cs"/>
              </a:rPr>
              <a:t> 11.2: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NAND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tạo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NOT/ AND 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kern="1200" dirty="0" err="1" smtClean="0">
                <a:solidFill>
                  <a:schemeClr val="tx1"/>
                </a:solidFill>
                <a:latin typeface="Times New Roman" pitchFamily="-1" charset="0"/>
                <a:ea typeface="+mn-ea"/>
                <a:cs typeface="+mn-cs"/>
              </a:rPr>
              <a:t>Chúng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NOT </a:t>
            </a:r>
            <a:r>
              <a:rPr lang="en-US" sz="1200" kern="1200" baseline="0" dirty="0" err="1" smtClean="0">
                <a:solidFill>
                  <a:schemeClr val="tx1"/>
                </a:solidFill>
                <a:latin typeface="Times New Roman" pitchFamily="-1" charset="0"/>
                <a:ea typeface="+mn-ea"/>
                <a:cs typeface="+mn-cs"/>
              </a:rPr>
              <a:t>bằng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NAND:   </a:t>
            </a:r>
            <a:r>
              <a:rPr lang="en-US" sz="1200" b="1" kern="1200" baseline="0" dirty="0" smtClean="0">
                <a:solidFill>
                  <a:schemeClr val="tx1"/>
                </a:solidFill>
                <a:latin typeface="Times New Roman" pitchFamily="-1" charset="0"/>
                <a:ea typeface="+mn-ea"/>
                <a:cs typeface="+mn-cs"/>
              </a:rPr>
              <a:t>NOT (</a:t>
            </a:r>
            <a:r>
              <a:rPr lang="en-US" sz="1200" b="1" u="sng" kern="1200" baseline="0" dirty="0" smtClean="0">
                <a:solidFill>
                  <a:schemeClr val="tx1"/>
                </a:solidFill>
                <a:latin typeface="Times New Roman" pitchFamily="-1" charset="0"/>
                <a:ea typeface="+mn-ea"/>
                <a:cs typeface="+mn-cs"/>
              </a:rPr>
              <a:t>A.A</a:t>
            </a:r>
            <a:r>
              <a:rPr lang="en-US" sz="1200" b="1" kern="1200" baseline="0" dirty="0" smtClean="0">
                <a:solidFill>
                  <a:schemeClr val="tx1"/>
                </a:solidFill>
                <a:latin typeface="Times New Roman" pitchFamily="-1" charset="0"/>
                <a:ea typeface="+mn-ea"/>
                <a:cs typeface="+mn-cs"/>
              </a:rPr>
              <a:t>) = NOT (A) </a:t>
            </a:r>
            <a:r>
              <a:rPr lang="en-US" sz="1200" b="1" kern="1200" baseline="0" dirty="0" err="1" smtClean="0">
                <a:solidFill>
                  <a:schemeClr val="tx1"/>
                </a:solidFill>
                <a:latin typeface="Times New Roman" pitchFamily="-1" charset="0"/>
                <a:ea typeface="+mn-ea"/>
                <a:cs typeface="+mn-cs"/>
              </a:rPr>
              <a:t>vì</a:t>
            </a:r>
            <a:r>
              <a:rPr lang="en-US" sz="1200" b="1" kern="1200" baseline="0" dirty="0" smtClean="0">
                <a:solidFill>
                  <a:schemeClr val="tx1"/>
                </a:solidFill>
                <a:latin typeface="Times New Roman" pitchFamily="-1" charset="0"/>
                <a:ea typeface="+mn-ea"/>
                <a:cs typeface="+mn-cs"/>
              </a:rPr>
              <a:t> </a:t>
            </a:r>
            <a:r>
              <a:rPr lang="en-US" sz="1200" b="1" u="sng" kern="1200" baseline="0" dirty="0" smtClean="0">
                <a:solidFill>
                  <a:schemeClr val="tx1"/>
                </a:solidFill>
                <a:latin typeface="Times New Roman" pitchFamily="-1" charset="0"/>
                <a:ea typeface="+mn-ea"/>
                <a:cs typeface="+mn-cs"/>
              </a:rPr>
              <a:t>A.A = 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Hình</a:t>
            </a:r>
            <a:r>
              <a:rPr lang="en-US" sz="1200" kern="1200" baseline="0" dirty="0" smtClean="0">
                <a:solidFill>
                  <a:schemeClr val="tx1"/>
                </a:solidFill>
                <a:latin typeface="Times New Roman" pitchFamily="-1" charset="0"/>
                <a:ea typeface="+mn-ea"/>
                <a:cs typeface="+mn-cs"/>
              </a:rPr>
              <a:t> 11.3: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NOR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tạo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NOT/ AND 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kern="1200" dirty="0" err="1" smtClean="0">
                <a:solidFill>
                  <a:schemeClr val="tx1"/>
                </a:solidFill>
                <a:latin typeface="Times New Roman" pitchFamily="-1" charset="0"/>
                <a:ea typeface="+mn-ea"/>
                <a:cs typeface="+mn-cs"/>
              </a:rPr>
              <a:t>Chúng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NOT </a:t>
            </a:r>
            <a:r>
              <a:rPr lang="en-US" sz="1200" kern="1200" baseline="0" dirty="0" err="1" smtClean="0">
                <a:solidFill>
                  <a:schemeClr val="tx1"/>
                </a:solidFill>
                <a:latin typeface="Times New Roman" pitchFamily="-1" charset="0"/>
                <a:ea typeface="+mn-ea"/>
                <a:cs typeface="+mn-cs"/>
              </a:rPr>
              <a:t>bằng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Nor: </a:t>
            </a:r>
            <a:r>
              <a:rPr lang="en-US" sz="1200" b="1" kern="1200" baseline="0" dirty="0" smtClean="0">
                <a:solidFill>
                  <a:schemeClr val="tx1"/>
                </a:solidFill>
                <a:latin typeface="Times New Roman" pitchFamily="-1" charset="0"/>
                <a:ea typeface="+mn-ea"/>
                <a:cs typeface="+mn-cs"/>
              </a:rPr>
              <a:t>NOT (</a:t>
            </a:r>
            <a:r>
              <a:rPr lang="en-US" sz="1200" b="1" u="sng" kern="1200" baseline="0" dirty="0" smtClean="0">
                <a:solidFill>
                  <a:schemeClr val="tx1"/>
                </a:solidFill>
                <a:latin typeface="Times New Roman" pitchFamily="-1" charset="0"/>
                <a:ea typeface="+mn-ea"/>
                <a:cs typeface="+mn-cs"/>
              </a:rPr>
              <a:t>A OR A</a:t>
            </a:r>
            <a:r>
              <a:rPr lang="en-US" sz="1200" b="1" kern="1200" baseline="0" dirty="0" smtClean="0">
                <a:solidFill>
                  <a:schemeClr val="tx1"/>
                </a:solidFill>
                <a:latin typeface="Times New Roman" pitchFamily="-1" charset="0"/>
                <a:ea typeface="+mn-ea"/>
                <a:cs typeface="+mn-cs"/>
              </a:rPr>
              <a:t>) = NOT (A) </a:t>
            </a:r>
            <a:r>
              <a:rPr lang="en-US" sz="1200" b="1" kern="1200" baseline="0" dirty="0" err="1" smtClean="0">
                <a:solidFill>
                  <a:schemeClr val="tx1"/>
                </a:solidFill>
                <a:latin typeface="Times New Roman" pitchFamily="-1" charset="0"/>
                <a:ea typeface="+mn-ea"/>
                <a:cs typeface="+mn-cs"/>
              </a:rPr>
              <a:t>vì</a:t>
            </a:r>
            <a:r>
              <a:rPr lang="en-US" sz="1200" b="1" kern="1200" baseline="0" dirty="0" smtClean="0">
                <a:solidFill>
                  <a:schemeClr val="tx1"/>
                </a:solidFill>
                <a:latin typeface="Times New Roman" pitchFamily="-1" charset="0"/>
                <a:ea typeface="+mn-ea"/>
                <a:cs typeface="+mn-cs"/>
              </a:rPr>
              <a:t>  </a:t>
            </a:r>
            <a:r>
              <a:rPr lang="en-US" sz="1200" b="1" u="sng" kern="1200" baseline="0" dirty="0" smtClean="0">
                <a:solidFill>
                  <a:schemeClr val="tx1"/>
                </a:solidFill>
                <a:latin typeface="Times New Roman" pitchFamily="-1" charset="0"/>
                <a:ea typeface="+mn-ea"/>
                <a:cs typeface="+mn-cs"/>
              </a:rPr>
              <a:t>A OR A = 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Ý </a:t>
            </a:r>
            <a:r>
              <a:rPr lang="en-US" sz="1200" b="1" kern="1200" baseline="0" dirty="0" err="1" smtClean="0">
                <a:solidFill>
                  <a:schemeClr val="tx1"/>
                </a:solidFill>
                <a:latin typeface="Times New Roman" pitchFamily="-1" charset="0"/>
                <a:ea typeface="+mn-ea"/>
                <a:cs typeface="+mn-cs"/>
              </a:rPr>
              <a:t>nghĩa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về</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mặt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toán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học</a:t>
            </a:r>
            <a:r>
              <a:rPr lang="en-US" sz="1200"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Tập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tử</a:t>
            </a:r>
            <a:r>
              <a:rPr lang="en-US" sz="1200" kern="1200" baseline="0" dirty="0" smtClean="0">
                <a:solidFill>
                  <a:schemeClr val="tx1"/>
                </a:solidFill>
                <a:latin typeface="Times New Roman" pitchFamily="-1" charset="0"/>
                <a:ea typeface="+mn-ea"/>
                <a:cs typeface="+mn-cs"/>
              </a:rPr>
              <a:t> {NOT, AND, OR}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biểu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diễn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mọi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Tập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tử</a:t>
            </a:r>
            <a:r>
              <a:rPr lang="en-US" sz="1200" kern="1200" baseline="0" dirty="0" smtClean="0">
                <a:solidFill>
                  <a:schemeClr val="tx1"/>
                </a:solidFill>
                <a:latin typeface="Times New Roman" pitchFamily="-1" charset="0"/>
                <a:ea typeface="+mn-ea"/>
                <a:cs typeface="+mn-cs"/>
              </a:rPr>
              <a:t> {NAND}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biểu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diễn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mọi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Tập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tử</a:t>
            </a:r>
            <a:r>
              <a:rPr lang="en-US" sz="1200" kern="1200" baseline="0" dirty="0" smtClean="0">
                <a:solidFill>
                  <a:schemeClr val="tx1"/>
                </a:solidFill>
                <a:latin typeface="Times New Roman" pitchFamily="-1" charset="0"/>
                <a:ea typeface="+mn-ea"/>
                <a:cs typeface="+mn-cs"/>
              </a:rPr>
              <a:t> {NOR}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biểu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diễn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mọi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Bool</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Ý </a:t>
            </a:r>
            <a:r>
              <a:rPr lang="en-US" sz="1200" b="1" kern="1200" baseline="0" dirty="0" err="1" smtClean="0">
                <a:solidFill>
                  <a:schemeClr val="tx1"/>
                </a:solidFill>
                <a:latin typeface="Times New Roman" pitchFamily="-1" charset="0"/>
                <a:ea typeface="+mn-ea"/>
                <a:cs typeface="+mn-cs"/>
              </a:rPr>
              <a:t>nghĩa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về</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mặt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thực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hành</a:t>
            </a:r>
            <a:r>
              <a:rPr lang="en-US" sz="1200"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Cần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3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{NOT, AND, OR} </a:t>
            </a:r>
            <a:r>
              <a:rPr lang="en-US" sz="1200" kern="1200" baseline="0" dirty="0" err="1" smtClean="0">
                <a:solidFill>
                  <a:schemeClr val="tx1"/>
                </a:solidFill>
                <a:latin typeface="Times New Roman" pitchFamily="-1" charset="0"/>
                <a:ea typeface="+mn-ea"/>
                <a:cs typeface="+mn-cs"/>
              </a:rPr>
              <a:t>mới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chế</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tạo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mọi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cần</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NAND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chế</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tạo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mọi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cần</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cổng</a:t>
            </a:r>
            <a:r>
              <a:rPr lang="en-US" sz="1200" kern="1200" baseline="0" dirty="0" smtClean="0">
                <a:solidFill>
                  <a:schemeClr val="tx1"/>
                </a:solidFill>
                <a:latin typeface="Times New Roman" pitchFamily="-1" charset="0"/>
                <a:ea typeface="+mn-ea"/>
                <a:cs typeface="+mn-cs"/>
              </a:rPr>
              <a:t> NOR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chế</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tạo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mọi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a:r>
            <a:br>
              <a:rPr lang="en-US" sz="1200" kern="1200" baseline="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 shows how the AND, OR, and NOT functions can be implemented solely with NAND gates.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11.3 shows how the AND, OR, and NOT functions can be implemented solely with NOR gates.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88723BC4-474A-421F-9DC1-25E4DD713DF7}" type="datetime1">
              <a:rPr lang="en-US" smtClean="0"/>
              <a:pPr/>
              <a:t>2/20/2024</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2E9934F-9D65-4D7D-9FD1-0CB0DFA454AA}" type="datetime1">
              <a:rPr lang="en-US" smtClean="0"/>
              <a:pPr/>
              <a:t>2/20/2024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66F2773-38FE-43AE-8D39-4CBB998733B6}" type="datetime1">
              <a:rPr lang="en-US" smtClean="0"/>
              <a:pPr/>
              <a:t>2/20/2024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200BB17-3D7C-45F5-A0A5-06A4FE072021}" type="datetime1">
              <a:rPr lang="en-US" smtClean="0"/>
              <a:pPr/>
              <a:t>2/20/2024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BA124DF-6815-439D-880F-A94022C8EAE7}" type="datetime1">
              <a:rPr lang="en-US" smtClean="0"/>
              <a:pPr/>
              <a:t>2/20/2024</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B45D364-9B81-46F0-A3F8-94900042C749}" type="datetime1">
              <a:rPr lang="en-US" smtClean="0"/>
              <a:pPr/>
              <a:t>2/20/2024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74FE0-B769-4DB2-979F-DB0E9107597E}" type="datetime1">
              <a:rPr lang="en-US" smtClean="0"/>
              <a:pPr/>
              <a:t>2/20/2024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DA0E184-43B8-45CB-9E2C-0C4A76F0E68F}" type="datetime1">
              <a:rPr lang="en-US" smtClean="0"/>
              <a:pPr/>
              <a:t>2/20/2024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AC07A312-B76E-472F-97C1-88F9EDCF3A98}" type="datetime1">
              <a:rPr lang="en-US" smtClean="0"/>
              <a:pPr/>
              <a:t>2/20/2024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B0DDD73-D48E-4BC3-BFA5-2D26831A6B5D}" type="datetime1">
              <a:rPr lang="en-US" smtClean="0"/>
              <a:pPr/>
              <a:t>2/20/2024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DF12F34-4994-4343-8ECE-FF17A1A09D16}" type="datetime1">
              <a:rPr lang="en-US" smtClean="0"/>
              <a:pPr/>
              <a:t>2/20/2024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B747586-C0F4-4948-9A15-8409B76AC0B6}" type="datetime1">
              <a:rPr lang="en-US" smtClean="0"/>
              <a:pPr/>
              <a:t>2/20/2024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051CA7D-DD8E-4AF4-A37B-DA341D6447F2}" type="datetime1">
              <a:rPr lang="en-US" smtClean="0"/>
              <a:pPr/>
              <a:t>2/20/2024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59B1892-09EB-4BBF-99B8-C74AEFBBC436}" type="datetime1">
              <a:rPr lang="en-US" smtClean="0"/>
              <a:pPr/>
              <a:t>2/20/2024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8FFF4E3B-6EB2-4DA4-A047-4F2BF843450C}" type="datetime1">
              <a:rPr lang="en-US" smtClean="0"/>
              <a:pPr/>
              <a:t>2/20/2024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0FCDC5E-16CB-41D7-9661-92B68D75FD8B}" type="datetime1">
              <a:rPr lang="en-US" smtClean="0"/>
              <a:pPr/>
              <a:t>2/20/2024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CC2052E-F27F-462B-8645-3B159DA36407}" type="datetime1">
              <a:rPr lang="en-US" smtClean="0"/>
              <a:pPr/>
              <a:t>2/20/2024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CD8F1F0-5A4D-485A-888C-A90277B26607}" type="datetime1">
              <a:rPr lang="en-US" smtClean="0"/>
              <a:pPr/>
              <a:t>2/20/2024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35876C9-465F-4084-A71F-402EFB29FC96}" type="datetime1">
              <a:rPr lang="en-US" smtClean="0"/>
              <a:pPr/>
              <a:t>2/20/2024</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04291F6-B276-464B-B6A1-C92520A2404B}" type="datetime1">
              <a:rPr lang="en-US" smtClean="0"/>
              <a:pPr/>
              <a:t>2/20/2024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6FE07470-5CF0-43A2-9F80-6587C670E4ED}" type="datetime1">
              <a:rPr lang="en-US" smtClean="0"/>
              <a:pPr/>
              <a:t>2/20/2024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0.png"/><Relationship Id="rId4" Type="http://schemas.openxmlformats.org/officeDocument/2006/relationships/package" Target="../embeddings/Microsoft_Office_Word_Document1.docx"/></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31.png"/><Relationship Id="rId4" Type="http://schemas.openxmlformats.org/officeDocument/2006/relationships/package" Target="../embeddings/Microsoft_Office_Word_Document2.docx"/></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443394"/>
            <a:ext cx="8553480" cy="414630"/>
          </a:xfrm>
        </p:spPr>
        <p:txBody>
          <a:bodyPr>
            <a:noAutofit/>
          </a:bodyPr>
          <a:lstStyle/>
          <a:p>
            <a:r>
              <a:rPr lang="en-GB" sz="1800" smtClean="0"/>
              <a:t>William Stallings, Computer </a:t>
            </a:r>
            <a:r>
              <a:rPr lang="en-GB" sz="1800"/>
              <a:t>Organization </a:t>
            </a:r>
            <a:r>
              <a:rPr lang="en-GB" sz="1800" smtClean="0"/>
              <a:t>and Architecture, 9</a:t>
            </a:r>
            <a:r>
              <a:rPr lang="en-GB" sz="1800" baseline="30000" smtClean="0"/>
              <a:t>th</a:t>
            </a:r>
            <a:r>
              <a:rPr lang="en-GB" sz="1800" smtClean="0"/>
              <a:t> </a:t>
            </a:r>
            <a:r>
              <a:rPr lang="en-GB" sz="1800" dirty="0" smtClean="0"/>
              <a:t>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0" y="5095612"/>
            <a:ext cx="411000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11:</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355976" y="5157192"/>
            <a:ext cx="4610949" cy="720079"/>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5400" b="1" i="0" u="none" strike="noStrike" kern="1200" cap="none" spc="0" normalizeH="0" baseline="0" noProof="0" dirty="0" smtClean="0">
                <a:ln>
                  <a:noFill/>
                </a:ln>
                <a:solidFill>
                  <a:schemeClr val="accent1">
                    <a:lumMod val="75000"/>
                  </a:schemeClr>
                </a:solidFill>
                <a:effectLst/>
                <a:uLnTx/>
                <a:uFillTx/>
                <a:latin typeface="+mn-lt"/>
                <a:ea typeface="+mn-ea"/>
                <a:cs typeface="+mn-cs"/>
              </a:rPr>
              <a:t>Digital Logic</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498474" y="188640"/>
            <a:ext cx="7556313" cy="712658"/>
          </a:xfrm>
        </p:spPr>
        <p:txBody>
          <a:bodyPr/>
          <a:lstStyle/>
          <a:p>
            <a:r>
              <a:rPr lang="en-US" dirty="0" smtClean="0">
                <a:effectLst>
                  <a:outerShdw blurRad="38100" dist="38100" dir="2700000" algn="tl">
                    <a:srgbClr val="000000">
                      <a:alpha val="43137"/>
                    </a:srgbClr>
                  </a:outerShdw>
                </a:effectLst>
              </a:rPr>
              <a:t>Boolean Variables and Operators</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836712"/>
            <a:ext cx="7556313" cy="792088"/>
          </a:xfrm>
        </p:spPr>
        <p:txBody>
          <a:bodyPr>
            <a:normAutofit/>
          </a:bodyPr>
          <a:lstStyle/>
          <a:p>
            <a:r>
              <a:rPr lang="en-US" b="1" dirty="0" smtClean="0">
                <a:solidFill>
                  <a:schemeClr val="tx1"/>
                </a:solidFill>
              </a:rPr>
              <a:t>Boolean variable:  </a:t>
            </a:r>
            <a:r>
              <a:rPr lang="en-US" dirty="0" smtClean="0">
                <a:solidFill>
                  <a:schemeClr val="tx1"/>
                </a:solidFill>
              </a:rPr>
              <a:t>A variable may take on the value 1 (TRUE) or 0 (FALSE).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pic>
        <p:nvPicPr>
          <p:cNvPr id="7" name="Picture 4"/>
          <p:cNvPicPr>
            <a:picLocks noChangeAspect="1" noChangeArrowheads="1"/>
          </p:cNvPicPr>
          <p:nvPr/>
        </p:nvPicPr>
        <p:blipFill>
          <a:blip r:embed="rId3"/>
          <a:srcRect/>
          <a:stretch>
            <a:fillRect/>
          </a:stretch>
        </p:blipFill>
        <p:spPr bwMode="auto">
          <a:xfrm>
            <a:off x="409495" y="1556792"/>
            <a:ext cx="8305910" cy="4985722"/>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428596" y="285728"/>
            <a:ext cx="7556500" cy="1116012"/>
          </a:xfrm>
          <a:noFill/>
          <a:ln/>
        </p:spPr>
        <p:txBody>
          <a:bodyPr lIns="90488" tIns="44450" rIns="90488" bIns="44450"/>
          <a:lstStyle/>
          <a:p>
            <a:pPr algn="ctr"/>
            <a:r>
              <a:rPr lang="en-US" dirty="0" smtClean="0">
                <a:effectLst>
                  <a:outerShdw blurRad="38100" dist="38100" dir="2700000" algn="tl">
                    <a:srgbClr val="000000">
                      <a:alpha val="43137"/>
                    </a:srgbClr>
                  </a:outerShdw>
                </a:effectLst>
              </a:rPr>
              <a:t>Basic Identities of Boolean Algebra</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a:t>
            </a:r>
            <a:r>
              <a:rPr lang="en-US" sz="2800" dirty="0" err="1" smtClean="0">
                <a:effectLst>
                  <a:outerShdw blurRad="38100" dist="38100" dir="2700000" algn="tl">
                    <a:srgbClr val="000000">
                      <a:alpha val="43137"/>
                    </a:srgbClr>
                  </a:outerShdw>
                </a:effectLst>
              </a:rPr>
              <a:t>công</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thức</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cơ</a:t>
            </a:r>
            <a:r>
              <a:rPr lang="en-US" sz="2800" dirty="0" smtClean="0">
                <a:effectLst>
                  <a:outerShdw blurRad="38100" dist="38100" dir="2700000" algn="tl">
                    <a:srgbClr val="000000">
                      <a:alpha val="43137"/>
                    </a:srgbClr>
                  </a:outerShdw>
                </a:effectLst>
              </a:rPr>
              <a:t> </a:t>
            </a:r>
            <a:r>
              <a:rPr lang="en-US" sz="2800" dirty="0" err="1" smtClean="0">
                <a:effectLst>
                  <a:outerShdw blurRad="38100" dist="38100" dir="2700000" algn="tl">
                    <a:srgbClr val="000000">
                      <a:alpha val="43137"/>
                    </a:srgbClr>
                  </a:outerShdw>
                </a:effectLst>
              </a:rPr>
              <a:t>bản</a:t>
            </a:r>
            <a:r>
              <a:rPr lang="en-US" sz="2800" dirty="0" smtClean="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p:txBody>
      </p:sp>
      <p:pic>
        <p:nvPicPr>
          <p:cNvPr id="263169" name="Picture 1"/>
          <p:cNvPicPr>
            <a:picLocks noChangeAspect="1" noChangeArrowheads="1"/>
          </p:cNvPicPr>
          <p:nvPr/>
        </p:nvPicPr>
        <p:blipFill>
          <a:blip r:embed="rId3"/>
          <a:srcRect/>
          <a:stretch>
            <a:fillRect/>
          </a:stretch>
        </p:blipFill>
        <p:spPr bwMode="auto">
          <a:xfrm>
            <a:off x="0" y="1750720"/>
            <a:ext cx="9144000" cy="37665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909628"/>
            <a:ext cx="3255264" cy="1162050"/>
          </a:xfrm>
        </p:spPr>
        <p:txBody>
          <a:bodyPr>
            <a:noAutofit/>
          </a:bodyPr>
          <a:lstStyle/>
          <a:p>
            <a:r>
              <a:rPr lang="en-US" sz="3600" b="1" smtClean="0">
                <a:effectLst>
                  <a:outerShdw blurRad="38100" dist="38100" dir="2700000" algn="tl">
                    <a:srgbClr val="000000">
                      <a:alpha val="43137"/>
                    </a:srgbClr>
                  </a:outerShdw>
                </a:effectLst>
              </a:rPr>
              <a:t>11.2- Basic </a:t>
            </a:r>
            <a:r>
              <a:rPr lang="en-US" sz="3600" b="1" dirty="0" smtClean="0">
                <a:effectLst>
                  <a:outerShdw blurRad="38100" dist="38100" dir="2700000" algn="tl">
                    <a:srgbClr val="000000">
                      <a:alpha val="43137"/>
                    </a:srgbClr>
                  </a:outerShdw>
                </a:effectLst>
              </a:rPr>
              <a:t>Logic Gates</a:t>
            </a:r>
            <a:endParaRPr lang="en-US" sz="3600" b="1" dirty="0">
              <a:effectLst>
                <a:outerShdw blurRad="38100" dist="38100" dir="2700000" algn="tl">
                  <a:srgbClr val="000000">
                    <a:alpha val="43137"/>
                  </a:srgbClr>
                </a:outerShdw>
              </a:effectLst>
            </a:endParaRPr>
          </a:p>
        </p:txBody>
      </p:sp>
      <p:pic>
        <p:nvPicPr>
          <p:cNvPr id="261121" name="Picture 1"/>
          <p:cNvPicPr>
            <a:picLocks noChangeAspect="1" noChangeArrowheads="1"/>
          </p:cNvPicPr>
          <p:nvPr/>
        </p:nvPicPr>
        <p:blipFill>
          <a:blip r:embed="rId3"/>
          <a:stretch>
            <a:fillRect/>
          </a:stretch>
        </p:blipFill>
        <p:spPr bwMode="auto">
          <a:xfrm>
            <a:off x="3386169" y="209572"/>
            <a:ext cx="5686425" cy="6362700"/>
          </a:xfrm>
          <a:prstGeom prst="rect">
            <a:avLst/>
          </a:prstGeom>
          <a:noFill/>
          <a:ln>
            <a:noFill/>
          </a:ln>
        </p:spPr>
      </p:pic>
      <p:sp>
        <p:nvSpPr>
          <p:cNvPr id="7" name="TextBox 6"/>
          <p:cNvSpPr txBox="1"/>
          <p:nvPr/>
        </p:nvSpPr>
        <p:spPr>
          <a:xfrm>
            <a:off x="323528" y="6165304"/>
            <a:ext cx="2051720"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
        <p:nvSpPr>
          <p:cNvPr id="10" name="Slide Number Placeholder 5"/>
          <p:cNvSpPr txBox="1">
            <a:spLocks/>
          </p:cNvSpPr>
          <p:nvPr/>
        </p:nvSpPr>
        <p:spPr>
          <a:xfrm>
            <a:off x="8482458" y="-27384"/>
            <a:ext cx="554038" cy="365125"/>
          </a:xfrm>
          <a:prstGeom prst="rect">
            <a:avLst/>
          </a:prstGeom>
          <a:solidFill>
            <a:schemeClr val="accent1">
              <a:lumMod val="75000"/>
            </a:schemeClr>
          </a:solid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US" sz="2000" b="0" i="0" u="none" strike="noStrike" kern="1200" cap="none" spc="0" normalizeH="0" baseline="0" noProof="0" smtClean="0">
                <a:ln>
                  <a:noFill/>
                </a:ln>
                <a:solidFill>
                  <a:schemeClr val="bg1"/>
                </a:solidFill>
                <a:effectLst/>
                <a:uLnTx/>
                <a:uFillTx/>
                <a:latin typeface="Times New Roman" pitchFamily="-1"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2000" b="0" i="0" u="none" strike="noStrike" kern="1200" cap="none" spc="0" normalizeH="0" baseline="0" noProof="0">
              <a:ln>
                <a:noFill/>
              </a:ln>
              <a:solidFill>
                <a:schemeClr val="bg1"/>
              </a:solidFill>
              <a:effectLst/>
              <a:uLnTx/>
              <a:uFillTx/>
              <a:latin typeface="Times New Roman" pitchFamily="-1" charset="0"/>
              <a:ea typeface="+mn-ea"/>
              <a:cs typeface="+mn-cs"/>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7158" y="1142984"/>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NAND Gates</a:t>
            </a:r>
            <a:endParaRPr lang="en-US" dirty="0">
              <a:effectLst>
                <a:outerShdw blurRad="38100" dist="38100" dir="2700000" algn="tl">
                  <a:srgbClr val="000000">
                    <a:alpha val="43137"/>
                  </a:srgbClr>
                </a:outerShdw>
              </a:effectLst>
            </a:endParaRPr>
          </a:p>
        </p:txBody>
      </p:sp>
      <p:pic>
        <p:nvPicPr>
          <p:cNvPr id="259073" name="Picture 1"/>
          <p:cNvPicPr>
            <a:picLocks noChangeAspect="1" noChangeArrowheads="1"/>
          </p:cNvPicPr>
          <p:nvPr/>
        </p:nvPicPr>
        <p:blipFill>
          <a:blip r:embed="rId3"/>
          <a:srcRect/>
          <a:stretch>
            <a:fillRect/>
          </a:stretch>
        </p:blipFill>
        <p:spPr bwMode="auto">
          <a:xfrm>
            <a:off x="4500562" y="142873"/>
            <a:ext cx="3857625" cy="3000375"/>
          </a:xfrm>
          <a:prstGeom prst="rect">
            <a:avLst/>
          </a:prstGeom>
          <a:noFill/>
          <a:ln w="9525">
            <a:noFill/>
            <a:miter lim="800000"/>
            <a:headEnd/>
            <a:tailEnd/>
          </a:ln>
          <a:effectLst/>
        </p:spPr>
      </p:pic>
      <p:pic>
        <p:nvPicPr>
          <p:cNvPr id="259074" name="Picture 2"/>
          <p:cNvPicPr>
            <a:picLocks noChangeAspect="1" noChangeArrowheads="1"/>
          </p:cNvPicPr>
          <p:nvPr/>
        </p:nvPicPr>
        <p:blipFill>
          <a:blip r:embed="rId4"/>
          <a:srcRect/>
          <a:stretch>
            <a:fillRect/>
          </a:stretch>
        </p:blipFill>
        <p:spPr bwMode="auto">
          <a:xfrm>
            <a:off x="4429124" y="3429000"/>
            <a:ext cx="3914775" cy="3009900"/>
          </a:xfrm>
          <a:prstGeom prst="rect">
            <a:avLst/>
          </a:prstGeom>
          <a:noFill/>
          <a:ln w="9525">
            <a:noFill/>
            <a:miter lim="800000"/>
            <a:headEnd/>
            <a:tailEnd/>
          </a:ln>
          <a:effectLst/>
        </p:spPr>
      </p:pic>
      <p:sp>
        <p:nvSpPr>
          <p:cNvPr id="6" name="Title 7"/>
          <p:cNvSpPr txBox="1">
            <a:spLocks/>
          </p:cNvSpPr>
          <p:nvPr/>
        </p:nvSpPr>
        <p:spPr>
          <a:xfrm>
            <a:off x="357158" y="4267214"/>
            <a:ext cx="3255264" cy="1162050"/>
          </a:xfrm>
          <a:prstGeom prst="rect">
            <a:avLst/>
          </a:prstGeom>
        </p:spPr>
        <p:txBody>
          <a:bodyPr vert="horz" lIns="91440" tIns="45720" rIns="91440" bIns="45720" rtlCol="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Uses of </a:t>
            </a:r>
            <a:b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b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NOR Gates</a:t>
            </a:r>
            <a:endParaRPr kumimoji="0" lang="en-US" sz="2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
        <p:nvSpPr>
          <p:cNvPr id="7" name="TextBox 6"/>
          <p:cNvSpPr txBox="1"/>
          <p:nvPr/>
        </p:nvSpPr>
        <p:spPr>
          <a:xfrm>
            <a:off x="323528" y="6165304"/>
            <a:ext cx="2051720"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
        <p:nvSpPr>
          <p:cNvPr id="9" name="Slide Number Placeholder 5"/>
          <p:cNvSpPr txBox="1">
            <a:spLocks/>
          </p:cNvSpPr>
          <p:nvPr/>
        </p:nvSpPr>
        <p:spPr>
          <a:xfrm>
            <a:off x="8482458" y="-27384"/>
            <a:ext cx="554038" cy="365125"/>
          </a:xfrm>
          <a:prstGeom prst="rect">
            <a:avLst/>
          </a:prstGeom>
          <a:solidFill>
            <a:schemeClr val="accent1">
              <a:lumMod val="75000"/>
            </a:schemeClr>
          </a:solid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US" sz="2000" b="0" i="0" u="none" strike="noStrike" kern="1200" cap="none" spc="0" normalizeH="0" baseline="0" noProof="0" smtClean="0">
                <a:ln>
                  <a:noFill/>
                </a:ln>
                <a:solidFill>
                  <a:schemeClr val="bg1"/>
                </a:solidFill>
                <a:effectLst/>
                <a:uLnTx/>
                <a:uFillTx/>
                <a:latin typeface="Times New Roman" pitchFamily="-1"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sz="2000" b="0" i="0" u="none" strike="noStrike" kern="1200" cap="none" spc="0" normalizeH="0" baseline="0" noProof="0">
              <a:ln>
                <a:noFill/>
              </a:ln>
              <a:solidFill>
                <a:schemeClr val="bg1"/>
              </a:solidFill>
              <a:effectLst/>
              <a:uLnTx/>
              <a:uFillTx/>
              <a:latin typeface="Times New Roman" pitchFamily="-1" charset="0"/>
              <a:ea typeface="+mn-ea"/>
              <a:cs typeface="+mn-cs"/>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 name="Content Placeholder 34"/>
          <p:cNvGraphicFramePr>
            <a:graphicFrameLocks noGrp="1"/>
          </p:cNvGraphicFramePr>
          <p:nvPr>
            <p:ph idx="4294967295"/>
          </p:nvPr>
        </p:nvGraphicFramePr>
        <p:xfrm>
          <a:off x="0" y="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228600" y="228600"/>
            <a:ext cx="5057780" cy="1116012"/>
          </a:xfrm>
        </p:spPr>
        <p:txBody>
          <a:bodyPr/>
          <a:lstStyle/>
          <a:p>
            <a:r>
              <a:rPr lang="en-US" b="1" smtClean="0">
                <a:effectLst>
                  <a:outerShdw blurRad="38100" dist="38100" dir="2700000" algn="tl">
                    <a:srgbClr val="000000">
                      <a:alpha val="43137"/>
                    </a:srgbClr>
                  </a:outerShdw>
                </a:effectLst>
              </a:rPr>
              <a:t>11.3- Combinational </a:t>
            </a:r>
            <a:br>
              <a:rPr lang="en-US" b="1" smtClean="0">
                <a:effectLst>
                  <a:outerShdw blurRad="38100" dist="38100" dir="2700000" algn="tl">
                    <a:srgbClr val="000000">
                      <a:alpha val="43137"/>
                    </a:srgbClr>
                  </a:outerShdw>
                </a:effectLst>
              </a:rPr>
            </a:br>
            <a:r>
              <a:rPr lang="en-US" b="1" smtClean="0">
                <a:effectLst>
                  <a:outerShdw blurRad="38100" dist="38100" dir="2700000" algn="tl">
                    <a:srgbClr val="000000">
                      <a:alpha val="43137"/>
                    </a:srgbClr>
                  </a:outerShdw>
                </a:effectLst>
              </a:rPr>
              <a:t>Circuit</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14</a:t>
            </a:fld>
            <a:endParaRPr lang="en-US"/>
          </a:p>
        </p:txBody>
      </p:sp>
      <p:sp>
        <p:nvSpPr>
          <p:cNvPr id="5" name="TextBox 4"/>
          <p:cNvSpPr txBox="1"/>
          <p:nvPr/>
        </p:nvSpPr>
        <p:spPr>
          <a:xfrm>
            <a:off x="35496" y="6351711"/>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
        <p:nvSpPr>
          <p:cNvPr id="6" name="Slide Number Placeholder 5"/>
          <p:cNvSpPr txBox="1">
            <a:spLocks/>
          </p:cNvSpPr>
          <p:nvPr/>
        </p:nvSpPr>
        <p:spPr>
          <a:xfrm>
            <a:off x="8482458" y="-27384"/>
            <a:ext cx="554038" cy="365125"/>
          </a:xfrm>
          <a:prstGeom prst="rect">
            <a:avLst/>
          </a:prstGeom>
          <a:solidFill>
            <a:schemeClr val="accent1">
              <a:lumMod val="75000"/>
            </a:schemeClr>
          </a:solid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US" sz="2000" b="0" i="0" u="none" strike="noStrike" kern="1200" cap="none" spc="0" normalizeH="0" baseline="0" noProof="0" smtClean="0">
                <a:ln>
                  <a:noFill/>
                </a:ln>
                <a:solidFill>
                  <a:schemeClr val="bg1"/>
                </a:solidFill>
                <a:effectLst/>
                <a:uLnTx/>
                <a:uFillTx/>
                <a:latin typeface="Times New Roman" pitchFamily="-1"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sz="2000" b="0" i="0" u="none" strike="noStrike" kern="1200" cap="none" spc="0" normalizeH="0" baseline="0" noProof="0">
              <a:ln>
                <a:noFill/>
              </a:ln>
              <a:solidFill>
                <a:schemeClr val="bg1"/>
              </a:solidFill>
              <a:effectLst/>
              <a:uLnTx/>
              <a:uFillTx/>
              <a:latin typeface="Times New Roman" pitchFamily="-1" charset="0"/>
              <a:ea typeface="+mn-ea"/>
              <a:cs typeface="+mn-cs"/>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6632"/>
            <a:ext cx="8645526" cy="1116106"/>
          </a:xfrm>
        </p:spPr>
        <p:txBody>
          <a:bodyPr/>
          <a:lstStyle/>
          <a:p>
            <a:r>
              <a:rPr lang="en-US" b="1" dirty="0" smtClean="0">
                <a:effectLst>
                  <a:outerShdw blurRad="38100" dist="38100" dir="2700000" algn="tl">
                    <a:srgbClr val="000000">
                      <a:alpha val="43137"/>
                    </a:srgbClr>
                  </a:outerShdw>
                </a:effectLst>
              </a:rPr>
              <a:t>Example</a:t>
            </a:r>
            <a:r>
              <a:rPr lang="en-US" dirty="0" smtClean="0">
                <a:effectLst>
                  <a:outerShdw blurRad="38100" dist="38100" dir="2700000" algn="tl">
                    <a:srgbClr val="000000">
                      <a:alpha val="43137"/>
                    </a:srgbClr>
                  </a:outerShdw>
                </a:effectLst>
              </a:rPr>
              <a:t>: Using 3 ways for a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Boolean Function of Three Variables</a:t>
            </a:r>
            <a:endParaRPr lang="en-US" dirty="0">
              <a:effectLst>
                <a:outerShdw blurRad="38100" dist="38100" dir="2700000" algn="tl">
                  <a:srgbClr val="000000">
                    <a:alpha val="43137"/>
                  </a:srgbClr>
                </a:outerShdw>
              </a:effectLst>
            </a:endParaRPr>
          </a:p>
        </p:txBody>
      </p:sp>
      <p:pic>
        <p:nvPicPr>
          <p:cNvPr id="252931" name="Picture 3"/>
          <p:cNvPicPr>
            <a:picLocks noChangeAspect="1" noChangeArrowheads="1"/>
          </p:cNvPicPr>
          <p:nvPr/>
        </p:nvPicPr>
        <p:blipFill>
          <a:blip r:embed="rId3"/>
          <a:srcRect/>
          <a:stretch>
            <a:fillRect/>
          </a:stretch>
        </p:blipFill>
        <p:spPr bwMode="auto">
          <a:xfrm>
            <a:off x="3286116" y="1593842"/>
            <a:ext cx="3524250" cy="3314700"/>
          </a:xfrm>
          <a:prstGeom prst="rect">
            <a:avLst/>
          </a:prstGeom>
          <a:noFill/>
          <a:ln w="9525">
            <a:noFill/>
            <a:miter lim="800000"/>
            <a:headEnd/>
            <a:tailEnd/>
          </a:ln>
          <a:effectLst/>
        </p:spPr>
      </p:pic>
      <p:pic>
        <p:nvPicPr>
          <p:cNvPr id="252932" name="Picture 4"/>
          <p:cNvPicPr>
            <a:picLocks noChangeAspect="1" noChangeArrowheads="1"/>
          </p:cNvPicPr>
          <p:nvPr/>
        </p:nvPicPr>
        <p:blipFill>
          <a:blip r:embed="rId4"/>
          <a:srcRect/>
          <a:stretch>
            <a:fillRect/>
          </a:stretch>
        </p:blipFill>
        <p:spPr bwMode="auto">
          <a:xfrm>
            <a:off x="6929454" y="1593842"/>
            <a:ext cx="2009775" cy="4057650"/>
          </a:xfrm>
          <a:prstGeom prst="rect">
            <a:avLst/>
          </a:prstGeom>
          <a:noFill/>
          <a:ln w="9525">
            <a:noFill/>
            <a:miter lim="800000"/>
            <a:headEnd/>
            <a:tailEnd/>
          </a:ln>
          <a:effectLst/>
        </p:spPr>
      </p:pic>
      <p:pic>
        <p:nvPicPr>
          <p:cNvPr id="252933" name="Picture 5"/>
          <p:cNvPicPr>
            <a:picLocks noChangeAspect="1" noChangeArrowheads="1"/>
          </p:cNvPicPr>
          <p:nvPr/>
        </p:nvPicPr>
        <p:blipFill>
          <a:blip r:embed="rId5"/>
          <a:srcRect/>
          <a:stretch>
            <a:fillRect/>
          </a:stretch>
        </p:blipFill>
        <p:spPr bwMode="auto">
          <a:xfrm>
            <a:off x="142844" y="5875362"/>
            <a:ext cx="8545208" cy="361950"/>
          </a:xfrm>
          <a:prstGeom prst="rect">
            <a:avLst/>
          </a:prstGeom>
          <a:noFill/>
          <a:ln w="9525">
            <a:noFill/>
            <a:miter lim="800000"/>
            <a:headEnd/>
            <a:tailEnd/>
          </a:ln>
          <a:effectLst/>
        </p:spPr>
      </p:pic>
      <p:pic>
        <p:nvPicPr>
          <p:cNvPr id="252934" name="Picture 6"/>
          <p:cNvPicPr>
            <a:picLocks noChangeAspect="1" noChangeArrowheads="1"/>
          </p:cNvPicPr>
          <p:nvPr/>
        </p:nvPicPr>
        <p:blipFill>
          <a:blip r:embed="rId6"/>
          <a:srcRect/>
          <a:stretch>
            <a:fillRect/>
          </a:stretch>
        </p:blipFill>
        <p:spPr bwMode="auto">
          <a:xfrm>
            <a:off x="0" y="2022470"/>
            <a:ext cx="3267112" cy="381442"/>
          </a:xfrm>
          <a:prstGeom prst="rect">
            <a:avLst/>
          </a:prstGeom>
          <a:noFill/>
          <a:ln w="9525">
            <a:noFill/>
            <a:miter lim="800000"/>
            <a:headEnd/>
            <a:tailEnd/>
          </a:ln>
          <a:effectLst/>
        </p:spPr>
      </p:pic>
      <p:cxnSp>
        <p:nvCxnSpPr>
          <p:cNvPr id="12" name="Straight Arrow Connector 11"/>
          <p:cNvCxnSpPr/>
          <p:nvPr/>
        </p:nvCxnSpPr>
        <p:spPr>
          <a:xfrm rot="16200000" flipH="1">
            <a:off x="3052952" y="2398510"/>
            <a:ext cx="404376" cy="223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857753" y="5308618"/>
            <a:ext cx="2000265" cy="5617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489367"/>
            <a:ext cx="2946640" cy="461665"/>
          </a:xfrm>
          <a:prstGeom prst="rect">
            <a:avLst/>
          </a:prstGeom>
          <a:solidFill>
            <a:schemeClr val="accent6">
              <a:lumMod val="20000"/>
              <a:lumOff val="80000"/>
            </a:schemeClr>
          </a:solidFill>
        </p:spPr>
        <p:txBody>
          <a:bodyPr wrap="none">
            <a:spAutoFit/>
          </a:bodyPr>
          <a:lstStyle/>
          <a:p>
            <a:r>
              <a:rPr lang="en-US" smtClean="0"/>
              <a:t>Sum of product (SOP)</a:t>
            </a:r>
            <a:endParaRPr lang="en-US"/>
          </a:p>
        </p:txBody>
      </p:sp>
      <p:sp>
        <p:nvSpPr>
          <p:cNvPr id="16" name="Rectangle 15"/>
          <p:cNvSpPr/>
          <p:nvPr/>
        </p:nvSpPr>
        <p:spPr>
          <a:xfrm>
            <a:off x="142844" y="5380056"/>
            <a:ext cx="2964273" cy="461665"/>
          </a:xfrm>
          <a:prstGeom prst="rect">
            <a:avLst/>
          </a:prstGeom>
          <a:solidFill>
            <a:schemeClr val="accent6">
              <a:lumMod val="20000"/>
              <a:lumOff val="80000"/>
            </a:schemeClr>
          </a:solidFill>
        </p:spPr>
        <p:txBody>
          <a:bodyPr wrap="none">
            <a:spAutoFit/>
          </a:bodyPr>
          <a:lstStyle/>
          <a:p>
            <a:r>
              <a:rPr lang="en-US" smtClean="0"/>
              <a:t>Product of Sum (POS)</a:t>
            </a:r>
            <a:endParaRPr lang="en-US"/>
          </a:p>
        </p:txBody>
      </p:sp>
      <p:cxnSp>
        <p:nvCxnSpPr>
          <p:cNvPr id="20" name="Straight Arrow Connector 19"/>
          <p:cNvCxnSpPr>
            <a:endCxn id="252934" idx="2"/>
          </p:cNvCxnSpPr>
          <p:nvPr/>
        </p:nvCxnSpPr>
        <p:spPr>
          <a:xfrm rot="5400000" flipH="1" flipV="1">
            <a:off x="1381329" y="2575127"/>
            <a:ext cx="423441" cy="81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12"/>
          </p:nvPr>
        </p:nvSpPr>
        <p:spPr/>
        <p:txBody>
          <a:bodyPr/>
          <a:lstStyle/>
          <a:p>
            <a:fld id="{8AF02B71-8991-4516-A01E-F1A9ACD28BDC}" type="slidenum">
              <a:rPr lang="en-US" smtClean="0"/>
              <a:pPr/>
              <a:t>15</a:t>
            </a:fld>
            <a:endParaRPr lang="en-US"/>
          </a:p>
        </p:txBody>
      </p:sp>
      <p:sp>
        <p:nvSpPr>
          <p:cNvPr id="17" name="TextBox 16"/>
          <p:cNvSpPr txBox="1"/>
          <p:nvPr/>
        </p:nvSpPr>
        <p:spPr>
          <a:xfrm>
            <a:off x="0" y="3429000"/>
            <a:ext cx="1008112" cy="461665"/>
          </a:xfrm>
          <a:prstGeom prst="rect">
            <a:avLst/>
          </a:prstGeom>
          <a:noFill/>
        </p:spPr>
        <p:txBody>
          <a:bodyPr wrap="square" rtlCol="0">
            <a:spAutoFit/>
          </a:bodyPr>
          <a:lstStyle/>
          <a:p>
            <a:r>
              <a:rPr lang="en-US" dirty="0" smtClean="0">
                <a:solidFill>
                  <a:srgbClr val="FF0000"/>
                </a:solidFill>
              </a:rPr>
              <a:t>Step 1</a:t>
            </a:r>
            <a:endParaRPr lang="en-US" dirty="0">
              <a:solidFill>
                <a:srgbClr val="FF0000"/>
              </a:solidFill>
            </a:endParaRPr>
          </a:p>
        </p:txBody>
      </p:sp>
      <p:sp>
        <p:nvSpPr>
          <p:cNvPr id="18" name="TextBox 17"/>
          <p:cNvSpPr txBox="1"/>
          <p:nvPr/>
        </p:nvSpPr>
        <p:spPr>
          <a:xfrm>
            <a:off x="179512" y="2345483"/>
            <a:ext cx="1008112" cy="461665"/>
          </a:xfrm>
          <a:prstGeom prst="rect">
            <a:avLst/>
          </a:prstGeom>
          <a:noFill/>
        </p:spPr>
        <p:txBody>
          <a:bodyPr wrap="square" rtlCol="0">
            <a:spAutoFit/>
          </a:bodyPr>
          <a:lstStyle/>
          <a:p>
            <a:r>
              <a:rPr lang="en-US" dirty="0" smtClean="0">
                <a:solidFill>
                  <a:srgbClr val="FF0000"/>
                </a:solidFill>
              </a:rPr>
              <a:t>Step 2</a:t>
            </a:r>
            <a:endParaRPr lang="en-US" dirty="0">
              <a:solidFill>
                <a:srgbClr val="FF0000"/>
              </a:solidFill>
            </a:endParaRPr>
          </a:p>
        </p:txBody>
      </p:sp>
      <p:sp>
        <p:nvSpPr>
          <p:cNvPr id="19" name="TextBox 18"/>
          <p:cNvSpPr txBox="1"/>
          <p:nvPr/>
        </p:nvSpPr>
        <p:spPr>
          <a:xfrm>
            <a:off x="3131840" y="5369819"/>
            <a:ext cx="1008112" cy="461665"/>
          </a:xfrm>
          <a:prstGeom prst="rect">
            <a:avLst/>
          </a:prstGeom>
          <a:noFill/>
        </p:spPr>
        <p:txBody>
          <a:bodyPr wrap="square" rtlCol="0">
            <a:spAutoFit/>
          </a:bodyPr>
          <a:lstStyle/>
          <a:p>
            <a:r>
              <a:rPr lang="en-US" dirty="0" smtClean="0">
                <a:solidFill>
                  <a:srgbClr val="FF0000"/>
                </a:solidFill>
              </a:rPr>
              <a:t>Step 2</a:t>
            </a:r>
            <a:endParaRPr lang="en-US" dirty="0">
              <a:solidFill>
                <a:srgbClr val="FF0000"/>
              </a:solidFill>
            </a:endParaRPr>
          </a:p>
        </p:txBody>
      </p:sp>
      <p:sp>
        <p:nvSpPr>
          <p:cNvPr id="21" name="TextBox 20"/>
          <p:cNvSpPr txBox="1"/>
          <p:nvPr/>
        </p:nvSpPr>
        <p:spPr>
          <a:xfrm>
            <a:off x="5436096" y="1655020"/>
            <a:ext cx="1008112" cy="461665"/>
          </a:xfrm>
          <a:prstGeom prst="rect">
            <a:avLst/>
          </a:prstGeom>
          <a:noFill/>
        </p:spPr>
        <p:txBody>
          <a:bodyPr wrap="square" rtlCol="0">
            <a:spAutoFit/>
          </a:bodyPr>
          <a:lstStyle/>
          <a:p>
            <a:r>
              <a:rPr lang="en-US" dirty="0" smtClean="0">
                <a:solidFill>
                  <a:srgbClr val="FF0000"/>
                </a:solidFill>
              </a:rPr>
              <a:t>Step 3</a:t>
            </a:r>
            <a:endParaRPr lang="en-US" dirty="0">
              <a:solidFill>
                <a:srgbClr val="FF0000"/>
              </a:solidFill>
            </a:endParaRPr>
          </a:p>
        </p:txBody>
      </p:sp>
      <p:sp>
        <p:nvSpPr>
          <p:cNvPr id="22" name="TextBox 21"/>
          <p:cNvSpPr txBox="1"/>
          <p:nvPr/>
        </p:nvSpPr>
        <p:spPr>
          <a:xfrm>
            <a:off x="35496" y="6351711"/>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pic>
        <p:nvPicPr>
          <p:cNvPr id="251905" name="Picture 1"/>
          <p:cNvPicPr>
            <a:picLocks noChangeAspect="1" noChangeArrowheads="1"/>
          </p:cNvPicPr>
          <p:nvPr/>
        </p:nvPicPr>
        <p:blipFill>
          <a:blip r:embed="rId7"/>
          <a:srcRect/>
          <a:stretch>
            <a:fillRect/>
          </a:stretch>
        </p:blipFill>
        <p:spPr bwMode="auto">
          <a:xfrm>
            <a:off x="971600" y="2708920"/>
            <a:ext cx="1928962" cy="2499264"/>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Algebraic Simplication </a:t>
            </a:r>
            <a:br>
              <a:rPr lang="en-US" b="1" smtClean="0"/>
            </a:br>
            <a:r>
              <a:rPr lang="en-US" b="1" smtClean="0"/>
              <a:t>Minimize a Boolean Function</a:t>
            </a:r>
            <a:endParaRPr lang="en-US" b="1"/>
          </a:p>
        </p:txBody>
      </p:sp>
      <p:sp>
        <p:nvSpPr>
          <p:cNvPr id="3" name="Content Placeholder 2"/>
          <p:cNvSpPr>
            <a:spLocks noGrp="1"/>
          </p:cNvSpPr>
          <p:nvPr>
            <p:ph idx="1"/>
          </p:nvPr>
        </p:nvSpPr>
        <p:spPr>
          <a:xfrm>
            <a:off x="251520" y="2236365"/>
            <a:ext cx="8645526" cy="4144963"/>
          </a:xfrm>
        </p:spPr>
        <p:txBody>
          <a:bodyPr>
            <a:normAutofit fontScale="85000" lnSpcReduction="10000"/>
          </a:bodyPr>
          <a:lstStyle/>
          <a:p>
            <a:r>
              <a:rPr lang="en-US" sz="3200" dirty="0" smtClean="0">
                <a:solidFill>
                  <a:schemeClr val="tx1"/>
                </a:solidFill>
              </a:rPr>
              <a:t> A Boolean function  is complex means that it contains more gates.</a:t>
            </a:r>
          </a:p>
          <a:p>
            <a:r>
              <a:rPr lang="en-US" sz="3200" dirty="0" smtClean="0">
                <a:solidFill>
                  <a:schemeClr val="tx1"/>
                </a:solidFill>
              </a:rPr>
              <a:t> More gates </a:t>
            </a:r>
            <a:r>
              <a:rPr lang="en-US" sz="3200" dirty="0" smtClean="0">
                <a:solidFill>
                  <a:schemeClr val="tx1"/>
                </a:solidFill>
                <a:sym typeface="Wingdings" pitchFamily="2" charset="2"/>
              </a:rPr>
              <a:t> complex network, high power needed, high cost, high resistance, lower operation.</a:t>
            </a:r>
          </a:p>
          <a:p>
            <a:r>
              <a:rPr lang="en-US" sz="3200" dirty="0" smtClean="0">
                <a:solidFill>
                  <a:schemeClr val="tx1"/>
                </a:solidFill>
              </a:rPr>
              <a:t>How to minimize a Boolean function?</a:t>
            </a:r>
          </a:p>
          <a:p>
            <a:pPr lvl="1"/>
            <a:r>
              <a:rPr lang="en-US" sz="2400" dirty="0" smtClean="0">
                <a:solidFill>
                  <a:schemeClr val="tx1"/>
                </a:solidFill>
              </a:rPr>
              <a:t>Methods:</a:t>
            </a:r>
          </a:p>
          <a:p>
            <a:pPr lvl="2"/>
            <a:r>
              <a:rPr lang="en-US" sz="2800" dirty="0" smtClean="0">
                <a:solidFill>
                  <a:schemeClr val="tx1"/>
                </a:solidFill>
              </a:rPr>
              <a:t> </a:t>
            </a:r>
            <a:r>
              <a:rPr lang="en-US" sz="2600" dirty="0" err="1" smtClean="0">
                <a:solidFill>
                  <a:srgbClr val="FF0000"/>
                </a:solidFill>
              </a:rPr>
              <a:t>Karnaugh</a:t>
            </a:r>
            <a:r>
              <a:rPr lang="en-US" sz="2600" dirty="0" smtClean="0">
                <a:solidFill>
                  <a:srgbClr val="FF0000"/>
                </a:solidFill>
              </a:rPr>
              <a:t> Map </a:t>
            </a:r>
            <a:r>
              <a:rPr lang="en-US" sz="2600" dirty="0" smtClean="0">
                <a:solidFill>
                  <a:srgbClr val="0000CC"/>
                </a:solidFill>
                <a:sym typeface="Wingdings" pitchFamily="2" charset="2"/>
              </a:rPr>
              <a:t> Do it on paper.</a:t>
            </a:r>
          </a:p>
          <a:p>
            <a:pPr lvl="2"/>
            <a:r>
              <a:rPr lang="en-US" sz="2600" dirty="0" err="1" smtClean="0">
                <a:solidFill>
                  <a:srgbClr val="FF0000"/>
                </a:solidFill>
              </a:rPr>
              <a:t>Quine-McCluskey</a:t>
            </a:r>
            <a:r>
              <a:rPr lang="en-US" sz="2600" dirty="0" smtClean="0">
                <a:solidFill>
                  <a:srgbClr val="FF0000"/>
                </a:solidFill>
              </a:rPr>
              <a:t> Method </a:t>
            </a:r>
            <a:r>
              <a:rPr lang="en-US" sz="2600" dirty="0" smtClean="0">
                <a:solidFill>
                  <a:srgbClr val="0000CC"/>
                </a:solidFill>
                <a:sym typeface="Wingdings" pitchFamily="2" charset="2"/>
              </a:rPr>
              <a:t> A computer algorithm is  applied in digital design software. </a:t>
            </a:r>
            <a:endParaRPr lang="en-US" sz="2600" dirty="0">
              <a:solidFill>
                <a:srgbClr val="0000CC"/>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8" name="Picture 4"/>
          <p:cNvPicPr>
            <a:picLocks noChangeAspect="1" noChangeArrowheads="1"/>
          </p:cNvPicPr>
          <p:nvPr/>
        </p:nvPicPr>
        <p:blipFill>
          <a:blip r:embed="rId3"/>
          <a:srcRect/>
          <a:stretch>
            <a:fillRect/>
          </a:stretch>
        </p:blipFill>
        <p:spPr bwMode="auto">
          <a:xfrm>
            <a:off x="142822" y="4520972"/>
            <a:ext cx="4286302" cy="1768950"/>
          </a:xfrm>
          <a:prstGeom prst="rect">
            <a:avLst/>
          </a:prstGeom>
          <a:noFill/>
          <a:ln w="9525">
            <a:noFill/>
            <a:miter lim="800000"/>
            <a:headEnd/>
            <a:tailEnd/>
          </a:ln>
          <a:effectLst/>
        </p:spPr>
      </p:pic>
      <p:sp>
        <p:nvSpPr>
          <p:cNvPr id="2" name="Title 1"/>
          <p:cNvSpPr>
            <a:spLocks noGrp="1"/>
          </p:cNvSpPr>
          <p:nvPr>
            <p:ph type="title"/>
          </p:nvPr>
        </p:nvSpPr>
        <p:spPr>
          <a:xfrm>
            <a:off x="0" y="0"/>
            <a:ext cx="6191157" cy="833718"/>
          </a:xfrm>
        </p:spPr>
        <p:txBody>
          <a:bodyPr>
            <a:normAutofit/>
          </a:bodyPr>
          <a:lstStyle/>
          <a:p>
            <a:r>
              <a:rPr lang="en-US" sz="3200" b="1" dirty="0" smtClean="0">
                <a:effectLst>
                  <a:outerShdw blurRad="38100" dist="38100" dir="2700000" algn="tl">
                    <a:srgbClr val="000000">
                      <a:alpha val="43137"/>
                    </a:srgbClr>
                  </a:outerShdw>
                </a:effectLst>
              </a:rPr>
              <a:t>Algebraic Simplification</a:t>
            </a:r>
            <a:endParaRPr lang="en-US" sz="32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4"/>
          <a:srcRect/>
          <a:stretch>
            <a:fillRect/>
          </a:stretch>
        </p:blipFill>
        <p:spPr bwMode="auto">
          <a:xfrm>
            <a:off x="214282" y="2000240"/>
            <a:ext cx="3105150" cy="2124075"/>
          </a:xfrm>
          <a:prstGeom prst="rect">
            <a:avLst/>
          </a:prstGeom>
          <a:noFill/>
          <a:ln w="9525">
            <a:noFill/>
            <a:miter lim="800000"/>
            <a:headEnd/>
            <a:tailEnd/>
          </a:ln>
          <a:effectLst/>
        </p:spPr>
      </p:pic>
      <p:pic>
        <p:nvPicPr>
          <p:cNvPr id="6" name="Picture 5"/>
          <p:cNvPicPr>
            <a:picLocks noChangeAspect="1" noChangeArrowheads="1"/>
          </p:cNvPicPr>
          <p:nvPr/>
        </p:nvPicPr>
        <p:blipFill>
          <a:blip r:embed="rId5"/>
          <a:srcRect/>
          <a:stretch>
            <a:fillRect/>
          </a:stretch>
        </p:blipFill>
        <p:spPr bwMode="auto">
          <a:xfrm>
            <a:off x="214282" y="1571612"/>
            <a:ext cx="8545208" cy="361950"/>
          </a:xfrm>
          <a:prstGeom prst="rect">
            <a:avLst/>
          </a:prstGeom>
          <a:noFill/>
          <a:ln w="9525">
            <a:noFill/>
            <a:miter lim="800000"/>
            <a:headEnd/>
            <a:tailEnd/>
          </a:ln>
          <a:effectLst/>
        </p:spPr>
      </p:pic>
      <p:pic>
        <p:nvPicPr>
          <p:cNvPr id="8" name="Picture 6"/>
          <p:cNvPicPr>
            <a:picLocks noChangeAspect="1" noChangeArrowheads="1"/>
          </p:cNvPicPr>
          <p:nvPr/>
        </p:nvPicPr>
        <p:blipFill>
          <a:blip r:embed="rId6"/>
          <a:stretch>
            <a:fillRect/>
          </a:stretch>
        </p:blipFill>
        <p:spPr bwMode="auto">
          <a:xfrm>
            <a:off x="185920" y="1071546"/>
            <a:ext cx="3100196" cy="361950"/>
          </a:xfrm>
          <a:prstGeom prst="rect">
            <a:avLst/>
          </a:prstGeom>
          <a:noFill/>
          <a:ln>
            <a:noFill/>
          </a:ln>
        </p:spPr>
      </p:pic>
      <p:pic>
        <p:nvPicPr>
          <p:cNvPr id="246787" name="Picture 3"/>
          <p:cNvPicPr>
            <a:picLocks noChangeAspect="1" noChangeArrowheads="1"/>
          </p:cNvPicPr>
          <p:nvPr/>
        </p:nvPicPr>
        <p:blipFill>
          <a:blip r:embed="rId7"/>
          <a:srcRect/>
          <a:stretch>
            <a:fillRect/>
          </a:stretch>
        </p:blipFill>
        <p:spPr bwMode="auto">
          <a:xfrm>
            <a:off x="4714876" y="3128926"/>
            <a:ext cx="4036292" cy="3229032"/>
          </a:xfrm>
          <a:prstGeom prst="rect">
            <a:avLst/>
          </a:prstGeom>
          <a:noFill/>
          <a:ln w="9525">
            <a:noFill/>
            <a:miter lim="800000"/>
            <a:headEnd/>
            <a:tailEnd/>
          </a:ln>
          <a:effectLst/>
        </p:spPr>
      </p:pic>
      <p:sp>
        <p:nvSpPr>
          <p:cNvPr id="9" name="Right Arrow 8"/>
          <p:cNvSpPr/>
          <p:nvPr/>
        </p:nvSpPr>
        <p:spPr>
          <a:xfrm rot="5400000">
            <a:off x="2521287" y="3367231"/>
            <a:ext cx="2789520" cy="341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
        <p:nvSpPr>
          <p:cNvPr id="11" name="TextBox 10"/>
          <p:cNvSpPr txBox="1"/>
          <p:nvPr/>
        </p:nvSpPr>
        <p:spPr>
          <a:xfrm>
            <a:off x="35496" y="6351711"/>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6191157" cy="571504"/>
          </a:xfrm>
        </p:spPr>
        <p:txBody>
          <a:bodyPr>
            <a:normAutofit fontScale="90000"/>
          </a:bodyPr>
          <a:lstStyle/>
          <a:p>
            <a:r>
              <a:rPr lang="en-US" sz="4000" dirty="0" smtClean="0">
                <a:effectLst>
                  <a:outerShdw blurRad="38100" dist="38100" dir="2700000" algn="tl">
                    <a:srgbClr val="000000">
                      <a:alpha val="43137"/>
                    </a:srgbClr>
                  </a:outerShdw>
                </a:effectLst>
              </a:rPr>
              <a:t>Karnaugh Map</a:t>
            </a:r>
            <a:endParaRPr lang="en-US" sz="4000"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251520" y="1484785"/>
            <a:ext cx="2448272" cy="3672407"/>
          </a:xfrm>
        </p:spPr>
        <p:txBody>
          <a:bodyPr>
            <a:noAutofit/>
          </a:bodyPr>
          <a:lstStyle/>
          <a:p>
            <a:pPr fontAlgn="base">
              <a:spcBef>
                <a:spcPts val="2000"/>
              </a:spcBef>
              <a:spcAft>
                <a:spcPct val="0"/>
              </a:spcAft>
            </a:pPr>
            <a:r>
              <a:rPr lang="en-US" sz="2800" dirty="0" smtClean="0">
                <a:solidFill>
                  <a:srgbClr val="002060"/>
                </a:solidFill>
              </a:rPr>
              <a:t>A convenient way of representing a Boolean function of a small number (up to four) of variables</a:t>
            </a:r>
            <a:endParaRPr lang="en-US" sz="2800" dirty="0">
              <a:solidFill>
                <a:srgbClr val="002060"/>
              </a:solidFill>
            </a:endParaRPr>
          </a:p>
        </p:txBody>
      </p:sp>
      <p:pic>
        <p:nvPicPr>
          <p:cNvPr id="244737" name="Picture 1"/>
          <p:cNvPicPr>
            <a:picLocks noChangeAspect="1" noChangeArrowheads="1"/>
          </p:cNvPicPr>
          <p:nvPr/>
        </p:nvPicPr>
        <p:blipFill>
          <a:blip r:embed="rId3"/>
          <a:srcRect/>
          <a:stretch>
            <a:fillRect/>
          </a:stretch>
        </p:blipFill>
        <p:spPr bwMode="auto">
          <a:xfrm>
            <a:off x="2836490" y="962025"/>
            <a:ext cx="5695950" cy="49339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18</a:t>
            </a:fld>
            <a:endParaRPr lang="en-US"/>
          </a:p>
        </p:txBody>
      </p:sp>
      <p:sp>
        <p:nvSpPr>
          <p:cNvPr id="7" name="TextBox 6"/>
          <p:cNvSpPr txBox="1"/>
          <p:nvPr/>
        </p:nvSpPr>
        <p:spPr>
          <a:xfrm>
            <a:off x="35496" y="6396335"/>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smtClean="0">
                <a:solidFill>
                  <a:schemeClr val="accent1">
                    <a:lumMod val="50000"/>
                  </a:schemeClr>
                </a:solidFill>
                <a:effectLst>
                  <a:outerShdw blurRad="38100" dist="38100" dir="2700000" algn="tl">
                    <a:srgbClr val="000000">
                      <a:alpha val="43137"/>
                    </a:srgbClr>
                  </a:outerShdw>
                </a:effectLst>
              </a:rPr>
              <a:t>Example</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smtClean="0">
                <a:solidFill>
                  <a:schemeClr val="bg1"/>
                </a:solidFill>
                <a:effectLst>
                  <a:outerShdw blurRad="38100" dist="38100" dir="2700000" algn="tl">
                    <a:srgbClr val="000000">
                      <a:alpha val="43137"/>
                    </a:srgbClr>
                  </a:outerShdw>
                </a:effectLst>
              </a:rPr>
              <a:t>Karnaugh </a:t>
            </a:r>
          </a:p>
          <a:p>
            <a:pPr algn="ctr"/>
            <a:r>
              <a:rPr lang="en-US" dirty="0" smtClean="0">
                <a:solidFill>
                  <a:schemeClr val="bg1"/>
                </a:solidFill>
                <a:effectLst>
                  <a:outerShdw blurRad="38100" dist="38100" dir="2700000" algn="tl">
                    <a:srgbClr val="000000">
                      <a:alpha val="43137"/>
                    </a:srgbClr>
                  </a:outerShdw>
                </a:effectLst>
              </a:rPr>
              <a:t>Maps</a:t>
            </a:r>
            <a:endParaRPr lang="en-US" dirty="0">
              <a:solidFill>
                <a:schemeClr val="bg1"/>
              </a:solidFill>
              <a:effectLst>
                <a:outerShdw blurRad="38100" dist="38100" dir="2700000" algn="tl">
                  <a:srgbClr val="000000">
                    <a:alpha val="43137"/>
                  </a:srgbClr>
                </a:outerShdw>
              </a:effectLst>
            </a:endParaRPr>
          </a:p>
        </p:txBody>
      </p:sp>
      <p:pic>
        <p:nvPicPr>
          <p:cNvPr id="242689" name="Picture 1"/>
          <p:cNvPicPr>
            <a:picLocks noChangeAspect="1" noChangeArrowheads="1"/>
          </p:cNvPicPr>
          <p:nvPr/>
        </p:nvPicPr>
        <p:blipFill>
          <a:blip r:embed="rId3"/>
          <a:srcRect/>
          <a:stretch>
            <a:fillRect/>
          </a:stretch>
        </p:blipFill>
        <p:spPr bwMode="auto">
          <a:xfrm>
            <a:off x="539552" y="19428"/>
            <a:ext cx="6162754" cy="68385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19</a:t>
            </a:fld>
            <a:endParaRPr lang="en-US"/>
          </a:p>
        </p:txBody>
      </p:sp>
      <p:sp>
        <p:nvSpPr>
          <p:cNvPr id="7" name="TextBox 6"/>
          <p:cNvSpPr txBox="1"/>
          <p:nvPr/>
        </p:nvSpPr>
        <p:spPr>
          <a:xfrm>
            <a:off x="7631832" y="6396335"/>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1504746"/>
          </a:xfrm>
        </p:spPr>
        <p:txBody>
          <a:bodyPr/>
          <a:lstStyle/>
          <a:p>
            <a:r>
              <a:rPr lang="en-US" sz="4400" b="1" dirty="0" smtClean="0"/>
              <a:t>Introduction to </a:t>
            </a:r>
            <a:br>
              <a:rPr lang="en-US" sz="4400" b="1" dirty="0" smtClean="0"/>
            </a:br>
            <a:r>
              <a:rPr lang="en-US" sz="4400" b="1" dirty="0" smtClean="0"/>
              <a:t>Digital Logic</a:t>
            </a:r>
            <a:endParaRPr lang="en-US" sz="4400" b="1" dirty="0"/>
          </a:p>
        </p:txBody>
      </p:sp>
      <p:grpSp>
        <p:nvGrpSpPr>
          <p:cNvPr id="35" name="Group 34"/>
          <p:cNvGrpSpPr/>
          <p:nvPr/>
        </p:nvGrpSpPr>
        <p:grpSpPr>
          <a:xfrm>
            <a:off x="971600" y="2420888"/>
            <a:ext cx="7056784" cy="3287680"/>
            <a:chOff x="1547664" y="1484784"/>
            <a:chExt cx="5040560" cy="2448272"/>
          </a:xfrm>
        </p:grpSpPr>
        <p:sp>
          <p:nvSpPr>
            <p:cNvPr id="5" name="Rectangle 4"/>
            <p:cNvSpPr/>
            <p:nvPr/>
          </p:nvSpPr>
          <p:spPr>
            <a:xfrm>
              <a:off x="3172988" y="1772816"/>
              <a:ext cx="1820774"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Circuit</a:t>
              </a:r>
              <a:endParaRPr lang="en-US" dirty="0"/>
            </a:p>
          </p:txBody>
        </p:sp>
        <p:cxnSp>
          <p:nvCxnSpPr>
            <p:cNvPr id="7" name="Straight Arrow Connector 6"/>
            <p:cNvCxnSpPr/>
            <p:nvPr/>
          </p:nvCxnSpPr>
          <p:spPr>
            <a:xfrm>
              <a:off x="2339752" y="2132856"/>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339752" y="2420888"/>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339752" y="2708920"/>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339752" y="2996952"/>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339752" y="3284984"/>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004048" y="2276872"/>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004048" y="2636912"/>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004048" y="2996952"/>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835696" y="1860145"/>
              <a:ext cx="504056" cy="1673126"/>
            </a:xfrm>
            <a:prstGeom prst="rect">
              <a:avLst/>
            </a:prstGeom>
            <a:noFill/>
          </p:spPr>
          <p:txBody>
            <a:bodyPr wrap="square" rtlCol="0">
              <a:spAutoFit/>
            </a:bodyPr>
            <a:lstStyle/>
            <a:p>
              <a:pPr algn="r"/>
              <a:r>
                <a:rPr lang="en-US" sz="2800" b="1" dirty="0" smtClean="0">
                  <a:solidFill>
                    <a:srgbClr val="0000CC"/>
                  </a:solidFill>
                </a:rPr>
                <a:t>0</a:t>
              </a:r>
            </a:p>
            <a:p>
              <a:pPr algn="r"/>
              <a:r>
                <a:rPr lang="en-US" sz="2800" b="1" dirty="0" smtClean="0">
                  <a:solidFill>
                    <a:srgbClr val="0000CC"/>
                  </a:solidFill>
                </a:rPr>
                <a:t>1</a:t>
              </a:r>
            </a:p>
            <a:p>
              <a:pPr algn="r"/>
              <a:r>
                <a:rPr lang="en-US" sz="2800" b="1" dirty="0" smtClean="0">
                  <a:solidFill>
                    <a:srgbClr val="0000CC"/>
                  </a:solidFill>
                </a:rPr>
                <a:t>0</a:t>
              </a:r>
            </a:p>
            <a:p>
              <a:pPr algn="r"/>
              <a:r>
                <a:rPr lang="en-US" sz="2800" b="1" dirty="0" smtClean="0">
                  <a:solidFill>
                    <a:srgbClr val="0000CC"/>
                  </a:solidFill>
                </a:rPr>
                <a:t>1</a:t>
              </a:r>
            </a:p>
            <a:p>
              <a:pPr algn="r"/>
              <a:r>
                <a:rPr lang="en-US" sz="2800" b="1" dirty="0" smtClean="0">
                  <a:solidFill>
                    <a:srgbClr val="0000CC"/>
                  </a:solidFill>
                </a:rPr>
                <a:t>1</a:t>
              </a:r>
              <a:endParaRPr lang="en-US" sz="2800" b="1" dirty="0">
                <a:solidFill>
                  <a:srgbClr val="0000CC"/>
                </a:solidFill>
              </a:endParaRPr>
            </a:p>
          </p:txBody>
        </p:sp>
        <p:sp>
          <p:nvSpPr>
            <p:cNvPr id="17" name="TextBox 16"/>
            <p:cNvSpPr txBox="1"/>
            <p:nvPr/>
          </p:nvSpPr>
          <p:spPr>
            <a:xfrm>
              <a:off x="5652120" y="2074637"/>
              <a:ext cx="504056" cy="1168896"/>
            </a:xfrm>
            <a:prstGeom prst="rect">
              <a:avLst/>
            </a:prstGeom>
            <a:noFill/>
          </p:spPr>
          <p:txBody>
            <a:bodyPr wrap="square" rtlCol="0">
              <a:spAutoFit/>
            </a:bodyPr>
            <a:lstStyle/>
            <a:p>
              <a:pPr algn="r"/>
              <a:r>
                <a:rPr lang="en-US" sz="3200" b="1" dirty="0" smtClean="0">
                  <a:solidFill>
                    <a:srgbClr val="FF0000"/>
                  </a:solidFill>
                </a:rPr>
                <a:t>1</a:t>
              </a:r>
            </a:p>
            <a:p>
              <a:pPr algn="r"/>
              <a:r>
                <a:rPr lang="en-US" sz="3200" b="1" dirty="0" smtClean="0">
                  <a:solidFill>
                    <a:srgbClr val="FF0000"/>
                  </a:solidFill>
                </a:rPr>
                <a:t>0</a:t>
              </a:r>
            </a:p>
            <a:p>
              <a:pPr algn="r"/>
              <a:r>
                <a:rPr lang="en-US" sz="3200" b="1" dirty="0" smtClean="0">
                  <a:solidFill>
                    <a:srgbClr val="FF0000"/>
                  </a:solidFill>
                </a:rPr>
                <a:t>0</a:t>
              </a:r>
              <a:endParaRPr lang="en-US" sz="3200" b="1" dirty="0">
                <a:solidFill>
                  <a:srgbClr val="FF0000"/>
                </a:solidFill>
              </a:endParaRPr>
            </a:p>
          </p:txBody>
        </p:sp>
        <p:sp>
          <p:nvSpPr>
            <p:cNvPr id="18" name="TextBox 17"/>
            <p:cNvSpPr txBox="1"/>
            <p:nvPr/>
          </p:nvSpPr>
          <p:spPr>
            <a:xfrm>
              <a:off x="1547664" y="1484784"/>
              <a:ext cx="1224136" cy="461665"/>
            </a:xfrm>
            <a:prstGeom prst="rect">
              <a:avLst/>
            </a:prstGeom>
            <a:noFill/>
          </p:spPr>
          <p:txBody>
            <a:bodyPr wrap="square" rtlCol="0">
              <a:spAutoFit/>
            </a:bodyPr>
            <a:lstStyle/>
            <a:p>
              <a:pPr algn="ctr"/>
              <a:r>
                <a:rPr lang="en-US" b="1" dirty="0" smtClean="0">
                  <a:solidFill>
                    <a:srgbClr val="0000CC"/>
                  </a:solidFill>
                </a:rPr>
                <a:t>Input</a:t>
              </a:r>
              <a:endParaRPr lang="en-US" b="1" dirty="0">
                <a:solidFill>
                  <a:srgbClr val="0000CC"/>
                </a:solidFill>
              </a:endParaRPr>
            </a:p>
          </p:txBody>
        </p:sp>
        <p:sp>
          <p:nvSpPr>
            <p:cNvPr id="19" name="TextBox 18"/>
            <p:cNvSpPr txBox="1"/>
            <p:nvPr/>
          </p:nvSpPr>
          <p:spPr>
            <a:xfrm>
              <a:off x="5364088" y="1484784"/>
              <a:ext cx="1224136" cy="343793"/>
            </a:xfrm>
            <a:prstGeom prst="rect">
              <a:avLst/>
            </a:prstGeom>
            <a:noFill/>
          </p:spPr>
          <p:txBody>
            <a:bodyPr wrap="square" rtlCol="0">
              <a:spAutoFit/>
            </a:bodyPr>
            <a:lstStyle/>
            <a:p>
              <a:pPr algn="ctr"/>
              <a:r>
                <a:rPr lang="en-US" b="1" dirty="0" smtClean="0">
                  <a:solidFill>
                    <a:srgbClr val="FF0000"/>
                  </a:solidFill>
                </a:rPr>
                <a:t>Output</a:t>
              </a:r>
              <a:endParaRPr lang="en-US" b="1" dirty="0">
                <a:solidFill>
                  <a:srgbClr val="FF0000"/>
                </a:solidFill>
              </a:endParaRPr>
            </a:p>
          </p:txBody>
        </p:sp>
        <p:cxnSp>
          <p:nvCxnSpPr>
            <p:cNvPr id="23" name="Straight Connector 22"/>
            <p:cNvCxnSpPr/>
            <p:nvPr/>
          </p:nvCxnSpPr>
          <p:spPr>
            <a:xfrm>
              <a:off x="3419872" y="3429000"/>
              <a:ext cx="0" cy="504056"/>
            </a:xfrm>
            <a:prstGeom prst="line">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644008" y="3429000"/>
              <a:ext cx="0" cy="50405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572000" y="3645024"/>
              <a:ext cx="720080" cy="275034"/>
            </a:xfrm>
            <a:prstGeom prst="rect">
              <a:avLst/>
            </a:prstGeom>
            <a:noFill/>
          </p:spPr>
          <p:txBody>
            <a:bodyPr wrap="square" rtlCol="0">
              <a:spAutoFit/>
            </a:bodyPr>
            <a:lstStyle/>
            <a:p>
              <a:pPr algn="ctr"/>
              <a:r>
                <a:rPr lang="en-US" sz="1800" b="1" dirty="0" smtClean="0">
                  <a:solidFill>
                    <a:srgbClr val="FF0000"/>
                  </a:solidFill>
                </a:rPr>
                <a:t>VCC</a:t>
              </a:r>
              <a:endParaRPr lang="en-US" sz="1800" b="1" dirty="0">
                <a:solidFill>
                  <a:srgbClr val="FF0000"/>
                </a:solidFill>
              </a:endParaRPr>
            </a:p>
          </p:txBody>
        </p:sp>
        <p:sp>
          <p:nvSpPr>
            <p:cNvPr id="34" name="TextBox 33"/>
            <p:cNvSpPr txBox="1"/>
            <p:nvPr/>
          </p:nvSpPr>
          <p:spPr>
            <a:xfrm>
              <a:off x="3214135" y="3543399"/>
              <a:ext cx="1008112" cy="343793"/>
            </a:xfrm>
            <a:prstGeom prst="rect">
              <a:avLst/>
            </a:prstGeom>
            <a:noFill/>
          </p:spPr>
          <p:txBody>
            <a:bodyPr wrap="square" rtlCol="0">
              <a:spAutoFit/>
            </a:bodyPr>
            <a:lstStyle/>
            <a:p>
              <a:pPr algn="ctr"/>
              <a:r>
                <a:rPr lang="en-US" b="1" dirty="0" smtClean="0">
                  <a:solidFill>
                    <a:srgbClr val="00B050"/>
                  </a:solidFill>
                </a:rPr>
                <a:t>CLK</a:t>
              </a:r>
              <a:endParaRPr lang="en-US" b="1" dirty="0">
                <a:solidFill>
                  <a:srgbClr val="00B050"/>
                </a:solidFill>
              </a:endParaRPr>
            </a:p>
          </p:txBody>
        </p:sp>
      </p:grpSp>
      <p:sp>
        <p:nvSpPr>
          <p:cNvPr id="38" name="Slide Number Placeholder 37"/>
          <p:cNvSpPr>
            <a:spLocks noGrp="1"/>
          </p:cNvSpPr>
          <p:nvPr>
            <p:ph type="sldNum" sz="quarter" idx="12"/>
          </p:nvPr>
        </p:nvSpPr>
        <p:spPr/>
        <p:txBody>
          <a:bodyPr/>
          <a:lstStyle/>
          <a:p>
            <a:fld id="{8AF02B71-8991-4516-A01E-F1A9ACD28BDC}" type="slidenum">
              <a:rPr lang="en-US" smtClean="0"/>
              <a:pPr/>
              <a:t>2</a:t>
            </a:fld>
            <a:endParaRPr lang="en-US"/>
          </a:p>
        </p:txBody>
      </p:sp>
      <p:sp>
        <p:nvSpPr>
          <p:cNvPr id="40" name="TextBox 39"/>
          <p:cNvSpPr txBox="1"/>
          <p:nvPr/>
        </p:nvSpPr>
        <p:spPr>
          <a:xfrm>
            <a:off x="0" y="6453336"/>
            <a:ext cx="2051720" cy="461665"/>
          </a:xfrm>
          <a:prstGeom prst="rect">
            <a:avLst/>
          </a:prstGeom>
          <a:no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Overlapping</a:t>
            </a:r>
            <a:endParaRPr lang="en-US" dirty="0">
              <a:solidFill>
                <a:schemeClr val="tx2"/>
              </a:solidFill>
              <a:effectLst>
                <a:outerShdw blurRad="38100" dist="38100" dir="2700000" algn="tl">
                  <a:srgbClr val="000000">
                    <a:alpha val="43137"/>
                  </a:srgbClr>
                </a:outerShdw>
              </a:effectLst>
            </a:endParaRP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Groups</a:t>
            </a:r>
            <a:endParaRPr lang="en-US" dirty="0">
              <a:solidFill>
                <a:schemeClr val="bg1"/>
              </a:solidFill>
              <a:effectLst>
                <a:outerShdw blurRad="38100" dist="38100" dir="2700000" algn="tl">
                  <a:srgbClr val="000000">
                    <a:alpha val="43137"/>
                  </a:srgbClr>
                </a:outerShdw>
              </a:effectLst>
            </a:endParaRPr>
          </a:p>
        </p:txBody>
      </p:sp>
      <p:pic>
        <p:nvPicPr>
          <p:cNvPr id="240641" name="Picture 1"/>
          <p:cNvPicPr>
            <a:picLocks noChangeAspect="1" noChangeArrowheads="1"/>
          </p:cNvPicPr>
          <p:nvPr/>
        </p:nvPicPr>
        <p:blipFill>
          <a:blip r:embed="rId3"/>
          <a:srcRect/>
          <a:stretch>
            <a:fillRect/>
          </a:stretch>
        </p:blipFill>
        <p:spPr bwMode="auto">
          <a:xfrm>
            <a:off x="642910" y="249628"/>
            <a:ext cx="3714776" cy="6358746"/>
          </a:xfrm>
          <a:prstGeom prst="rect">
            <a:avLst/>
          </a:prstGeom>
          <a:noFill/>
          <a:ln w="9525">
            <a:noFill/>
            <a:miter lim="800000"/>
            <a:headEnd/>
            <a:tailEnd/>
          </a:ln>
          <a:effectLst/>
        </p:spPr>
      </p:pic>
      <p:cxnSp>
        <p:nvCxnSpPr>
          <p:cNvPr id="8" name="Straight Arrow Connector 7"/>
          <p:cNvCxnSpPr>
            <a:stCxn id="14" idx="1"/>
          </p:cNvCxnSpPr>
          <p:nvPr/>
        </p:nvCxnSpPr>
        <p:spPr>
          <a:xfrm flipH="1">
            <a:off x="3000364" y="3176687"/>
            <a:ext cx="1785950" cy="15381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86314" y="2852936"/>
            <a:ext cx="1729902" cy="64750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Excessive</a:t>
            </a:r>
            <a:endParaRPr lang="en-US" dirty="0"/>
          </a:p>
        </p:txBody>
      </p:sp>
      <p:cxnSp>
        <p:nvCxnSpPr>
          <p:cNvPr id="16" name="Straight Arrow Connector 15"/>
          <p:cNvCxnSpPr>
            <a:stCxn id="17" idx="1"/>
          </p:cNvCxnSpPr>
          <p:nvPr/>
        </p:nvCxnSpPr>
        <p:spPr>
          <a:xfrm rot="10800000" flipV="1">
            <a:off x="3929058" y="1285860"/>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786314" y="1071546"/>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good</a:t>
            </a:r>
            <a:endParaRPr lang="en-US" sz="2000"/>
          </a:p>
        </p:txBody>
      </p:sp>
      <p:sp>
        <p:nvSpPr>
          <p:cNvPr id="12" name="Slide Number Placeholder 11"/>
          <p:cNvSpPr>
            <a:spLocks noGrp="1"/>
          </p:cNvSpPr>
          <p:nvPr>
            <p:ph type="sldNum" sz="quarter" idx="12"/>
          </p:nvPr>
        </p:nvSpPr>
        <p:spPr/>
        <p:txBody>
          <a:bodyPr/>
          <a:lstStyle/>
          <a:p>
            <a:fld id="{8AF02B71-8991-4516-A01E-F1A9ACD28BDC}" type="slidenum">
              <a:rPr lang="en-US" smtClean="0"/>
              <a:pPr/>
              <a:t>20</a:t>
            </a:fld>
            <a:endParaRPr lang="en-US"/>
          </a:p>
        </p:txBody>
      </p:sp>
      <p:sp>
        <p:nvSpPr>
          <p:cNvPr id="13" name="TextBox 12"/>
          <p:cNvSpPr txBox="1"/>
          <p:nvPr/>
        </p:nvSpPr>
        <p:spPr>
          <a:xfrm>
            <a:off x="7631832" y="6396335"/>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556313" cy="1116106"/>
          </a:xfrm>
        </p:spPr>
        <p:txBody>
          <a:bodyPr/>
          <a:lstStyle/>
          <a:p>
            <a:pPr algn="ctr"/>
            <a:r>
              <a:rPr lang="en-US" smtClean="0">
                <a:effectLst>
                  <a:outerShdw blurRad="38100" dist="38100" dir="2700000" algn="tl">
                    <a:srgbClr val="000000">
                      <a:alpha val="43137"/>
                    </a:srgbClr>
                  </a:outerShdw>
                </a:effectLst>
              </a:rPr>
              <a:t>Table 11.4- </a:t>
            </a:r>
            <a:r>
              <a:rPr lang="en-US" sz="2800" smtClean="0">
                <a:effectLst>
                  <a:outerShdw blurRad="38100" dist="38100" dir="2700000" algn="tl">
                    <a:srgbClr val="000000">
                      <a:alpha val="43137"/>
                    </a:srgbClr>
                  </a:outerShdw>
                </a:effectLst>
              </a:rPr>
              <a:t>Truth </a:t>
            </a:r>
            <a:r>
              <a:rPr lang="en-US" sz="2800" dirty="0" smtClean="0">
                <a:effectLst>
                  <a:outerShdw blurRad="38100" dist="38100" dir="2700000" algn="tl">
                    <a:srgbClr val="000000">
                      <a:alpha val="43137"/>
                    </a:srgbClr>
                  </a:outerShdw>
                </a:effectLst>
              </a:rPr>
              <a:t>Table for the One-Digit Packed Decimal Incrementer</a:t>
            </a:r>
            <a:endParaRPr lang="en-US" sz="2000" dirty="0">
              <a:effectLst>
                <a:outerShdw blurRad="38100" dist="38100" dir="2700000" algn="tl">
                  <a:srgbClr val="000000">
                    <a:alpha val="43137"/>
                  </a:srgbClr>
                </a:outerShdw>
              </a:effectLst>
            </a:endParaRPr>
          </a:p>
        </p:txBody>
      </p:sp>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pic>
        <p:nvPicPr>
          <p:cNvPr id="238593" name="Picture 1"/>
          <p:cNvPicPr>
            <a:picLocks noChangeAspect="1" noChangeArrowheads="1"/>
          </p:cNvPicPr>
          <p:nvPr/>
        </p:nvPicPr>
        <p:blipFill>
          <a:blip r:embed="rId3"/>
          <a:srcRect/>
          <a:stretch>
            <a:fillRect/>
          </a:stretch>
        </p:blipFill>
        <p:spPr bwMode="auto">
          <a:xfrm>
            <a:off x="1057490" y="1268760"/>
            <a:ext cx="7762982" cy="533892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21</a:t>
            </a:fld>
            <a:endParaRPr lang="en-US"/>
          </a:p>
        </p:txBody>
      </p:sp>
      <p:sp>
        <p:nvSpPr>
          <p:cNvPr id="7" name="TextBox 6"/>
          <p:cNvSpPr txBox="1"/>
          <p:nvPr/>
        </p:nvSpPr>
        <p:spPr>
          <a:xfrm>
            <a:off x="251520" y="5262299"/>
            <a:ext cx="1763688" cy="830997"/>
          </a:xfrm>
          <a:prstGeom prst="rect">
            <a:avLst/>
          </a:prstGeom>
          <a:solidFill>
            <a:schemeClr val="bg1"/>
          </a:solidFill>
        </p:spPr>
        <p:txBody>
          <a:bodyPr wrap="square" rtlCol="0">
            <a:spAutoFit/>
          </a:bodyPr>
          <a:lstStyle/>
          <a:p>
            <a:r>
              <a:rPr lang="en-US" b="1" dirty="0" smtClean="0">
                <a:solidFill>
                  <a:srgbClr val="0000CC"/>
                </a:solidFill>
              </a:rPr>
              <a:t>Don’t Care Conditions</a:t>
            </a:r>
            <a:endParaRPr lang="en-US" b="1" dirty="0">
              <a:solidFill>
                <a:srgbClr val="0000CC"/>
              </a:solidFill>
            </a:endParaRPr>
          </a:p>
        </p:txBody>
      </p:sp>
      <p:sp>
        <p:nvSpPr>
          <p:cNvPr id="10" name="Rectangle 9"/>
          <p:cNvSpPr/>
          <p:nvPr/>
        </p:nvSpPr>
        <p:spPr>
          <a:xfrm>
            <a:off x="6228184" y="4941168"/>
            <a:ext cx="2520280" cy="165618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496" y="6396335"/>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Figure</a:t>
            </a:r>
            <a:endParaRPr lang="en-US" dirty="0">
              <a:solidFill>
                <a:schemeClr val="tx2"/>
              </a:solidFill>
              <a:effectLst>
                <a:outerShdw blurRad="38100" dist="38100" dir="2700000" algn="tl">
                  <a:srgbClr val="000000">
                    <a:alpha val="43137"/>
                  </a:srgbClr>
                </a:outerShdw>
              </a:effectLst>
            </a:endParaRP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11.10</a:t>
            </a:r>
            <a:endParaRPr lang="en-US" dirty="0">
              <a:solidFill>
                <a:schemeClr val="bg1"/>
              </a:solidFill>
              <a:effectLst>
                <a:outerShdw blurRad="38100" dist="38100" dir="2700000" algn="tl">
                  <a:srgbClr val="000000">
                    <a:alpha val="43137"/>
                  </a:srgbClr>
                </a:outerShdw>
              </a:effectLst>
            </a:endParaRPr>
          </a:p>
        </p:txBody>
      </p:sp>
      <p:pic>
        <p:nvPicPr>
          <p:cNvPr id="236545" name="Picture 1"/>
          <p:cNvPicPr>
            <a:picLocks noChangeAspect="1" noChangeArrowheads="1"/>
          </p:cNvPicPr>
          <p:nvPr/>
        </p:nvPicPr>
        <p:blipFill>
          <a:blip r:embed="rId3"/>
          <a:srcRect/>
          <a:stretch>
            <a:fillRect/>
          </a:stretch>
        </p:blipFill>
        <p:spPr bwMode="auto">
          <a:xfrm>
            <a:off x="438088" y="307316"/>
            <a:ext cx="5705548" cy="605064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22</a:t>
            </a:fld>
            <a:endParaRPr lang="en-US"/>
          </a:p>
        </p:txBody>
      </p:sp>
      <p:sp>
        <p:nvSpPr>
          <p:cNvPr id="7" name="TextBox 6"/>
          <p:cNvSpPr txBox="1"/>
          <p:nvPr/>
        </p:nvSpPr>
        <p:spPr>
          <a:xfrm>
            <a:off x="35496" y="6396335"/>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2852"/>
            <a:ext cx="7715272" cy="1214446"/>
          </a:xfrm>
        </p:spPr>
        <p:txBody>
          <a:bodyPr/>
          <a:lstStyle/>
          <a:p>
            <a:pPr algn="ctr"/>
            <a:r>
              <a:rPr lang="en-US" smtClean="0">
                <a:effectLst>
                  <a:outerShdw blurRad="38100" dist="38100" dir="2700000" algn="tl">
                    <a:srgbClr val="000000">
                      <a:alpha val="43137"/>
                    </a:srgbClr>
                  </a:outerShdw>
                </a:effectLst>
              </a:rPr>
              <a:t>Table 11.5: First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0" name="Group 19"/>
          <p:cNvGrpSpPr/>
          <p:nvPr/>
        </p:nvGrpSpPr>
        <p:grpSpPr>
          <a:xfrm>
            <a:off x="0" y="1643050"/>
            <a:ext cx="9144000" cy="4429156"/>
            <a:chOff x="0" y="1643050"/>
            <a:chExt cx="9144000" cy="4429156"/>
          </a:xfrm>
        </p:grpSpPr>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p:oleObj spid="_x0000_s231426" name="Document" r:id="rId4" imgW="0" imgH="0" progId="Word.Document.12">
                <p:embed/>
              </p:oleObj>
            </a:graphicData>
          </a:graphic>
        </p:graphicFrame>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pic>
          <p:nvPicPr>
            <p:cNvPr id="231427" name="Picture 3"/>
            <p:cNvPicPr>
              <a:picLocks noChangeAspect="1" noChangeArrowheads="1"/>
            </p:cNvPicPr>
            <p:nvPr/>
          </p:nvPicPr>
          <p:blipFill>
            <a:blip r:embed="rId5"/>
            <a:srcRect/>
            <a:stretch>
              <a:fillRect/>
            </a:stretch>
          </p:blipFill>
          <p:spPr bwMode="auto">
            <a:xfrm>
              <a:off x="614422" y="1643050"/>
              <a:ext cx="8386734" cy="3714776"/>
            </a:xfrm>
            <a:prstGeom prst="rect">
              <a:avLst/>
            </a:prstGeom>
            <a:noFill/>
            <a:ln w="9525">
              <a:noFill/>
              <a:miter lim="800000"/>
              <a:headEnd/>
              <a:tailEnd/>
            </a:ln>
            <a:effectLst/>
          </p:spPr>
        </p:pic>
        <p:sp>
          <p:nvSpPr>
            <p:cNvPr id="12" name="Rectangle 11"/>
            <p:cNvSpPr/>
            <p:nvPr/>
          </p:nvSpPr>
          <p:spPr>
            <a:xfrm>
              <a:off x="471487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ABCD </a:t>
              </a:r>
              <a:r>
                <a:rPr lang="en-US" smtClean="0">
                  <a:sym typeface="Wingdings" pitchFamily="2" charset="2"/>
                </a:rPr>
                <a:t> 1111  Index=15</a:t>
              </a:r>
              <a:endParaRPr lang="en-US"/>
            </a:p>
          </p:txBody>
        </p:sp>
        <p:sp>
          <p:nvSpPr>
            <p:cNvPr id="13" name="Rectangle 12"/>
            <p:cNvSpPr/>
            <p:nvPr/>
          </p:nvSpPr>
          <p:spPr>
            <a:xfrm>
              <a:off x="42859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 </a:t>
              </a:r>
              <a:r>
                <a:rPr lang="en-US" smtClean="0">
                  <a:sym typeface="Wingdings" pitchFamily="2" charset="2"/>
                </a:rPr>
                <a:t> 1, Not A  0</a:t>
              </a:r>
              <a:endParaRPr lang="en-US"/>
            </a:p>
          </p:txBody>
        </p:sp>
        <p:cxnSp>
          <p:nvCxnSpPr>
            <p:cNvPr id="15" name="Straight Arrow Connector 14"/>
            <p:cNvCxnSpPr/>
            <p:nvPr/>
          </p:nvCxnSpPr>
          <p:spPr>
            <a:xfrm rot="10800000">
              <a:off x="3428992" y="5143512"/>
              <a:ext cx="1285884"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14282" y="2714620"/>
              <a:ext cx="785818" cy="250033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solidFill>
                    <a:srgbClr val="002060"/>
                  </a:solidFill>
                </a:rPr>
                <a:t>0001</a:t>
              </a:r>
            </a:p>
            <a:p>
              <a:pPr algn="ctr"/>
              <a:r>
                <a:rPr lang="en-US" sz="2000" smtClean="0">
                  <a:solidFill>
                    <a:srgbClr val="002060"/>
                  </a:solidFill>
                </a:rPr>
                <a:t>0101</a:t>
              </a:r>
            </a:p>
            <a:p>
              <a:pPr algn="ctr"/>
              <a:r>
                <a:rPr lang="en-US" sz="2000" smtClean="0">
                  <a:solidFill>
                    <a:srgbClr val="002060"/>
                  </a:solidFill>
                </a:rPr>
                <a:t>0110</a:t>
              </a:r>
            </a:p>
            <a:p>
              <a:pPr algn="ctr"/>
              <a:r>
                <a:rPr lang="en-US" sz="2000" smtClean="0">
                  <a:solidFill>
                    <a:srgbClr val="002060"/>
                  </a:solidFill>
                </a:rPr>
                <a:t>1100</a:t>
              </a:r>
            </a:p>
            <a:p>
              <a:pPr algn="ctr"/>
              <a:r>
                <a:rPr lang="en-US" sz="2000" smtClean="0">
                  <a:solidFill>
                    <a:srgbClr val="002060"/>
                  </a:solidFill>
                </a:rPr>
                <a:t>0111</a:t>
              </a:r>
            </a:p>
            <a:p>
              <a:pPr algn="ctr"/>
              <a:r>
                <a:rPr lang="en-US" sz="2000" smtClean="0">
                  <a:solidFill>
                    <a:srgbClr val="002060"/>
                  </a:solidFill>
                </a:rPr>
                <a:t>1011</a:t>
              </a:r>
            </a:p>
            <a:p>
              <a:pPr algn="ctr"/>
              <a:r>
                <a:rPr lang="en-US" sz="2000" smtClean="0">
                  <a:solidFill>
                    <a:srgbClr val="002060"/>
                  </a:solidFill>
                </a:rPr>
                <a:t>1101</a:t>
              </a:r>
            </a:p>
            <a:p>
              <a:pPr algn="ctr"/>
              <a:r>
                <a:rPr lang="en-US" sz="2000" smtClean="0">
                  <a:solidFill>
                    <a:srgbClr val="002060"/>
                  </a:solidFill>
                </a:rPr>
                <a:t>1111</a:t>
              </a:r>
              <a:endParaRPr lang="en-US" sz="2000">
                <a:solidFill>
                  <a:srgbClr val="002060"/>
                </a:solidFill>
              </a:endParaRPr>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23</a:t>
            </a:fld>
            <a:endParaRPr lang="en-US"/>
          </a:p>
        </p:txBody>
      </p:sp>
      <p:sp>
        <p:nvSpPr>
          <p:cNvPr id="17" name="TextBox 16"/>
          <p:cNvSpPr txBox="1"/>
          <p:nvPr/>
        </p:nvSpPr>
        <p:spPr>
          <a:xfrm>
            <a:off x="35496" y="6396335"/>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
        <p:nvSpPr>
          <p:cNvPr id="18" name="TextBox 17"/>
          <p:cNvSpPr txBox="1"/>
          <p:nvPr/>
        </p:nvSpPr>
        <p:spPr>
          <a:xfrm>
            <a:off x="6516216" y="6396335"/>
            <a:ext cx="2627784" cy="461665"/>
          </a:xfrm>
          <a:prstGeom prst="rect">
            <a:avLst/>
          </a:prstGeom>
          <a:solidFill>
            <a:schemeClr val="bg1"/>
          </a:solidFill>
        </p:spPr>
        <p:txBody>
          <a:bodyPr wrap="square" rtlCol="0">
            <a:spAutoFit/>
          </a:bodyPr>
          <a:lstStyle/>
          <a:p>
            <a:pPr algn="ctr"/>
            <a:r>
              <a:rPr lang="en-US" b="1" dirty="0" smtClean="0">
                <a:solidFill>
                  <a:srgbClr val="FF0000"/>
                </a:solidFill>
              </a:rPr>
              <a:t>Read by yourself</a:t>
            </a:r>
            <a:endParaRPr lang="en-US" b="1" dirty="0">
              <a:solidFill>
                <a:srgbClr val="FF0000"/>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28"/>
            <a:ext cx="9144000" cy="1116012"/>
          </a:xfrm>
        </p:spPr>
        <p:txBody>
          <a:bodyPr/>
          <a:lstStyle/>
          <a:p>
            <a:pPr algn="ctr"/>
            <a:r>
              <a:rPr lang="en-US" smtClean="0">
                <a:effectLst>
                  <a:outerShdw blurRad="38100" dist="38100" dir="2700000" algn="tl">
                    <a:srgbClr val="000000">
                      <a:alpha val="43137"/>
                    </a:srgbClr>
                  </a:outerShdw>
                </a:effectLst>
              </a:rPr>
              <a:t>Table 11.6: Last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4" name="Group 23"/>
          <p:cNvGrpSpPr/>
          <p:nvPr/>
        </p:nvGrpSpPr>
        <p:grpSpPr>
          <a:xfrm>
            <a:off x="-5414" y="1643050"/>
            <a:ext cx="9154828" cy="4786346"/>
            <a:chOff x="-5414" y="1643050"/>
            <a:chExt cx="9154828" cy="4786346"/>
          </a:xfrm>
        </p:grpSpPr>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p:oleObj spid="_x0000_s232450" name="Document" r:id="rId4" imgW="0" imgH="0" progId="Word.Document.12">
                <p:embed/>
              </p:oleObj>
            </a:graphicData>
          </a:graphic>
        </p:graphicFrame>
        <p:pic>
          <p:nvPicPr>
            <p:cNvPr id="232451" name="Picture 3"/>
            <p:cNvPicPr>
              <a:picLocks noChangeAspect="1" noChangeArrowheads="1"/>
            </p:cNvPicPr>
            <p:nvPr/>
          </p:nvPicPr>
          <p:blipFill>
            <a:blip r:embed="rId5"/>
            <a:srcRect/>
            <a:stretch>
              <a:fillRect/>
            </a:stretch>
          </p:blipFill>
          <p:spPr bwMode="auto">
            <a:xfrm>
              <a:off x="-5414" y="1643050"/>
              <a:ext cx="9154828" cy="2714644"/>
            </a:xfrm>
            <a:prstGeom prst="rect">
              <a:avLst/>
            </a:prstGeom>
            <a:noFill/>
            <a:ln w="9525">
              <a:noFill/>
              <a:miter lim="800000"/>
              <a:headEnd/>
              <a:tailEnd/>
            </a:ln>
            <a:effectLst/>
          </p:spPr>
        </p:pic>
        <p:sp>
          <p:nvSpPr>
            <p:cNvPr id="6" name="Rectangle 5"/>
            <p:cNvSpPr/>
            <p:nvPr/>
          </p:nvSpPr>
          <p:spPr>
            <a:xfrm>
              <a:off x="1785918" y="4786322"/>
              <a:ext cx="285752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1111 + 1101 </a:t>
              </a:r>
              <a:r>
                <a:rPr lang="en-US" sz="2000" smtClean="0">
                  <a:sym typeface="Wingdings" pitchFamily="2" charset="2"/>
                </a:rPr>
                <a:t> 11-1</a:t>
              </a:r>
              <a:endParaRPr lang="en-US" sz="2000"/>
            </a:p>
          </p:txBody>
        </p:sp>
        <p:sp>
          <p:nvSpPr>
            <p:cNvPr id="7" name="Rectangle 6"/>
            <p:cNvSpPr/>
            <p:nvPr/>
          </p:nvSpPr>
          <p:spPr>
            <a:xfrm>
              <a:off x="4786314" y="4786322"/>
              <a:ext cx="292895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0111 + 0101 </a:t>
              </a:r>
              <a:r>
                <a:rPr lang="en-US" sz="2000" smtClean="0">
                  <a:sym typeface="Wingdings" pitchFamily="2" charset="2"/>
                </a:rPr>
                <a:t> 01-1</a:t>
              </a:r>
              <a:endParaRPr lang="en-US" sz="2000"/>
            </a:p>
          </p:txBody>
        </p:sp>
        <p:sp>
          <p:nvSpPr>
            <p:cNvPr id="8" name="Rectangle 7"/>
            <p:cNvSpPr/>
            <p:nvPr/>
          </p:nvSpPr>
          <p:spPr>
            <a:xfrm>
              <a:off x="2643174" y="600076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11-1+ 01-1 </a:t>
              </a:r>
              <a:r>
                <a:rPr lang="en-US" sz="2000" smtClean="0">
                  <a:sym typeface="Wingdings" pitchFamily="2" charset="2"/>
                </a:rPr>
                <a:t> -1-1  BD</a:t>
              </a:r>
              <a:endParaRPr lang="en-US" sz="2000"/>
            </a:p>
          </p:txBody>
        </p:sp>
        <p:sp>
          <p:nvSpPr>
            <p:cNvPr id="9" name="Oval 8"/>
            <p:cNvSpPr/>
            <p:nvPr/>
          </p:nvSpPr>
          <p:spPr>
            <a:xfrm>
              <a:off x="928662" y="2143116"/>
              <a:ext cx="2000264"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857752" y="2143116"/>
              <a:ext cx="3286148"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9" idx="4"/>
            </p:cNvCxnSpPr>
            <p:nvPr/>
          </p:nvCxnSpPr>
          <p:spPr>
            <a:xfrm rot="16200000" flipH="1">
              <a:off x="1250133" y="3679033"/>
              <a:ext cx="1857388"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4"/>
            </p:cNvCxnSpPr>
            <p:nvPr/>
          </p:nvCxnSpPr>
          <p:spPr>
            <a:xfrm rot="5400000">
              <a:off x="5143504" y="3429000"/>
              <a:ext cx="1785950"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214678" y="5286388"/>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flipV="1">
              <a:off x="4143372" y="5214950"/>
              <a:ext cx="2928958" cy="785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71472" y="2857496"/>
              <a:ext cx="4857784" cy="3143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 name="Slide Number Placeholder 15"/>
          <p:cNvSpPr>
            <a:spLocks noGrp="1"/>
          </p:cNvSpPr>
          <p:nvPr>
            <p:ph type="sldNum" sz="quarter" idx="12"/>
          </p:nvPr>
        </p:nvSpPr>
        <p:spPr/>
        <p:txBody>
          <a:bodyPr/>
          <a:lstStyle/>
          <a:p>
            <a:fld id="{8AF02B71-8991-4516-A01E-F1A9ACD28BDC}" type="slidenum">
              <a:rPr lang="en-US" smtClean="0"/>
              <a:pPr/>
              <a:t>24</a:t>
            </a:fld>
            <a:endParaRPr lang="en-US"/>
          </a:p>
        </p:txBody>
      </p:sp>
      <p:sp>
        <p:nvSpPr>
          <p:cNvPr id="17" name="TextBox 16"/>
          <p:cNvSpPr txBox="1"/>
          <p:nvPr/>
        </p:nvSpPr>
        <p:spPr>
          <a:xfrm>
            <a:off x="6516216" y="6396335"/>
            <a:ext cx="2627784" cy="461665"/>
          </a:xfrm>
          <a:prstGeom prst="rect">
            <a:avLst/>
          </a:prstGeom>
          <a:solidFill>
            <a:schemeClr val="bg1"/>
          </a:solidFill>
        </p:spPr>
        <p:txBody>
          <a:bodyPr wrap="square" rtlCol="0">
            <a:spAutoFit/>
          </a:bodyPr>
          <a:lstStyle/>
          <a:p>
            <a:pPr algn="ctr"/>
            <a:r>
              <a:rPr lang="en-US" b="1" dirty="0" smtClean="0">
                <a:solidFill>
                  <a:srgbClr val="FF0000"/>
                </a:solidFill>
              </a:rPr>
              <a:t>Read by yourself</a:t>
            </a:r>
            <a:endParaRPr lang="en-US" b="1" dirty="0">
              <a:solidFill>
                <a:srgbClr val="FF0000"/>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1714480" y="2571744"/>
            <a:ext cx="6146161" cy="3657600"/>
          </a:xfrm>
        </p:spPr>
        <p:txBody>
          <a:bodyPr>
            <a:normAutofit/>
          </a:bodyPr>
          <a:lstStyle/>
          <a:p>
            <a:r>
              <a:rPr lang="en-US" sz="2800" smtClean="0">
                <a:solidFill>
                  <a:srgbClr val="002060"/>
                </a:solidFill>
              </a:rPr>
              <a:t>Boolean Algebra</a:t>
            </a:r>
          </a:p>
          <a:p>
            <a:r>
              <a:rPr lang="en-US" sz="2800" smtClean="0">
                <a:solidFill>
                  <a:srgbClr val="002060"/>
                </a:solidFill>
              </a:rPr>
              <a:t>Gates</a:t>
            </a:r>
          </a:p>
          <a:p>
            <a:r>
              <a:rPr lang="en-US" sz="2800" smtClean="0">
                <a:solidFill>
                  <a:srgbClr val="002060"/>
                </a:solidFill>
              </a:rPr>
              <a:t>Combinational Circuit</a:t>
            </a:r>
          </a:p>
          <a:p>
            <a:pPr lvl="1"/>
            <a:r>
              <a:rPr lang="en-US" sz="2400" b="1" smtClean="0">
                <a:solidFill>
                  <a:srgbClr val="002060"/>
                </a:solidFill>
              </a:rPr>
              <a:t>Algebraic Simplification</a:t>
            </a:r>
          </a:p>
          <a:p>
            <a:pPr lvl="2"/>
            <a:r>
              <a:rPr lang="en-US" sz="2200" smtClean="0">
                <a:solidFill>
                  <a:srgbClr val="002060"/>
                </a:solidFill>
              </a:rPr>
              <a:t>Karnaugh Map</a:t>
            </a:r>
          </a:p>
          <a:p>
            <a:pPr lvl="2"/>
            <a:r>
              <a:rPr lang="en-US" sz="2200" smtClean="0">
                <a:solidFill>
                  <a:srgbClr val="002060"/>
                </a:solidFill>
              </a:rPr>
              <a:t>Quine-McCluskey Method</a:t>
            </a:r>
          </a:p>
          <a:p>
            <a:endParaRPr lang="en-US" sz="2400" smtClean="0">
              <a:solidFill>
                <a:srgbClr val="002060"/>
              </a:solidFill>
            </a:endParaRP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smtClean="0"/>
              <a:t>Chapter 11     </a:t>
            </a:r>
            <a:endParaRPr lang="en-US" sz="3200" dirty="0" smtClean="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4400" smtClean="0"/>
              <a:t>Digital Logic</a:t>
            </a:r>
            <a:endParaRPr lang="en-US" sz="4400"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Objectives</a:t>
            </a:r>
            <a:endParaRPr lang="en-US" sz="4400" b="1"/>
          </a:p>
        </p:txBody>
      </p:sp>
      <p:sp>
        <p:nvSpPr>
          <p:cNvPr id="3" name="Content Placeholder 2"/>
          <p:cNvSpPr>
            <a:spLocks noGrp="1"/>
          </p:cNvSpPr>
          <p:nvPr>
            <p:ph idx="1"/>
          </p:nvPr>
        </p:nvSpPr>
        <p:spPr>
          <a:xfrm>
            <a:off x="498474" y="2460029"/>
            <a:ext cx="7556313" cy="3993307"/>
          </a:xfrm>
        </p:spPr>
        <p:txBody>
          <a:bodyPr>
            <a:normAutofit fontScale="92500" lnSpcReduction="20000"/>
          </a:bodyPr>
          <a:lstStyle/>
          <a:p>
            <a:r>
              <a:rPr lang="en-US" sz="2800" dirty="0" smtClean="0">
                <a:solidFill>
                  <a:srgbClr val="002060"/>
                </a:solidFill>
              </a:rPr>
              <a:t>What are the basis of digital circuits?</a:t>
            </a:r>
          </a:p>
          <a:p>
            <a:r>
              <a:rPr lang="en-US" sz="2800" dirty="0" smtClean="0">
                <a:solidFill>
                  <a:srgbClr val="002060"/>
                </a:solidFill>
              </a:rPr>
              <a:t>What are the basic electronic components?</a:t>
            </a:r>
          </a:p>
          <a:p>
            <a:r>
              <a:rPr lang="en-US" sz="2800" dirty="0" smtClean="0">
                <a:solidFill>
                  <a:srgbClr val="002060"/>
                </a:solidFill>
              </a:rPr>
              <a:t>How can minimize a combinational circuits?</a:t>
            </a:r>
          </a:p>
          <a:p>
            <a:r>
              <a:rPr lang="en-US" sz="2800" dirty="0" smtClean="0">
                <a:solidFill>
                  <a:srgbClr val="002060"/>
                </a:solidFill>
              </a:rPr>
              <a:t>After studying this chapter, you should be able to: </a:t>
            </a:r>
          </a:p>
          <a:p>
            <a:pPr lvl="1"/>
            <a:r>
              <a:rPr lang="en-US" sz="2600" dirty="0" smtClean="0">
                <a:solidFill>
                  <a:srgbClr val="002060"/>
                </a:solidFill>
              </a:rPr>
              <a:t>Understand the basic operations of Boolean algebra. </a:t>
            </a:r>
          </a:p>
          <a:p>
            <a:pPr lvl="1"/>
            <a:r>
              <a:rPr lang="en-US" sz="2600" dirty="0" smtClean="0">
                <a:solidFill>
                  <a:srgbClr val="002060"/>
                </a:solidFill>
              </a:rPr>
              <a:t>Use a </a:t>
            </a:r>
            <a:r>
              <a:rPr lang="en-US" sz="2600" dirty="0" err="1" smtClean="0">
                <a:solidFill>
                  <a:srgbClr val="002060"/>
                </a:solidFill>
              </a:rPr>
              <a:t>Karnaugh</a:t>
            </a:r>
            <a:r>
              <a:rPr lang="en-US" sz="2600" dirty="0" smtClean="0">
                <a:solidFill>
                  <a:srgbClr val="002060"/>
                </a:solidFill>
              </a:rPr>
              <a:t> map to simplify a Boolean expression. </a:t>
            </a:r>
          </a:p>
          <a:p>
            <a:endParaRPr lang="en-US" sz="2800" dirty="0">
              <a:solidFill>
                <a:srgbClr val="002060"/>
              </a:solidFill>
            </a:endParaRPr>
          </a:p>
        </p:txBody>
      </p:sp>
      <p:sp>
        <p:nvSpPr>
          <p:cNvPr id="4" name="Rectangle 3"/>
          <p:cNvSpPr/>
          <p:nvPr/>
        </p:nvSpPr>
        <p:spPr>
          <a:xfrm>
            <a:off x="3779912" y="404664"/>
            <a:ext cx="4464496" cy="1815882"/>
          </a:xfrm>
          <a:prstGeom prst="rect">
            <a:avLst/>
          </a:prstGeom>
        </p:spPr>
        <p:txBody>
          <a:bodyPr wrap="square">
            <a:spAutoFit/>
          </a:bodyPr>
          <a:lstStyle/>
          <a:p>
            <a:r>
              <a:rPr lang="en-US" sz="2800" dirty="0" smtClean="0">
                <a:solidFill>
                  <a:srgbClr val="FF0000"/>
                </a:solidFill>
              </a:rPr>
              <a:t>CLO6: Be able to apply Boolean algebra and digital logic to design and interpret complex digital circuits;</a:t>
            </a:r>
            <a:endParaRPr lang="en-US" sz="2800" dirty="0">
              <a:solidFill>
                <a:srgbClr val="FF0000"/>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Contents</a:t>
            </a:r>
            <a:endParaRPr lang="en-US" sz="4400" b="1"/>
          </a:p>
        </p:txBody>
      </p:sp>
      <p:sp>
        <p:nvSpPr>
          <p:cNvPr id="3" name="Content Placeholder 2"/>
          <p:cNvSpPr>
            <a:spLocks noGrp="1"/>
          </p:cNvSpPr>
          <p:nvPr>
            <p:ph idx="1"/>
          </p:nvPr>
        </p:nvSpPr>
        <p:spPr/>
        <p:txBody>
          <a:bodyPr>
            <a:normAutofit/>
          </a:bodyPr>
          <a:lstStyle/>
          <a:p>
            <a:r>
              <a:rPr lang="en-US" sz="2800" dirty="0" smtClean="0">
                <a:solidFill>
                  <a:schemeClr val="tx1"/>
                </a:solidFill>
              </a:rPr>
              <a:t>11.1- Boolean Algebra – </a:t>
            </a:r>
            <a:r>
              <a:rPr lang="en-US" sz="2800" dirty="0" err="1" smtClean="0">
                <a:solidFill>
                  <a:schemeClr val="tx1"/>
                </a:solidFill>
              </a:rPr>
              <a:t>Đại</a:t>
            </a:r>
            <a:r>
              <a:rPr lang="en-US" sz="2800" dirty="0" smtClean="0">
                <a:solidFill>
                  <a:schemeClr val="tx1"/>
                </a:solidFill>
              </a:rPr>
              <a:t> </a:t>
            </a:r>
            <a:r>
              <a:rPr lang="en-US" sz="2800" dirty="0" err="1" smtClean="0">
                <a:solidFill>
                  <a:schemeClr val="tx1"/>
                </a:solidFill>
              </a:rPr>
              <a:t>số</a:t>
            </a:r>
            <a:r>
              <a:rPr lang="en-US" sz="2800" dirty="0" smtClean="0">
                <a:solidFill>
                  <a:schemeClr val="tx1"/>
                </a:solidFill>
              </a:rPr>
              <a:t> </a:t>
            </a:r>
            <a:r>
              <a:rPr lang="en-US" sz="2800" dirty="0" err="1" smtClean="0">
                <a:solidFill>
                  <a:schemeClr val="tx1"/>
                </a:solidFill>
              </a:rPr>
              <a:t>Bool</a:t>
            </a:r>
            <a:endParaRPr lang="en-US" sz="2800" dirty="0" smtClean="0">
              <a:solidFill>
                <a:schemeClr val="tx1"/>
              </a:solidFill>
            </a:endParaRPr>
          </a:p>
          <a:p>
            <a:r>
              <a:rPr lang="en-US" sz="2800" dirty="0" smtClean="0">
                <a:solidFill>
                  <a:schemeClr val="tx1"/>
                </a:solidFill>
              </a:rPr>
              <a:t>11.2-Gates – </a:t>
            </a:r>
            <a:r>
              <a:rPr lang="en-US" sz="2800" dirty="0" err="1" smtClean="0">
                <a:solidFill>
                  <a:schemeClr val="tx1"/>
                </a:solidFill>
              </a:rPr>
              <a:t>Cổng</a:t>
            </a:r>
            <a:r>
              <a:rPr lang="en-US" sz="2800" dirty="0" smtClean="0">
                <a:solidFill>
                  <a:schemeClr val="tx1"/>
                </a:solidFill>
              </a:rPr>
              <a:t> </a:t>
            </a:r>
            <a:r>
              <a:rPr lang="en-US" sz="2800" dirty="0" err="1" smtClean="0">
                <a:solidFill>
                  <a:schemeClr val="tx1"/>
                </a:solidFill>
              </a:rPr>
              <a:t>điện</a:t>
            </a:r>
            <a:r>
              <a:rPr lang="en-US" sz="2800" dirty="0" smtClean="0">
                <a:solidFill>
                  <a:schemeClr val="tx1"/>
                </a:solidFill>
              </a:rPr>
              <a:t> </a:t>
            </a:r>
            <a:r>
              <a:rPr lang="en-US" sz="2800" dirty="0" err="1" smtClean="0">
                <a:solidFill>
                  <a:schemeClr val="tx1"/>
                </a:solidFill>
              </a:rPr>
              <a:t>tử</a:t>
            </a:r>
            <a:endParaRPr lang="en-US" sz="2800" dirty="0" smtClean="0">
              <a:solidFill>
                <a:schemeClr val="tx1"/>
              </a:solidFill>
            </a:endParaRPr>
          </a:p>
          <a:p>
            <a:r>
              <a:rPr lang="en-US" sz="2800" dirty="0" smtClean="0">
                <a:solidFill>
                  <a:schemeClr val="tx1"/>
                </a:solidFill>
              </a:rPr>
              <a:t>11.3- Combinational Circuit – </a:t>
            </a:r>
            <a:r>
              <a:rPr lang="en-US" sz="2800" dirty="0" err="1" smtClean="0">
                <a:solidFill>
                  <a:schemeClr val="tx1"/>
                </a:solidFill>
              </a:rPr>
              <a:t>Mạch</a:t>
            </a:r>
            <a:r>
              <a:rPr lang="en-US" sz="2800" dirty="0" smtClean="0">
                <a:solidFill>
                  <a:schemeClr val="tx1"/>
                </a:solidFill>
              </a:rPr>
              <a:t> </a:t>
            </a:r>
            <a:r>
              <a:rPr lang="en-US" sz="2800" dirty="0" err="1" smtClean="0">
                <a:solidFill>
                  <a:schemeClr val="tx1"/>
                </a:solidFill>
              </a:rPr>
              <a:t>tổ</a:t>
            </a:r>
            <a:r>
              <a:rPr lang="en-US" sz="2800" dirty="0" smtClean="0">
                <a:solidFill>
                  <a:schemeClr val="tx1"/>
                </a:solidFill>
              </a:rPr>
              <a:t> </a:t>
            </a:r>
            <a:r>
              <a:rPr lang="en-US" sz="2800" dirty="0" err="1" smtClean="0">
                <a:solidFill>
                  <a:schemeClr val="tx1"/>
                </a:solidFill>
              </a:rPr>
              <a:t>hợp</a:t>
            </a:r>
            <a:endParaRPr lang="en-US" sz="2800"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11 Exercises</a:t>
            </a:r>
            <a:endParaRPr lang="en-US" b="1" dirty="0"/>
          </a:p>
        </p:txBody>
      </p:sp>
      <p:pic>
        <p:nvPicPr>
          <p:cNvPr id="289794" name="Picture 2"/>
          <p:cNvPicPr>
            <a:picLocks noChangeAspect="1" noChangeArrowheads="1"/>
          </p:cNvPicPr>
          <p:nvPr/>
        </p:nvPicPr>
        <p:blipFill>
          <a:blip r:embed="rId3"/>
          <a:srcRect/>
          <a:stretch>
            <a:fillRect/>
          </a:stretch>
        </p:blipFill>
        <p:spPr bwMode="auto">
          <a:xfrm>
            <a:off x="971366" y="1214422"/>
            <a:ext cx="7201270" cy="528641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sp>
        <p:nvSpPr>
          <p:cNvPr id="5" name="TextBox 4"/>
          <p:cNvSpPr txBox="1"/>
          <p:nvPr/>
        </p:nvSpPr>
        <p:spPr>
          <a:xfrm>
            <a:off x="35496" y="6396335"/>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b="1" dirty="0"/>
          </a:p>
        </p:txBody>
      </p:sp>
      <p:pic>
        <p:nvPicPr>
          <p:cNvPr id="290818" name="Picture 2"/>
          <p:cNvPicPr>
            <a:picLocks noChangeAspect="1" noChangeArrowheads="1"/>
          </p:cNvPicPr>
          <p:nvPr/>
        </p:nvPicPr>
        <p:blipFill>
          <a:blip r:embed="rId3"/>
          <a:srcRect/>
          <a:stretch>
            <a:fillRect/>
          </a:stretch>
        </p:blipFill>
        <p:spPr bwMode="auto">
          <a:xfrm>
            <a:off x="199321" y="1643051"/>
            <a:ext cx="8745358" cy="35719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pic>
        <p:nvPicPr>
          <p:cNvPr id="265218" name="Picture 2"/>
          <p:cNvPicPr>
            <a:picLocks noChangeAspect="1" noChangeArrowheads="1"/>
          </p:cNvPicPr>
          <p:nvPr/>
        </p:nvPicPr>
        <p:blipFill>
          <a:blip r:embed="rId4"/>
          <a:srcRect/>
          <a:stretch>
            <a:fillRect/>
          </a:stretch>
        </p:blipFill>
        <p:spPr bwMode="auto">
          <a:xfrm>
            <a:off x="5759574" y="4317027"/>
            <a:ext cx="1764754" cy="2456816"/>
          </a:xfrm>
          <a:prstGeom prst="rect">
            <a:avLst/>
          </a:prstGeom>
          <a:noFill/>
          <a:ln w="9525">
            <a:noFill/>
            <a:miter lim="800000"/>
            <a:headEnd/>
            <a:tailEnd/>
          </a:ln>
        </p:spPr>
      </p:pic>
      <p:sp>
        <p:nvSpPr>
          <p:cNvPr id="6" name="TextBox 5"/>
          <p:cNvSpPr txBox="1"/>
          <p:nvPr/>
        </p:nvSpPr>
        <p:spPr>
          <a:xfrm>
            <a:off x="35496" y="6396335"/>
            <a:ext cx="1512168" cy="461665"/>
          </a:xfrm>
          <a:prstGeom prst="rect">
            <a:avLst/>
          </a:prstGeom>
          <a:solidFill>
            <a:schemeClr val="bg1"/>
          </a:solid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4624"/>
            <a:ext cx="8244408" cy="1116106"/>
          </a:xfrm>
        </p:spPr>
        <p:txBody>
          <a:bodyPr/>
          <a:lstStyle/>
          <a:p>
            <a:r>
              <a:rPr lang="en-US" b="1" dirty="0" smtClean="0"/>
              <a:t>Exercises : M</a:t>
            </a:r>
            <a:r>
              <a:rPr lang="en-US" sz="2800" b="1" dirty="0" smtClean="0"/>
              <a:t>inimize Boolean Functions</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pic>
        <p:nvPicPr>
          <p:cNvPr id="292866" name="Picture 2"/>
          <p:cNvPicPr>
            <a:picLocks noChangeAspect="1" noChangeArrowheads="1"/>
          </p:cNvPicPr>
          <p:nvPr/>
        </p:nvPicPr>
        <p:blipFill>
          <a:blip r:embed="rId2"/>
          <a:srcRect/>
          <a:stretch>
            <a:fillRect/>
          </a:stretch>
        </p:blipFill>
        <p:spPr bwMode="auto">
          <a:xfrm>
            <a:off x="107504" y="1700808"/>
            <a:ext cx="2217396" cy="3686422"/>
          </a:xfrm>
          <a:prstGeom prst="rect">
            <a:avLst/>
          </a:prstGeom>
          <a:noFill/>
          <a:ln w="9525">
            <a:noFill/>
            <a:miter lim="800000"/>
            <a:headEnd/>
            <a:tailEnd/>
          </a:ln>
        </p:spPr>
      </p:pic>
      <p:sp>
        <p:nvSpPr>
          <p:cNvPr id="7" name="TextBox 6"/>
          <p:cNvSpPr txBox="1"/>
          <p:nvPr/>
        </p:nvSpPr>
        <p:spPr>
          <a:xfrm>
            <a:off x="683568" y="836712"/>
            <a:ext cx="899592" cy="461665"/>
          </a:xfrm>
          <a:prstGeom prst="rect">
            <a:avLst/>
          </a:prstGeom>
          <a:noFill/>
        </p:spPr>
        <p:txBody>
          <a:bodyPr wrap="square" rtlCol="0">
            <a:spAutoFit/>
          </a:bodyPr>
          <a:lstStyle/>
          <a:p>
            <a:r>
              <a:rPr lang="en-US" b="1" dirty="0" smtClean="0">
                <a:solidFill>
                  <a:srgbClr val="FF0000"/>
                </a:solidFill>
              </a:rPr>
              <a:t>Ex: 9</a:t>
            </a:r>
            <a:endParaRPr lang="en-US" b="1" dirty="0">
              <a:solidFill>
                <a:srgbClr val="FF0000"/>
              </a:solidFill>
            </a:endParaRPr>
          </a:p>
        </p:txBody>
      </p:sp>
      <p:pic>
        <p:nvPicPr>
          <p:cNvPr id="3" name="Picture 2"/>
          <p:cNvPicPr>
            <a:picLocks noChangeAspect="1" noChangeArrowheads="1"/>
          </p:cNvPicPr>
          <p:nvPr/>
        </p:nvPicPr>
        <p:blipFill>
          <a:blip r:embed="rId3"/>
          <a:srcRect/>
          <a:stretch>
            <a:fillRect/>
          </a:stretch>
        </p:blipFill>
        <p:spPr bwMode="auto">
          <a:xfrm>
            <a:off x="2483768" y="1412776"/>
            <a:ext cx="2962275" cy="5095875"/>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5580112" y="1372319"/>
            <a:ext cx="3467100" cy="5153025"/>
          </a:xfrm>
          <a:prstGeom prst="rect">
            <a:avLst/>
          </a:prstGeom>
          <a:noFill/>
          <a:ln w="9525">
            <a:noFill/>
            <a:miter lim="800000"/>
            <a:headEnd/>
            <a:tailEnd/>
          </a:ln>
        </p:spPr>
      </p:pic>
      <p:sp>
        <p:nvSpPr>
          <p:cNvPr id="10" name="TextBox 9"/>
          <p:cNvSpPr txBox="1"/>
          <p:nvPr/>
        </p:nvSpPr>
        <p:spPr>
          <a:xfrm>
            <a:off x="3491880" y="836712"/>
            <a:ext cx="1296144" cy="461665"/>
          </a:xfrm>
          <a:prstGeom prst="rect">
            <a:avLst/>
          </a:prstGeom>
          <a:noFill/>
        </p:spPr>
        <p:txBody>
          <a:bodyPr wrap="square" rtlCol="0">
            <a:spAutoFit/>
          </a:bodyPr>
          <a:lstStyle/>
          <a:p>
            <a:r>
              <a:rPr lang="en-US" b="1" dirty="0" smtClean="0">
                <a:solidFill>
                  <a:srgbClr val="FF0000"/>
                </a:solidFill>
              </a:rPr>
              <a:t>Ex: 10</a:t>
            </a:r>
            <a:endParaRPr lang="en-US" b="1" dirty="0">
              <a:solidFill>
                <a:srgbClr val="FF0000"/>
              </a:solidFill>
            </a:endParaRPr>
          </a:p>
        </p:txBody>
      </p:sp>
      <p:sp>
        <p:nvSpPr>
          <p:cNvPr id="11" name="TextBox 10"/>
          <p:cNvSpPr txBox="1"/>
          <p:nvPr/>
        </p:nvSpPr>
        <p:spPr>
          <a:xfrm>
            <a:off x="6840760" y="836712"/>
            <a:ext cx="1115616" cy="461665"/>
          </a:xfrm>
          <a:prstGeom prst="rect">
            <a:avLst/>
          </a:prstGeom>
          <a:noFill/>
        </p:spPr>
        <p:txBody>
          <a:bodyPr wrap="square" rtlCol="0">
            <a:spAutoFit/>
          </a:bodyPr>
          <a:lstStyle/>
          <a:p>
            <a:r>
              <a:rPr lang="en-US" b="1" dirty="0" smtClean="0">
                <a:solidFill>
                  <a:srgbClr val="FF0000"/>
                </a:solidFill>
              </a:rPr>
              <a:t>Ex: 11</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214290"/>
            <a:ext cx="7556313" cy="823898"/>
          </a:xfrm>
          <a:noFill/>
          <a:ln/>
        </p:spPr>
        <p:txBody>
          <a:bodyPr lIns="90488" tIns="44450" rIns="90488" bIns="44450"/>
          <a:lstStyle/>
          <a:p>
            <a:r>
              <a:rPr lang="en-US" b="1" smtClean="0">
                <a:effectLst>
                  <a:outerShdw blurRad="38100" dist="38100" dir="2700000" algn="tl">
                    <a:srgbClr val="000000">
                      <a:alpha val="43137"/>
                    </a:srgbClr>
                  </a:outerShdw>
                </a:effectLst>
              </a:rPr>
              <a:t>11.1- Boolean </a:t>
            </a:r>
            <a:r>
              <a:rPr lang="en-US" b="1" dirty="0" smtClean="0">
                <a:effectLst>
                  <a:outerShdw blurRad="38100" dist="38100" dir="2700000" algn="tl">
                    <a:srgbClr val="000000">
                      <a:alpha val="43137"/>
                    </a:srgbClr>
                  </a:outerShdw>
                </a:effectLst>
              </a:rPr>
              <a:t>Algebra</a:t>
            </a:r>
            <a:endParaRPr lang="en-US" b="1"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142984"/>
            <a:ext cx="7556313" cy="5334016"/>
          </a:xfrm>
          <a:noFill/>
          <a:ln/>
        </p:spPr>
        <p:txBody>
          <a:bodyPr lIns="90488" tIns="44450" rIns="90488" bIns="44450">
            <a:normAutofit/>
          </a:bodyPr>
          <a:lstStyle/>
          <a:p>
            <a:r>
              <a:rPr lang="en-US" dirty="0" smtClean="0">
                <a:solidFill>
                  <a:schemeClr val="tx1"/>
                </a:solidFill>
              </a:rPr>
              <a:t>Mathematical discipline (</a:t>
            </a:r>
            <a:r>
              <a:rPr lang="en-US" dirty="0" err="1" smtClean="0">
                <a:solidFill>
                  <a:schemeClr val="tx1"/>
                </a:solidFill>
              </a:rPr>
              <a:t>môn</a:t>
            </a:r>
            <a:r>
              <a:rPr lang="en-US" dirty="0" smtClean="0">
                <a:solidFill>
                  <a:schemeClr val="tx1"/>
                </a:solidFill>
              </a:rPr>
              <a:t>) </a:t>
            </a:r>
            <a:r>
              <a:rPr lang="en-US" dirty="0" smtClean="0">
                <a:solidFill>
                  <a:srgbClr val="FF0000"/>
                </a:solidFill>
              </a:rPr>
              <a:t>used to design and analyze the behavior of the digital circuitry </a:t>
            </a:r>
            <a:r>
              <a:rPr lang="en-US" dirty="0" smtClean="0">
                <a:solidFill>
                  <a:schemeClr val="tx1"/>
                </a:solidFill>
              </a:rPr>
              <a:t>in digital computers and other digital systems</a:t>
            </a:r>
          </a:p>
          <a:p>
            <a:r>
              <a:rPr lang="en-US" b="1" dirty="0" smtClean="0">
                <a:solidFill>
                  <a:srgbClr val="00B050"/>
                </a:solidFill>
              </a:rPr>
              <a:t>Named after George Boole</a:t>
            </a:r>
          </a:p>
          <a:p>
            <a:pPr lvl="1"/>
            <a:r>
              <a:rPr lang="en-US" dirty="0" smtClean="0">
                <a:solidFill>
                  <a:schemeClr val="tx1"/>
                </a:solidFill>
              </a:rPr>
              <a:t>English mathematician</a:t>
            </a:r>
          </a:p>
          <a:p>
            <a:pPr lvl="1"/>
            <a:r>
              <a:rPr lang="en-US" dirty="0" smtClean="0">
                <a:solidFill>
                  <a:schemeClr val="tx1"/>
                </a:solidFill>
              </a:rPr>
              <a:t>Proposed basic principles of the algebra in 1854</a:t>
            </a:r>
          </a:p>
          <a:p>
            <a:pPr marL="228600" lvl="1">
              <a:spcBef>
                <a:spcPts val="2000"/>
              </a:spcBef>
              <a:buClr>
                <a:schemeClr val="accent1"/>
              </a:buClr>
            </a:pPr>
            <a:r>
              <a:rPr lang="en-US" sz="2065" b="1" dirty="0" smtClean="0">
                <a:solidFill>
                  <a:srgbClr val="0000CC"/>
                </a:solidFill>
              </a:rPr>
              <a:t>Is a convenient tool</a:t>
            </a:r>
            <a:r>
              <a:rPr lang="en-US" sz="2065" dirty="0" smtClean="0">
                <a:solidFill>
                  <a:schemeClr val="tx1"/>
                </a:solidFill>
              </a:rPr>
              <a:t>:</a:t>
            </a:r>
          </a:p>
          <a:p>
            <a:pPr lvl="1"/>
            <a:r>
              <a:rPr lang="en-US" sz="1806" b="1" dirty="0" smtClean="0">
                <a:solidFill>
                  <a:srgbClr val="0000CC"/>
                </a:solidFill>
              </a:rPr>
              <a:t>Analysis</a:t>
            </a:r>
          </a:p>
          <a:p>
            <a:pPr lvl="2"/>
            <a:r>
              <a:rPr lang="en-US" sz="1760" dirty="0" smtClean="0">
                <a:solidFill>
                  <a:schemeClr val="tx1"/>
                </a:solidFill>
              </a:rPr>
              <a:t>It is an economical way of describing the function of digital circuitry</a:t>
            </a:r>
          </a:p>
          <a:p>
            <a:pPr lvl="1"/>
            <a:r>
              <a:rPr lang="en-US" sz="1806" b="1" dirty="0" smtClean="0">
                <a:solidFill>
                  <a:srgbClr val="0000CC"/>
                </a:solidFill>
              </a:rPr>
              <a:t>Design</a:t>
            </a:r>
          </a:p>
          <a:p>
            <a:pPr lvl="2"/>
            <a:r>
              <a:rPr lang="en-US" sz="1765" dirty="0" smtClean="0">
                <a:solidFill>
                  <a:schemeClr val="tx1"/>
                </a:solidFill>
              </a:rPr>
              <a:t>Given a desired function, Boolean algebra can be applied to develop a simplified implementation of that function</a:t>
            </a:r>
          </a:p>
        </p:txBody>
      </p:sp>
      <p:sp>
        <p:nvSpPr>
          <p:cNvPr id="6" name="Slide Number Placeholder 5"/>
          <p:cNvSpPr>
            <a:spLocks noGrp="1"/>
          </p:cNvSpPr>
          <p:nvPr>
            <p:ph type="sldNum" sz="quarter" idx="12"/>
          </p:nvPr>
        </p:nvSpPr>
        <p:spPr/>
        <p:txBody>
          <a:bodyPr/>
          <a:lstStyle/>
          <a:p>
            <a:fld id="{8AF02B71-8991-4516-A01E-F1A9ACD28BDC}" type="slidenum">
              <a:rPr lang="en-US" smtClean="0"/>
              <a:pPr/>
              <a:t>8</a:t>
            </a:fld>
            <a:endParaRPr lang="en-US"/>
          </a:p>
        </p:txBody>
      </p:sp>
      <p:sp>
        <p:nvSpPr>
          <p:cNvPr id="7" name="TextBox 6"/>
          <p:cNvSpPr txBox="1"/>
          <p:nvPr/>
        </p:nvSpPr>
        <p:spPr>
          <a:xfrm>
            <a:off x="3707904" y="3645024"/>
            <a:ext cx="4320480" cy="461665"/>
          </a:xfrm>
          <a:prstGeom prst="rect">
            <a:avLst/>
          </a:prstGeom>
          <a:noFill/>
          <a:ln>
            <a:solidFill>
              <a:srgbClr val="0000CC"/>
            </a:solidFill>
          </a:ln>
        </p:spPr>
        <p:txBody>
          <a:bodyPr wrap="square" rtlCol="0">
            <a:spAutoFit/>
          </a:bodyPr>
          <a:lstStyle/>
          <a:p>
            <a:pPr algn="ctr"/>
            <a:r>
              <a:rPr lang="en-US" dirty="0" smtClean="0">
                <a:solidFill>
                  <a:srgbClr val="0000CC"/>
                </a:solidFill>
              </a:rPr>
              <a:t>Applications of Boolean Algebra</a:t>
            </a:r>
            <a:endParaRPr lang="en-US" dirty="0">
              <a:solidFill>
                <a:srgbClr val="0000CC"/>
              </a:solidFill>
            </a:endParaRPr>
          </a:p>
        </p:txBody>
      </p:sp>
      <p:sp>
        <p:nvSpPr>
          <p:cNvPr id="8" name="TextBox 7"/>
          <p:cNvSpPr txBox="1"/>
          <p:nvPr/>
        </p:nvSpPr>
        <p:spPr>
          <a:xfrm>
            <a:off x="0" y="6453336"/>
            <a:ext cx="2051720" cy="461665"/>
          </a:xfrm>
          <a:prstGeom prst="rect">
            <a:avLst/>
          </a:prstGeom>
          <a:noFill/>
        </p:spPr>
        <p:txBody>
          <a:bodyPr wrap="square" rtlCol="0">
            <a:spAutoFit/>
          </a:bodyPr>
          <a:lstStyle/>
          <a:p>
            <a:pPr algn="ctr"/>
            <a:r>
              <a:rPr lang="en-US" b="1" dirty="0" smtClean="0">
                <a:solidFill>
                  <a:srgbClr val="FF0000"/>
                </a:solidFill>
              </a:rPr>
              <a:t>Read note</a:t>
            </a:r>
            <a:endParaRPr lang="en-US" b="1" dirty="0">
              <a:solidFill>
                <a:srgbClr val="FF0000"/>
              </a:solidFill>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658890"/>
          </a:xfrm>
        </p:spPr>
        <p:txBody>
          <a:bodyPr/>
          <a:lstStyle/>
          <a:p>
            <a:r>
              <a:rPr lang="en-US" b="1" smtClean="0"/>
              <a:t>Boolean Algebra</a:t>
            </a:r>
            <a:endParaRPr lang="en-US" b="1"/>
          </a:p>
        </p:txBody>
      </p:sp>
      <p:sp>
        <p:nvSpPr>
          <p:cNvPr id="3" name="Content Placeholder 2"/>
          <p:cNvSpPr>
            <a:spLocks noGrp="1"/>
          </p:cNvSpPr>
          <p:nvPr>
            <p:ph idx="1"/>
          </p:nvPr>
        </p:nvSpPr>
        <p:spPr>
          <a:xfrm>
            <a:off x="428596" y="1000108"/>
            <a:ext cx="7556313" cy="4144963"/>
          </a:xfrm>
        </p:spPr>
        <p:txBody>
          <a:bodyPr>
            <a:normAutofit/>
          </a:bodyPr>
          <a:lstStyle/>
          <a:p>
            <a:r>
              <a:rPr lang="en-US" sz="2800" dirty="0" smtClean="0">
                <a:solidFill>
                  <a:schemeClr val="tx1"/>
                </a:solidFill>
              </a:rPr>
              <a:t> </a:t>
            </a:r>
            <a:r>
              <a:rPr lang="en-US" sz="2800" dirty="0" smtClean="0">
                <a:solidFill>
                  <a:srgbClr val="FF0000"/>
                </a:solidFill>
              </a:rPr>
              <a:t>Investigated Set</a:t>
            </a:r>
            <a:r>
              <a:rPr lang="en-US" sz="2800" dirty="0" smtClean="0">
                <a:solidFill>
                  <a:schemeClr val="tx1"/>
                </a:solidFill>
              </a:rPr>
              <a:t>: </a:t>
            </a:r>
          </a:p>
          <a:p>
            <a:pPr>
              <a:buNone/>
            </a:pPr>
            <a:r>
              <a:rPr lang="en-US" sz="2800" dirty="0" smtClean="0">
                <a:solidFill>
                  <a:schemeClr val="tx1"/>
                </a:solidFill>
              </a:rPr>
              <a:t>        B = { False, True } = { F, T } = { 0,1} </a:t>
            </a:r>
          </a:p>
          <a:p>
            <a:r>
              <a:rPr lang="en-US" sz="2800" dirty="0" smtClean="0">
                <a:solidFill>
                  <a:srgbClr val="00B050"/>
                </a:solidFill>
              </a:rPr>
              <a:t>Basic Operations</a:t>
            </a:r>
            <a:r>
              <a:rPr lang="en-US" sz="2800" dirty="0" smtClean="0">
                <a:solidFill>
                  <a:schemeClr val="tx1"/>
                </a:solidFill>
              </a:rPr>
              <a:t>: AND (.), OR (+), NOT</a:t>
            </a:r>
          </a:p>
          <a:p>
            <a:pPr marL="236538" indent="-236538"/>
            <a:r>
              <a:rPr lang="en-US" sz="2800" dirty="0" smtClean="0">
                <a:solidFill>
                  <a:srgbClr val="00B050"/>
                </a:solidFill>
              </a:rPr>
              <a:t>Others      </a:t>
            </a:r>
            <a:r>
              <a:rPr lang="en-US" sz="2800" dirty="0" smtClean="0">
                <a:solidFill>
                  <a:schemeClr val="tx1"/>
                </a:solidFill>
              </a:rPr>
              <a:t>: NAND (Not And), NOR (Not Or), XOR ( Exclusive OR) </a:t>
            </a:r>
          </a:p>
          <a:p>
            <a:r>
              <a:rPr lang="en-US" sz="2800" dirty="0" smtClean="0">
                <a:solidFill>
                  <a:schemeClr val="tx1"/>
                </a:solidFill>
              </a:rPr>
              <a:t>Representation:</a:t>
            </a:r>
          </a:p>
        </p:txBody>
      </p:sp>
      <p:pic>
        <p:nvPicPr>
          <p:cNvPr id="288770" name="Picture 2"/>
          <p:cNvPicPr>
            <a:picLocks noChangeAspect="1" noChangeArrowheads="1"/>
          </p:cNvPicPr>
          <p:nvPr/>
        </p:nvPicPr>
        <p:blipFill>
          <a:blip r:embed="rId2"/>
          <a:srcRect/>
          <a:stretch>
            <a:fillRect/>
          </a:stretch>
        </p:blipFill>
        <p:spPr bwMode="auto">
          <a:xfrm>
            <a:off x="206000" y="4934766"/>
            <a:ext cx="2925840" cy="1374554"/>
          </a:xfrm>
          <a:prstGeom prst="rect">
            <a:avLst/>
          </a:prstGeom>
          <a:noFill/>
          <a:ln w="9525">
            <a:noFill/>
            <a:miter lim="800000"/>
            <a:headEnd/>
            <a:tailEnd/>
          </a:ln>
          <a:effectLst/>
        </p:spPr>
      </p:pic>
      <p:pic>
        <p:nvPicPr>
          <p:cNvPr id="288771" name="Picture 3"/>
          <p:cNvPicPr>
            <a:picLocks noChangeAspect="1" noChangeArrowheads="1"/>
          </p:cNvPicPr>
          <p:nvPr/>
        </p:nvPicPr>
        <p:blipFill>
          <a:blip r:embed="rId3"/>
          <a:srcRect/>
          <a:stretch>
            <a:fillRect/>
          </a:stretch>
        </p:blipFill>
        <p:spPr bwMode="auto">
          <a:xfrm>
            <a:off x="3275856" y="4869160"/>
            <a:ext cx="5642664" cy="470222"/>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3635896" y="5445224"/>
            <a:ext cx="5294344" cy="826068"/>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2759</TotalTime>
  <Words>6176</Words>
  <Application>Microsoft Office PowerPoint</Application>
  <PresentationFormat>On-screen Show (4:3)</PresentationFormat>
  <Paragraphs>472</Paragraphs>
  <Slides>25</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Advantage</vt:lpstr>
      <vt:lpstr>Document</vt:lpstr>
      <vt:lpstr>William Stallings, Computer Organization and Architecture, 9th Edition</vt:lpstr>
      <vt:lpstr>Introduction to  Digital Logic</vt:lpstr>
      <vt:lpstr>Objectives</vt:lpstr>
      <vt:lpstr>Contents</vt:lpstr>
      <vt:lpstr>11 Exercises</vt:lpstr>
      <vt:lpstr>Exercises</vt:lpstr>
      <vt:lpstr>Exercises : Minimize Boolean Functions</vt:lpstr>
      <vt:lpstr>11.1- Boolean Algebra</vt:lpstr>
      <vt:lpstr>Boolean Algebra</vt:lpstr>
      <vt:lpstr>Boolean Variables and Operators</vt:lpstr>
      <vt:lpstr>Basic Identities of Boolean Algebra (công thức cơ bản)</vt:lpstr>
      <vt:lpstr>11.2- Basic Logic Gates</vt:lpstr>
      <vt:lpstr>Uses of  NAND Gates</vt:lpstr>
      <vt:lpstr>11.3- Combinational  Circuit</vt:lpstr>
      <vt:lpstr>Example: Using 3 ways for a  Boolean Function of Three Variables</vt:lpstr>
      <vt:lpstr>Algebraic Simplication  Minimize a Boolean Function</vt:lpstr>
      <vt:lpstr>Algebraic Simplification</vt:lpstr>
      <vt:lpstr>Karnaugh Map</vt:lpstr>
      <vt:lpstr>Slide 19</vt:lpstr>
      <vt:lpstr>Slide 20</vt:lpstr>
      <vt:lpstr>Table 11.4- Truth Table for the One-Digit Packed Decimal Incrementer</vt:lpstr>
      <vt:lpstr>Slide 22</vt:lpstr>
      <vt:lpstr>Table 11.5: First Stage of Quine-McCluskey Method</vt:lpstr>
      <vt:lpstr>Table 11.6: Last Stage of Quine-McCluskey Method</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Azure</cp:lastModifiedBy>
  <cp:revision>110</cp:revision>
  <dcterms:created xsi:type="dcterms:W3CDTF">2012-07-06T21:45:51Z</dcterms:created>
  <dcterms:modified xsi:type="dcterms:W3CDTF">2024-02-20T08:56:17Z</dcterms:modified>
</cp:coreProperties>
</file>