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layout8.xml" ContentType="application/vnd.openxmlformats-officedocument.drawingml.diagramLayout+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diagrams/data7.xml" ContentType="application/vnd.openxmlformats-officedocument.drawingml.diagramData+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41"/>
  </p:notesMasterIdLst>
  <p:handoutMasterIdLst>
    <p:handoutMasterId r:id="rId42"/>
  </p:handoutMasterIdLst>
  <p:sldIdLst>
    <p:sldId id="299" r:id="rId2"/>
    <p:sldId id="257" r:id="rId3"/>
    <p:sldId id="319" r:id="rId4"/>
    <p:sldId id="325" r:id="rId5"/>
    <p:sldId id="318" r:id="rId6"/>
    <p:sldId id="302" r:id="rId7"/>
    <p:sldId id="258" r:id="rId8"/>
    <p:sldId id="259" r:id="rId9"/>
    <p:sldId id="260" r:id="rId10"/>
    <p:sldId id="261" r:id="rId11"/>
    <p:sldId id="262" r:id="rId12"/>
    <p:sldId id="263" r:id="rId13"/>
    <p:sldId id="264" r:id="rId14"/>
    <p:sldId id="269" r:id="rId15"/>
    <p:sldId id="303" r:id="rId16"/>
    <p:sldId id="324" r:id="rId17"/>
    <p:sldId id="304" r:id="rId18"/>
    <p:sldId id="305" r:id="rId19"/>
    <p:sldId id="321" r:id="rId20"/>
    <p:sldId id="273" r:id="rId21"/>
    <p:sldId id="322" r:id="rId22"/>
    <p:sldId id="323" r:id="rId23"/>
    <p:sldId id="309" r:id="rId24"/>
    <p:sldId id="274" r:id="rId25"/>
    <p:sldId id="310" r:id="rId26"/>
    <p:sldId id="275" r:id="rId27"/>
    <p:sldId id="276" r:id="rId28"/>
    <p:sldId id="290" r:id="rId29"/>
    <p:sldId id="311" r:id="rId30"/>
    <p:sldId id="277" r:id="rId31"/>
    <p:sldId id="278" r:id="rId32"/>
    <p:sldId id="279" r:id="rId33"/>
    <p:sldId id="280" r:id="rId34"/>
    <p:sldId id="291" r:id="rId35"/>
    <p:sldId id="312" r:id="rId36"/>
    <p:sldId id="313" r:id="rId37"/>
    <p:sldId id="292" r:id="rId38"/>
    <p:sldId id="293" r:id="rId39"/>
    <p:sldId id="301" r:id="rId4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CC"/>
    <a:srgbClr val="006600"/>
    <a:srgbClr val="FF3300"/>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0" autoAdjust="0"/>
    <p:restoredTop sz="83059" autoAdjust="0"/>
  </p:normalViewPr>
  <p:slideViewPr>
    <p:cSldViewPr>
      <p:cViewPr>
        <p:scale>
          <a:sx n="60" d="100"/>
          <a:sy n="60" d="100"/>
        </p:scale>
        <p:origin x="-612"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31.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24.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39.xml"/><Relationship Id="rId5" Type="http://schemas.openxmlformats.org/officeDocument/2006/relationships/slide" Target="slides/slide5.xml"/><Relationship Id="rId15" Type="http://schemas.openxmlformats.org/officeDocument/2006/relationships/slide" Target="slides/slide21.xml"/><Relationship Id="rId23" Type="http://schemas.openxmlformats.org/officeDocument/2006/relationships/slide" Target="slides/slide33.xml"/><Relationship Id="rId10" Type="http://schemas.openxmlformats.org/officeDocument/2006/relationships/slide" Target="slides/slide11.xml"/><Relationship Id="rId19" Type="http://schemas.openxmlformats.org/officeDocument/2006/relationships/slide" Target="slides/slide27.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20.xml"/><Relationship Id="rId22"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E22A2-90B9-FB48-BF8F-6FEF9FCC7BE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50A7ACD3-A3B8-FA4A-8AD8-4D6DD621AE48}">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Operation code (</a:t>
          </a:r>
          <a:r>
            <a:rPr lang="en-US" sz="2400" smtClean="0">
              <a:effectLst>
                <a:outerShdw blurRad="38100" dist="38100" dir="2700000" algn="tl">
                  <a:srgbClr val="000000">
                    <a:alpha val="43137"/>
                  </a:srgbClr>
                </a:outerShdw>
              </a:effectLst>
            </a:rPr>
            <a:t>opcode): </a:t>
          </a:r>
          <a:r>
            <a:rPr lang="en-US" sz="1800" smtClean="0">
              <a:effectLst>
                <a:outerShdw blurRad="38100" dist="38100" dir="2700000" algn="tl">
                  <a:srgbClr val="000000">
                    <a:alpha val="43137"/>
                  </a:srgbClr>
                </a:outerShdw>
              </a:effectLst>
            </a:rPr>
            <a:t>Specifies the </a:t>
          </a:r>
          <a:r>
            <a:rPr lang="en-US" sz="1800" b="1"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smtClean="0">
              <a:effectLst>
                <a:outerShdw blurRad="38100" dist="38100" dir="2700000" algn="tl">
                  <a:srgbClr val="000000">
                    <a:alpha val="43137"/>
                  </a:srgbClr>
                </a:outerShdw>
              </a:effectLst>
            </a:rPr>
            <a:t>.  The operation is specified by a binary code, known as the operation code, or </a:t>
          </a:r>
          <a:r>
            <a:rPr lang="en-US" sz="1800" i="1" smtClean="0">
              <a:effectLst>
                <a:outerShdw blurRad="38100" dist="38100" dir="2700000" algn="tl">
                  <a:srgbClr val="000000">
                    <a:alpha val="43137"/>
                  </a:srgbClr>
                </a:outerShdw>
              </a:effectLst>
            </a:rPr>
            <a:t>opcode</a:t>
          </a:r>
          <a:endParaRPr lang="en-US" sz="2400" dirty="0">
            <a:effectLst>
              <a:outerShdw blurRad="38100" dist="38100" dir="2700000" algn="tl">
                <a:srgbClr val="000000">
                  <a:alpha val="43137"/>
                </a:srgbClr>
              </a:outerShdw>
            </a:effectLst>
          </a:endParaRPr>
        </a:p>
      </dgm:t>
    </dgm:pt>
    <dgm:pt modelId="{D8089753-1510-F64F-822D-E0A7AE346389}" type="parTrans" cxnId="{83574F17-7C75-3E4F-9E63-74C152A594F4}">
      <dgm:prSet/>
      <dgm:spPr/>
      <dgm:t>
        <a:bodyPr/>
        <a:lstStyle/>
        <a:p>
          <a:endParaRPr lang="en-US"/>
        </a:p>
      </dgm:t>
    </dgm:pt>
    <dgm:pt modelId="{F618C51A-E785-534F-930E-5FBE02C2738B}" type="sibTrans" cxnId="{83574F17-7C75-3E4F-9E63-74C152A594F4}">
      <dgm:prSet/>
      <dgm:spPr/>
      <dgm:t>
        <a:bodyPr/>
        <a:lstStyle/>
        <a:p>
          <a:endParaRPr lang="en-US"/>
        </a:p>
      </dgm:t>
    </dgm:pt>
    <dgm:pt modelId="{C4BB8BEE-EB7D-0846-A9C7-C44EEB59F3D3}">
      <dgm:prSet/>
      <dgm:spPr>
        <a:ln>
          <a:solidFill>
            <a:schemeClr val="accent1"/>
          </a:solidFill>
        </a:ln>
      </dgm:spPr>
      <dgm:t>
        <a:bodyPr/>
        <a:lstStyle/>
        <a:p>
          <a:pPr rtl="0"/>
          <a:r>
            <a:rPr lang="en-US" sz="2200" b="1" dirty="0" smtClean="0">
              <a:effectLst>
                <a:outerShdw blurRad="38100" dist="38100" dir="2700000" algn="tl">
                  <a:srgbClr val="000000">
                    <a:alpha val="43137"/>
                  </a:srgbClr>
                </a:outerShdw>
              </a:effectLst>
            </a:rPr>
            <a:t>Source operand reference</a:t>
          </a:r>
          <a:endParaRPr lang="en-US" sz="2200" b="1" dirty="0">
            <a:effectLst>
              <a:outerShdw blurRad="38100" dist="38100" dir="2700000" algn="tl">
                <a:srgbClr val="000000">
                  <a:alpha val="43137"/>
                </a:srgbClr>
              </a:outerShdw>
            </a:effectLst>
          </a:endParaRPr>
        </a:p>
      </dgm:t>
    </dgm:pt>
    <dgm:pt modelId="{F79D9D37-8DDE-D246-835F-792DB68E57A5}" type="parTrans" cxnId="{EC2CFDD9-5A18-1E4B-87B6-165A41D77E16}">
      <dgm:prSet/>
      <dgm:spPr/>
      <dgm:t>
        <a:bodyPr/>
        <a:lstStyle/>
        <a:p>
          <a:endParaRPr lang="en-US"/>
        </a:p>
      </dgm:t>
    </dgm:pt>
    <dgm:pt modelId="{952290C2-8093-3644-88BE-166CCE775557}" type="sibTrans" cxnId="{EC2CFDD9-5A18-1E4B-87B6-165A41D77E16}">
      <dgm:prSet/>
      <dgm:spPr/>
      <dgm:t>
        <a:bodyPr/>
        <a:lstStyle/>
        <a:p>
          <a:endParaRPr lang="en-US"/>
        </a:p>
      </dgm:t>
    </dgm:pt>
    <dgm:pt modelId="{D6EAFD71-2559-DD46-B5AE-F24E40817B7B}">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involve one or more source operands, that is, operands that are </a:t>
          </a:r>
          <a:r>
            <a:rPr lang="en-US" sz="1800" b="1" dirty="0" smtClean="0">
              <a:solidFill>
                <a:schemeClr val="accent6">
                  <a:lumMod val="60000"/>
                  <a:lumOff val="40000"/>
                </a:schemeClr>
              </a:solidFill>
              <a:effectLst>
                <a:outerShdw blurRad="38100" dist="38100" dir="2700000" algn="tl">
                  <a:srgbClr val="000000">
                    <a:alpha val="43137"/>
                  </a:srgbClr>
                </a:outerShdw>
              </a:effectLst>
            </a:rPr>
            <a:t>inputs</a:t>
          </a:r>
          <a:r>
            <a:rPr lang="en-US" sz="1800" dirty="0" smtClean="0">
              <a:effectLst>
                <a:outerShdw blurRad="38100" dist="38100" dir="2700000" algn="tl">
                  <a:srgbClr val="000000">
                    <a:alpha val="43137"/>
                  </a:srgbClr>
                </a:outerShdw>
              </a:effectLst>
            </a:rPr>
            <a:t> for the operation</a:t>
          </a:r>
          <a:endParaRPr lang="en-US" sz="1800" dirty="0">
            <a:effectLst>
              <a:outerShdw blurRad="38100" dist="38100" dir="2700000" algn="tl">
                <a:srgbClr val="000000">
                  <a:alpha val="43137"/>
                </a:srgbClr>
              </a:outerShdw>
            </a:effectLst>
          </a:endParaRPr>
        </a:p>
      </dgm:t>
    </dgm:pt>
    <dgm:pt modelId="{BCA01FB3-E773-8C40-A3DA-CE5092230B3F}" type="parTrans" cxnId="{215CB1BF-18C7-DF4C-A2D7-8CBE26165B95}">
      <dgm:prSet/>
      <dgm:spPr/>
      <dgm:t>
        <a:bodyPr/>
        <a:lstStyle/>
        <a:p>
          <a:endParaRPr lang="en-US"/>
        </a:p>
      </dgm:t>
    </dgm:pt>
    <dgm:pt modelId="{D7715C3A-5DD1-2A47-B4E7-1D41598556FA}" type="sibTrans" cxnId="{215CB1BF-18C7-DF4C-A2D7-8CBE26165B95}">
      <dgm:prSet/>
      <dgm:spPr/>
      <dgm:t>
        <a:bodyPr/>
        <a:lstStyle/>
        <a:p>
          <a:endParaRPr lang="en-US"/>
        </a:p>
      </dgm:t>
    </dgm:pt>
    <dgm:pt modelId="{DD443413-86E1-D84B-BA27-B7A0F8752637}">
      <dgm:prSet/>
      <dgm:spPr>
        <a:ln>
          <a:solidFill>
            <a:schemeClr val="accent1"/>
          </a:solidFill>
        </a:ln>
      </dgm:spPr>
      <dgm:t>
        <a:bodyPr/>
        <a:lstStyle/>
        <a:p>
          <a:pPr rtl="0"/>
          <a:r>
            <a:rPr lang="en-US" sz="2500" b="1" dirty="0" smtClean="0">
              <a:effectLst>
                <a:outerShdw blurRad="38100" dist="38100" dir="2700000" algn="tl">
                  <a:srgbClr val="000000">
                    <a:alpha val="43137"/>
                  </a:srgbClr>
                </a:outerShdw>
              </a:effectLst>
            </a:rPr>
            <a:t>Result operand </a:t>
          </a:r>
          <a:r>
            <a:rPr lang="en-US" sz="2500" dirty="0" smtClean="0">
              <a:effectLst>
                <a:outerShdw blurRad="38100" dist="38100" dir="2700000" algn="tl">
                  <a:srgbClr val="000000">
                    <a:alpha val="43137"/>
                  </a:srgbClr>
                </a:outerShdw>
              </a:effectLst>
            </a:rPr>
            <a:t>reference</a:t>
          </a:r>
          <a:endParaRPr lang="en-US" sz="2500" dirty="0">
            <a:effectLst>
              <a:outerShdw blurRad="38100" dist="38100" dir="2700000" algn="tl">
                <a:srgbClr val="000000">
                  <a:alpha val="43137"/>
                </a:srgbClr>
              </a:outerShdw>
            </a:effectLst>
          </a:endParaRPr>
        </a:p>
      </dgm:t>
    </dgm:pt>
    <dgm:pt modelId="{3048043A-9026-D643-959A-4106DF7EC59E}" type="parTrans" cxnId="{F5CE5B0D-27C6-4942-90E7-A0C9A8E635AD}">
      <dgm:prSet/>
      <dgm:spPr/>
      <dgm:t>
        <a:bodyPr/>
        <a:lstStyle/>
        <a:p>
          <a:endParaRPr lang="en-US"/>
        </a:p>
      </dgm:t>
    </dgm:pt>
    <dgm:pt modelId="{ED5727C5-E43B-0F49-B70D-8F542CDDC6EE}" type="sibTrans" cxnId="{F5CE5B0D-27C6-4942-90E7-A0C9A8E635AD}">
      <dgm:prSet/>
      <dgm:spPr/>
      <dgm:t>
        <a:bodyPr/>
        <a:lstStyle/>
        <a:p>
          <a:endParaRPr lang="en-US"/>
        </a:p>
      </dgm:t>
    </dgm:pt>
    <dgm:pt modelId="{94D29F10-0483-344A-B0D7-0C855F728A30}">
      <dgm:prSet custT="1"/>
      <dgm:spPr>
        <a:ln>
          <a:solidFill>
            <a:schemeClr val="accent1"/>
          </a:solidFill>
        </a:ln>
      </dgm:spPr>
      <dgm:t>
        <a:bodyPr/>
        <a:lstStyle/>
        <a:p>
          <a:pPr rtl="0"/>
          <a:r>
            <a:rPr lang="en-US" sz="1800" dirty="0" smtClean="0">
              <a:effectLst>
                <a:outerShdw blurRad="38100" dist="38100" dir="2700000" algn="tl">
                  <a:srgbClr val="000000">
                    <a:alpha val="43137"/>
                  </a:srgbClr>
                </a:outerShdw>
              </a:effectLst>
            </a:rPr>
            <a:t>The operation may produce a </a:t>
          </a:r>
          <a:r>
            <a:rPr lang="en-US" sz="1800" b="1"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dirty="0">
            <a:solidFill>
              <a:schemeClr val="accent6">
                <a:lumMod val="40000"/>
                <a:lumOff val="60000"/>
              </a:schemeClr>
            </a:solidFill>
            <a:effectLst>
              <a:outerShdw blurRad="38100" dist="38100" dir="2700000" algn="tl">
                <a:srgbClr val="000000">
                  <a:alpha val="43137"/>
                </a:srgbClr>
              </a:outerShdw>
            </a:effectLst>
          </a:endParaRPr>
        </a:p>
      </dgm:t>
    </dgm:pt>
    <dgm:pt modelId="{0D24227B-B2D1-A94A-BF9C-AC2C04A891AF}" type="parTrans" cxnId="{86D05794-9328-5449-822F-4A1A4555240E}">
      <dgm:prSet/>
      <dgm:spPr/>
      <dgm:t>
        <a:bodyPr/>
        <a:lstStyle/>
        <a:p>
          <a:endParaRPr lang="en-US"/>
        </a:p>
      </dgm:t>
    </dgm:pt>
    <dgm:pt modelId="{EA315A40-AF87-6F4D-B4B2-85D94F420DAF}" type="sibTrans" cxnId="{86D05794-9328-5449-822F-4A1A4555240E}">
      <dgm:prSet/>
      <dgm:spPr/>
      <dgm:t>
        <a:bodyPr/>
        <a:lstStyle/>
        <a:p>
          <a:endParaRPr lang="en-US"/>
        </a:p>
      </dgm:t>
    </dgm:pt>
    <dgm:pt modelId="{F38777FB-598A-3648-8B86-30E6E6B22579}">
      <dgm:prSet/>
      <dgm:spPr>
        <a:ln>
          <a:solidFill>
            <a:schemeClr val="accent1"/>
          </a:solidFill>
        </a:ln>
      </dgm:spPr>
      <dgm:t>
        <a:bodyPr/>
        <a:lstStyle/>
        <a:p>
          <a:pPr rtl="0"/>
          <a:r>
            <a:rPr lang="en-US" sz="1900" b="1" dirty="0" smtClean="0"/>
            <a:t>Next instruction reference</a:t>
          </a:r>
          <a:endParaRPr lang="en-US" sz="1900" b="1" dirty="0"/>
        </a:p>
      </dgm:t>
    </dgm:pt>
    <dgm:pt modelId="{B376F28E-9176-B047-92B0-A02F6DE1A7B2}" type="parTrans" cxnId="{717E15FF-AF47-184C-A096-0EC916DADF42}">
      <dgm:prSet/>
      <dgm:spPr/>
      <dgm:t>
        <a:bodyPr/>
        <a:lstStyle/>
        <a:p>
          <a:endParaRPr lang="en-US"/>
        </a:p>
      </dgm:t>
    </dgm:pt>
    <dgm:pt modelId="{AF7F1F25-5E9D-D34A-A47A-20357C8B33CE}" type="sibTrans" cxnId="{717E15FF-AF47-184C-A096-0EC916DADF42}">
      <dgm:prSet/>
      <dgm:spPr/>
      <dgm:t>
        <a:bodyPr/>
        <a:lstStyle/>
        <a:p>
          <a:endParaRPr lang="en-US"/>
        </a:p>
      </dgm:t>
    </dgm:pt>
    <dgm:pt modelId="{F568A796-D867-C944-AE1E-4DDE813BC9C5}">
      <dgm:prSet custT="1"/>
      <dgm:spPr>
        <a:ln>
          <a:solidFill>
            <a:schemeClr val="accent1"/>
          </a:solidFill>
        </a:ln>
      </dgm:spPr>
      <dgm:t>
        <a:bodyPr/>
        <a:lstStyle/>
        <a:p>
          <a:pPr rtl="0"/>
          <a:r>
            <a:rPr lang="en-US" sz="1800" dirty="0" smtClean="0"/>
            <a:t>This tells the processor </a:t>
          </a:r>
          <a:r>
            <a:rPr lang="en-US" sz="1800" b="1" dirty="0" smtClean="0">
              <a:solidFill>
                <a:schemeClr val="accent6">
                  <a:lumMod val="40000"/>
                  <a:lumOff val="60000"/>
                </a:schemeClr>
              </a:solidFill>
            </a:rPr>
            <a:t>where to fetch the next instruction </a:t>
          </a:r>
          <a:r>
            <a:rPr lang="en-US" sz="1800" dirty="0" smtClean="0"/>
            <a:t>after the execution of this instruction is complete</a:t>
          </a:r>
          <a:endParaRPr lang="en-US" sz="1800" dirty="0"/>
        </a:p>
      </dgm:t>
    </dgm:pt>
    <dgm:pt modelId="{4C70E0D9-3853-DD47-9895-E01A2B99350B}" type="parTrans" cxnId="{49FF2042-1B69-CF43-A4E3-0B9A8BE8FD97}">
      <dgm:prSet/>
      <dgm:spPr/>
      <dgm:t>
        <a:bodyPr/>
        <a:lstStyle/>
        <a:p>
          <a:endParaRPr lang="en-US"/>
        </a:p>
      </dgm:t>
    </dgm:pt>
    <dgm:pt modelId="{E5BBAD8B-7D55-7D42-AF13-FFF16A14EDCC}" type="sibTrans" cxnId="{49FF2042-1B69-CF43-A4E3-0B9A8BE8FD97}">
      <dgm:prSet/>
      <dgm:spPr/>
      <dgm:t>
        <a:bodyPr/>
        <a:lstStyle/>
        <a:p>
          <a:endParaRPr lang="en-US"/>
        </a:p>
      </dgm:t>
    </dgm:pt>
    <dgm:pt modelId="{FFEE5E74-89DD-BA44-B959-B3095E174164}" type="pres">
      <dgm:prSet presAssocID="{261E22A2-90B9-FB48-BF8F-6FEF9FCC7BE4}" presName="matrix" presStyleCnt="0">
        <dgm:presLayoutVars>
          <dgm:chMax val="1"/>
          <dgm:dir/>
          <dgm:resizeHandles val="exact"/>
        </dgm:presLayoutVars>
      </dgm:prSet>
      <dgm:spPr/>
      <dgm:t>
        <a:bodyPr/>
        <a:lstStyle/>
        <a:p>
          <a:endParaRPr lang="en-US"/>
        </a:p>
      </dgm:t>
    </dgm:pt>
    <dgm:pt modelId="{7FEB4566-29C6-E24B-A374-2B3D2712EA8A}" type="pres">
      <dgm:prSet presAssocID="{261E22A2-90B9-FB48-BF8F-6FEF9FCC7BE4}" presName="diamond" presStyleLbl="bgShp" presStyleIdx="0" presStyleCnt="1"/>
      <dgm:spPr>
        <a:solidFill>
          <a:schemeClr val="accent4"/>
        </a:solidFill>
        <a:ln>
          <a:solidFill>
            <a:schemeClr val="accent4"/>
          </a:solidFill>
        </a:ln>
      </dgm:spPr>
    </dgm:pt>
    <dgm:pt modelId="{DCEE7AE8-9E5C-ED45-92E4-EE8750C104A9}" type="pres">
      <dgm:prSet presAssocID="{261E22A2-90B9-FB48-BF8F-6FEF9FCC7BE4}" presName="quad1" presStyleLbl="node1" presStyleIdx="0" presStyleCnt="4" custScaleX="120604" custScaleY="115825" custLinFactNeighborX="-6737">
        <dgm:presLayoutVars>
          <dgm:chMax val="0"/>
          <dgm:chPref val="0"/>
          <dgm:bulletEnabled val="1"/>
        </dgm:presLayoutVars>
      </dgm:prSet>
      <dgm:spPr/>
      <dgm:t>
        <a:bodyPr/>
        <a:lstStyle/>
        <a:p>
          <a:endParaRPr lang="en-US"/>
        </a:p>
      </dgm:t>
    </dgm:pt>
    <dgm:pt modelId="{06F2B317-5110-B94C-84A1-22E01F7471D3}" type="pres">
      <dgm:prSet presAssocID="{261E22A2-90B9-FB48-BF8F-6FEF9FCC7BE4}" presName="quad2" presStyleLbl="node1" presStyleIdx="1" presStyleCnt="4" custScaleX="132132" custScaleY="118236" custLinFactNeighborX="15102">
        <dgm:presLayoutVars>
          <dgm:chMax val="0"/>
          <dgm:chPref val="0"/>
          <dgm:bulletEnabled val="1"/>
        </dgm:presLayoutVars>
      </dgm:prSet>
      <dgm:spPr/>
      <dgm:t>
        <a:bodyPr/>
        <a:lstStyle/>
        <a:p>
          <a:endParaRPr lang="en-US"/>
        </a:p>
      </dgm:t>
    </dgm:pt>
    <dgm:pt modelId="{5CED3117-5997-9241-ACAE-C2B634ACBCD2}" type="pres">
      <dgm:prSet presAssocID="{261E22A2-90B9-FB48-BF8F-6FEF9FCC7BE4}" presName="quad3" presStyleLbl="node1" presStyleIdx="2" presStyleCnt="4" custScaleX="120604" custScaleY="111608" custLinFactNeighborX="-6737" custLinFactNeighborY="10393">
        <dgm:presLayoutVars>
          <dgm:chMax val="0"/>
          <dgm:chPref val="0"/>
          <dgm:bulletEnabled val="1"/>
        </dgm:presLayoutVars>
      </dgm:prSet>
      <dgm:spPr/>
      <dgm:t>
        <a:bodyPr/>
        <a:lstStyle/>
        <a:p>
          <a:endParaRPr lang="en-US"/>
        </a:p>
      </dgm:t>
    </dgm:pt>
    <dgm:pt modelId="{582D9E84-4A97-E646-B080-93B15AA28637}" type="pres">
      <dgm:prSet presAssocID="{261E22A2-90B9-FB48-BF8F-6FEF9FCC7BE4}" presName="quad4" presStyleLbl="node1" presStyleIdx="3" presStyleCnt="4" custScaleX="132131" custScaleY="106327" custLinFactNeighborX="15815" custLinFactNeighborY="10915">
        <dgm:presLayoutVars>
          <dgm:chMax val="0"/>
          <dgm:chPref val="0"/>
          <dgm:bulletEnabled val="1"/>
        </dgm:presLayoutVars>
      </dgm:prSet>
      <dgm:spPr/>
      <dgm:t>
        <a:bodyPr/>
        <a:lstStyle/>
        <a:p>
          <a:endParaRPr lang="en-US"/>
        </a:p>
      </dgm:t>
    </dgm:pt>
  </dgm:ptLst>
  <dgm:cxnLst>
    <dgm:cxn modelId="{00CBD6E0-583B-0C44-A165-51D23B4A0DEB}" type="presOf" srcId="{C4BB8BEE-EB7D-0846-A9C7-C44EEB59F3D3}" destId="{06F2B317-5110-B94C-84A1-22E01F7471D3}" srcOrd="0" destOrd="0" presId="urn:microsoft.com/office/officeart/2005/8/layout/matrix3"/>
    <dgm:cxn modelId="{83574F17-7C75-3E4F-9E63-74C152A594F4}" srcId="{261E22A2-90B9-FB48-BF8F-6FEF9FCC7BE4}" destId="{50A7ACD3-A3B8-FA4A-8AD8-4D6DD621AE48}" srcOrd="0" destOrd="0" parTransId="{D8089753-1510-F64F-822D-E0A7AE346389}" sibTransId="{F618C51A-E785-534F-930E-5FBE02C2738B}"/>
    <dgm:cxn modelId="{912F31BB-8D06-1C41-9B2C-815258A15562}" type="presOf" srcId="{F568A796-D867-C944-AE1E-4DDE813BC9C5}" destId="{582D9E84-4A97-E646-B080-93B15AA28637}" srcOrd="0" destOrd="1" presId="urn:microsoft.com/office/officeart/2005/8/layout/matrix3"/>
    <dgm:cxn modelId="{215CB1BF-18C7-DF4C-A2D7-8CBE26165B95}" srcId="{C4BB8BEE-EB7D-0846-A9C7-C44EEB59F3D3}" destId="{D6EAFD71-2559-DD46-B5AE-F24E40817B7B}" srcOrd="0" destOrd="0" parTransId="{BCA01FB3-E773-8C40-A3DA-CE5092230B3F}" sibTransId="{D7715C3A-5DD1-2A47-B4E7-1D41598556FA}"/>
    <dgm:cxn modelId="{88F17291-5B41-8149-AE5B-DFFC12442E2A}" type="presOf" srcId="{261E22A2-90B9-FB48-BF8F-6FEF9FCC7BE4}" destId="{FFEE5E74-89DD-BA44-B959-B3095E174164}" srcOrd="0" destOrd="0" presId="urn:microsoft.com/office/officeart/2005/8/layout/matrix3"/>
    <dgm:cxn modelId="{5739B111-B5BD-4042-80AC-2A320F37074B}" type="presOf" srcId="{F38777FB-598A-3648-8B86-30E6E6B22579}" destId="{582D9E84-4A97-E646-B080-93B15AA28637}" srcOrd="0" destOrd="0" presId="urn:microsoft.com/office/officeart/2005/8/layout/matrix3"/>
    <dgm:cxn modelId="{50DC1AD1-53EF-DD40-A03C-D302169C49C1}" type="presOf" srcId="{50A7ACD3-A3B8-FA4A-8AD8-4D6DD621AE48}" destId="{DCEE7AE8-9E5C-ED45-92E4-EE8750C104A9}" srcOrd="0" destOrd="0" presId="urn:microsoft.com/office/officeart/2005/8/layout/matrix3"/>
    <dgm:cxn modelId="{86D05794-9328-5449-822F-4A1A4555240E}" srcId="{DD443413-86E1-D84B-BA27-B7A0F8752637}" destId="{94D29F10-0483-344A-B0D7-0C855F728A30}" srcOrd="0" destOrd="0" parTransId="{0D24227B-B2D1-A94A-BF9C-AC2C04A891AF}" sibTransId="{EA315A40-AF87-6F4D-B4B2-85D94F420DAF}"/>
    <dgm:cxn modelId="{49FF2042-1B69-CF43-A4E3-0B9A8BE8FD97}" srcId="{F38777FB-598A-3648-8B86-30E6E6B22579}" destId="{F568A796-D867-C944-AE1E-4DDE813BC9C5}" srcOrd="0" destOrd="0" parTransId="{4C70E0D9-3853-DD47-9895-E01A2B99350B}" sibTransId="{E5BBAD8B-7D55-7D42-AF13-FFF16A14EDCC}"/>
    <dgm:cxn modelId="{E4ABB12B-883F-3046-B74E-0D4D13F57422}" type="presOf" srcId="{D6EAFD71-2559-DD46-B5AE-F24E40817B7B}" destId="{06F2B317-5110-B94C-84A1-22E01F7471D3}" srcOrd="0" destOrd="1" presId="urn:microsoft.com/office/officeart/2005/8/layout/matrix3"/>
    <dgm:cxn modelId="{F5CE5B0D-27C6-4942-90E7-A0C9A8E635AD}" srcId="{261E22A2-90B9-FB48-BF8F-6FEF9FCC7BE4}" destId="{DD443413-86E1-D84B-BA27-B7A0F8752637}" srcOrd="2" destOrd="0" parTransId="{3048043A-9026-D643-959A-4106DF7EC59E}" sibTransId="{ED5727C5-E43B-0F49-B70D-8F542CDDC6EE}"/>
    <dgm:cxn modelId="{EC2CFDD9-5A18-1E4B-87B6-165A41D77E16}" srcId="{261E22A2-90B9-FB48-BF8F-6FEF9FCC7BE4}" destId="{C4BB8BEE-EB7D-0846-A9C7-C44EEB59F3D3}" srcOrd="1" destOrd="0" parTransId="{F79D9D37-8DDE-D246-835F-792DB68E57A5}" sibTransId="{952290C2-8093-3644-88BE-166CCE775557}"/>
    <dgm:cxn modelId="{717E15FF-AF47-184C-A096-0EC916DADF42}" srcId="{261E22A2-90B9-FB48-BF8F-6FEF9FCC7BE4}" destId="{F38777FB-598A-3648-8B86-30E6E6B22579}" srcOrd="3" destOrd="0" parTransId="{B376F28E-9176-B047-92B0-A02F6DE1A7B2}" sibTransId="{AF7F1F25-5E9D-D34A-A47A-20357C8B33CE}"/>
    <dgm:cxn modelId="{831B443B-B57D-E540-96B0-378CC542DC74}" type="presOf" srcId="{DD443413-86E1-D84B-BA27-B7A0F8752637}" destId="{5CED3117-5997-9241-ACAE-C2B634ACBCD2}" srcOrd="0" destOrd="0" presId="urn:microsoft.com/office/officeart/2005/8/layout/matrix3"/>
    <dgm:cxn modelId="{BAA332A5-B8A1-454A-9B44-A9A32A840C99}" type="presOf" srcId="{94D29F10-0483-344A-B0D7-0C855F728A30}" destId="{5CED3117-5997-9241-ACAE-C2B634ACBCD2}" srcOrd="0" destOrd="1" presId="urn:microsoft.com/office/officeart/2005/8/layout/matrix3"/>
    <dgm:cxn modelId="{897911BA-7F08-A44A-9341-FA4D1B8B94F9}" type="presParOf" srcId="{FFEE5E74-89DD-BA44-B959-B3095E174164}" destId="{7FEB4566-29C6-E24B-A374-2B3D2712EA8A}" srcOrd="0" destOrd="0" presId="urn:microsoft.com/office/officeart/2005/8/layout/matrix3"/>
    <dgm:cxn modelId="{396A2A57-B60D-A84A-9086-C2F8E6AE141E}" type="presParOf" srcId="{FFEE5E74-89DD-BA44-B959-B3095E174164}" destId="{DCEE7AE8-9E5C-ED45-92E4-EE8750C104A9}" srcOrd="1" destOrd="0" presId="urn:microsoft.com/office/officeart/2005/8/layout/matrix3"/>
    <dgm:cxn modelId="{E9154D73-28CD-224A-B21E-87DAFECBA323}" type="presParOf" srcId="{FFEE5E74-89DD-BA44-B959-B3095E174164}" destId="{06F2B317-5110-B94C-84A1-22E01F7471D3}" srcOrd="2" destOrd="0" presId="urn:microsoft.com/office/officeart/2005/8/layout/matrix3"/>
    <dgm:cxn modelId="{96EB9DF9-F9D9-254C-9470-7E5AD4F11876}" type="presParOf" srcId="{FFEE5E74-89DD-BA44-B959-B3095E174164}" destId="{5CED3117-5997-9241-ACAE-C2B634ACBCD2}" srcOrd="3" destOrd="0" presId="urn:microsoft.com/office/officeart/2005/8/layout/matrix3"/>
    <dgm:cxn modelId="{B4F5F121-11B5-FF49-839F-36869431BFCD}" type="presParOf" srcId="{FFEE5E74-89DD-BA44-B959-B3095E174164}" destId="{582D9E84-4A97-E646-B080-93B15AA28637}"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4B1576-EC76-7148-8E67-C617A4C5612A}" type="doc">
      <dgm:prSet loTypeId="urn:microsoft.com/office/officeart/2005/8/layout/cycle4" loCatId="relationship" qsTypeId="urn:microsoft.com/office/officeart/2005/8/quickstyle/simple4" qsCatId="simple" csTypeId="urn:microsoft.com/office/officeart/2005/8/colors/accent1_2" csCatId="accent1" phldr="1"/>
      <dgm:spPr/>
      <dgm:t>
        <a:bodyPr/>
        <a:lstStyle/>
        <a:p>
          <a:endParaRPr lang="en-US"/>
        </a:p>
      </dgm:t>
    </dgm:pt>
    <dgm:pt modelId="{5B7CBE8B-031E-6E4A-A6D8-BAE279011D9A}">
      <dgm:prSet custT="1"/>
      <dgm:spPr/>
      <dgm:t>
        <a:bodyPr/>
        <a:lstStyle/>
        <a:p>
          <a:pPr rtl="0"/>
          <a:r>
            <a:rPr lang="en-US" sz="2000" dirty="0" smtClean="0">
              <a:effectLst>
                <a:outerShdw blurRad="38100" dist="38100" dir="2700000" algn="tl">
                  <a:srgbClr val="000000">
                    <a:alpha val="43137"/>
                  </a:srgbClr>
                </a:outerShdw>
              </a:effectLst>
            </a:rPr>
            <a:t>Data processing</a:t>
          </a:r>
          <a:endParaRPr lang="en-US" sz="2000" dirty="0">
            <a:effectLst>
              <a:outerShdw blurRad="38100" dist="38100" dir="2700000" algn="tl">
                <a:srgbClr val="000000">
                  <a:alpha val="43137"/>
                </a:srgbClr>
              </a:outerShdw>
            </a:effectLst>
          </a:endParaRPr>
        </a:p>
      </dgm:t>
    </dgm:pt>
    <dgm:pt modelId="{F90608E3-C56D-D44F-9FED-A4B7D42D7016}" type="parTrans" cxnId="{8E8449E0-E943-3244-9DA5-586BEFAD2DDF}">
      <dgm:prSet/>
      <dgm:spPr/>
      <dgm:t>
        <a:bodyPr/>
        <a:lstStyle/>
        <a:p>
          <a:endParaRPr lang="en-US" sz="1600"/>
        </a:p>
      </dgm:t>
    </dgm:pt>
    <dgm:pt modelId="{0791B277-F27E-6A46-91BA-9CFF4A7A8948}" type="sibTrans" cxnId="{8E8449E0-E943-3244-9DA5-586BEFAD2DDF}">
      <dgm:prSet/>
      <dgm:spPr/>
      <dgm:t>
        <a:bodyPr/>
        <a:lstStyle/>
        <a:p>
          <a:endParaRPr lang="en-US" sz="1600"/>
        </a:p>
      </dgm:t>
    </dgm:pt>
    <dgm:pt modelId="{36AE9740-0372-0E42-8B0F-CFF54F99B649}">
      <dgm:prSet custT="1"/>
      <dgm:spPr/>
      <dgm:t>
        <a:bodyPr/>
        <a:lstStyle/>
        <a:p>
          <a:pPr rtl="0"/>
          <a:r>
            <a:rPr lang="en-US" sz="1400" b="1" dirty="0" smtClean="0">
              <a:solidFill>
                <a:srgbClr val="FF0000"/>
              </a:solidFill>
            </a:rPr>
            <a:t>Arithmetic </a:t>
          </a:r>
          <a:r>
            <a:rPr lang="en-US" sz="1400" b="1" smtClean="0">
              <a:solidFill>
                <a:srgbClr val="FF0000"/>
              </a:solidFill>
            </a:rPr>
            <a:t>instructions</a:t>
          </a:r>
          <a:r>
            <a:rPr lang="en-US" sz="1400" smtClean="0"/>
            <a:t> for </a:t>
          </a:r>
          <a:r>
            <a:rPr lang="en-US" sz="1400" dirty="0" smtClean="0"/>
            <a:t>processing numeric data</a:t>
          </a:r>
          <a:endParaRPr lang="en-US" sz="1400" dirty="0"/>
        </a:p>
      </dgm:t>
    </dgm:pt>
    <dgm:pt modelId="{67AEF1E2-B31E-1942-9127-7FE00EFE224D}" type="parTrans" cxnId="{FDFC9851-1380-E54D-95FF-BDDB86320532}">
      <dgm:prSet/>
      <dgm:spPr/>
      <dgm:t>
        <a:bodyPr/>
        <a:lstStyle/>
        <a:p>
          <a:endParaRPr lang="en-US" sz="1600"/>
        </a:p>
      </dgm:t>
    </dgm:pt>
    <dgm:pt modelId="{37208CC7-45B4-734F-8124-5A4F7684C9AE}" type="sibTrans" cxnId="{FDFC9851-1380-E54D-95FF-BDDB86320532}">
      <dgm:prSet/>
      <dgm:spPr/>
      <dgm:t>
        <a:bodyPr/>
        <a:lstStyle/>
        <a:p>
          <a:endParaRPr lang="en-US" sz="1600"/>
        </a:p>
      </dgm:t>
    </dgm:pt>
    <dgm:pt modelId="{A4477C0B-F329-1B48-B177-C96746E5C22A}">
      <dgm:prSet custT="1"/>
      <dgm:spPr/>
      <dgm:t>
        <a:bodyPr/>
        <a:lstStyle/>
        <a:p>
          <a:pPr rtl="0"/>
          <a:r>
            <a:rPr lang="en-US" sz="1400" b="1" smtClean="0">
              <a:solidFill>
                <a:srgbClr val="FF0000"/>
              </a:solidFill>
            </a:rPr>
            <a:t>Logic instructions </a:t>
          </a:r>
          <a:r>
            <a:rPr lang="en-US" sz="1400" dirty="0" smtClean="0"/>
            <a:t>operate on the bits of </a:t>
          </a:r>
          <a:r>
            <a:rPr lang="en-US" sz="1400" smtClean="0"/>
            <a:t>a word </a:t>
          </a:r>
          <a:r>
            <a:rPr lang="en-US" sz="1400" smtClean="0">
              <a:sym typeface="Wingdings" pitchFamily="2" charset="2"/>
            </a:rPr>
            <a:t></a:t>
          </a:r>
          <a:r>
            <a:rPr lang="en-US" sz="1400" smtClean="0"/>
            <a:t>capabilities </a:t>
          </a:r>
          <a:r>
            <a:rPr lang="en-US" sz="1400" dirty="0" smtClean="0"/>
            <a:t>for processing any </a:t>
          </a:r>
          <a:r>
            <a:rPr lang="en-US" sz="1400" smtClean="0"/>
            <a:t>other data type</a:t>
          </a:r>
          <a:endParaRPr lang="en-US" sz="1400" dirty="0"/>
        </a:p>
      </dgm:t>
    </dgm:pt>
    <dgm:pt modelId="{1E209E03-8253-984B-AE52-BE8538ED8178}" type="parTrans" cxnId="{983CD786-D9CB-CF42-A8F6-6D1741A17621}">
      <dgm:prSet/>
      <dgm:spPr/>
      <dgm:t>
        <a:bodyPr/>
        <a:lstStyle/>
        <a:p>
          <a:endParaRPr lang="en-US" sz="1600"/>
        </a:p>
      </dgm:t>
    </dgm:pt>
    <dgm:pt modelId="{968EFCF3-BEE2-2649-997F-68665AF3B38A}" type="sibTrans" cxnId="{983CD786-D9CB-CF42-A8F6-6D1741A17621}">
      <dgm:prSet/>
      <dgm:spPr/>
      <dgm:t>
        <a:bodyPr/>
        <a:lstStyle/>
        <a:p>
          <a:endParaRPr lang="en-US" sz="1600"/>
        </a:p>
      </dgm:t>
    </dgm:pt>
    <dgm:pt modelId="{AE9EDF8B-031D-7740-9496-75682D788ADA}">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Data storage</a:t>
          </a:r>
          <a:endParaRPr lang="en-US" sz="2000" dirty="0">
            <a:effectLst>
              <a:outerShdw blurRad="38100" dist="38100" dir="2700000" algn="tl">
                <a:srgbClr val="000000">
                  <a:alpha val="43137"/>
                </a:srgbClr>
              </a:outerShdw>
            </a:effectLst>
          </a:endParaRPr>
        </a:p>
      </dgm:t>
    </dgm:pt>
    <dgm:pt modelId="{2F092B45-6ADB-4446-A7FF-4B6F136AF5C3}" type="parTrans" cxnId="{1F02613C-5B87-A94E-9140-04DA3448D363}">
      <dgm:prSet/>
      <dgm:spPr/>
      <dgm:t>
        <a:bodyPr/>
        <a:lstStyle/>
        <a:p>
          <a:endParaRPr lang="en-US" sz="1600"/>
        </a:p>
      </dgm:t>
    </dgm:pt>
    <dgm:pt modelId="{BD930FAB-82D7-F44D-9733-F2543B4B9FF0}" type="sibTrans" cxnId="{1F02613C-5B87-A94E-9140-04DA3448D363}">
      <dgm:prSet/>
      <dgm:spPr/>
      <dgm:t>
        <a:bodyPr/>
        <a:lstStyle/>
        <a:p>
          <a:endParaRPr lang="en-US" sz="1600"/>
        </a:p>
      </dgm:t>
    </dgm:pt>
    <dgm:pt modelId="{2BBD1421-AEA3-E34C-8292-A335324D512C}">
      <dgm:prSet custT="1"/>
      <dgm:spPr/>
      <dgm:t>
        <a:bodyPr/>
        <a:lstStyle/>
        <a:p>
          <a:pPr rtl="0"/>
          <a:r>
            <a:rPr lang="en-US" sz="1400" b="1" dirty="0" smtClean="0">
              <a:solidFill>
                <a:srgbClr val="FF0000"/>
              </a:solidFill>
            </a:rPr>
            <a:t>Movement of data</a:t>
          </a:r>
          <a:r>
            <a:rPr lang="en-US" sz="1400" dirty="0" smtClean="0"/>
            <a:t> into or out of register and or memory locations</a:t>
          </a:r>
          <a:endParaRPr lang="en-US" sz="1400" dirty="0"/>
        </a:p>
      </dgm:t>
    </dgm:pt>
    <dgm:pt modelId="{3DEFB431-A54A-7145-990E-EC4A48C1A3C0}" type="parTrans" cxnId="{0412D97A-D2FE-F54B-95EE-A356B47B7DB9}">
      <dgm:prSet/>
      <dgm:spPr/>
      <dgm:t>
        <a:bodyPr/>
        <a:lstStyle/>
        <a:p>
          <a:endParaRPr lang="en-US" sz="1600"/>
        </a:p>
      </dgm:t>
    </dgm:pt>
    <dgm:pt modelId="{4F162E8C-7511-1548-B473-479D3797BC7F}" type="sibTrans" cxnId="{0412D97A-D2FE-F54B-95EE-A356B47B7DB9}">
      <dgm:prSet/>
      <dgm:spPr/>
      <dgm:t>
        <a:bodyPr/>
        <a:lstStyle/>
        <a:p>
          <a:endParaRPr lang="en-US" sz="1600"/>
        </a:p>
      </dgm:t>
    </dgm:pt>
    <dgm:pt modelId="{B251DF42-B0EB-7A49-8C44-BDB17AF4475C}">
      <dgm:prSet custT="1"/>
      <dgm:spPr/>
      <dgm:t>
        <a:bodyPr/>
        <a:lstStyle/>
        <a:p>
          <a:pPr rtl="0"/>
          <a:r>
            <a:rPr lang="en-US" sz="2000" dirty="0" smtClean="0">
              <a:effectLst>
                <a:outerShdw blurRad="38100" dist="38100" dir="2700000" algn="tl">
                  <a:srgbClr val="000000">
                    <a:alpha val="43137"/>
                  </a:srgbClr>
                </a:outerShdw>
              </a:effectLst>
            </a:rPr>
            <a:t>Data movement</a:t>
          </a:r>
          <a:endParaRPr lang="en-US" sz="2000" dirty="0">
            <a:effectLst>
              <a:outerShdw blurRad="38100" dist="38100" dir="2700000" algn="tl">
                <a:srgbClr val="000000">
                  <a:alpha val="43137"/>
                </a:srgbClr>
              </a:outerShdw>
            </a:effectLst>
          </a:endParaRPr>
        </a:p>
      </dgm:t>
    </dgm:pt>
    <dgm:pt modelId="{AC9F7E3A-4A9C-2B40-82F0-57E10223D6D5}" type="parTrans" cxnId="{810352ED-E3DD-0548-89D5-A5CAF37D99A9}">
      <dgm:prSet/>
      <dgm:spPr/>
      <dgm:t>
        <a:bodyPr/>
        <a:lstStyle/>
        <a:p>
          <a:endParaRPr lang="en-US" sz="1600"/>
        </a:p>
      </dgm:t>
    </dgm:pt>
    <dgm:pt modelId="{51004CD5-1BB8-0447-8B24-F5D34F2E0B87}" type="sibTrans" cxnId="{810352ED-E3DD-0548-89D5-A5CAF37D99A9}">
      <dgm:prSet/>
      <dgm:spPr/>
      <dgm:t>
        <a:bodyPr/>
        <a:lstStyle/>
        <a:p>
          <a:endParaRPr lang="en-US" sz="1600"/>
        </a:p>
      </dgm:t>
    </dgm:pt>
    <dgm:pt modelId="{1AE39B25-E452-4946-B133-B3258ED3C595}">
      <dgm:prSet custT="1"/>
      <dgm:spPr/>
      <dgm:t>
        <a:bodyPr/>
        <a:lstStyle/>
        <a:p>
          <a:pPr rtl="0"/>
          <a:r>
            <a:rPr lang="en-US" sz="1400" b="1" dirty="0" smtClean="0">
              <a:solidFill>
                <a:srgbClr val="FF0000"/>
              </a:solidFill>
            </a:rPr>
            <a:t>I/O instructions</a:t>
          </a:r>
          <a:r>
            <a:rPr lang="en-US" sz="1400" dirty="0" smtClean="0"/>
            <a:t> are needed to transfer programs and data into memory and the results of computations back out to the user</a:t>
          </a:r>
          <a:endParaRPr lang="en-US" sz="1400" dirty="0"/>
        </a:p>
      </dgm:t>
    </dgm:pt>
    <dgm:pt modelId="{5FBA671F-6111-9B41-B63F-0BEE04E2C2A9}" type="parTrans" cxnId="{950E87F8-4D7F-FE49-B46D-F6B2B2FF623E}">
      <dgm:prSet/>
      <dgm:spPr/>
      <dgm:t>
        <a:bodyPr/>
        <a:lstStyle/>
        <a:p>
          <a:endParaRPr lang="en-US" sz="1600"/>
        </a:p>
      </dgm:t>
    </dgm:pt>
    <dgm:pt modelId="{CE0AA7E2-62FA-D544-8DD2-AAFAFBAB93F4}" type="sibTrans" cxnId="{950E87F8-4D7F-FE49-B46D-F6B2B2FF623E}">
      <dgm:prSet/>
      <dgm:spPr/>
      <dgm:t>
        <a:bodyPr/>
        <a:lstStyle/>
        <a:p>
          <a:endParaRPr lang="en-US" sz="1600"/>
        </a:p>
      </dgm:t>
    </dgm:pt>
    <dgm:pt modelId="{3FBA8F48-CCC3-124D-B715-4C360C50EE41}">
      <dgm:prSet custT="1"/>
      <dgm:spPr>
        <a:solidFill>
          <a:schemeClr val="accent4"/>
        </a:solidFill>
      </dgm:spPr>
      <dgm:t>
        <a:bodyPr/>
        <a:lstStyle/>
        <a:p>
          <a:pPr rtl="0"/>
          <a:r>
            <a:rPr lang="en-US" sz="2000" dirty="0" smtClean="0">
              <a:effectLst>
                <a:outerShdw blurRad="38100" dist="38100" dir="2700000" algn="tl">
                  <a:srgbClr val="000000">
                    <a:alpha val="43137"/>
                  </a:srgbClr>
                </a:outerShdw>
              </a:effectLst>
            </a:rPr>
            <a:t>Control</a:t>
          </a:r>
          <a:endParaRPr lang="en-US" sz="2000" dirty="0">
            <a:effectLst>
              <a:outerShdw blurRad="38100" dist="38100" dir="2700000" algn="tl">
                <a:srgbClr val="000000">
                  <a:alpha val="43137"/>
                </a:srgbClr>
              </a:outerShdw>
            </a:effectLst>
          </a:endParaRPr>
        </a:p>
      </dgm:t>
    </dgm:pt>
    <dgm:pt modelId="{17A66A4C-1942-114A-867B-D666B7BF6115}" type="parTrans" cxnId="{8830C5D0-8859-0349-9EFE-18FBB4F69A58}">
      <dgm:prSet/>
      <dgm:spPr/>
      <dgm:t>
        <a:bodyPr/>
        <a:lstStyle/>
        <a:p>
          <a:endParaRPr lang="en-US" sz="1600"/>
        </a:p>
      </dgm:t>
    </dgm:pt>
    <dgm:pt modelId="{1235357D-B41D-1F45-87E1-0CBD5730F045}" type="sibTrans" cxnId="{8830C5D0-8859-0349-9EFE-18FBB4F69A58}">
      <dgm:prSet/>
      <dgm:spPr/>
      <dgm:t>
        <a:bodyPr/>
        <a:lstStyle/>
        <a:p>
          <a:endParaRPr lang="en-US" sz="1600"/>
        </a:p>
      </dgm:t>
    </dgm:pt>
    <dgm:pt modelId="{1C606FAD-E531-2A40-B173-5106AD6C3FA2}">
      <dgm:prSet custT="1"/>
      <dgm:spPr/>
      <dgm:t>
        <a:bodyPr/>
        <a:lstStyle/>
        <a:p>
          <a:pPr rtl="0"/>
          <a:r>
            <a:rPr lang="en-US" sz="1400" b="1" smtClean="0">
              <a:solidFill>
                <a:srgbClr val="FF0000"/>
              </a:solidFill>
            </a:rPr>
            <a:t>Test the </a:t>
          </a:r>
          <a:r>
            <a:rPr lang="en-US" sz="1400" b="1" dirty="0" smtClean="0">
              <a:solidFill>
                <a:srgbClr val="FF0000"/>
              </a:solidFill>
            </a:rPr>
            <a:t>value</a:t>
          </a:r>
          <a:r>
            <a:rPr lang="en-US" sz="1400" dirty="0" smtClean="0"/>
            <a:t> of a data word or the status of a computation</a:t>
          </a:r>
          <a:endParaRPr lang="en-US" sz="1400" dirty="0"/>
        </a:p>
      </dgm:t>
    </dgm:pt>
    <dgm:pt modelId="{28539DA5-DF62-0744-9F61-A0491270913A}" type="parTrans" cxnId="{F63C1305-CB71-AF49-9903-0F9F3527E3DD}">
      <dgm:prSet/>
      <dgm:spPr/>
      <dgm:t>
        <a:bodyPr/>
        <a:lstStyle/>
        <a:p>
          <a:endParaRPr lang="en-US" sz="1600"/>
        </a:p>
      </dgm:t>
    </dgm:pt>
    <dgm:pt modelId="{9612D6A2-38ED-D34A-BCE3-BB232E162F00}" type="sibTrans" cxnId="{F63C1305-CB71-AF49-9903-0F9F3527E3DD}">
      <dgm:prSet/>
      <dgm:spPr/>
      <dgm:t>
        <a:bodyPr/>
        <a:lstStyle/>
        <a:p>
          <a:endParaRPr lang="en-US" sz="1600"/>
        </a:p>
      </dgm:t>
    </dgm:pt>
    <dgm:pt modelId="{B22073FC-6737-1444-940C-46119CB67413}">
      <dgm:prSet custT="1"/>
      <dgm:spPr/>
      <dgm:t>
        <a:bodyPr/>
        <a:lstStyle/>
        <a:p>
          <a:pPr rtl="0"/>
          <a:r>
            <a:rPr lang="en-US" sz="1400" b="1" smtClean="0">
              <a:solidFill>
                <a:srgbClr val="FF0000"/>
              </a:solidFill>
            </a:rPr>
            <a:t>Branching</a:t>
          </a:r>
          <a:r>
            <a:rPr lang="en-US" sz="1400" smtClean="0"/>
            <a:t> to </a:t>
          </a:r>
          <a:r>
            <a:rPr lang="en-US" sz="1400" dirty="0" smtClean="0"/>
            <a:t>a different set of instructions depending on the decision made</a:t>
          </a:r>
          <a:endParaRPr lang="en-US" sz="1400" dirty="0"/>
        </a:p>
      </dgm:t>
    </dgm:pt>
    <dgm:pt modelId="{02239424-C1F1-874B-A029-B22C5FE1A22A}" type="parTrans" cxnId="{996D9636-DAA1-3D4C-8B5A-7F66DB32EF29}">
      <dgm:prSet/>
      <dgm:spPr/>
      <dgm:t>
        <a:bodyPr/>
        <a:lstStyle/>
        <a:p>
          <a:endParaRPr lang="en-US" sz="1600"/>
        </a:p>
      </dgm:t>
    </dgm:pt>
    <dgm:pt modelId="{80C3BCDE-B719-3E46-95BE-6B3B1DC5E0D1}" type="sibTrans" cxnId="{996D9636-DAA1-3D4C-8B5A-7F66DB32EF29}">
      <dgm:prSet/>
      <dgm:spPr/>
      <dgm:t>
        <a:bodyPr/>
        <a:lstStyle/>
        <a:p>
          <a:endParaRPr lang="en-US" sz="1600"/>
        </a:p>
      </dgm:t>
    </dgm:pt>
    <dgm:pt modelId="{54B66CE4-B957-6B43-BDD6-872EB4784E64}" type="pres">
      <dgm:prSet presAssocID="{864B1576-EC76-7148-8E67-C617A4C5612A}" presName="cycleMatrixDiagram" presStyleCnt="0">
        <dgm:presLayoutVars>
          <dgm:chMax val="1"/>
          <dgm:dir/>
          <dgm:animLvl val="lvl"/>
          <dgm:resizeHandles val="exact"/>
        </dgm:presLayoutVars>
      </dgm:prSet>
      <dgm:spPr/>
      <dgm:t>
        <a:bodyPr/>
        <a:lstStyle/>
        <a:p>
          <a:endParaRPr lang="en-US"/>
        </a:p>
      </dgm:t>
    </dgm:pt>
    <dgm:pt modelId="{EF8E7D46-66F2-1A47-968B-C01EF393B074}" type="pres">
      <dgm:prSet presAssocID="{864B1576-EC76-7148-8E67-C617A4C5612A}" presName="children" presStyleCnt="0"/>
      <dgm:spPr/>
    </dgm:pt>
    <dgm:pt modelId="{CA66C68F-08B6-F640-8C7D-AD15E2979AC7}" type="pres">
      <dgm:prSet presAssocID="{864B1576-EC76-7148-8E67-C617A4C5612A}" presName="child1group" presStyleCnt="0"/>
      <dgm:spPr/>
    </dgm:pt>
    <dgm:pt modelId="{D393D0F9-5D0B-304A-9364-031DA1DC3538}" type="pres">
      <dgm:prSet presAssocID="{864B1576-EC76-7148-8E67-C617A4C5612A}" presName="child1" presStyleLbl="bgAcc1" presStyleIdx="0" presStyleCnt="4" custScaleX="133789" custScaleY="116810" custLinFactNeighborX="-28130" custLinFactNeighborY="18216"/>
      <dgm:spPr/>
      <dgm:t>
        <a:bodyPr/>
        <a:lstStyle/>
        <a:p>
          <a:endParaRPr lang="en-US"/>
        </a:p>
      </dgm:t>
    </dgm:pt>
    <dgm:pt modelId="{34460823-7A07-7247-B0D3-235B8A941BCF}" type="pres">
      <dgm:prSet presAssocID="{864B1576-EC76-7148-8E67-C617A4C5612A}" presName="child1Text" presStyleLbl="bgAcc1" presStyleIdx="0" presStyleCnt="4">
        <dgm:presLayoutVars>
          <dgm:bulletEnabled val="1"/>
        </dgm:presLayoutVars>
      </dgm:prSet>
      <dgm:spPr/>
      <dgm:t>
        <a:bodyPr/>
        <a:lstStyle/>
        <a:p>
          <a:endParaRPr lang="en-US"/>
        </a:p>
      </dgm:t>
    </dgm:pt>
    <dgm:pt modelId="{F6AA8960-9889-3241-AF41-DD780B9F2F7A}" type="pres">
      <dgm:prSet presAssocID="{864B1576-EC76-7148-8E67-C617A4C5612A}" presName="child2group" presStyleCnt="0"/>
      <dgm:spPr/>
    </dgm:pt>
    <dgm:pt modelId="{E013DB8C-C4D5-9245-9F44-E76F99512271}" type="pres">
      <dgm:prSet presAssocID="{864B1576-EC76-7148-8E67-C617A4C5612A}" presName="child2" presStyleLbl="bgAcc1" presStyleIdx="1" presStyleCnt="4"/>
      <dgm:spPr/>
      <dgm:t>
        <a:bodyPr/>
        <a:lstStyle/>
        <a:p>
          <a:endParaRPr lang="en-US"/>
        </a:p>
      </dgm:t>
    </dgm:pt>
    <dgm:pt modelId="{BDBBC062-316B-894D-970C-B264CE1885D5}" type="pres">
      <dgm:prSet presAssocID="{864B1576-EC76-7148-8E67-C617A4C5612A}" presName="child2Text" presStyleLbl="bgAcc1" presStyleIdx="1" presStyleCnt="4">
        <dgm:presLayoutVars>
          <dgm:bulletEnabled val="1"/>
        </dgm:presLayoutVars>
      </dgm:prSet>
      <dgm:spPr/>
      <dgm:t>
        <a:bodyPr/>
        <a:lstStyle/>
        <a:p>
          <a:endParaRPr lang="en-US"/>
        </a:p>
      </dgm:t>
    </dgm:pt>
    <dgm:pt modelId="{7E239632-7BEC-6F4C-9C6B-2F2FABB1D7F8}" type="pres">
      <dgm:prSet presAssocID="{864B1576-EC76-7148-8E67-C617A4C5612A}" presName="child3group" presStyleCnt="0"/>
      <dgm:spPr/>
    </dgm:pt>
    <dgm:pt modelId="{D49C15E2-0E91-4846-8ABC-A77940D4A179}" type="pres">
      <dgm:prSet presAssocID="{864B1576-EC76-7148-8E67-C617A4C5612A}" presName="child3" presStyleLbl="bgAcc1" presStyleIdx="2" presStyleCnt="4" custScaleX="104276" custScaleY="137598" custLinFactNeighborX="6337"/>
      <dgm:spPr/>
      <dgm:t>
        <a:bodyPr/>
        <a:lstStyle/>
        <a:p>
          <a:endParaRPr lang="en-US"/>
        </a:p>
      </dgm:t>
    </dgm:pt>
    <dgm:pt modelId="{0E9EBDF2-E81E-8843-84D0-D5B9C010DCFD}" type="pres">
      <dgm:prSet presAssocID="{864B1576-EC76-7148-8E67-C617A4C5612A}" presName="child3Text" presStyleLbl="bgAcc1" presStyleIdx="2" presStyleCnt="4">
        <dgm:presLayoutVars>
          <dgm:bulletEnabled val="1"/>
        </dgm:presLayoutVars>
      </dgm:prSet>
      <dgm:spPr/>
      <dgm:t>
        <a:bodyPr/>
        <a:lstStyle/>
        <a:p>
          <a:endParaRPr lang="en-US"/>
        </a:p>
      </dgm:t>
    </dgm:pt>
    <dgm:pt modelId="{B70514BB-18F6-7F4C-9310-54C429397273}" type="pres">
      <dgm:prSet presAssocID="{864B1576-EC76-7148-8E67-C617A4C5612A}" presName="child4group" presStyleCnt="0"/>
      <dgm:spPr/>
    </dgm:pt>
    <dgm:pt modelId="{1271081F-DA7B-9646-B77E-4127E6C5A827}" type="pres">
      <dgm:prSet presAssocID="{864B1576-EC76-7148-8E67-C617A4C5612A}" presName="child4" presStyleLbl="bgAcc1" presStyleIdx="3" presStyleCnt="4" custScaleX="135425" custScaleY="157460" custLinFactNeighborX="-26948" custLinFactNeighborY="-8643"/>
      <dgm:spPr/>
      <dgm:t>
        <a:bodyPr/>
        <a:lstStyle/>
        <a:p>
          <a:endParaRPr lang="en-US"/>
        </a:p>
      </dgm:t>
    </dgm:pt>
    <dgm:pt modelId="{B4C6AF6A-E6F6-434A-A0EB-F3E05F767021}" type="pres">
      <dgm:prSet presAssocID="{864B1576-EC76-7148-8E67-C617A4C5612A}" presName="child4Text" presStyleLbl="bgAcc1" presStyleIdx="3" presStyleCnt="4">
        <dgm:presLayoutVars>
          <dgm:bulletEnabled val="1"/>
        </dgm:presLayoutVars>
      </dgm:prSet>
      <dgm:spPr/>
      <dgm:t>
        <a:bodyPr/>
        <a:lstStyle/>
        <a:p>
          <a:endParaRPr lang="en-US"/>
        </a:p>
      </dgm:t>
    </dgm:pt>
    <dgm:pt modelId="{CAEC5CBA-E9C4-0F4A-860D-7801A66D3A3E}" type="pres">
      <dgm:prSet presAssocID="{864B1576-EC76-7148-8E67-C617A4C5612A}" presName="childPlaceholder" presStyleCnt="0"/>
      <dgm:spPr/>
    </dgm:pt>
    <dgm:pt modelId="{338BC3C6-4E50-4E40-A3D2-BC47420586EE}" type="pres">
      <dgm:prSet presAssocID="{864B1576-EC76-7148-8E67-C617A4C5612A}" presName="circle" presStyleCnt="0"/>
      <dgm:spPr/>
    </dgm:pt>
    <dgm:pt modelId="{64E7A613-FAC5-2A4B-84D5-823A0DA3329F}" type="pres">
      <dgm:prSet presAssocID="{864B1576-EC76-7148-8E67-C617A4C5612A}" presName="quadrant1" presStyleLbl="node1" presStyleIdx="0" presStyleCnt="4">
        <dgm:presLayoutVars>
          <dgm:chMax val="1"/>
          <dgm:bulletEnabled val="1"/>
        </dgm:presLayoutVars>
      </dgm:prSet>
      <dgm:spPr/>
      <dgm:t>
        <a:bodyPr/>
        <a:lstStyle/>
        <a:p>
          <a:endParaRPr lang="en-US"/>
        </a:p>
      </dgm:t>
    </dgm:pt>
    <dgm:pt modelId="{3B212426-56CB-2742-8EFE-A3AF6B61B920}" type="pres">
      <dgm:prSet presAssocID="{864B1576-EC76-7148-8E67-C617A4C5612A}" presName="quadrant2" presStyleLbl="node1" presStyleIdx="1" presStyleCnt="4">
        <dgm:presLayoutVars>
          <dgm:chMax val="1"/>
          <dgm:bulletEnabled val="1"/>
        </dgm:presLayoutVars>
      </dgm:prSet>
      <dgm:spPr/>
      <dgm:t>
        <a:bodyPr/>
        <a:lstStyle/>
        <a:p>
          <a:endParaRPr lang="en-US"/>
        </a:p>
      </dgm:t>
    </dgm:pt>
    <dgm:pt modelId="{0F90C031-7DF5-F44F-BC7E-06E0F85CB427}" type="pres">
      <dgm:prSet presAssocID="{864B1576-EC76-7148-8E67-C617A4C5612A}" presName="quadrant3" presStyleLbl="node1" presStyleIdx="2" presStyleCnt="4">
        <dgm:presLayoutVars>
          <dgm:chMax val="1"/>
          <dgm:bulletEnabled val="1"/>
        </dgm:presLayoutVars>
      </dgm:prSet>
      <dgm:spPr/>
      <dgm:t>
        <a:bodyPr/>
        <a:lstStyle/>
        <a:p>
          <a:endParaRPr lang="en-US"/>
        </a:p>
      </dgm:t>
    </dgm:pt>
    <dgm:pt modelId="{D68EFB07-20BD-9848-85ED-45FB73135481}" type="pres">
      <dgm:prSet presAssocID="{864B1576-EC76-7148-8E67-C617A4C5612A}" presName="quadrant4" presStyleLbl="node1" presStyleIdx="3" presStyleCnt="4">
        <dgm:presLayoutVars>
          <dgm:chMax val="1"/>
          <dgm:bulletEnabled val="1"/>
        </dgm:presLayoutVars>
      </dgm:prSet>
      <dgm:spPr/>
      <dgm:t>
        <a:bodyPr/>
        <a:lstStyle/>
        <a:p>
          <a:endParaRPr lang="en-US"/>
        </a:p>
      </dgm:t>
    </dgm:pt>
    <dgm:pt modelId="{FA5E23B5-B5F8-224A-BCF3-175F4B575145}" type="pres">
      <dgm:prSet presAssocID="{864B1576-EC76-7148-8E67-C617A4C5612A}" presName="quadrantPlaceholder" presStyleCnt="0"/>
      <dgm:spPr/>
    </dgm:pt>
    <dgm:pt modelId="{A04C8535-5121-1D48-89BE-ED9EAD28EFF1}" type="pres">
      <dgm:prSet presAssocID="{864B1576-EC76-7148-8E67-C617A4C5612A}" presName="center1" presStyleLbl="fgShp" presStyleIdx="0" presStyleCnt="2"/>
      <dgm:spPr>
        <a:solidFill>
          <a:schemeClr val="accent3"/>
        </a:solidFill>
      </dgm:spPr>
    </dgm:pt>
    <dgm:pt modelId="{FA519686-EE3E-034C-95BB-4F2415CF38CD}" type="pres">
      <dgm:prSet presAssocID="{864B1576-EC76-7148-8E67-C617A4C5612A}" presName="center2" presStyleLbl="fgShp" presStyleIdx="1" presStyleCnt="2"/>
      <dgm:spPr>
        <a:solidFill>
          <a:schemeClr val="accent3"/>
        </a:solidFill>
      </dgm:spPr>
    </dgm:pt>
  </dgm:ptLst>
  <dgm:cxnLst>
    <dgm:cxn modelId="{0412D97A-D2FE-F54B-95EE-A356B47B7DB9}" srcId="{AE9EDF8B-031D-7740-9496-75682D788ADA}" destId="{2BBD1421-AEA3-E34C-8292-A335324D512C}" srcOrd="0" destOrd="0" parTransId="{3DEFB431-A54A-7145-990E-EC4A48C1A3C0}" sibTransId="{4F162E8C-7511-1548-B473-479D3797BC7F}"/>
    <dgm:cxn modelId="{E543CCE4-2DFC-754B-B02C-268997CB796F}" type="presOf" srcId="{1C606FAD-E531-2A40-B173-5106AD6C3FA2}" destId="{B4C6AF6A-E6F6-434A-A0EB-F3E05F767021}" srcOrd="1" destOrd="0" presId="urn:microsoft.com/office/officeart/2005/8/layout/cycle4"/>
    <dgm:cxn modelId="{983CD786-D9CB-CF42-A8F6-6D1741A17621}" srcId="{5B7CBE8B-031E-6E4A-A6D8-BAE279011D9A}" destId="{A4477C0B-F329-1B48-B177-C96746E5C22A}" srcOrd="1" destOrd="0" parTransId="{1E209E03-8253-984B-AE52-BE8538ED8178}" sibTransId="{968EFCF3-BEE2-2649-997F-68665AF3B38A}"/>
    <dgm:cxn modelId="{77FBC579-7AEB-8149-AD24-345994D50248}" type="presOf" srcId="{A4477C0B-F329-1B48-B177-C96746E5C22A}" destId="{34460823-7A07-7247-B0D3-235B8A941BCF}" srcOrd="1" destOrd="1" presId="urn:microsoft.com/office/officeart/2005/8/layout/cycle4"/>
    <dgm:cxn modelId="{02C15E61-0009-1743-BB8C-E2141F304DFE}" type="presOf" srcId="{A4477C0B-F329-1B48-B177-C96746E5C22A}" destId="{D393D0F9-5D0B-304A-9364-031DA1DC3538}" srcOrd="0" destOrd="1" presId="urn:microsoft.com/office/officeart/2005/8/layout/cycle4"/>
    <dgm:cxn modelId="{C4D574D0-EF9A-D846-BB04-D27543807E91}" type="presOf" srcId="{B251DF42-B0EB-7A49-8C44-BDB17AF4475C}" destId="{0F90C031-7DF5-F44F-BC7E-06E0F85CB427}" srcOrd="0" destOrd="0" presId="urn:microsoft.com/office/officeart/2005/8/layout/cycle4"/>
    <dgm:cxn modelId="{F63C1305-CB71-AF49-9903-0F9F3527E3DD}" srcId="{3FBA8F48-CCC3-124D-B715-4C360C50EE41}" destId="{1C606FAD-E531-2A40-B173-5106AD6C3FA2}" srcOrd="0" destOrd="0" parTransId="{28539DA5-DF62-0744-9F61-A0491270913A}" sibTransId="{9612D6A2-38ED-D34A-BCE3-BB232E162F00}"/>
    <dgm:cxn modelId="{F9392D31-92C0-034C-A7C7-7E1385CE7968}" type="presOf" srcId="{1AE39B25-E452-4946-B133-B3258ED3C595}" destId="{0E9EBDF2-E81E-8843-84D0-D5B9C010DCFD}" srcOrd="1" destOrd="0" presId="urn:microsoft.com/office/officeart/2005/8/layout/cycle4"/>
    <dgm:cxn modelId="{0D9A7A07-ED73-AA4C-AD45-D695865AF1B3}" type="presOf" srcId="{2BBD1421-AEA3-E34C-8292-A335324D512C}" destId="{BDBBC062-316B-894D-970C-B264CE1885D5}" srcOrd="1" destOrd="0" presId="urn:microsoft.com/office/officeart/2005/8/layout/cycle4"/>
    <dgm:cxn modelId="{950E87F8-4D7F-FE49-B46D-F6B2B2FF623E}" srcId="{B251DF42-B0EB-7A49-8C44-BDB17AF4475C}" destId="{1AE39B25-E452-4946-B133-B3258ED3C595}" srcOrd="0" destOrd="0" parTransId="{5FBA671F-6111-9B41-B63F-0BEE04E2C2A9}" sibTransId="{CE0AA7E2-62FA-D544-8DD2-AAFAFBAB93F4}"/>
    <dgm:cxn modelId="{65FB1526-AE13-D548-846B-B63504FB0339}" type="presOf" srcId="{2BBD1421-AEA3-E34C-8292-A335324D512C}" destId="{E013DB8C-C4D5-9245-9F44-E76F99512271}" srcOrd="0" destOrd="0" presId="urn:microsoft.com/office/officeart/2005/8/layout/cycle4"/>
    <dgm:cxn modelId="{3B784941-5ED3-764A-8756-222F6CEE773B}" type="presOf" srcId="{5B7CBE8B-031E-6E4A-A6D8-BAE279011D9A}" destId="{64E7A613-FAC5-2A4B-84D5-823A0DA3329F}" srcOrd="0" destOrd="0" presId="urn:microsoft.com/office/officeart/2005/8/layout/cycle4"/>
    <dgm:cxn modelId="{8830C5D0-8859-0349-9EFE-18FBB4F69A58}" srcId="{864B1576-EC76-7148-8E67-C617A4C5612A}" destId="{3FBA8F48-CCC3-124D-B715-4C360C50EE41}" srcOrd="3" destOrd="0" parTransId="{17A66A4C-1942-114A-867B-D666B7BF6115}" sibTransId="{1235357D-B41D-1F45-87E1-0CBD5730F045}"/>
    <dgm:cxn modelId="{FDFC9851-1380-E54D-95FF-BDDB86320532}" srcId="{5B7CBE8B-031E-6E4A-A6D8-BAE279011D9A}" destId="{36AE9740-0372-0E42-8B0F-CFF54F99B649}" srcOrd="0" destOrd="0" parTransId="{67AEF1E2-B31E-1942-9127-7FE00EFE224D}" sibTransId="{37208CC7-45B4-734F-8124-5A4F7684C9AE}"/>
    <dgm:cxn modelId="{84B58D4C-7DDE-BE40-A4B5-B2E83A119B10}" type="presOf" srcId="{1C606FAD-E531-2A40-B173-5106AD6C3FA2}" destId="{1271081F-DA7B-9646-B77E-4127E6C5A827}" srcOrd="0" destOrd="0" presId="urn:microsoft.com/office/officeart/2005/8/layout/cycle4"/>
    <dgm:cxn modelId="{996D9636-DAA1-3D4C-8B5A-7F66DB32EF29}" srcId="{3FBA8F48-CCC3-124D-B715-4C360C50EE41}" destId="{B22073FC-6737-1444-940C-46119CB67413}" srcOrd="1" destOrd="0" parTransId="{02239424-C1F1-874B-A029-B22C5FE1A22A}" sibTransId="{80C3BCDE-B719-3E46-95BE-6B3B1DC5E0D1}"/>
    <dgm:cxn modelId="{DFD7BE0D-77F7-E548-9F99-57F72D70E972}" type="presOf" srcId="{1AE39B25-E452-4946-B133-B3258ED3C595}" destId="{D49C15E2-0E91-4846-8ABC-A77940D4A179}" srcOrd="0" destOrd="0" presId="urn:microsoft.com/office/officeart/2005/8/layout/cycle4"/>
    <dgm:cxn modelId="{CC00C1F2-25A3-0D4A-AD90-AFDA03A841DE}" type="presOf" srcId="{B22073FC-6737-1444-940C-46119CB67413}" destId="{1271081F-DA7B-9646-B77E-4127E6C5A827}" srcOrd="0" destOrd="1" presId="urn:microsoft.com/office/officeart/2005/8/layout/cycle4"/>
    <dgm:cxn modelId="{B977C336-FC76-6F42-ABA1-108DCABA36FB}" type="presOf" srcId="{B22073FC-6737-1444-940C-46119CB67413}" destId="{B4C6AF6A-E6F6-434A-A0EB-F3E05F767021}" srcOrd="1" destOrd="1" presId="urn:microsoft.com/office/officeart/2005/8/layout/cycle4"/>
    <dgm:cxn modelId="{810352ED-E3DD-0548-89D5-A5CAF37D99A9}" srcId="{864B1576-EC76-7148-8E67-C617A4C5612A}" destId="{B251DF42-B0EB-7A49-8C44-BDB17AF4475C}" srcOrd="2" destOrd="0" parTransId="{AC9F7E3A-4A9C-2B40-82F0-57E10223D6D5}" sibTransId="{51004CD5-1BB8-0447-8B24-F5D34F2E0B87}"/>
    <dgm:cxn modelId="{8E8449E0-E943-3244-9DA5-586BEFAD2DDF}" srcId="{864B1576-EC76-7148-8E67-C617A4C5612A}" destId="{5B7CBE8B-031E-6E4A-A6D8-BAE279011D9A}" srcOrd="0" destOrd="0" parTransId="{F90608E3-C56D-D44F-9FED-A4B7D42D7016}" sibTransId="{0791B277-F27E-6A46-91BA-9CFF4A7A8948}"/>
    <dgm:cxn modelId="{4B640820-8DAC-0742-9BEF-8F8BF34F5791}" type="presOf" srcId="{3FBA8F48-CCC3-124D-B715-4C360C50EE41}" destId="{D68EFB07-20BD-9848-85ED-45FB73135481}" srcOrd="0" destOrd="0" presId="urn:microsoft.com/office/officeart/2005/8/layout/cycle4"/>
    <dgm:cxn modelId="{0BA804E4-728F-5F41-9D16-929307B6CE82}" type="presOf" srcId="{36AE9740-0372-0E42-8B0F-CFF54F99B649}" destId="{34460823-7A07-7247-B0D3-235B8A941BCF}" srcOrd="1" destOrd="0" presId="urn:microsoft.com/office/officeart/2005/8/layout/cycle4"/>
    <dgm:cxn modelId="{6BF513A7-C770-EE4E-B1BB-E0F1284909EC}" type="presOf" srcId="{36AE9740-0372-0E42-8B0F-CFF54F99B649}" destId="{D393D0F9-5D0B-304A-9364-031DA1DC3538}" srcOrd="0" destOrd="0" presId="urn:microsoft.com/office/officeart/2005/8/layout/cycle4"/>
    <dgm:cxn modelId="{8804E042-7DFA-AE4F-8CA1-4F0A6A92CF04}" type="presOf" srcId="{AE9EDF8B-031D-7740-9496-75682D788ADA}" destId="{3B212426-56CB-2742-8EFE-A3AF6B61B920}" srcOrd="0" destOrd="0" presId="urn:microsoft.com/office/officeart/2005/8/layout/cycle4"/>
    <dgm:cxn modelId="{1F02613C-5B87-A94E-9140-04DA3448D363}" srcId="{864B1576-EC76-7148-8E67-C617A4C5612A}" destId="{AE9EDF8B-031D-7740-9496-75682D788ADA}" srcOrd="1" destOrd="0" parTransId="{2F092B45-6ADB-4446-A7FF-4B6F136AF5C3}" sibTransId="{BD930FAB-82D7-F44D-9733-F2543B4B9FF0}"/>
    <dgm:cxn modelId="{5630C562-1744-D642-9831-0A68689C9A62}" type="presOf" srcId="{864B1576-EC76-7148-8E67-C617A4C5612A}" destId="{54B66CE4-B957-6B43-BDD6-872EB4784E64}" srcOrd="0" destOrd="0" presId="urn:microsoft.com/office/officeart/2005/8/layout/cycle4"/>
    <dgm:cxn modelId="{E6CF007E-882A-1F46-A75C-0B5EADCBABD0}" type="presParOf" srcId="{54B66CE4-B957-6B43-BDD6-872EB4784E64}" destId="{EF8E7D46-66F2-1A47-968B-C01EF393B074}" srcOrd="0" destOrd="0" presId="urn:microsoft.com/office/officeart/2005/8/layout/cycle4"/>
    <dgm:cxn modelId="{7E1880CE-892C-7D40-BAAE-8B63C487508B}" type="presParOf" srcId="{EF8E7D46-66F2-1A47-968B-C01EF393B074}" destId="{CA66C68F-08B6-F640-8C7D-AD15E2979AC7}" srcOrd="0" destOrd="0" presId="urn:microsoft.com/office/officeart/2005/8/layout/cycle4"/>
    <dgm:cxn modelId="{7BC747C4-2730-7749-BCB5-100DDD6B86F0}" type="presParOf" srcId="{CA66C68F-08B6-F640-8C7D-AD15E2979AC7}" destId="{D393D0F9-5D0B-304A-9364-031DA1DC3538}" srcOrd="0" destOrd="0" presId="urn:microsoft.com/office/officeart/2005/8/layout/cycle4"/>
    <dgm:cxn modelId="{D92F205A-C8E1-5E41-A515-A0870FCBD501}" type="presParOf" srcId="{CA66C68F-08B6-F640-8C7D-AD15E2979AC7}" destId="{34460823-7A07-7247-B0D3-235B8A941BCF}" srcOrd="1" destOrd="0" presId="urn:microsoft.com/office/officeart/2005/8/layout/cycle4"/>
    <dgm:cxn modelId="{0EC601EE-71D2-E542-8246-709120AF6B51}" type="presParOf" srcId="{EF8E7D46-66F2-1A47-968B-C01EF393B074}" destId="{F6AA8960-9889-3241-AF41-DD780B9F2F7A}" srcOrd="1" destOrd="0" presId="urn:microsoft.com/office/officeart/2005/8/layout/cycle4"/>
    <dgm:cxn modelId="{9E3CA567-8863-D84E-9BFC-054555CE251F}" type="presParOf" srcId="{F6AA8960-9889-3241-AF41-DD780B9F2F7A}" destId="{E013DB8C-C4D5-9245-9F44-E76F99512271}" srcOrd="0" destOrd="0" presId="urn:microsoft.com/office/officeart/2005/8/layout/cycle4"/>
    <dgm:cxn modelId="{EA4789F6-1428-2A49-A4C7-7C02C2EA194E}" type="presParOf" srcId="{F6AA8960-9889-3241-AF41-DD780B9F2F7A}" destId="{BDBBC062-316B-894D-970C-B264CE1885D5}" srcOrd="1" destOrd="0" presId="urn:microsoft.com/office/officeart/2005/8/layout/cycle4"/>
    <dgm:cxn modelId="{C9748517-43FE-F347-9724-084F390B2809}" type="presParOf" srcId="{EF8E7D46-66F2-1A47-968B-C01EF393B074}" destId="{7E239632-7BEC-6F4C-9C6B-2F2FABB1D7F8}" srcOrd="2" destOrd="0" presId="urn:microsoft.com/office/officeart/2005/8/layout/cycle4"/>
    <dgm:cxn modelId="{DAECE622-129C-BF4B-9232-FF849D32D038}" type="presParOf" srcId="{7E239632-7BEC-6F4C-9C6B-2F2FABB1D7F8}" destId="{D49C15E2-0E91-4846-8ABC-A77940D4A179}" srcOrd="0" destOrd="0" presId="urn:microsoft.com/office/officeart/2005/8/layout/cycle4"/>
    <dgm:cxn modelId="{2B2F4164-D980-8E4E-9119-E1DCF763BD46}" type="presParOf" srcId="{7E239632-7BEC-6F4C-9C6B-2F2FABB1D7F8}" destId="{0E9EBDF2-E81E-8843-84D0-D5B9C010DCFD}" srcOrd="1" destOrd="0" presId="urn:microsoft.com/office/officeart/2005/8/layout/cycle4"/>
    <dgm:cxn modelId="{57BFFE69-5E9C-C54B-AA25-A879D91295F7}" type="presParOf" srcId="{EF8E7D46-66F2-1A47-968B-C01EF393B074}" destId="{B70514BB-18F6-7F4C-9310-54C429397273}" srcOrd="3" destOrd="0" presId="urn:microsoft.com/office/officeart/2005/8/layout/cycle4"/>
    <dgm:cxn modelId="{BF86DB65-B8A5-2745-A50F-C34B4BF26932}" type="presParOf" srcId="{B70514BB-18F6-7F4C-9310-54C429397273}" destId="{1271081F-DA7B-9646-B77E-4127E6C5A827}" srcOrd="0" destOrd="0" presId="urn:microsoft.com/office/officeart/2005/8/layout/cycle4"/>
    <dgm:cxn modelId="{A28CC144-75D8-B943-9E89-4D29968E90DF}" type="presParOf" srcId="{B70514BB-18F6-7F4C-9310-54C429397273}" destId="{B4C6AF6A-E6F6-434A-A0EB-F3E05F767021}" srcOrd="1" destOrd="0" presId="urn:microsoft.com/office/officeart/2005/8/layout/cycle4"/>
    <dgm:cxn modelId="{670C7EEA-C15F-7241-9300-1F87867025F6}" type="presParOf" srcId="{EF8E7D46-66F2-1A47-968B-C01EF393B074}" destId="{CAEC5CBA-E9C4-0F4A-860D-7801A66D3A3E}" srcOrd="4" destOrd="0" presId="urn:microsoft.com/office/officeart/2005/8/layout/cycle4"/>
    <dgm:cxn modelId="{3CB5FFC3-5592-B645-9DE8-96CAE83B03A8}" type="presParOf" srcId="{54B66CE4-B957-6B43-BDD6-872EB4784E64}" destId="{338BC3C6-4E50-4E40-A3D2-BC47420586EE}" srcOrd="1" destOrd="0" presId="urn:microsoft.com/office/officeart/2005/8/layout/cycle4"/>
    <dgm:cxn modelId="{962B8941-C41F-DA4D-8013-3CA31FB7B8CD}" type="presParOf" srcId="{338BC3C6-4E50-4E40-A3D2-BC47420586EE}" destId="{64E7A613-FAC5-2A4B-84D5-823A0DA3329F}" srcOrd="0" destOrd="0" presId="urn:microsoft.com/office/officeart/2005/8/layout/cycle4"/>
    <dgm:cxn modelId="{DF64DE30-F969-424D-BA00-498F2A5396DC}" type="presParOf" srcId="{338BC3C6-4E50-4E40-A3D2-BC47420586EE}" destId="{3B212426-56CB-2742-8EFE-A3AF6B61B920}" srcOrd="1" destOrd="0" presId="urn:microsoft.com/office/officeart/2005/8/layout/cycle4"/>
    <dgm:cxn modelId="{E309CC4C-E8EB-D74C-BE39-A24E7425B1C2}" type="presParOf" srcId="{338BC3C6-4E50-4E40-A3D2-BC47420586EE}" destId="{0F90C031-7DF5-F44F-BC7E-06E0F85CB427}" srcOrd="2" destOrd="0" presId="urn:microsoft.com/office/officeart/2005/8/layout/cycle4"/>
    <dgm:cxn modelId="{C2BDCCDA-0110-3940-B8B4-876E5B9AD283}" type="presParOf" srcId="{338BC3C6-4E50-4E40-A3D2-BC47420586EE}" destId="{D68EFB07-20BD-9848-85ED-45FB73135481}" srcOrd="3" destOrd="0" presId="urn:microsoft.com/office/officeart/2005/8/layout/cycle4"/>
    <dgm:cxn modelId="{79D4C5E7-12E6-AC49-A6DD-B22A05E7555C}" type="presParOf" srcId="{338BC3C6-4E50-4E40-A3D2-BC47420586EE}" destId="{FA5E23B5-B5F8-224A-BCF3-175F4B575145}" srcOrd="4" destOrd="0" presId="urn:microsoft.com/office/officeart/2005/8/layout/cycle4"/>
    <dgm:cxn modelId="{A6C3FCC0-5673-BF4D-A97D-D00C9C7E14C6}" type="presParOf" srcId="{54B66CE4-B957-6B43-BDD6-872EB4784E64}" destId="{A04C8535-5121-1D48-89BE-ED9EAD28EFF1}" srcOrd="2" destOrd="0" presId="urn:microsoft.com/office/officeart/2005/8/layout/cycle4"/>
    <dgm:cxn modelId="{9B4ABF64-D9C1-C945-B310-B538D9B71C28}" type="presParOf" srcId="{54B66CE4-B957-6B43-BDD6-872EB4784E64}" destId="{FA519686-EE3E-034C-95BB-4F2415CF38CD}" srcOrd="3" destOrd="0" presId="urn:microsoft.com/office/officeart/2005/8/layout/cycle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9AF291-A8F7-754D-9BCC-21843D1485E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6889743B-15A5-4B42-96C5-11425D930E4F}">
      <dgm:prSet custT="1"/>
      <dgm:spPr>
        <a:solidFill>
          <a:schemeClr val="accent4"/>
        </a:solidFill>
        <a:ln>
          <a:solidFill>
            <a:schemeClr val="accent1"/>
          </a:solidFill>
        </a:ln>
      </dgm:spPr>
      <dgm:t>
        <a:bodyPr/>
        <a:lstStyle/>
        <a:p>
          <a:pPr rtl="0"/>
          <a:r>
            <a:rPr lang="en-US" sz="2000" dirty="0" smtClean="0">
              <a:effectLst>
                <a:outerShdw blurRad="38100" dist="38100" dir="2700000" algn="tl">
                  <a:srgbClr val="000000">
                    <a:alpha val="43137"/>
                  </a:srgbClr>
                </a:outerShdw>
              </a:effectLst>
            </a:rPr>
            <a:t>Very complex because it affects so many aspects of the computer system</a:t>
          </a:r>
          <a:endParaRPr lang="en-US" sz="2000" dirty="0">
            <a:effectLst>
              <a:outerShdw blurRad="38100" dist="38100" dir="2700000" algn="tl">
                <a:srgbClr val="000000">
                  <a:alpha val="43137"/>
                </a:srgbClr>
              </a:outerShdw>
            </a:effectLst>
          </a:endParaRPr>
        </a:p>
      </dgm:t>
    </dgm:pt>
    <dgm:pt modelId="{67CA192B-3275-C54B-B58C-DA050B16402A}" type="parTrans" cxnId="{22BFA529-E339-0641-95A3-3C48530A63FA}">
      <dgm:prSet/>
      <dgm:spPr/>
      <dgm:t>
        <a:bodyPr/>
        <a:lstStyle/>
        <a:p>
          <a:endParaRPr lang="en-US"/>
        </a:p>
      </dgm:t>
    </dgm:pt>
    <dgm:pt modelId="{CF529774-18D4-5A49-A355-4389DD9EDF78}" type="sibTrans" cxnId="{22BFA529-E339-0641-95A3-3C48530A63FA}">
      <dgm:prSet/>
      <dgm:spPr/>
      <dgm:t>
        <a:bodyPr/>
        <a:lstStyle/>
        <a:p>
          <a:endParaRPr lang="en-US"/>
        </a:p>
      </dgm:t>
    </dgm:pt>
    <dgm:pt modelId="{85FA6A79-0A59-5E45-B15E-9A4DF30BB091}">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Defines many of the functions performed by the processor</a:t>
          </a:r>
          <a:endParaRPr lang="en-US" dirty="0">
            <a:effectLst>
              <a:outerShdw blurRad="38100" dist="38100" dir="2700000" algn="tl">
                <a:srgbClr val="000000">
                  <a:alpha val="43137"/>
                </a:srgbClr>
              </a:outerShdw>
            </a:effectLst>
          </a:endParaRPr>
        </a:p>
      </dgm:t>
    </dgm:pt>
    <dgm:pt modelId="{85E6E25A-3AE3-3F46-8E90-F2494FC5AECD}" type="parTrans" cxnId="{9656FF87-A36E-4841-A19A-86F651EBBADF}">
      <dgm:prSet/>
      <dgm:spPr/>
      <dgm:t>
        <a:bodyPr/>
        <a:lstStyle/>
        <a:p>
          <a:endParaRPr lang="en-US"/>
        </a:p>
      </dgm:t>
    </dgm:pt>
    <dgm:pt modelId="{4FD0B408-98C8-DE45-A952-A44EDA44E8FC}" type="sibTrans" cxnId="{9656FF87-A36E-4841-A19A-86F651EBBADF}">
      <dgm:prSet/>
      <dgm:spPr/>
      <dgm:t>
        <a:bodyPr/>
        <a:lstStyle/>
        <a:p>
          <a:endParaRPr lang="en-US"/>
        </a:p>
      </dgm:t>
    </dgm:pt>
    <dgm:pt modelId="{0D809260-4B42-5043-99E3-CF6D7B616585}">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Programmer’s means of controlling the processor</a:t>
          </a:r>
          <a:endParaRPr lang="en-US" dirty="0">
            <a:effectLst>
              <a:outerShdw blurRad="38100" dist="38100" dir="2700000" algn="tl">
                <a:srgbClr val="000000">
                  <a:alpha val="43137"/>
                </a:srgbClr>
              </a:outerShdw>
            </a:effectLst>
          </a:endParaRPr>
        </a:p>
      </dgm:t>
    </dgm:pt>
    <dgm:pt modelId="{6DAB96D9-CB97-A54D-9E38-73264325FA95}" type="parTrans" cxnId="{EECC1C35-EB9D-134D-B119-AC5BA49998B9}">
      <dgm:prSet/>
      <dgm:spPr/>
      <dgm:t>
        <a:bodyPr/>
        <a:lstStyle/>
        <a:p>
          <a:endParaRPr lang="en-US"/>
        </a:p>
      </dgm:t>
    </dgm:pt>
    <dgm:pt modelId="{4CFBC049-35FB-B34E-9B0C-92B91BF2D448}" type="sibTrans" cxnId="{EECC1C35-EB9D-134D-B119-AC5BA49998B9}">
      <dgm:prSet/>
      <dgm:spPr/>
      <dgm:t>
        <a:bodyPr/>
        <a:lstStyle/>
        <a:p>
          <a:endParaRPr lang="en-US"/>
        </a:p>
      </dgm:t>
    </dgm:pt>
    <dgm:pt modelId="{D998F21C-897B-DF48-956E-861DE452234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Fundamental design issues:</a:t>
          </a:r>
          <a:endParaRPr lang="en-US" dirty="0">
            <a:effectLst>
              <a:outerShdw blurRad="38100" dist="38100" dir="2700000" algn="tl">
                <a:srgbClr val="000000">
                  <a:alpha val="43137"/>
                </a:srgbClr>
              </a:outerShdw>
            </a:effectLst>
          </a:endParaRPr>
        </a:p>
      </dgm:t>
    </dgm:pt>
    <dgm:pt modelId="{72A2F193-6231-4244-857B-8332F42F6A3B}" type="parTrans" cxnId="{1C4350C2-543B-8548-B105-496D40F075CF}">
      <dgm:prSet/>
      <dgm:spPr/>
      <dgm:t>
        <a:bodyPr/>
        <a:lstStyle/>
        <a:p>
          <a:endParaRPr lang="en-US"/>
        </a:p>
      </dgm:t>
    </dgm:pt>
    <dgm:pt modelId="{F381CFC5-8171-744F-9472-FF7ED8AF86F2}" type="sibTrans" cxnId="{1C4350C2-543B-8548-B105-496D40F075CF}">
      <dgm:prSet/>
      <dgm:spPr/>
      <dgm:t>
        <a:bodyPr/>
        <a:lstStyle/>
        <a:p>
          <a:endParaRPr lang="en-US"/>
        </a:p>
      </dgm:t>
    </dgm:pt>
    <dgm:pt modelId="{C9369FCC-1255-0D45-AB2C-E89EC8343E66}">
      <dgm:prSet custT="1"/>
      <dgm:spPr>
        <a:ln>
          <a:solidFill>
            <a:schemeClr val="accent3"/>
          </a:solidFill>
        </a:ln>
      </dgm:spPr>
      <dgm:t>
        <a:bodyPr/>
        <a:lstStyle/>
        <a:p>
          <a:pPr rtl="0"/>
          <a:r>
            <a:rPr lang="en-US" sz="2000" b="1" dirty="0" smtClean="0"/>
            <a:t>Operation repertoire</a:t>
          </a:r>
          <a:endParaRPr lang="en-US" sz="2000" b="1" dirty="0"/>
        </a:p>
      </dgm:t>
    </dgm:pt>
    <dgm:pt modelId="{FEBA2014-7990-B94D-BAD1-0C73293FA03E}" type="parTrans" cxnId="{68360D74-8D76-144C-8C77-C5B9AF813FFF}">
      <dgm:prSet/>
      <dgm:spPr/>
      <dgm:t>
        <a:bodyPr/>
        <a:lstStyle/>
        <a:p>
          <a:endParaRPr lang="en-US"/>
        </a:p>
      </dgm:t>
    </dgm:pt>
    <dgm:pt modelId="{E8789AB2-278C-244A-9413-8F495D74BD39}" type="sibTrans" cxnId="{68360D74-8D76-144C-8C77-C5B9AF813FFF}">
      <dgm:prSet/>
      <dgm:spPr/>
      <dgm:t>
        <a:bodyPr/>
        <a:lstStyle/>
        <a:p>
          <a:endParaRPr lang="en-US"/>
        </a:p>
      </dgm:t>
    </dgm:pt>
    <dgm:pt modelId="{85B4CF29-6326-2542-83F0-1CACEFCB1AF3}">
      <dgm:prSet custT="1"/>
      <dgm:spPr>
        <a:ln>
          <a:solidFill>
            <a:schemeClr val="accent3"/>
          </a:solidFill>
        </a:ln>
      </dgm:spPr>
      <dgm:t>
        <a:bodyPr/>
        <a:lstStyle/>
        <a:p>
          <a:pPr rtl="0"/>
          <a:r>
            <a:rPr lang="en-US" sz="1200" dirty="0" smtClean="0"/>
            <a:t>How many and which operations to provide and how complex operations should be</a:t>
          </a:r>
          <a:endParaRPr lang="en-US" sz="1200" dirty="0"/>
        </a:p>
      </dgm:t>
    </dgm:pt>
    <dgm:pt modelId="{72F90D80-0BF8-8445-99FC-CC6F6214E71E}" type="parTrans" cxnId="{6B4BC049-F42D-124E-B25E-6C3A363C158D}">
      <dgm:prSet/>
      <dgm:spPr/>
      <dgm:t>
        <a:bodyPr/>
        <a:lstStyle/>
        <a:p>
          <a:endParaRPr lang="en-US"/>
        </a:p>
      </dgm:t>
    </dgm:pt>
    <dgm:pt modelId="{088BA404-42C0-1C4A-BAB9-FB69685CFC8F}" type="sibTrans" cxnId="{6B4BC049-F42D-124E-B25E-6C3A363C158D}">
      <dgm:prSet/>
      <dgm:spPr/>
      <dgm:t>
        <a:bodyPr/>
        <a:lstStyle/>
        <a:p>
          <a:endParaRPr lang="en-US"/>
        </a:p>
      </dgm:t>
    </dgm:pt>
    <dgm:pt modelId="{4390CE26-E020-2344-AC66-027A469F3ACB}">
      <dgm:prSet custT="1"/>
      <dgm:spPr>
        <a:ln>
          <a:solidFill>
            <a:schemeClr val="accent3"/>
          </a:solidFill>
        </a:ln>
      </dgm:spPr>
      <dgm:t>
        <a:bodyPr/>
        <a:lstStyle/>
        <a:p>
          <a:pPr rtl="0"/>
          <a:r>
            <a:rPr lang="en-US" sz="2000" b="1" dirty="0" smtClean="0"/>
            <a:t>Data types</a:t>
          </a:r>
          <a:endParaRPr lang="en-US" sz="2000" b="1" dirty="0"/>
        </a:p>
      </dgm:t>
    </dgm:pt>
    <dgm:pt modelId="{EE0784BC-8E94-3249-9326-05B0F0EC8566}" type="parTrans" cxnId="{67429442-5381-D544-911E-45BE2E8BEBB3}">
      <dgm:prSet/>
      <dgm:spPr/>
      <dgm:t>
        <a:bodyPr/>
        <a:lstStyle/>
        <a:p>
          <a:endParaRPr lang="en-US"/>
        </a:p>
      </dgm:t>
    </dgm:pt>
    <dgm:pt modelId="{57E4573D-7C81-2D40-A41D-92FE4675772B}" type="sibTrans" cxnId="{67429442-5381-D544-911E-45BE2E8BEBB3}">
      <dgm:prSet/>
      <dgm:spPr/>
      <dgm:t>
        <a:bodyPr/>
        <a:lstStyle/>
        <a:p>
          <a:endParaRPr lang="en-US"/>
        </a:p>
      </dgm:t>
    </dgm:pt>
    <dgm:pt modelId="{CD8C6866-04F3-5E4D-91BB-DBE814C5FE61}">
      <dgm:prSet custT="1"/>
      <dgm:spPr>
        <a:ln>
          <a:solidFill>
            <a:schemeClr val="accent3"/>
          </a:solidFill>
        </a:ln>
      </dgm:spPr>
      <dgm:t>
        <a:bodyPr/>
        <a:lstStyle/>
        <a:p>
          <a:pPr rtl="0"/>
          <a:r>
            <a:rPr lang="en-US" sz="1400" dirty="0" smtClean="0"/>
            <a:t>The various types of data upon which operations are performed</a:t>
          </a:r>
          <a:endParaRPr lang="en-US" sz="1400" dirty="0"/>
        </a:p>
      </dgm:t>
    </dgm:pt>
    <dgm:pt modelId="{94A96CE7-0C66-6442-B436-33A85DCF0EB8}" type="parTrans" cxnId="{EA04EA4D-F731-444F-A75A-EA67FAA3BAAA}">
      <dgm:prSet/>
      <dgm:spPr/>
      <dgm:t>
        <a:bodyPr/>
        <a:lstStyle/>
        <a:p>
          <a:endParaRPr lang="en-US"/>
        </a:p>
      </dgm:t>
    </dgm:pt>
    <dgm:pt modelId="{534312D2-EF11-9040-A425-E679398BBB09}" type="sibTrans" cxnId="{EA04EA4D-F731-444F-A75A-EA67FAA3BAAA}">
      <dgm:prSet/>
      <dgm:spPr/>
      <dgm:t>
        <a:bodyPr/>
        <a:lstStyle/>
        <a:p>
          <a:endParaRPr lang="en-US"/>
        </a:p>
      </dgm:t>
    </dgm:pt>
    <dgm:pt modelId="{27979A66-A56C-4049-8B2C-81450FEC40AE}">
      <dgm:prSet custT="1"/>
      <dgm:spPr>
        <a:ln>
          <a:solidFill>
            <a:schemeClr val="accent3"/>
          </a:solidFill>
        </a:ln>
      </dgm:spPr>
      <dgm:t>
        <a:bodyPr/>
        <a:lstStyle/>
        <a:p>
          <a:pPr rtl="0"/>
          <a:r>
            <a:rPr lang="en-US" sz="2000" b="1" dirty="0" smtClean="0"/>
            <a:t>Instruction format</a:t>
          </a:r>
          <a:endParaRPr lang="en-US" sz="2000" b="1" dirty="0"/>
        </a:p>
      </dgm:t>
    </dgm:pt>
    <dgm:pt modelId="{0BAD965C-5E45-E348-9627-B2BAE6E80F9E}" type="parTrans" cxnId="{BDD1E050-A83E-784D-BF9F-51F1D543E71E}">
      <dgm:prSet/>
      <dgm:spPr/>
      <dgm:t>
        <a:bodyPr/>
        <a:lstStyle/>
        <a:p>
          <a:endParaRPr lang="en-US"/>
        </a:p>
      </dgm:t>
    </dgm:pt>
    <dgm:pt modelId="{D56E2247-0C5E-B348-A171-22BD52D9ACDC}" type="sibTrans" cxnId="{BDD1E050-A83E-784D-BF9F-51F1D543E71E}">
      <dgm:prSet/>
      <dgm:spPr/>
      <dgm:t>
        <a:bodyPr/>
        <a:lstStyle/>
        <a:p>
          <a:endParaRPr lang="en-US"/>
        </a:p>
      </dgm:t>
    </dgm:pt>
    <dgm:pt modelId="{D8ADB5D5-83D4-254D-8268-1D4258FF0983}">
      <dgm:prSet custT="1"/>
      <dgm:spPr>
        <a:ln>
          <a:solidFill>
            <a:schemeClr val="accent3"/>
          </a:solidFill>
        </a:ln>
      </dgm:spPr>
      <dgm:t>
        <a:bodyPr/>
        <a:lstStyle/>
        <a:p>
          <a:pPr rtl="0"/>
          <a:r>
            <a:rPr lang="en-US" sz="1400" dirty="0" smtClean="0"/>
            <a:t>Instruction length in bits, number of addresses, size of various fields, etc.</a:t>
          </a:r>
          <a:endParaRPr lang="en-US" sz="1400" dirty="0"/>
        </a:p>
      </dgm:t>
    </dgm:pt>
    <dgm:pt modelId="{0BE5CFAC-A0B5-964A-B9BA-C7D96CE5007A}" type="parTrans" cxnId="{89DBDA85-C7AD-F34A-826A-56231F6220CD}">
      <dgm:prSet/>
      <dgm:spPr/>
      <dgm:t>
        <a:bodyPr/>
        <a:lstStyle/>
        <a:p>
          <a:endParaRPr lang="en-US"/>
        </a:p>
      </dgm:t>
    </dgm:pt>
    <dgm:pt modelId="{FD160994-212E-E44D-80B0-667F73F65AEF}" type="sibTrans" cxnId="{89DBDA85-C7AD-F34A-826A-56231F6220CD}">
      <dgm:prSet/>
      <dgm:spPr/>
      <dgm:t>
        <a:bodyPr/>
        <a:lstStyle/>
        <a:p>
          <a:endParaRPr lang="en-US"/>
        </a:p>
      </dgm:t>
    </dgm:pt>
    <dgm:pt modelId="{8EDB5311-D825-C24B-81D1-969D1851DAF9}">
      <dgm:prSet custT="1"/>
      <dgm:spPr>
        <a:ln>
          <a:solidFill>
            <a:schemeClr val="accent3"/>
          </a:solidFill>
        </a:ln>
      </dgm:spPr>
      <dgm:t>
        <a:bodyPr/>
        <a:lstStyle/>
        <a:p>
          <a:pPr rtl="0"/>
          <a:r>
            <a:rPr lang="en-US" sz="1800" b="1" dirty="0" smtClean="0"/>
            <a:t>Registers</a:t>
          </a:r>
          <a:endParaRPr lang="en-US" sz="1800" b="1" dirty="0"/>
        </a:p>
      </dgm:t>
    </dgm:pt>
    <dgm:pt modelId="{6F6FE688-35DD-774E-9EB1-17B5346276AC}" type="parTrans" cxnId="{4394D576-269D-2945-995D-F940BAD89E62}">
      <dgm:prSet/>
      <dgm:spPr/>
      <dgm:t>
        <a:bodyPr/>
        <a:lstStyle/>
        <a:p>
          <a:endParaRPr lang="en-US"/>
        </a:p>
      </dgm:t>
    </dgm:pt>
    <dgm:pt modelId="{692B24AA-7D07-7048-8613-6FBCF61EEA94}" type="sibTrans" cxnId="{4394D576-269D-2945-995D-F940BAD89E62}">
      <dgm:prSet/>
      <dgm:spPr/>
      <dgm:t>
        <a:bodyPr/>
        <a:lstStyle/>
        <a:p>
          <a:endParaRPr lang="en-US"/>
        </a:p>
      </dgm:t>
    </dgm:pt>
    <dgm:pt modelId="{1A8DEE92-5932-2342-86A0-295B875220F9}">
      <dgm:prSet custT="1"/>
      <dgm:spPr>
        <a:ln>
          <a:solidFill>
            <a:schemeClr val="accent3"/>
          </a:solidFill>
        </a:ln>
      </dgm:spPr>
      <dgm:t>
        <a:bodyPr/>
        <a:lstStyle/>
        <a:p>
          <a:pPr rtl="0"/>
          <a:r>
            <a:rPr lang="en-US" sz="1400" dirty="0" smtClean="0"/>
            <a:t>Number of processor registers that can be referenced by instructions and their use</a:t>
          </a:r>
          <a:endParaRPr lang="en-US" sz="1400" dirty="0"/>
        </a:p>
      </dgm:t>
    </dgm:pt>
    <dgm:pt modelId="{7778AB8B-2411-A743-85E6-22B2AB0564E3}" type="parTrans" cxnId="{D08099CC-E467-8D4C-AB9A-4564952541C6}">
      <dgm:prSet/>
      <dgm:spPr/>
      <dgm:t>
        <a:bodyPr/>
        <a:lstStyle/>
        <a:p>
          <a:endParaRPr lang="en-US"/>
        </a:p>
      </dgm:t>
    </dgm:pt>
    <dgm:pt modelId="{A134BDCA-C254-DE45-93E2-DC2500F0CBFE}" type="sibTrans" cxnId="{D08099CC-E467-8D4C-AB9A-4564952541C6}">
      <dgm:prSet/>
      <dgm:spPr/>
      <dgm:t>
        <a:bodyPr/>
        <a:lstStyle/>
        <a:p>
          <a:endParaRPr lang="en-US"/>
        </a:p>
      </dgm:t>
    </dgm:pt>
    <dgm:pt modelId="{96BB0494-7D8F-CD4B-A1AF-11A7C343A91B}">
      <dgm:prSet custT="1"/>
      <dgm:spPr>
        <a:ln>
          <a:solidFill>
            <a:schemeClr val="accent3"/>
          </a:solidFill>
        </a:ln>
      </dgm:spPr>
      <dgm:t>
        <a:bodyPr/>
        <a:lstStyle/>
        <a:p>
          <a:pPr rtl="0"/>
          <a:r>
            <a:rPr lang="en-US" sz="2000" b="1" dirty="0" smtClean="0"/>
            <a:t>Addressing</a:t>
          </a:r>
          <a:endParaRPr lang="en-US" sz="2000" b="1" dirty="0"/>
        </a:p>
      </dgm:t>
    </dgm:pt>
    <dgm:pt modelId="{B1105FA3-D912-E441-AC8A-88777BFB525C}" type="parTrans" cxnId="{8ACD60B9-1E24-8643-B0E2-4E960CC49AE7}">
      <dgm:prSet/>
      <dgm:spPr/>
      <dgm:t>
        <a:bodyPr/>
        <a:lstStyle/>
        <a:p>
          <a:endParaRPr lang="en-US"/>
        </a:p>
      </dgm:t>
    </dgm:pt>
    <dgm:pt modelId="{869EF331-C2D4-FE48-998C-9544825F77E6}" type="sibTrans" cxnId="{8ACD60B9-1E24-8643-B0E2-4E960CC49AE7}">
      <dgm:prSet/>
      <dgm:spPr/>
      <dgm:t>
        <a:bodyPr/>
        <a:lstStyle/>
        <a:p>
          <a:endParaRPr lang="en-US"/>
        </a:p>
      </dgm:t>
    </dgm:pt>
    <dgm:pt modelId="{DA3083F4-5821-A147-9AA7-30FFBC02ADD8}">
      <dgm:prSet custT="1"/>
      <dgm:spPr>
        <a:ln>
          <a:solidFill>
            <a:schemeClr val="accent3"/>
          </a:solidFill>
        </a:ln>
      </dgm:spPr>
      <dgm:t>
        <a:bodyPr/>
        <a:lstStyle/>
        <a:p>
          <a:pPr rtl="0"/>
          <a:r>
            <a:rPr lang="en-US" sz="1400" dirty="0" smtClean="0"/>
            <a:t>The mode or modes by which the address of an operand is specified </a:t>
          </a:r>
          <a:endParaRPr lang="en-US" sz="1400" dirty="0"/>
        </a:p>
      </dgm:t>
    </dgm:pt>
    <dgm:pt modelId="{E0E984FE-1671-454A-A779-9E975DBCAC47}" type="parTrans" cxnId="{B278AA3D-E1A2-684C-AF6E-AACF61A078D8}">
      <dgm:prSet/>
      <dgm:spPr/>
      <dgm:t>
        <a:bodyPr/>
        <a:lstStyle/>
        <a:p>
          <a:endParaRPr lang="en-US"/>
        </a:p>
      </dgm:t>
    </dgm:pt>
    <dgm:pt modelId="{9DB57987-667C-0642-BBEF-C9D273B82061}" type="sibTrans" cxnId="{B278AA3D-E1A2-684C-AF6E-AACF61A078D8}">
      <dgm:prSet/>
      <dgm:spPr/>
      <dgm:t>
        <a:bodyPr/>
        <a:lstStyle/>
        <a:p>
          <a:endParaRPr lang="en-US"/>
        </a:p>
      </dgm:t>
    </dgm:pt>
    <dgm:pt modelId="{DF3A5C78-EC98-1741-8BEE-850D17600ECC}" type="pres">
      <dgm:prSet presAssocID="{BE9AF291-A8F7-754D-9BCC-21843D1485E8}" presName="Name0" presStyleCnt="0">
        <dgm:presLayoutVars>
          <dgm:dir/>
          <dgm:animLvl val="lvl"/>
          <dgm:resizeHandles val="exact"/>
        </dgm:presLayoutVars>
      </dgm:prSet>
      <dgm:spPr/>
      <dgm:t>
        <a:bodyPr/>
        <a:lstStyle/>
        <a:p>
          <a:endParaRPr lang="en-US"/>
        </a:p>
      </dgm:t>
    </dgm:pt>
    <dgm:pt modelId="{B0F4D848-8A7D-A44A-9DAA-449706BF3E32}" type="pres">
      <dgm:prSet presAssocID="{D998F21C-897B-DF48-956E-861DE4522346}" presName="boxAndChildren" presStyleCnt="0"/>
      <dgm:spPr/>
    </dgm:pt>
    <dgm:pt modelId="{EEC97410-8A05-AA47-90C3-84F83CA2796A}" type="pres">
      <dgm:prSet presAssocID="{D998F21C-897B-DF48-956E-861DE4522346}" presName="parentTextBox" presStyleLbl="node1" presStyleIdx="0" presStyleCnt="4"/>
      <dgm:spPr/>
      <dgm:t>
        <a:bodyPr/>
        <a:lstStyle/>
        <a:p>
          <a:endParaRPr lang="en-US"/>
        </a:p>
      </dgm:t>
    </dgm:pt>
    <dgm:pt modelId="{B53E567A-FFCB-E447-B0EB-DF566B287828}" type="pres">
      <dgm:prSet presAssocID="{D998F21C-897B-DF48-956E-861DE4522346}" presName="entireBox" presStyleLbl="node1" presStyleIdx="0" presStyleCnt="4" custScaleX="100000" custScaleY="98944"/>
      <dgm:spPr/>
      <dgm:t>
        <a:bodyPr/>
        <a:lstStyle/>
        <a:p>
          <a:endParaRPr lang="en-US"/>
        </a:p>
      </dgm:t>
    </dgm:pt>
    <dgm:pt modelId="{8979A76C-D61D-6741-A5C2-163D4E32E8AC}" type="pres">
      <dgm:prSet presAssocID="{D998F21C-897B-DF48-956E-861DE4522346}" presName="descendantBox" presStyleCnt="0"/>
      <dgm:spPr/>
    </dgm:pt>
    <dgm:pt modelId="{FDFC3F15-9000-D642-934F-FD22C852295A}" type="pres">
      <dgm:prSet presAssocID="{C9369FCC-1255-0D45-AB2C-E89EC8343E66}" presName="childTextBox" presStyleLbl="fgAccFollowNode1" presStyleIdx="0" presStyleCnt="5" custScaleY="157455">
        <dgm:presLayoutVars>
          <dgm:bulletEnabled val="1"/>
        </dgm:presLayoutVars>
      </dgm:prSet>
      <dgm:spPr/>
      <dgm:t>
        <a:bodyPr/>
        <a:lstStyle/>
        <a:p>
          <a:endParaRPr lang="en-US"/>
        </a:p>
      </dgm:t>
    </dgm:pt>
    <dgm:pt modelId="{299A5A01-E6B1-3549-9A82-78303BEA5CF6}" type="pres">
      <dgm:prSet presAssocID="{4390CE26-E020-2344-AC66-027A469F3ACB}" presName="childTextBox" presStyleLbl="fgAccFollowNode1" presStyleIdx="1" presStyleCnt="5" custScaleY="159328">
        <dgm:presLayoutVars>
          <dgm:bulletEnabled val="1"/>
        </dgm:presLayoutVars>
      </dgm:prSet>
      <dgm:spPr/>
      <dgm:t>
        <a:bodyPr/>
        <a:lstStyle/>
        <a:p>
          <a:endParaRPr lang="en-US"/>
        </a:p>
      </dgm:t>
    </dgm:pt>
    <dgm:pt modelId="{2B60D48B-0CBB-3640-8066-CD9CF8A8328E}" type="pres">
      <dgm:prSet presAssocID="{27979A66-A56C-4049-8B2C-81450FEC40AE}" presName="childTextBox" presStyleLbl="fgAccFollowNode1" presStyleIdx="2" presStyleCnt="5" custScaleY="153609">
        <dgm:presLayoutVars>
          <dgm:bulletEnabled val="1"/>
        </dgm:presLayoutVars>
      </dgm:prSet>
      <dgm:spPr/>
      <dgm:t>
        <a:bodyPr/>
        <a:lstStyle/>
        <a:p>
          <a:endParaRPr lang="en-US"/>
        </a:p>
      </dgm:t>
    </dgm:pt>
    <dgm:pt modelId="{015B0615-A51D-BE4E-B6B0-DD65E7B83F35}" type="pres">
      <dgm:prSet presAssocID="{8EDB5311-D825-C24B-81D1-969D1851DAF9}" presName="childTextBox" presStyleLbl="fgAccFollowNode1" presStyleIdx="3" presStyleCnt="5" custScaleY="153609">
        <dgm:presLayoutVars>
          <dgm:bulletEnabled val="1"/>
        </dgm:presLayoutVars>
      </dgm:prSet>
      <dgm:spPr/>
      <dgm:t>
        <a:bodyPr/>
        <a:lstStyle/>
        <a:p>
          <a:endParaRPr lang="en-US"/>
        </a:p>
      </dgm:t>
    </dgm:pt>
    <dgm:pt modelId="{245DBD2D-001A-1647-A9D4-0EE759999A90}" type="pres">
      <dgm:prSet presAssocID="{96BB0494-7D8F-CD4B-A1AF-11A7C343A91B}" presName="childTextBox" presStyleLbl="fgAccFollowNode1" presStyleIdx="4" presStyleCnt="5" custScaleY="153609">
        <dgm:presLayoutVars>
          <dgm:bulletEnabled val="1"/>
        </dgm:presLayoutVars>
      </dgm:prSet>
      <dgm:spPr/>
      <dgm:t>
        <a:bodyPr/>
        <a:lstStyle/>
        <a:p>
          <a:endParaRPr lang="en-US"/>
        </a:p>
      </dgm:t>
    </dgm:pt>
    <dgm:pt modelId="{6F136D9B-0A5C-E34F-B2F4-375DFE16F357}" type="pres">
      <dgm:prSet presAssocID="{4CFBC049-35FB-B34E-9B0C-92B91BF2D448}" presName="sp" presStyleCnt="0"/>
      <dgm:spPr/>
    </dgm:pt>
    <dgm:pt modelId="{1D636C84-6705-1F45-A256-C7A55A772094}" type="pres">
      <dgm:prSet presAssocID="{0D809260-4B42-5043-99E3-CF6D7B616585}" presName="arrowAndChildren" presStyleCnt="0"/>
      <dgm:spPr/>
    </dgm:pt>
    <dgm:pt modelId="{E96926DD-E710-3B4C-8E85-4706A8EA77F7}" type="pres">
      <dgm:prSet presAssocID="{0D809260-4B42-5043-99E3-CF6D7B616585}" presName="parentTextArrow" presStyleLbl="node1" presStyleIdx="1" presStyleCnt="4" custScaleX="98773" custScaleY="24248"/>
      <dgm:spPr/>
      <dgm:t>
        <a:bodyPr/>
        <a:lstStyle/>
        <a:p>
          <a:endParaRPr lang="en-US"/>
        </a:p>
      </dgm:t>
    </dgm:pt>
    <dgm:pt modelId="{26B140DD-57C8-1744-9AFB-648706180366}" type="pres">
      <dgm:prSet presAssocID="{4FD0B408-98C8-DE45-A952-A44EDA44E8FC}" presName="sp" presStyleCnt="0"/>
      <dgm:spPr/>
    </dgm:pt>
    <dgm:pt modelId="{3DB74973-3E5B-1B47-83A0-703004048F1D}" type="pres">
      <dgm:prSet presAssocID="{85FA6A79-0A59-5E45-B15E-9A4DF30BB091}" presName="arrowAndChildren" presStyleCnt="0"/>
      <dgm:spPr/>
    </dgm:pt>
    <dgm:pt modelId="{01AE4E59-7A07-2540-9D90-9EB69C1E6E80}" type="pres">
      <dgm:prSet presAssocID="{85FA6A79-0A59-5E45-B15E-9A4DF30BB091}" presName="parentTextArrow" presStyleLbl="node1" presStyleIdx="2" presStyleCnt="4" custScaleX="98773" custScaleY="22887"/>
      <dgm:spPr/>
      <dgm:t>
        <a:bodyPr/>
        <a:lstStyle/>
        <a:p>
          <a:endParaRPr lang="en-US"/>
        </a:p>
      </dgm:t>
    </dgm:pt>
    <dgm:pt modelId="{FF0428FE-3CD2-7A4A-8919-81FAED4C4DEF}" type="pres">
      <dgm:prSet presAssocID="{CF529774-18D4-5A49-A355-4389DD9EDF78}" presName="sp" presStyleCnt="0"/>
      <dgm:spPr/>
    </dgm:pt>
    <dgm:pt modelId="{E50A026F-7F60-EF42-97BE-EA170EA81E00}" type="pres">
      <dgm:prSet presAssocID="{6889743B-15A5-4B42-96C5-11425D930E4F}" presName="arrowAndChildren" presStyleCnt="0"/>
      <dgm:spPr/>
    </dgm:pt>
    <dgm:pt modelId="{4CCC5995-C980-C545-822B-7C2E6DA5B193}" type="pres">
      <dgm:prSet presAssocID="{6889743B-15A5-4B42-96C5-11425D930E4F}" presName="parentTextArrow" presStyleLbl="node1" presStyleIdx="3" presStyleCnt="4" custScaleX="98773" custScaleY="26083"/>
      <dgm:spPr/>
      <dgm:t>
        <a:bodyPr/>
        <a:lstStyle/>
        <a:p>
          <a:endParaRPr lang="en-US"/>
        </a:p>
      </dgm:t>
    </dgm:pt>
  </dgm:ptLst>
  <dgm:cxnLst>
    <dgm:cxn modelId="{87577FEE-5768-B64E-A8A4-580F8F1F5A55}" type="presOf" srcId="{96BB0494-7D8F-CD4B-A1AF-11A7C343A91B}" destId="{245DBD2D-001A-1647-A9D4-0EE759999A90}" srcOrd="0" destOrd="0" presId="urn:microsoft.com/office/officeart/2005/8/layout/process4"/>
    <dgm:cxn modelId="{46C96646-7E23-534A-B3F8-A6BC7CB7DCED}" type="presOf" srcId="{CD8C6866-04F3-5E4D-91BB-DBE814C5FE61}" destId="{299A5A01-E6B1-3549-9A82-78303BEA5CF6}" srcOrd="0" destOrd="1" presId="urn:microsoft.com/office/officeart/2005/8/layout/process4"/>
    <dgm:cxn modelId="{9403BAE2-9906-2449-9922-EC6672563A33}" type="presOf" srcId="{27979A66-A56C-4049-8B2C-81450FEC40AE}" destId="{2B60D48B-0CBB-3640-8066-CD9CF8A8328E}" srcOrd="0" destOrd="0" presId="urn:microsoft.com/office/officeart/2005/8/layout/process4"/>
    <dgm:cxn modelId="{E8892F27-AAA8-4048-B2AD-E9B201644AFF}" type="presOf" srcId="{1A8DEE92-5932-2342-86A0-295B875220F9}" destId="{015B0615-A51D-BE4E-B6B0-DD65E7B83F35}" srcOrd="0" destOrd="1" presId="urn:microsoft.com/office/officeart/2005/8/layout/process4"/>
    <dgm:cxn modelId="{89DBDA85-C7AD-F34A-826A-56231F6220CD}" srcId="{27979A66-A56C-4049-8B2C-81450FEC40AE}" destId="{D8ADB5D5-83D4-254D-8268-1D4258FF0983}" srcOrd="0" destOrd="0" parTransId="{0BE5CFAC-A0B5-964A-B9BA-C7D96CE5007A}" sibTransId="{FD160994-212E-E44D-80B0-667F73F65AEF}"/>
    <dgm:cxn modelId="{68360D74-8D76-144C-8C77-C5B9AF813FFF}" srcId="{D998F21C-897B-DF48-956E-861DE4522346}" destId="{C9369FCC-1255-0D45-AB2C-E89EC8343E66}" srcOrd="0" destOrd="0" parTransId="{FEBA2014-7990-B94D-BAD1-0C73293FA03E}" sibTransId="{E8789AB2-278C-244A-9413-8F495D74BD39}"/>
    <dgm:cxn modelId="{5418C623-3B2F-4E42-8E79-14C921A44122}" type="presOf" srcId="{0D809260-4B42-5043-99E3-CF6D7B616585}" destId="{E96926DD-E710-3B4C-8E85-4706A8EA77F7}" srcOrd="0" destOrd="0" presId="urn:microsoft.com/office/officeart/2005/8/layout/process4"/>
    <dgm:cxn modelId="{1C4350C2-543B-8548-B105-496D40F075CF}" srcId="{BE9AF291-A8F7-754D-9BCC-21843D1485E8}" destId="{D998F21C-897B-DF48-956E-861DE4522346}" srcOrd="3" destOrd="0" parTransId="{72A2F193-6231-4244-857B-8332F42F6A3B}" sibTransId="{F381CFC5-8171-744F-9472-FF7ED8AF86F2}"/>
    <dgm:cxn modelId="{6B4BC049-F42D-124E-B25E-6C3A363C158D}" srcId="{C9369FCC-1255-0D45-AB2C-E89EC8343E66}" destId="{85B4CF29-6326-2542-83F0-1CACEFCB1AF3}" srcOrd="0" destOrd="0" parTransId="{72F90D80-0BF8-8445-99FC-CC6F6214E71E}" sibTransId="{088BA404-42C0-1C4A-BAB9-FB69685CFC8F}"/>
    <dgm:cxn modelId="{4394D576-269D-2945-995D-F940BAD89E62}" srcId="{D998F21C-897B-DF48-956E-861DE4522346}" destId="{8EDB5311-D825-C24B-81D1-969D1851DAF9}" srcOrd="3" destOrd="0" parTransId="{6F6FE688-35DD-774E-9EB1-17B5346276AC}" sibTransId="{692B24AA-7D07-7048-8613-6FBCF61EEA94}"/>
    <dgm:cxn modelId="{BDD1E050-A83E-784D-BF9F-51F1D543E71E}" srcId="{D998F21C-897B-DF48-956E-861DE4522346}" destId="{27979A66-A56C-4049-8B2C-81450FEC40AE}" srcOrd="2" destOrd="0" parTransId="{0BAD965C-5E45-E348-9627-B2BAE6E80F9E}" sibTransId="{D56E2247-0C5E-B348-A171-22BD52D9ACDC}"/>
    <dgm:cxn modelId="{8ACD60B9-1E24-8643-B0E2-4E960CC49AE7}" srcId="{D998F21C-897B-DF48-956E-861DE4522346}" destId="{96BB0494-7D8F-CD4B-A1AF-11A7C343A91B}" srcOrd="4" destOrd="0" parTransId="{B1105FA3-D912-E441-AC8A-88777BFB525C}" sibTransId="{869EF331-C2D4-FE48-998C-9544825F77E6}"/>
    <dgm:cxn modelId="{874CB617-D433-2442-BFE8-2E056241BAAD}" type="presOf" srcId="{6889743B-15A5-4B42-96C5-11425D930E4F}" destId="{4CCC5995-C980-C545-822B-7C2E6DA5B193}" srcOrd="0" destOrd="0" presId="urn:microsoft.com/office/officeart/2005/8/layout/process4"/>
    <dgm:cxn modelId="{510C88B0-332F-E040-B229-A09B6CD8CCC9}" type="presOf" srcId="{8EDB5311-D825-C24B-81D1-969D1851DAF9}" destId="{015B0615-A51D-BE4E-B6B0-DD65E7B83F35}" srcOrd="0" destOrd="0" presId="urn:microsoft.com/office/officeart/2005/8/layout/process4"/>
    <dgm:cxn modelId="{196840AB-7919-1C4A-91FA-3253D984D2AA}" type="presOf" srcId="{DA3083F4-5821-A147-9AA7-30FFBC02ADD8}" destId="{245DBD2D-001A-1647-A9D4-0EE759999A90}" srcOrd="0" destOrd="1" presId="urn:microsoft.com/office/officeart/2005/8/layout/process4"/>
    <dgm:cxn modelId="{D08099CC-E467-8D4C-AB9A-4564952541C6}" srcId="{8EDB5311-D825-C24B-81D1-969D1851DAF9}" destId="{1A8DEE92-5932-2342-86A0-295B875220F9}" srcOrd="0" destOrd="0" parTransId="{7778AB8B-2411-A743-85E6-22B2AB0564E3}" sibTransId="{A134BDCA-C254-DE45-93E2-DC2500F0CBFE}"/>
    <dgm:cxn modelId="{EA04EA4D-F731-444F-A75A-EA67FAA3BAAA}" srcId="{4390CE26-E020-2344-AC66-027A469F3ACB}" destId="{CD8C6866-04F3-5E4D-91BB-DBE814C5FE61}" srcOrd="0" destOrd="0" parTransId="{94A96CE7-0C66-6442-B436-33A85DCF0EB8}" sibTransId="{534312D2-EF11-9040-A425-E679398BBB09}"/>
    <dgm:cxn modelId="{626C5293-6A55-3B42-BE8F-3AE88AD75C6C}" type="presOf" srcId="{D998F21C-897B-DF48-956E-861DE4522346}" destId="{B53E567A-FFCB-E447-B0EB-DF566B287828}" srcOrd="1" destOrd="0" presId="urn:microsoft.com/office/officeart/2005/8/layout/process4"/>
    <dgm:cxn modelId="{EECC1C35-EB9D-134D-B119-AC5BA49998B9}" srcId="{BE9AF291-A8F7-754D-9BCC-21843D1485E8}" destId="{0D809260-4B42-5043-99E3-CF6D7B616585}" srcOrd="2" destOrd="0" parTransId="{6DAB96D9-CB97-A54D-9E38-73264325FA95}" sibTransId="{4CFBC049-35FB-B34E-9B0C-92B91BF2D448}"/>
    <dgm:cxn modelId="{AFE4D4BD-1468-F64E-AA6E-C8811310FB11}" type="presOf" srcId="{85B4CF29-6326-2542-83F0-1CACEFCB1AF3}" destId="{FDFC3F15-9000-D642-934F-FD22C852295A}" srcOrd="0" destOrd="1" presId="urn:microsoft.com/office/officeart/2005/8/layout/process4"/>
    <dgm:cxn modelId="{22BFA529-E339-0641-95A3-3C48530A63FA}" srcId="{BE9AF291-A8F7-754D-9BCC-21843D1485E8}" destId="{6889743B-15A5-4B42-96C5-11425D930E4F}" srcOrd="0" destOrd="0" parTransId="{67CA192B-3275-C54B-B58C-DA050B16402A}" sibTransId="{CF529774-18D4-5A49-A355-4389DD9EDF78}"/>
    <dgm:cxn modelId="{B1731785-004D-2446-9572-BCBB32366BD9}" type="presOf" srcId="{BE9AF291-A8F7-754D-9BCC-21843D1485E8}" destId="{DF3A5C78-EC98-1741-8BEE-850D17600ECC}" srcOrd="0" destOrd="0" presId="urn:microsoft.com/office/officeart/2005/8/layout/process4"/>
    <dgm:cxn modelId="{13D2B602-D9ED-FB42-B6CC-950D78F868C5}" type="presOf" srcId="{85FA6A79-0A59-5E45-B15E-9A4DF30BB091}" destId="{01AE4E59-7A07-2540-9D90-9EB69C1E6E80}" srcOrd="0" destOrd="0" presId="urn:microsoft.com/office/officeart/2005/8/layout/process4"/>
    <dgm:cxn modelId="{9E0D5D8C-C256-9B45-BE2D-3CDC052AAD63}" type="presOf" srcId="{C9369FCC-1255-0D45-AB2C-E89EC8343E66}" destId="{FDFC3F15-9000-D642-934F-FD22C852295A}" srcOrd="0" destOrd="0" presId="urn:microsoft.com/office/officeart/2005/8/layout/process4"/>
    <dgm:cxn modelId="{9656FF87-A36E-4841-A19A-86F651EBBADF}" srcId="{BE9AF291-A8F7-754D-9BCC-21843D1485E8}" destId="{85FA6A79-0A59-5E45-B15E-9A4DF30BB091}" srcOrd="1" destOrd="0" parTransId="{85E6E25A-3AE3-3F46-8E90-F2494FC5AECD}" sibTransId="{4FD0B408-98C8-DE45-A952-A44EDA44E8FC}"/>
    <dgm:cxn modelId="{B278AA3D-E1A2-684C-AF6E-AACF61A078D8}" srcId="{96BB0494-7D8F-CD4B-A1AF-11A7C343A91B}" destId="{DA3083F4-5821-A147-9AA7-30FFBC02ADD8}" srcOrd="0" destOrd="0" parTransId="{E0E984FE-1671-454A-A779-9E975DBCAC47}" sibTransId="{9DB57987-667C-0642-BBEF-C9D273B82061}"/>
    <dgm:cxn modelId="{3C5405B3-1A41-E94C-91F5-3C67F3ADD8E3}" type="presOf" srcId="{D8ADB5D5-83D4-254D-8268-1D4258FF0983}" destId="{2B60D48B-0CBB-3640-8066-CD9CF8A8328E}" srcOrd="0" destOrd="1" presId="urn:microsoft.com/office/officeart/2005/8/layout/process4"/>
    <dgm:cxn modelId="{67429442-5381-D544-911E-45BE2E8BEBB3}" srcId="{D998F21C-897B-DF48-956E-861DE4522346}" destId="{4390CE26-E020-2344-AC66-027A469F3ACB}" srcOrd="1" destOrd="0" parTransId="{EE0784BC-8E94-3249-9326-05B0F0EC8566}" sibTransId="{57E4573D-7C81-2D40-A41D-92FE4675772B}"/>
    <dgm:cxn modelId="{66FFD0B6-DA47-A349-B205-A1552B7AC61C}" type="presOf" srcId="{4390CE26-E020-2344-AC66-027A469F3ACB}" destId="{299A5A01-E6B1-3549-9A82-78303BEA5CF6}" srcOrd="0" destOrd="0" presId="urn:microsoft.com/office/officeart/2005/8/layout/process4"/>
    <dgm:cxn modelId="{EC2AB3D2-8860-3643-BBE6-F2C46F1F52DF}" type="presOf" srcId="{D998F21C-897B-DF48-956E-861DE4522346}" destId="{EEC97410-8A05-AA47-90C3-84F83CA2796A}" srcOrd="0" destOrd="0" presId="urn:microsoft.com/office/officeart/2005/8/layout/process4"/>
    <dgm:cxn modelId="{755AEFC6-8EEA-F945-88DE-17170F7C3E07}" type="presParOf" srcId="{DF3A5C78-EC98-1741-8BEE-850D17600ECC}" destId="{B0F4D848-8A7D-A44A-9DAA-449706BF3E32}" srcOrd="0" destOrd="0" presId="urn:microsoft.com/office/officeart/2005/8/layout/process4"/>
    <dgm:cxn modelId="{4544FD3F-A557-6B4F-BD50-0F007CA12DE8}" type="presParOf" srcId="{B0F4D848-8A7D-A44A-9DAA-449706BF3E32}" destId="{EEC97410-8A05-AA47-90C3-84F83CA2796A}" srcOrd="0" destOrd="0" presId="urn:microsoft.com/office/officeart/2005/8/layout/process4"/>
    <dgm:cxn modelId="{02A4B6B0-DF77-EB44-8D51-906B9B938341}" type="presParOf" srcId="{B0F4D848-8A7D-A44A-9DAA-449706BF3E32}" destId="{B53E567A-FFCB-E447-B0EB-DF566B287828}" srcOrd="1" destOrd="0" presId="urn:microsoft.com/office/officeart/2005/8/layout/process4"/>
    <dgm:cxn modelId="{1A031150-2042-5147-9287-2F2CBFDF939E}" type="presParOf" srcId="{B0F4D848-8A7D-A44A-9DAA-449706BF3E32}" destId="{8979A76C-D61D-6741-A5C2-163D4E32E8AC}" srcOrd="2" destOrd="0" presId="urn:microsoft.com/office/officeart/2005/8/layout/process4"/>
    <dgm:cxn modelId="{27219C0F-DE72-2B46-92E8-048E292C96F0}" type="presParOf" srcId="{8979A76C-D61D-6741-A5C2-163D4E32E8AC}" destId="{FDFC3F15-9000-D642-934F-FD22C852295A}" srcOrd="0" destOrd="0" presId="urn:microsoft.com/office/officeart/2005/8/layout/process4"/>
    <dgm:cxn modelId="{EA7F7033-A8D2-9B4A-8903-C438BDD3A548}" type="presParOf" srcId="{8979A76C-D61D-6741-A5C2-163D4E32E8AC}" destId="{299A5A01-E6B1-3549-9A82-78303BEA5CF6}" srcOrd="1" destOrd="0" presId="urn:microsoft.com/office/officeart/2005/8/layout/process4"/>
    <dgm:cxn modelId="{0588543B-EA16-D64C-80B8-A42A10DD64D6}" type="presParOf" srcId="{8979A76C-D61D-6741-A5C2-163D4E32E8AC}" destId="{2B60D48B-0CBB-3640-8066-CD9CF8A8328E}" srcOrd="2" destOrd="0" presId="urn:microsoft.com/office/officeart/2005/8/layout/process4"/>
    <dgm:cxn modelId="{DBC31B58-9ECE-294B-BF31-D525DFE424B0}" type="presParOf" srcId="{8979A76C-D61D-6741-A5C2-163D4E32E8AC}" destId="{015B0615-A51D-BE4E-B6B0-DD65E7B83F35}" srcOrd="3" destOrd="0" presId="urn:microsoft.com/office/officeart/2005/8/layout/process4"/>
    <dgm:cxn modelId="{F0A07E5C-7BE7-864B-A605-80DFA88E66B6}" type="presParOf" srcId="{8979A76C-D61D-6741-A5C2-163D4E32E8AC}" destId="{245DBD2D-001A-1647-A9D4-0EE759999A90}" srcOrd="4" destOrd="0" presId="urn:microsoft.com/office/officeart/2005/8/layout/process4"/>
    <dgm:cxn modelId="{9DB211D9-9E91-874F-811A-0C5840F0C7F2}" type="presParOf" srcId="{DF3A5C78-EC98-1741-8BEE-850D17600ECC}" destId="{6F136D9B-0A5C-E34F-B2F4-375DFE16F357}" srcOrd="1" destOrd="0" presId="urn:microsoft.com/office/officeart/2005/8/layout/process4"/>
    <dgm:cxn modelId="{C9DD87C1-2DFA-AB4E-94D6-F401CCADBE31}" type="presParOf" srcId="{DF3A5C78-EC98-1741-8BEE-850D17600ECC}" destId="{1D636C84-6705-1F45-A256-C7A55A772094}" srcOrd="2" destOrd="0" presId="urn:microsoft.com/office/officeart/2005/8/layout/process4"/>
    <dgm:cxn modelId="{220F264E-8560-9446-901E-F75C824740ED}" type="presParOf" srcId="{1D636C84-6705-1F45-A256-C7A55A772094}" destId="{E96926DD-E710-3B4C-8E85-4706A8EA77F7}" srcOrd="0" destOrd="0" presId="urn:microsoft.com/office/officeart/2005/8/layout/process4"/>
    <dgm:cxn modelId="{E7CDD694-AB85-D54E-9828-7F35A9B308DB}" type="presParOf" srcId="{DF3A5C78-EC98-1741-8BEE-850D17600ECC}" destId="{26B140DD-57C8-1744-9AFB-648706180366}" srcOrd="3" destOrd="0" presId="urn:microsoft.com/office/officeart/2005/8/layout/process4"/>
    <dgm:cxn modelId="{C1A0DF0F-BD36-434A-B4F8-3938D34ECC4F}" type="presParOf" srcId="{DF3A5C78-EC98-1741-8BEE-850D17600ECC}" destId="{3DB74973-3E5B-1B47-83A0-703004048F1D}" srcOrd="4" destOrd="0" presId="urn:microsoft.com/office/officeart/2005/8/layout/process4"/>
    <dgm:cxn modelId="{65251FD4-3B80-E742-8D3C-6FB8FFBCBAFF}" type="presParOf" srcId="{3DB74973-3E5B-1B47-83A0-703004048F1D}" destId="{01AE4E59-7A07-2540-9D90-9EB69C1E6E80}" srcOrd="0" destOrd="0" presId="urn:microsoft.com/office/officeart/2005/8/layout/process4"/>
    <dgm:cxn modelId="{41B208E6-E170-F344-BC27-E5E68C8A4BCE}" type="presParOf" srcId="{DF3A5C78-EC98-1741-8BEE-850D17600ECC}" destId="{FF0428FE-3CD2-7A4A-8919-81FAED4C4DEF}" srcOrd="5" destOrd="0" presId="urn:microsoft.com/office/officeart/2005/8/layout/process4"/>
    <dgm:cxn modelId="{B08FE5BC-2C54-0C46-964A-363BC06F3BF1}" type="presParOf" srcId="{DF3A5C78-EC98-1741-8BEE-850D17600ECC}" destId="{E50A026F-7F60-EF42-97BE-EA170EA81E00}" srcOrd="6" destOrd="0" presId="urn:microsoft.com/office/officeart/2005/8/layout/process4"/>
    <dgm:cxn modelId="{FC5DCD64-CEC8-114A-AB8B-1E7C96FA80C0}" type="presParOf" srcId="{E50A026F-7F60-EF42-97BE-EA170EA81E00}" destId="{4CCC5995-C980-C545-822B-7C2E6DA5B19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F9CABA-3528-F84C-992E-FDCB53DA4C60}" type="doc">
      <dgm:prSet loTypeId="urn:microsoft.com/office/officeart/2005/8/layout/pyramid2" loCatId="pyramid" qsTypeId="urn:microsoft.com/office/officeart/2005/8/quickstyle/simple4" qsCatId="simple" csTypeId="urn:microsoft.com/office/officeart/2005/8/colors/accent1_2" csCatId="accent1"/>
      <dgm:spPr/>
      <dgm:t>
        <a:bodyPr/>
        <a:lstStyle/>
        <a:p>
          <a:endParaRPr lang="en-US"/>
        </a:p>
      </dgm:t>
    </dgm:pt>
    <dgm:pt modelId="{42C3DE85-4F24-8D44-97B4-EF1AD5BC92AA}">
      <dgm:prSet/>
      <dgm:spPr/>
      <dgm:t>
        <a:bodyPr/>
        <a:lstStyle/>
        <a:p>
          <a:pPr rtl="0"/>
          <a:r>
            <a:rPr lang="en-US" dirty="0" smtClean="0"/>
            <a:t>Addresses</a:t>
          </a:r>
          <a:endParaRPr lang="en-US" dirty="0"/>
        </a:p>
      </dgm:t>
    </dgm:pt>
    <dgm:pt modelId="{D4986A68-F696-BF4C-83C3-309739422D43}" type="parTrans" cxnId="{67D77EFB-790C-9947-9ED5-43DA84E56231}">
      <dgm:prSet/>
      <dgm:spPr/>
      <dgm:t>
        <a:bodyPr/>
        <a:lstStyle/>
        <a:p>
          <a:endParaRPr lang="en-US"/>
        </a:p>
      </dgm:t>
    </dgm:pt>
    <dgm:pt modelId="{B88ECBFA-BB73-A448-B5E7-F763C2215A4A}" type="sibTrans" cxnId="{67D77EFB-790C-9947-9ED5-43DA84E56231}">
      <dgm:prSet/>
      <dgm:spPr/>
      <dgm:t>
        <a:bodyPr/>
        <a:lstStyle/>
        <a:p>
          <a:endParaRPr lang="en-US"/>
        </a:p>
      </dgm:t>
    </dgm:pt>
    <dgm:pt modelId="{741CE14A-8B08-3F4E-8319-CFE1956DC52E}">
      <dgm:prSet/>
      <dgm:spPr/>
      <dgm:t>
        <a:bodyPr/>
        <a:lstStyle/>
        <a:p>
          <a:pPr rtl="0"/>
          <a:r>
            <a:rPr lang="en-US" dirty="0" smtClean="0"/>
            <a:t>Numbers</a:t>
          </a:r>
          <a:endParaRPr lang="en-US" dirty="0"/>
        </a:p>
      </dgm:t>
    </dgm:pt>
    <dgm:pt modelId="{7E69B0DC-AF4A-864C-8080-277020E4B8A1}" type="parTrans" cxnId="{D983EBA5-3E65-F14D-A1C5-99C01869DD62}">
      <dgm:prSet/>
      <dgm:spPr/>
      <dgm:t>
        <a:bodyPr/>
        <a:lstStyle/>
        <a:p>
          <a:endParaRPr lang="en-US"/>
        </a:p>
      </dgm:t>
    </dgm:pt>
    <dgm:pt modelId="{DC78CE80-320B-FC4F-8789-B0B0BEC65094}" type="sibTrans" cxnId="{D983EBA5-3E65-F14D-A1C5-99C01869DD62}">
      <dgm:prSet/>
      <dgm:spPr/>
      <dgm:t>
        <a:bodyPr/>
        <a:lstStyle/>
        <a:p>
          <a:endParaRPr lang="en-US"/>
        </a:p>
      </dgm:t>
    </dgm:pt>
    <dgm:pt modelId="{867FFA81-B28C-B64F-A24A-2DF78351BA0E}">
      <dgm:prSet/>
      <dgm:spPr/>
      <dgm:t>
        <a:bodyPr/>
        <a:lstStyle/>
        <a:p>
          <a:pPr rtl="0"/>
          <a:r>
            <a:rPr lang="en-US" dirty="0" smtClean="0"/>
            <a:t>Characters</a:t>
          </a:r>
          <a:endParaRPr lang="en-US" dirty="0"/>
        </a:p>
      </dgm:t>
    </dgm:pt>
    <dgm:pt modelId="{5754A166-6DD0-2543-A230-72609DFD3E05}" type="parTrans" cxnId="{E0E13F9F-F7F7-A240-B222-52A7F9059F33}">
      <dgm:prSet/>
      <dgm:spPr/>
      <dgm:t>
        <a:bodyPr/>
        <a:lstStyle/>
        <a:p>
          <a:endParaRPr lang="en-US"/>
        </a:p>
      </dgm:t>
    </dgm:pt>
    <dgm:pt modelId="{083ECC6E-F55A-B24D-B922-7F00E1A7A68C}" type="sibTrans" cxnId="{E0E13F9F-F7F7-A240-B222-52A7F9059F33}">
      <dgm:prSet/>
      <dgm:spPr/>
      <dgm:t>
        <a:bodyPr/>
        <a:lstStyle/>
        <a:p>
          <a:endParaRPr lang="en-US"/>
        </a:p>
      </dgm:t>
    </dgm:pt>
    <dgm:pt modelId="{5279767A-DFDC-E544-9A2C-7BD6B9B8971D}">
      <dgm:prSet/>
      <dgm:spPr/>
      <dgm:t>
        <a:bodyPr/>
        <a:lstStyle/>
        <a:p>
          <a:pPr rtl="0"/>
          <a:r>
            <a:rPr lang="en-US" dirty="0" smtClean="0"/>
            <a:t>Logical Data</a:t>
          </a:r>
          <a:endParaRPr lang="en-US" dirty="0"/>
        </a:p>
      </dgm:t>
    </dgm:pt>
    <dgm:pt modelId="{344845FF-FCA7-C441-AC91-2DCC72057B6F}" type="parTrans" cxnId="{19FC090A-6821-234B-9A9F-05F758D69805}">
      <dgm:prSet/>
      <dgm:spPr/>
      <dgm:t>
        <a:bodyPr/>
        <a:lstStyle/>
        <a:p>
          <a:endParaRPr lang="en-US"/>
        </a:p>
      </dgm:t>
    </dgm:pt>
    <dgm:pt modelId="{B8815F53-6499-C04C-8EE4-1A5DE3415814}" type="sibTrans" cxnId="{19FC090A-6821-234B-9A9F-05F758D69805}">
      <dgm:prSet/>
      <dgm:spPr/>
      <dgm:t>
        <a:bodyPr/>
        <a:lstStyle/>
        <a:p>
          <a:endParaRPr lang="en-US"/>
        </a:p>
      </dgm:t>
    </dgm:pt>
    <dgm:pt modelId="{5CF45BD6-8F4A-0C4D-AF4F-A24BA271FF16}" type="pres">
      <dgm:prSet presAssocID="{A6F9CABA-3528-F84C-992E-FDCB53DA4C60}" presName="compositeShape" presStyleCnt="0">
        <dgm:presLayoutVars>
          <dgm:dir/>
          <dgm:resizeHandles/>
        </dgm:presLayoutVars>
      </dgm:prSet>
      <dgm:spPr/>
      <dgm:t>
        <a:bodyPr/>
        <a:lstStyle/>
        <a:p>
          <a:endParaRPr lang="en-US"/>
        </a:p>
      </dgm:t>
    </dgm:pt>
    <dgm:pt modelId="{398EBC3F-3409-F640-A552-34E0EE96B84E}" type="pres">
      <dgm:prSet presAssocID="{A6F9CABA-3528-F84C-992E-FDCB53DA4C60}" presName="pyramid" presStyleLbl="node1" presStyleIdx="0" presStyleCnt="1"/>
      <dgm:spPr>
        <a:solidFill>
          <a:schemeClr val="accent3"/>
        </a:solidFill>
        <a:ln>
          <a:solidFill>
            <a:schemeClr val="accent3"/>
          </a:solidFill>
        </a:ln>
      </dgm:spPr>
    </dgm:pt>
    <dgm:pt modelId="{89249B60-BBF0-E64B-B7E5-5B1BD5D28EA0}" type="pres">
      <dgm:prSet presAssocID="{A6F9CABA-3528-F84C-992E-FDCB53DA4C60}" presName="theList" presStyleCnt="0"/>
      <dgm:spPr/>
    </dgm:pt>
    <dgm:pt modelId="{7C8309DA-5AF4-ED4B-8005-9099F3579E74}" type="pres">
      <dgm:prSet presAssocID="{42C3DE85-4F24-8D44-97B4-EF1AD5BC92AA}" presName="aNode" presStyleLbl="fgAcc1" presStyleIdx="0" presStyleCnt="4" custAng="20654831" custLinFactX="-23807" custLinFactNeighborX="-100000" custLinFactNeighborY="-68425">
        <dgm:presLayoutVars>
          <dgm:bulletEnabled val="1"/>
        </dgm:presLayoutVars>
      </dgm:prSet>
      <dgm:spPr/>
      <dgm:t>
        <a:bodyPr/>
        <a:lstStyle/>
        <a:p>
          <a:endParaRPr lang="en-US"/>
        </a:p>
      </dgm:t>
    </dgm:pt>
    <dgm:pt modelId="{25A0A0CD-3DF9-614D-8A3D-A358B5E2C032}" type="pres">
      <dgm:prSet presAssocID="{42C3DE85-4F24-8D44-97B4-EF1AD5BC92AA}" presName="aSpace" presStyleCnt="0"/>
      <dgm:spPr/>
    </dgm:pt>
    <dgm:pt modelId="{60D366F8-501D-8042-914B-93C4C14B955F}" type="pres">
      <dgm:prSet presAssocID="{741CE14A-8B08-3F4E-8319-CFE1956DC52E}" presName="aNode" presStyleLbl="fgAcc1" presStyleIdx="1" presStyleCnt="4" custAng="946966" custLinFactY="-34414" custLinFactNeighborX="30769" custLinFactNeighborY="-100000">
        <dgm:presLayoutVars>
          <dgm:bulletEnabled val="1"/>
        </dgm:presLayoutVars>
      </dgm:prSet>
      <dgm:spPr/>
      <dgm:t>
        <a:bodyPr/>
        <a:lstStyle/>
        <a:p>
          <a:endParaRPr lang="en-US"/>
        </a:p>
      </dgm:t>
    </dgm:pt>
    <dgm:pt modelId="{B1AD53EE-B26B-D341-93BE-77B2269226D9}" type="pres">
      <dgm:prSet presAssocID="{741CE14A-8B08-3F4E-8319-CFE1956DC52E}" presName="aSpace" presStyleCnt="0"/>
      <dgm:spPr/>
    </dgm:pt>
    <dgm:pt modelId="{7EB31862-2E15-EC40-92A8-38C0729D347E}" type="pres">
      <dgm:prSet presAssocID="{867FFA81-B28C-B64F-A24A-2DF78351BA0E}" presName="aNode" presStyleLbl="fgAcc1" presStyleIdx="2" presStyleCnt="4" custAng="846432" custLinFactX="-16124" custLinFactY="11807" custLinFactNeighborX="-100000" custLinFactNeighborY="100000">
        <dgm:presLayoutVars>
          <dgm:bulletEnabled val="1"/>
        </dgm:presLayoutVars>
      </dgm:prSet>
      <dgm:spPr/>
      <dgm:t>
        <a:bodyPr/>
        <a:lstStyle/>
        <a:p>
          <a:endParaRPr lang="en-US"/>
        </a:p>
      </dgm:t>
    </dgm:pt>
    <dgm:pt modelId="{DE718506-3475-7844-A054-A06334EAB2CC}" type="pres">
      <dgm:prSet presAssocID="{867FFA81-B28C-B64F-A24A-2DF78351BA0E}" presName="aSpace" presStyleCnt="0"/>
      <dgm:spPr/>
    </dgm:pt>
    <dgm:pt modelId="{98354637-29DA-C24D-92DF-1340B4B82D84}" type="pres">
      <dgm:prSet presAssocID="{5279767A-DFDC-E544-9A2C-7BD6B9B8971D}" presName="aNode" presStyleLbl="fgAcc1" presStyleIdx="3" presStyleCnt="4" custAng="20892888" custLinFactY="-7443" custLinFactNeighborX="27379" custLinFactNeighborY="-100000">
        <dgm:presLayoutVars>
          <dgm:bulletEnabled val="1"/>
        </dgm:presLayoutVars>
      </dgm:prSet>
      <dgm:spPr/>
      <dgm:t>
        <a:bodyPr/>
        <a:lstStyle/>
        <a:p>
          <a:endParaRPr lang="en-US"/>
        </a:p>
      </dgm:t>
    </dgm:pt>
    <dgm:pt modelId="{AA000D6A-C818-CB49-BD55-FD11DC067E17}" type="pres">
      <dgm:prSet presAssocID="{5279767A-DFDC-E544-9A2C-7BD6B9B8971D}" presName="aSpace" presStyleCnt="0"/>
      <dgm:spPr/>
    </dgm:pt>
  </dgm:ptLst>
  <dgm:cxnLst>
    <dgm:cxn modelId="{E0E13F9F-F7F7-A240-B222-52A7F9059F33}" srcId="{A6F9CABA-3528-F84C-992E-FDCB53DA4C60}" destId="{867FFA81-B28C-B64F-A24A-2DF78351BA0E}" srcOrd="2" destOrd="0" parTransId="{5754A166-6DD0-2543-A230-72609DFD3E05}" sibTransId="{083ECC6E-F55A-B24D-B922-7F00E1A7A68C}"/>
    <dgm:cxn modelId="{9B42761A-3B24-344F-85D4-2A227FA88A8A}" type="presOf" srcId="{A6F9CABA-3528-F84C-992E-FDCB53DA4C60}" destId="{5CF45BD6-8F4A-0C4D-AF4F-A24BA271FF16}" srcOrd="0" destOrd="0" presId="urn:microsoft.com/office/officeart/2005/8/layout/pyramid2"/>
    <dgm:cxn modelId="{5F3DF0C6-132F-AA47-B06D-7E59F1C329BD}" type="presOf" srcId="{741CE14A-8B08-3F4E-8319-CFE1956DC52E}" destId="{60D366F8-501D-8042-914B-93C4C14B955F}" srcOrd="0" destOrd="0" presId="urn:microsoft.com/office/officeart/2005/8/layout/pyramid2"/>
    <dgm:cxn modelId="{1E04C35F-5EA8-DD4A-9992-8FAB82063CF7}" type="presOf" srcId="{42C3DE85-4F24-8D44-97B4-EF1AD5BC92AA}" destId="{7C8309DA-5AF4-ED4B-8005-9099F3579E74}" srcOrd="0" destOrd="0" presId="urn:microsoft.com/office/officeart/2005/8/layout/pyramid2"/>
    <dgm:cxn modelId="{67D77EFB-790C-9947-9ED5-43DA84E56231}" srcId="{A6F9CABA-3528-F84C-992E-FDCB53DA4C60}" destId="{42C3DE85-4F24-8D44-97B4-EF1AD5BC92AA}" srcOrd="0" destOrd="0" parTransId="{D4986A68-F696-BF4C-83C3-309739422D43}" sibTransId="{B88ECBFA-BB73-A448-B5E7-F763C2215A4A}"/>
    <dgm:cxn modelId="{19FC090A-6821-234B-9A9F-05F758D69805}" srcId="{A6F9CABA-3528-F84C-992E-FDCB53DA4C60}" destId="{5279767A-DFDC-E544-9A2C-7BD6B9B8971D}" srcOrd="3" destOrd="0" parTransId="{344845FF-FCA7-C441-AC91-2DCC72057B6F}" sibTransId="{B8815F53-6499-C04C-8EE4-1A5DE3415814}"/>
    <dgm:cxn modelId="{9D558739-7006-0C4A-8FCA-D37FD51FEA16}" type="presOf" srcId="{5279767A-DFDC-E544-9A2C-7BD6B9B8971D}" destId="{98354637-29DA-C24D-92DF-1340B4B82D84}" srcOrd="0" destOrd="0" presId="urn:microsoft.com/office/officeart/2005/8/layout/pyramid2"/>
    <dgm:cxn modelId="{8448968A-2434-D247-8CDD-D07BE0EBD552}" type="presOf" srcId="{867FFA81-B28C-B64F-A24A-2DF78351BA0E}" destId="{7EB31862-2E15-EC40-92A8-38C0729D347E}" srcOrd="0" destOrd="0" presId="urn:microsoft.com/office/officeart/2005/8/layout/pyramid2"/>
    <dgm:cxn modelId="{D983EBA5-3E65-F14D-A1C5-99C01869DD62}" srcId="{A6F9CABA-3528-F84C-992E-FDCB53DA4C60}" destId="{741CE14A-8B08-3F4E-8319-CFE1956DC52E}" srcOrd="1" destOrd="0" parTransId="{7E69B0DC-AF4A-864C-8080-277020E4B8A1}" sibTransId="{DC78CE80-320B-FC4F-8789-B0B0BEC65094}"/>
    <dgm:cxn modelId="{F4064794-33D2-154D-BB8D-4AA10D36E286}" type="presParOf" srcId="{5CF45BD6-8F4A-0C4D-AF4F-A24BA271FF16}" destId="{398EBC3F-3409-F640-A552-34E0EE96B84E}" srcOrd="0" destOrd="0" presId="urn:microsoft.com/office/officeart/2005/8/layout/pyramid2"/>
    <dgm:cxn modelId="{9F86827A-3ECB-8E4C-AD80-EB65E478093E}" type="presParOf" srcId="{5CF45BD6-8F4A-0C4D-AF4F-A24BA271FF16}" destId="{89249B60-BBF0-E64B-B7E5-5B1BD5D28EA0}" srcOrd="1" destOrd="0" presId="urn:microsoft.com/office/officeart/2005/8/layout/pyramid2"/>
    <dgm:cxn modelId="{878CB9F0-784B-514E-BB87-5D8543E11432}" type="presParOf" srcId="{89249B60-BBF0-E64B-B7E5-5B1BD5D28EA0}" destId="{7C8309DA-5AF4-ED4B-8005-9099F3579E74}" srcOrd="0" destOrd="0" presId="urn:microsoft.com/office/officeart/2005/8/layout/pyramid2"/>
    <dgm:cxn modelId="{A89D07A8-1406-5D42-975A-0ABFEC7ADA45}" type="presParOf" srcId="{89249B60-BBF0-E64B-B7E5-5B1BD5D28EA0}" destId="{25A0A0CD-3DF9-614D-8A3D-A358B5E2C032}" srcOrd="1" destOrd="0" presId="urn:microsoft.com/office/officeart/2005/8/layout/pyramid2"/>
    <dgm:cxn modelId="{FDD6AC38-4EF0-FA49-BC07-32A8E109A710}" type="presParOf" srcId="{89249B60-BBF0-E64B-B7E5-5B1BD5D28EA0}" destId="{60D366F8-501D-8042-914B-93C4C14B955F}" srcOrd="2" destOrd="0" presId="urn:microsoft.com/office/officeart/2005/8/layout/pyramid2"/>
    <dgm:cxn modelId="{6D1E8F4B-F51C-894D-B319-C8DF7C985A5B}" type="presParOf" srcId="{89249B60-BBF0-E64B-B7E5-5B1BD5D28EA0}" destId="{B1AD53EE-B26B-D341-93BE-77B2269226D9}" srcOrd="3" destOrd="0" presId="urn:microsoft.com/office/officeart/2005/8/layout/pyramid2"/>
    <dgm:cxn modelId="{A4A8CD58-96AF-904E-9901-767C502FC8CE}" type="presParOf" srcId="{89249B60-BBF0-E64B-B7E5-5B1BD5D28EA0}" destId="{7EB31862-2E15-EC40-92A8-38C0729D347E}" srcOrd="4" destOrd="0" presId="urn:microsoft.com/office/officeart/2005/8/layout/pyramid2"/>
    <dgm:cxn modelId="{33257292-EBBF-1E41-9F6A-A6456C491BBB}" type="presParOf" srcId="{89249B60-BBF0-E64B-B7E5-5B1BD5D28EA0}" destId="{DE718506-3475-7844-A054-A06334EAB2CC}" srcOrd="5" destOrd="0" presId="urn:microsoft.com/office/officeart/2005/8/layout/pyramid2"/>
    <dgm:cxn modelId="{5F48545E-DBEF-1648-9099-54F946D00253}" type="presParOf" srcId="{89249B60-BBF0-E64B-B7E5-5B1BD5D28EA0}" destId="{98354637-29DA-C24D-92DF-1340B4B82D84}" srcOrd="6" destOrd="0" presId="urn:microsoft.com/office/officeart/2005/8/layout/pyramid2"/>
    <dgm:cxn modelId="{78CB1FBE-164D-0242-9328-05199C03076B}" type="presParOf" srcId="{89249B60-BBF0-E64B-B7E5-5B1BD5D28EA0}" destId="{AA000D6A-C818-CB49-BD55-FD11DC067E17}" srcOrd="7" destOrd="0" presId="urn:microsoft.com/office/officeart/2005/8/layout/pyramid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B8BB17-05F5-5449-87B4-F1418C4ECDD7}" type="doc">
      <dgm:prSet loTypeId="urn:microsoft.com/office/officeart/2005/8/layout/arrow5" loCatId="relationship" qsTypeId="urn:microsoft.com/office/officeart/2005/8/quickstyle/simple4" qsCatId="simple" csTypeId="urn:microsoft.com/office/officeart/2005/8/colors/accent1_2" csCatId="accent1" phldr="1"/>
      <dgm:spPr/>
      <dgm:t>
        <a:bodyPr/>
        <a:lstStyle/>
        <a:p>
          <a:endParaRPr lang="en-US"/>
        </a:p>
      </dgm:t>
    </dgm:pt>
    <dgm:pt modelId="{CBD291A9-E9FF-6441-96AE-58549F227598}">
      <dgm:prSet custT="1"/>
      <dgm:spPr/>
      <dgm:t>
        <a:bodyPr/>
        <a:lstStyle/>
        <a:p>
          <a:pPr rtl="0"/>
          <a:r>
            <a:rPr lang="en-US" sz="2400" dirty="0" smtClean="0">
              <a:effectLst>
                <a:outerShdw blurRad="38100" dist="38100" dir="2700000" algn="tl">
                  <a:srgbClr val="000000">
                    <a:alpha val="43137"/>
                  </a:srgbClr>
                </a:outerShdw>
              </a:effectLst>
            </a:rPr>
            <a:t>Most </a:t>
          </a:r>
          <a:r>
            <a:rPr lang="en-US" sz="3200" dirty="0" smtClean="0">
              <a:effectLst>
                <a:outerShdw blurRad="38100" dist="38100" dir="2700000" algn="tl">
                  <a:srgbClr val="000000">
                    <a:alpha val="43137"/>
                  </a:srgbClr>
                </a:outerShdw>
              </a:effectLst>
            </a:rPr>
            <a:t>fundamental</a:t>
          </a:r>
          <a:r>
            <a:rPr lang="en-US" sz="2400" dirty="0" smtClean="0">
              <a:effectLst>
                <a:outerShdw blurRad="38100" dist="38100" dir="2700000" algn="tl">
                  <a:srgbClr val="000000">
                    <a:alpha val="43137"/>
                  </a:srgbClr>
                </a:outerShdw>
              </a:effectLst>
            </a:rPr>
            <a:t> type of machine instruction</a:t>
          </a:r>
          <a:endParaRPr lang="en-US" sz="2400" dirty="0">
            <a:effectLst>
              <a:outerShdw blurRad="38100" dist="38100" dir="2700000" algn="tl">
                <a:srgbClr val="000000">
                  <a:alpha val="43137"/>
                </a:srgbClr>
              </a:outerShdw>
            </a:effectLst>
          </a:endParaRPr>
        </a:p>
      </dgm:t>
    </dgm:pt>
    <dgm:pt modelId="{87A839AE-A231-434A-8004-1444BFBEC906}" type="parTrans" cxnId="{0F361E3E-E4EE-8E49-9719-C6BBBE83CB5B}">
      <dgm:prSet/>
      <dgm:spPr/>
      <dgm:t>
        <a:bodyPr/>
        <a:lstStyle/>
        <a:p>
          <a:endParaRPr lang="en-US"/>
        </a:p>
      </dgm:t>
    </dgm:pt>
    <dgm:pt modelId="{F1B9C5B5-C301-3644-BC18-1FCD18A554E4}" type="sibTrans" cxnId="{0F361E3E-E4EE-8E49-9719-C6BBBE83CB5B}">
      <dgm:prSet/>
      <dgm:spPr/>
      <dgm:t>
        <a:bodyPr/>
        <a:lstStyle/>
        <a:p>
          <a:endParaRPr lang="en-US"/>
        </a:p>
      </dgm:t>
    </dgm:pt>
    <dgm:pt modelId="{A3735CA2-6882-004E-9088-38AE4D4B7E36}">
      <dgm:prSet custT="1"/>
      <dgm:spPr>
        <a:solidFill>
          <a:schemeClr val="accent3"/>
        </a:solidFill>
      </dgm:spPr>
      <dgm:t>
        <a:bodyPr/>
        <a:lstStyle/>
        <a:p>
          <a:pPr rtl="0"/>
          <a:r>
            <a:rPr lang="en-US" sz="2400" dirty="0" smtClean="0">
              <a:effectLst>
                <a:outerShdw blurRad="38100" dist="38100" dir="2700000" algn="tl">
                  <a:srgbClr val="000000">
                    <a:alpha val="43137"/>
                  </a:srgbClr>
                </a:outerShdw>
              </a:effectLst>
            </a:rPr>
            <a:t>Must specify:</a:t>
          </a:r>
          <a:endParaRPr lang="en-US" sz="2400" dirty="0">
            <a:effectLst>
              <a:outerShdw blurRad="38100" dist="38100" dir="2700000" algn="tl">
                <a:srgbClr val="000000">
                  <a:alpha val="43137"/>
                </a:srgbClr>
              </a:outerShdw>
            </a:effectLst>
          </a:endParaRPr>
        </a:p>
      </dgm:t>
    </dgm:pt>
    <dgm:pt modelId="{3D421804-C29E-B041-9B9B-1F06A8E20150}" type="parTrans" cxnId="{3A2415C0-C5FF-8043-A7A6-6C9306F2ED29}">
      <dgm:prSet/>
      <dgm:spPr/>
      <dgm:t>
        <a:bodyPr/>
        <a:lstStyle/>
        <a:p>
          <a:endParaRPr lang="en-US"/>
        </a:p>
      </dgm:t>
    </dgm:pt>
    <dgm:pt modelId="{3EC18245-13C0-3C46-8DF4-15A4ADB1D653}" type="sibTrans" cxnId="{3A2415C0-C5FF-8043-A7A6-6C9306F2ED29}">
      <dgm:prSet/>
      <dgm:spPr/>
      <dgm:t>
        <a:bodyPr/>
        <a:lstStyle/>
        <a:p>
          <a:endParaRPr lang="en-US"/>
        </a:p>
      </dgm:t>
    </dgm:pt>
    <dgm:pt modelId="{2DC71C04-B9F7-4E4E-8AF5-7B0AA79E7F90}">
      <dgm:prSet custT="1"/>
      <dgm:spPr>
        <a:solidFill>
          <a:schemeClr val="accent3"/>
        </a:solidFill>
      </dgm:spPr>
      <dgm:t>
        <a:bodyPr/>
        <a:lstStyle/>
        <a:p>
          <a:pPr rtl="0"/>
          <a:r>
            <a:rPr lang="en-US" sz="1800" b="1" dirty="0" smtClean="0">
              <a:solidFill>
                <a:srgbClr val="FFFF66"/>
              </a:solidFill>
              <a:effectLst/>
            </a:rPr>
            <a:t>Location</a:t>
          </a:r>
          <a:r>
            <a:rPr lang="en-US" sz="1800" dirty="0" smtClean="0">
              <a:effectLst>
                <a:outerShdw blurRad="38100" dist="38100" dir="2700000" algn="tl">
                  <a:srgbClr val="000000">
                    <a:alpha val="43137"/>
                  </a:srgbClr>
                </a:outerShdw>
              </a:effectLst>
            </a:rPr>
            <a:t> of the source and destination operands</a:t>
          </a:r>
          <a:endParaRPr lang="en-US" sz="1800" dirty="0">
            <a:effectLst>
              <a:outerShdw blurRad="38100" dist="38100" dir="2700000" algn="tl">
                <a:srgbClr val="000000">
                  <a:alpha val="43137"/>
                </a:srgbClr>
              </a:outerShdw>
            </a:effectLst>
          </a:endParaRPr>
        </a:p>
      </dgm:t>
    </dgm:pt>
    <dgm:pt modelId="{20115340-B054-344F-9358-BA2C3C796607}" type="parTrans" cxnId="{BE718F78-29C9-2447-9DF1-FBC668157B4F}">
      <dgm:prSet/>
      <dgm:spPr/>
      <dgm:t>
        <a:bodyPr/>
        <a:lstStyle/>
        <a:p>
          <a:endParaRPr lang="en-US"/>
        </a:p>
      </dgm:t>
    </dgm:pt>
    <dgm:pt modelId="{E52EE69E-F700-4C4D-9DD3-E6DDAC914DCB}" type="sibTrans" cxnId="{BE718F78-29C9-2447-9DF1-FBC668157B4F}">
      <dgm:prSet/>
      <dgm:spPr/>
      <dgm:t>
        <a:bodyPr/>
        <a:lstStyle/>
        <a:p>
          <a:endParaRPr lang="en-US"/>
        </a:p>
      </dgm:t>
    </dgm:pt>
    <dgm:pt modelId="{AE35FDD7-8313-ED48-9898-4AB22980C4E1}">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length</a:t>
          </a:r>
          <a:r>
            <a:rPr lang="en-US" sz="1800" dirty="0" smtClean="0">
              <a:effectLst>
                <a:outerShdw blurRad="38100" dist="38100" dir="2700000" algn="tl">
                  <a:srgbClr val="000000">
                    <a:alpha val="43137"/>
                  </a:srgbClr>
                </a:outerShdw>
              </a:effectLst>
            </a:rPr>
            <a:t> of data to be transferred must be indicated</a:t>
          </a:r>
          <a:endParaRPr lang="en-US" sz="1800" dirty="0">
            <a:effectLst>
              <a:outerShdw blurRad="38100" dist="38100" dir="2700000" algn="tl">
                <a:srgbClr val="000000">
                  <a:alpha val="43137"/>
                </a:srgbClr>
              </a:outerShdw>
            </a:effectLst>
          </a:endParaRPr>
        </a:p>
      </dgm:t>
    </dgm:pt>
    <dgm:pt modelId="{B82C8499-8741-DB42-BDE1-E3254C7FCA36}" type="parTrans" cxnId="{DFC38B20-8E0C-D24A-AB10-83E9CD60F39C}">
      <dgm:prSet/>
      <dgm:spPr/>
      <dgm:t>
        <a:bodyPr/>
        <a:lstStyle/>
        <a:p>
          <a:endParaRPr lang="en-US"/>
        </a:p>
      </dgm:t>
    </dgm:pt>
    <dgm:pt modelId="{404121AF-ECD2-7F45-A293-FBE1A881E821}" type="sibTrans" cxnId="{DFC38B20-8E0C-D24A-AB10-83E9CD60F39C}">
      <dgm:prSet/>
      <dgm:spPr/>
      <dgm:t>
        <a:bodyPr/>
        <a:lstStyle/>
        <a:p>
          <a:endParaRPr lang="en-US"/>
        </a:p>
      </dgm:t>
    </dgm:pt>
    <dgm:pt modelId="{82BD964D-2096-0D44-9011-C9F48B9CAE1D}">
      <dgm:prSet custT="1"/>
      <dgm:spPr>
        <a:solidFill>
          <a:schemeClr val="accent3"/>
        </a:solidFill>
      </dgm:spPr>
      <dgm:t>
        <a:bodyPr/>
        <a:lstStyle/>
        <a:p>
          <a:pPr rtl="0"/>
          <a:r>
            <a:rPr lang="en-US" sz="1800" dirty="0" smtClean="0">
              <a:effectLst>
                <a:outerShdw blurRad="38100" dist="38100" dir="2700000" algn="tl">
                  <a:srgbClr val="000000">
                    <a:alpha val="43137"/>
                  </a:srgbClr>
                </a:outerShdw>
              </a:effectLst>
            </a:rPr>
            <a:t>The </a:t>
          </a:r>
          <a:r>
            <a:rPr lang="en-US" sz="1800" b="1" dirty="0" smtClean="0">
              <a:solidFill>
                <a:srgbClr val="FFFF00"/>
              </a:solidFill>
              <a:effectLst/>
            </a:rPr>
            <a:t>mode of addressing </a:t>
          </a:r>
          <a:r>
            <a:rPr lang="en-US" sz="1800" dirty="0" smtClean="0">
              <a:effectLst>
                <a:outerShdw blurRad="38100" dist="38100" dir="2700000" algn="tl">
                  <a:srgbClr val="000000">
                    <a:alpha val="43137"/>
                  </a:srgbClr>
                </a:outerShdw>
              </a:effectLst>
            </a:rPr>
            <a:t>for each operand must be specified</a:t>
          </a:r>
          <a:endParaRPr lang="en-US" sz="1800" dirty="0">
            <a:effectLst>
              <a:outerShdw blurRad="38100" dist="38100" dir="2700000" algn="tl">
                <a:srgbClr val="000000">
                  <a:alpha val="43137"/>
                </a:srgbClr>
              </a:outerShdw>
            </a:effectLst>
          </a:endParaRPr>
        </a:p>
      </dgm:t>
    </dgm:pt>
    <dgm:pt modelId="{57C3DBB5-12BC-DD49-BEE1-0FDDB1BB45A3}" type="parTrans" cxnId="{EE87D561-7A7F-CB40-B809-B995BC4D9773}">
      <dgm:prSet/>
      <dgm:spPr/>
      <dgm:t>
        <a:bodyPr/>
        <a:lstStyle/>
        <a:p>
          <a:endParaRPr lang="en-US"/>
        </a:p>
      </dgm:t>
    </dgm:pt>
    <dgm:pt modelId="{CC52B425-3B96-BF49-BD9A-8132E746CA20}" type="sibTrans" cxnId="{EE87D561-7A7F-CB40-B809-B995BC4D9773}">
      <dgm:prSet/>
      <dgm:spPr/>
      <dgm:t>
        <a:bodyPr/>
        <a:lstStyle/>
        <a:p>
          <a:endParaRPr lang="en-US"/>
        </a:p>
      </dgm:t>
    </dgm:pt>
    <dgm:pt modelId="{BC060FFF-4EE9-C04F-B485-F21B3CC81355}" type="pres">
      <dgm:prSet presAssocID="{16B8BB17-05F5-5449-87B4-F1418C4ECDD7}" presName="diagram" presStyleCnt="0">
        <dgm:presLayoutVars>
          <dgm:dir/>
          <dgm:resizeHandles val="exact"/>
        </dgm:presLayoutVars>
      </dgm:prSet>
      <dgm:spPr/>
      <dgm:t>
        <a:bodyPr/>
        <a:lstStyle/>
        <a:p>
          <a:endParaRPr lang="en-US"/>
        </a:p>
      </dgm:t>
    </dgm:pt>
    <dgm:pt modelId="{2E9B4566-06DF-0D42-B507-3EED37032151}" type="pres">
      <dgm:prSet presAssocID="{CBD291A9-E9FF-6441-96AE-58549F227598}" presName="arrow" presStyleLbl="node1" presStyleIdx="0" presStyleCnt="2" custScaleX="120300">
        <dgm:presLayoutVars>
          <dgm:bulletEnabled val="1"/>
        </dgm:presLayoutVars>
      </dgm:prSet>
      <dgm:spPr/>
      <dgm:t>
        <a:bodyPr/>
        <a:lstStyle/>
        <a:p>
          <a:endParaRPr lang="en-US"/>
        </a:p>
      </dgm:t>
    </dgm:pt>
    <dgm:pt modelId="{F67F22A8-9610-4948-A69C-A8949F131989}" type="pres">
      <dgm:prSet presAssocID="{A3735CA2-6882-004E-9088-38AE4D4B7E36}" presName="arrow" presStyleLbl="node1" presStyleIdx="1" presStyleCnt="2" custScaleX="131110">
        <dgm:presLayoutVars>
          <dgm:bulletEnabled val="1"/>
        </dgm:presLayoutVars>
      </dgm:prSet>
      <dgm:spPr/>
      <dgm:t>
        <a:bodyPr/>
        <a:lstStyle/>
        <a:p>
          <a:endParaRPr lang="en-US"/>
        </a:p>
      </dgm:t>
    </dgm:pt>
  </dgm:ptLst>
  <dgm:cxnLst>
    <dgm:cxn modelId="{8C5091AD-3730-C64C-B052-958C84E64D6A}" type="presOf" srcId="{AE35FDD7-8313-ED48-9898-4AB22980C4E1}" destId="{F67F22A8-9610-4948-A69C-A8949F131989}" srcOrd="0" destOrd="2" presId="urn:microsoft.com/office/officeart/2005/8/layout/arrow5"/>
    <dgm:cxn modelId="{BE718F78-29C9-2447-9DF1-FBC668157B4F}" srcId="{A3735CA2-6882-004E-9088-38AE4D4B7E36}" destId="{2DC71C04-B9F7-4E4E-8AF5-7B0AA79E7F90}" srcOrd="0" destOrd="0" parTransId="{20115340-B054-344F-9358-BA2C3C796607}" sibTransId="{E52EE69E-F700-4C4D-9DD3-E6DDAC914DCB}"/>
    <dgm:cxn modelId="{37CDE568-9E67-5C41-B72A-852406D852C9}" type="presOf" srcId="{2DC71C04-B9F7-4E4E-8AF5-7B0AA79E7F90}" destId="{F67F22A8-9610-4948-A69C-A8949F131989}" srcOrd="0" destOrd="1" presId="urn:microsoft.com/office/officeart/2005/8/layout/arrow5"/>
    <dgm:cxn modelId="{EE87D561-7A7F-CB40-B809-B995BC4D9773}" srcId="{A3735CA2-6882-004E-9088-38AE4D4B7E36}" destId="{82BD964D-2096-0D44-9011-C9F48B9CAE1D}" srcOrd="2" destOrd="0" parTransId="{57C3DBB5-12BC-DD49-BEE1-0FDDB1BB45A3}" sibTransId="{CC52B425-3B96-BF49-BD9A-8132E746CA20}"/>
    <dgm:cxn modelId="{3A2415C0-C5FF-8043-A7A6-6C9306F2ED29}" srcId="{16B8BB17-05F5-5449-87B4-F1418C4ECDD7}" destId="{A3735CA2-6882-004E-9088-38AE4D4B7E36}" srcOrd="1" destOrd="0" parTransId="{3D421804-C29E-B041-9B9B-1F06A8E20150}" sibTransId="{3EC18245-13C0-3C46-8DF4-15A4ADB1D653}"/>
    <dgm:cxn modelId="{0F361E3E-E4EE-8E49-9719-C6BBBE83CB5B}" srcId="{16B8BB17-05F5-5449-87B4-F1418C4ECDD7}" destId="{CBD291A9-E9FF-6441-96AE-58549F227598}" srcOrd="0" destOrd="0" parTransId="{87A839AE-A231-434A-8004-1444BFBEC906}" sibTransId="{F1B9C5B5-C301-3644-BC18-1FCD18A554E4}"/>
    <dgm:cxn modelId="{FF458750-EE9D-3243-AEF7-EB87D33EACAE}" type="presOf" srcId="{82BD964D-2096-0D44-9011-C9F48B9CAE1D}" destId="{F67F22A8-9610-4948-A69C-A8949F131989}" srcOrd="0" destOrd="3" presId="urn:microsoft.com/office/officeart/2005/8/layout/arrow5"/>
    <dgm:cxn modelId="{DFC38B20-8E0C-D24A-AB10-83E9CD60F39C}" srcId="{A3735CA2-6882-004E-9088-38AE4D4B7E36}" destId="{AE35FDD7-8313-ED48-9898-4AB22980C4E1}" srcOrd="1" destOrd="0" parTransId="{B82C8499-8741-DB42-BDE1-E3254C7FCA36}" sibTransId="{404121AF-ECD2-7F45-A293-FBE1A881E821}"/>
    <dgm:cxn modelId="{66DABE9E-C9DF-9A41-9AB6-2C6D3A7BE894}" type="presOf" srcId="{A3735CA2-6882-004E-9088-38AE4D4B7E36}" destId="{F67F22A8-9610-4948-A69C-A8949F131989}" srcOrd="0" destOrd="0" presId="urn:microsoft.com/office/officeart/2005/8/layout/arrow5"/>
    <dgm:cxn modelId="{6D9E3294-F276-384F-BE0D-7AF6A23A1E56}" type="presOf" srcId="{CBD291A9-E9FF-6441-96AE-58549F227598}" destId="{2E9B4566-06DF-0D42-B507-3EED37032151}" srcOrd="0" destOrd="0" presId="urn:microsoft.com/office/officeart/2005/8/layout/arrow5"/>
    <dgm:cxn modelId="{55E0DE39-5037-A54F-AE3A-E230A73A48F7}" type="presOf" srcId="{16B8BB17-05F5-5449-87B4-F1418C4ECDD7}" destId="{BC060FFF-4EE9-C04F-B485-F21B3CC81355}" srcOrd="0" destOrd="0" presId="urn:microsoft.com/office/officeart/2005/8/layout/arrow5"/>
    <dgm:cxn modelId="{F2797C5C-27D5-6749-973B-007B029C66DC}" type="presParOf" srcId="{BC060FFF-4EE9-C04F-B485-F21B3CC81355}" destId="{2E9B4566-06DF-0D42-B507-3EED37032151}" srcOrd="0" destOrd="0" presId="urn:microsoft.com/office/officeart/2005/8/layout/arrow5"/>
    <dgm:cxn modelId="{8882964E-C656-FF47-859C-9313D4FFB135}" type="presParOf" srcId="{BC060FFF-4EE9-C04F-B485-F21B3CC81355}" destId="{F67F22A8-9610-4948-A69C-A8949F131989}" srcOrd="1" destOrd="0" presId="urn:microsoft.com/office/officeart/2005/8/layout/arrow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774423-9D28-FD4D-93B2-1D121FAEBFFB}" type="doc">
      <dgm:prSet loTypeId="urn:microsoft.com/office/officeart/2005/8/layout/bProcess2" loCatId="process" qsTypeId="urn:microsoft.com/office/officeart/2005/8/quickstyle/simple4" qsCatId="simple" csTypeId="urn:microsoft.com/office/officeart/2005/8/colors/accent1_2" csCatId="accent1" phldr="1"/>
      <dgm:spPr/>
      <dgm:t>
        <a:bodyPr/>
        <a:lstStyle/>
        <a:p>
          <a:endParaRPr lang="en-US"/>
        </a:p>
      </dgm:t>
    </dgm:pt>
    <dgm:pt modelId="{AC13097E-47F1-3C41-8E12-3F1DFDA8016C}">
      <dgm:prSet custT="1"/>
      <dgm:spPr>
        <a:ln>
          <a:solidFill>
            <a:schemeClr val="accent1"/>
          </a:solidFill>
        </a:ln>
      </dgm:spPr>
      <dgm:t>
        <a:bodyPr/>
        <a:lstStyle/>
        <a:p>
          <a:pPr rtl="0"/>
          <a:r>
            <a:rPr lang="en-US" sz="2400" dirty="0" smtClean="0">
              <a:effectLst>
                <a:outerShdw blurRad="38100" dist="38100" dir="2700000" algn="tl">
                  <a:srgbClr val="000000">
                    <a:alpha val="43137"/>
                  </a:srgbClr>
                </a:outerShdw>
              </a:effectLst>
            </a:rPr>
            <a:t>Instructions that </a:t>
          </a:r>
          <a:r>
            <a:rPr lang="en-US" sz="2400" b="1" dirty="0" smtClean="0">
              <a:solidFill>
                <a:srgbClr val="FFFF00"/>
              </a:solidFill>
              <a:effectLst>
                <a:outerShdw blurRad="38100" dist="38100" dir="2700000" algn="tl">
                  <a:srgbClr val="000000">
                    <a:alpha val="43137"/>
                  </a:srgbClr>
                </a:outerShdw>
              </a:effectLst>
            </a:rPr>
            <a:t>change the format </a:t>
          </a:r>
          <a:r>
            <a:rPr lang="en-US" sz="2400" dirty="0" smtClean="0">
              <a:effectLst>
                <a:outerShdw blurRad="38100" dist="38100" dir="2700000" algn="tl">
                  <a:srgbClr val="000000">
                    <a:alpha val="43137"/>
                  </a:srgbClr>
                </a:outerShdw>
              </a:effectLst>
            </a:rPr>
            <a:t>or operate on the format of data</a:t>
          </a:r>
          <a:endParaRPr lang="en-US" sz="2400" dirty="0">
            <a:effectLst>
              <a:outerShdw blurRad="38100" dist="38100" dir="2700000" algn="tl">
                <a:srgbClr val="000000">
                  <a:alpha val="43137"/>
                </a:srgbClr>
              </a:outerShdw>
            </a:effectLst>
          </a:endParaRPr>
        </a:p>
      </dgm:t>
    </dgm:pt>
    <dgm:pt modelId="{9F9A3FF6-15CE-9940-8972-9476304E32C9}" type="parTrans" cxnId="{9DC34341-C9E0-2F49-9BC8-2A74DE58FA85}">
      <dgm:prSet/>
      <dgm:spPr/>
      <dgm:t>
        <a:bodyPr/>
        <a:lstStyle/>
        <a:p>
          <a:endParaRPr lang="en-US"/>
        </a:p>
      </dgm:t>
    </dgm:pt>
    <dgm:pt modelId="{71E24C2E-E756-2D42-BECA-7734384383F2}" type="sibTrans" cxnId="{9DC34341-C9E0-2F49-9BC8-2A74DE58FA85}">
      <dgm:prSet/>
      <dgm:spPr>
        <a:solidFill>
          <a:schemeClr val="accent3"/>
        </a:solidFill>
        <a:ln>
          <a:solidFill>
            <a:schemeClr val="accent1"/>
          </a:solidFill>
        </a:ln>
      </dgm:spPr>
      <dgm:t>
        <a:bodyPr/>
        <a:lstStyle/>
        <a:p>
          <a:endParaRPr lang="en-US" dirty="0"/>
        </a:p>
      </dgm:t>
    </dgm:pt>
    <dgm:pt modelId="{8C7A5930-8A3D-0842-AF29-1EA693AA6B99}">
      <dgm:prSet/>
      <dgm:spPr>
        <a:solidFill>
          <a:schemeClr val="accent4"/>
        </a:solidFill>
        <a:ln>
          <a:solidFill>
            <a:schemeClr val="accent4"/>
          </a:solidFill>
        </a:ln>
      </dgm:spPr>
      <dgm:t>
        <a:bodyPr/>
        <a:lstStyle/>
        <a:p>
          <a:pPr rtl="0"/>
          <a:r>
            <a:rPr lang="en-US" dirty="0" smtClean="0">
              <a:solidFill>
                <a:schemeClr val="tx2"/>
              </a:solidFill>
              <a:effectLst>
                <a:outerShdw blurRad="38100" dist="38100" dir="2700000" algn="tl">
                  <a:srgbClr val="000000">
                    <a:alpha val="43137"/>
                  </a:srgbClr>
                </a:outerShdw>
              </a:effectLst>
            </a:rPr>
            <a:t>An example is converting from decimal to binary</a:t>
          </a:r>
          <a:endParaRPr lang="en-US" dirty="0">
            <a:solidFill>
              <a:schemeClr val="tx2"/>
            </a:solidFill>
            <a:effectLst>
              <a:outerShdw blurRad="38100" dist="38100" dir="2700000" algn="tl">
                <a:srgbClr val="000000">
                  <a:alpha val="43137"/>
                </a:srgbClr>
              </a:outerShdw>
            </a:effectLst>
          </a:endParaRPr>
        </a:p>
      </dgm:t>
    </dgm:pt>
    <dgm:pt modelId="{FEA8845C-C1A2-2141-A2FB-D61E1EB815C1}" type="parTrans" cxnId="{34CDA9B4-D212-0540-B360-08E09EBB7930}">
      <dgm:prSet/>
      <dgm:spPr/>
      <dgm:t>
        <a:bodyPr/>
        <a:lstStyle/>
        <a:p>
          <a:endParaRPr lang="en-US"/>
        </a:p>
      </dgm:t>
    </dgm:pt>
    <dgm:pt modelId="{C91B3ABF-8735-3F41-AD79-6889C5488C39}" type="sibTrans" cxnId="{34CDA9B4-D212-0540-B360-08E09EBB7930}">
      <dgm:prSet/>
      <dgm:spPr>
        <a:solidFill>
          <a:schemeClr val="accent1">
            <a:alpha val="87000"/>
          </a:schemeClr>
        </a:solidFill>
        <a:ln>
          <a:solidFill>
            <a:schemeClr val="accent4"/>
          </a:solidFill>
        </a:ln>
      </dgm:spPr>
      <dgm:t>
        <a:bodyPr/>
        <a:lstStyle/>
        <a:p>
          <a:endParaRPr lang="en-US" dirty="0"/>
        </a:p>
      </dgm:t>
    </dgm:pt>
    <dgm:pt modelId="{D32CD237-EEB7-EB46-8796-D6217CE89D81}">
      <dgm:prSet custT="1"/>
      <dgm:spPr>
        <a:solidFill>
          <a:schemeClr val="accent3"/>
        </a:solidFill>
        <a:ln>
          <a:solidFill>
            <a:schemeClr val="accent3"/>
          </a:solidFill>
        </a:ln>
      </dgm:spPr>
      <dgm:t>
        <a:bodyPr/>
        <a:lstStyle/>
        <a:p>
          <a:pPr rtl="0"/>
          <a:r>
            <a:rPr lang="en-US" sz="2000" dirty="0" smtClean="0">
              <a:effectLst>
                <a:outerShdw blurRad="38100" dist="38100" dir="2700000" algn="tl">
                  <a:srgbClr val="000000">
                    <a:alpha val="43137"/>
                  </a:srgbClr>
                </a:outerShdw>
              </a:effectLst>
            </a:rPr>
            <a:t>An example of a more complex editing instruction is the EAS/390 Translate (TR</a:t>
          </a:r>
          <a:r>
            <a:rPr lang="en-US" sz="2000" smtClean="0">
              <a:effectLst>
                <a:outerShdw blurRad="38100" dist="38100" dir="2700000" algn="tl">
                  <a:srgbClr val="000000">
                    <a:alpha val="43137"/>
                  </a:srgbClr>
                </a:outerShdw>
              </a:effectLst>
            </a:rPr>
            <a:t>) instruction (page 425)</a:t>
          </a:r>
          <a:endParaRPr lang="en-US" sz="2000" dirty="0">
            <a:effectLst>
              <a:outerShdw blurRad="38100" dist="38100" dir="2700000" algn="tl">
                <a:srgbClr val="000000">
                  <a:alpha val="43137"/>
                </a:srgbClr>
              </a:outerShdw>
            </a:effectLst>
          </a:endParaRPr>
        </a:p>
      </dgm:t>
    </dgm:pt>
    <dgm:pt modelId="{4B4DDBC8-29A2-E44D-95A8-EAF6E272A3AF}" type="parTrans" cxnId="{542126F0-3C71-E646-BDD7-F74A868C2FCC}">
      <dgm:prSet/>
      <dgm:spPr/>
      <dgm:t>
        <a:bodyPr/>
        <a:lstStyle/>
        <a:p>
          <a:endParaRPr lang="en-US"/>
        </a:p>
      </dgm:t>
    </dgm:pt>
    <dgm:pt modelId="{7A935499-5AC3-D94B-A08C-71A233C4453D}" type="sibTrans" cxnId="{542126F0-3C71-E646-BDD7-F74A868C2FCC}">
      <dgm:prSet/>
      <dgm:spPr/>
      <dgm:t>
        <a:bodyPr/>
        <a:lstStyle/>
        <a:p>
          <a:endParaRPr lang="en-US"/>
        </a:p>
      </dgm:t>
    </dgm:pt>
    <dgm:pt modelId="{BD084606-F38B-CB4B-A769-6B940EB20879}" type="pres">
      <dgm:prSet presAssocID="{B3774423-9D28-FD4D-93B2-1D121FAEBFFB}" presName="diagram" presStyleCnt="0">
        <dgm:presLayoutVars>
          <dgm:dir/>
          <dgm:resizeHandles/>
        </dgm:presLayoutVars>
      </dgm:prSet>
      <dgm:spPr/>
      <dgm:t>
        <a:bodyPr/>
        <a:lstStyle/>
        <a:p>
          <a:endParaRPr lang="en-US"/>
        </a:p>
      </dgm:t>
    </dgm:pt>
    <dgm:pt modelId="{77C9DA8E-8ED9-844B-B613-13FD05010447}" type="pres">
      <dgm:prSet presAssocID="{AC13097E-47F1-3C41-8E12-3F1DFDA8016C}" presName="firstNode" presStyleLbl="node1" presStyleIdx="0" presStyleCnt="3" custLinFactNeighborY="15050">
        <dgm:presLayoutVars>
          <dgm:bulletEnabled val="1"/>
        </dgm:presLayoutVars>
      </dgm:prSet>
      <dgm:spPr/>
      <dgm:t>
        <a:bodyPr/>
        <a:lstStyle/>
        <a:p>
          <a:endParaRPr lang="en-US"/>
        </a:p>
      </dgm:t>
    </dgm:pt>
    <dgm:pt modelId="{A565A70D-D266-D14D-801A-624F8C0A17FF}" type="pres">
      <dgm:prSet presAssocID="{71E24C2E-E756-2D42-BECA-7734384383F2}" presName="sibTrans" presStyleLbl="sibTrans2D1" presStyleIdx="0" presStyleCnt="2"/>
      <dgm:spPr/>
      <dgm:t>
        <a:bodyPr/>
        <a:lstStyle/>
        <a:p>
          <a:endParaRPr lang="en-US"/>
        </a:p>
      </dgm:t>
    </dgm:pt>
    <dgm:pt modelId="{CAB0B591-34C9-1642-ABA2-85FDD5804C68}" type="pres">
      <dgm:prSet presAssocID="{8C7A5930-8A3D-0842-AF29-1EA693AA6B99}" presName="middleNode" presStyleCnt="0"/>
      <dgm:spPr/>
    </dgm:pt>
    <dgm:pt modelId="{FD036E6B-7CF7-C443-903F-AE4710AA0D4E}" type="pres">
      <dgm:prSet presAssocID="{8C7A5930-8A3D-0842-AF29-1EA693AA6B99}" presName="padding" presStyleLbl="node1" presStyleIdx="0" presStyleCnt="3"/>
      <dgm:spPr/>
    </dgm:pt>
    <dgm:pt modelId="{D26DB3FA-AA5B-7B46-A54F-F769F99A465F}" type="pres">
      <dgm:prSet presAssocID="{8C7A5930-8A3D-0842-AF29-1EA693AA6B99}" presName="shape" presStyleLbl="node1" presStyleIdx="1" presStyleCnt="3" custScaleX="179201">
        <dgm:presLayoutVars>
          <dgm:bulletEnabled val="1"/>
        </dgm:presLayoutVars>
      </dgm:prSet>
      <dgm:spPr/>
      <dgm:t>
        <a:bodyPr/>
        <a:lstStyle/>
        <a:p>
          <a:endParaRPr lang="en-US"/>
        </a:p>
      </dgm:t>
    </dgm:pt>
    <dgm:pt modelId="{D49EAA5E-508B-AC45-A500-B17EA738C083}" type="pres">
      <dgm:prSet presAssocID="{C91B3ABF-8735-3F41-AD79-6889C5488C39}" presName="sibTrans" presStyleLbl="sibTrans2D1" presStyleIdx="1" presStyleCnt="2"/>
      <dgm:spPr/>
      <dgm:t>
        <a:bodyPr/>
        <a:lstStyle/>
        <a:p>
          <a:endParaRPr lang="en-US"/>
        </a:p>
      </dgm:t>
    </dgm:pt>
    <dgm:pt modelId="{4F063FBB-5B0E-B64A-B216-78406CFC0194}" type="pres">
      <dgm:prSet presAssocID="{D32CD237-EEB7-EB46-8796-D6217CE89D81}" presName="lastNode" presStyleLbl="node1" presStyleIdx="2" presStyleCnt="3">
        <dgm:presLayoutVars>
          <dgm:bulletEnabled val="1"/>
        </dgm:presLayoutVars>
      </dgm:prSet>
      <dgm:spPr/>
      <dgm:t>
        <a:bodyPr/>
        <a:lstStyle/>
        <a:p>
          <a:endParaRPr lang="en-US"/>
        </a:p>
      </dgm:t>
    </dgm:pt>
  </dgm:ptLst>
  <dgm:cxnLst>
    <dgm:cxn modelId="{34CDA9B4-D212-0540-B360-08E09EBB7930}" srcId="{B3774423-9D28-FD4D-93B2-1D121FAEBFFB}" destId="{8C7A5930-8A3D-0842-AF29-1EA693AA6B99}" srcOrd="1" destOrd="0" parTransId="{FEA8845C-C1A2-2141-A2FB-D61E1EB815C1}" sibTransId="{C91B3ABF-8735-3F41-AD79-6889C5488C39}"/>
    <dgm:cxn modelId="{9DC34341-C9E0-2F49-9BC8-2A74DE58FA85}" srcId="{B3774423-9D28-FD4D-93B2-1D121FAEBFFB}" destId="{AC13097E-47F1-3C41-8E12-3F1DFDA8016C}" srcOrd="0" destOrd="0" parTransId="{9F9A3FF6-15CE-9940-8972-9476304E32C9}" sibTransId="{71E24C2E-E756-2D42-BECA-7734384383F2}"/>
    <dgm:cxn modelId="{C5C99ABF-373F-4F40-BB87-3169F578EB09}" type="presOf" srcId="{AC13097E-47F1-3C41-8E12-3F1DFDA8016C}" destId="{77C9DA8E-8ED9-844B-B613-13FD05010447}" srcOrd="0" destOrd="0" presId="urn:microsoft.com/office/officeart/2005/8/layout/bProcess2"/>
    <dgm:cxn modelId="{9F9CB7B7-99AE-4445-ABEF-5344998360A5}" type="presOf" srcId="{B3774423-9D28-FD4D-93B2-1D121FAEBFFB}" destId="{BD084606-F38B-CB4B-A769-6B940EB20879}" srcOrd="0" destOrd="0" presId="urn:microsoft.com/office/officeart/2005/8/layout/bProcess2"/>
    <dgm:cxn modelId="{3FDA3566-F370-8146-B0DD-7DE2EC29497C}" type="presOf" srcId="{8C7A5930-8A3D-0842-AF29-1EA693AA6B99}" destId="{D26DB3FA-AA5B-7B46-A54F-F769F99A465F}" srcOrd="0" destOrd="0" presId="urn:microsoft.com/office/officeart/2005/8/layout/bProcess2"/>
    <dgm:cxn modelId="{05F56680-3D88-8246-8A1E-A41798AB9B43}" type="presOf" srcId="{D32CD237-EEB7-EB46-8796-D6217CE89D81}" destId="{4F063FBB-5B0E-B64A-B216-78406CFC0194}" srcOrd="0" destOrd="0" presId="urn:microsoft.com/office/officeart/2005/8/layout/bProcess2"/>
    <dgm:cxn modelId="{5BFF0AB4-AEFD-C643-8812-4D2C132101B6}" type="presOf" srcId="{71E24C2E-E756-2D42-BECA-7734384383F2}" destId="{A565A70D-D266-D14D-801A-624F8C0A17FF}" srcOrd="0" destOrd="0" presId="urn:microsoft.com/office/officeart/2005/8/layout/bProcess2"/>
    <dgm:cxn modelId="{7EACAE2A-9B6E-E341-B381-59F417B4E898}" type="presOf" srcId="{C91B3ABF-8735-3F41-AD79-6889C5488C39}" destId="{D49EAA5E-508B-AC45-A500-B17EA738C083}" srcOrd="0" destOrd="0" presId="urn:microsoft.com/office/officeart/2005/8/layout/bProcess2"/>
    <dgm:cxn modelId="{542126F0-3C71-E646-BDD7-F74A868C2FCC}" srcId="{B3774423-9D28-FD4D-93B2-1D121FAEBFFB}" destId="{D32CD237-EEB7-EB46-8796-D6217CE89D81}" srcOrd="2" destOrd="0" parTransId="{4B4DDBC8-29A2-E44D-95A8-EAF6E272A3AF}" sibTransId="{7A935499-5AC3-D94B-A08C-71A233C4453D}"/>
    <dgm:cxn modelId="{014F0671-F9C8-B543-AE16-1CCFAEACA96D}" type="presParOf" srcId="{BD084606-F38B-CB4B-A769-6B940EB20879}" destId="{77C9DA8E-8ED9-844B-B613-13FD05010447}" srcOrd="0" destOrd="0" presId="urn:microsoft.com/office/officeart/2005/8/layout/bProcess2"/>
    <dgm:cxn modelId="{78FA1842-87E5-5346-998D-B217B42A2152}" type="presParOf" srcId="{BD084606-F38B-CB4B-A769-6B940EB20879}" destId="{A565A70D-D266-D14D-801A-624F8C0A17FF}" srcOrd="1" destOrd="0" presId="urn:microsoft.com/office/officeart/2005/8/layout/bProcess2"/>
    <dgm:cxn modelId="{6763B0DE-C090-434A-8AF4-5E383A87F407}" type="presParOf" srcId="{BD084606-F38B-CB4B-A769-6B940EB20879}" destId="{CAB0B591-34C9-1642-ABA2-85FDD5804C68}" srcOrd="2" destOrd="0" presId="urn:microsoft.com/office/officeart/2005/8/layout/bProcess2"/>
    <dgm:cxn modelId="{DC1609A1-016D-6145-864B-3549504D758E}" type="presParOf" srcId="{CAB0B591-34C9-1642-ABA2-85FDD5804C68}" destId="{FD036E6B-7CF7-C443-903F-AE4710AA0D4E}" srcOrd="0" destOrd="0" presId="urn:microsoft.com/office/officeart/2005/8/layout/bProcess2"/>
    <dgm:cxn modelId="{FB943F61-B8AC-6C4C-AA3D-E333D1837D4F}" type="presParOf" srcId="{CAB0B591-34C9-1642-ABA2-85FDD5804C68}" destId="{D26DB3FA-AA5B-7B46-A54F-F769F99A465F}" srcOrd="1" destOrd="0" presId="urn:microsoft.com/office/officeart/2005/8/layout/bProcess2"/>
    <dgm:cxn modelId="{9A0B0AC5-C811-1A4B-A282-94E404D13464}" type="presParOf" srcId="{BD084606-F38B-CB4B-A769-6B940EB20879}" destId="{D49EAA5E-508B-AC45-A500-B17EA738C083}" srcOrd="3" destOrd="0" presId="urn:microsoft.com/office/officeart/2005/8/layout/bProcess2"/>
    <dgm:cxn modelId="{4A0583C9-80A6-D844-A8F8-CC5837435F22}" type="presParOf" srcId="{BD084606-F38B-CB4B-A769-6B940EB20879}" destId="{4F063FBB-5B0E-B64A-B216-78406CFC0194}" srcOrd="4" destOrd="0" presId="urn:microsoft.com/office/officeart/2005/8/layout/b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81E9A8-5413-524C-8982-5AF295AA0FD3}"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EB93D4E5-8CA1-7546-BD15-4BC63FAF4B6A}">
      <dgm:prSet/>
      <dgm:spPr>
        <a:solidFill>
          <a:schemeClr val="accent3"/>
        </a:solidFill>
        <a:ln>
          <a:solidFill>
            <a:schemeClr val="accent3"/>
          </a:solidFill>
        </a:ln>
      </dgm:spPr>
      <dgm:t>
        <a:bodyPr/>
        <a:lstStyle/>
        <a:p>
          <a:pPr rtl="0"/>
          <a:r>
            <a:rPr lang="en-US" dirty="0" smtClean="0">
              <a:solidFill>
                <a:srgbClr val="FFFF00"/>
              </a:solidFill>
            </a:rPr>
            <a:t>Instructions that can be executed only</a:t>
          </a:r>
          <a:r>
            <a:rPr lang="en-US" dirty="0" smtClean="0"/>
            <a:t> while the processor is in a </a:t>
          </a:r>
          <a:r>
            <a:rPr lang="en-US" dirty="0" smtClean="0">
              <a:solidFill>
                <a:srgbClr val="FFFF00"/>
              </a:solidFill>
            </a:rPr>
            <a:t>certain privileged state</a:t>
          </a:r>
          <a:r>
            <a:rPr lang="en-US" dirty="0" smtClean="0"/>
            <a:t> or is executing a program in a special privileged area of memory</a:t>
          </a:r>
          <a:endParaRPr lang="en-US" dirty="0"/>
        </a:p>
      </dgm:t>
    </dgm:pt>
    <dgm:pt modelId="{EB640E17-8E48-F141-971D-24693C56EA87}" type="parTrans" cxnId="{16BD85AD-A88B-4B4D-B5F1-92ED44540C25}">
      <dgm:prSet/>
      <dgm:spPr/>
      <dgm:t>
        <a:bodyPr/>
        <a:lstStyle/>
        <a:p>
          <a:endParaRPr lang="en-US"/>
        </a:p>
      </dgm:t>
    </dgm:pt>
    <dgm:pt modelId="{67C4524F-BB04-034F-B912-726197C9AA9C}" type="sibTrans" cxnId="{16BD85AD-A88B-4B4D-B5F1-92ED44540C25}">
      <dgm:prSet/>
      <dgm:spPr/>
      <dgm:t>
        <a:bodyPr/>
        <a:lstStyle/>
        <a:p>
          <a:endParaRPr lang="en-US"/>
        </a:p>
      </dgm:t>
    </dgm:pt>
    <dgm:pt modelId="{E9E92FCE-DAF2-3145-BE10-2CF450B85DEB}">
      <dgm:prSet/>
      <dgm:spPr>
        <a:solidFill>
          <a:schemeClr val="accent4"/>
        </a:solidFill>
        <a:ln>
          <a:solidFill>
            <a:schemeClr val="accent4"/>
          </a:solidFill>
        </a:ln>
      </dgm:spPr>
      <dgm:t>
        <a:bodyPr/>
        <a:lstStyle/>
        <a:p>
          <a:pPr rtl="0"/>
          <a:r>
            <a:rPr lang="en-US" dirty="0" smtClean="0"/>
            <a:t>Typically these instructions are </a:t>
          </a:r>
          <a:r>
            <a:rPr lang="en-US" b="1" dirty="0" smtClean="0">
              <a:solidFill>
                <a:schemeClr val="accent6">
                  <a:lumMod val="60000"/>
                  <a:lumOff val="40000"/>
                </a:schemeClr>
              </a:solidFill>
            </a:rPr>
            <a:t>reserved</a:t>
          </a:r>
          <a:r>
            <a:rPr lang="en-US" dirty="0" smtClean="0"/>
            <a:t> for the use of the </a:t>
          </a:r>
          <a:r>
            <a:rPr lang="en-US" b="1" dirty="0" smtClean="0">
              <a:solidFill>
                <a:schemeClr val="accent6">
                  <a:lumMod val="60000"/>
                  <a:lumOff val="40000"/>
                </a:schemeClr>
              </a:solidFill>
            </a:rPr>
            <a:t>operating system</a:t>
          </a:r>
          <a:endParaRPr lang="en-US" b="1" dirty="0">
            <a:solidFill>
              <a:schemeClr val="accent6">
                <a:lumMod val="60000"/>
                <a:lumOff val="40000"/>
              </a:schemeClr>
            </a:solidFill>
          </a:endParaRPr>
        </a:p>
      </dgm:t>
    </dgm:pt>
    <dgm:pt modelId="{E124D7BF-0B29-7341-A590-E3859651EFE8}" type="parTrans" cxnId="{034CB049-2D9B-2A4E-A759-12465CADA4F5}">
      <dgm:prSet/>
      <dgm:spPr/>
      <dgm:t>
        <a:bodyPr/>
        <a:lstStyle/>
        <a:p>
          <a:endParaRPr lang="en-US"/>
        </a:p>
      </dgm:t>
    </dgm:pt>
    <dgm:pt modelId="{A8248814-6852-BD45-A1C1-9B5235C0D061}" type="sibTrans" cxnId="{034CB049-2D9B-2A4E-A759-12465CADA4F5}">
      <dgm:prSet/>
      <dgm:spPr/>
      <dgm:t>
        <a:bodyPr/>
        <a:lstStyle/>
        <a:p>
          <a:endParaRPr lang="en-US"/>
        </a:p>
      </dgm:t>
    </dgm:pt>
    <dgm:pt modelId="{512ECA6A-2A27-5540-BF41-B6C374340369}">
      <dgm:prSet/>
      <dgm:spPr/>
      <dgm:t>
        <a:bodyPr/>
        <a:lstStyle/>
        <a:p>
          <a:pPr rtl="0"/>
          <a:r>
            <a:rPr lang="en-US" dirty="0" smtClean="0"/>
            <a:t>Examples of system control operations:</a:t>
          </a:r>
          <a:endParaRPr lang="en-US" dirty="0"/>
        </a:p>
      </dgm:t>
    </dgm:pt>
    <dgm:pt modelId="{CD0226D3-EFCC-044F-8293-BD6A9927F1C7}" type="parTrans" cxnId="{6E5CB42C-E4CC-D34B-9875-FE6D13A9601F}">
      <dgm:prSet/>
      <dgm:spPr/>
      <dgm:t>
        <a:bodyPr/>
        <a:lstStyle/>
        <a:p>
          <a:endParaRPr lang="en-US"/>
        </a:p>
      </dgm:t>
    </dgm:pt>
    <dgm:pt modelId="{96C9C5C4-86AC-4F48-A1C8-BD58C310C40D}" type="sibTrans" cxnId="{6E5CB42C-E4CC-D34B-9875-FE6D13A9601F}">
      <dgm:prSet/>
      <dgm:spPr/>
      <dgm:t>
        <a:bodyPr/>
        <a:lstStyle/>
        <a:p>
          <a:endParaRPr lang="en-US"/>
        </a:p>
      </dgm:t>
    </dgm:pt>
    <dgm:pt modelId="{227FAB59-23FC-A843-A078-89F98BD00632}">
      <dgm:prSet custT="1"/>
      <dgm:spPr/>
      <dgm:t>
        <a:bodyPr/>
        <a:lstStyle/>
        <a:p>
          <a:pPr rtl="0"/>
          <a:r>
            <a:rPr lang="en-US" sz="1800" dirty="0" smtClean="0"/>
            <a:t>A system control instruction may read or alter a control register</a:t>
          </a:r>
          <a:endParaRPr lang="en-US" sz="1800" dirty="0"/>
        </a:p>
      </dgm:t>
    </dgm:pt>
    <dgm:pt modelId="{E95E9233-9367-A749-A657-FB18BD734A03}" type="parTrans" cxnId="{49570F3A-F570-5947-9832-877548A89021}">
      <dgm:prSet/>
      <dgm:spPr/>
      <dgm:t>
        <a:bodyPr/>
        <a:lstStyle/>
        <a:p>
          <a:endParaRPr lang="en-US"/>
        </a:p>
      </dgm:t>
    </dgm:pt>
    <dgm:pt modelId="{855ADFB7-AD32-5841-8BBE-52D81A552EB4}" type="sibTrans" cxnId="{49570F3A-F570-5947-9832-877548A89021}">
      <dgm:prSet/>
      <dgm:spPr/>
      <dgm:t>
        <a:bodyPr/>
        <a:lstStyle/>
        <a:p>
          <a:endParaRPr lang="en-US"/>
        </a:p>
      </dgm:t>
    </dgm:pt>
    <dgm:pt modelId="{358AA9CD-32A2-DD46-AAFA-8935BDAFBB20}">
      <dgm:prSet custT="1"/>
      <dgm:spPr/>
      <dgm:t>
        <a:bodyPr/>
        <a:lstStyle/>
        <a:p>
          <a:pPr rtl="0"/>
          <a:r>
            <a:rPr lang="en-US" sz="1800" dirty="0" smtClean="0"/>
            <a:t>An instruction to read or modify a storage protection key</a:t>
          </a:r>
          <a:endParaRPr lang="en-US" sz="1800" dirty="0"/>
        </a:p>
      </dgm:t>
    </dgm:pt>
    <dgm:pt modelId="{CB640F0B-9187-5E4C-8DC8-B38DB779FCCC}" type="parTrans" cxnId="{8219388E-D945-5845-AE4F-037D6DBA1EB4}">
      <dgm:prSet/>
      <dgm:spPr/>
      <dgm:t>
        <a:bodyPr/>
        <a:lstStyle/>
        <a:p>
          <a:endParaRPr lang="en-US"/>
        </a:p>
      </dgm:t>
    </dgm:pt>
    <dgm:pt modelId="{371191D7-AF4F-C541-832E-2E60F53719DD}" type="sibTrans" cxnId="{8219388E-D945-5845-AE4F-037D6DBA1EB4}">
      <dgm:prSet/>
      <dgm:spPr/>
      <dgm:t>
        <a:bodyPr/>
        <a:lstStyle/>
        <a:p>
          <a:endParaRPr lang="en-US"/>
        </a:p>
      </dgm:t>
    </dgm:pt>
    <dgm:pt modelId="{27A6DB09-7A73-E34E-9751-1D7E0C8AEFDE}">
      <dgm:prSet custT="1"/>
      <dgm:spPr/>
      <dgm:t>
        <a:bodyPr/>
        <a:lstStyle/>
        <a:p>
          <a:pPr rtl="0"/>
          <a:r>
            <a:rPr lang="en-US" sz="1800" dirty="0" smtClean="0"/>
            <a:t>Access to process control blocks in a multiprogramming system</a:t>
          </a:r>
          <a:endParaRPr lang="en-US" sz="1800" dirty="0"/>
        </a:p>
      </dgm:t>
    </dgm:pt>
    <dgm:pt modelId="{3DDC6881-1159-4749-B696-931528299B1F}" type="parTrans" cxnId="{FD8DB6E4-E0E4-4541-A20B-AB3DB421721B}">
      <dgm:prSet/>
      <dgm:spPr/>
      <dgm:t>
        <a:bodyPr/>
        <a:lstStyle/>
        <a:p>
          <a:endParaRPr lang="en-US"/>
        </a:p>
      </dgm:t>
    </dgm:pt>
    <dgm:pt modelId="{BEA10779-1B79-8748-AEE8-CB0EA20E6DDB}" type="sibTrans" cxnId="{FD8DB6E4-E0E4-4541-A20B-AB3DB421721B}">
      <dgm:prSet/>
      <dgm:spPr/>
      <dgm:t>
        <a:bodyPr/>
        <a:lstStyle/>
        <a:p>
          <a:endParaRPr lang="en-US"/>
        </a:p>
      </dgm:t>
    </dgm:pt>
    <dgm:pt modelId="{C5C93C76-63AF-834D-B8AC-7566894C2FB4}" type="pres">
      <dgm:prSet presAssocID="{2481E9A8-5413-524C-8982-5AF295AA0FD3}" presName="Name0" presStyleCnt="0">
        <dgm:presLayoutVars>
          <dgm:chMax val="3"/>
          <dgm:chPref val="1"/>
          <dgm:dir/>
          <dgm:animLvl val="lvl"/>
          <dgm:resizeHandles/>
        </dgm:presLayoutVars>
      </dgm:prSet>
      <dgm:spPr/>
      <dgm:t>
        <a:bodyPr/>
        <a:lstStyle/>
        <a:p>
          <a:endParaRPr lang="en-US"/>
        </a:p>
      </dgm:t>
    </dgm:pt>
    <dgm:pt modelId="{8100030E-98E6-354A-8D6D-3DD51BC2A374}" type="pres">
      <dgm:prSet presAssocID="{2481E9A8-5413-524C-8982-5AF295AA0FD3}" presName="outerBox" presStyleCnt="0"/>
      <dgm:spPr/>
    </dgm:pt>
    <dgm:pt modelId="{C549312C-F687-024F-ADD4-C847C870AB31}" type="pres">
      <dgm:prSet presAssocID="{2481E9A8-5413-524C-8982-5AF295AA0FD3}" presName="outerBoxParent" presStyleLbl="node1" presStyleIdx="0" presStyleCnt="3"/>
      <dgm:spPr/>
      <dgm:t>
        <a:bodyPr/>
        <a:lstStyle/>
        <a:p>
          <a:endParaRPr lang="en-US"/>
        </a:p>
      </dgm:t>
    </dgm:pt>
    <dgm:pt modelId="{215EB33E-CBA2-DC48-BEEA-2F9B9488A69E}" type="pres">
      <dgm:prSet presAssocID="{2481E9A8-5413-524C-8982-5AF295AA0FD3}" presName="outerBoxChildren" presStyleCnt="0"/>
      <dgm:spPr/>
    </dgm:pt>
    <dgm:pt modelId="{4C3D4B8A-B173-944B-8BD4-3AAA1D3FAD05}" type="pres">
      <dgm:prSet presAssocID="{2481E9A8-5413-524C-8982-5AF295AA0FD3}" presName="middleBox" presStyleCnt="0"/>
      <dgm:spPr/>
    </dgm:pt>
    <dgm:pt modelId="{4E50C6BF-910E-7348-A303-09A554EEAA0A}" type="pres">
      <dgm:prSet presAssocID="{2481E9A8-5413-524C-8982-5AF295AA0FD3}" presName="middleBoxParent" presStyleLbl="node1" presStyleIdx="1" presStyleCnt="3"/>
      <dgm:spPr/>
      <dgm:t>
        <a:bodyPr/>
        <a:lstStyle/>
        <a:p>
          <a:endParaRPr lang="en-US"/>
        </a:p>
      </dgm:t>
    </dgm:pt>
    <dgm:pt modelId="{40300614-778F-E749-8F11-196CEB5AB4BB}" type="pres">
      <dgm:prSet presAssocID="{2481E9A8-5413-524C-8982-5AF295AA0FD3}" presName="middleBoxChildren" presStyleCnt="0"/>
      <dgm:spPr/>
    </dgm:pt>
    <dgm:pt modelId="{74A8EB93-49D2-0744-852E-D67097CACE37}" type="pres">
      <dgm:prSet presAssocID="{2481E9A8-5413-524C-8982-5AF295AA0FD3}" presName="centerBox" presStyleCnt="0"/>
      <dgm:spPr/>
    </dgm:pt>
    <dgm:pt modelId="{6F92330B-2BD8-9C42-AA59-CA71F506DD3E}" type="pres">
      <dgm:prSet presAssocID="{2481E9A8-5413-524C-8982-5AF295AA0FD3}" presName="centerBoxParent" presStyleLbl="node1" presStyleIdx="2" presStyleCnt="3"/>
      <dgm:spPr/>
      <dgm:t>
        <a:bodyPr/>
        <a:lstStyle/>
        <a:p>
          <a:endParaRPr lang="en-US"/>
        </a:p>
      </dgm:t>
    </dgm:pt>
    <dgm:pt modelId="{1731A8E3-B1B1-BE4B-B2F6-5F18EDE8EA1C}" type="pres">
      <dgm:prSet presAssocID="{2481E9A8-5413-524C-8982-5AF295AA0FD3}" presName="centerBoxChildren" presStyleCnt="0"/>
      <dgm:spPr/>
    </dgm:pt>
    <dgm:pt modelId="{1FFD221F-6A7C-0B45-912E-7B2D41C939FB}" type="pres">
      <dgm:prSet presAssocID="{227FAB59-23FC-A843-A078-89F98BD00632}" presName="cChild" presStyleLbl="fgAcc1" presStyleIdx="0" presStyleCnt="3" custScaleY="165391">
        <dgm:presLayoutVars>
          <dgm:bulletEnabled val="1"/>
        </dgm:presLayoutVars>
      </dgm:prSet>
      <dgm:spPr/>
      <dgm:t>
        <a:bodyPr/>
        <a:lstStyle/>
        <a:p>
          <a:endParaRPr lang="en-US"/>
        </a:p>
      </dgm:t>
    </dgm:pt>
    <dgm:pt modelId="{DBE8ADE2-17F0-2645-A302-D15CBFD891E4}" type="pres">
      <dgm:prSet presAssocID="{855ADFB7-AD32-5841-8BBE-52D81A552EB4}" presName="centerSibTrans" presStyleCnt="0"/>
      <dgm:spPr/>
    </dgm:pt>
    <dgm:pt modelId="{099E1357-5252-C648-9171-1537398C3A8C}" type="pres">
      <dgm:prSet presAssocID="{358AA9CD-32A2-DD46-AAFA-8935BDAFBB20}" presName="cChild" presStyleLbl="fgAcc1" presStyleIdx="1" presStyleCnt="3" custScaleY="165391">
        <dgm:presLayoutVars>
          <dgm:bulletEnabled val="1"/>
        </dgm:presLayoutVars>
      </dgm:prSet>
      <dgm:spPr/>
      <dgm:t>
        <a:bodyPr/>
        <a:lstStyle/>
        <a:p>
          <a:endParaRPr lang="en-US"/>
        </a:p>
      </dgm:t>
    </dgm:pt>
    <dgm:pt modelId="{3DD1E83D-F092-734F-8C48-1BC505AC94DC}" type="pres">
      <dgm:prSet presAssocID="{371191D7-AF4F-C541-832E-2E60F53719DD}" presName="centerSibTrans" presStyleCnt="0"/>
      <dgm:spPr/>
    </dgm:pt>
    <dgm:pt modelId="{958E3D0C-1153-3645-896A-A62EDB2811F7}" type="pres">
      <dgm:prSet presAssocID="{27A6DB09-7A73-E34E-9751-1D7E0C8AEFDE}" presName="cChild" presStyleLbl="fgAcc1" presStyleIdx="2" presStyleCnt="3" custScaleY="165391">
        <dgm:presLayoutVars>
          <dgm:bulletEnabled val="1"/>
        </dgm:presLayoutVars>
      </dgm:prSet>
      <dgm:spPr/>
      <dgm:t>
        <a:bodyPr/>
        <a:lstStyle/>
        <a:p>
          <a:endParaRPr lang="en-US"/>
        </a:p>
      </dgm:t>
    </dgm:pt>
  </dgm:ptLst>
  <dgm:cxnLst>
    <dgm:cxn modelId="{BD54676F-13C9-764D-BC20-842360A07B05}" type="presOf" srcId="{27A6DB09-7A73-E34E-9751-1D7E0C8AEFDE}" destId="{958E3D0C-1153-3645-896A-A62EDB2811F7}" srcOrd="0" destOrd="0" presId="urn:microsoft.com/office/officeart/2005/8/layout/target2"/>
    <dgm:cxn modelId="{724923D1-B45C-4D42-903B-F2FCA46C7F32}" type="presOf" srcId="{358AA9CD-32A2-DD46-AAFA-8935BDAFBB20}" destId="{099E1357-5252-C648-9171-1537398C3A8C}" srcOrd="0" destOrd="0" presId="urn:microsoft.com/office/officeart/2005/8/layout/target2"/>
    <dgm:cxn modelId="{7DA2A310-0D12-E54C-8A81-C14F9DB4A40D}" type="presOf" srcId="{2481E9A8-5413-524C-8982-5AF295AA0FD3}" destId="{C5C93C76-63AF-834D-B8AC-7566894C2FB4}" srcOrd="0" destOrd="0" presId="urn:microsoft.com/office/officeart/2005/8/layout/target2"/>
    <dgm:cxn modelId="{C15C44F6-5E36-3A40-84A4-D08A118B87F2}" type="presOf" srcId="{E9E92FCE-DAF2-3145-BE10-2CF450B85DEB}" destId="{4E50C6BF-910E-7348-A303-09A554EEAA0A}" srcOrd="0" destOrd="0" presId="urn:microsoft.com/office/officeart/2005/8/layout/target2"/>
    <dgm:cxn modelId="{279396D7-D2DD-DC49-AF45-9C3B1DF43EE6}" type="presOf" srcId="{227FAB59-23FC-A843-A078-89F98BD00632}" destId="{1FFD221F-6A7C-0B45-912E-7B2D41C939FB}" srcOrd="0" destOrd="0" presId="urn:microsoft.com/office/officeart/2005/8/layout/target2"/>
    <dgm:cxn modelId="{49570F3A-F570-5947-9832-877548A89021}" srcId="{512ECA6A-2A27-5540-BF41-B6C374340369}" destId="{227FAB59-23FC-A843-A078-89F98BD00632}" srcOrd="0" destOrd="0" parTransId="{E95E9233-9367-A749-A657-FB18BD734A03}" sibTransId="{855ADFB7-AD32-5841-8BBE-52D81A552EB4}"/>
    <dgm:cxn modelId="{034CB049-2D9B-2A4E-A759-12465CADA4F5}" srcId="{2481E9A8-5413-524C-8982-5AF295AA0FD3}" destId="{E9E92FCE-DAF2-3145-BE10-2CF450B85DEB}" srcOrd="1" destOrd="0" parTransId="{E124D7BF-0B29-7341-A590-E3859651EFE8}" sibTransId="{A8248814-6852-BD45-A1C1-9B5235C0D061}"/>
    <dgm:cxn modelId="{6E5CB42C-E4CC-D34B-9875-FE6D13A9601F}" srcId="{2481E9A8-5413-524C-8982-5AF295AA0FD3}" destId="{512ECA6A-2A27-5540-BF41-B6C374340369}" srcOrd="2" destOrd="0" parTransId="{CD0226D3-EFCC-044F-8293-BD6A9927F1C7}" sibTransId="{96C9C5C4-86AC-4F48-A1C8-BD58C310C40D}"/>
    <dgm:cxn modelId="{16BD85AD-A88B-4B4D-B5F1-92ED44540C25}" srcId="{2481E9A8-5413-524C-8982-5AF295AA0FD3}" destId="{EB93D4E5-8CA1-7546-BD15-4BC63FAF4B6A}" srcOrd="0" destOrd="0" parTransId="{EB640E17-8E48-F141-971D-24693C56EA87}" sibTransId="{67C4524F-BB04-034F-B912-726197C9AA9C}"/>
    <dgm:cxn modelId="{F13581A5-C82A-9A42-B1B0-411C86F75C2D}" type="presOf" srcId="{EB93D4E5-8CA1-7546-BD15-4BC63FAF4B6A}" destId="{C549312C-F687-024F-ADD4-C847C870AB31}" srcOrd="0" destOrd="0" presId="urn:microsoft.com/office/officeart/2005/8/layout/target2"/>
    <dgm:cxn modelId="{AFA326AE-2639-B04C-9195-D9A0A16DD12D}" type="presOf" srcId="{512ECA6A-2A27-5540-BF41-B6C374340369}" destId="{6F92330B-2BD8-9C42-AA59-CA71F506DD3E}" srcOrd="0" destOrd="0" presId="urn:microsoft.com/office/officeart/2005/8/layout/target2"/>
    <dgm:cxn modelId="{FD8DB6E4-E0E4-4541-A20B-AB3DB421721B}" srcId="{512ECA6A-2A27-5540-BF41-B6C374340369}" destId="{27A6DB09-7A73-E34E-9751-1D7E0C8AEFDE}" srcOrd="2" destOrd="0" parTransId="{3DDC6881-1159-4749-B696-931528299B1F}" sibTransId="{BEA10779-1B79-8748-AEE8-CB0EA20E6DDB}"/>
    <dgm:cxn modelId="{8219388E-D945-5845-AE4F-037D6DBA1EB4}" srcId="{512ECA6A-2A27-5540-BF41-B6C374340369}" destId="{358AA9CD-32A2-DD46-AAFA-8935BDAFBB20}" srcOrd="1" destOrd="0" parTransId="{CB640F0B-9187-5E4C-8DC8-B38DB779FCCC}" sibTransId="{371191D7-AF4F-C541-832E-2E60F53719DD}"/>
    <dgm:cxn modelId="{B368ADDE-31FC-5A4B-91EB-873490AE6A3C}" type="presParOf" srcId="{C5C93C76-63AF-834D-B8AC-7566894C2FB4}" destId="{8100030E-98E6-354A-8D6D-3DD51BC2A374}" srcOrd="0" destOrd="0" presId="urn:microsoft.com/office/officeart/2005/8/layout/target2"/>
    <dgm:cxn modelId="{5D95A912-CB96-D54E-8AF3-F94965984EAC}" type="presParOf" srcId="{8100030E-98E6-354A-8D6D-3DD51BC2A374}" destId="{C549312C-F687-024F-ADD4-C847C870AB31}" srcOrd="0" destOrd="0" presId="urn:microsoft.com/office/officeart/2005/8/layout/target2"/>
    <dgm:cxn modelId="{F1CE4588-1D65-5A4C-8600-A2A96E9A9D58}" type="presParOf" srcId="{8100030E-98E6-354A-8D6D-3DD51BC2A374}" destId="{215EB33E-CBA2-DC48-BEEA-2F9B9488A69E}" srcOrd="1" destOrd="0" presId="urn:microsoft.com/office/officeart/2005/8/layout/target2"/>
    <dgm:cxn modelId="{D3A7928D-D828-A14A-A6F9-53DBEA1833AB}" type="presParOf" srcId="{C5C93C76-63AF-834D-B8AC-7566894C2FB4}" destId="{4C3D4B8A-B173-944B-8BD4-3AAA1D3FAD05}" srcOrd="1" destOrd="0" presId="urn:microsoft.com/office/officeart/2005/8/layout/target2"/>
    <dgm:cxn modelId="{3C00AE63-D7DF-084B-B31C-6D8121E41F81}" type="presParOf" srcId="{4C3D4B8A-B173-944B-8BD4-3AAA1D3FAD05}" destId="{4E50C6BF-910E-7348-A303-09A554EEAA0A}" srcOrd="0" destOrd="0" presId="urn:microsoft.com/office/officeart/2005/8/layout/target2"/>
    <dgm:cxn modelId="{3C756E12-92AA-D14D-97BD-90DE8C437B91}" type="presParOf" srcId="{4C3D4B8A-B173-944B-8BD4-3AAA1D3FAD05}" destId="{40300614-778F-E749-8F11-196CEB5AB4BB}" srcOrd="1" destOrd="0" presId="urn:microsoft.com/office/officeart/2005/8/layout/target2"/>
    <dgm:cxn modelId="{E15C1AD3-68DC-0E41-BC84-207F00275DA1}" type="presParOf" srcId="{C5C93C76-63AF-834D-B8AC-7566894C2FB4}" destId="{74A8EB93-49D2-0744-852E-D67097CACE37}" srcOrd="2" destOrd="0" presId="urn:microsoft.com/office/officeart/2005/8/layout/target2"/>
    <dgm:cxn modelId="{1F66F945-FD47-8A45-85AB-45CCFF62BA23}" type="presParOf" srcId="{74A8EB93-49D2-0744-852E-D67097CACE37}" destId="{6F92330B-2BD8-9C42-AA59-CA71F506DD3E}" srcOrd="0" destOrd="0" presId="urn:microsoft.com/office/officeart/2005/8/layout/target2"/>
    <dgm:cxn modelId="{63D0CF65-5D57-AB4B-B154-4523A9E60C54}" type="presParOf" srcId="{74A8EB93-49D2-0744-852E-D67097CACE37}" destId="{1731A8E3-B1B1-BE4B-B2F6-5F18EDE8EA1C}" srcOrd="1" destOrd="0" presId="urn:microsoft.com/office/officeart/2005/8/layout/target2"/>
    <dgm:cxn modelId="{D7E907FA-CD1A-7148-BEE3-86341CF93E92}" type="presParOf" srcId="{1731A8E3-B1B1-BE4B-B2F6-5F18EDE8EA1C}" destId="{1FFD221F-6A7C-0B45-912E-7B2D41C939FB}" srcOrd="0" destOrd="0" presId="urn:microsoft.com/office/officeart/2005/8/layout/target2"/>
    <dgm:cxn modelId="{AB1A88BE-66E6-A44E-B0F3-5290FDE89745}" type="presParOf" srcId="{1731A8E3-B1B1-BE4B-B2F6-5F18EDE8EA1C}" destId="{DBE8ADE2-17F0-2645-A302-D15CBFD891E4}" srcOrd="1" destOrd="0" presId="urn:microsoft.com/office/officeart/2005/8/layout/target2"/>
    <dgm:cxn modelId="{3F3C6084-1308-2B48-B851-25AE719F53B7}" type="presParOf" srcId="{1731A8E3-B1B1-BE4B-B2F6-5F18EDE8EA1C}" destId="{099E1357-5252-C648-9171-1537398C3A8C}" srcOrd="2" destOrd="0" presId="urn:microsoft.com/office/officeart/2005/8/layout/target2"/>
    <dgm:cxn modelId="{F464F25F-B883-E148-B791-F94EB10BDAD0}" type="presParOf" srcId="{1731A8E3-B1B1-BE4B-B2F6-5F18EDE8EA1C}" destId="{3DD1E83D-F092-734F-8C48-1BC505AC94DC}" srcOrd="3" destOrd="0" presId="urn:microsoft.com/office/officeart/2005/8/layout/target2"/>
    <dgm:cxn modelId="{A5B7AB89-C2F7-BB4A-A883-71E9D659D06B}" type="presParOf" srcId="{1731A8E3-B1B1-BE4B-B2F6-5F18EDE8EA1C}" destId="{958E3D0C-1153-3645-896A-A62EDB2811F7}" srcOrd="4"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299564-40D6-5C46-A8BE-4C0D0EB7828C}" type="doc">
      <dgm:prSet loTypeId="urn:microsoft.com/office/officeart/2005/8/layout/bProcess3" loCatId="process" qsTypeId="urn:microsoft.com/office/officeart/2005/8/quickstyle/simple4" qsCatId="simple" csTypeId="urn:microsoft.com/office/officeart/2005/8/colors/accent1_2" csCatId="accent1" phldr="1"/>
      <dgm:spPr/>
      <dgm:t>
        <a:bodyPr/>
        <a:lstStyle/>
        <a:p>
          <a:endParaRPr lang="en-US"/>
        </a:p>
      </dgm:t>
    </dgm:pt>
    <dgm:pt modelId="{966712F6-A2E3-694C-B6A0-82F52E2F576D}">
      <dgm:prSet/>
      <dgm:spPr>
        <a:solidFill>
          <a:schemeClr val="accent3"/>
        </a:solidFill>
        <a:ln>
          <a:solidFill>
            <a:schemeClr val="accent3"/>
          </a:solidFill>
        </a:ln>
      </dgm:spPr>
      <dgm:t>
        <a:bodyPr/>
        <a:lstStyle/>
        <a:p>
          <a:pPr rtl="0"/>
          <a:r>
            <a:rPr lang="en-US" dirty="0" smtClean="0"/>
            <a:t>Includes an </a:t>
          </a:r>
          <a:r>
            <a:rPr lang="en-US" b="1" dirty="0" smtClean="0">
              <a:solidFill>
                <a:srgbClr val="FFFF66"/>
              </a:solidFill>
            </a:rPr>
            <a:t>implied </a:t>
          </a:r>
          <a:r>
            <a:rPr lang="en-US" dirty="0" smtClean="0"/>
            <a:t>address</a:t>
          </a:r>
          <a:endParaRPr lang="en-US" dirty="0"/>
        </a:p>
      </dgm:t>
    </dgm:pt>
    <dgm:pt modelId="{1BEC2843-2B19-6E46-B626-CAD8AD192E1B}" type="parTrans" cxnId="{AA164445-D153-3045-B528-4A7782B5E9F0}">
      <dgm:prSet/>
      <dgm:spPr/>
      <dgm:t>
        <a:bodyPr/>
        <a:lstStyle/>
        <a:p>
          <a:endParaRPr lang="en-US"/>
        </a:p>
      </dgm:t>
    </dgm:pt>
    <dgm:pt modelId="{8E1717F3-8422-E548-BC6C-040A2E541B75}" type="sibTrans" cxnId="{AA164445-D153-3045-B528-4A7782B5E9F0}">
      <dgm:prSet/>
      <dgm:spPr/>
      <dgm:t>
        <a:bodyPr/>
        <a:lstStyle/>
        <a:p>
          <a:endParaRPr lang="en-US"/>
        </a:p>
      </dgm:t>
    </dgm:pt>
    <dgm:pt modelId="{687B7341-C2E7-2744-A1DA-C30EE8E436A1}">
      <dgm:prSet/>
      <dgm:spPr/>
      <dgm:t>
        <a:bodyPr/>
        <a:lstStyle/>
        <a:p>
          <a:pPr rtl="0"/>
          <a:r>
            <a:rPr lang="en-US" dirty="0" smtClean="0">
              <a:solidFill>
                <a:srgbClr val="FFFF66"/>
              </a:solidFill>
            </a:rPr>
            <a:t>Typically implies that one instruction be skipped</a:t>
          </a:r>
          <a:r>
            <a:rPr lang="en-US" dirty="0" smtClean="0"/>
            <a:t>, thus the implied address equals the address of the </a:t>
          </a:r>
          <a:r>
            <a:rPr lang="en-US" dirty="0" smtClean="0">
              <a:solidFill>
                <a:srgbClr val="FFFF66"/>
              </a:solidFill>
            </a:rPr>
            <a:t>next instruction plus one </a:t>
          </a:r>
          <a:r>
            <a:rPr lang="en-US" dirty="0" smtClean="0"/>
            <a:t>instruction length</a:t>
          </a:r>
          <a:endParaRPr lang="en-US" dirty="0"/>
        </a:p>
      </dgm:t>
    </dgm:pt>
    <dgm:pt modelId="{AC2C90D6-9943-1041-86F5-29CC75022315}" type="parTrans" cxnId="{1DE1E7DD-B237-E348-8F5A-21EC719B7921}">
      <dgm:prSet/>
      <dgm:spPr/>
      <dgm:t>
        <a:bodyPr/>
        <a:lstStyle/>
        <a:p>
          <a:endParaRPr lang="en-US"/>
        </a:p>
      </dgm:t>
    </dgm:pt>
    <dgm:pt modelId="{B95AD783-886B-7545-AD08-9A64E1B8C088}" type="sibTrans" cxnId="{1DE1E7DD-B237-E348-8F5A-21EC719B7921}">
      <dgm:prSet/>
      <dgm:spPr/>
      <dgm:t>
        <a:bodyPr/>
        <a:lstStyle/>
        <a:p>
          <a:endParaRPr lang="en-US"/>
        </a:p>
      </dgm:t>
    </dgm:pt>
    <dgm:pt modelId="{7278E94A-1225-F24A-BEC9-5B90559BDBDF}">
      <dgm:prSet/>
      <dgm:spPr/>
      <dgm:t>
        <a:bodyPr/>
        <a:lstStyle/>
        <a:p>
          <a:pPr rtl="0"/>
          <a:r>
            <a:rPr lang="en-US" dirty="0" smtClean="0">
              <a:solidFill>
                <a:srgbClr val="FFFF66"/>
              </a:solidFill>
            </a:rPr>
            <a:t>Because the skip instruction does not require a destination address field it is free to do other things</a:t>
          </a:r>
          <a:endParaRPr lang="en-US" dirty="0">
            <a:solidFill>
              <a:srgbClr val="FFFF66"/>
            </a:solidFill>
          </a:endParaRPr>
        </a:p>
      </dgm:t>
    </dgm:pt>
    <dgm:pt modelId="{E20AAA65-B5C9-4B47-8480-696FBC4DF46C}" type="parTrans" cxnId="{3F54E7B2-21E8-D647-BD3D-D1BEDE701CE8}">
      <dgm:prSet/>
      <dgm:spPr/>
      <dgm:t>
        <a:bodyPr/>
        <a:lstStyle/>
        <a:p>
          <a:endParaRPr lang="en-US"/>
        </a:p>
      </dgm:t>
    </dgm:pt>
    <dgm:pt modelId="{809C5B9C-69E5-1B4F-AA86-6CC8B87B81CD}" type="sibTrans" cxnId="{3F54E7B2-21E8-D647-BD3D-D1BEDE701CE8}">
      <dgm:prSet/>
      <dgm:spPr/>
      <dgm:t>
        <a:bodyPr/>
        <a:lstStyle/>
        <a:p>
          <a:endParaRPr lang="en-US"/>
        </a:p>
      </dgm:t>
    </dgm:pt>
    <dgm:pt modelId="{4BD05FB3-B808-B049-9FB3-E24C75596616}">
      <dgm:prSet/>
      <dgm:spPr>
        <a:solidFill>
          <a:schemeClr val="accent3"/>
        </a:solidFill>
        <a:ln>
          <a:solidFill>
            <a:schemeClr val="accent3"/>
          </a:solidFill>
        </a:ln>
      </dgm:spPr>
      <dgm:t>
        <a:bodyPr/>
        <a:lstStyle/>
        <a:p>
          <a:pPr rtl="0"/>
          <a:r>
            <a:rPr lang="en-US" dirty="0" smtClean="0"/>
            <a:t>Example is the </a:t>
          </a:r>
          <a:r>
            <a:rPr lang="en-US" b="1" u="sng" dirty="0" smtClean="0"/>
            <a:t>i</a:t>
          </a:r>
          <a:r>
            <a:rPr lang="en-US" dirty="0" smtClean="0"/>
            <a:t>ncrement-and-</a:t>
          </a:r>
          <a:r>
            <a:rPr lang="en-US" b="1" u="sng" dirty="0" smtClean="0"/>
            <a:t>s</a:t>
          </a:r>
          <a:r>
            <a:rPr lang="en-US" dirty="0" smtClean="0"/>
            <a:t>kip-if-</a:t>
          </a:r>
          <a:r>
            <a:rPr lang="en-US" b="1" u="sng" dirty="0" smtClean="0"/>
            <a:t>z</a:t>
          </a:r>
          <a:r>
            <a:rPr lang="en-US" dirty="0" smtClean="0"/>
            <a:t>ero (ISZ</a:t>
          </a:r>
          <a:r>
            <a:rPr lang="en-US" smtClean="0"/>
            <a:t>) instruction</a:t>
          </a:r>
        </a:p>
        <a:p>
          <a:pPr rtl="0"/>
          <a:endParaRPr lang="en-US" smtClean="0"/>
        </a:p>
        <a:p>
          <a:pPr rtl="0"/>
          <a:endParaRPr lang="en-US" dirty="0"/>
        </a:p>
      </dgm:t>
    </dgm:pt>
    <dgm:pt modelId="{314B9888-E29A-CE4E-8210-729E632E1776}" type="parTrans" cxnId="{016D9D84-B8E1-9A44-B5A4-59D00C341848}">
      <dgm:prSet/>
      <dgm:spPr/>
      <dgm:t>
        <a:bodyPr/>
        <a:lstStyle/>
        <a:p>
          <a:endParaRPr lang="en-US"/>
        </a:p>
      </dgm:t>
    </dgm:pt>
    <dgm:pt modelId="{70FA2392-3746-4E41-8686-C1C5916A9C5E}" type="sibTrans" cxnId="{016D9D84-B8E1-9A44-B5A4-59D00C341848}">
      <dgm:prSet/>
      <dgm:spPr/>
      <dgm:t>
        <a:bodyPr/>
        <a:lstStyle/>
        <a:p>
          <a:endParaRPr lang="en-US"/>
        </a:p>
      </dgm:t>
    </dgm:pt>
    <dgm:pt modelId="{441FF430-176A-7846-9323-1551CE2984A7}" type="pres">
      <dgm:prSet presAssocID="{F5299564-40D6-5C46-A8BE-4C0D0EB7828C}" presName="Name0" presStyleCnt="0">
        <dgm:presLayoutVars>
          <dgm:dir/>
          <dgm:resizeHandles val="exact"/>
        </dgm:presLayoutVars>
      </dgm:prSet>
      <dgm:spPr/>
      <dgm:t>
        <a:bodyPr/>
        <a:lstStyle/>
        <a:p>
          <a:endParaRPr lang="en-US"/>
        </a:p>
      </dgm:t>
    </dgm:pt>
    <dgm:pt modelId="{28B5BA6D-DFA1-C646-AE98-E3CF666E1151}" type="pres">
      <dgm:prSet presAssocID="{966712F6-A2E3-694C-B6A0-82F52E2F576D}" presName="node" presStyleLbl="node1" presStyleIdx="0" presStyleCnt="4">
        <dgm:presLayoutVars>
          <dgm:bulletEnabled val="1"/>
        </dgm:presLayoutVars>
      </dgm:prSet>
      <dgm:spPr/>
      <dgm:t>
        <a:bodyPr/>
        <a:lstStyle/>
        <a:p>
          <a:endParaRPr lang="en-US"/>
        </a:p>
      </dgm:t>
    </dgm:pt>
    <dgm:pt modelId="{9C211128-4520-2646-80D8-9476592167D6}" type="pres">
      <dgm:prSet presAssocID="{8E1717F3-8422-E548-BC6C-040A2E541B75}" presName="sibTrans" presStyleLbl="sibTrans1D1" presStyleIdx="0" presStyleCnt="3"/>
      <dgm:spPr/>
      <dgm:t>
        <a:bodyPr/>
        <a:lstStyle/>
        <a:p>
          <a:endParaRPr lang="en-US"/>
        </a:p>
      </dgm:t>
    </dgm:pt>
    <dgm:pt modelId="{8BA1D778-7C4F-E648-8BB7-D0F7657E630E}" type="pres">
      <dgm:prSet presAssocID="{8E1717F3-8422-E548-BC6C-040A2E541B75}" presName="connectorText" presStyleLbl="sibTrans1D1" presStyleIdx="0" presStyleCnt="3"/>
      <dgm:spPr/>
      <dgm:t>
        <a:bodyPr/>
        <a:lstStyle/>
        <a:p>
          <a:endParaRPr lang="en-US"/>
        </a:p>
      </dgm:t>
    </dgm:pt>
    <dgm:pt modelId="{2C46A2D4-6C9A-2B44-93DD-631E46E55433}" type="pres">
      <dgm:prSet presAssocID="{687B7341-C2E7-2744-A1DA-C30EE8E436A1}" presName="node" presStyleLbl="node1" presStyleIdx="1" presStyleCnt="4">
        <dgm:presLayoutVars>
          <dgm:bulletEnabled val="1"/>
        </dgm:presLayoutVars>
      </dgm:prSet>
      <dgm:spPr/>
      <dgm:t>
        <a:bodyPr/>
        <a:lstStyle/>
        <a:p>
          <a:endParaRPr lang="en-US"/>
        </a:p>
      </dgm:t>
    </dgm:pt>
    <dgm:pt modelId="{4A5F23D2-8DBA-1C45-8BC0-6050DD64F82C}" type="pres">
      <dgm:prSet presAssocID="{B95AD783-886B-7545-AD08-9A64E1B8C088}" presName="sibTrans" presStyleLbl="sibTrans1D1" presStyleIdx="1" presStyleCnt="3"/>
      <dgm:spPr/>
      <dgm:t>
        <a:bodyPr/>
        <a:lstStyle/>
        <a:p>
          <a:endParaRPr lang="en-US"/>
        </a:p>
      </dgm:t>
    </dgm:pt>
    <dgm:pt modelId="{9C7A08D4-64F8-264C-A7ED-B5D84C82EE44}" type="pres">
      <dgm:prSet presAssocID="{B95AD783-886B-7545-AD08-9A64E1B8C088}" presName="connectorText" presStyleLbl="sibTrans1D1" presStyleIdx="1" presStyleCnt="3"/>
      <dgm:spPr/>
      <dgm:t>
        <a:bodyPr/>
        <a:lstStyle/>
        <a:p>
          <a:endParaRPr lang="en-US"/>
        </a:p>
      </dgm:t>
    </dgm:pt>
    <dgm:pt modelId="{BB2E6098-507A-5D4D-BBB5-7F0D670BC8B1}" type="pres">
      <dgm:prSet presAssocID="{7278E94A-1225-F24A-BEC9-5B90559BDBDF}" presName="node" presStyleLbl="node1" presStyleIdx="2" presStyleCnt="4">
        <dgm:presLayoutVars>
          <dgm:bulletEnabled val="1"/>
        </dgm:presLayoutVars>
      </dgm:prSet>
      <dgm:spPr/>
      <dgm:t>
        <a:bodyPr/>
        <a:lstStyle/>
        <a:p>
          <a:endParaRPr lang="en-US"/>
        </a:p>
      </dgm:t>
    </dgm:pt>
    <dgm:pt modelId="{9E8E8360-5BB2-2C48-980A-B597F3E4B707}" type="pres">
      <dgm:prSet presAssocID="{809C5B9C-69E5-1B4F-AA86-6CC8B87B81CD}" presName="sibTrans" presStyleLbl="sibTrans1D1" presStyleIdx="2" presStyleCnt="3"/>
      <dgm:spPr/>
      <dgm:t>
        <a:bodyPr/>
        <a:lstStyle/>
        <a:p>
          <a:endParaRPr lang="en-US"/>
        </a:p>
      </dgm:t>
    </dgm:pt>
    <dgm:pt modelId="{4DBC417F-BFB7-6347-AF7C-3327FFB515A0}" type="pres">
      <dgm:prSet presAssocID="{809C5B9C-69E5-1B4F-AA86-6CC8B87B81CD}" presName="connectorText" presStyleLbl="sibTrans1D1" presStyleIdx="2" presStyleCnt="3"/>
      <dgm:spPr/>
      <dgm:t>
        <a:bodyPr/>
        <a:lstStyle/>
        <a:p>
          <a:endParaRPr lang="en-US"/>
        </a:p>
      </dgm:t>
    </dgm:pt>
    <dgm:pt modelId="{232AD40C-C83B-B945-92DA-BEAD796C531B}" type="pres">
      <dgm:prSet presAssocID="{4BD05FB3-B808-B049-9FB3-E24C75596616}" presName="node" presStyleLbl="node1" presStyleIdx="3" presStyleCnt="4">
        <dgm:presLayoutVars>
          <dgm:bulletEnabled val="1"/>
        </dgm:presLayoutVars>
      </dgm:prSet>
      <dgm:spPr/>
      <dgm:t>
        <a:bodyPr/>
        <a:lstStyle/>
        <a:p>
          <a:endParaRPr lang="en-US"/>
        </a:p>
      </dgm:t>
    </dgm:pt>
  </dgm:ptLst>
  <dgm:cxnLst>
    <dgm:cxn modelId="{4D15EE08-BEB7-344A-BEAB-2E64EADC748E}" type="presOf" srcId="{B95AD783-886B-7545-AD08-9A64E1B8C088}" destId="{4A5F23D2-8DBA-1C45-8BC0-6050DD64F82C}" srcOrd="0" destOrd="0" presId="urn:microsoft.com/office/officeart/2005/8/layout/bProcess3"/>
    <dgm:cxn modelId="{AA164445-D153-3045-B528-4A7782B5E9F0}" srcId="{F5299564-40D6-5C46-A8BE-4C0D0EB7828C}" destId="{966712F6-A2E3-694C-B6A0-82F52E2F576D}" srcOrd="0" destOrd="0" parTransId="{1BEC2843-2B19-6E46-B626-CAD8AD192E1B}" sibTransId="{8E1717F3-8422-E548-BC6C-040A2E541B75}"/>
    <dgm:cxn modelId="{016D9D84-B8E1-9A44-B5A4-59D00C341848}" srcId="{F5299564-40D6-5C46-A8BE-4C0D0EB7828C}" destId="{4BD05FB3-B808-B049-9FB3-E24C75596616}" srcOrd="3" destOrd="0" parTransId="{314B9888-E29A-CE4E-8210-729E632E1776}" sibTransId="{70FA2392-3746-4E41-8686-C1C5916A9C5E}"/>
    <dgm:cxn modelId="{6D1BC5E3-1266-DF44-9A83-11D3D86A43F4}" type="presOf" srcId="{B95AD783-886B-7545-AD08-9A64E1B8C088}" destId="{9C7A08D4-64F8-264C-A7ED-B5D84C82EE44}" srcOrd="1" destOrd="0" presId="urn:microsoft.com/office/officeart/2005/8/layout/bProcess3"/>
    <dgm:cxn modelId="{60FD8E2E-A8CB-D643-8F34-2F95B6E417F5}" type="presOf" srcId="{4BD05FB3-B808-B049-9FB3-E24C75596616}" destId="{232AD40C-C83B-B945-92DA-BEAD796C531B}" srcOrd="0" destOrd="0" presId="urn:microsoft.com/office/officeart/2005/8/layout/bProcess3"/>
    <dgm:cxn modelId="{4974D482-09A2-1A41-8E4D-AB29EC0CD4DF}" type="presOf" srcId="{7278E94A-1225-F24A-BEC9-5B90559BDBDF}" destId="{BB2E6098-507A-5D4D-BBB5-7F0D670BC8B1}" srcOrd="0" destOrd="0" presId="urn:microsoft.com/office/officeart/2005/8/layout/bProcess3"/>
    <dgm:cxn modelId="{1DAA0254-1721-9C43-B8FC-FBC1A970C163}" type="presOf" srcId="{8E1717F3-8422-E548-BC6C-040A2E541B75}" destId="{8BA1D778-7C4F-E648-8BB7-D0F7657E630E}" srcOrd="1" destOrd="0" presId="urn:microsoft.com/office/officeart/2005/8/layout/bProcess3"/>
    <dgm:cxn modelId="{C8DE5838-74AF-8246-92AA-CA8928B4D5D1}" type="presOf" srcId="{809C5B9C-69E5-1B4F-AA86-6CC8B87B81CD}" destId="{9E8E8360-5BB2-2C48-980A-B597F3E4B707}" srcOrd="0" destOrd="0" presId="urn:microsoft.com/office/officeart/2005/8/layout/bProcess3"/>
    <dgm:cxn modelId="{247BD40C-E1A8-A448-A41B-0B7ABBE99150}" type="presOf" srcId="{F5299564-40D6-5C46-A8BE-4C0D0EB7828C}" destId="{441FF430-176A-7846-9323-1551CE2984A7}" srcOrd="0" destOrd="0" presId="urn:microsoft.com/office/officeart/2005/8/layout/bProcess3"/>
    <dgm:cxn modelId="{3F54E7B2-21E8-D647-BD3D-D1BEDE701CE8}" srcId="{F5299564-40D6-5C46-A8BE-4C0D0EB7828C}" destId="{7278E94A-1225-F24A-BEC9-5B90559BDBDF}" srcOrd="2" destOrd="0" parTransId="{E20AAA65-B5C9-4B47-8480-696FBC4DF46C}" sibTransId="{809C5B9C-69E5-1B4F-AA86-6CC8B87B81CD}"/>
    <dgm:cxn modelId="{1DE1E7DD-B237-E348-8F5A-21EC719B7921}" srcId="{F5299564-40D6-5C46-A8BE-4C0D0EB7828C}" destId="{687B7341-C2E7-2744-A1DA-C30EE8E436A1}" srcOrd="1" destOrd="0" parTransId="{AC2C90D6-9943-1041-86F5-29CC75022315}" sibTransId="{B95AD783-886B-7545-AD08-9A64E1B8C088}"/>
    <dgm:cxn modelId="{63DADF91-803E-C441-9E0F-BDB1E23E17E3}" type="presOf" srcId="{8E1717F3-8422-E548-BC6C-040A2E541B75}" destId="{9C211128-4520-2646-80D8-9476592167D6}" srcOrd="0" destOrd="0" presId="urn:microsoft.com/office/officeart/2005/8/layout/bProcess3"/>
    <dgm:cxn modelId="{AB680E55-AC2B-6449-A6BD-EBE323CD7D58}" type="presOf" srcId="{687B7341-C2E7-2744-A1DA-C30EE8E436A1}" destId="{2C46A2D4-6C9A-2B44-93DD-631E46E55433}" srcOrd="0" destOrd="0" presId="urn:microsoft.com/office/officeart/2005/8/layout/bProcess3"/>
    <dgm:cxn modelId="{E1E29544-B8E1-C14B-9413-87ADA71F29F9}" type="presOf" srcId="{966712F6-A2E3-694C-B6A0-82F52E2F576D}" destId="{28B5BA6D-DFA1-C646-AE98-E3CF666E1151}" srcOrd="0" destOrd="0" presId="urn:microsoft.com/office/officeart/2005/8/layout/bProcess3"/>
    <dgm:cxn modelId="{A2FAB450-7F40-204E-B378-9F576AB89501}" type="presOf" srcId="{809C5B9C-69E5-1B4F-AA86-6CC8B87B81CD}" destId="{4DBC417F-BFB7-6347-AF7C-3327FFB515A0}" srcOrd="1" destOrd="0" presId="urn:microsoft.com/office/officeart/2005/8/layout/bProcess3"/>
    <dgm:cxn modelId="{6FB72802-7990-6346-86B9-36F9F7FA28F3}" type="presParOf" srcId="{441FF430-176A-7846-9323-1551CE2984A7}" destId="{28B5BA6D-DFA1-C646-AE98-E3CF666E1151}" srcOrd="0" destOrd="0" presId="urn:microsoft.com/office/officeart/2005/8/layout/bProcess3"/>
    <dgm:cxn modelId="{2E73DB6D-B363-E646-B605-ACBDAC10244C}" type="presParOf" srcId="{441FF430-176A-7846-9323-1551CE2984A7}" destId="{9C211128-4520-2646-80D8-9476592167D6}" srcOrd="1" destOrd="0" presId="urn:microsoft.com/office/officeart/2005/8/layout/bProcess3"/>
    <dgm:cxn modelId="{68C24E34-5EB0-634F-8C29-F9F856487442}" type="presParOf" srcId="{9C211128-4520-2646-80D8-9476592167D6}" destId="{8BA1D778-7C4F-E648-8BB7-D0F7657E630E}" srcOrd="0" destOrd="0" presId="urn:microsoft.com/office/officeart/2005/8/layout/bProcess3"/>
    <dgm:cxn modelId="{42235BCA-2DD9-E944-B660-2EE361ED693B}" type="presParOf" srcId="{441FF430-176A-7846-9323-1551CE2984A7}" destId="{2C46A2D4-6C9A-2B44-93DD-631E46E55433}" srcOrd="2" destOrd="0" presId="urn:microsoft.com/office/officeart/2005/8/layout/bProcess3"/>
    <dgm:cxn modelId="{8A94E485-46AB-2F47-85A0-C94B0FFD92B3}" type="presParOf" srcId="{441FF430-176A-7846-9323-1551CE2984A7}" destId="{4A5F23D2-8DBA-1C45-8BC0-6050DD64F82C}" srcOrd="3" destOrd="0" presId="urn:microsoft.com/office/officeart/2005/8/layout/bProcess3"/>
    <dgm:cxn modelId="{4928BC87-8943-0148-8FE3-E0372B95466D}" type="presParOf" srcId="{4A5F23D2-8DBA-1C45-8BC0-6050DD64F82C}" destId="{9C7A08D4-64F8-264C-A7ED-B5D84C82EE44}" srcOrd="0" destOrd="0" presId="urn:microsoft.com/office/officeart/2005/8/layout/bProcess3"/>
    <dgm:cxn modelId="{7276587A-3CC8-DE4F-8147-8C345296FB1B}" type="presParOf" srcId="{441FF430-176A-7846-9323-1551CE2984A7}" destId="{BB2E6098-507A-5D4D-BBB5-7F0D670BC8B1}" srcOrd="4" destOrd="0" presId="urn:microsoft.com/office/officeart/2005/8/layout/bProcess3"/>
    <dgm:cxn modelId="{EDAC772D-E96A-F449-8350-1EFB24CFFD11}" type="presParOf" srcId="{441FF430-176A-7846-9323-1551CE2984A7}" destId="{9E8E8360-5BB2-2C48-980A-B597F3E4B707}" srcOrd="5" destOrd="0" presId="urn:microsoft.com/office/officeart/2005/8/layout/bProcess3"/>
    <dgm:cxn modelId="{26788941-1254-5545-AF05-BED0F933CB79}" type="presParOf" srcId="{9E8E8360-5BB2-2C48-980A-B597F3E4B707}" destId="{4DBC417F-BFB7-6347-AF7C-3327FFB515A0}" srcOrd="0" destOrd="0" presId="urn:microsoft.com/office/officeart/2005/8/layout/bProcess3"/>
    <dgm:cxn modelId="{DD22659F-2626-DE47-8314-037F5C8E2EB0}" type="presParOf" srcId="{441FF430-176A-7846-9323-1551CE2984A7}" destId="{232AD40C-C83B-B945-92DA-BEAD796C531B}" srcOrd="6" destOrd="0" presId="urn:microsoft.com/office/officeart/2005/8/layout/b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EB4566-29C6-E24B-A374-2B3D2712EA8A}">
      <dsp:nvSpPr>
        <dsp:cNvPr id="0" name=""/>
        <dsp:cNvSpPr/>
      </dsp:nvSpPr>
      <dsp:spPr>
        <a:xfrm>
          <a:off x="1225550" y="0"/>
          <a:ext cx="5791200" cy="5791200"/>
        </a:xfrm>
        <a:prstGeom prst="diamond">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 modelId="{DCEE7AE8-9E5C-ED45-92E4-EE8750C104A9}">
      <dsp:nvSpPr>
        <dsp:cNvPr id="0" name=""/>
        <dsp:cNvSpPr/>
      </dsp:nvSpPr>
      <dsp:spPr>
        <a:xfrm>
          <a:off x="1390876" y="371454"/>
          <a:ext cx="2723923" cy="2615986"/>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Operation code (</a:t>
          </a:r>
          <a:r>
            <a:rPr lang="en-US" sz="2400" kern="1200" smtClean="0">
              <a:effectLst>
                <a:outerShdw blurRad="38100" dist="38100" dir="2700000" algn="tl">
                  <a:srgbClr val="000000">
                    <a:alpha val="43137"/>
                  </a:srgbClr>
                </a:outerShdw>
              </a:effectLst>
            </a:rPr>
            <a:t>opcode): </a:t>
          </a:r>
          <a:r>
            <a:rPr lang="en-US" sz="1800" kern="1200" smtClean="0">
              <a:effectLst>
                <a:outerShdw blurRad="38100" dist="38100" dir="2700000" algn="tl">
                  <a:srgbClr val="000000">
                    <a:alpha val="43137"/>
                  </a:srgbClr>
                </a:outerShdw>
              </a:effectLst>
            </a:rPr>
            <a:t>Specifies the </a:t>
          </a:r>
          <a:r>
            <a:rPr lang="en-US" sz="1800" b="1" kern="1200" smtClean="0">
              <a:solidFill>
                <a:schemeClr val="accent6">
                  <a:lumMod val="40000"/>
                  <a:lumOff val="60000"/>
                </a:schemeClr>
              </a:solidFill>
              <a:effectLst>
                <a:outerShdw blurRad="38100" dist="38100" dir="2700000" algn="tl">
                  <a:srgbClr val="000000">
                    <a:alpha val="43137"/>
                  </a:srgbClr>
                </a:outerShdw>
              </a:effectLst>
            </a:rPr>
            <a:t>operation to be performed</a:t>
          </a:r>
          <a:r>
            <a:rPr lang="en-US" sz="1800" kern="1200" smtClean="0">
              <a:effectLst>
                <a:outerShdw blurRad="38100" dist="38100" dir="2700000" algn="tl">
                  <a:srgbClr val="000000">
                    <a:alpha val="43137"/>
                  </a:srgbClr>
                </a:outerShdw>
              </a:effectLst>
            </a:rPr>
            <a:t>.  The operation is specified by a binary code, known as the operation code, or </a:t>
          </a:r>
          <a:r>
            <a:rPr lang="en-US" sz="1800" i="1" kern="1200" smtClean="0">
              <a:effectLst>
                <a:outerShdw blurRad="38100" dist="38100" dir="2700000" algn="tl">
                  <a:srgbClr val="000000">
                    <a:alpha val="43137"/>
                  </a:srgbClr>
                </a:outerShdw>
              </a:effectLst>
            </a:rPr>
            <a:t>opcode</a:t>
          </a:r>
          <a:endParaRPr lang="en-US" sz="2400" kern="1200" dirty="0">
            <a:effectLst>
              <a:outerShdw blurRad="38100" dist="38100" dir="2700000" algn="tl">
                <a:srgbClr val="000000">
                  <a:alpha val="43137"/>
                </a:srgbClr>
              </a:outerShdw>
            </a:effectLst>
          </a:endParaRPr>
        </a:p>
      </dsp:txBody>
      <dsp:txXfrm>
        <a:off x="1390876" y="371454"/>
        <a:ext cx="2723923" cy="2615986"/>
      </dsp:txXfrm>
    </dsp:sp>
    <dsp:sp modelId="{06F2B317-5110-B94C-84A1-22E01F7471D3}">
      <dsp:nvSpPr>
        <dsp:cNvPr id="0" name=""/>
        <dsp:cNvSpPr/>
      </dsp:nvSpPr>
      <dsp:spPr>
        <a:xfrm>
          <a:off x="4186245" y="344227"/>
          <a:ext cx="2984291" cy="2670440"/>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977900" rtl="0">
            <a:lnSpc>
              <a:spcPct val="90000"/>
            </a:lnSpc>
            <a:spcBef>
              <a:spcPct val="0"/>
            </a:spcBef>
            <a:spcAft>
              <a:spcPct val="35000"/>
            </a:spcAft>
          </a:pPr>
          <a:r>
            <a:rPr lang="en-US" sz="2200" b="1" kern="1200" dirty="0" smtClean="0">
              <a:effectLst>
                <a:outerShdw blurRad="38100" dist="38100" dir="2700000" algn="tl">
                  <a:srgbClr val="000000">
                    <a:alpha val="43137"/>
                  </a:srgbClr>
                </a:outerShdw>
              </a:effectLst>
            </a:rPr>
            <a:t>Source operand reference</a:t>
          </a:r>
          <a:endParaRPr lang="en-US" sz="2200" b="1"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operation may involve one or more source operands, that is, operands that are </a:t>
          </a:r>
          <a:r>
            <a:rPr lang="en-US" sz="1800" b="1" kern="1200" dirty="0" smtClean="0">
              <a:solidFill>
                <a:schemeClr val="accent6">
                  <a:lumMod val="60000"/>
                  <a:lumOff val="40000"/>
                </a:schemeClr>
              </a:solidFill>
              <a:effectLst>
                <a:outerShdw blurRad="38100" dist="38100" dir="2700000" algn="tl">
                  <a:srgbClr val="000000">
                    <a:alpha val="43137"/>
                  </a:srgbClr>
                </a:outerShdw>
              </a:effectLst>
            </a:rPr>
            <a:t>inputs</a:t>
          </a:r>
          <a:r>
            <a:rPr lang="en-US" sz="1800" kern="1200" dirty="0" smtClean="0">
              <a:effectLst>
                <a:outerShdw blurRad="38100" dist="38100" dir="2700000" algn="tl">
                  <a:srgbClr val="000000">
                    <a:alpha val="43137"/>
                  </a:srgbClr>
                </a:outerShdw>
              </a:effectLst>
            </a:rPr>
            <a:t> for the operation</a:t>
          </a:r>
          <a:endParaRPr lang="en-US" sz="1800" kern="1200" dirty="0">
            <a:effectLst>
              <a:outerShdw blurRad="38100" dist="38100" dir="2700000" algn="tl">
                <a:srgbClr val="000000">
                  <a:alpha val="43137"/>
                </a:srgbClr>
              </a:outerShdw>
            </a:effectLst>
          </a:endParaRPr>
        </a:p>
      </dsp:txBody>
      <dsp:txXfrm>
        <a:off x="4186245" y="344227"/>
        <a:ext cx="2984291" cy="2670440"/>
      </dsp:txXfrm>
    </dsp:sp>
    <dsp:sp modelId="{5CED3117-5997-9241-ACAE-C2B634ACBCD2}">
      <dsp:nvSpPr>
        <dsp:cNvPr id="0" name=""/>
        <dsp:cNvSpPr/>
      </dsp:nvSpPr>
      <dsp:spPr>
        <a:xfrm>
          <a:off x="1390876" y="3086113"/>
          <a:ext cx="2723923" cy="2520742"/>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1111250" rtl="0">
            <a:lnSpc>
              <a:spcPct val="90000"/>
            </a:lnSpc>
            <a:spcBef>
              <a:spcPct val="0"/>
            </a:spcBef>
            <a:spcAft>
              <a:spcPct val="35000"/>
            </a:spcAft>
          </a:pPr>
          <a:r>
            <a:rPr lang="en-US" sz="2500" b="1" kern="1200" dirty="0" smtClean="0">
              <a:effectLst>
                <a:outerShdw blurRad="38100" dist="38100" dir="2700000" algn="tl">
                  <a:srgbClr val="000000">
                    <a:alpha val="43137"/>
                  </a:srgbClr>
                </a:outerShdw>
              </a:effectLst>
            </a:rPr>
            <a:t>Result operand </a:t>
          </a:r>
          <a:r>
            <a:rPr lang="en-US" sz="2500" kern="1200" dirty="0" smtClean="0">
              <a:effectLst>
                <a:outerShdw blurRad="38100" dist="38100" dir="2700000" algn="tl">
                  <a:srgbClr val="000000">
                    <a:alpha val="43137"/>
                  </a:srgbClr>
                </a:outerShdw>
              </a:effectLst>
            </a:rPr>
            <a:t>reference</a:t>
          </a:r>
          <a:endParaRPr lang="en-US" sz="2500" kern="1200" dirty="0">
            <a:effectLst>
              <a:outerShdw blurRad="38100" dist="38100" dir="2700000" algn="tl">
                <a:srgbClr val="000000">
                  <a:alpha val="43137"/>
                </a:srgbClr>
              </a:outerShdw>
            </a:effectLst>
          </a:endParaRPr>
        </a:p>
        <a:p>
          <a:pPr marL="171450" lvl="1" indent="-171450" algn="l" defTabSz="800100" rtl="0">
            <a:lnSpc>
              <a:spcPct val="90000"/>
            </a:lnSpc>
            <a:spcBef>
              <a:spcPct val="0"/>
            </a:spcBef>
            <a:spcAft>
              <a:spcPct val="15000"/>
            </a:spcAft>
            <a:buChar char="••"/>
          </a:pPr>
          <a:r>
            <a:rPr lang="en-US" sz="1800" kern="1200" dirty="0" smtClean="0">
              <a:effectLst>
                <a:outerShdw blurRad="38100" dist="38100" dir="2700000" algn="tl">
                  <a:srgbClr val="000000">
                    <a:alpha val="43137"/>
                  </a:srgbClr>
                </a:outerShdw>
              </a:effectLst>
            </a:rPr>
            <a:t>The operation may produce a </a:t>
          </a:r>
          <a:r>
            <a:rPr lang="en-US" sz="1800" b="1" kern="1200" dirty="0" smtClean="0">
              <a:solidFill>
                <a:schemeClr val="accent6">
                  <a:lumMod val="40000"/>
                  <a:lumOff val="60000"/>
                </a:schemeClr>
              </a:solidFill>
              <a:effectLst>
                <a:outerShdw blurRad="38100" dist="38100" dir="2700000" algn="tl">
                  <a:srgbClr val="000000">
                    <a:alpha val="43137"/>
                  </a:srgbClr>
                </a:outerShdw>
              </a:effectLst>
            </a:rPr>
            <a:t>result</a:t>
          </a:r>
          <a:endParaRPr lang="en-US" sz="1800" b="1" kern="1200" dirty="0">
            <a:solidFill>
              <a:schemeClr val="accent6">
                <a:lumMod val="40000"/>
                <a:lumOff val="60000"/>
              </a:schemeClr>
            </a:solidFill>
            <a:effectLst>
              <a:outerShdw blurRad="38100" dist="38100" dir="2700000" algn="tl">
                <a:srgbClr val="000000">
                  <a:alpha val="43137"/>
                </a:srgbClr>
              </a:outerShdw>
            </a:effectLst>
          </a:endParaRPr>
        </a:p>
      </dsp:txBody>
      <dsp:txXfrm>
        <a:off x="1390876" y="3086113"/>
        <a:ext cx="2723923" cy="2520742"/>
      </dsp:txXfrm>
    </dsp:sp>
    <dsp:sp modelId="{582D9E84-4A97-E646-B080-93B15AA28637}">
      <dsp:nvSpPr>
        <dsp:cNvPr id="0" name=""/>
        <dsp:cNvSpPr/>
      </dsp:nvSpPr>
      <dsp:spPr>
        <a:xfrm>
          <a:off x="4202360" y="3157540"/>
          <a:ext cx="2984268" cy="2401467"/>
        </a:xfrm>
        <a:prstGeom prst="round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44550" rtl="0">
            <a:lnSpc>
              <a:spcPct val="90000"/>
            </a:lnSpc>
            <a:spcBef>
              <a:spcPct val="0"/>
            </a:spcBef>
            <a:spcAft>
              <a:spcPct val="35000"/>
            </a:spcAft>
          </a:pPr>
          <a:r>
            <a:rPr lang="en-US" sz="1900" b="1" kern="1200" dirty="0" smtClean="0"/>
            <a:t>Next instruction reference</a:t>
          </a:r>
          <a:endParaRPr lang="en-US" sz="1900" b="1" kern="1200" dirty="0"/>
        </a:p>
        <a:p>
          <a:pPr marL="171450" lvl="1" indent="-171450" algn="l" defTabSz="800100" rtl="0">
            <a:lnSpc>
              <a:spcPct val="90000"/>
            </a:lnSpc>
            <a:spcBef>
              <a:spcPct val="0"/>
            </a:spcBef>
            <a:spcAft>
              <a:spcPct val="15000"/>
            </a:spcAft>
            <a:buChar char="••"/>
          </a:pPr>
          <a:r>
            <a:rPr lang="en-US" sz="1800" kern="1200" dirty="0" smtClean="0"/>
            <a:t>This tells the processor </a:t>
          </a:r>
          <a:r>
            <a:rPr lang="en-US" sz="1800" b="1" kern="1200" dirty="0" smtClean="0">
              <a:solidFill>
                <a:schemeClr val="accent6">
                  <a:lumMod val="40000"/>
                  <a:lumOff val="60000"/>
                </a:schemeClr>
              </a:solidFill>
            </a:rPr>
            <a:t>where to fetch the next instruction </a:t>
          </a:r>
          <a:r>
            <a:rPr lang="en-US" sz="1800" kern="1200" dirty="0" smtClean="0"/>
            <a:t>after the execution of this instruction is complete</a:t>
          </a:r>
          <a:endParaRPr lang="en-US" sz="1800" kern="1200" dirty="0"/>
        </a:p>
      </dsp:txBody>
      <dsp:txXfrm>
        <a:off x="4202360" y="3157540"/>
        <a:ext cx="2984268" cy="240146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49C15E2-0E91-4846-8ABC-A77940D4A179}">
      <dsp:nvSpPr>
        <dsp:cNvPr id="0" name=""/>
        <dsp:cNvSpPr/>
      </dsp:nvSpPr>
      <dsp:spPr>
        <a:xfrm>
          <a:off x="5562597" y="3206976"/>
          <a:ext cx="2735835" cy="2338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I/O instructions</a:t>
          </a:r>
          <a:r>
            <a:rPr lang="en-US" sz="1400" kern="1200" dirty="0" smtClean="0"/>
            <a:t> are needed to transfer programs and data into memory and the results of computations back out to the user</a:t>
          </a:r>
          <a:endParaRPr lang="en-US" sz="1400" kern="1200" dirty="0"/>
        </a:p>
      </dsp:txBody>
      <dsp:txXfrm>
        <a:off x="6383348" y="3791605"/>
        <a:ext cx="1915085" cy="1753888"/>
      </dsp:txXfrm>
    </dsp:sp>
    <dsp:sp modelId="{1271081F-DA7B-9646-B77E-4127E6C5A827}">
      <dsp:nvSpPr>
        <dsp:cNvPr id="0" name=""/>
        <dsp:cNvSpPr/>
      </dsp:nvSpPr>
      <dsp:spPr>
        <a:xfrm>
          <a:off x="6" y="2891305"/>
          <a:ext cx="3553076" cy="267607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smtClean="0">
              <a:solidFill>
                <a:srgbClr val="FF0000"/>
              </a:solidFill>
            </a:rPr>
            <a:t>Test the </a:t>
          </a:r>
          <a:r>
            <a:rPr lang="en-US" sz="1400" b="1" kern="1200" dirty="0" smtClean="0">
              <a:solidFill>
                <a:srgbClr val="FF0000"/>
              </a:solidFill>
            </a:rPr>
            <a:t>value</a:t>
          </a:r>
          <a:r>
            <a:rPr lang="en-US" sz="1400" kern="1200" dirty="0" smtClean="0"/>
            <a:t> of a data word or the status of a computation</a:t>
          </a:r>
          <a:endParaRPr lang="en-US" sz="1400" kern="1200" dirty="0"/>
        </a:p>
        <a:p>
          <a:pPr marL="114300" lvl="1" indent="-114300" algn="l" defTabSz="622300" rtl="0">
            <a:lnSpc>
              <a:spcPct val="90000"/>
            </a:lnSpc>
            <a:spcBef>
              <a:spcPct val="0"/>
            </a:spcBef>
            <a:spcAft>
              <a:spcPct val="15000"/>
            </a:spcAft>
            <a:buChar char="••"/>
          </a:pPr>
          <a:r>
            <a:rPr lang="en-US" sz="1400" b="1" kern="1200" smtClean="0">
              <a:solidFill>
                <a:srgbClr val="FF0000"/>
              </a:solidFill>
            </a:rPr>
            <a:t>Branching</a:t>
          </a:r>
          <a:r>
            <a:rPr lang="en-US" sz="1400" kern="1200" smtClean="0"/>
            <a:t> to </a:t>
          </a:r>
          <a:r>
            <a:rPr lang="en-US" sz="1400" kern="1200" dirty="0" smtClean="0"/>
            <a:t>a different set of instructions depending on the decision made</a:t>
          </a:r>
          <a:endParaRPr lang="en-US" sz="1400" kern="1200" dirty="0"/>
        </a:p>
      </dsp:txBody>
      <dsp:txXfrm>
        <a:off x="6" y="3560325"/>
        <a:ext cx="2487153" cy="2007059"/>
      </dsp:txXfrm>
    </dsp:sp>
    <dsp:sp modelId="{E013DB8C-C4D5-9245-9F44-E76F99512271}">
      <dsp:nvSpPr>
        <dsp:cNvPr id="0" name=""/>
        <dsp:cNvSpPr/>
      </dsp:nvSpPr>
      <dsp:spPr>
        <a:xfrm>
          <a:off x="5452430" y="-85029"/>
          <a:ext cx="2623648" cy="16995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Movement of data</a:t>
          </a:r>
          <a:r>
            <a:rPr lang="en-US" sz="1400" kern="1200" dirty="0" smtClean="0"/>
            <a:t> into or out of register and or memory locations</a:t>
          </a:r>
          <a:endParaRPr lang="en-US" sz="1400" kern="1200" dirty="0"/>
        </a:p>
      </dsp:txBody>
      <dsp:txXfrm>
        <a:off x="6239525" y="-85029"/>
        <a:ext cx="1836554" cy="1274647"/>
      </dsp:txXfrm>
    </dsp:sp>
    <dsp:sp modelId="{D393D0F9-5D0B-304A-9364-031DA1DC3538}">
      <dsp:nvSpPr>
        <dsp:cNvPr id="0" name=""/>
        <dsp:cNvSpPr/>
      </dsp:nvSpPr>
      <dsp:spPr>
        <a:xfrm>
          <a:off x="0" y="81711"/>
          <a:ext cx="3510153" cy="19852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rtl="0">
            <a:lnSpc>
              <a:spcPct val="90000"/>
            </a:lnSpc>
            <a:spcBef>
              <a:spcPct val="0"/>
            </a:spcBef>
            <a:spcAft>
              <a:spcPct val="15000"/>
            </a:spcAft>
            <a:buChar char="••"/>
          </a:pPr>
          <a:r>
            <a:rPr lang="en-US" sz="1400" b="1" kern="1200" dirty="0" smtClean="0">
              <a:solidFill>
                <a:srgbClr val="FF0000"/>
              </a:solidFill>
            </a:rPr>
            <a:t>Arithmetic </a:t>
          </a:r>
          <a:r>
            <a:rPr lang="en-US" sz="1400" b="1" kern="1200" smtClean="0">
              <a:solidFill>
                <a:srgbClr val="FF0000"/>
              </a:solidFill>
            </a:rPr>
            <a:t>instructions</a:t>
          </a:r>
          <a:r>
            <a:rPr lang="en-US" sz="1400" kern="1200" smtClean="0"/>
            <a:t> for </a:t>
          </a:r>
          <a:r>
            <a:rPr lang="en-US" sz="1400" kern="1200" dirty="0" smtClean="0"/>
            <a:t>processing numeric data</a:t>
          </a:r>
          <a:endParaRPr lang="en-US" sz="1400" kern="1200" dirty="0"/>
        </a:p>
        <a:p>
          <a:pPr marL="114300" lvl="1" indent="-114300" algn="l" defTabSz="622300" rtl="0">
            <a:lnSpc>
              <a:spcPct val="90000"/>
            </a:lnSpc>
            <a:spcBef>
              <a:spcPct val="0"/>
            </a:spcBef>
            <a:spcAft>
              <a:spcPct val="15000"/>
            </a:spcAft>
            <a:buChar char="••"/>
          </a:pPr>
          <a:r>
            <a:rPr lang="en-US" sz="1400" b="1" kern="1200" smtClean="0">
              <a:solidFill>
                <a:srgbClr val="FF0000"/>
              </a:solidFill>
            </a:rPr>
            <a:t>Logic instructions </a:t>
          </a:r>
          <a:r>
            <a:rPr lang="en-US" sz="1400" kern="1200" dirty="0" smtClean="0"/>
            <a:t>operate on the bits of </a:t>
          </a:r>
          <a:r>
            <a:rPr lang="en-US" sz="1400" kern="1200" smtClean="0"/>
            <a:t>a word </a:t>
          </a:r>
          <a:r>
            <a:rPr lang="en-US" sz="1400" kern="1200" smtClean="0">
              <a:sym typeface="Wingdings" pitchFamily="2" charset="2"/>
            </a:rPr>
            <a:t></a:t>
          </a:r>
          <a:r>
            <a:rPr lang="en-US" sz="1400" kern="1200" smtClean="0"/>
            <a:t>capabilities </a:t>
          </a:r>
          <a:r>
            <a:rPr lang="en-US" sz="1400" kern="1200" dirty="0" smtClean="0"/>
            <a:t>for processing any </a:t>
          </a:r>
          <a:r>
            <a:rPr lang="en-US" sz="1400" kern="1200" smtClean="0"/>
            <a:t>other data type</a:t>
          </a:r>
          <a:endParaRPr lang="en-US" sz="1400" kern="1200" dirty="0"/>
        </a:p>
      </dsp:txBody>
      <dsp:txXfrm>
        <a:off x="0" y="81711"/>
        <a:ext cx="2457107" cy="1488915"/>
      </dsp:txXfrm>
    </dsp:sp>
    <dsp:sp modelId="{64E7A613-FAC5-2A4B-84D5-823A0DA3329F}">
      <dsp:nvSpPr>
        <dsp:cNvPr id="0" name=""/>
        <dsp:cNvSpPr/>
      </dsp:nvSpPr>
      <dsp:spPr>
        <a:xfrm>
          <a:off x="2066813" y="390413"/>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processing</a:t>
          </a:r>
          <a:endParaRPr lang="en-US" sz="2000" kern="1200" dirty="0">
            <a:effectLst>
              <a:outerShdw blurRad="38100" dist="38100" dir="2700000" algn="tl">
                <a:srgbClr val="000000">
                  <a:alpha val="43137"/>
                </a:srgbClr>
              </a:outerShdw>
            </a:effectLst>
          </a:endParaRPr>
        </a:p>
      </dsp:txBody>
      <dsp:txXfrm>
        <a:off x="2066813" y="390413"/>
        <a:ext cx="2299675" cy="2299675"/>
      </dsp:txXfrm>
    </dsp:sp>
    <dsp:sp modelId="{3B212426-56CB-2742-8EFE-A3AF6B61B920}">
      <dsp:nvSpPr>
        <dsp:cNvPr id="0" name=""/>
        <dsp:cNvSpPr/>
      </dsp:nvSpPr>
      <dsp:spPr>
        <a:xfrm rot="5400000">
          <a:off x="4472710" y="390413"/>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storage</a:t>
          </a:r>
          <a:endParaRPr lang="en-US" sz="2000" kern="1200" dirty="0">
            <a:effectLst>
              <a:outerShdw blurRad="38100" dist="38100" dir="2700000" algn="tl">
                <a:srgbClr val="000000">
                  <a:alpha val="43137"/>
                </a:srgbClr>
              </a:outerShdw>
            </a:effectLst>
          </a:endParaRPr>
        </a:p>
      </dsp:txBody>
      <dsp:txXfrm rot="5400000">
        <a:off x="4472710" y="390413"/>
        <a:ext cx="2299675" cy="2299675"/>
      </dsp:txXfrm>
    </dsp:sp>
    <dsp:sp modelId="{0F90C031-7DF5-F44F-BC7E-06E0F85CB427}">
      <dsp:nvSpPr>
        <dsp:cNvPr id="0" name=""/>
        <dsp:cNvSpPr/>
      </dsp:nvSpPr>
      <dsp:spPr>
        <a:xfrm rot="10800000">
          <a:off x="4472710" y="2796310"/>
          <a:ext cx="2299675" cy="2299675"/>
        </a:xfrm>
        <a:prstGeom prst="pieWedg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Data movement</a:t>
          </a:r>
          <a:endParaRPr lang="en-US" sz="2000" kern="1200" dirty="0">
            <a:effectLst>
              <a:outerShdw blurRad="38100" dist="38100" dir="2700000" algn="tl">
                <a:srgbClr val="000000">
                  <a:alpha val="43137"/>
                </a:srgbClr>
              </a:outerShdw>
            </a:effectLst>
          </a:endParaRPr>
        </a:p>
      </dsp:txBody>
      <dsp:txXfrm rot="10800000">
        <a:off x="4472710" y="2796310"/>
        <a:ext cx="2299675" cy="2299675"/>
      </dsp:txXfrm>
    </dsp:sp>
    <dsp:sp modelId="{D68EFB07-20BD-9848-85ED-45FB73135481}">
      <dsp:nvSpPr>
        <dsp:cNvPr id="0" name=""/>
        <dsp:cNvSpPr/>
      </dsp:nvSpPr>
      <dsp:spPr>
        <a:xfrm rot="16200000">
          <a:off x="2066813" y="2796310"/>
          <a:ext cx="2299675" cy="2299675"/>
        </a:xfrm>
        <a:prstGeom prst="pieWedge">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Control</a:t>
          </a:r>
          <a:endParaRPr lang="en-US" sz="2000" kern="1200" dirty="0">
            <a:effectLst>
              <a:outerShdw blurRad="38100" dist="38100" dir="2700000" algn="tl">
                <a:srgbClr val="000000">
                  <a:alpha val="43137"/>
                </a:srgbClr>
              </a:outerShdw>
            </a:effectLst>
          </a:endParaRPr>
        </a:p>
      </dsp:txBody>
      <dsp:txXfrm rot="16200000">
        <a:off x="2066813" y="2796310"/>
        <a:ext cx="2299675" cy="2299675"/>
      </dsp:txXfrm>
    </dsp:sp>
    <dsp:sp modelId="{A04C8535-5121-1D48-89BE-ED9EAD28EFF1}">
      <dsp:nvSpPr>
        <dsp:cNvPr id="0" name=""/>
        <dsp:cNvSpPr/>
      </dsp:nvSpPr>
      <dsp:spPr>
        <a:xfrm>
          <a:off x="4022600" y="2265207"/>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 modelId="{FA519686-EE3E-034C-95BB-4F2415CF38CD}">
      <dsp:nvSpPr>
        <dsp:cNvPr id="0" name=""/>
        <dsp:cNvSpPr/>
      </dsp:nvSpPr>
      <dsp:spPr>
        <a:xfrm rot="10800000">
          <a:off x="4022600" y="2530758"/>
          <a:ext cx="793998" cy="690433"/>
        </a:xfrm>
        <a:prstGeom prst="circularArrow">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3E567A-FFCB-E447-B0EB-DF566B287828}">
      <dsp:nvSpPr>
        <dsp:cNvPr id="0" name=""/>
        <dsp:cNvSpPr/>
      </dsp:nvSpPr>
      <dsp:spPr>
        <a:xfrm>
          <a:off x="0" y="2705566"/>
          <a:ext cx="8534400" cy="2475676"/>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Fundamental design issues:</a:t>
          </a:r>
          <a:endParaRPr lang="en-US" sz="2000" kern="1200" dirty="0">
            <a:effectLst>
              <a:outerShdw blurRad="38100" dist="38100" dir="2700000" algn="tl">
                <a:srgbClr val="000000">
                  <a:alpha val="43137"/>
                </a:srgbClr>
              </a:outerShdw>
            </a:effectLst>
          </a:endParaRPr>
        </a:p>
      </dsp:txBody>
      <dsp:txXfrm>
        <a:off x="0" y="2705566"/>
        <a:ext cx="8534400" cy="1336865"/>
      </dsp:txXfrm>
    </dsp:sp>
    <dsp:sp modelId="{FDFC3F15-9000-D642-934F-FD22C852295A}">
      <dsp:nvSpPr>
        <dsp:cNvPr id="0" name=""/>
        <dsp:cNvSpPr/>
      </dsp:nvSpPr>
      <dsp:spPr>
        <a:xfrm>
          <a:off x="1041" y="3662803"/>
          <a:ext cx="1706463" cy="1812252"/>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Operation repertoire</a:t>
          </a:r>
          <a:endParaRPr lang="en-US" sz="2000" b="1" kern="1200" dirty="0"/>
        </a:p>
        <a:p>
          <a:pPr marL="114300" lvl="1" indent="-114300" algn="l" defTabSz="533400" rtl="0">
            <a:lnSpc>
              <a:spcPct val="90000"/>
            </a:lnSpc>
            <a:spcBef>
              <a:spcPct val="0"/>
            </a:spcBef>
            <a:spcAft>
              <a:spcPct val="15000"/>
            </a:spcAft>
            <a:buChar char="••"/>
          </a:pPr>
          <a:r>
            <a:rPr lang="en-US" sz="1200" kern="1200" dirty="0" smtClean="0"/>
            <a:t>How many and which operations to provide and how complex operations should be</a:t>
          </a:r>
          <a:endParaRPr lang="en-US" sz="1200" kern="1200" dirty="0"/>
        </a:p>
      </dsp:txBody>
      <dsp:txXfrm>
        <a:off x="1041" y="3662803"/>
        <a:ext cx="1706463" cy="1812252"/>
      </dsp:txXfrm>
    </dsp:sp>
    <dsp:sp modelId="{299A5A01-E6B1-3549-9A82-78303BEA5CF6}">
      <dsp:nvSpPr>
        <dsp:cNvPr id="0" name=""/>
        <dsp:cNvSpPr/>
      </dsp:nvSpPr>
      <dsp:spPr>
        <a:xfrm>
          <a:off x="1707505" y="3652024"/>
          <a:ext cx="1706463" cy="1833809"/>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Data types</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The various types of data upon which operations are performed</a:t>
          </a:r>
          <a:endParaRPr lang="en-US" sz="1400" kern="1200" dirty="0"/>
        </a:p>
      </dsp:txBody>
      <dsp:txXfrm>
        <a:off x="1707505" y="3652024"/>
        <a:ext cx="1706463" cy="1833809"/>
      </dsp:txXfrm>
    </dsp:sp>
    <dsp:sp modelId="{2B60D48B-0CBB-3640-8066-CD9CF8A8328E}">
      <dsp:nvSpPr>
        <dsp:cNvPr id="0" name=""/>
        <dsp:cNvSpPr/>
      </dsp:nvSpPr>
      <dsp:spPr>
        <a:xfrm>
          <a:off x="3413968"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Instruction format</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Instruction length in bits, number of addresses, size of various fields, etc.</a:t>
          </a:r>
          <a:endParaRPr lang="en-US" sz="1400" kern="1200" dirty="0"/>
        </a:p>
      </dsp:txBody>
      <dsp:txXfrm>
        <a:off x="3413968" y="3684936"/>
        <a:ext cx="1706463" cy="1767986"/>
      </dsp:txXfrm>
    </dsp:sp>
    <dsp:sp modelId="{015B0615-A51D-BE4E-B6B0-DD65E7B83F35}">
      <dsp:nvSpPr>
        <dsp:cNvPr id="0" name=""/>
        <dsp:cNvSpPr/>
      </dsp:nvSpPr>
      <dsp:spPr>
        <a:xfrm>
          <a:off x="5120431"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28016" tIns="22860" rIns="128016" bIns="22860" numCol="1" spcCol="1270" anchor="t" anchorCtr="0">
          <a:noAutofit/>
        </a:bodyPr>
        <a:lstStyle/>
        <a:p>
          <a:pPr lvl="0" algn="l" defTabSz="800100" rtl="0">
            <a:lnSpc>
              <a:spcPct val="90000"/>
            </a:lnSpc>
            <a:spcBef>
              <a:spcPct val="0"/>
            </a:spcBef>
            <a:spcAft>
              <a:spcPct val="35000"/>
            </a:spcAft>
          </a:pPr>
          <a:r>
            <a:rPr lang="en-US" sz="1800" b="1" kern="1200" dirty="0" smtClean="0"/>
            <a:t>Registers</a:t>
          </a:r>
          <a:endParaRPr lang="en-US" sz="1800" b="1" kern="1200" dirty="0"/>
        </a:p>
        <a:p>
          <a:pPr marL="114300" lvl="1" indent="-114300" algn="l" defTabSz="622300" rtl="0">
            <a:lnSpc>
              <a:spcPct val="90000"/>
            </a:lnSpc>
            <a:spcBef>
              <a:spcPct val="0"/>
            </a:spcBef>
            <a:spcAft>
              <a:spcPct val="15000"/>
            </a:spcAft>
            <a:buChar char="••"/>
          </a:pPr>
          <a:r>
            <a:rPr lang="en-US" sz="1400" kern="1200" dirty="0" smtClean="0"/>
            <a:t>Number of processor registers that can be referenced by instructions and their use</a:t>
          </a:r>
          <a:endParaRPr lang="en-US" sz="1400" kern="1200" dirty="0"/>
        </a:p>
      </dsp:txBody>
      <dsp:txXfrm>
        <a:off x="5120431" y="3684936"/>
        <a:ext cx="1706463" cy="1767986"/>
      </dsp:txXfrm>
    </dsp:sp>
    <dsp:sp modelId="{245DBD2D-001A-1647-A9D4-0EE759999A90}">
      <dsp:nvSpPr>
        <dsp:cNvPr id="0" name=""/>
        <dsp:cNvSpPr/>
      </dsp:nvSpPr>
      <dsp:spPr>
        <a:xfrm>
          <a:off x="6826894" y="3684936"/>
          <a:ext cx="1706463" cy="1767986"/>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25400" rIns="142240" bIns="25400" numCol="1" spcCol="1270" anchor="t" anchorCtr="0">
          <a:noAutofit/>
        </a:bodyPr>
        <a:lstStyle/>
        <a:p>
          <a:pPr lvl="0" algn="l" defTabSz="889000" rtl="0">
            <a:lnSpc>
              <a:spcPct val="90000"/>
            </a:lnSpc>
            <a:spcBef>
              <a:spcPct val="0"/>
            </a:spcBef>
            <a:spcAft>
              <a:spcPct val="35000"/>
            </a:spcAft>
          </a:pPr>
          <a:r>
            <a:rPr lang="en-US" sz="2000" b="1" kern="1200" dirty="0" smtClean="0"/>
            <a:t>Addressing</a:t>
          </a:r>
          <a:endParaRPr lang="en-US" sz="2000" b="1" kern="1200" dirty="0"/>
        </a:p>
        <a:p>
          <a:pPr marL="114300" lvl="1" indent="-114300" algn="l" defTabSz="622300" rtl="0">
            <a:lnSpc>
              <a:spcPct val="90000"/>
            </a:lnSpc>
            <a:spcBef>
              <a:spcPct val="0"/>
            </a:spcBef>
            <a:spcAft>
              <a:spcPct val="15000"/>
            </a:spcAft>
            <a:buChar char="••"/>
          </a:pPr>
          <a:r>
            <a:rPr lang="en-US" sz="1400" kern="1200" dirty="0" smtClean="0"/>
            <a:t>The mode or modes by which the address of an operand is specified </a:t>
          </a:r>
          <a:endParaRPr lang="en-US" sz="1400" kern="1200" dirty="0"/>
        </a:p>
      </dsp:txBody>
      <dsp:txXfrm>
        <a:off x="6826894" y="3684936"/>
        <a:ext cx="1706463" cy="1767986"/>
      </dsp:txXfrm>
    </dsp:sp>
    <dsp:sp modelId="{E96926DD-E710-3B4C-8E85-4706A8EA77F7}">
      <dsp:nvSpPr>
        <dsp:cNvPr id="0" name=""/>
        <dsp:cNvSpPr/>
      </dsp:nvSpPr>
      <dsp:spPr>
        <a:xfrm rot="10800000">
          <a:off x="52358" y="1809979"/>
          <a:ext cx="8429682" cy="933118"/>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Programmer’s means of controlling the processor</a:t>
          </a:r>
          <a:endParaRPr lang="en-US" sz="2000" kern="1200" dirty="0">
            <a:effectLst>
              <a:outerShdw blurRad="38100" dist="38100" dir="2700000" algn="tl">
                <a:srgbClr val="000000">
                  <a:alpha val="43137"/>
                </a:srgbClr>
              </a:outerShdw>
            </a:effectLst>
          </a:endParaRPr>
        </a:p>
      </dsp:txBody>
      <dsp:txXfrm rot="10800000">
        <a:off x="52358" y="1809979"/>
        <a:ext cx="8429682" cy="933118"/>
      </dsp:txXfrm>
    </dsp:sp>
    <dsp:sp modelId="{01AE4E59-7A07-2540-9D90-9EB69C1E6E80}">
      <dsp:nvSpPr>
        <dsp:cNvPr id="0" name=""/>
        <dsp:cNvSpPr/>
      </dsp:nvSpPr>
      <dsp:spPr>
        <a:xfrm rot="10800000">
          <a:off x="52358" y="966767"/>
          <a:ext cx="8429682" cy="880743"/>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Defines many of the functions performed by the processor</a:t>
          </a:r>
          <a:endParaRPr lang="en-US" sz="2000" kern="1200" dirty="0">
            <a:effectLst>
              <a:outerShdw blurRad="38100" dist="38100" dir="2700000" algn="tl">
                <a:srgbClr val="000000">
                  <a:alpha val="43137"/>
                </a:srgbClr>
              </a:outerShdw>
            </a:effectLst>
          </a:endParaRPr>
        </a:p>
      </dsp:txBody>
      <dsp:txXfrm rot="10800000">
        <a:off x="52358" y="966767"/>
        <a:ext cx="8429682" cy="880743"/>
      </dsp:txXfrm>
    </dsp:sp>
    <dsp:sp modelId="{4CCC5995-C980-C545-822B-7C2E6DA5B193}">
      <dsp:nvSpPr>
        <dsp:cNvPr id="0" name=""/>
        <dsp:cNvSpPr/>
      </dsp:nvSpPr>
      <dsp:spPr>
        <a:xfrm rot="10800000">
          <a:off x="52358" y="565"/>
          <a:ext cx="8429682" cy="1003733"/>
        </a:xfrm>
        <a:prstGeom prst="upArrowCallou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kern="1200" dirty="0" smtClean="0">
              <a:effectLst>
                <a:outerShdw blurRad="38100" dist="38100" dir="2700000" algn="tl">
                  <a:srgbClr val="000000">
                    <a:alpha val="43137"/>
                  </a:srgbClr>
                </a:outerShdw>
              </a:effectLst>
            </a:rPr>
            <a:t>Very complex because it affects so many aspects of the computer system</a:t>
          </a:r>
          <a:endParaRPr lang="en-US" sz="2000" kern="1200" dirty="0">
            <a:effectLst>
              <a:outerShdw blurRad="38100" dist="38100" dir="2700000" algn="tl">
                <a:srgbClr val="000000">
                  <a:alpha val="43137"/>
                </a:srgbClr>
              </a:outerShdw>
            </a:effectLst>
          </a:endParaRPr>
        </a:p>
      </dsp:txBody>
      <dsp:txXfrm rot="10800000">
        <a:off x="52358" y="565"/>
        <a:ext cx="8429682" cy="100373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98EBC3F-3409-F640-A552-34E0EE96B84E}">
      <dsp:nvSpPr>
        <dsp:cNvPr id="0" name=""/>
        <dsp:cNvSpPr/>
      </dsp:nvSpPr>
      <dsp:spPr>
        <a:xfrm>
          <a:off x="1295400" y="0"/>
          <a:ext cx="4572000" cy="4572000"/>
        </a:xfrm>
        <a:prstGeom prst="triangle">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7C8309DA-5AF4-ED4B-8005-9099F3579E74}">
      <dsp:nvSpPr>
        <dsp:cNvPr id="0" name=""/>
        <dsp:cNvSpPr/>
      </dsp:nvSpPr>
      <dsp:spPr>
        <a:xfrm rot="20654831">
          <a:off x="54498" y="388143"/>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Addresses</a:t>
          </a:r>
          <a:endParaRPr lang="en-US" sz="3400" kern="1200" dirty="0"/>
        </a:p>
      </dsp:txBody>
      <dsp:txXfrm rot="20654831">
        <a:off x="54498" y="388143"/>
        <a:ext cx="2971800" cy="812601"/>
      </dsp:txXfrm>
    </dsp:sp>
    <dsp:sp modelId="{60D366F8-501D-8042-914B-93C4C14B955F}">
      <dsp:nvSpPr>
        <dsp:cNvPr id="0" name=""/>
        <dsp:cNvSpPr/>
      </dsp:nvSpPr>
      <dsp:spPr>
        <a:xfrm rot="946966">
          <a:off x="4495793" y="99059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Numbers</a:t>
          </a:r>
          <a:endParaRPr lang="en-US" sz="3400" kern="1200" dirty="0"/>
        </a:p>
      </dsp:txBody>
      <dsp:txXfrm rot="946966">
        <a:off x="4495793" y="990599"/>
        <a:ext cx="2971800" cy="812601"/>
      </dsp:txXfrm>
    </dsp:sp>
    <dsp:sp modelId="{7EB31862-2E15-EC40-92A8-38C0729D347E}">
      <dsp:nvSpPr>
        <dsp:cNvPr id="0" name=""/>
        <dsp:cNvSpPr/>
      </dsp:nvSpPr>
      <dsp:spPr>
        <a:xfrm rot="846432">
          <a:off x="130426" y="24835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Characters</a:t>
          </a:r>
          <a:endParaRPr lang="en-US" sz="3400" kern="1200" dirty="0"/>
        </a:p>
      </dsp:txBody>
      <dsp:txXfrm rot="846432">
        <a:off x="130426" y="2483519"/>
        <a:ext cx="2971800" cy="812601"/>
      </dsp:txXfrm>
    </dsp:sp>
    <dsp:sp modelId="{98354637-29DA-C24D-92DF-1340B4B82D84}">
      <dsp:nvSpPr>
        <dsp:cNvPr id="0" name=""/>
        <dsp:cNvSpPr/>
      </dsp:nvSpPr>
      <dsp:spPr>
        <a:xfrm rot="20892888">
          <a:off x="4395049" y="3038119"/>
          <a:ext cx="2971800" cy="81260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dirty="0" smtClean="0"/>
            <a:t>Logical Data</a:t>
          </a:r>
          <a:endParaRPr lang="en-US" sz="3400" kern="1200" dirty="0"/>
        </a:p>
      </dsp:txBody>
      <dsp:txXfrm rot="20892888">
        <a:off x="4395049" y="3038119"/>
        <a:ext cx="2971800" cy="81260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latin typeface="Times New Roman" pitchFamily="-110" charset="0"/>
              </a:rPr>
              <a:t>Trong</a:t>
            </a:r>
            <a:r>
              <a:rPr lang="en-US" dirty="0" smtClean="0">
                <a:latin typeface="Times New Roman" pitchFamily="-110" charset="0"/>
              </a:rPr>
              <a:t> </a:t>
            </a:r>
            <a:r>
              <a:rPr lang="en-US" dirty="0" err="1" smtClean="0">
                <a:latin typeface="Times New Roman" pitchFamily="-110" charset="0"/>
              </a:rPr>
              <a:t>chương</a:t>
            </a:r>
            <a:r>
              <a:rPr lang="en-US" baseline="0" dirty="0" smtClean="0">
                <a:latin typeface="Times New Roman" pitchFamily="-110" charset="0"/>
              </a:rPr>
              <a:t> </a:t>
            </a:r>
            <a:r>
              <a:rPr lang="en-US" baseline="0" dirty="0" err="1" smtClean="0">
                <a:latin typeface="Times New Roman" pitchFamily="-110" charset="0"/>
              </a:rPr>
              <a:t>này</a:t>
            </a:r>
            <a:r>
              <a:rPr lang="en-US" baseline="0" dirty="0" smtClean="0">
                <a:latin typeface="Times New Roman" pitchFamily="-110" charset="0"/>
              </a:rPr>
              <a:t> </a:t>
            </a:r>
            <a:r>
              <a:rPr lang="en-US" baseline="0" dirty="0" err="1" smtClean="0">
                <a:latin typeface="Times New Roman" pitchFamily="-110" charset="0"/>
              </a:rPr>
              <a:t>chúng</a:t>
            </a:r>
            <a:r>
              <a:rPr lang="en-US" baseline="0" dirty="0" smtClean="0">
                <a:latin typeface="Times New Roman" pitchFamily="-110" charset="0"/>
              </a:rPr>
              <a:t> </a:t>
            </a:r>
            <a:r>
              <a:rPr lang="en-US" baseline="0" dirty="0" err="1" smtClean="0">
                <a:latin typeface="Times New Roman" pitchFamily="-110" charset="0"/>
              </a:rPr>
              <a:t>ta</a:t>
            </a:r>
            <a:r>
              <a:rPr lang="en-US" baseline="0" dirty="0" smtClean="0">
                <a:latin typeface="Times New Roman" pitchFamily="-110" charset="0"/>
              </a:rPr>
              <a:t> </a:t>
            </a:r>
            <a:r>
              <a:rPr lang="en-US" baseline="0" dirty="0" err="1" smtClean="0">
                <a:latin typeface="Times New Roman" pitchFamily="-110" charset="0"/>
              </a:rPr>
              <a:t>chỉ</a:t>
            </a:r>
            <a:r>
              <a:rPr lang="en-US" baseline="0" dirty="0" smtClean="0">
                <a:latin typeface="Times New Roman" pitchFamily="-110" charset="0"/>
              </a:rPr>
              <a:t> </a:t>
            </a:r>
            <a:r>
              <a:rPr lang="en-US" baseline="0" dirty="0" err="1" smtClean="0">
                <a:latin typeface="Times New Roman" pitchFamily="-110" charset="0"/>
              </a:rPr>
              <a:t>xem</a:t>
            </a:r>
            <a:r>
              <a:rPr lang="en-US" baseline="0" dirty="0" smtClean="0">
                <a:latin typeface="Times New Roman" pitchFamily="-110" charset="0"/>
              </a:rPr>
              <a:t> </a:t>
            </a:r>
            <a:r>
              <a:rPr lang="en-US" baseline="0" dirty="0" err="1" smtClean="0">
                <a:latin typeface="Times New Roman" pitchFamily="-110" charset="0"/>
              </a:rPr>
              <a:t>xét</a:t>
            </a:r>
            <a:r>
              <a:rPr lang="en-US" baseline="0" dirty="0" smtClean="0">
                <a:latin typeface="Times New Roman" pitchFamily="-110" charset="0"/>
              </a:rPr>
              <a:t> </a:t>
            </a:r>
            <a:r>
              <a:rPr lang="en-US" baseline="0" dirty="0" err="1" smtClean="0">
                <a:latin typeface="Times New Roman" pitchFamily="-110" charset="0"/>
              </a:rPr>
              <a:t>tập</a:t>
            </a:r>
            <a:r>
              <a:rPr lang="en-US" baseline="0" dirty="0" smtClean="0">
                <a:latin typeface="Times New Roman" pitchFamily="-110" charset="0"/>
              </a:rPr>
              <a:t> </a:t>
            </a:r>
            <a:r>
              <a:rPr lang="en-US" baseline="0" dirty="0" err="1" smtClean="0">
                <a:latin typeface="Times New Roman" pitchFamily="-110" charset="0"/>
              </a:rPr>
              <a:t>lệnh</a:t>
            </a:r>
            <a:r>
              <a:rPr lang="en-US" baseline="0" dirty="0" smtClean="0">
                <a:latin typeface="Times New Roman" pitchFamily="-110" charset="0"/>
              </a:rPr>
              <a:t> </a:t>
            </a:r>
            <a:r>
              <a:rPr lang="en-US" baseline="0" dirty="0" err="1" smtClean="0">
                <a:latin typeface="Times New Roman" pitchFamily="-110" charset="0"/>
              </a:rPr>
              <a:t>máy</a:t>
            </a:r>
            <a:r>
              <a:rPr lang="en-US" baseline="0" dirty="0" smtClean="0">
                <a:latin typeface="Times New Roman" pitchFamily="-110" charset="0"/>
              </a:rPr>
              <a:t> </a:t>
            </a:r>
            <a:r>
              <a:rPr lang="en-US" baseline="0" dirty="0" err="1" smtClean="0">
                <a:latin typeface="Times New Roman" pitchFamily="-110" charset="0"/>
              </a:rPr>
              <a:t>dưới</a:t>
            </a:r>
            <a:r>
              <a:rPr lang="en-US" baseline="0" dirty="0" smtClean="0">
                <a:latin typeface="Times New Roman" pitchFamily="-110" charset="0"/>
              </a:rPr>
              <a:t> </a:t>
            </a:r>
            <a:r>
              <a:rPr lang="en-US" baseline="0" dirty="0" err="1" smtClean="0">
                <a:latin typeface="Times New Roman" pitchFamily="-110" charset="0"/>
              </a:rPr>
              <a:t>hai</a:t>
            </a:r>
            <a:r>
              <a:rPr lang="en-US" baseline="0" dirty="0" smtClean="0">
                <a:latin typeface="Times New Roman" pitchFamily="-110" charset="0"/>
              </a:rPr>
              <a:t> </a:t>
            </a:r>
            <a:r>
              <a:rPr lang="en-US" baseline="0" dirty="0" err="1" smtClean="0">
                <a:latin typeface="Times New Roman" pitchFamily="-110" charset="0"/>
              </a:rPr>
              <a:t>góc</a:t>
            </a:r>
            <a:r>
              <a:rPr lang="en-US" baseline="0" dirty="0" smtClean="0">
                <a:latin typeface="Times New Roman" pitchFamily="-110" charset="0"/>
              </a:rPr>
              <a:t> </a:t>
            </a:r>
            <a:r>
              <a:rPr lang="en-US" baseline="0" dirty="0" err="1" smtClean="0">
                <a:latin typeface="Times New Roman" pitchFamily="-110" charset="0"/>
              </a:rPr>
              <a:t>nhìn</a:t>
            </a:r>
            <a:r>
              <a:rPr lang="en-US" baseline="0" dirty="0" smtClean="0">
                <a:latin typeface="Times New Roman" pitchFamily="-110" charset="0"/>
              </a:rPr>
              <a:t> </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aseline="0" dirty="0" err="1" smtClean="0">
                <a:latin typeface="Times New Roman" pitchFamily="-110" charset="0"/>
              </a:rPr>
              <a:t>đặc</a:t>
            </a:r>
            <a:r>
              <a:rPr lang="en-US" baseline="0" dirty="0" smtClean="0">
                <a:latin typeface="Times New Roman" pitchFamily="-110" charset="0"/>
              </a:rPr>
              <a:t> </a:t>
            </a:r>
            <a:r>
              <a:rPr lang="en-US" baseline="0" dirty="0" err="1" smtClean="0">
                <a:latin typeface="Times New Roman" pitchFamily="-110" charset="0"/>
              </a:rPr>
              <a:t>điểm</a:t>
            </a:r>
            <a:r>
              <a:rPr lang="en-US" baseline="0" dirty="0" smtClean="0">
                <a:latin typeface="Times New Roman" pitchFamily="-110" charset="0"/>
              </a:rPr>
              <a:t> </a:t>
            </a:r>
            <a:r>
              <a:rPr lang="en-US" baseline="0" dirty="0" err="1" smtClean="0">
                <a:latin typeface="Times New Roman" pitchFamily="-110" charset="0"/>
              </a:rPr>
              <a:t>của</a:t>
            </a:r>
            <a:r>
              <a:rPr lang="en-US" baseline="0" dirty="0" smtClean="0">
                <a:latin typeface="Times New Roman" pitchFamily="-110" charset="0"/>
              </a:rPr>
              <a:t> </a:t>
            </a:r>
            <a:r>
              <a:rPr lang="en-US" baseline="0" dirty="0" err="1" smtClean="0">
                <a:latin typeface="Times New Roman" pitchFamily="-110" charset="0"/>
              </a:rPr>
              <a:t>lệnh</a:t>
            </a:r>
            <a:r>
              <a:rPr lang="en-US" baseline="0" dirty="0" smtClean="0">
                <a:latin typeface="Times New Roman" pitchFamily="-110" charset="0"/>
              </a:rPr>
              <a:t> </a:t>
            </a:r>
            <a:r>
              <a:rPr lang="en-US" baseline="0" dirty="0" smtClean="0">
                <a:latin typeface="Times New Roman" pitchFamily="-110" charset="0"/>
                <a:sym typeface="Wingdings" pitchFamily="2" charset="2"/>
              </a:rPr>
              <a:t> </a:t>
            </a:r>
            <a:r>
              <a:rPr lang="en-US" baseline="0" dirty="0" err="1" smtClean="0">
                <a:latin typeface="Times New Roman" pitchFamily="-110" charset="0"/>
                <a:sym typeface="Wingdings" pitchFamily="2" charset="2"/>
              </a:rPr>
              <a:t>Thành</a:t>
            </a:r>
            <a:r>
              <a:rPr lang="en-US" baseline="0" dirty="0" smtClean="0">
                <a:latin typeface="Times New Roman" pitchFamily="-110" charset="0"/>
                <a:sym typeface="Wingdings" pitchFamily="2" charset="2"/>
              </a:rPr>
              <a:t> </a:t>
            </a:r>
            <a:r>
              <a:rPr lang="en-US" baseline="0" dirty="0" err="1" smtClean="0">
                <a:latin typeface="Times New Roman" pitchFamily="-110" charset="0"/>
                <a:sym typeface="Wingdings" pitchFamily="2" charset="2"/>
              </a:rPr>
              <a:t>phần</a:t>
            </a:r>
            <a:r>
              <a:rPr lang="en-US" baseline="0" dirty="0" smtClean="0">
                <a:latin typeface="Times New Roman" pitchFamily="-110" charset="0"/>
                <a:sym typeface="Wingdings" pitchFamily="2" charset="2"/>
              </a:rPr>
              <a:t> </a:t>
            </a:r>
            <a:r>
              <a:rPr lang="en-US" baseline="0" dirty="0" err="1" smtClean="0">
                <a:latin typeface="Times New Roman" pitchFamily="-110" charset="0"/>
                <a:sym typeface="Wingdings" pitchFamily="2" charset="2"/>
              </a:rPr>
              <a:t>nổi</a:t>
            </a:r>
            <a:r>
              <a:rPr lang="en-US" baseline="0" dirty="0" smtClean="0">
                <a:latin typeface="Times New Roman" pitchFamily="-110" charset="0"/>
                <a:sym typeface="Wingdings" pitchFamily="2" charset="2"/>
              </a:rPr>
              <a:t> </a:t>
            </a:r>
            <a:r>
              <a:rPr lang="en-US" baseline="0" dirty="0" err="1" smtClean="0">
                <a:latin typeface="Times New Roman" pitchFamily="-110" charset="0"/>
                <a:sym typeface="Wingdings" pitchFamily="2" charset="2"/>
              </a:rPr>
              <a:t>trội</a:t>
            </a:r>
            <a:r>
              <a:rPr lang="en-US" baseline="0" dirty="0" smtClean="0">
                <a:latin typeface="Times New Roman" pitchFamily="-110" charset="0"/>
                <a:sym typeface="Wingdings" pitchFamily="2" charset="2"/>
              </a:rPr>
              <a:t> </a:t>
            </a:r>
            <a:r>
              <a:rPr lang="en-US" baseline="0" dirty="0" err="1" smtClean="0">
                <a:latin typeface="Times New Roman" pitchFamily="-110" charset="0"/>
                <a:sym typeface="Wingdings" pitchFamily="2" charset="2"/>
              </a:rPr>
              <a:t>của</a:t>
            </a:r>
            <a:r>
              <a:rPr lang="en-US" baseline="0" dirty="0" smtClean="0">
                <a:latin typeface="Times New Roman" pitchFamily="-110" charset="0"/>
                <a:sym typeface="Wingdings" pitchFamily="2" charset="2"/>
              </a:rPr>
              <a:t> </a:t>
            </a:r>
            <a:r>
              <a:rPr lang="en-US" baseline="0" dirty="0" err="1" smtClean="0">
                <a:latin typeface="Times New Roman" pitchFamily="-110" charset="0"/>
                <a:sym typeface="Wingdings" pitchFamily="2" charset="2"/>
              </a:rPr>
              <a:t>lệnh</a:t>
            </a:r>
            <a:endParaRPr lang="en-US" baseline="0" dirty="0" smtClean="0">
              <a:latin typeface="Times New Roman" pitchFamily="-110" charset="0"/>
            </a:endParaRP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baseline="0" dirty="0" err="1" smtClean="0">
                <a:latin typeface="Times New Roman" pitchFamily="-110" charset="0"/>
              </a:rPr>
              <a:t>Khả</a:t>
            </a:r>
            <a:r>
              <a:rPr lang="en-US" baseline="0" dirty="0" smtClean="0">
                <a:latin typeface="Times New Roman" pitchFamily="-110" charset="0"/>
              </a:rPr>
              <a:t> </a:t>
            </a:r>
            <a:r>
              <a:rPr lang="en-US" baseline="0" dirty="0" err="1" smtClean="0">
                <a:latin typeface="Times New Roman" pitchFamily="-110" charset="0"/>
              </a:rPr>
              <a:t>năng</a:t>
            </a:r>
            <a:r>
              <a:rPr lang="en-US" baseline="0" dirty="0" smtClean="0">
                <a:latin typeface="Times New Roman" pitchFamily="-110" charset="0"/>
              </a:rPr>
              <a:t> (</a:t>
            </a:r>
            <a:r>
              <a:rPr lang="en-US" baseline="0" dirty="0" err="1" smtClean="0">
                <a:latin typeface="Times New Roman" pitchFamily="-110" charset="0"/>
              </a:rPr>
              <a:t>chức</a:t>
            </a:r>
            <a:r>
              <a:rPr lang="en-US" baseline="0" dirty="0" smtClean="0">
                <a:latin typeface="Times New Roman" pitchFamily="-110" charset="0"/>
              </a:rPr>
              <a:t> </a:t>
            </a:r>
            <a:r>
              <a:rPr lang="en-US" baseline="0" dirty="0" err="1" smtClean="0">
                <a:latin typeface="Times New Roman" pitchFamily="-110" charset="0"/>
              </a:rPr>
              <a:t>năng</a:t>
            </a:r>
            <a:r>
              <a:rPr lang="en-US" baseline="0" dirty="0" smtClean="0">
                <a:latin typeface="Times New Roman" pitchFamily="-110" charset="0"/>
              </a:rPr>
              <a:t>) </a:t>
            </a:r>
            <a:r>
              <a:rPr lang="en-US" baseline="0" dirty="0" err="1" smtClean="0">
                <a:latin typeface="Times New Roman" pitchFamily="-110" charset="0"/>
              </a:rPr>
              <a:t>của</a:t>
            </a:r>
            <a:r>
              <a:rPr lang="en-US" baseline="0" dirty="0" smtClean="0">
                <a:latin typeface="Times New Roman" pitchFamily="-110" charset="0"/>
              </a:rPr>
              <a:t> </a:t>
            </a:r>
            <a:r>
              <a:rPr lang="en-US" baseline="0" dirty="0" err="1" smtClean="0">
                <a:latin typeface="Times New Roman" pitchFamily="-110" charset="0"/>
              </a:rPr>
              <a:t>lệnh</a:t>
            </a:r>
            <a:r>
              <a:rPr lang="en-US" baseline="0" dirty="0" smtClean="0">
                <a:latin typeface="Times New Roman" pitchFamily="-110" charset="0"/>
              </a:rPr>
              <a:t>- </a:t>
            </a:r>
            <a:r>
              <a:rPr lang="en-US" baseline="0" dirty="0" err="1" smtClean="0">
                <a:latin typeface="Times New Roman" pitchFamily="-110" charset="0"/>
              </a:rPr>
              <a:t>Phần</a:t>
            </a:r>
            <a:r>
              <a:rPr lang="en-US" baseline="0" dirty="0" smtClean="0">
                <a:latin typeface="Times New Roman" pitchFamily="-110" charset="0"/>
              </a:rPr>
              <a:t> </a:t>
            </a:r>
            <a:r>
              <a:rPr lang="en-US" baseline="0" dirty="0" err="1" smtClean="0">
                <a:latin typeface="Times New Roman" pitchFamily="-110" charset="0"/>
              </a:rPr>
              <a:t>cứng</a:t>
            </a:r>
            <a:r>
              <a:rPr lang="en-US" baseline="0" dirty="0" smtClean="0">
                <a:latin typeface="Times New Roman" pitchFamily="-110" charset="0"/>
              </a:rPr>
              <a:t> </a:t>
            </a:r>
            <a:r>
              <a:rPr lang="en-US" baseline="0" dirty="0" err="1" smtClean="0">
                <a:latin typeface="Times New Roman" pitchFamily="-110" charset="0"/>
              </a:rPr>
              <a:t>phải</a:t>
            </a:r>
            <a:r>
              <a:rPr lang="en-US" baseline="0" dirty="0" smtClean="0">
                <a:latin typeface="Times New Roman" pitchFamily="-110" charset="0"/>
              </a:rPr>
              <a:t> </a:t>
            </a:r>
            <a:r>
              <a:rPr lang="en-US" baseline="0" dirty="0" err="1" smtClean="0">
                <a:latin typeface="Times New Roman" pitchFamily="-110" charset="0"/>
              </a:rPr>
              <a:t>làm</a:t>
            </a:r>
            <a:r>
              <a:rPr lang="en-US" baseline="0" dirty="0" smtClean="0">
                <a:latin typeface="Times New Roman" pitchFamily="-110" charset="0"/>
              </a:rPr>
              <a:t> </a:t>
            </a:r>
            <a:r>
              <a:rPr lang="en-US" baseline="0" dirty="0" err="1" smtClean="0">
                <a:latin typeface="Times New Roman" pitchFamily="-110" charset="0"/>
              </a:rPr>
              <a:t>gì</a:t>
            </a:r>
            <a:r>
              <a:rPr lang="en-US" baseline="0" dirty="0" smtClean="0">
                <a:latin typeface="Times New Roman" pitchFamily="-110" charset="0"/>
              </a:rPr>
              <a:t>?</a:t>
            </a: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12 “Instruction</a:t>
            </a:r>
            <a:r>
              <a:rPr lang="en-US" baseline="0" dirty="0" smtClean="0">
                <a:latin typeface="Times New Roman" pitchFamily="-110" charset="0"/>
              </a:rPr>
              <a:t> Sets:  Characteristics and Functions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Thân</a:t>
            </a:r>
            <a:r>
              <a:rPr lang="en-GB" baseline="0" dirty="0" smtClean="0"/>
              <a:t> Văn Sử</a:t>
            </a: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r>
              <a:rPr lang="en-US" sz="1200" kern="1200" dirty="0" smtClean="0">
                <a:solidFill>
                  <a:schemeClr val="tx1"/>
                </a:solidFill>
                <a:latin typeface="Times New Roman" pitchFamily="-1" charset="0"/>
                <a:ea typeface="+mn-ea"/>
                <a:cs typeface="+mn-cs"/>
              </a:rPr>
              <a:t>Much of what is discussed in this book is not readily apparent to the user or programmer of a computer. If a programmer is using a high-level language, such as Pascal or </a:t>
            </a:r>
            <a:r>
              <a:rPr lang="en-US" sz="1200" kern="1200" dirty="0" err="1" smtClean="0">
                <a:solidFill>
                  <a:schemeClr val="tx1"/>
                </a:solidFill>
                <a:latin typeface="Times New Roman" pitchFamily="-1" charset="0"/>
                <a:ea typeface="+mn-ea"/>
                <a:cs typeface="+mn-cs"/>
              </a:rPr>
              <a:t>Ada</a:t>
            </a:r>
            <a:r>
              <a:rPr lang="en-US" sz="1200" kern="1200" dirty="0" smtClean="0">
                <a:solidFill>
                  <a:schemeClr val="tx1"/>
                </a:solidFill>
                <a:latin typeface="Times New Roman" pitchFamily="-1" charset="0"/>
                <a:ea typeface="+mn-ea"/>
                <a:cs typeface="+mn-cs"/>
              </a:rPr>
              <a:t>, very little of the architecture of the underlying machine is visible.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description of a computer’s machine instruction set goes a long way toward explaining the computer’s processor. Accordingly, we focus on machine instructions in this chapter and the next.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6</a:t>
            </a:r>
          </a:p>
        </p:txBody>
      </p:sp>
      <p:sp>
        <p:nvSpPr>
          <p:cNvPr id="153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r>
              <a:rPr lang="en-US" sz="1200" b="1" kern="120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máy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được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phân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thành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loại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nào</a:t>
            </a:r>
            <a:r>
              <a:rPr lang="en-US" sz="1200" b="1" kern="1200" baseline="0" dirty="0" smtClean="0">
                <a:solidFill>
                  <a:schemeClr val="tx1"/>
                </a:solidFill>
                <a:latin typeface="Times New Roman" pitchFamily="-1" charset="0"/>
                <a:ea typeface="+mn-ea"/>
                <a:cs typeface="+mn-cs"/>
              </a:rPr>
              <a:t>? 4 </a:t>
            </a:r>
            <a:r>
              <a:rPr lang="en-US" sz="1200" b="1" kern="1200" baseline="0" dirty="0" err="1" smtClean="0">
                <a:solidFill>
                  <a:schemeClr val="tx1"/>
                </a:solidFill>
                <a:latin typeface="Times New Roman" pitchFamily="-1" charset="0"/>
                <a:ea typeface="+mn-ea"/>
                <a:cs typeface="+mn-cs"/>
              </a:rPr>
              <a:t>loại</a:t>
            </a:r>
            <a:r>
              <a:rPr lang="en-US" sz="1200" b="1" kern="1200" baseline="0" dirty="0" smtClean="0">
                <a:solidFill>
                  <a:schemeClr val="tx1"/>
                </a:solidFill>
                <a:latin typeface="Times New Roman" pitchFamily="-1" charset="0"/>
                <a:ea typeface="+mn-ea"/>
                <a:cs typeface="+mn-cs"/>
              </a:rPr>
              <a:t>:</a:t>
            </a:r>
          </a:p>
          <a:p>
            <a:pPr>
              <a:buFontTx/>
              <a:buChar char="-"/>
            </a:pP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chuyển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liệu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từ</a:t>
            </a:r>
            <a:r>
              <a:rPr lang="en-US" sz="1200" kern="1200" baseline="0" dirty="0" smtClean="0">
                <a:solidFill>
                  <a:schemeClr val="tx1"/>
                </a:solidFill>
                <a:latin typeface="Times New Roman" pitchFamily="-1" charset="0"/>
                <a:ea typeface="+mn-ea"/>
                <a:cs typeface="+mn-cs"/>
              </a:rPr>
              <a:t> IO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chứa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năng</a:t>
            </a:r>
            <a:r>
              <a:rPr lang="en-US" sz="1200" kern="1200" baseline="0" dirty="0" smtClean="0">
                <a:solidFill>
                  <a:schemeClr val="tx1"/>
                </a:solidFill>
                <a:latin typeface="Times New Roman" pitchFamily="-1" charset="0"/>
                <a:ea typeface="+mn-ea"/>
                <a:cs typeface="+mn-cs"/>
              </a:rPr>
              <a:t> moving data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máy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tính</a:t>
            </a:r>
            <a:r>
              <a:rPr lang="en-US" sz="1200" kern="1200" baseline="0" dirty="0" smtClean="0">
                <a:solidFill>
                  <a:schemeClr val="tx1"/>
                </a:solidFill>
                <a:latin typeface="Times New Roman" pitchFamily="-1" charset="0"/>
                <a:ea typeface="+mn-ea"/>
                <a:cs typeface="+mn-cs"/>
              </a:rPr>
              <a:t>).</a:t>
            </a:r>
          </a:p>
          <a:p>
            <a:pPr>
              <a:buFontTx/>
              <a:buChar char="-"/>
            </a:pP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liệu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từ</a:t>
            </a:r>
            <a:r>
              <a:rPr lang="en-US" sz="1200" kern="1200" baseline="0" dirty="0" smtClean="0">
                <a:solidFill>
                  <a:schemeClr val="tx1"/>
                </a:solidFill>
                <a:latin typeface="Times New Roman" pitchFamily="-1" charset="0"/>
                <a:ea typeface="+mn-ea"/>
                <a:cs typeface="+mn-cs"/>
              </a:rPr>
              <a:t> Memory </a:t>
            </a:r>
            <a:r>
              <a:rPr lang="en-US" sz="1200" kern="1200" baseline="0" dirty="0" smtClean="0">
                <a:solidFill>
                  <a:schemeClr val="tx1"/>
                </a:solidFill>
                <a:latin typeface="Times New Roman" pitchFamily="-1" charset="0"/>
                <a:ea typeface="+mn-ea"/>
                <a:cs typeface="+mn-cs"/>
                <a:sym typeface="Wingdings" pitchFamily="2" charset="2"/>
              </a:rPr>
              <a:t> register ( </a:t>
            </a:r>
            <a:r>
              <a:rPr lang="en-US" sz="1200" kern="1200" baseline="0" dirty="0" err="1" smtClean="0">
                <a:solidFill>
                  <a:schemeClr val="tx1"/>
                </a:solidFill>
                <a:latin typeface="Times New Roman" pitchFamily="-1" charset="0"/>
                <a:ea typeface="+mn-ea"/>
                <a:cs typeface="+mn-cs"/>
                <a:sym typeface="Wingdings" pitchFamily="2" charset="2"/>
              </a:rPr>
              <a:t>chức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năng</a:t>
            </a:r>
            <a:r>
              <a:rPr lang="en-US" sz="1200" kern="1200" baseline="0" dirty="0" smtClean="0">
                <a:solidFill>
                  <a:schemeClr val="tx1"/>
                </a:solidFill>
                <a:latin typeface="Times New Roman" pitchFamily="-1" charset="0"/>
                <a:ea typeface="+mn-ea"/>
                <a:cs typeface="+mn-cs"/>
                <a:sym typeface="Wingdings" pitchFamily="2" charset="2"/>
              </a:rPr>
              <a:t> storing data)</a:t>
            </a:r>
          </a:p>
          <a:p>
            <a:pPr>
              <a:buFontTx/>
              <a:buChar char="-"/>
            </a:pP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tính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toán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chức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năng</a:t>
            </a:r>
            <a:r>
              <a:rPr lang="en-US" sz="1200" kern="1200" baseline="0" dirty="0" smtClean="0">
                <a:solidFill>
                  <a:schemeClr val="tx1"/>
                </a:solidFill>
                <a:latin typeface="Times New Roman" pitchFamily="-1" charset="0"/>
                <a:ea typeface="+mn-ea"/>
                <a:cs typeface="+mn-cs"/>
                <a:sym typeface="Wingdings" pitchFamily="2" charset="2"/>
              </a:rPr>
              <a:t> processing data) </a:t>
            </a:r>
            <a:r>
              <a:rPr lang="en-US" sz="1200" kern="1200" baseline="0" dirty="0" err="1" smtClean="0">
                <a:solidFill>
                  <a:schemeClr val="tx1"/>
                </a:solidFill>
                <a:latin typeface="Times New Roman" pitchFamily="-1" charset="0"/>
                <a:ea typeface="+mn-ea"/>
                <a:cs typeface="+mn-cs"/>
                <a:sym typeface="Wingdings" pitchFamily="2" charset="2"/>
              </a:rPr>
              <a:t>với</a:t>
            </a:r>
            <a:r>
              <a:rPr lang="en-US" sz="1200" kern="1200" baseline="0" dirty="0" smtClean="0">
                <a:solidFill>
                  <a:schemeClr val="tx1"/>
                </a:solidFill>
                <a:latin typeface="Times New Roman" pitchFamily="-1" charset="0"/>
                <a:ea typeface="+mn-ea"/>
                <a:cs typeface="+mn-cs"/>
                <a:sym typeface="Wingdings" pitchFamily="2" charset="2"/>
              </a:rPr>
              <a:t> data </a:t>
            </a:r>
            <a:r>
              <a:rPr lang="en-US" sz="1200" kern="1200" baseline="0" dirty="0" err="1" smtClean="0">
                <a:solidFill>
                  <a:schemeClr val="tx1"/>
                </a:solidFill>
                <a:latin typeface="Times New Roman" pitchFamily="-1" charset="0"/>
                <a:ea typeface="+mn-ea"/>
                <a:cs typeface="+mn-cs"/>
                <a:sym typeface="Wingdings" pitchFamily="2" charset="2"/>
              </a:rPr>
              <a:t>trong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bộ</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nhớ</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và</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thanh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ghi</a:t>
            </a:r>
            <a:r>
              <a:rPr lang="en-US" sz="1200" kern="1200" baseline="0" dirty="0" smtClean="0">
                <a:solidFill>
                  <a:schemeClr val="tx1"/>
                </a:solidFill>
                <a:latin typeface="Times New Roman" pitchFamily="-1" charset="0"/>
                <a:ea typeface="+mn-ea"/>
                <a:cs typeface="+mn-cs"/>
                <a:sym typeface="Wingdings" pitchFamily="2" charset="2"/>
              </a:rPr>
              <a:t>.</a:t>
            </a:r>
          </a:p>
          <a:p>
            <a:pPr>
              <a:buFontTx/>
              <a:buChar char="-"/>
            </a:pP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rẽ</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nhánh</a:t>
            </a:r>
            <a:r>
              <a:rPr lang="en-US" sz="1200" kern="1200" baseline="0" dirty="0" smtClean="0">
                <a:solidFill>
                  <a:schemeClr val="tx1"/>
                </a:solidFill>
                <a:latin typeface="Times New Roman" pitchFamily="-1" charset="0"/>
                <a:ea typeface="+mn-ea"/>
                <a:cs typeface="+mn-cs"/>
                <a:sym typeface="Wingdings" pitchFamily="2" charset="2"/>
              </a:rPr>
              <a:t> (branching) sang </a:t>
            </a:r>
            <a:r>
              <a:rPr lang="en-US" sz="1200" kern="1200" baseline="0" dirty="0" err="1" smtClean="0">
                <a:solidFill>
                  <a:schemeClr val="tx1"/>
                </a:solidFill>
                <a:latin typeface="Times New Roman" pitchFamily="-1" charset="0"/>
                <a:ea typeface="+mn-ea"/>
                <a:cs typeface="+mn-cs"/>
                <a:sym typeface="Wingdings" pitchFamily="2" charset="2"/>
              </a:rPr>
              <a:t>vùng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khác</a:t>
            </a:r>
            <a:r>
              <a:rPr lang="en-US" sz="1200" kern="1200" baseline="0" dirty="0" smtClean="0">
                <a:solidFill>
                  <a:schemeClr val="tx1"/>
                </a:solidFill>
                <a:latin typeface="Times New Roman" pitchFamily="-1" charset="0"/>
                <a:ea typeface="+mn-ea"/>
                <a:cs typeface="+mn-cs"/>
                <a:sym typeface="Wingdings" pitchFamily="2" charset="2"/>
              </a:rPr>
              <a:t>.</a:t>
            </a:r>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processing: </a:t>
            </a:r>
            <a:r>
              <a:rPr lang="en-US" sz="1200" kern="1200" dirty="0" smtClean="0">
                <a:solidFill>
                  <a:schemeClr val="tx1"/>
                </a:solidFill>
                <a:latin typeface="Times New Roman" pitchFamily="-1" charset="0"/>
                <a:ea typeface="+mn-ea"/>
                <a:cs typeface="+mn-cs"/>
              </a:rPr>
              <a:t>Arithmetic and logic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storage: </a:t>
            </a:r>
            <a:r>
              <a:rPr lang="en-US" sz="1200" kern="1200" dirty="0" smtClean="0">
                <a:solidFill>
                  <a:schemeClr val="tx1"/>
                </a:solidFill>
                <a:latin typeface="Times New Roman" pitchFamily="-1" charset="0"/>
                <a:ea typeface="+mn-ea"/>
                <a:cs typeface="+mn-cs"/>
              </a:rPr>
              <a:t>Movement of data into or out of register and or memory </a:t>
            </a:r>
          </a:p>
          <a:p>
            <a:r>
              <a:rPr lang="en-US" sz="1200" kern="1200" dirty="0" smtClean="0">
                <a:solidFill>
                  <a:schemeClr val="tx1"/>
                </a:solidFill>
                <a:latin typeface="Times New Roman" pitchFamily="-1" charset="0"/>
                <a:ea typeface="+mn-ea"/>
                <a:cs typeface="+mn-cs"/>
              </a:rPr>
              <a:t>locations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movement: </a:t>
            </a:r>
            <a:r>
              <a:rPr lang="en-US" sz="1200" kern="1200" dirty="0" smtClean="0">
                <a:solidFill>
                  <a:schemeClr val="tx1"/>
                </a:solidFill>
                <a:latin typeface="Times New Roman" pitchFamily="-1" charset="0"/>
                <a:ea typeface="+mn-ea"/>
                <a:cs typeface="+mn-cs"/>
              </a:rPr>
              <a:t>I/O instructions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Test and branch instructions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Arithmetic </a:t>
            </a:r>
            <a:r>
              <a:rPr lang="en-US" sz="1200" kern="1200" dirty="0" smtClean="0">
                <a:solidFill>
                  <a:schemeClr val="tx1"/>
                </a:solidFill>
                <a:latin typeface="Times New Roman" pitchFamily="-1" charset="0"/>
                <a:ea typeface="+mn-ea"/>
                <a:cs typeface="+mn-cs"/>
              </a:rPr>
              <a:t>instructions provide computational capabilities for processing numeric data. </a:t>
            </a:r>
            <a:r>
              <a:rPr lang="en-US" sz="1200" i="1" kern="1200" dirty="0" smtClean="0">
                <a:solidFill>
                  <a:schemeClr val="tx1"/>
                </a:solidFill>
                <a:latin typeface="Times New Roman" pitchFamily="-1" charset="0"/>
                <a:ea typeface="+mn-ea"/>
                <a:cs typeface="+mn-cs"/>
              </a:rPr>
              <a:t>Logic </a:t>
            </a:r>
            <a:r>
              <a:rPr lang="en-US" sz="1200" kern="1200" dirty="0" smtClean="0">
                <a:solidFill>
                  <a:schemeClr val="tx1"/>
                </a:solidFill>
                <a:latin typeface="Times New Roman" pitchFamily="-1" charset="0"/>
                <a:ea typeface="+mn-ea"/>
                <a:cs typeface="+mn-cs"/>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lang="en-US" sz="1200" i="1" kern="1200" dirty="0" smtClean="0">
                <a:solidFill>
                  <a:schemeClr val="tx1"/>
                </a:solidFill>
                <a:latin typeface="Times New Roman" pitchFamily="-1" charset="0"/>
                <a:ea typeface="+mn-ea"/>
                <a:cs typeface="+mn-cs"/>
              </a:rPr>
              <a:t>memory </a:t>
            </a:r>
            <a:r>
              <a:rPr lang="en-US" sz="1200" kern="1200" dirty="0" smtClean="0">
                <a:solidFill>
                  <a:schemeClr val="tx1"/>
                </a:solidFill>
                <a:latin typeface="Times New Roman" pitchFamily="-1" charset="0"/>
                <a:ea typeface="+mn-ea"/>
                <a:cs typeface="+mn-cs"/>
              </a:rPr>
              <a:t>instructions for moving data between memory and the registers. </a:t>
            </a:r>
            <a:r>
              <a:rPr lang="en-US" sz="1200" i="1" kern="1200" dirty="0" smtClean="0">
                <a:solidFill>
                  <a:schemeClr val="tx1"/>
                </a:solidFill>
                <a:latin typeface="Times New Roman" pitchFamily="-1" charset="0"/>
                <a:ea typeface="+mn-ea"/>
                <a:cs typeface="+mn-cs"/>
              </a:rPr>
              <a:t>I/O </a:t>
            </a:r>
            <a:r>
              <a:rPr lang="en-US" sz="1200" kern="1200" dirty="0" smtClean="0">
                <a:solidFill>
                  <a:schemeClr val="tx1"/>
                </a:solidFill>
                <a:latin typeface="Times New Roman" pitchFamily="-1" charset="0"/>
                <a:ea typeface="+mn-ea"/>
                <a:cs typeface="+mn-cs"/>
              </a:rPr>
              <a:t>instructions are needed to transfer programs and data into memory and the results of computations back out to the user. </a:t>
            </a:r>
            <a:r>
              <a:rPr lang="en-US" sz="1200" i="1" kern="1200" dirty="0" smtClean="0">
                <a:solidFill>
                  <a:schemeClr val="tx1"/>
                </a:solidFill>
                <a:latin typeface="Times New Roman" pitchFamily="-1" charset="0"/>
                <a:ea typeface="+mn-ea"/>
                <a:cs typeface="+mn-cs"/>
              </a:rPr>
              <a:t>Test </a:t>
            </a:r>
            <a:r>
              <a:rPr lang="en-US" sz="1200" kern="1200" dirty="0" smtClean="0">
                <a:solidFill>
                  <a:schemeClr val="tx1"/>
                </a:solidFill>
                <a:latin typeface="Times New Roman" pitchFamily="-1" charset="0"/>
                <a:ea typeface="+mn-ea"/>
                <a:cs typeface="+mn-cs"/>
              </a:rPr>
              <a:t>instructions are used to test the value of a data word or the status of a computation. Branch instructions are then used to branch to a different set of instructions depending on the decision made.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7</a:t>
            </a:r>
          </a:p>
        </p:txBody>
      </p:sp>
      <p:sp>
        <p:nvSpPr>
          <p:cNvPr id="1741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err="1" smtClean="0">
                <a:solidFill>
                  <a:schemeClr val="tx1"/>
                </a:solidFill>
                <a:latin typeface="Times New Roman" pitchFamily="-1" charset="0"/>
                <a:ea typeface="+mn-ea"/>
                <a:cs typeface="+mn-cs"/>
              </a:rPr>
              <a:t>Có</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mấy</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địa</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chỉ</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dữ</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liệu</a:t>
            </a:r>
            <a:r>
              <a:rPr lang="en-US" sz="1200" b="1" u="sng" kern="1200" baseline="0" dirty="0" smtClean="0">
                <a:solidFill>
                  <a:schemeClr val="tx1"/>
                </a:solidFill>
                <a:latin typeface="Times New Roman" pitchFamily="-1" charset="0"/>
                <a:ea typeface="+mn-ea"/>
                <a:cs typeface="+mn-cs"/>
              </a:rPr>
              <a:t> (operands) </a:t>
            </a:r>
            <a:r>
              <a:rPr lang="en-US" sz="1200" b="1" u="sng" kern="1200" baseline="0" dirty="0" err="1" smtClean="0">
                <a:solidFill>
                  <a:schemeClr val="tx1"/>
                </a:solidFill>
                <a:latin typeface="Times New Roman" pitchFamily="-1" charset="0"/>
                <a:ea typeface="+mn-ea"/>
                <a:cs typeface="+mn-cs"/>
              </a:rPr>
              <a:t>trong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một</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lệnh</a:t>
            </a:r>
            <a:r>
              <a:rPr lang="en-US" sz="1200" b="1" u="sng" kern="1200" baseline="0" dirty="0" smtClean="0">
                <a:solidFill>
                  <a:schemeClr val="tx1"/>
                </a:solidFill>
                <a:latin typeface="Times New Roman" pitchFamily="-1" charset="0"/>
                <a:ea typeface="+mn-ea"/>
                <a:cs typeface="+mn-cs"/>
              </a:rPr>
              <a: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Tùy</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thiết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kế</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của</a:t>
            </a:r>
            <a:r>
              <a:rPr lang="en-US" sz="1200" b="0" u="none" kern="1200" baseline="0" dirty="0" smtClean="0">
                <a:solidFill>
                  <a:schemeClr val="tx1"/>
                </a:solidFill>
                <a:latin typeface="Times New Roman" pitchFamily="-1" charset="0"/>
                <a:ea typeface="+mn-ea"/>
                <a:cs typeface="+mn-cs"/>
              </a:rPr>
              <a:t> CPU</a:t>
            </a:r>
            <a:endParaRPr lang="en-US" sz="1200" b="1" u="sng"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Trong</a:t>
            </a: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CPU </a:t>
            </a:r>
            <a:r>
              <a:rPr lang="en-US" sz="1200" kern="1200" baseline="0" dirty="0" err="1" smtClean="0">
                <a:solidFill>
                  <a:schemeClr val="tx1"/>
                </a:solidFill>
                <a:latin typeface="Times New Roman" pitchFamily="-1" charset="0"/>
                <a:ea typeface="+mn-ea"/>
                <a:cs typeface="+mn-cs"/>
              </a:rPr>
              <a:t>đời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mới</a:t>
            </a:r>
            <a:r>
              <a:rPr lang="en-US" sz="1200" kern="1200" baseline="0" dirty="0" smtClean="0">
                <a:solidFill>
                  <a:schemeClr val="tx1"/>
                </a:solidFill>
                <a:latin typeface="Times New Roman" pitchFamily="-1" charset="0"/>
                <a:ea typeface="+mn-ea"/>
                <a:cs typeface="+mn-cs"/>
              </a:rPr>
              <a:t>: 2,3,4 operands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Diễn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đạt</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chương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trình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dễ</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hiểu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hơn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hình</a:t>
            </a:r>
            <a:r>
              <a:rPr lang="en-US" sz="1200" kern="1200" baseline="0" dirty="0" smtClean="0">
                <a:solidFill>
                  <a:schemeClr val="tx1"/>
                </a:solidFill>
                <a:latin typeface="Times New Roman" pitchFamily="-1" charset="0"/>
                <a:ea typeface="+mn-ea"/>
                <a:cs typeface="+mn-cs"/>
                <a:sym typeface="Wingdings" pitchFamily="2" charset="2"/>
              </a:rPr>
              <a:t> a)</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sym typeface="Wingdings" pitchFamily="2" charset="2"/>
              </a:rPr>
              <a:t>Các</a:t>
            </a:r>
            <a:r>
              <a:rPr lang="en-US" sz="1200" kern="1200" baseline="0" dirty="0" smtClean="0">
                <a:solidFill>
                  <a:schemeClr val="tx1"/>
                </a:solidFill>
                <a:latin typeface="Times New Roman" pitchFamily="-1" charset="0"/>
                <a:ea typeface="+mn-ea"/>
                <a:cs typeface="+mn-cs"/>
                <a:sym typeface="Wingdings" pitchFamily="2" charset="2"/>
              </a:rPr>
              <a:t> CPU </a:t>
            </a:r>
            <a:r>
              <a:rPr lang="en-US" sz="1200" kern="1200" baseline="0" dirty="0" err="1" smtClean="0">
                <a:solidFill>
                  <a:schemeClr val="tx1"/>
                </a:solidFill>
                <a:latin typeface="Times New Roman" pitchFamily="-1" charset="0"/>
                <a:ea typeface="+mn-ea"/>
                <a:cs typeface="+mn-cs"/>
                <a:sym typeface="Wingdings" pitchFamily="2" charset="2"/>
              </a:rPr>
              <a:t>đời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cổ</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số</a:t>
            </a:r>
            <a:r>
              <a:rPr lang="en-US" sz="1200" kern="1200" baseline="0" dirty="0" smtClean="0">
                <a:solidFill>
                  <a:schemeClr val="tx1"/>
                </a:solidFill>
                <a:latin typeface="Times New Roman" pitchFamily="-1" charset="0"/>
                <a:ea typeface="+mn-ea"/>
                <a:cs typeface="+mn-cs"/>
                <a:sym typeface="Wingdings" pitchFamily="2" charset="2"/>
              </a:rPr>
              <a:t> operands </a:t>
            </a:r>
            <a:r>
              <a:rPr lang="en-US" sz="1200" kern="1200" baseline="0" dirty="0" err="1" smtClean="0">
                <a:solidFill>
                  <a:schemeClr val="tx1"/>
                </a:solidFill>
                <a:latin typeface="Times New Roman" pitchFamily="-1" charset="0"/>
                <a:ea typeface="+mn-ea"/>
                <a:cs typeface="+mn-cs"/>
                <a:sym typeface="Wingdings" pitchFamily="2" charset="2"/>
              </a:rPr>
              <a:t>ít</a:t>
            </a:r>
            <a:r>
              <a:rPr lang="en-US" sz="1200" kern="1200" baseline="0" dirty="0" smtClean="0">
                <a:solidFill>
                  <a:schemeClr val="tx1"/>
                </a:solidFill>
                <a:latin typeface="Times New Roman" pitchFamily="-1" charset="0"/>
                <a:ea typeface="+mn-ea"/>
                <a:cs typeface="+mn-cs"/>
                <a:sym typeface="Wingdings" pitchFamily="2" charset="2"/>
              </a:rPr>
              <a:t>  </a:t>
            </a:r>
            <a:r>
              <a:rPr lang="en-US" sz="1200" kern="1200" baseline="0" dirty="0" err="1" smtClean="0">
                <a:solidFill>
                  <a:schemeClr val="tx1"/>
                </a:solidFill>
                <a:latin typeface="Times New Roman" pitchFamily="-1" charset="0"/>
                <a:ea typeface="+mn-ea"/>
                <a:cs typeface="+mn-cs"/>
                <a:sym typeface="Wingdings" pitchFamily="2" charset="2"/>
              </a:rPr>
              <a:t>Diễn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đạt</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chương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trình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khăn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hơn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phải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sử</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dụng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các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thanh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ghi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làm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toán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hạng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ngầm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định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trong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hình</a:t>
            </a:r>
            <a:r>
              <a:rPr lang="en-US" sz="1200" kern="1200" baseline="0" dirty="0" smtClean="0">
                <a:solidFill>
                  <a:schemeClr val="tx1"/>
                </a:solidFill>
                <a:latin typeface="Times New Roman" pitchFamily="-1" charset="0"/>
                <a:ea typeface="+mn-ea"/>
                <a:cs typeface="+mn-cs"/>
                <a:sym typeface="Wingdings" pitchFamily="2" charset="2"/>
              </a:rPr>
              <a:t> b, 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sym typeface="Wingdings" pitchFamily="2" charset="2"/>
              </a:rPr>
              <a:t>3 </a:t>
            </a:r>
            <a:r>
              <a:rPr lang="en-US" sz="1200" b="1" kern="1200" baseline="0" dirty="0" err="1" smtClean="0">
                <a:solidFill>
                  <a:schemeClr val="tx1"/>
                </a:solidFill>
                <a:latin typeface="Times New Roman" pitchFamily="-1" charset="0"/>
                <a:ea typeface="+mn-ea"/>
                <a:cs typeface="+mn-cs"/>
                <a:sym typeface="Wingdings" pitchFamily="2" charset="2"/>
              </a:rPr>
              <a:t>hình</a:t>
            </a:r>
            <a:r>
              <a:rPr lang="en-US" sz="1200" b="1" kern="1200" baseline="0" dirty="0" smtClean="0">
                <a:solidFill>
                  <a:schemeClr val="tx1"/>
                </a:solidFill>
                <a:latin typeface="Times New Roman" pitchFamily="-1" charset="0"/>
                <a:ea typeface="+mn-ea"/>
                <a:cs typeface="+mn-cs"/>
                <a:sym typeface="Wingdings" pitchFamily="2" charset="2"/>
              </a:rPr>
              <a:t> a, b, c </a:t>
            </a:r>
            <a:r>
              <a:rPr lang="en-US" sz="1200" b="1" kern="1200" baseline="0" dirty="0" err="1" smtClean="0">
                <a:solidFill>
                  <a:schemeClr val="tx1"/>
                </a:solidFill>
                <a:latin typeface="Times New Roman" pitchFamily="-1" charset="0"/>
                <a:ea typeface="+mn-ea"/>
                <a:cs typeface="+mn-cs"/>
                <a:sym typeface="Wingdings" pitchFamily="2" charset="2"/>
              </a:rPr>
              <a:t>cùng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diễn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đạt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cách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tính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cùng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một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biều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thức</a:t>
            </a:r>
            <a:r>
              <a:rPr lang="en-US" sz="1200" b="1" kern="1200" baseline="0" dirty="0" smtClean="0">
                <a:solidFill>
                  <a:schemeClr val="tx1"/>
                </a:solidFill>
                <a:latin typeface="Times New Roman" pitchFamily="-1" charset="0"/>
                <a:ea typeface="+mn-ea"/>
                <a:cs typeface="+mn-cs"/>
                <a:sym typeface="Wingdings" pitchFamily="2" charset="2"/>
              </a:rPr>
              <a:t>  </a:t>
            </a:r>
            <a:r>
              <a:rPr lang="en-US" sz="1200" b="1" kern="1200" baseline="0" dirty="0" err="1" smtClean="0">
                <a:solidFill>
                  <a:schemeClr val="tx1"/>
                </a:solidFill>
                <a:latin typeface="Times New Roman" pitchFamily="-1" charset="0"/>
                <a:ea typeface="+mn-ea"/>
                <a:cs typeface="+mn-cs"/>
                <a:sym typeface="Wingdings" pitchFamily="2" charset="2"/>
              </a:rPr>
              <a:t>Cáng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ít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toán</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hạng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trong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lệnh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thì</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chương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trình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càng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khó</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viết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và</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dài</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hơn</a:t>
            </a:r>
            <a:r>
              <a:rPr lang="en-US" sz="1200" b="1" kern="1200" baseline="0" dirty="0" smtClean="0">
                <a:solidFill>
                  <a:schemeClr val="tx1"/>
                </a:solidFill>
                <a:latin typeface="Times New Roman" pitchFamily="-1" charset="0"/>
                <a:ea typeface="+mn-ea"/>
                <a:cs typeface="+mn-cs"/>
                <a:sym typeface="Wingdings" pitchFamily="2" charset="2"/>
              </a:rPr>
              <a:t>. </a:t>
            </a:r>
            <a:endParaRPr lang="en-US" sz="120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12.3 compares typical one, two, and three address instructions that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Simpler yet is the one-address instruction. For this to work, a second address must be implicit. This was common in earlier machines, with the implied address being a processor register known as the </a:t>
            </a:r>
            <a:r>
              <a:rPr lang="en-US" sz="1200" b="1" kern="1200" dirty="0" smtClean="0">
                <a:solidFill>
                  <a:schemeClr val="tx1"/>
                </a:solidFill>
                <a:latin typeface="Times New Roman" pitchFamily="-1" charset="0"/>
                <a:ea typeface="+mn-ea"/>
                <a:cs typeface="+mn-cs"/>
              </a:rPr>
              <a:t>accumulator </a:t>
            </a:r>
            <a:r>
              <a:rPr lang="en-US" sz="1200" kern="1200" dirty="0" smtClean="0">
                <a:solidFill>
                  <a:schemeClr val="tx1"/>
                </a:solidFill>
                <a:latin typeface="Times New Roman" pitchFamily="-1" charset="0"/>
                <a:ea typeface="+mn-ea"/>
                <a:cs typeface="+mn-cs"/>
              </a:rPr>
              <a:t>(AC). The accumulator contains one of the operands and is used to store the result. In our example, eight instructions are needed to accomplish the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is, in fact, possible to make do with zero addresses for some instructions. Zero-address instructions are applicable to a special memory organization called a </a:t>
            </a:r>
            <a:r>
              <a:rPr lang="en-US" sz="1200" i="1" kern="1200" dirty="0" smtClean="0">
                <a:solidFill>
                  <a:schemeClr val="tx1"/>
                </a:solidFill>
                <a:latin typeface="Times New Roman" pitchFamily="-1" charset="0"/>
                <a:ea typeface="+mn-ea"/>
                <a:cs typeface="+mn-cs"/>
              </a:rPr>
              <a:t>stack. </a:t>
            </a:r>
            <a:r>
              <a:rPr lang="en-US" sz="1200" kern="1200" dirty="0" smtClean="0">
                <a:solidFill>
                  <a:schemeClr val="tx1"/>
                </a:solidFill>
                <a:latin typeface="Times New Roman" pitchFamily="-1" charset="0"/>
                <a:ea typeface="+mn-ea"/>
                <a:cs typeface="+mn-cs"/>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5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8</a:t>
            </a:r>
          </a:p>
        </p:txBody>
      </p:sp>
      <p:sp>
        <p:nvSpPr>
          <p:cNvPr id="1946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9462" name="Rectangle 6"/>
          <p:cNvSpPr>
            <a:spLocks noGrp="1" noRot="1" noChangeAspect="1" noChangeArrowheads="1" noTextEdit="1"/>
          </p:cNvSpPr>
          <p:nvPr>
            <p:ph type="sldImg"/>
          </p:nvPr>
        </p:nvSpPr>
        <p:spPr>
          <a:xfrm>
            <a:off x="1150938" y="692150"/>
            <a:ext cx="4556125" cy="3416300"/>
          </a:xfrm>
          <a:ln cap="flat"/>
        </p:spPr>
      </p:sp>
      <p:sp>
        <p:nvSpPr>
          <p:cNvPr id="1946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sng" kern="1200" dirty="0" err="1" smtClean="0">
                <a:solidFill>
                  <a:schemeClr val="tx1"/>
                </a:solidFill>
                <a:latin typeface="Times New Roman" pitchFamily="-1" charset="0"/>
                <a:ea typeface="+mn-ea"/>
                <a:cs typeface="+mn-cs"/>
              </a:rPr>
              <a:t>Chức</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năng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của</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toán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hạng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trong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thứ</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tự</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toán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hạng</a:t>
            </a:r>
            <a:endParaRPr lang="en-US" sz="1200" b="1" u="sng"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u="none" kern="1200" baseline="0" dirty="0" err="1" smtClean="0">
                <a:solidFill>
                  <a:schemeClr val="tx1"/>
                </a:solidFill>
                <a:latin typeface="Times New Roman" pitchFamily="-1" charset="0"/>
                <a:ea typeface="+mn-ea"/>
                <a:cs typeface="+mn-cs"/>
              </a:rPr>
              <a:t>Dạng</a:t>
            </a:r>
            <a:r>
              <a:rPr lang="en-US" sz="1200" b="1" u="none" kern="1200" baseline="0" dirty="0" smtClean="0">
                <a:solidFill>
                  <a:schemeClr val="tx1"/>
                </a:solidFill>
                <a:latin typeface="Times New Roman" pitchFamily="-1" charset="0"/>
                <a:ea typeface="+mn-ea"/>
                <a:cs typeface="+mn-cs"/>
              </a:rPr>
              <a:t> </a:t>
            </a:r>
            <a:r>
              <a:rPr lang="en-US" sz="1200" b="1" u="none" kern="1200" baseline="0" dirty="0" err="1" smtClean="0">
                <a:solidFill>
                  <a:schemeClr val="tx1"/>
                </a:solidFill>
                <a:latin typeface="Times New Roman" pitchFamily="-1" charset="0"/>
                <a:ea typeface="+mn-ea"/>
                <a:cs typeface="+mn-cs"/>
              </a:rPr>
              <a:t>lệnh</a:t>
            </a:r>
            <a:r>
              <a:rPr lang="en-US" sz="1200" b="1" u="none" kern="1200" baseline="0" dirty="0" smtClean="0">
                <a:solidFill>
                  <a:schemeClr val="tx1"/>
                </a:solidFill>
                <a:latin typeface="Times New Roman" pitchFamily="-1" charset="0"/>
                <a:ea typeface="+mn-ea"/>
                <a:cs typeface="+mn-cs"/>
              </a:rPr>
              <a:t>     </a:t>
            </a:r>
            <a:r>
              <a:rPr lang="en-US" sz="1200" b="1" u="none" kern="1200" baseline="0" dirty="0" err="1" smtClean="0">
                <a:solidFill>
                  <a:schemeClr val="tx1"/>
                </a:solidFill>
                <a:latin typeface="Times New Roman" pitchFamily="-1" charset="0"/>
                <a:ea typeface="+mn-ea"/>
                <a:cs typeface="+mn-cs"/>
              </a:rPr>
              <a:t>Loại</a:t>
            </a:r>
            <a:r>
              <a:rPr lang="en-US" sz="1200" b="1" u="none" kern="1200" baseline="0" dirty="0" smtClean="0">
                <a:solidFill>
                  <a:schemeClr val="tx1"/>
                </a:solidFill>
                <a:latin typeface="Times New Roman" pitchFamily="-1" charset="0"/>
                <a:ea typeface="+mn-ea"/>
                <a:cs typeface="+mn-cs"/>
              </a:rPr>
              <a:t> </a:t>
            </a:r>
            <a:r>
              <a:rPr lang="en-US" sz="1200" b="1" u="none" kern="1200" baseline="0" dirty="0" err="1" smtClean="0">
                <a:solidFill>
                  <a:schemeClr val="tx1"/>
                </a:solidFill>
                <a:latin typeface="Times New Roman" pitchFamily="-1" charset="0"/>
                <a:ea typeface="+mn-ea"/>
                <a:cs typeface="+mn-cs"/>
              </a:rPr>
              <a:t>toán</a:t>
            </a:r>
            <a:r>
              <a:rPr lang="en-US" sz="1200" b="1" u="none" kern="1200" baseline="0" dirty="0" smtClean="0">
                <a:solidFill>
                  <a:schemeClr val="tx1"/>
                </a:solidFill>
                <a:latin typeface="Times New Roman" pitchFamily="-1" charset="0"/>
                <a:ea typeface="+mn-ea"/>
                <a:cs typeface="+mn-cs"/>
              </a:rPr>
              <a:t> </a:t>
            </a:r>
            <a:r>
              <a:rPr lang="en-US" sz="1200" b="1" u="none" kern="1200" baseline="0" dirty="0" err="1" smtClean="0">
                <a:solidFill>
                  <a:schemeClr val="tx1"/>
                </a:solidFill>
                <a:latin typeface="Times New Roman" pitchFamily="-1" charset="0"/>
                <a:ea typeface="+mn-ea"/>
                <a:cs typeface="+mn-cs"/>
              </a:rPr>
              <a:t>hạng</a:t>
            </a:r>
            <a:endParaRPr lang="en-US" sz="1200" b="1" u="none"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 charset="0"/>
                <a:ea typeface="+mn-ea"/>
                <a:cs typeface="+mn-cs"/>
              </a:rPr>
              <a:t>3 </a:t>
            </a: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output, 2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input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2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cả</a:t>
            </a:r>
            <a:r>
              <a:rPr lang="en-US" sz="1200" kern="1200" baseline="0" dirty="0" smtClean="0">
                <a:solidFill>
                  <a:schemeClr val="tx1"/>
                </a:solidFill>
                <a:latin typeface="Times New Roman" pitchFamily="-1" charset="0"/>
                <a:ea typeface="+mn-ea"/>
                <a:cs typeface="+mn-cs"/>
              </a:rPr>
              <a:t> 2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đềui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input, </a:t>
            </a:r>
            <a:r>
              <a:rPr lang="en-US" sz="1200" kern="1200" baseline="0" dirty="0" err="1" smtClean="0">
                <a:solidFill>
                  <a:schemeClr val="tx1"/>
                </a:solidFill>
                <a:latin typeface="Times New Roman" pitchFamily="-1" charset="0"/>
                <a:ea typeface="+mn-ea"/>
                <a:cs typeface="+mn-cs"/>
              </a:rPr>
              <a:t>kết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1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input. </a:t>
            </a:r>
            <a:r>
              <a:rPr lang="en-US" sz="1200" kern="1200" baseline="0" dirty="0" err="1" smtClean="0">
                <a:solidFill>
                  <a:schemeClr val="tx1"/>
                </a:solidFill>
                <a:latin typeface="Times New Roman" pitchFamily="-1" charset="0"/>
                <a:ea typeface="+mn-ea"/>
                <a:cs typeface="+mn-cs"/>
              </a:rPr>
              <a:t>Thanh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ngầm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chứa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quả</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baseline="0" dirty="0" smtClean="0">
                <a:solidFill>
                  <a:schemeClr val="tx1"/>
                </a:solidFill>
                <a:latin typeface="Times New Roman" pitchFamily="-1" charset="0"/>
                <a:ea typeface="+mn-ea"/>
                <a:cs typeface="+mn-cs"/>
              </a:rPr>
              <a:t>0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riêng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thiết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kế</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việc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điều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khiển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cấp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thấp</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kern="1200" dirty="0" smtClean="0">
                <a:solidFill>
                  <a:schemeClr val="tx1"/>
                </a:solidFill>
                <a:latin typeface="Times New Roman" pitchFamily="-1" charset="0"/>
                <a:ea typeface="+mn-ea"/>
                <a:cs typeface="+mn-cs"/>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solely on registers. Because register references are faster than memory references, this speeds up execution. For reasons of flexibility and ability to use multiple registers, most contemporary machines employ a mixture of two- and three-address instructions.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9</a:t>
            </a:r>
          </a:p>
        </p:txBody>
      </p:sp>
      <p:sp>
        <p:nvSpPr>
          <p:cNvPr id="2150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0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1510" name="Rectangle 6"/>
          <p:cNvSpPr>
            <a:spLocks noGrp="1" noRot="1" noChangeAspect="1" noChangeArrowheads="1" noTextEdit="1"/>
          </p:cNvSpPr>
          <p:nvPr>
            <p:ph type="sldImg"/>
          </p:nvPr>
        </p:nvSpPr>
        <p:spPr>
          <a:xfrm>
            <a:off x="1150938" y="692150"/>
            <a:ext cx="4556125" cy="3416300"/>
          </a:xfrm>
          <a:ln cap="flat"/>
        </p:spPr>
      </p:sp>
      <p:sp>
        <p:nvSpPr>
          <p:cNvPr id="21511" name="Rectangle 7"/>
          <p:cNvSpPr>
            <a:spLocks noGrp="1" noChangeArrowheads="1"/>
          </p:cNvSpPr>
          <p:nvPr>
            <p:ph type="body" idx="1"/>
          </p:nvPr>
        </p:nvSpPr>
        <p:spPr>
          <a:ln/>
        </p:spPr>
        <p:txBody>
          <a:bodyPr/>
          <a:lstStyle/>
          <a:p>
            <a:r>
              <a:rPr lang="en-US" sz="1200" b="1" i="0" u="sng" kern="1200" dirty="0" err="1" smtClean="0">
                <a:solidFill>
                  <a:schemeClr val="tx1"/>
                </a:solidFill>
                <a:latin typeface="Times New Roman" pitchFamily="-1" charset="0"/>
                <a:ea typeface="+mn-ea"/>
                <a:cs typeface="+mn-cs"/>
              </a:rPr>
              <a:t>Các</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yêu</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cần</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cần</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xem</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xét</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khi</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thiết</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kế</a:t>
            </a:r>
            <a:r>
              <a:rPr lang="en-US" sz="1200" b="1" i="0" u="sng" kern="1200" baseline="0" dirty="0" smtClean="0">
                <a:solidFill>
                  <a:schemeClr val="tx1"/>
                </a:solidFill>
                <a:latin typeface="Times New Roman" pitchFamily="-1" charset="0"/>
                <a:ea typeface="+mn-ea"/>
                <a:cs typeface="+mn-cs"/>
              </a:rPr>
              <a:t> </a:t>
            </a:r>
            <a:r>
              <a:rPr lang="en-US" sz="1200" b="1" i="0" u="sng" kern="1200" baseline="0" dirty="0" err="1" smtClean="0">
                <a:solidFill>
                  <a:schemeClr val="tx1"/>
                </a:solidFill>
                <a:latin typeface="Times New Roman" pitchFamily="-1" charset="0"/>
                <a:ea typeface="+mn-ea"/>
                <a:cs typeface="+mn-cs"/>
              </a:rPr>
              <a:t>lệnh</a:t>
            </a:r>
            <a:endParaRPr lang="en-US" sz="1200" b="0" i="0" u="none" kern="1200" baseline="0" dirty="0" smtClean="0">
              <a:solidFill>
                <a:schemeClr val="tx1"/>
              </a:solidFill>
              <a:latin typeface="Times New Roman" pitchFamily="-1" charset="0"/>
              <a:ea typeface="+mn-ea"/>
              <a:cs typeface="+mn-cs"/>
            </a:endParaRPr>
          </a:p>
          <a:p>
            <a:pPr marL="228600" indent="-228600">
              <a:buAutoNum type="arabicParenBoth"/>
            </a:pPr>
            <a:r>
              <a:rPr lang="en-US" sz="1200" b="0" i="0" u="none" kern="1200" baseline="0" dirty="0" err="1" smtClean="0">
                <a:solidFill>
                  <a:schemeClr val="tx1"/>
                </a:solidFill>
                <a:latin typeface="Times New Roman" pitchFamily="-1" charset="0"/>
                <a:ea typeface="+mn-ea"/>
                <a:cs typeface="+mn-cs"/>
              </a:rPr>
              <a:t>Bao</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nhiêu</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lệnh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và</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là</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những</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lệnh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nào</a:t>
            </a:r>
            <a:r>
              <a:rPr lang="en-US" sz="1200" b="0" i="0" u="none" kern="1200" baseline="0" dirty="0" smtClean="0">
                <a:solidFill>
                  <a:schemeClr val="tx1"/>
                </a:solidFill>
                <a:latin typeface="Times New Roman" pitchFamily="-1" charset="0"/>
                <a:ea typeface="+mn-ea"/>
                <a:cs typeface="+mn-cs"/>
              </a:rPr>
              <a:t> (operation repertoire)</a:t>
            </a:r>
          </a:p>
          <a:p>
            <a:pPr marL="228600" indent="-228600">
              <a:buAutoNum type="arabicParenBoth"/>
            </a:pPr>
            <a:r>
              <a:rPr lang="en-US" sz="1200" b="0" i="0" u="none" kern="1200" baseline="0" dirty="0" err="1" smtClean="0">
                <a:solidFill>
                  <a:schemeClr val="tx1"/>
                </a:solidFill>
                <a:latin typeface="Times New Roman" pitchFamily="-1" charset="0"/>
                <a:ea typeface="+mn-ea"/>
                <a:cs typeface="+mn-cs"/>
              </a:rPr>
              <a:t>Lệnh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hỗ</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trợ</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những</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kiểu</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dữ</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liệu</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nào</a:t>
            </a:r>
            <a:r>
              <a:rPr lang="en-US" sz="1200" b="0" i="0" u="none" kern="1200" baseline="0" dirty="0" smtClean="0">
                <a:solidFill>
                  <a:schemeClr val="tx1"/>
                </a:solidFill>
                <a:latin typeface="Times New Roman" pitchFamily="-1" charset="0"/>
                <a:ea typeface="+mn-ea"/>
                <a:cs typeface="+mn-cs"/>
              </a:rPr>
              <a:t> (data types)</a:t>
            </a:r>
          </a:p>
          <a:p>
            <a:pPr marL="228600" indent="-228600">
              <a:buAutoNum type="arabicParenBoth"/>
            </a:pPr>
            <a:r>
              <a:rPr lang="en-US" sz="1200" b="0" i="0" u="none" kern="1200" baseline="0" dirty="0" err="1" smtClean="0">
                <a:solidFill>
                  <a:schemeClr val="tx1"/>
                </a:solidFill>
                <a:latin typeface="Times New Roman" pitchFamily="-1" charset="0"/>
                <a:ea typeface="+mn-ea"/>
                <a:cs typeface="+mn-cs"/>
              </a:rPr>
              <a:t>Hình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thức</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lệnh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ra</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sao</a:t>
            </a:r>
            <a:r>
              <a:rPr lang="en-US" sz="1200" b="0" i="0" u="none" kern="1200" baseline="0" dirty="0" smtClean="0">
                <a:solidFill>
                  <a:schemeClr val="tx1"/>
                </a:solidFill>
                <a:latin typeface="Times New Roman" pitchFamily="-1" charset="0"/>
                <a:ea typeface="+mn-ea"/>
                <a:cs typeface="+mn-cs"/>
              </a:rPr>
              <a:t> (format)</a:t>
            </a:r>
          </a:p>
          <a:p>
            <a:pPr marL="228600" indent="-228600">
              <a:buAutoNum type="arabicParenBoth"/>
            </a:pPr>
            <a:r>
              <a:rPr lang="en-US" sz="1200" b="0" i="0" u="none" kern="1200" baseline="0" dirty="0" err="1" smtClean="0">
                <a:solidFill>
                  <a:schemeClr val="tx1"/>
                </a:solidFill>
                <a:latin typeface="Times New Roman" pitchFamily="-1" charset="0"/>
                <a:ea typeface="+mn-ea"/>
                <a:cs typeface="+mn-cs"/>
              </a:rPr>
              <a:t>Có</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dùng</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thanh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ghi</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ngầm</a:t>
            </a:r>
            <a:r>
              <a:rPr lang="en-US" sz="1200" b="0" i="0" u="none" kern="1200" baseline="0" dirty="0" smtClean="0">
                <a:solidFill>
                  <a:schemeClr val="tx1"/>
                </a:solidFill>
                <a:latin typeface="Times New Roman" pitchFamily="-1" charset="0"/>
                <a:ea typeface="+mn-ea"/>
                <a:cs typeface="+mn-cs"/>
              </a:rPr>
              <a:t> hay </a:t>
            </a:r>
            <a:r>
              <a:rPr lang="en-US" sz="1200" b="0" i="0" u="none" kern="1200" baseline="0" dirty="0" err="1" smtClean="0">
                <a:solidFill>
                  <a:schemeClr val="tx1"/>
                </a:solidFill>
                <a:latin typeface="Times New Roman" pitchFamily="-1" charset="0"/>
                <a:ea typeface="+mn-ea"/>
                <a:cs typeface="+mn-cs"/>
              </a:rPr>
              <a:t>không</a:t>
            </a:r>
            <a:r>
              <a:rPr lang="en-US" sz="1200" b="0" i="0" u="none" kern="1200" baseline="0" dirty="0" smtClean="0">
                <a:solidFill>
                  <a:schemeClr val="tx1"/>
                </a:solidFill>
                <a:latin typeface="Times New Roman" pitchFamily="-1" charset="0"/>
                <a:ea typeface="+mn-ea"/>
                <a:cs typeface="+mn-cs"/>
              </a:rPr>
              <a:t>?</a:t>
            </a:r>
          </a:p>
          <a:p>
            <a:pPr marL="228600" indent="-228600">
              <a:buAutoNum type="arabicParenBoth"/>
            </a:pPr>
            <a:r>
              <a:rPr lang="en-US" sz="1200" b="0" i="0" u="none" kern="1200" baseline="0" dirty="0" err="1" smtClean="0">
                <a:solidFill>
                  <a:schemeClr val="tx1"/>
                </a:solidFill>
                <a:latin typeface="Times New Roman" pitchFamily="-1" charset="0"/>
                <a:ea typeface="+mn-ea"/>
                <a:cs typeface="+mn-cs"/>
              </a:rPr>
              <a:t>Cách</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mô</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tả</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toán</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hạng</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thế</a:t>
            </a:r>
            <a:r>
              <a:rPr lang="en-US" sz="1200" b="0" i="0" u="none" kern="1200" baseline="0" dirty="0" smtClean="0">
                <a:solidFill>
                  <a:schemeClr val="tx1"/>
                </a:solidFill>
                <a:latin typeface="Times New Roman" pitchFamily="-1" charset="0"/>
                <a:ea typeface="+mn-ea"/>
                <a:cs typeface="+mn-cs"/>
              </a:rPr>
              <a:t> </a:t>
            </a:r>
            <a:r>
              <a:rPr lang="en-US" sz="1200" b="0" i="0" u="none" kern="1200" baseline="0" dirty="0" err="1" smtClean="0">
                <a:solidFill>
                  <a:schemeClr val="tx1"/>
                </a:solidFill>
                <a:latin typeface="Times New Roman" pitchFamily="-1" charset="0"/>
                <a:ea typeface="+mn-ea"/>
                <a:cs typeface="+mn-cs"/>
              </a:rPr>
              <a:t>nào</a:t>
            </a:r>
            <a:r>
              <a:rPr lang="en-US" sz="1200" b="0" i="0" u="none" kern="1200" baseline="0" dirty="0" smtClean="0">
                <a:solidFill>
                  <a:schemeClr val="tx1"/>
                </a:solidFill>
                <a:latin typeface="Times New Roman" pitchFamily="-1" charset="0"/>
                <a:ea typeface="+mn-ea"/>
                <a:cs typeface="+mn-cs"/>
              </a:rPr>
              <a:t> (addressing modes)</a:t>
            </a:r>
          </a:p>
          <a:p>
            <a:pPr marL="228600" indent="-228600">
              <a:buNone/>
            </a:pPr>
            <a:endParaRPr lang="en-US" sz="1200" b="1" i="1" u="sng"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Operation repertoire: </a:t>
            </a:r>
            <a:r>
              <a:rPr lang="en-US" sz="1200" kern="1200" dirty="0" smtClean="0">
                <a:solidFill>
                  <a:schemeClr val="tx1"/>
                </a:solidFill>
                <a:latin typeface="Times New Roman" pitchFamily="-1" charset="0"/>
                <a:ea typeface="+mn-ea"/>
                <a:cs typeface="+mn-cs"/>
              </a:rPr>
              <a:t>How many and which operations to provide, and how complex operations should be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Data types: </a:t>
            </a:r>
            <a:r>
              <a:rPr lang="en-US" sz="1200" kern="1200" dirty="0" smtClean="0">
                <a:solidFill>
                  <a:schemeClr val="tx1"/>
                </a:solidFill>
                <a:latin typeface="Times New Roman" pitchFamily="-1" charset="0"/>
                <a:ea typeface="+mn-ea"/>
                <a:cs typeface="+mn-cs"/>
              </a:rPr>
              <a:t>The various types of data upon which operations are performed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format: </a:t>
            </a:r>
            <a:r>
              <a:rPr lang="en-US" sz="1200" kern="1200" dirty="0" smtClean="0">
                <a:solidFill>
                  <a:schemeClr val="tx1"/>
                </a:solidFill>
                <a:latin typeface="Times New Roman" pitchFamily="-1" charset="0"/>
                <a:ea typeface="+mn-ea"/>
                <a:cs typeface="+mn-cs"/>
              </a:rPr>
              <a:t>Instruction length (in bits), number of addresses, size of </a:t>
            </a:r>
          </a:p>
          <a:p>
            <a:r>
              <a:rPr lang="en-US" sz="1200" kern="1200" dirty="0" smtClean="0">
                <a:solidFill>
                  <a:schemeClr val="tx1"/>
                </a:solidFill>
                <a:latin typeface="Times New Roman" pitchFamily="-1" charset="0"/>
                <a:ea typeface="+mn-ea"/>
                <a:cs typeface="+mn-cs"/>
              </a:rPr>
              <a:t>various fields, and so 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Registers: </a:t>
            </a:r>
            <a:r>
              <a:rPr lang="en-US" sz="1200" kern="1200" dirty="0" smtClean="0">
                <a:solidFill>
                  <a:schemeClr val="tx1"/>
                </a:solidFill>
                <a:latin typeface="Times New Roman" pitchFamily="-1" charset="0"/>
                <a:ea typeface="+mn-ea"/>
                <a:cs typeface="+mn-cs"/>
              </a:rPr>
              <a:t>Number of processor registers that can be referenced by instructions, and their use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Addressing: </a:t>
            </a:r>
            <a:r>
              <a:rPr lang="en-US" sz="1200" kern="1200" dirty="0" smtClean="0">
                <a:solidFill>
                  <a:schemeClr val="tx1"/>
                </a:solidFill>
                <a:latin typeface="Times New Roman" pitchFamily="-1" charset="0"/>
                <a:ea typeface="+mn-ea"/>
                <a:cs typeface="+mn-cs"/>
              </a:rPr>
              <a:t>The mode or modes by which the address of an operand is specified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These issues are highly interrelated and must be considered together in designing an instruction set. This book, of course, must consider them in some sequence, but an attempt is made to show the interrelationships.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14</a:t>
            </a:r>
          </a:p>
        </p:txBody>
      </p:sp>
      <p:sp>
        <p:nvSpPr>
          <p:cNvPr id="317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ln/>
        </p:spPr>
        <p:txBody>
          <a:bodyPr/>
          <a:lstStyle/>
          <a:p>
            <a:r>
              <a:rPr lang="en-US" sz="1200" b="1" kern="120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kiểu</a:t>
            </a:r>
            <a:r>
              <a:rPr lang="en-US" sz="1200" b="1" kern="1200" baseline="0" dirty="0" smtClean="0">
                <a:solidFill>
                  <a:schemeClr val="tx1"/>
                </a:solidFill>
                <a:latin typeface="Times New Roman" pitchFamily="-1" charset="0"/>
                <a:ea typeface="+mn-ea"/>
                <a:cs typeface="+mn-cs"/>
              </a:rPr>
              <a:t> data </a:t>
            </a:r>
            <a:r>
              <a:rPr lang="en-US" sz="1200" b="1" kern="1200" baseline="0" dirty="0" err="1" smtClean="0">
                <a:solidFill>
                  <a:schemeClr val="tx1"/>
                </a:solidFill>
                <a:latin typeface="Times New Roman" pitchFamily="-1" charset="0"/>
                <a:ea typeface="+mn-ea"/>
                <a:cs typeface="+mn-cs"/>
              </a:rPr>
              <a:t>mà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hỗ</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trợ</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thường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kiểu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dữ</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liệu</a:t>
            </a:r>
            <a:r>
              <a:rPr lang="en-US" sz="1200" b="1" kern="1200" baseline="0" dirty="0" smtClean="0">
                <a:solidFill>
                  <a:schemeClr val="tx1"/>
                </a:solidFill>
                <a:latin typeface="Times New Roman" pitchFamily="-1" charset="0"/>
                <a:ea typeface="+mn-ea"/>
                <a:cs typeface="+mn-cs"/>
              </a:rPr>
              <a:t> con </a:t>
            </a:r>
            <a:r>
              <a:rPr lang="en-US" sz="1200" b="1" kern="1200" baseline="0" dirty="0" err="1" smtClean="0">
                <a:solidFill>
                  <a:schemeClr val="tx1"/>
                </a:solidFill>
                <a:latin typeface="Times New Roman" pitchFamily="-1" charset="0"/>
                <a:ea typeface="+mn-ea"/>
                <a:cs typeface="+mn-cs"/>
              </a:rPr>
              <a:t>người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vẫn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dùng</a:t>
            </a:r>
            <a:endParaRPr lang="en-US" sz="1200" b="1"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Machine instructions operate on data. The most important general categories of data are </a:t>
            </a:r>
            <a:endParaRPr lang="en-US" dirty="0" smtClean="0"/>
          </a:p>
          <a:p>
            <a:r>
              <a:rPr lang="en-US" sz="1200" kern="1200" dirty="0" smtClean="0">
                <a:solidFill>
                  <a:schemeClr val="tx1"/>
                </a:solidFill>
                <a:latin typeface="Times New Roman" pitchFamily="-1" charset="0"/>
                <a:ea typeface="+mn-ea"/>
                <a:cs typeface="+mn-cs"/>
              </a:rPr>
              <a:t>Addresses, Numbers , Characters , Logical data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b="1" u="sng" kern="1200" dirty="0" err="1" smtClean="0">
                <a:solidFill>
                  <a:schemeClr val="tx1"/>
                </a:solidFill>
                <a:latin typeface="Times New Roman" pitchFamily="-1" charset="0"/>
                <a:ea typeface="+mn-ea"/>
                <a:cs typeface="+mn-cs"/>
              </a:rPr>
              <a:t>Cách</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lưu</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trữ</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số</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trong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phần</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cứng</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thế</a:t>
            </a:r>
            <a:r>
              <a:rPr lang="en-US" sz="1200" b="1" u="sng" kern="1200" baseline="0" dirty="0" smtClean="0">
                <a:solidFill>
                  <a:schemeClr val="tx1"/>
                </a:solidFill>
                <a:latin typeface="Times New Roman" pitchFamily="-1" charset="0"/>
                <a:ea typeface="+mn-ea"/>
                <a:cs typeface="+mn-cs"/>
              </a:rPr>
              <a:t> </a:t>
            </a:r>
            <a:r>
              <a:rPr lang="en-US" sz="1200" b="1" u="sng" kern="1200" baseline="0" dirty="0" err="1" smtClean="0">
                <a:solidFill>
                  <a:schemeClr val="tx1"/>
                </a:solidFill>
                <a:latin typeface="Times New Roman" pitchFamily="-1" charset="0"/>
                <a:ea typeface="+mn-ea"/>
                <a:cs typeface="+mn-cs"/>
              </a:rPr>
              <a:t>nào</a:t>
            </a:r>
            <a:r>
              <a:rPr lang="en-US" sz="1200" b="1" u="sng" kern="1200" baseline="0" dirty="0" smtClean="0">
                <a:solidFill>
                  <a:schemeClr val="tx1"/>
                </a:solidFill>
                <a:latin typeface="Times New Roman" pitchFamily="-1" charset="0"/>
                <a:ea typeface="+mn-ea"/>
                <a:cs typeface="+mn-cs"/>
              </a:rPr>
              <a:t>?</a:t>
            </a:r>
            <a:endParaRPr lang="en-US" sz="1200" b="1" u="sng"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nhớ</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hữu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chú</a:t>
            </a:r>
            <a:r>
              <a:rPr lang="en-US" sz="1200" kern="1200" baseline="0" dirty="0" smtClean="0">
                <a:solidFill>
                  <a:schemeClr val="tx1"/>
                </a:solidFill>
                <a:latin typeface="Times New Roman" pitchFamily="-1" charset="0"/>
                <a:ea typeface="+mn-ea"/>
                <a:cs typeface="+mn-cs"/>
              </a:rPr>
              <a:t> ý:</a:t>
            </a:r>
          </a:p>
          <a:p>
            <a:pPr>
              <a:buFontTx/>
              <a:buChar char="-"/>
            </a:pPr>
            <a:r>
              <a:rPr lang="en-US" sz="1200" kern="1200" baseline="0" dirty="0" err="1" smtClean="0">
                <a:solidFill>
                  <a:schemeClr val="tx1"/>
                </a:solidFill>
                <a:latin typeface="Times New Roman" pitchFamily="-1" charset="0"/>
                <a:ea typeface="+mn-ea"/>
                <a:cs typeface="+mn-cs"/>
              </a:rPr>
              <a:t>Kích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thước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Tầm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trị</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của</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tập</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số</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có</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biểu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diễn</a:t>
            </a:r>
            <a:endParaRPr lang="en-US" sz="1200" kern="1200" baseline="0" dirty="0" smtClean="0">
              <a:solidFill>
                <a:schemeClr val="tx1"/>
              </a:solidFill>
              <a:latin typeface="Times New Roman" pitchFamily="-1" charset="0"/>
              <a:ea typeface="+mn-ea"/>
              <a:cs typeface="+mn-cs"/>
              <a:sym typeface="Wingdings" pitchFamily="2" charset="2"/>
            </a:endParaRPr>
          </a:p>
          <a:p>
            <a:pPr>
              <a:buFontTx/>
              <a:buChar char="-"/>
            </a:pPr>
            <a:r>
              <a:rPr lang="en-US" sz="1200" kern="1200" dirty="0" err="1" smtClean="0">
                <a:solidFill>
                  <a:schemeClr val="tx1"/>
                </a:solidFill>
                <a:latin typeface="Times New Roman" pitchFamily="-1" charset="0"/>
                <a:ea typeface="+mn-ea"/>
                <a:cs typeface="+mn-cs"/>
              </a:rPr>
              <a:t>Cách</a:t>
            </a:r>
            <a:r>
              <a:rPr lang="en-US" sz="1200" kern="1200" dirty="0" smtClean="0">
                <a:solidFill>
                  <a:schemeClr val="tx1"/>
                </a:solidFill>
                <a:latin typeface="Times New Roman" pitchFamily="-1" charset="0"/>
                <a:ea typeface="+mn-ea"/>
                <a:cs typeface="+mn-cs"/>
              </a:rPr>
              <a:t> </a:t>
            </a:r>
            <a:r>
              <a:rPr lang="en-US" sz="1200" kern="1200" dirty="0" err="1" smtClean="0">
                <a:solidFill>
                  <a:schemeClr val="tx1"/>
                </a:solidFill>
                <a:latin typeface="Times New Roman" pitchFamily="-1" charset="0"/>
                <a:ea typeface="+mn-ea"/>
                <a:cs typeface="+mn-cs"/>
              </a:rPr>
              <a:t>biểu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diễn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a:t>
            </a:r>
            <a:r>
              <a:rPr lang="en-US" sz="1200" b="1" kern="1200" baseline="0" dirty="0" smtClean="0">
                <a:solidFill>
                  <a:schemeClr val="tx1"/>
                </a:solidFill>
                <a:latin typeface="Times New Roman" pitchFamily="-1" charset="0"/>
                <a:ea typeface="+mn-ea"/>
                <a:cs typeface="+mn-cs"/>
              </a:rPr>
              <a:t>sign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lớn</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magnitude</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đang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a:t>
            </a:r>
          </a:p>
          <a:p>
            <a:pPr>
              <a:buFontTx/>
              <a:buChar char="-"/>
            </a:pPr>
            <a:r>
              <a:rPr lang="en-US" sz="1200" kern="120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thực</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floating point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nguyên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cho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lẻ</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precision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độ</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chính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xác</a:t>
            </a:r>
            <a:r>
              <a:rPr lang="en-US" sz="1200" kern="1200" baseline="0" dirty="0" smtClean="0">
                <a:solidFill>
                  <a:schemeClr val="tx1"/>
                </a:solidFill>
                <a:latin typeface="Times New Roman" pitchFamily="-1" charset="0"/>
                <a:ea typeface="+mn-ea"/>
                <a:cs typeface="+mn-cs"/>
              </a:rPr>
              <a:t>)</a:t>
            </a:r>
          </a:p>
          <a:p>
            <a:pPr>
              <a:buFontTx/>
              <a:buChar char="-"/>
            </a:pPr>
            <a:r>
              <a:rPr lang="en-US" sz="1200" kern="1200" baseline="0" dirty="0" err="1" smtClean="0">
                <a:solidFill>
                  <a:schemeClr val="tx1"/>
                </a:solidFill>
                <a:latin typeface="Times New Roman" pitchFamily="-1" charset="0"/>
                <a:ea typeface="+mn-ea"/>
                <a:cs typeface="+mn-cs"/>
              </a:rPr>
              <a:t>Với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nguyên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dương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nào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kiệm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Lưu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trữ</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dạng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thập</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phân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nén</a:t>
            </a:r>
            <a:r>
              <a:rPr lang="en-US" sz="1200" kern="1200" baseline="0" dirty="0" smtClean="0">
                <a:solidFill>
                  <a:schemeClr val="tx1"/>
                </a:solidFill>
                <a:latin typeface="Times New Roman" pitchFamily="-1" charset="0"/>
                <a:ea typeface="+mn-ea"/>
                <a:cs typeface="+mn-cs"/>
                <a:sym typeface="Wingdings" pitchFamily="2" charset="2"/>
              </a:rPr>
              <a:t> (</a:t>
            </a:r>
            <a:r>
              <a:rPr lang="en-US" sz="1200" b="1" kern="1200" baseline="0" dirty="0" smtClean="0">
                <a:solidFill>
                  <a:schemeClr val="tx1"/>
                </a:solidFill>
                <a:latin typeface="Times New Roman" pitchFamily="-1" charset="0"/>
                <a:ea typeface="+mn-ea"/>
                <a:cs typeface="+mn-cs"/>
                <a:sym typeface="Wingdings" pitchFamily="2" charset="2"/>
              </a:rPr>
              <a:t>Packed decimal</a:t>
            </a:r>
            <a:r>
              <a:rPr lang="en-US" sz="1200" kern="1200" baseline="0" dirty="0" smtClean="0">
                <a:solidFill>
                  <a:schemeClr val="tx1"/>
                </a:solidFill>
                <a:latin typeface="Times New Roman" pitchFamily="-1" charset="0"/>
                <a:ea typeface="+mn-ea"/>
                <a:cs typeface="+mn-cs"/>
                <a:sym typeface="Wingdings" pitchFamily="2" charset="2"/>
              </a:rPr>
              <a:t>)</a:t>
            </a:r>
            <a:endParaRPr lang="en-US" sz="1200"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b="1" u="sng" kern="1200" dirty="0" smtClean="0">
                <a:solidFill>
                  <a:schemeClr val="tx1"/>
                </a:solidFill>
                <a:latin typeface="Times New Roman" pitchFamily="-1" charset="0"/>
                <a:ea typeface="+mn-ea"/>
                <a:cs typeface="+mn-cs"/>
              </a:rPr>
              <a:t>Packed Decimal number</a:t>
            </a:r>
          </a:p>
          <a:p>
            <a:r>
              <a:rPr lang="en-US" sz="1200" kern="1200" dirty="0" err="1" smtClean="0">
                <a:solidFill>
                  <a:schemeClr val="tx1"/>
                </a:solidFill>
                <a:latin typeface="Times New Roman" pitchFamily="-1" charset="0"/>
                <a:ea typeface="+mn-ea"/>
                <a:cs typeface="+mn-cs"/>
              </a:rPr>
              <a:t>Thông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thường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hệ</a:t>
            </a:r>
            <a:r>
              <a:rPr lang="en-US" sz="1200" kern="1200" baseline="0" dirty="0" smtClean="0">
                <a:solidFill>
                  <a:schemeClr val="tx1"/>
                </a:solidFill>
                <a:latin typeface="Times New Roman" pitchFamily="-1" charset="0"/>
                <a:ea typeface="+mn-ea"/>
                <a:cs typeface="+mn-cs"/>
              </a:rPr>
              <a:t> 10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8 bit (</a:t>
            </a:r>
            <a:r>
              <a:rPr lang="en-US" sz="1200" kern="1200" baseline="0" dirty="0" err="1" smtClean="0">
                <a:solidFill>
                  <a:schemeClr val="tx1"/>
                </a:solidFill>
                <a:latin typeface="Times New Roman" pitchFamily="-1" charset="0"/>
                <a:ea typeface="+mn-ea"/>
                <a:cs typeface="+mn-cs"/>
              </a:rPr>
              <a:t>mã</a:t>
            </a:r>
            <a:r>
              <a:rPr lang="en-US" sz="1200" kern="1200" baseline="0" dirty="0" smtClean="0">
                <a:solidFill>
                  <a:schemeClr val="tx1"/>
                </a:solidFill>
                <a:latin typeface="Times New Roman" pitchFamily="-1" charset="0"/>
                <a:ea typeface="+mn-ea"/>
                <a:cs typeface="+mn-cs"/>
              </a:rPr>
              <a:t> ASCII)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a:t>
            </a:r>
            <a:r>
              <a:rPr lang="en-US" sz="1200" kern="1200" baseline="0" dirty="0" smtClean="0">
                <a:solidFill>
                  <a:schemeClr val="tx1"/>
                </a:solidFill>
                <a:latin typeface="Times New Roman" pitchFamily="-1" charset="0"/>
                <a:ea typeface="+mn-ea"/>
                <a:cs typeface="+mn-cs"/>
              </a:rPr>
              <a:t> ‘0’: 0011 0000, ‘9’: 0011 1001. </a:t>
            </a:r>
            <a:r>
              <a:rPr lang="en-US" sz="1200" kern="1200" baseline="0" dirty="0" err="1" smtClean="0">
                <a:solidFill>
                  <a:schemeClr val="tx1"/>
                </a:solidFill>
                <a:latin typeface="Times New Roman" pitchFamily="-1" charset="0"/>
                <a:ea typeface="+mn-ea"/>
                <a:cs typeface="+mn-cs"/>
              </a:rPr>
              <a:t>Tất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cã</a:t>
            </a:r>
            <a:r>
              <a:rPr lang="en-US" sz="1200" kern="1200" baseline="0" dirty="0" smtClean="0">
                <a:solidFill>
                  <a:schemeClr val="tx1"/>
                </a:solidFill>
                <a:latin typeface="Times New Roman" pitchFamily="-1" charset="0"/>
                <a:ea typeface="+mn-ea"/>
                <a:cs typeface="+mn-cs"/>
              </a:rPr>
              <a:t> 4 bit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0011.</a:t>
            </a:r>
          </a:p>
          <a:p>
            <a:r>
              <a:rPr lang="en-US" sz="1200" kern="1200" baseline="0" dirty="0" err="1" smtClean="0">
                <a:solidFill>
                  <a:schemeClr val="tx1"/>
                </a:solidFill>
                <a:latin typeface="Times New Roman" pitchFamily="-1" charset="0"/>
                <a:ea typeface="+mn-ea"/>
                <a:cs typeface="+mn-cs"/>
              </a:rPr>
              <a:t>Như</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lưu</a:t>
            </a:r>
            <a:r>
              <a:rPr lang="en-US" sz="1200" kern="1200" baseline="0" dirty="0" smtClean="0">
                <a:solidFill>
                  <a:schemeClr val="tx1"/>
                </a:solidFill>
                <a:latin typeface="Times New Roman" pitchFamily="-1" charset="0"/>
                <a:ea typeface="+mn-ea"/>
                <a:cs typeface="+mn-cs"/>
              </a:rPr>
              <a:t> 4 bit </a:t>
            </a:r>
            <a:r>
              <a:rPr lang="en-US" sz="1200" kern="1200" baseline="0" dirty="0" err="1" smtClean="0">
                <a:solidFill>
                  <a:schemeClr val="tx1"/>
                </a:solidFill>
                <a:latin typeface="Times New Roman" pitchFamily="-1" charset="0"/>
                <a:ea typeface="+mn-ea"/>
                <a:cs typeface="+mn-cs"/>
              </a:rPr>
              <a:t>sau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ký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r>
              <a:rPr lang="en-US" sz="1200" kern="1200" baseline="0" dirty="0" smtClean="0">
                <a:solidFill>
                  <a:schemeClr val="tx1"/>
                </a:solidFill>
                <a:latin typeface="Times New Roman" pitchFamily="-1" charset="0"/>
                <a:ea typeface="+mn-ea"/>
                <a:cs typeface="+mn-cs"/>
              </a:rPr>
              <a:t>.</a:t>
            </a:r>
          </a:p>
          <a:p>
            <a:r>
              <a:rPr lang="en-US" sz="1200" kern="1200" baseline="0" dirty="0" smtClean="0">
                <a:solidFill>
                  <a:schemeClr val="tx1"/>
                </a:solidFill>
                <a:latin typeface="Times New Roman" pitchFamily="-1" charset="0"/>
                <a:ea typeface="+mn-ea"/>
                <a:cs typeface="+mn-cs"/>
              </a:rPr>
              <a:t>37 </a:t>
            </a:r>
            <a:r>
              <a:rPr lang="en-US" sz="1200" kern="1200" baseline="0" dirty="0" smtClean="0">
                <a:solidFill>
                  <a:schemeClr val="tx1"/>
                </a:solidFill>
                <a:latin typeface="Times New Roman" pitchFamily="-1" charset="0"/>
                <a:ea typeface="+mn-ea"/>
                <a:cs typeface="+mn-cs"/>
                <a:sym typeface="Wingdings" pitchFamily="2" charset="2"/>
              </a:rPr>
              <a:t> 2 byte  0011</a:t>
            </a:r>
            <a:r>
              <a:rPr lang="en-US" sz="1200" b="1" kern="1200" baseline="0" dirty="0" smtClean="0">
                <a:solidFill>
                  <a:schemeClr val="tx1"/>
                </a:solidFill>
                <a:latin typeface="Times New Roman" pitchFamily="-1" charset="0"/>
                <a:ea typeface="+mn-ea"/>
                <a:cs typeface="+mn-cs"/>
                <a:sym typeface="Wingdings" pitchFamily="2" charset="2"/>
              </a:rPr>
              <a:t>0011</a:t>
            </a:r>
            <a:r>
              <a:rPr lang="en-US" sz="1200" kern="1200" baseline="0" dirty="0" smtClean="0">
                <a:solidFill>
                  <a:schemeClr val="tx1"/>
                </a:solidFill>
                <a:latin typeface="Times New Roman" pitchFamily="-1" charset="0"/>
                <a:ea typeface="+mn-ea"/>
                <a:cs typeface="+mn-cs"/>
                <a:sym typeface="Wingdings" pitchFamily="2" charset="2"/>
              </a:rPr>
              <a:t>   0011</a:t>
            </a:r>
            <a:r>
              <a:rPr lang="en-US" sz="1200" b="1" kern="1200" baseline="0" dirty="0" smtClean="0">
                <a:solidFill>
                  <a:schemeClr val="tx1"/>
                </a:solidFill>
                <a:latin typeface="Times New Roman" pitchFamily="-1" charset="0"/>
                <a:ea typeface="+mn-ea"/>
                <a:cs typeface="+mn-cs"/>
                <a:sym typeface="Wingdings" pitchFamily="2" charset="2"/>
              </a:rPr>
              <a:t>0111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Nén</a:t>
            </a:r>
            <a:r>
              <a:rPr lang="en-US" sz="1200" kern="1200" baseline="0" dirty="0" smtClean="0">
                <a:solidFill>
                  <a:schemeClr val="tx1"/>
                </a:solidFill>
                <a:latin typeface="Times New Roman" pitchFamily="-1" charset="0"/>
                <a:ea typeface="+mn-ea"/>
                <a:cs typeface="+mn-cs"/>
                <a:sym typeface="Wingdings" pitchFamily="2" charset="2"/>
              </a:rPr>
              <a:t>: </a:t>
            </a:r>
            <a:r>
              <a:rPr lang="en-US" sz="1200" b="1" u="sng" kern="1200" baseline="0" dirty="0" smtClean="0">
                <a:solidFill>
                  <a:schemeClr val="tx1"/>
                </a:solidFill>
                <a:latin typeface="Times New Roman" pitchFamily="-1" charset="0"/>
                <a:ea typeface="+mn-ea"/>
                <a:cs typeface="+mn-cs"/>
                <a:sym typeface="Wingdings" pitchFamily="2" charset="2"/>
              </a:rPr>
              <a:t>0011</a:t>
            </a:r>
            <a:r>
              <a:rPr lang="en-US" sz="1200" kern="1200" baseline="0" dirty="0" smtClean="0">
                <a:solidFill>
                  <a:schemeClr val="tx1"/>
                </a:solidFill>
                <a:latin typeface="Times New Roman" pitchFamily="-1" charset="0"/>
                <a:ea typeface="+mn-ea"/>
                <a:cs typeface="+mn-cs"/>
                <a:sym typeface="Wingdings" pitchFamily="2" charset="2"/>
              </a:rPr>
              <a:t> </a:t>
            </a:r>
            <a:r>
              <a:rPr lang="en-US" sz="1200" b="1" u="sng" kern="1200" baseline="0" dirty="0" smtClean="0">
                <a:solidFill>
                  <a:schemeClr val="tx1"/>
                </a:solidFill>
                <a:latin typeface="Times New Roman" pitchFamily="-1" charset="0"/>
                <a:ea typeface="+mn-ea"/>
                <a:cs typeface="+mn-cs"/>
                <a:sym typeface="Wingdings" pitchFamily="2" charset="2"/>
              </a:rPr>
              <a:t>0111</a:t>
            </a:r>
            <a:endParaRPr lang="en-US" sz="1200" b="1" u="sng"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Three types of numerical data are common in computers: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integer or binary fixed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Binary floating point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Decimal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We examined the first two in some detail in Chapter 10. It remains to say a few words about decimal numbers.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lang="en-US" sz="1200" b="1" kern="1200" dirty="0" smtClean="0">
                <a:solidFill>
                  <a:schemeClr val="tx1"/>
                </a:solidFill>
                <a:latin typeface="Times New Roman" pitchFamily="-1" charset="0"/>
                <a:ea typeface="ＭＳ Ｐゴシック" pitchFamily="-1" charset="-128"/>
                <a:cs typeface="+mn-cs"/>
              </a:rPr>
              <a:t>packed decimal.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Many machines provide arithmetic instructions for performing operations directly on packed decimal numbers. The algorithms are quite similar to those described in Section 9.3 but must take into account the decimal carry operation.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smtClean="0"/>
              <a:t>Slide </a:t>
            </a:r>
            <a:r>
              <a:rPr lang="en-US" dirty="0" err="1" smtClean="0"/>
              <a:t>này</a:t>
            </a:r>
            <a:r>
              <a:rPr lang="en-US" baseline="0" dirty="0" smtClean="0"/>
              <a:t> minh </a:t>
            </a:r>
            <a:r>
              <a:rPr lang="en-US" baseline="0" dirty="0" err="1" smtClean="0"/>
              <a:t>họa</a:t>
            </a:r>
            <a:r>
              <a:rPr lang="en-US" baseline="0" dirty="0" smtClean="0"/>
              <a:t> ca1h </a:t>
            </a:r>
            <a:r>
              <a:rPr lang="en-US" baseline="0" dirty="0" err="1" smtClean="0"/>
              <a:t>chuyển</a:t>
            </a:r>
            <a:r>
              <a:rPr lang="en-US" baseline="0" dirty="0" smtClean="0"/>
              <a:t> </a:t>
            </a:r>
            <a:r>
              <a:rPr lang="en-US" baseline="0" dirty="0" err="1" smtClean="0"/>
              <a:t>đổi</a:t>
            </a:r>
            <a:r>
              <a:rPr lang="en-US" baseline="0" dirty="0" smtClean="0"/>
              <a:t> </a:t>
            </a:r>
            <a:r>
              <a:rPr lang="en-US" baseline="0" dirty="0" err="1" smtClean="0"/>
              <a:t>chuỗi</a:t>
            </a:r>
            <a:r>
              <a:rPr lang="en-US" baseline="0" dirty="0" smtClean="0"/>
              <a:t> </a:t>
            </a:r>
            <a:r>
              <a:rPr lang="en-US" baseline="0" dirty="0" err="1" smtClean="0"/>
              <a:t>số</a:t>
            </a:r>
            <a:r>
              <a:rPr lang="en-US" baseline="0" dirty="0" smtClean="0"/>
              <a:t> </a:t>
            </a:r>
            <a:r>
              <a:rPr lang="en-US" baseline="0" dirty="0" err="1" smtClean="0"/>
              <a:t>nguyện</a:t>
            </a:r>
            <a:r>
              <a:rPr lang="en-US" baseline="0" dirty="0" smtClean="0"/>
              <a:t> </a:t>
            </a:r>
            <a:r>
              <a:rPr lang="en-US" baseline="0" dirty="0" err="1" smtClean="0"/>
              <a:t>hệ</a:t>
            </a:r>
            <a:r>
              <a:rPr lang="en-US" baseline="0" dirty="0" smtClean="0"/>
              <a:t> 10 sang </a:t>
            </a:r>
            <a:r>
              <a:rPr lang="en-US" baseline="0" dirty="0" err="1" smtClean="0"/>
              <a:t>dạng</a:t>
            </a:r>
            <a:r>
              <a:rPr lang="en-US" baseline="0" dirty="0" smtClean="0"/>
              <a:t> </a:t>
            </a:r>
            <a:r>
              <a:rPr lang="en-US" baseline="0" dirty="0" err="1" smtClean="0"/>
              <a:t>chuỗi</a:t>
            </a:r>
            <a:r>
              <a:rPr lang="en-US" baseline="0" dirty="0" smtClean="0"/>
              <a:t> </a:t>
            </a:r>
            <a:r>
              <a:rPr lang="en-US" baseline="0" dirty="0" err="1" smtClean="0"/>
              <a:t>số</a:t>
            </a:r>
            <a:r>
              <a:rPr lang="en-US" baseline="0" dirty="0" smtClean="0"/>
              <a:t> </a:t>
            </a:r>
            <a:r>
              <a:rPr lang="en-US" baseline="0" dirty="0" err="1" smtClean="0"/>
              <a:t>nguyên</a:t>
            </a:r>
            <a:r>
              <a:rPr lang="en-US" baseline="0" dirty="0" smtClean="0"/>
              <a:t> </a:t>
            </a:r>
            <a:r>
              <a:rPr lang="en-US" baseline="0" dirty="0" err="1" smtClean="0"/>
              <a:t>nén</a:t>
            </a:r>
            <a:r>
              <a:rPr lang="en-US" baseline="0" dirty="0" smtClean="0"/>
              <a:t>.</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r>
              <a:rPr lang="en-US" sz="1200" b="1" kern="1200" dirty="0" err="1" smtClean="0">
                <a:solidFill>
                  <a:schemeClr val="tx1"/>
                </a:solidFill>
                <a:latin typeface="Times New Roman" pitchFamily="-1" charset="0"/>
                <a:ea typeface="+mn-ea"/>
                <a:cs typeface="+mn-cs"/>
              </a:rPr>
              <a:t>Dữ</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liệu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văn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bản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dạng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a:t>
            </a:r>
            <a:r>
              <a:rPr lang="en-US" sz="1200" b="1" kern="1200" dirty="0" err="1" smtClean="0">
                <a:solidFill>
                  <a:schemeClr val="tx1"/>
                </a:solidFill>
                <a:latin typeface="Times New Roman" pitchFamily="-1" charset="0"/>
                <a:ea typeface="+mn-ea"/>
                <a:cs typeface="+mn-cs"/>
              </a:rPr>
              <a:t>ữ</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liệu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thông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dụng</a:t>
            </a:r>
            <a:r>
              <a:rPr lang="en-US" sz="1200" b="1" kern="1200" baseline="0" dirty="0" smtClean="0">
                <a:solidFill>
                  <a:schemeClr val="tx1"/>
                </a:solidFill>
                <a:latin typeface="Times New Roman" pitchFamily="-1" charset="0"/>
                <a:ea typeface="+mn-ea"/>
                <a:cs typeface="+mn-cs"/>
              </a:rPr>
              <a:t>. Text </a:t>
            </a:r>
            <a:r>
              <a:rPr lang="en-US" sz="1200" b="1" kern="1200" baseline="0" dirty="0" err="1" smtClean="0">
                <a:solidFill>
                  <a:schemeClr val="tx1"/>
                </a:solidFill>
                <a:latin typeface="Times New Roman" pitchFamily="-1" charset="0"/>
                <a:ea typeface="+mn-ea"/>
                <a:cs typeface="+mn-cs"/>
              </a:rPr>
              <a:t>là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một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chuỗi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ký</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tự</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Mỗi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ký</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tực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có</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mã</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riêng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tuân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thủ</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chuẩn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chung</a:t>
            </a:r>
            <a:r>
              <a:rPr lang="en-US" sz="1200" b="1" kern="1200" baseline="0" dirty="0" smtClean="0">
                <a:solidFill>
                  <a:schemeClr val="tx1"/>
                </a:solidFill>
                <a:latin typeface="Times New Roman" pitchFamily="-1" charset="0"/>
                <a:ea typeface="+mn-ea"/>
                <a:cs typeface="+mn-cs"/>
              </a:rPr>
              <a:t> (IRA- </a:t>
            </a:r>
            <a:r>
              <a:rPr lang="en-US" sz="1200" b="1" kern="1200" baseline="0" dirty="0" err="1" smtClean="0">
                <a:solidFill>
                  <a:schemeClr val="tx1"/>
                </a:solidFill>
                <a:latin typeface="Times New Roman" pitchFamily="-1" charset="0"/>
                <a:ea typeface="+mn-ea"/>
                <a:cs typeface="+mn-cs"/>
              </a:rPr>
              <a:t>với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máy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tính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để</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bàn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và</a:t>
            </a:r>
            <a:r>
              <a:rPr lang="en-US" sz="1200" b="1" kern="1200" baseline="0" dirty="0" smtClean="0">
                <a:solidFill>
                  <a:schemeClr val="tx1"/>
                </a:solidFill>
                <a:latin typeface="Times New Roman" pitchFamily="-1" charset="0"/>
                <a:ea typeface="+mn-ea"/>
                <a:cs typeface="+mn-cs"/>
              </a:rPr>
              <a:t> laptop </a:t>
            </a:r>
            <a:r>
              <a:rPr lang="en-US" sz="1200" b="1" kern="1200" baseline="0" dirty="0" err="1" smtClean="0">
                <a:solidFill>
                  <a:schemeClr val="tx1"/>
                </a:solidFill>
                <a:latin typeface="Times New Roman" pitchFamily="-1" charset="0"/>
                <a:ea typeface="+mn-ea"/>
                <a:cs typeface="+mn-cs"/>
              </a:rPr>
              <a:t>thường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mã</a:t>
            </a:r>
            <a:r>
              <a:rPr lang="en-US" sz="1200" b="1" kern="1200" baseline="0" dirty="0" smtClean="0">
                <a:solidFill>
                  <a:schemeClr val="tx1"/>
                </a:solidFill>
                <a:latin typeface="Times New Roman" pitchFamily="-1" charset="0"/>
                <a:ea typeface="+mn-ea"/>
                <a:cs typeface="+mn-cs"/>
              </a:rPr>
              <a:t> ASCII 8 bits/ char)</a:t>
            </a: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lang="en-US" sz="1200" i="1" kern="1200" dirty="0" smtClean="0">
                <a:solidFill>
                  <a:schemeClr val="tx1"/>
                </a:solidFill>
                <a:latin typeface="Times New Roman" pitchFamily="-1" charset="0"/>
                <a:ea typeface="+mn-ea"/>
                <a:cs typeface="+mn-cs"/>
              </a:rPr>
              <a:t>control </a:t>
            </a:r>
            <a:r>
              <a:rPr lang="en-US" sz="1200" kern="1200" dirty="0" smtClean="0">
                <a:solidFill>
                  <a:schemeClr val="tx1"/>
                </a:solidFill>
                <a:latin typeface="Times New Roman" pitchFamily="-1" charset="0"/>
                <a:ea typeface="+mn-ea"/>
                <a:cs typeface="+mn-cs"/>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lang="en-US" dirty="0" smtClean="0"/>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1 bit </a:t>
            </a:r>
            <a:r>
              <a:rPr lang="en-US" sz="1200" kern="1200" baseline="0" dirty="0" err="1" smtClean="0">
                <a:solidFill>
                  <a:schemeClr val="tx1"/>
                </a:solidFill>
                <a:latin typeface="Times New Roman" pitchFamily="-1" charset="0"/>
                <a:ea typeface="+mn-ea"/>
                <a:cs typeface="+mn-cs"/>
              </a:rPr>
              <a:t>đã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TRUE 1/ FALSE 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Như</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vậy</a:t>
            </a:r>
            <a:r>
              <a:rPr lang="en-US" sz="1200" kern="1200" baseline="0" dirty="0" smtClean="0">
                <a:solidFill>
                  <a:schemeClr val="tx1"/>
                </a:solidFill>
                <a:latin typeface="Times New Roman" pitchFamily="-1" charset="0"/>
                <a:ea typeface="+mn-ea"/>
                <a:cs typeface="+mn-cs"/>
              </a:rPr>
              <a:t> 1 byte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8 </a:t>
            </a:r>
            <a:r>
              <a:rPr lang="en-US" sz="1200" kern="1200" baseline="0" dirty="0" err="1" smtClean="0">
                <a:solidFill>
                  <a:schemeClr val="tx1"/>
                </a:solidFill>
                <a:latin typeface="Times New Roman" pitchFamily="-1" charset="0"/>
                <a:ea typeface="+mn-ea"/>
                <a:cs typeface="+mn-cs"/>
              </a:rPr>
              <a:t>tình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huống</a:t>
            </a:r>
            <a:r>
              <a:rPr lang="en-US" sz="1200" kern="1200" baseline="0" dirty="0" smtClean="0">
                <a:solidFill>
                  <a:schemeClr val="tx1"/>
                </a:solidFill>
                <a:latin typeface="Times New Roman" pitchFamily="-1" charset="0"/>
                <a:ea typeface="+mn-ea"/>
                <a:cs typeface="+mn-cs"/>
              </a:rPr>
              <a:t> TRUE/ FALSE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Tiết</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kiệm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không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gian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lưu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trữ</a:t>
            </a:r>
            <a:r>
              <a:rPr lang="en-US" sz="1200" kern="1200" baseline="0" dirty="0" smtClean="0">
                <a:solidFill>
                  <a:schemeClr val="tx1"/>
                </a:solidFill>
                <a:latin typeface="Times New Roman" pitchFamily="-1"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sym typeface="Wingdings" pitchFamily="2" charset="2"/>
              </a:rPr>
              <a:t>Tuy</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nhiên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cái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giá</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phải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trả</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là</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cần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biết</a:t>
            </a:r>
            <a:r>
              <a:rPr lang="en-US" sz="1200" kern="1200" baseline="0" dirty="0" smtClean="0">
                <a:solidFill>
                  <a:schemeClr val="tx1"/>
                </a:solidFill>
                <a:latin typeface="Times New Roman" pitchFamily="-1" charset="0"/>
                <a:ea typeface="+mn-ea"/>
                <a:cs typeface="+mn-cs"/>
                <a:sym typeface="Wingdings" pitchFamily="2" charset="2"/>
              </a:rPr>
              <a:t> 1 bit </a:t>
            </a:r>
            <a:r>
              <a:rPr lang="en-US" sz="1200" kern="1200" baseline="0" dirty="0" err="1" smtClean="0">
                <a:solidFill>
                  <a:schemeClr val="tx1"/>
                </a:solidFill>
                <a:latin typeface="Times New Roman" pitchFamily="-1" charset="0"/>
                <a:ea typeface="+mn-ea"/>
                <a:cs typeface="+mn-cs"/>
                <a:sym typeface="Wingdings" pitchFamily="2" charset="2"/>
              </a:rPr>
              <a:t>mang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trị</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mấy</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thì</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côn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công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sức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cho</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việc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kiểm</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tra</a:t>
            </a:r>
            <a:r>
              <a:rPr lang="en-US" sz="1200" kern="1200" baseline="0" dirty="0" smtClean="0">
                <a:solidFill>
                  <a:schemeClr val="tx1"/>
                </a:solidFill>
                <a:latin typeface="Times New Roman" pitchFamily="-1"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sym typeface="Wingdings" pitchFamily="2" charset="2"/>
              </a:rPr>
              <a:t>Chính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vì</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cái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giá</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này</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nhiều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ngôn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ngữ</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dùng</a:t>
            </a:r>
            <a:r>
              <a:rPr lang="en-US" sz="1200" kern="1200" baseline="0" dirty="0" smtClean="0">
                <a:solidFill>
                  <a:schemeClr val="tx1"/>
                </a:solidFill>
                <a:latin typeface="Times New Roman" pitchFamily="-1" charset="0"/>
                <a:ea typeface="+mn-ea"/>
                <a:cs typeface="+mn-cs"/>
                <a:sym typeface="Wingdings" pitchFamily="2" charset="2"/>
              </a:rPr>
              <a:t> 1 byte </a:t>
            </a:r>
            <a:r>
              <a:rPr lang="en-US" sz="1200" kern="1200" baseline="0" dirty="0" err="1" smtClean="0">
                <a:solidFill>
                  <a:schemeClr val="tx1"/>
                </a:solidFill>
                <a:latin typeface="Times New Roman" pitchFamily="-1" charset="0"/>
                <a:ea typeface="+mn-ea"/>
                <a:cs typeface="+mn-cs"/>
                <a:sym typeface="Wingdings" pitchFamily="2" charset="2"/>
              </a:rPr>
              <a:t>hoặc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nhiều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hơn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chỉ</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mô</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tả</a:t>
            </a:r>
            <a:r>
              <a:rPr lang="en-US" sz="1200" kern="1200" baseline="0" dirty="0" smtClean="0">
                <a:solidFill>
                  <a:schemeClr val="tx1"/>
                </a:solidFill>
                <a:latin typeface="Times New Roman" pitchFamily="-1" charset="0"/>
                <a:ea typeface="+mn-ea"/>
                <a:cs typeface="+mn-cs"/>
                <a:sym typeface="Wingdings" pitchFamily="2" charset="2"/>
              </a:rPr>
              <a:t> TRUE/ FALSE  </a:t>
            </a:r>
            <a:r>
              <a:rPr lang="en-US" sz="1200" kern="1200" baseline="0" dirty="0" err="1" smtClean="0">
                <a:solidFill>
                  <a:schemeClr val="tx1"/>
                </a:solidFill>
                <a:latin typeface="Times New Roman" pitchFamily="-1" charset="0"/>
                <a:ea typeface="+mn-ea"/>
                <a:cs typeface="+mn-cs"/>
                <a:sym typeface="Wingdings" pitchFamily="2" charset="2"/>
              </a:rPr>
              <a:t>Chấp</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nhận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tốn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bộ</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nhớ</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dễ</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xử</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lý</a:t>
            </a:r>
            <a:r>
              <a:rPr lang="en-US" sz="1200" kern="1200" baseline="0" dirty="0" smtClean="0">
                <a:solidFill>
                  <a:schemeClr val="tx1"/>
                </a:solidFill>
                <a:latin typeface="Times New Roman" pitchFamily="-1" charset="0"/>
                <a:ea typeface="+mn-ea"/>
                <a:cs typeface="+mn-cs"/>
                <a:sym typeface="Wingdings" pitchFamily="2" charset="2"/>
              </a:rPr>
              <a:t>.</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Normally, each word or other addressable unit (byte, halfword, and so on) is treated as a single unit of data. It is sometimes useful, however, to consider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unit as consisting of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1-bit items of data, each item having the value 0 or 1. When data are viewed this way, they are considered to be </a:t>
            </a:r>
            <a:r>
              <a:rPr lang="en-US" sz="1200" i="1" kern="1200" dirty="0" smtClean="0">
                <a:solidFill>
                  <a:schemeClr val="tx1"/>
                </a:solidFill>
                <a:latin typeface="Times New Roman" pitchFamily="-1" charset="0"/>
                <a:ea typeface="+mn-ea"/>
                <a:cs typeface="+mn-cs"/>
              </a:rPr>
              <a:t>logical </a:t>
            </a:r>
            <a:r>
              <a:rPr lang="en-US" sz="1200" kern="1200" dirty="0" smtClean="0">
                <a:solidFill>
                  <a:schemeClr val="tx1"/>
                </a:solidFill>
                <a:latin typeface="Times New Roman" pitchFamily="-1" charset="0"/>
                <a:ea typeface="+mn-ea"/>
                <a:cs typeface="+mn-cs"/>
              </a:rPr>
              <a:t>data. </a:t>
            </a:r>
            <a:endParaRPr lang="en-US" dirty="0" smtClean="0"/>
          </a:p>
          <a:p>
            <a:endParaRPr lang="en-US" dirty="0" smtClean="0"/>
          </a:p>
          <a:p>
            <a:r>
              <a:rPr lang="en-US" sz="1200" kern="1200" dirty="0" smtClean="0">
                <a:solidFill>
                  <a:schemeClr val="tx1"/>
                </a:solidFill>
                <a:latin typeface="Times New Roman" pitchFamily="-1" charset="0"/>
                <a:ea typeface="+mn-ea"/>
                <a:cs typeface="+mn-cs"/>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lang="en-US" dirty="0" smtClean="0"/>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phải</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khi</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lệnh</a:t>
            </a:r>
            <a:r>
              <a:rPr lang="en-US" baseline="0" dirty="0" smtClean="0"/>
              <a:t>:</a:t>
            </a:r>
          </a:p>
          <a:p>
            <a:pPr>
              <a:buFontTx/>
              <a:buChar char="-"/>
            </a:pPr>
            <a:r>
              <a:rPr lang="en-US" baseline="0" dirty="0" err="1" smtClean="0"/>
              <a:t>Truyền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1" baseline="0" dirty="0" smtClean="0"/>
              <a:t>Data transfer</a:t>
            </a:r>
            <a:r>
              <a:rPr lang="en-US" b="0" baseline="0" dirty="0" smtClean="0"/>
              <a:t>) </a:t>
            </a:r>
            <a:r>
              <a:rPr lang="en-US" b="0" baseline="0" dirty="0" err="1" smtClean="0"/>
              <a:t>mem</a:t>
            </a:r>
            <a:r>
              <a:rPr lang="en-US" b="0" baseline="0" dirty="0" smtClean="0"/>
              <a:t> </a:t>
            </a:r>
            <a:r>
              <a:rPr lang="en-US" b="0" baseline="0" dirty="0" smtClean="0">
                <a:sym typeface="Wingdings" pitchFamily="2" charset="2"/>
              </a:rPr>
              <a:t></a:t>
            </a:r>
            <a:r>
              <a:rPr lang="en-US" b="0" baseline="0" dirty="0" err="1" smtClean="0"/>
              <a:t>reg</a:t>
            </a:r>
            <a:endParaRPr lang="en-US" b="0" baseline="0" dirty="0" smtClean="0"/>
          </a:p>
          <a:p>
            <a:pPr>
              <a:buFontTx/>
              <a:buChar char="-"/>
            </a:pPr>
            <a:r>
              <a:rPr lang="en-US" b="0" baseline="0" dirty="0" err="1" smtClean="0"/>
              <a:t>Thực</a:t>
            </a:r>
            <a:r>
              <a:rPr lang="en-US" b="0" baseline="0" dirty="0" smtClean="0"/>
              <a:t> </a:t>
            </a:r>
            <a:r>
              <a:rPr lang="en-US" b="0" baseline="0" dirty="0" err="1" smtClean="0"/>
              <a:t>thi</a:t>
            </a:r>
            <a:r>
              <a:rPr lang="en-US" b="0" baseline="0" dirty="0" smtClean="0"/>
              <a:t> </a:t>
            </a:r>
            <a:r>
              <a:rPr lang="en-US" b="0" baseline="0" dirty="0" err="1" smtClean="0"/>
              <a:t>phép</a:t>
            </a:r>
            <a:r>
              <a:rPr lang="en-US" b="0" baseline="0" dirty="0" smtClean="0"/>
              <a:t> </a:t>
            </a:r>
            <a:r>
              <a:rPr lang="en-US" b="0" baseline="0" dirty="0" err="1" smtClean="0"/>
              <a:t>toán</a:t>
            </a:r>
            <a:r>
              <a:rPr lang="en-US" b="0" baseline="0" dirty="0" smtClean="0"/>
              <a:t> (</a:t>
            </a:r>
            <a:r>
              <a:rPr lang="en-US" b="1" baseline="0" dirty="0" smtClean="0"/>
              <a:t>Arithmetic</a:t>
            </a:r>
            <a:r>
              <a:rPr lang="en-US" b="0" baseline="0" dirty="0" smtClean="0"/>
              <a:t>)</a:t>
            </a:r>
          </a:p>
          <a:p>
            <a:pPr>
              <a:buFontTx/>
              <a:buChar char="-"/>
            </a:pPr>
            <a:r>
              <a:rPr lang="en-US" b="0" baseline="0" dirty="0" err="1" smtClean="0"/>
              <a:t>Kiểm</a:t>
            </a:r>
            <a:r>
              <a:rPr lang="en-US" b="0" baseline="0" dirty="0" smtClean="0"/>
              <a:t> </a:t>
            </a:r>
            <a:r>
              <a:rPr lang="en-US" b="0" baseline="0" dirty="0" err="1" smtClean="0"/>
              <a:t>tra</a:t>
            </a:r>
            <a:r>
              <a:rPr lang="en-US" b="0" baseline="0" dirty="0" smtClean="0"/>
              <a:t> </a:t>
            </a:r>
            <a:r>
              <a:rPr lang="en-US" b="0" baseline="0" dirty="0" err="1" smtClean="0"/>
              <a:t>đúng</a:t>
            </a:r>
            <a:r>
              <a:rPr lang="en-US" b="0" baseline="0" dirty="0" smtClean="0"/>
              <a:t> </a:t>
            </a:r>
            <a:r>
              <a:rPr lang="en-US" b="0" baseline="0" dirty="0" err="1" smtClean="0"/>
              <a:t>sai</a:t>
            </a:r>
            <a:r>
              <a:rPr lang="en-US" b="0" baseline="0" dirty="0" smtClean="0"/>
              <a:t> -so </a:t>
            </a:r>
            <a:r>
              <a:rPr lang="en-US" b="0" baseline="0" dirty="0" err="1" smtClean="0"/>
              <a:t>sánh</a:t>
            </a:r>
            <a:r>
              <a:rPr lang="en-US" b="0" baseline="0" dirty="0" smtClean="0"/>
              <a:t>- (</a:t>
            </a:r>
            <a:r>
              <a:rPr lang="en-US" b="1" baseline="0" dirty="0" smtClean="0"/>
              <a:t>Logical</a:t>
            </a:r>
            <a:r>
              <a:rPr lang="en-US" b="0" baseline="0" dirty="0" smtClean="0"/>
              <a:t>)</a:t>
            </a:r>
          </a:p>
          <a:p>
            <a:pPr>
              <a:buFontTx/>
              <a:buChar char="-"/>
            </a:pPr>
            <a:r>
              <a:rPr lang="en-US" b="0" baseline="0" dirty="0" err="1" smtClean="0"/>
              <a:t>Chuyển</a:t>
            </a:r>
            <a:r>
              <a:rPr lang="en-US" b="0" baseline="0" dirty="0" smtClean="0"/>
              <a:t> </a:t>
            </a:r>
            <a:r>
              <a:rPr lang="en-US" b="0" baseline="0" dirty="0" err="1" smtClean="0"/>
              <a:t>đổi</a:t>
            </a:r>
            <a:r>
              <a:rPr lang="en-US" b="0" baseline="0" dirty="0" smtClean="0"/>
              <a:t> </a:t>
            </a:r>
            <a:r>
              <a:rPr lang="en-US" b="0" baseline="0" dirty="0" err="1" smtClean="0"/>
              <a:t>dạng</a:t>
            </a:r>
            <a:r>
              <a:rPr lang="en-US" b="0" baseline="0" dirty="0" smtClean="0"/>
              <a:t> </a:t>
            </a:r>
            <a:r>
              <a:rPr lang="en-US" b="0" baseline="0" dirty="0" err="1" smtClean="0"/>
              <a:t>dữ</a:t>
            </a:r>
            <a:r>
              <a:rPr lang="en-US" b="0" baseline="0" dirty="0" smtClean="0"/>
              <a:t> </a:t>
            </a:r>
            <a:r>
              <a:rPr lang="en-US" b="0" baseline="0" dirty="0" err="1" smtClean="0"/>
              <a:t>liệu</a:t>
            </a:r>
            <a:r>
              <a:rPr lang="en-US" b="0" baseline="0" dirty="0" smtClean="0"/>
              <a:t> (</a:t>
            </a:r>
            <a:r>
              <a:rPr lang="en-US" b="1" baseline="0" dirty="0" smtClean="0"/>
              <a:t>Conversion</a:t>
            </a:r>
            <a:r>
              <a:rPr lang="en-US" b="0" baseline="0" dirty="0" smtClean="0"/>
              <a:t>)</a:t>
            </a:r>
          </a:p>
          <a:p>
            <a:pPr>
              <a:buFontTx/>
              <a:buChar char="-"/>
            </a:pPr>
            <a:r>
              <a:rPr lang="en-US" b="0" baseline="0" dirty="0" err="1" smtClean="0"/>
              <a:t>Truy</a:t>
            </a:r>
            <a:r>
              <a:rPr lang="en-US" b="0" baseline="0" dirty="0" smtClean="0"/>
              <a:t> </a:t>
            </a:r>
            <a:r>
              <a:rPr lang="en-US" b="0" baseline="0" dirty="0" err="1" smtClean="0"/>
              <a:t>xất</a:t>
            </a:r>
            <a:r>
              <a:rPr lang="en-US" b="0" baseline="0" dirty="0" smtClean="0"/>
              <a:t> </a:t>
            </a:r>
            <a:r>
              <a:rPr lang="en-US" b="0" baseline="0" dirty="0" err="1" smtClean="0"/>
              <a:t>thiết</a:t>
            </a:r>
            <a:r>
              <a:rPr lang="en-US" b="0" baseline="0" dirty="0" smtClean="0"/>
              <a:t> </a:t>
            </a:r>
            <a:r>
              <a:rPr lang="en-US" b="0" baseline="0" dirty="0" err="1" smtClean="0"/>
              <a:t>bị</a:t>
            </a:r>
            <a:r>
              <a:rPr lang="en-US" b="0" baseline="0" dirty="0" smtClean="0"/>
              <a:t> </a:t>
            </a:r>
            <a:r>
              <a:rPr lang="en-US" b="0" baseline="0" dirty="0" err="1" smtClean="0"/>
              <a:t>ngoại</a:t>
            </a:r>
            <a:r>
              <a:rPr lang="en-US" b="0" baseline="0" dirty="0" smtClean="0"/>
              <a:t> vi (</a:t>
            </a:r>
            <a:r>
              <a:rPr lang="en-US" b="1" baseline="0" dirty="0" smtClean="0"/>
              <a:t>IO</a:t>
            </a:r>
            <a:r>
              <a:rPr lang="en-US" b="0" baseline="0" dirty="0" smtClean="0"/>
              <a:t>) – </a:t>
            </a:r>
            <a:r>
              <a:rPr lang="en-US" b="0" baseline="0" dirty="0" err="1" smtClean="0"/>
              <a:t>xuất</a:t>
            </a:r>
            <a:r>
              <a:rPr lang="en-US" b="0" baseline="0" dirty="0" smtClean="0"/>
              <a:t> </a:t>
            </a:r>
            <a:r>
              <a:rPr lang="en-US" b="0" baseline="0" dirty="0" err="1" smtClean="0"/>
              <a:t>nhập</a:t>
            </a:r>
            <a:r>
              <a:rPr lang="en-US" b="0" baseline="0" dirty="0" smtClean="0"/>
              <a:t> </a:t>
            </a:r>
            <a:r>
              <a:rPr lang="en-US" b="0" baseline="0" dirty="0" err="1" smtClean="0"/>
              <a:t>dữ</a:t>
            </a:r>
            <a:r>
              <a:rPr lang="en-US" b="0" baseline="0" dirty="0" smtClean="0"/>
              <a:t> </a:t>
            </a:r>
            <a:r>
              <a:rPr lang="en-US" b="0" baseline="0" dirty="0" err="1" smtClean="0"/>
              <a:t>liệu</a:t>
            </a:r>
            <a:endParaRPr lang="en-US" b="0" baseline="0" dirty="0" smtClean="0"/>
          </a:p>
          <a:p>
            <a:pPr>
              <a:buFontTx/>
              <a:buChar char="-"/>
            </a:pPr>
            <a:r>
              <a:rPr lang="en-US" b="0" baseline="0" dirty="0" err="1" smtClean="0"/>
              <a:t>Điều</a:t>
            </a:r>
            <a:r>
              <a:rPr lang="en-US" b="0" baseline="0" dirty="0" smtClean="0"/>
              <a:t> </a:t>
            </a:r>
            <a:r>
              <a:rPr lang="en-US" b="0" baseline="0" dirty="0" err="1" smtClean="0"/>
              <a:t>khiển</a:t>
            </a:r>
            <a:r>
              <a:rPr lang="en-US" b="0" baseline="0" dirty="0" smtClean="0"/>
              <a:t> </a:t>
            </a:r>
            <a:r>
              <a:rPr lang="en-US" b="0" baseline="0" dirty="0" err="1" smtClean="0"/>
              <a:t>cấp</a:t>
            </a:r>
            <a:r>
              <a:rPr lang="en-US" b="0" baseline="0" dirty="0" smtClean="0"/>
              <a:t> </a:t>
            </a:r>
            <a:r>
              <a:rPr lang="en-US" b="0" baseline="0" dirty="0" err="1" smtClean="0"/>
              <a:t>thấp</a:t>
            </a:r>
            <a:r>
              <a:rPr lang="en-US" b="0" baseline="0" dirty="0" smtClean="0"/>
              <a:t> </a:t>
            </a:r>
            <a:r>
              <a:rPr lang="en-US" b="0" baseline="0" dirty="0" err="1" smtClean="0"/>
              <a:t>dành</a:t>
            </a:r>
            <a:r>
              <a:rPr lang="en-US" b="0" baseline="0" dirty="0" smtClean="0"/>
              <a:t> </a:t>
            </a:r>
            <a:r>
              <a:rPr lang="en-US" b="0" baseline="0" dirty="0" err="1" smtClean="0"/>
              <a:t>cho</a:t>
            </a:r>
            <a:r>
              <a:rPr lang="en-US" b="0" baseline="0" dirty="0" smtClean="0"/>
              <a:t> </a:t>
            </a:r>
            <a:r>
              <a:rPr lang="en-US" b="0" baseline="0" dirty="0" err="1" smtClean="0"/>
              <a:t>hệ</a:t>
            </a:r>
            <a:r>
              <a:rPr lang="en-US" b="0" baseline="0" dirty="0" smtClean="0"/>
              <a:t> </a:t>
            </a:r>
            <a:r>
              <a:rPr lang="en-US" b="0" baseline="0" dirty="0" err="1" smtClean="0"/>
              <a:t>điều</a:t>
            </a:r>
            <a:r>
              <a:rPr lang="en-US" b="0" baseline="0" dirty="0" smtClean="0"/>
              <a:t> </a:t>
            </a:r>
            <a:r>
              <a:rPr lang="en-US" b="0" baseline="0" dirty="0" err="1" smtClean="0"/>
              <a:t>hành</a:t>
            </a:r>
            <a:r>
              <a:rPr lang="en-US" b="0" baseline="0" dirty="0" smtClean="0"/>
              <a:t> (</a:t>
            </a:r>
            <a:r>
              <a:rPr lang="en-US" b="1" baseline="0" dirty="0" smtClean="0"/>
              <a:t>System control</a:t>
            </a:r>
            <a:r>
              <a:rPr lang="en-US" b="0" baseline="0" dirty="0" smtClean="0"/>
              <a:t>)</a:t>
            </a:r>
          </a:p>
          <a:p>
            <a:pPr>
              <a:buFontTx/>
              <a:buChar char="-"/>
            </a:pPr>
            <a:r>
              <a:rPr lang="en-US" b="0" baseline="0" dirty="0" err="1" smtClean="0"/>
              <a:t>Chuyển</a:t>
            </a:r>
            <a:r>
              <a:rPr lang="en-US" b="0" baseline="0" dirty="0" smtClean="0"/>
              <a:t> </a:t>
            </a:r>
            <a:r>
              <a:rPr lang="en-US" b="0" baseline="0" dirty="0" err="1" smtClean="0"/>
              <a:t>vùng</a:t>
            </a:r>
            <a:r>
              <a:rPr lang="en-US" b="0" baseline="0" dirty="0" smtClean="0"/>
              <a:t> </a:t>
            </a:r>
            <a:r>
              <a:rPr lang="en-US" b="0" baseline="0" dirty="0" err="1" smtClean="0"/>
              <a:t>lệnh</a:t>
            </a:r>
            <a:r>
              <a:rPr lang="en-US" b="0" baseline="0" dirty="0" smtClean="0"/>
              <a:t> </a:t>
            </a:r>
            <a:r>
              <a:rPr lang="en-US" b="0" baseline="0" dirty="0" err="1" smtClean="0"/>
              <a:t>từ</a:t>
            </a:r>
            <a:r>
              <a:rPr lang="en-US" b="0" baseline="0" dirty="0" smtClean="0"/>
              <a:t> </a:t>
            </a:r>
            <a:r>
              <a:rPr lang="en-US" b="0" baseline="0" dirty="0" err="1" smtClean="0"/>
              <a:t>chỗ</a:t>
            </a:r>
            <a:r>
              <a:rPr lang="en-US" b="0" baseline="0" dirty="0" smtClean="0"/>
              <a:t> </a:t>
            </a:r>
            <a:r>
              <a:rPr lang="en-US" b="0" baseline="0" dirty="0" err="1" smtClean="0"/>
              <a:t>này</a:t>
            </a:r>
            <a:r>
              <a:rPr lang="en-US" b="0" baseline="0" dirty="0" smtClean="0"/>
              <a:t> sang </a:t>
            </a:r>
            <a:r>
              <a:rPr lang="en-US" b="0" baseline="0" dirty="0" err="1" smtClean="0"/>
              <a:t>chỗ</a:t>
            </a:r>
            <a:r>
              <a:rPr lang="en-US" b="0" baseline="0" dirty="0" smtClean="0"/>
              <a:t> </a:t>
            </a:r>
            <a:r>
              <a:rPr lang="en-US" b="0" baseline="0" dirty="0" err="1" smtClean="0"/>
              <a:t>khác</a:t>
            </a:r>
            <a:r>
              <a:rPr lang="en-US" b="0" baseline="0" dirty="0" smtClean="0"/>
              <a:t> (</a:t>
            </a:r>
            <a:r>
              <a:rPr lang="en-US" b="0" baseline="0" dirty="0" err="1" smtClean="0"/>
              <a:t>gọi</a:t>
            </a:r>
            <a:r>
              <a:rPr lang="en-US" b="0" baseline="0" dirty="0" smtClean="0"/>
              <a:t> </a:t>
            </a:r>
            <a:r>
              <a:rPr lang="en-US" b="0" baseline="0" dirty="0" err="1" smtClean="0"/>
              <a:t>chương</a:t>
            </a:r>
            <a:r>
              <a:rPr lang="en-US" b="0" baseline="0" dirty="0" smtClean="0"/>
              <a:t> </a:t>
            </a:r>
            <a:r>
              <a:rPr lang="en-US" b="0" baseline="0" dirty="0" err="1" smtClean="0"/>
              <a:t>trình</a:t>
            </a:r>
            <a:r>
              <a:rPr lang="en-US" b="0" baseline="0" dirty="0" smtClean="0"/>
              <a:t> con/</a:t>
            </a:r>
            <a:r>
              <a:rPr lang="en-US" b="0" baseline="0" dirty="0" err="1" smtClean="0"/>
              <a:t>hàm</a:t>
            </a:r>
            <a:r>
              <a:rPr lang="en-US" b="0" baseline="0" dirty="0" smtClean="0"/>
              <a:t> – </a:t>
            </a:r>
            <a:r>
              <a:rPr lang="en-US" b="1" baseline="0" dirty="0" smtClean="0"/>
              <a:t>Transfer of control</a:t>
            </a:r>
            <a:r>
              <a:rPr lang="en-US" b="0" baseline="0" dirty="0" smtClean="0"/>
              <a:t>)</a:t>
            </a:r>
          </a:p>
          <a:p>
            <a:pPr>
              <a:buFontTx/>
              <a:buChar char="-"/>
            </a:pPr>
            <a:endParaRPr lang="en-US" b="0" baseline="0" dirty="0" smtClean="0"/>
          </a:p>
          <a:p>
            <a:pPr>
              <a:buFontTx/>
              <a:buNone/>
            </a:pPr>
            <a:r>
              <a:rPr lang="en-US" b="0" baseline="0" dirty="0" err="1" smtClean="0"/>
              <a:t>Trong</a:t>
            </a:r>
            <a:r>
              <a:rPr lang="en-US" b="0" baseline="0" dirty="0" smtClean="0"/>
              <a:t> </a:t>
            </a:r>
            <a:r>
              <a:rPr lang="en-US" b="0" baseline="0" dirty="0" err="1" smtClean="0"/>
              <a:t>tập</a:t>
            </a:r>
            <a:r>
              <a:rPr lang="en-US" b="0" baseline="0" dirty="0" smtClean="0"/>
              <a:t> </a:t>
            </a:r>
            <a:r>
              <a:rPr lang="en-US" b="0" baseline="0" dirty="0" err="1" smtClean="0"/>
              <a:t>lệnh</a:t>
            </a:r>
            <a:r>
              <a:rPr lang="en-US" b="0" baseline="0" dirty="0" smtClean="0"/>
              <a:t>, </a:t>
            </a:r>
            <a:r>
              <a:rPr lang="en-US" b="0" baseline="0" dirty="0" err="1" smtClean="0"/>
              <a:t>mỗi</a:t>
            </a:r>
            <a:r>
              <a:rPr lang="en-US" b="0" baseline="0" dirty="0" smtClean="0"/>
              <a:t> </a:t>
            </a:r>
            <a:r>
              <a:rPr lang="en-US" b="0" baseline="0" dirty="0" err="1" smtClean="0"/>
              <a:t>lệnh</a:t>
            </a:r>
            <a:r>
              <a:rPr lang="en-US" b="0" baseline="0" dirty="0" smtClean="0"/>
              <a:t> </a:t>
            </a:r>
            <a:r>
              <a:rPr lang="en-US" b="0" baseline="0" dirty="0" err="1" smtClean="0"/>
              <a:t>là</a:t>
            </a:r>
            <a:r>
              <a:rPr lang="en-US" b="0" baseline="0" dirty="0" smtClean="0"/>
              <a:t> </a:t>
            </a:r>
            <a:r>
              <a:rPr lang="en-US" b="0" baseline="0" dirty="0" err="1" smtClean="0"/>
              <a:t>khác</a:t>
            </a:r>
            <a:r>
              <a:rPr lang="en-US" b="0" baseline="0" dirty="0" smtClean="0"/>
              <a:t> </a:t>
            </a:r>
            <a:r>
              <a:rPr lang="en-US" b="0" baseline="0" dirty="0" err="1" smtClean="0"/>
              <a:t>nhau</a:t>
            </a:r>
            <a:r>
              <a:rPr lang="en-US" b="0" baseline="0" dirty="0" smtClean="0"/>
              <a:t> </a:t>
            </a:r>
            <a:r>
              <a:rPr lang="en-US" b="0" baseline="0" dirty="0" err="1" smtClean="0"/>
              <a:t>và</a:t>
            </a:r>
            <a:r>
              <a:rPr lang="en-US" b="0" baseline="0" dirty="0" smtClean="0"/>
              <a:t> </a:t>
            </a:r>
            <a:r>
              <a:rPr lang="en-US" b="0" baseline="0" dirty="0" err="1" smtClean="0"/>
              <a:t>được</a:t>
            </a:r>
            <a:r>
              <a:rPr lang="en-US" b="0" baseline="0" dirty="0" smtClean="0"/>
              <a:t> </a:t>
            </a:r>
            <a:r>
              <a:rPr lang="en-US" b="0" baseline="0" dirty="0" err="1" smtClean="0"/>
              <a:t>phân</a:t>
            </a:r>
            <a:r>
              <a:rPr lang="en-US" b="0" baseline="0" dirty="0" smtClean="0"/>
              <a:t> </a:t>
            </a:r>
            <a:r>
              <a:rPr lang="en-US" b="0" baseline="0" dirty="0" err="1" smtClean="0"/>
              <a:t>biệt</a:t>
            </a:r>
            <a:r>
              <a:rPr lang="en-US" b="0" baseline="0" dirty="0" smtClean="0"/>
              <a:t> </a:t>
            </a:r>
            <a:r>
              <a:rPr lang="en-US" b="0" baseline="0" dirty="0" err="1" smtClean="0"/>
              <a:t>bằng</a:t>
            </a:r>
            <a:r>
              <a:rPr lang="en-US" b="0" baseline="0" dirty="0" smtClean="0"/>
              <a:t> </a:t>
            </a:r>
            <a:r>
              <a:rPr lang="en-US" b="0" baseline="0" dirty="0" err="1" smtClean="0"/>
              <a:t>opcode</a:t>
            </a:r>
            <a:r>
              <a:rPr lang="en-US" b="0" baseline="0" dirty="0" smtClean="0"/>
              <a:t>. </a:t>
            </a:r>
            <a:r>
              <a:rPr lang="en-US" b="0" baseline="0" dirty="0" err="1" smtClean="0"/>
              <a:t>Điều</a:t>
            </a:r>
            <a:r>
              <a:rPr lang="en-US" b="0" baseline="0" dirty="0" smtClean="0"/>
              <a:t> </a:t>
            </a:r>
            <a:r>
              <a:rPr lang="en-US" b="0" baseline="0" dirty="0" err="1" smtClean="0"/>
              <a:t>này</a:t>
            </a:r>
            <a:r>
              <a:rPr lang="en-US" b="0" baseline="0" dirty="0" smtClean="0"/>
              <a:t> </a:t>
            </a:r>
            <a:r>
              <a:rPr lang="en-US" b="0" baseline="0" dirty="0" err="1" smtClean="0"/>
              <a:t>nghĩa</a:t>
            </a:r>
            <a:r>
              <a:rPr lang="en-US" b="0" baseline="0" dirty="0" smtClean="0"/>
              <a:t> </a:t>
            </a:r>
            <a:r>
              <a:rPr lang="en-US" b="0" baseline="0" dirty="0" err="1" smtClean="0"/>
              <a:t>là</a:t>
            </a:r>
            <a:r>
              <a:rPr lang="en-US" b="0" baseline="0" dirty="0" smtClean="0"/>
              <a:t> </a:t>
            </a:r>
            <a:r>
              <a:rPr lang="en-US" b="0" baseline="0" dirty="0" err="1" smtClean="0"/>
              <a:t>opcode</a:t>
            </a:r>
            <a:r>
              <a:rPr lang="en-US" b="0" baseline="0" dirty="0" smtClean="0"/>
              <a:t> </a:t>
            </a:r>
            <a:r>
              <a:rPr lang="en-US" b="0" baseline="0" dirty="0" err="1" smtClean="0"/>
              <a:t>sẽ</a:t>
            </a:r>
            <a:r>
              <a:rPr lang="en-US" b="0" baseline="0" dirty="0" smtClean="0"/>
              <a:t> </a:t>
            </a:r>
            <a:r>
              <a:rPr lang="en-US" b="0" baseline="0" dirty="0" err="1" smtClean="0"/>
              <a:t>quy</a:t>
            </a:r>
            <a:r>
              <a:rPr lang="en-US" b="0" baseline="0" dirty="0" smtClean="0"/>
              <a:t> </a:t>
            </a:r>
            <a:r>
              <a:rPr lang="en-US" b="0" baseline="0" dirty="0" err="1" smtClean="0"/>
              <a:t>định</a:t>
            </a:r>
            <a:r>
              <a:rPr lang="en-US" b="0" baseline="0" dirty="0" smtClean="0"/>
              <a:t> </a:t>
            </a:r>
            <a:r>
              <a:rPr lang="en-US" b="0" baseline="0" dirty="0" err="1" smtClean="0"/>
              <a:t>loại</a:t>
            </a:r>
            <a:r>
              <a:rPr lang="en-US" b="0" baseline="0" dirty="0" smtClean="0"/>
              <a:t> </a:t>
            </a:r>
            <a:r>
              <a:rPr lang="en-US" b="0" baseline="0" dirty="0" err="1" smtClean="0"/>
              <a:t>tác</a:t>
            </a:r>
            <a:r>
              <a:rPr lang="en-US" b="0" baseline="0" dirty="0" smtClean="0"/>
              <a:t> </a:t>
            </a:r>
            <a:r>
              <a:rPr lang="en-US" b="0" baseline="0" dirty="0" err="1" smtClean="0"/>
              <a:t>vụ</a:t>
            </a:r>
            <a:endParaRPr lang="en-US" b="0"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r>
              <a:rPr lang="en-US" sz="1200" b="1" kern="1200" dirty="0" err="1" smtClean="0">
                <a:solidFill>
                  <a:schemeClr val="tx1"/>
                </a:solidFill>
                <a:latin typeface="Times New Roman" pitchFamily="-1" charset="0"/>
                <a:ea typeface="+mn-ea"/>
                <a:cs typeface="+mn-cs"/>
              </a:rPr>
              <a:t>Bảng</a:t>
            </a:r>
            <a:r>
              <a:rPr lang="en-US" sz="1200" b="1" kern="1200" baseline="0" dirty="0" smtClean="0">
                <a:solidFill>
                  <a:schemeClr val="tx1"/>
                </a:solidFill>
                <a:latin typeface="Times New Roman" pitchFamily="-1" charset="0"/>
                <a:ea typeface="+mn-ea"/>
                <a:cs typeface="+mn-cs"/>
              </a:rPr>
              <a:t> 12.3 minh </a:t>
            </a:r>
            <a:r>
              <a:rPr lang="en-US" sz="1200" b="1" kern="1200" baseline="0" dirty="0" err="1" smtClean="0">
                <a:solidFill>
                  <a:schemeClr val="tx1"/>
                </a:solidFill>
                <a:latin typeface="Times New Roman" pitchFamily="-1" charset="0"/>
                <a:ea typeface="+mn-ea"/>
                <a:cs typeface="+mn-cs"/>
              </a:rPr>
              <a:t>họa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nhóm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và</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các</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thông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dụng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trong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mỗi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nhóm</a:t>
            </a:r>
            <a:r>
              <a:rPr lang="en-US" sz="1200" b="1" kern="1200" baseline="0" dirty="0" smtClean="0">
                <a:solidFill>
                  <a:schemeClr val="tx1"/>
                </a:solidFill>
                <a:latin typeface="Times New Roman" pitchFamily="-1" charset="0"/>
                <a:ea typeface="+mn-ea"/>
                <a:cs typeface="+mn-cs"/>
              </a:rPr>
              <a:t>.</a:t>
            </a:r>
            <a:endParaRPr lang="en-US" sz="1200" b="0" kern="1200" baseline="0" dirty="0" smtClean="0">
              <a:solidFill>
                <a:schemeClr val="tx1"/>
              </a:solidFill>
              <a:latin typeface="Times New Roman" pitchFamily="-1" charset="0"/>
              <a:ea typeface="+mn-ea"/>
              <a:cs typeface="+mn-cs"/>
            </a:endParaRPr>
          </a:p>
          <a:p>
            <a:endParaRPr lang="en-US" sz="1200" b="1"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number of different opcodes varies widely from machine to machine. However, the same general types of operations are found on all machines. A useful and typical categorization is the following: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Data transfer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Arithmetic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Logical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Conversion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I/O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System control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Transfer of control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Table 12.3 (based on [HAYE98]) lists common instruction types in each category.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18</a:t>
            </a:r>
          </a:p>
        </p:txBody>
      </p:sp>
      <p:sp>
        <p:nvSpPr>
          <p:cNvPr id="399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This section provides a brief survey of these various types of operations, together with a brief discussion of the actions taken by the processor to execute a particular type of operation (summarized in Table 12.4). </a:t>
            </a: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19</a:t>
            </a:r>
          </a:p>
        </p:txBody>
      </p:sp>
      <p:sp>
        <p:nvSpPr>
          <p:cNvPr id="419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Nhóm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truyền</a:t>
            </a:r>
            <a:r>
              <a:rPr lang="en-US" sz="1200" b="1" kern="1200" baseline="0" dirty="0" smtClean="0">
                <a:solidFill>
                  <a:schemeClr val="tx1"/>
                </a:solidFill>
                <a:latin typeface="Times New Roman" pitchFamily="-1" charset="0"/>
                <a:ea typeface="+mn-ea"/>
                <a:cs typeface="+mn-cs"/>
              </a:rPr>
              <a:t> data (Data transfer):</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err="1" smtClean="0">
                <a:solidFill>
                  <a:schemeClr val="tx1"/>
                </a:solidFill>
                <a:latin typeface="Times New Roman" pitchFamily="-1" charset="0"/>
                <a:ea typeface="+mn-ea"/>
                <a:cs typeface="+mn-cs"/>
              </a:rPr>
              <a:t>Mỗi</a:t>
            </a:r>
            <a:r>
              <a:rPr lang="en-US" sz="1200" b="0" kern="1200" baseline="0" dirty="0" smtClean="0">
                <a:solidFill>
                  <a:schemeClr val="tx1"/>
                </a:solidFill>
                <a:latin typeface="Times New Roman" pitchFamily="-1" charset="0"/>
                <a:ea typeface="+mn-ea"/>
                <a:cs typeface="+mn-cs"/>
              </a:rPr>
              <a:t> data </a:t>
            </a:r>
            <a:r>
              <a:rPr lang="en-US" sz="1200" b="0" kern="1200" baseline="0" dirty="0" err="1" smtClean="0">
                <a:solidFill>
                  <a:schemeClr val="tx1"/>
                </a:solidFill>
                <a:latin typeface="Times New Roman" pitchFamily="-1" charset="0"/>
                <a:ea typeface="+mn-ea"/>
                <a:cs typeface="+mn-cs"/>
              </a:rPr>
              <a:t>đều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bằng</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smtClean="0">
                <a:solidFill>
                  <a:schemeClr val="tx1"/>
                </a:solidFill>
                <a:latin typeface="Times New Roman" pitchFamily="-1" charset="0"/>
                <a:ea typeface="+mn-ea"/>
                <a:cs typeface="+mn-cs"/>
              </a:rPr>
              <a:t>Location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nơi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chứa</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smtClean="0">
                <a:solidFill>
                  <a:schemeClr val="tx1"/>
                </a:solidFill>
                <a:latin typeface="Times New Roman" pitchFamily="-1" charset="0"/>
                <a:ea typeface="+mn-ea"/>
                <a:cs typeface="+mn-cs"/>
              </a:rPr>
              <a:t>Length: </a:t>
            </a:r>
            <a:r>
              <a:rPr lang="en-US" sz="1200" b="0" kern="1200" baseline="0" dirty="0" err="1" smtClean="0">
                <a:solidFill>
                  <a:schemeClr val="tx1"/>
                </a:solidFill>
                <a:latin typeface="Times New Roman" pitchFamily="-1" charset="0"/>
                <a:ea typeface="+mn-ea"/>
                <a:cs typeface="+mn-cs"/>
              </a:rPr>
              <a:t>Kích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cỡ</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vùng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mấy</a:t>
            </a:r>
            <a:r>
              <a:rPr lang="en-US" sz="1200" b="0" kern="1200" baseline="0" dirty="0" smtClean="0">
                <a:solidFill>
                  <a:schemeClr val="tx1"/>
                </a:solidFill>
                <a:latin typeface="Times New Roman" pitchFamily="-1" charset="0"/>
                <a:ea typeface="+mn-ea"/>
                <a:cs typeface="+mn-cs"/>
              </a:rPr>
              <a:t> byte?)</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smtClean="0">
                <a:solidFill>
                  <a:schemeClr val="tx1"/>
                </a:solidFill>
                <a:latin typeface="Times New Roman" pitchFamily="-1" charset="0"/>
                <a:ea typeface="+mn-ea"/>
                <a:cs typeface="+mn-cs"/>
              </a:rPr>
              <a:t>Mode of addressing: </a:t>
            </a:r>
            <a:r>
              <a:rPr lang="en-US" sz="1200" b="0" kern="1200" baseline="0" dirty="0" err="1" smtClean="0">
                <a:solidFill>
                  <a:schemeClr val="tx1"/>
                </a:solidFill>
                <a:latin typeface="Times New Roman" pitchFamily="-1" charset="0"/>
                <a:ea typeface="+mn-ea"/>
                <a:cs typeface="+mn-cs"/>
              </a:rPr>
              <a:t>Cách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tiếp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tiếp</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0" kern="1200" baseline="0" dirty="0" smtClean="0">
                <a:solidFill>
                  <a:schemeClr val="tx1"/>
                </a:solidFill>
                <a:latin typeface="Times New Roman" pitchFamily="-1" charset="0"/>
                <a:ea typeface="+mn-ea"/>
                <a:cs typeface="+mn-cs"/>
              </a:rPr>
              <a:t> Data A=7 ở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1200. Data B ở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5000 </a:t>
            </a:r>
            <a:r>
              <a:rPr lang="en-US" sz="1200" b="0" kern="1200" baseline="0" dirty="0" err="1" smtClean="0">
                <a:solidFill>
                  <a:schemeClr val="tx1"/>
                </a:solidFill>
                <a:latin typeface="Times New Roman" pitchFamily="-1" charset="0"/>
                <a:ea typeface="+mn-ea"/>
                <a:cs typeface="+mn-cs"/>
              </a:rPr>
              <a:t>mang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1200.</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tiếp</a:t>
            </a:r>
            <a:r>
              <a:rPr lang="en-US" sz="1200" b="0" kern="1200" baseline="0" dirty="0" smtClean="0">
                <a:solidFill>
                  <a:schemeClr val="tx1"/>
                </a:solidFill>
                <a:latin typeface="Times New Roman" pitchFamily="-1" charset="0"/>
                <a:ea typeface="+mn-ea"/>
                <a:cs typeface="+mn-cs"/>
              </a:rPr>
              <a:t> : </a:t>
            </a:r>
            <a:r>
              <a:rPr lang="en-US" sz="1200" b="0" kern="1200" baseline="0" dirty="0" err="1" smtClean="0">
                <a:solidFill>
                  <a:schemeClr val="tx1"/>
                </a:solidFill>
                <a:latin typeface="Times New Roman" pitchFamily="-1" charset="0"/>
                <a:ea typeface="+mn-ea"/>
                <a:cs typeface="+mn-cs"/>
              </a:rPr>
              <a:t>Đến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1200(B) </a:t>
            </a:r>
            <a:r>
              <a:rPr lang="en-US" sz="1200" b="0" kern="1200" baseline="0" dirty="0" err="1" smtClean="0">
                <a:solidFill>
                  <a:schemeClr val="tx1"/>
                </a:solidFill>
                <a:latin typeface="Times New Roman" pitchFamily="-1" charset="0"/>
                <a:ea typeface="+mn-ea"/>
                <a:cs typeface="+mn-cs"/>
              </a:rPr>
              <a:t>đọc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ngay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7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1200.  </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Truy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xuất</a:t>
            </a:r>
            <a:r>
              <a:rPr lang="en-US" sz="1200" b="0" kern="1200" baseline="0" dirty="0" smtClean="0">
                <a:solidFill>
                  <a:schemeClr val="tx1"/>
                </a:solidFill>
                <a:latin typeface="Times New Roman" pitchFamily="-1" charset="0"/>
                <a:ea typeface="+mn-ea"/>
                <a:cs typeface="+mn-cs"/>
                <a:sym typeface="Wingdings" pitchFamily="2" charset="2"/>
              </a:rPr>
              <a:t> 1 </a:t>
            </a:r>
            <a:r>
              <a:rPr lang="en-US" sz="1200" b="0" kern="1200" baseline="0" dirty="0" err="1" smtClean="0">
                <a:solidFill>
                  <a:schemeClr val="tx1"/>
                </a:solidFill>
                <a:latin typeface="Times New Roman" pitchFamily="-1" charset="0"/>
                <a:ea typeface="+mn-ea"/>
                <a:cs typeface="+mn-cs"/>
                <a:sym typeface="Wingdings" pitchFamily="2" charset="2"/>
              </a:rPr>
              <a:t>lần</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Truy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tiếp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5000 (B) </a:t>
            </a:r>
            <a:r>
              <a:rPr lang="en-US" sz="1200" b="0" kern="1200" baseline="0" dirty="0" err="1" smtClean="0">
                <a:solidFill>
                  <a:schemeClr val="tx1"/>
                </a:solidFill>
                <a:latin typeface="Times New Roman" pitchFamily="-1" charset="0"/>
                <a:ea typeface="+mn-ea"/>
                <a:cs typeface="+mn-cs"/>
              </a:rPr>
              <a:t>đọc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1200, </a:t>
            </a:r>
            <a:r>
              <a:rPr lang="en-US" sz="1200" b="0" kern="1200" baseline="0" dirty="0" err="1" smtClean="0">
                <a:solidFill>
                  <a:schemeClr val="tx1"/>
                </a:solidFill>
                <a:latin typeface="Times New Roman" pitchFamily="-1" charset="0"/>
                <a:ea typeface="+mn-ea"/>
                <a:cs typeface="+mn-cs"/>
              </a:rPr>
              <a:t>đến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1200 </a:t>
            </a:r>
            <a:r>
              <a:rPr lang="en-US" sz="1200" b="0" kern="1200" baseline="0" dirty="0" err="1" smtClean="0">
                <a:solidFill>
                  <a:schemeClr val="tx1"/>
                </a:solidFill>
                <a:latin typeface="Times New Roman" pitchFamily="-1" charset="0"/>
                <a:ea typeface="+mn-ea"/>
                <a:cs typeface="+mn-cs"/>
              </a:rPr>
              <a:t>mới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trị</a:t>
            </a:r>
            <a:r>
              <a:rPr lang="en-US" sz="1200" b="0" kern="1200" baseline="0" dirty="0" smtClean="0">
                <a:solidFill>
                  <a:schemeClr val="tx1"/>
                </a:solidFill>
                <a:latin typeface="Times New Roman" pitchFamily="-1" charset="0"/>
                <a:ea typeface="+mn-ea"/>
                <a:cs typeface="+mn-cs"/>
              </a:rPr>
              <a:t> 7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 </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Truy</a:t>
            </a:r>
            <a:r>
              <a:rPr lang="en-US" sz="1200" b="0" kern="1200" baseline="0" dirty="0" smtClean="0">
                <a:solidFill>
                  <a:schemeClr val="tx1"/>
                </a:solidFill>
                <a:latin typeface="Times New Roman" pitchFamily="-1" charset="0"/>
                <a:ea typeface="+mn-ea"/>
                <a:cs typeface="+mn-cs"/>
                <a:sym typeface="Wingdings" pitchFamily="2" charset="2"/>
              </a:rPr>
              <a:t> </a:t>
            </a:r>
            <a:r>
              <a:rPr lang="en-US" sz="1200" b="0" kern="1200" baseline="0" dirty="0" err="1" smtClean="0">
                <a:solidFill>
                  <a:schemeClr val="tx1"/>
                </a:solidFill>
                <a:latin typeface="Times New Roman" pitchFamily="-1" charset="0"/>
                <a:ea typeface="+mn-ea"/>
                <a:cs typeface="+mn-cs"/>
                <a:sym typeface="Wingdings" pitchFamily="2" charset="2"/>
              </a:rPr>
              <a:t>xuất</a:t>
            </a:r>
            <a:r>
              <a:rPr lang="en-US" sz="1200" b="0" kern="1200" baseline="0" dirty="0" smtClean="0">
                <a:solidFill>
                  <a:schemeClr val="tx1"/>
                </a:solidFill>
                <a:latin typeface="Times New Roman" pitchFamily="-1" charset="0"/>
                <a:ea typeface="+mn-ea"/>
                <a:cs typeface="+mn-cs"/>
                <a:sym typeface="Wingdings" pitchFamily="2" charset="2"/>
              </a:rPr>
              <a:t> 2 </a:t>
            </a:r>
            <a:r>
              <a:rPr lang="en-US" sz="1200" b="0" kern="1200" baseline="0" dirty="0" err="1" smtClean="0">
                <a:solidFill>
                  <a:schemeClr val="tx1"/>
                </a:solidFill>
                <a:latin typeface="Times New Roman" pitchFamily="-1" charset="0"/>
                <a:ea typeface="+mn-ea"/>
                <a:cs typeface="+mn-cs"/>
                <a:sym typeface="Wingdings" pitchFamily="2" charset="2"/>
              </a:rPr>
              <a:t>lần</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20</a:t>
            </a:r>
          </a:p>
        </p:txBody>
      </p:sp>
      <p:sp>
        <p:nvSpPr>
          <p:cNvPr id="440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provide the basic arithmetic operations of add, subtract, multi- ply, and divide. These are invariably provided for signed integer (fixed-point) numbers. Often they are also provided for floating-point and packed decimal numbers.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possible operations include a variety of single-operand instructions; for example,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Absolute/ </a:t>
            </a:r>
            <a:r>
              <a:rPr lang="en-US" sz="1200" b="1" kern="1200" dirty="0" err="1" smtClean="0">
                <a:solidFill>
                  <a:schemeClr val="tx1"/>
                </a:solidFill>
                <a:latin typeface="Times New Roman" pitchFamily="-1" charset="0"/>
                <a:ea typeface="+mn-ea"/>
                <a:cs typeface="+mn-cs"/>
              </a:rPr>
              <a:t>lấy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trị</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tuyệt</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đối</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Take the absolute value of the operand.</a:t>
            </a: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Negate/ </a:t>
            </a:r>
            <a:r>
              <a:rPr lang="en-US" sz="1200" b="1" kern="1200" dirty="0" err="1" smtClean="0">
                <a:solidFill>
                  <a:schemeClr val="tx1"/>
                </a:solidFill>
                <a:latin typeface="Times New Roman" pitchFamily="-1" charset="0"/>
                <a:ea typeface="+mn-ea"/>
                <a:cs typeface="+mn-cs"/>
              </a:rPr>
              <a:t>đổi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dấu</a:t>
            </a:r>
            <a:r>
              <a:rPr lang="en-US" sz="1200" b="1" kern="1200" baseline="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Negate the operand. </a:t>
            </a: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Increment/ </a:t>
            </a:r>
            <a:r>
              <a:rPr lang="en-US" sz="1200" b="1" kern="1200" dirty="0" err="1" smtClean="0">
                <a:solidFill>
                  <a:schemeClr val="tx1"/>
                </a:solidFill>
                <a:latin typeface="Times New Roman" pitchFamily="-1" charset="0"/>
                <a:ea typeface="+mn-ea"/>
                <a:cs typeface="+mn-cs"/>
              </a:rPr>
              <a:t>tăng</a:t>
            </a:r>
            <a:r>
              <a:rPr lang="en-US" sz="1200" b="1" kern="1200" baseline="0" dirty="0" smtClean="0">
                <a:solidFill>
                  <a:schemeClr val="tx1"/>
                </a:solidFill>
                <a:latin typeface="Times New Roman" pitchFamily="-1" charset="0"/>
                <a:ea typeface="+mn-ea"/>
                <a:cs typeface="+mn-cs"/>
              </a:rPr>
              <a:t> 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Add 1 to the operand.</a:t>
            </a:r>
            <a:br>
              <a:rPr lang="en-US" sz="1200" kern="1200" dirty="0" smtClean="0">
                <a:solidFill>
                  <a:schemeClr val="tx1"/>
                </a:solidFill>
                <a:latin typeface="Times New Roman" pitchFamily="-1" charset="0"/>
                <a:ea typeface="+mn-ea"/>
                <a:cs typeface="+mn-cs"/>
              </a:rPr>
            </a:b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Decrement/ </a:t>
            </a:r>
            <a:r>
              <a:rPr lang="en-US" sz="1200" b="1" kern="1200" dirty="0" err="1" smtClean="0">
                <a:solidFill>
                  <a:schemeClr val="tx1"/>
                </a:solidFill>
                <a:latin typeface="Times New Roman" pitchFamily="-1" charset="0"/>
                <a:ea typeface="+mn-ea"/>
                <a:cs typeface="+mn-cs"/>
              </a:rPr>
              <a:t>giảm</a:t>
            </a:r>
            <a:r>
              <a:rPr lang="en-US" sz="1200" b="1" kern="1200" baseline="0" dirty="0" smtClean="0">
                <a:solidFill>
                  <a:schemeClr val="tx1"/>
                </a:solidFill>
                <a:latin typeface="Times New Roman" pitchFamily="-1" charset="0"/>
                <a:ea typeface="+mn-ea"/>
                <a:cs typeface="+mn-cs"/>
              </a:rPr>
              <a:t> 1</a:t>
            </a:r>
            <a:r>
              <a:rPr lang="en-US" sz="1200" b="1" kern="1200" dirty="0" smtClean="0">
                <a:solidFill>
                  <a:schemeClr val="tx1"/>
                </a:solidFill>
                <a:latin typeface="Times New Roman" pitchFamily="-1" charset="0"/>
                <a:ea typeface="+mn-ea"/>
                <a:cs typeface="+mn-cs"/>
              </a:rPr>
              <a:t>: </a:t>
            </a:r>
            <a:r>
              <a:rPr lang="en-US" sz="1200" kern="1200" dirty="0" smtClean="0">
                <a:solidFill>
                  <a:schemeClr val="tx1"/>
                </a:solidFill>
                <a:latin typeface="Times New Roman" pitchFamily="-1" charset="0"/>
                <a:ea typeface="+mn-ea"/>
                <a:cs typeface="+mn-cs"/>
              </a:rPr>
              <a:t>Subtract 1 from the operand.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lang="en-US" dirty="0" smtClean="0"/>
          </a:p>
          <a:p>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21</a:t>
            </a:r>
          </a:p>
        </p:txBody>
      </p:sp>
      <p:sp>
        <p:nvSpPr>
          <p:cNvPr id="4608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6086" name="Rectangle 6"/>
          <p:cNvSpPr>
            <a:spLocks noGrp="1" noRot="1" noChangeAspect="1" noChangeArrowheads="1" noTextEdit="1"/>
          </p:cNvSpPr>
          <p:nvPr>
            <p:ph type="sldImg"/>
          </p:nvPr>
        </p:nvSpPr>
        <p:spPr>
          <a:xfrm>
            <a:off x="1150938" y="692150"/>
            <a:ext cx="4556125" cy="3416300"/>
          </a:xfrm>
          <a:ln cap="flat"/>
        </p:spPr>
      </p:sp>
      <p:sp>
        <p:nvSpPr>
          <p:cNvPr id="4608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Most machines also provide a variety of operations for manipulating individual bits of a word or other addressable units, often referred to as “bit twiddling.” They are based upon Boolean operations (see Chapter 11).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of the basic logical operations that can be performed on Boolean or binary data are shown in Table 12.6. The NOT operation inverts a bit. AND, OR, and Exclusive-OR (XOR) are the most common logical functions with two operands. EQUAL is a useful binary test. </a:t>
            </a:r>
            <a:endParaRPr lang="en-US" dirty="0" smtClean="0"/>
          </a:p>
          <a:p>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Logical shift/ </a:t>
            </a:r>
            <a:r>
              <a:rPr lang="en-US" sz="1200" b="1" kern="1200" dirty="0" err="1" smtClean="0">
                <a:solidFill>
                  <a:schemeClr val="tx1"/>
                </a:solidFill>
                <a:latin typeface="Times New Roman" pitchFamily="-1" charset="0"/>
                <a:ea typeface="+mn-ea"/>
                <a:cs typeface="+mn-cs"/>
              </a:rPr>
              <a:t>dịch</a:t>
            </a:r>
            <a:r>
              <a:rPr lang="en-US" sz="1200" b="1" kern="1200" baseline="0" dirty="0" smtClean="0">
                <a:solidFill>
                  <a:schemeClr val="tx1"/>
                </a:solidFill>
                <a:latin typeface="Times New Roman" pitchFamily="-1" charset="0"/>
                <a:ea typeface="+mn-ea"/>
                <a:cs typeface="+mn-cs"/>
              </a:rPr>
              <a:t> logic        </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Dịch</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không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quan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tâm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đến</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dữ</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liệu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số</a:t>
            </a: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Arithmetic shift. </a:t>
            </a:r>
            <a:r>
              <a:rPr lang="en-US" sz="1200" b="1" kern="1200" baseline="0" dirty="0" err="1" smtClean="0">
                <a:solidFill>
                  <a:schemeClr val="tx1"/>
                </a:solidFill>
                <a:latin typeface="Times New Roman" pitchFamily="-1" charset="0"/>
                <a:ea typeface="+mn-ea"/>
                <a:cs typeface="+mn-cs"/>
              </a:rPr>
              <a:t>Địch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số</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học</a:t>
            </a:r>
            <a:r>
              <a:rPr lang="en-US" sz="1200" b="0" kern="1200" baseline="0" dirty="0" smtClean="0">
                <a:solidFill>
                  <a:schemeClr val="tx1"/>
                </a:solidFill>
                <a:latin typeface="Times New Roman" pitchFamily="-1" charset="0"/>
                <a:ea typeface="+mn-ea"/>
                <a:cs typeface="+mn-cs"/>
              </a:rPr>
              <a:t>:</a:t>
            </a:r>
            <a:r>
              <a:rPr lang="en-US" sz="1200" b="1"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Dịch</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bảo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tồn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Tách</a:t>
            </a:r>
            <a:r>
              <a:rPr lang="en-US" sz="1200" b="0" kern="1200" baseline="0" dirty="0" smtClean="0">
                <a:solidFill>
                  <a:schemeClr val="tx1"/>
                </a:solidFill>
                <a:latin typeface="Times New Roman" pitchFamily="-1" charset="0"/>
                <a:ea typeface="+mn-ea"/>
                <a:cs typeface="+mn-cs"/>
              </a:rPr>
              <a:t> bit </a:t>
            </a:r>
            <a:r>
              <a:rPr lang="en-US" sz="1200" b="0" kern="1200" baseline="0" dirty="0" err="1" smtClean="0">
                <a:solidFill>
                  <a:schemeClr val="tx1"/>
                </a:solidFill>
                <a:latin typeface="Times New Roman" pitchFamily="-1" charset="0"/>
                <a:ea typeface="+mn-ea"/>
                <a:cs typeface="+mn-cs"/>
              </a:rPr>
              <a:t>dấu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trái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trước</a:t>
            </a:r>
            <a:r>
              <a:rPr lang="en-US" sz="1200" b="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Dịch</a:t>
            </a:r>
            <a:r>
              <a:rPr lang="en-US" sz="1200" kern="1200" baseline="0" dirty="0" smtClean="0">
                <a:solidFill>
                  <a:schemeClr val="tx1"/>
                </a:solidFill>
                <a:latin typeface="Times New Roman" pitchFamily="-1" charset="0"/>
                <a:ea typeface="+mn-ea"/>
                <a:cs typeface="+mn-cs"/>
              </a:rPr>
              <a:t> data (</a:t>
            </a:r>
            <a:r>
              <a:rPr lang="en-US" sz="1200" kern="1200" baseline="0" dirty="0" err="1" smtClean="0">
                <a:solidFill>
                  <a:schemeClr val="tx1"/>
                </a:solidFill>
                <a:latin typeface="Times New Roman" pitchFamily="-1" charset="0"/>
                <a:ea typeface="+mn-ea"/>
                <a:cs typeface="+mn-cs"/>
              </a:rPr>
              <a:t>kể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cả</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riêng</a:t>
            </a: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Phục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hồi</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tách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ra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chép</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biên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của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quả</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rPr>
              <a:t>Thí</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dụ</a:t>
            </a:r>
            <a:r>
              <a:rPr lang="en-US" sz="1200" kern="1200" baseline="0" dirty="0" smtClean="0">
                <a:solidFill>
                  <a:schemeClr val="tx1"/>
                </a:solidFill>
                <a:latin typeface="Times New Roman" pitchFamily="-1" charset="0"/>
                <a:ea typeface="+mn-ea"/>
                <a:cs typeface="+mn-cs"/>
              </a:rPr>
              <a:t>: Data 1 byte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Ban </a:t>
            </a:r>
            <a:r>
              <a:rPr lang="en-US" sz="1200" kern="1200" baseline="0" dirty="0" err="1" smtClean="0">
                <a:solidFill>
                  <a:schemeClr val="tx1"/>
                </a:solidFill>
                <a:latin typeface="Times New Roman" pitchFamily="-1" charset="0"/>
                <a:ea typeface="+mn-ea"/>
                <a:cs typeface="+mn-cs"/>
              </a:rPr>
              <a:t>đầu</a:t>
            </a:r>
            <a:r>
              <a:rPr lang="en-US" sz="1200" kern="1200" baseline="0" dirty="0" smtClean="0">
                <a:solidFill>
                  <a:schemeClr val="tx1"/>
                </a:solidFill>
                <a:latin typeface="Times New Roman" pitchFamily="-1" charset="0"/>
                <a:ea typeface="+mn-ea"/>
                <a:cs typeface="+mn-cs"/>
              </a:rPr>
              <a:t>:                                         1000 1101</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Logical</a:t>
            </a:r>
            <a:r>
              <a:rPr lang="en-US" sz="1200" kern="1200" baseline="0" dirty="0" smtClean="0">
                <a:solidFill>
                  <a:schemeClr val="tx1"/>
                </a:solidFill>
                <a:latin typeface="Times New Roman" pitchFamily="-1" charset="0"/>
                <a:ea typeface="+mn-ea"/>
                <a:cs typeface="+mn-cs"/>
              </a:rPr>
              <a:t> left shift:                              0001 1010</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Arith</a:t>
            </a:r>
            <a:r>
              <a:rPr lang="en-US" sz="1200" kern="120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rPr>
              <a:t>left shift :  Bit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1; </a:t>
            </a:r>
            <a:r>
              <a:rPr lang="en-US" sz="1200" kern="1200" baseline="0" dirty="0" err="1" smtClean="0">
                <a:solidFill>
                  <a:schemeClr val="tx1"/>
                </a:solidFill>
                <a:latin typeface="Times New Roman" pitchFamily="-1" charset="0"/>
                <a:ea typeface="+mn-ea"/>
                <a:cs typeface="+mn-cs"/>
              </a:rPr>
              <a:t>Dịch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trái</a:t>
            </a:r>
            <a:r>
              <a:rPr lang="en-US" sz="1200" kern="1200" baseline="0" dirty="0" smtClean="0">
                <a:solidFill>
                  <a:schemeClr val="tx1"/>
                </a:solidFill>
                <a:latin typeface="Times New Roman" pitchFamily="-1" charset="0"/>
                <a:ea typeface="+mn-ea"/>
                <a:cs typeface="+mn-cs"/>
              </a:rPr>
              <a:t>: 0001 1010; </a:t>
            </a:r>
            <a:r>
              <a:rPr lang="en-US" sz="1200" kern="1200" baseline="0" dirty="0" err="1" smtClean="0">
                <a:solidFill>
                  <a:schemeClr val="tx1"/>
                </a:solidFill>
                <a:latin typeface="Times New Roman" pitchFamily="-1" charset="0"/>
                <a:ea typeface="+mn-ea"/>
                <a:cs typeface="+mn-cs"/>
              </a:rPr>
              <a:t>phục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hồi</a:t>
            </a:r>
            <a:r>
              <a:rPr lang="en-US" sz="1200" kern="1200" baseline="0" dirty="0" smtClean="0">
                <a:solidFill>
                  <a:schemeClr val="tx1"/>
                </a:solidFill>
                <a:latin typeface="Times New Roman" pitchFamily="-1" charset="0"/>
                <a:ea typeface="+mn-ea"/>
                <a:cs typeface="+mn-cs"/>
              </a:rPr>
              <a:t> bit </a:t>
            </a:r>
            <a:r>
              <a:rPr lang="en-US" sz="1200" kern="1200" baseline="0" dirty="0" err="1" smtClean="0">
                <a:solidFill>
                  <a:schemeClr val="tx1"/>
                </a:solidFill>
                <a:latin typeface="Times New Roman" pitchFamily="-1" charset="0"/>
                <a:ea typeface="+mn-ea"/>
                <a:cs typeface="+mn-cs"/>
              </a:rPr>
              <a:t>dấu</a:t>
            </a:r>
            <a:r>
              <a:rPr lang="en-US" sz="1200" kern="1200" baseline="0" dirty="0" smtClean="0">
                <a:solidFill>
                  <a:schemeClr val="tx1"/>
                </a:solidFill>
                <a:latin typeface="Times New Roman" pitchFamily="-1" charset="0"/>
                <a:ea typeface="+mn-ea"/>
                <a:cs typeface="+mn-cs"/>
              </a:rPr>
              <a:t>: 1001 1010</a:t>
            </a: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Phép</a:t>
            </a:r>
            <a:r>
              <a:rPr lang="en-US" sz="1200" b="1" kern="1200" baseline="0" dirty="0" smtClean="0">
                <a:solidFill>
                  <a:schemeClr val="tx1"/>
                </a:solidFill>
                <a:latin typeface="Times New Roman" pitchFamily="-1" charset="0"/>
                <a:ea typeface="+mn-ea"/>
                <a:cs typeface="+mn-cs"/>
              </a:rPr>
              <a:t> quay </a:t>
            </a:r>
            <a:r>
              <a:rPr lang="en-US" sz="1200" b="1" kern="1200" baseline="0" dirty="0" err="1" smtClean="0">
                <a:solidFill>
                  <a:schemeClr val="tx1"/>
                </a:solidFill>
                <a:latin typeface="Times New Roman" pitchFamily="-1" charset="0"/>
                <a:ea typeface="+mn-ea"/>
                <a:cs typeface="+mn-cs"/>
              </a:rPr>
              <a:t>chỉ</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áp</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dụng</a:t>
            </a:r>
            <a:r>
              <a:rPr lang="en-US" sz="1200" b="1" kern="1200" baseline="0" dirty="0" smtClean="0">
                <a:solidFill>
                  <a:schemeClr val="tx1"/>
                </a:solidFill>
                <a:latin typeface="Times New Roman" pitchFamily="-1" charset="0"/>
                <a:ea typeface="+mn-ea"/>
                <a:cs typeface="+mn-cs"/>
              </a:rPr>
              <a:t> quay logic (</a:t>
            </a:r>
            <a:r>
              <a:rPr lang="en-US" sz="1200" b="1" kern="1200" baseline="0" dirty="0" err="1" smtClean="0">
                <a:solidFill>
                  <a:schemeClr val="tx1"/>
                </a:solidFill>
                <a:latin typeface="Times New Roman" pitchFamily="-1" charset="0"/>
                <a:ea typeface="+mn-ea"/>
                <a:cs typeface="+mn-cs"/>
              </a:rPr>
              <a:t>không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quan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tâm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đến</a:t>
            </a:r>
            <a:r>
              <a:rPr lang="en-US" sz="1200" b="1" kern="1200" baseline="0" dirty="0" smtClean="0">
                <a:solidFill>
                  <a:schemeClr val="tx1"/>
                </a:solidFill>
                <a:latin typeface="Times New Roman" pitchFamily="-1" charset="0"/>
                <a:ea typeface="+mn-ea"/>
                <a:cs typeface="+mn-cs"/>
              </a:rPr>
              <a:t> bit </a:t>
            </a:r>
            <a:r>
              <a:rPr lang="en-US" sz="1200" b="1" kern="1200" baseline="0" dirty="0" err="1" smtClean="0">
                <a:solidFill>
                  <a:schemeClr val="tx1"/>
                </a:solidFill>
                <a:latin typeface="Times New Roman" pitchFamily="-1" charset="0"/>
                <a:ea typeface="+mn-ea"/>
                <a:cs typeface="+mn-cs"/>
              </a:rPr>
              <a:t>dấu</a:t>
            </a:r>
            <a:r>
              <a:rPr lang="en-US" sz="1200" b="1"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addition to bitwise logical operations, most machines provide a variety of shifting and rotating functions. The most basic operations are illustrated in Figure 12.6. With a </a:t>
            </a:r>
            <a:r>
              <a:rPr lang="en-US" sz="1200" b="1" kern="1200" dirty="0" smtClean="0">
                <a:solidFill>
                  <a:schemeClr val="tx1"/>
                </a:solidFill>
                <a:latin typeface="Times New Roman" pitchFamily="-1" charset="0"/>
                <a:ea typeface="+mn-ea"/>
                <a:cs typeface="+mn-cs"/>
              </a:rPr>
              <a:t>logical shift, </a:t>
            </a:r>
            <a:r>
              <a:rPr lang="en-US" sz="1200" kern="1200" dirty="0" smtClean="0">
                <a:solidFill>
                  <a:schemeClr val="tx1"/>
                </a:solidFill>
                <a:latin typeface="Times New Roman" pitchFamily="-1" charset="0"/>
                <a:ea typeface="+mn-ea"/>
                <a:cs typeface="+mn-cs"/>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The </a:t>
            </a:r>
            <a:r>
              <a:rPr lang="en-US" sz="1200" b="1" kern="1200" dirty="0" smtClean="0">
                <a:solidFill>
                  <a:schemeClr val="tx1"/>
                </a:solidFill>
                <a:latin typeface="Times New Roman" pitchFamily="-1" charset="0"/>
                <a:ea typeface="+mn-ea"/>
                <a:cs typeface="+mn-cs"/>
              </a:rPr>
              <a:t>arithmetic shift </a:t>
            </a:r>
            <a:r>
              <a:rPr lang="en-US" sz="1200" kern="1200" dirty="0" smtClean="0">
                <a:solidFill>
                  <a:schemeClr val="tx1"/>
                </a:solidFill>
                <a:latin typeface="Times New Roman" pitchFamily="-1" charset="0"/>
                <a:ea typeface="+mn-ea"/>
                <a:cs typeface="+mn-cs"/>
              </a:rPr>
              <a:t>operation treats the data as a signed integer and does </a:t>
            </a:r>
            <a:endParaRPr lang="en-US" dirty="0" smtClean="0"/>
          </a:p>
          <a:p>
            <a:r>
              <a:rPr lang="en-US" sz="1200" kern="1200" dirty="0" smtClean="0">
                <a:solidFill>
                  <a:schemeClr val="tx1"/>
                </a:solidFill>
                <a:latin typeface="Times New Roman" pitchFamily="-1" charset="0"/>
                <a:ea typeface="+mn-ea"/>
                <a:cs typeface="+mn-cs"/>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Rotate, </a:t>
            </a:r>
            <a:r>
              <a:rPr lang="en-US" sz="1200" kern="1200" dirty="0" smtClean="0">
                <a:solidFill>
                  <a:schemeClr val="tx1"/>
                </a:solidFill>
                <a:latin typeface="Times New Roman" pitchFamily="-1" charset="0"/>
                <a:ea typeface="+mn-ea"/>
                <a:cs typeface="+mn-cs"/>
              </a:rPr>
              <a:t>or cyclic shift, operations preserve all of the bits being operated on. One use of a rotate is to bring each bit successively into the leftmost bit, where it can be identified by testing the sign of the data (treated as a number).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As with arithmetic operations, logical operations involve ALU activity and may involve data transfer operations. Table 12.7 gives examples of all of the shift and rotate operations discussed in this subsection. </a:t>
            </a:r>
            <a:endParaRPr lang="en-US" dirty="0" smtClean="0"/>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r>
              <a:rPr lang="en-GB" b="1" dirty="0" smtClean="0"/>
              <a:t>Operand</a:t>
            </a:r>
            <a:r>
              <a:rPr lang="en-GB" dirty="0" smtClean="0"/>
              <a:t>: </a:t>
            </a:r>
            <a:r>
              <a:rPr lang="en-GB" dirty="0" err="1" smtClean="0"/>
              <a:t>Toán</a:t>
            </a:r>
            <a:r>
              <a:rPr lang="en-GB" baseline="0" dirty="0" smtClean="0"/>
              <a:t> </a:t>
            </a:r>
            <a:r>
              <a:rPr lang="en-GB" baseline="0" dirty="0" err="1" smtClean="0"/>
              <a:t>hạng</a:t>
            </a:r>
            <a:r>
              <a:rPr lang="en-GB" baseline="0" dirty="0" smtClean="0"/>
              <a:t>, </a:t>
            </a:r>
            <a:r>
              <a:rPr lang="en-GB" baseline="0" dirty="0" err="1" smtClean="0"/>
              <a:t>dữ</a:t>
            </a:r>
            <a:r>
              <a:rPr lang="en-GB" baseline="0" dirty="0" smtClean="0"/>
              <a:t> </a:t>
            </a:r>
            <a:r>
              <a:rPr lang="en-GB" baseline="0" dirty="0" err="1" smtClean="0"/>
              <a:t>liệu</a:t>
            </a:r>
            <a:r>
              <a:rPr lang="en-GB" baseline="0" dirty="0" smtClean="0"/>
              <a:t> </a:t>
            </a:r>
            <a:r>
              <a:rPr lang="en-GB" baseline="0" dirty="0" err="1" smtClean="0"/>
              <a:t>tham</a:t>
            </a:r>
            <a:r>
              <a:rPr lang="en-GB" baseline="0" dirty="0" smtClean="0"/>
              <a:t> </a:t>
            </a:r>
            <a:r>
              <a:rPr lang="en-GB" baseline="0" dirty="0" err="1" smtClean="0"/>
              <a:t>gia</a:t>
            </a:r>
            <a:r>
              <a:rPr lang="en-GB" baseline="0" dirty="0" smtClean="0"/>
              <a:t> </a:t>
            </a:r>
            <a:r>
              <a:rPr lang="en-GB" baseline="0" dirty="0" err="1" smtClean="0"/>
              <a:t>vào</a:t>
            </a:r>
            <a:r>
              <a:rPr lang="en-GB" baseline="0" dirty="0" smtClean="0"/>
              <a:t> </a:t>
            </a:r>
            <a:r>
              <a:rPr lang="en-GB" baseline="0" dirty="0" err="1" smtClean="0"/>
              <a:t>phép</a:t>
            </a:r>
            <a:r>
              <a:rPr lang="en-GB" baseline="0" dirty="0" smtClean="0"/>
              <a:t> </a:t>
            </a:r>
            <a:r>
              <a:rPr lang="en-GB" baseline="0" dirty="0" err="1" smtClean="0"/>
              <a:t>toán</a:t>
            </a:r>
            <a:r>
              <a:rPr lang="en-GB" baseline="0" dirty="0" smtClean="0"/>
              <a:t> (</a:t>
            </a:r>
            <a:r>
              <a:rPr lang="en-GB" baseline="0" dirty="0" err="1" smtClean="0"/>
              <a:t>xử</a:t>
            </a:r>
            <a:r>
              <a:rPr lang="en-GB" baseline="0" dirty="0" smtClean="0"/>
              <a:t> </a:t>
            </a:r>
            <a:r>
              <a:rPr lang="en-GB" baseline="0" dirty="0" err="1" smtClean="0"/>
              <a:t>lý</a:t>
            </a:r>
            <a:r>
              <a:rPr lang="en-GB" baseline="0" dirty="0" smtClean="0"/>
              <a:t>)</a:t>
            </a:r>
          </a:p>
          <a:p>
            <a:r>
              <a:rPr lang="en-GB" b="1" dirty="0" smtClean="0"/>
              <a:t>Operation</a:t>
            </a:r>
            <a:r>
              <a:rPr lang="en-GB" b="0" dirty="0" smtClean="0"/>
              <a:t>: </a:t>
            </a:r>
            <a:r>
              <a:rPr lang="en-GB" b="0" dirty="0" err="1" smtClean="0"/>
              <a:t>Phép</a:t>
            </a:r>
            <a:r>
              <a:rPr lang="en-GB" b="0" baseline="0" dirty="0" smtClean="0"/>
              <a:t> </a:t>
            </a:r>
            <a:r>
              <a:rPr lang="en-GB" b="0" baseline="0" dirty="0" err="1" smtClean="0"/>
              <a:t>toán</a:t>
            </a:r>
            <a:r>
              <a:rPr lang="en-GB" b="0" baseline="0" dirty="0" smtClean="0"/>
              <a:t>, </a:t>
            </a:r>
            <a:r>
              <a:rPr lang="en-GB" b="0" baseline="0" dirty="0" err="1" smtClean="0"/>
              <a:t>tác</a:t>
            </a:r>
            <a:r>
              <a:rPr lang="en-GB" b="0" baseline="0" dirty="0" smtClean="0"/>
              <a:t> </a:t>
            </a:r>
            <a:r>
              <a:rPr lang="en-GB" b="0" baseline="0" dirty="0" err="1" smtClean="0"/>
              <a:t>vụ</a:t>
            </a:r>
            <a:r>
              <a:rPr lang="en-GB" b="0" baseline="0" dirty="0" smtClean="0"/>
              <a:t>: </a:t>
            </a:r>
            <a:r>
              <a:rPr lang="en-GB" b="0" baseline="0" dirty="0" err="1" smtClean="0"/>
              <a:t>việc</a:t>
            </a:r>
            <a:r>
              <a:rPr lang="en-GB" b="0" baseline="0" dirty="0" smtClean="0"/>
              <a:t> </a:t>
            </a:r>
            <a:r>
              <a:rPr lang="en-GB" b="0" baseline="0" dirty="0" err="1" smtClean="0"/>
              <a:t>phần</a:t>
            </a:r>
            <a:r>
              <a:rPr lang="en-GB" b="0" baseline="0" dirty="0" smtClean="0"/>
              <a:t> </a:t>
            </a:r>
            <a:r>
              <a:rPr lang="en-GB" b="0" baseline="0" dirty="0" err="1" smtClean="0"/>
              <a:t>cứng</a:t>
            </a:r>
            <a:r>
              <a:rPr lang="en-GB" b="0" baseline="0" dirty="0" smtClean="0"/>
              <a:t> </a:t>
            </a:r>
            <a:r>
              <a:rPr lang="en-GB" b="0" baseline="0" dirty="0" err="1" smtClean="0"/>
              <a:t>phải</a:t>
            </a:r>
            <a:r>
              <a:rPr lang="en-GB" b="0" baseline="0" dirty="0" smtClean="0"/>
              <a:t> </a:t>
            </a:r>
            <a:r>
              <a:rPr lang="en-GB" b="0" baseline="0" dirty="0" err="1" smtClean="0"/>
              <a:t>làm</a:t>
            </a:r>
            <a:endParaRPr lang="en-GB" b="0" baseline="0" dirty="0" smtClean="0"/>
          </a:p>
          <a:p>
            <a:r>
              <a:rPr lang="en-GB" b="1" dirty="0" smtClean="0"/>
              <a:t>Operator</a:t>
            </a:r>
            <a:r>
              <a:rPr lang="en-GB" b="0" dirty="0" smtClean="0"/>
              <a:t>: </a:t>
            </a:r>
            <a:r>
              <a:rPr lang="en-GB" b="0" dirty="0" err="1" smtClean="0"/>
              <a:t>Toán</a:t>
            </a:r>
            <a:r>
              <a:rPr lang="en-GB" b="0" baseline="0" dirty="0" smtClean="0"/>
              <a:t> </a:t>
            </a:r>
            <a:r>
              <a:rPr lang="en-GB" b="0" baseline="0" dirty="0" err="1" smtClean="0"/>
              <a:t>tử</a:t>
            </a:r>
            <a:r>
              <a:rPr lang="en-GB" b="0" baseline="0" dirty="0" smtClean="0"/>
              <a:t>, </a:t>
            </a:r>
            <a:r>
              <a:rPr lang="en-GB" b="0" baseline="0" dirty="0" err="1" smtClean="0"/>
              <a:t>ký</a:t>
            </a:r>
            <a:r>
              <a:rPr lang="en-GB" b="0" baseline="0" dirty="0" smtClean="0"/>
              <a:t> </a:t>
            </a:r>
            <a:r>
              <a:rPr lang="en-GB" b="0" baseline="0" dirty="0" err="1" smtClean="0"/>
              <a:t>hiệu</a:t>
            </a:r>
            <a:r>
              <a:rPr lang="en-GB" b="0" baseline="0" dirty="0" smtClean="0"/>
              <a:t> </a:t>
            </a:r>
            <a:r>
              <a:rPr lang="en-GB" b="0" baseline="0" dirty="0" err="1" smtClean="0"/>
              <a:t>mô</a:t>
            </a:r>
            <a:r>
              <a:rPr lang="en-GB" b="0" baseline="0" dirty="0" smtClean="0"/>
              <a:t> </a:t>
            </a:r>
            <a:r>
              <a:rPr lang="en-GB" b="0" baseline="0" dirty="0" err="1" smtClean="0"/>
              <a:t>tả</a:t>
            </a:r>
            <a:r>
              <a:rPr lang="en-GB" b="0" baseline="0" dirty="0" smtClean="0"/>
              <a:t> </a:t>
            </a:r>
            <a:r>
              <a:rPr lang="en-GB" b="0" baseline="0" dirty="0" err="1" smtClean="0"/>
              <a:t>phép</a:t>
            </a:r>
            <a:r>
              <a:rPr lang="en-GB" b="0" baseline="0" dirty="0" smtClean="0"/>
              <a:t> </a:t>
            </a:r>
            <a:r>
              <a:rPr lang="en-GB" b="0" baseline="0" dirty="0" err="1" smtClean="0"/>
              <a:t>toán</a:t>
            </a:r>
            <a:r>
              <a:rPr lang="en-GB" b="0" baseline="0" dirty="0" smtClean="0"/>
              <a:t> </a:t>
            </a:r>
            <a:r>
              <a:rPr lang="en-GB" b="0" baseline="0" dirty="0" err="1" smtClean="0"/>
              <a:t>số</a:t>
            </a:r>
            <a:r>
              <a:rPr lang="en-GB" b="0" baseline="0" dirty="0" smtClean="0"/>
              <a:t> </a:t>
            </a:r>
            <a:r>
              <a:rPr lang="en-GB" b="0" baseline="0" dirty="0" err="1" smtClean="0"/>
              <a:t>học</a:t>
            </a:r>
            <a:r>
              <a:rPr lang="en-GB" b="0" baseline="0" dirty="0" smtClean="0"/>
              <a:t>.</a:t>
            </a:r>
            <a:endParaRPr lang="en-GB" b="1"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(L), R2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p>
          <a:p>
            <a:endParaRPr lang="en-US" dirty="0" smtClean="0"/>
          </a:p>
          <a:p>
            <a:r>
              <a:rPr lang="en-US" sz="1200" kern="1200" dirty="0" smtClean="0">
                <a:solidFill>
                  <a:schemeClr val="tx1"/>
                </a:solidFill>
                <a:latin typeface="Times New Roman" pitchFamily="-1" charset="0"/>
                <a:ea typeface="+mn-ea"/>
                <a:cs typeface="+mn-cs"/>
              </a:rPr>
              <a:t>• Locations 2100–2103 contain F1 F9 F8 F4.</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R1 contains 2100.</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R2 contains 1000.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Then, if we execute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TR R1 (4),  R2</a:t>
            </a:r>
            <a:br>
              <a:rPr lang="en-US" sz="1200" kern="1200" dirty="0" smtClean="0">
                <a:solidFill>
                  <a:schemeClr val="tx1"/>
                </a:solidFill>
                <a:latin typeface="Times New Roman" pitchFamily="-1" charset="0"/>
                <a:ea typeface="+mn-ea"/>
                <a:cs typeface="+mn-cs"/>
              </a:rPr>
            </a:br>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locations 2100–2103 will contain 31 39 38 34. </a:t>
            </a:r>
            <a:endParaRPr lang="en-US" dirty="0" smtClean="0"/>
          </a:p>
          <a:p>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lang="en-US" dirty="0" smtClean="0"/>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lang="en-US" dirty="0" smtClean="0"/>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25</a:t>
            </a:r>
          </a:p>
        </p:txBody>
      </p:sp>
      <p:sp>
        <p:nvSpPr>
          <p:cNvPr id="5427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4278" name="Rectangle 6"/>
          <p:cNvSpPr>
            <a:spLocks noGrp="1" noRot="1" noChangeAspect="1" noChangeArrowheads="1" noTextEdit="1"/>
          </p:cNvSpPr>
          <p:nvPr>
            <p:ph type="sldImg"/>
          </p:nvPr>
        </p:nvSpPr>
        <p:spPr>
          <a:xfrm>
            <a:off x="1150938" y="692150"/>
            <a:ext cx="4556125" cy="3416300"/>
          </a:xfrm>
          <a:ln cap="flat"/>
        </p:spPr>
      </p:sp>
      <p:sp>
        <p:nvSpPr>
          <p:cNvPr id="5427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are a number of reasons why transfer-of-control operations are required. Among the most important are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To compose correctly a large or even medium-size computer program is an exceedingly difficult task. It helps if there are mechanisms for breaking the task up into smaller pieces that can be worked on one at a time. </a:t>
            </a: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Times New Roman" pitchFamily="-1" charset="0"/>
                <a:ea typeface="+mn-ea"/>
                <a:cs typeface="+mn-cs"/>
              </a:rPr>
              <a:t>Code minh </a:t>
            </a:r>
            <a:r>
              <a:rPr lang="en-US" sz="1200" b="1" kern="1200" dirty="0" err="1" smtClean="0">
                <a:solidFill>
                  <a:schemeClr val="tx1"/>
                </a:solidFill>
                <a:latin typeface="Times New Roman" pitchFamily="-1" charset="0"/>
                <a:ea typeface="+mn-ea"/>
                <a:cs typeface="+mn-cs"/>
              </a:rPr>
              <a:t>họa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về</a:t>
            </a:r>
            <a:r>
              <a:rPr lang="en-US" sz="1200" b="1"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nhảy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không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điều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kiện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cứ</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nhẩy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thôi</a:t>
            </a:r>
            <a:r>
              <a:rPr lang="en-US" sz="1200" b="1" kern="1200" baseline="0" dirty="0" smtClean="0">
                <a:solidFill>
                  <a:schemeClr val="tx1"/>
                </a:solidFill>
                <a:latin typeface="Times New Roman" pitchFamily="-1" charset="0"/>
                <a:ea typeface="+mn-ea"/>
                <a:cs typeface="+mn-cs"/>
              </a:rPr>
              <a:t>) ở </a:t>
            </a:r>
            <a:r>
              <a:rPr lang="en-US" sz="1200" b="1" kern="1200" baseline="0" dirty="0" err="1" smtClean="0">
                <a:solidFill>
                  <a:schemeClr val="tx1"/>
                </a:solidFill>
                <a:latin typeface="Times New Roman" pitchFamily="-1" charset="0"/>
                <a:ea typeface="+mn-ea"/>
                <a:cs typeface="+mn-cs"/>
              </a:rPr>
              <a:t>địa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chỉ</a:t>
            </a:r>
            <a:r>
              <a:rPr lang="en-US" sz="1200" b="1" kern="1200" baseline="0" dirty="0" smtClean="0">
                <a:solidFill>
                  <a:schemeClr val="tx1"/>
                </a:solidFill>
                <a:latin typeface="Times New Roman" pitchFamily="-1" charset="0"/>
                <a:ea typeface="+mn-ea"/>
                <a:cs typeface="+mn-cs"/>
              </a:rPr>
              <a:t> 210</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nhẫy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có</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điều</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kiện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dựa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trên</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phép</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toán</a:t>
            </a:r>
            <a:r>
              <a:rPr lang="en-US" sz="1200" b="1" kern="1200" baseline="0" dirty="0" smtClean="0">
                <a:solidFill>
                  <a:schemeClr val="tx1"/>
                </a:solidFill>
                <a:latin typeface="Times New Roman" pitchFamily="-1" charset="0"/>
                <a:ea typeface="+mn-ea"/>
                <a:cs typeface="+mn-cs"/>
              </a:rPr>
              <a:t> so </a:t>
            </a:r>
            <a:r>
              <a:rPr lang="en-US" sz="1200" b="1" kern="1200" baseline="0" dirty="0" err="1" smtClean="0">
                <a:solidFill>
                  <a:schemeClr val="tx1"/>
                </a:solidFill>
                <a:latin typeface="Times New Roman" pitchFamily="-1" charset="0"/>
                <a:ea typeface="+mn-ea"/>
                <a:cs typeface="+mn-cs"/>
              </a:rPr>
              <a:t>sánh</a:t>
            </a:r>
            <a:r>
              <a:rPr lang="en-US" sz="1200" b="1" kern="1200" baseline="0" dirty="0" smtClean="0">
                <a:solidFill>
                  <a:schemeClr val="tx1"/>
                </a:solidFill>
                <a:latin typeface="Times New Roman" pitchFamily="-1" charset="0"/>
                <a:ea typeface="+mn-ea"/>
                <a:cs typeface="+mn-cs"/>
              </a:rPr>
              <a:t> ở </a:t>
            </a:r>
            <a:r>
              <a:rPr lang="en-US" sz="1200" b="1" kern="1200" baseline="0" dirty="0" err="1" smtClean="0">
                <a:solidFill>
                  <a:schemeClr val="tx1"/>
                </a:solidFill>
                <a:latin typeface="Times New Roman" pitchFamily="-1" charset="0"/>
                <a:ea typeface="+mn-ea"/>
                <a:cs typeface="+mn-cs"/>
              </a:rPr>
              <a:t>địa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chỉ</a:t>
            </a:r>
            <a:r>
              <a:rPr lang="en-US" sz="1200" b="1" kern="1200" baseline="0" dirty="0" smtClean="0">
                <a:solidFill>
                  <a:schemeClr val="tx1"/>
                </a:solidFill>
                <a:latin typeface="Times New Roman" pitchFamily="-1" charset="0"/>
                <a:ea typeface="+mn-ea"/>
                <a:cs typeface="+mn-cs"/>
              </a:rPr>
              <a:t> 203, 225</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dirty="0" smtClean="0">
                <a:solidFill>
                  <a:schemeClr val="tx1"/>
                </a:solidFill>
                <a:latin typeface="Times New Roman" pitchFamily="-1" charset="0"/>
                <a:ea typeface="+mn-ea"/>
                <a:cs typeface="+mn-cs"/>
              </a:rPr>
              <a:t>Destination of branch- </a:t>
            </a:r>
            <a:r>
              <a:rPr lang="en-US" sz="1200" b="1" kern="1200" dirty="0" err="1" smtClean="0">
                <a:solidFill>
                  <a:schemeClr val="tx1"/>
                </a:solidFill>
                <a:latin typeface="Times New Roman" pitchFamily="-1" charset="0"/>
                <a:ea typeface="+mn-ea"/>
                <a:cs typeface="+mn-cs"/>
              </a:rPr>
              <a:t>Đích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của</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nhẩy</a:t>
            </a:r>
            <a:r>
              <a:rPr lang="en-US" sz="1200" kern="1200" baseline="0" dirty="0" smtClean="0">
                <a:solidFill>
                  <a:schemeClr val="tx1"/>
                </a:solidFill>
                <a:latin typeface="Times New Roman" pitchFamily="-1"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chứa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câu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nhẩy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đến</a:t>
            </a:r>
            <a:r>
              <a:rPr lang="en-US" sz="1200" kern="1200" baseline="0" dirty="0" smtClean="0">
                <a:solidFill>
                  <a:schemeClr val="tx1"/>
                </a:solidFill>
                <a:latin typeface="Times New Roman" pitchFamily="-1" charset="0"/>
                <a:ea typeface="+mn-ea"/>
                <a:cs typeface="+mn-cs"/>
              </a:rPr>
              <a:t>. BR 202 </a:t>
            </a:r>
            <a:r>
              <a:rPr lang="en-US" sz="1200" kern="1200" baseline="0" dirty="0" err="1" smtClean="0">
                <a:solidFill>
                  <a:schemeClr val="tx1"/>
                </a:solidFill>
                <a:latin typeface="Times New Roman" pitchFamily="-1" charset="0"/>
                <a:ea typeface="+mn-ea"/>
                <a:cs typeface="+mn-cs"/>
              </a:rPr>
              <a:t>nghĩa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nhẩy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đến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202.</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branch instruction, also called a jump instruction, has as one of its operands the address of the next instruction to be executed. Most often, the instruction is a </a:t>
            </a:r>
            <a:r>
              <a:rPr lang="en-US" sz="1200" b="1" kern="1200" dirty="0" smtClean="0">
                <a:solidFill>
                  <a:schemeClr val="tx1"/>
                </a:solidFill>
                <a:latin typeface="Times New Roman" pitchFamily="-1" charset="0"/>
                <a:ea typeface="+mn-ea"/>
                <a:cs typeface="+mn-cs"/>
              </a:rPr>
              <a:t>conditional branch </a:t>
            </a:r>
            <a:r>
              <a:rPr lang="en-US" sz="1200" kern="1200" dirty="0" smtClean="0">
                <a:solidFill>
                  <a:schemeClr val="tx1"/>
                </a:solidFill>
                <a:latin typeface="Times New Roman" pitchFamily="-1" charset="0"/>
                <a:ea typeface="+mn-ea"/>
                <a:cs typeface="+mn-cs"/>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lang="en-US" sz="1200" b="1" kern="1200" dirty="0" smtClean="0">
                <a:solidFill>
                  <a:schemeClr val="tx1"/>
                </a:solidFill>
                <a:latin typeface="Times New Roman" pitchFamily="-1" charset="0"/>
                <a:ea typeface="+mn-ea"/>
                <a:cs typeface="+mn-cs"/>
              </a:rPr>
              <a:t>unconditional branch.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12.7 shows examples of these operations. Note that a branch can be either </a:t>
            </a:r>
            <a:r>
              <a:rPr lang="en-US" sz="1200" i="1" kern="1200" dirty="0" smtClean="0">
                <a:solidFill>
                  <a:schemeClr val="tx1"/>
                </a:solidFill>
                <a:latin typeface="Times New Roman" pitchFamily="-1" charset="0"/>
                <a:ea typeface="+mn-ea"/>
                <a:cs typeface="+mn-cs"/>
              </a:rPr>
              <a:t>forward </a:t>
            </a:r>
            <a:r>
              <a:rPr lang="en-US" sz="1200" kern="1200" dirty="0" smtClean="0">
                <a:solidFill>
                  <a:schemeClr val="tx1"/>
                </a:solidFill>
                <a:latin typeface="Times New Roman" pitchFamily="-1" charset="0"/>
                <a:ea typeface="+mn-ea"/>
                <a:cs typeface="+mn-cs"/>
              </a:rPr>
              <a:t>(an instruction with a higher address) or </a:t>
            </a:r>
            <a:r>
              <a:rPr lang="en-US" sz="1200" i="1" kern="1200" dirty="0" smtClean="0">
                <a:solidFill>
                  <a:schemeClr val="tx1"/>
                </a:solidFill>
                <a:latin typeface="Times New Roman" pitchFamily="-1" charset="0"/>
                <a:ea typeface="+mn-ea"/>
                <a:cs typeface="+mn-cs"/>
              </a:rPr>
              <a:t>backward </a:t>
            </a:r>
            <a:r>
              <a:rPr lang="en-US" sz="1200" kern="1200" dirty="0" smtClean="0">
                <a:solidFill>
                  <a:schemeClr val="tx1"/>
                </a:solidFill>
                <a:latin typeface="Times New Roman" pitchFamily="-1" charset="0"/>
                <a:ea typeface="+mn-ea"/>
                <a:cs typeface="+mn-cs"/>
              </a:rPr>
              <a:t>(lower address). The example shows how an unconditional and a conditional branch can be used to create a repeating loop of instructions. The instructions in locations 202 through 210 will be executed repeatedly until the result of subtracting Y from X is 0. </a:t>
            </a:r>
            <a:endParaRPr lang="en-US" dirty="0" smtClean="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Because the skip instruction does not require a destination address field, it is free to do other things. A typical example is the increment-and-skip-if-zero (ISZ) instruction. </a:t>
            </a:r>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gọi</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chương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trình</a:t>
            </a:r>
            <a:r>
              <a:rPr lang="en-US" sz="1200" b="1" kern="1200" baseline="0" dirty="0" smtClean="0">
                <a:solidFill>
                  <a:schemeClr val="tx1"/>
                </a:solidFill>
                <a:latin typeface="Times New Roman" pitchFamily="-1" charset="0"/>
                <a:ea typeface="+mn-ea"/>
                <a:cs typeface="+mn-cs"/>
              </a:rPr>
              <a:t> con/ </a:t>
            </a:r>
            <a:r>
              <a:rPr lang="en-US" sz="1200" b="1" kern="1200" baseline="0" dirty="0" err="1" smtClean="0">
                <a:solidFill>
                  <a:schemeClr val="tx1"/>
                </a:solidFill>
                <a:latin typeface="Times New Roman" pitchFamily="-1" charset="0"/>
                <a:ea typeface="+mn-ea"/>
                <a:cs typeface="+mn-cs"/>
              </a:rPr>
              <a:t>hàm</a:t>
            </a:r>
            <a:endParaRPr lang="en-US" sz="1200" b="1" kern="1200" dirty="0" smtClean="0">
              <a:solidFill>
                <a:schemeClr val="tx1"/>
              </a:solidFill>
              <a:latin typeface="Times New Roman" pitchFamily="-1" charset="0"/>
              <a:ea typeface="+mn-ea"/>
              <a:cs typeface="+mn-cs"/>
            </a:endParaRPr>
          </a:p>
          <a:p>
            <a:pPr>
              <a:buFontTx/>
              <a:buChar char="-"/>
            </a:pPr>
            <a:r>
              <a:rPr lang="en-US" sz="1200" kern="1200" dirty="0" err="1" smtClean="0">
                <a:solidFill>
                  <a:schemeClr val="tx1"/>
                </a:solidFill>
                <a:latin typeface="Times New Roman" pitchFamily="-1" charset="0"/>
                <a:ea typeface="+mn-ea"/>
                <a:cs typeface="+mn-cs"/>
              </a:rPr>
              <a:t>Chương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trình</a:t>
            </a:r>
            <a:r>
              <a:rPr lang="en-US" sz="1200" kern="1200" baseline="0" dirty="0" smtClean="0">
                <a:solidFill>
                  <a:schemeClr val="tx1"/>
                </a:solidFill>
                <a:latin typeface="Times New Roman" pitchFamily="-1" charset="0"/>
                <a:ea typeface="+mn-ea"/>
                <a:cs typeface="+mn-cs"/>
              </a:rPr>
              <a:t> con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là</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vị</a:t>
            </a:r>
            <a:r>
              <a:rPr lang="en-US" sz="1200" kern="1200" baseline="0" dirty="0" smtClean="0">
                <a:solidFill>
                  <a:schemeClr val="tx1"/>
                </a:solidFill>
                <a:latin typeface="Times New Roman" pitchFamily="-1" charset="0"/>
                <a:ea typeface="+mn-ea"/>
                <a:cs typeface="+mn-cs"/>
              </a:rPr>
              <a:t> code </a:t>
            </a:r>
            <a:r>
              <a:rPr lang="en-US" sz="1200" b="1" kern="1200" baseline="0" dirty="0" err="1" smtClean="0">
                <a:solidFill>
                  <a:schemeClr val="tx1"/>
                </a:solidFill>
                <a:latin typeface="Times New Roman" pitchFamily="-1" charset="0"/>
                <a:ea typeface="+mn-ea"/>
                <a:cs typeface="+mn-cs"/>
              </a:rPr>
              <a:t>tự</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chứa</a:t>
            </a:r>
            <a:r>
              <a:rPr lang="en-US" sz="1200" b="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self-contained code</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nghĩa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những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gì</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code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đầy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đủ</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số</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biến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thêm</a:t>
            </a:r>
            <a:r>
              <a:rPr lang="en-US" sz="1200" b="0" kern="1200" baseline="0" dirty="0" smtClean="0">
                <a:solidFill>
                  <a:schemeClr val="tx1"/>
                </a:solidFill>
                <a:latin typeface="Times New Roman" pitchFamily="-1" charset="0"/>
                <a:ea typeface="+mn-ea"/>
                <a:cs typeface="+mn-cs"/>
              </a:rPr>
              <a:t>).</a:t>
            </a:r>
          </a:p>
          <a:p>
            <a:pPr>
              <a:buFontTx/>
              <a:buNone/>
            </a:pPr>
            <a:endParaRPr lang="en-US" sz="1200" kern="1200" dirty="0" smtClean="0">
              <a:solidFill>
                <a:schemeClr val="tx1"/>
              </a:solidFill>
              <a:latin typeface="Times New Roman" pitchFamily="-1" charset="0"/>
              <a:ea typeface="+mn-ea"/>
              <a:cs typeface="+mn-cs"/>
            </a:endParaRPr>
          </a:p>
          <a:p>
            <a:pPr>
              <a:buFontTx/>
              <a:buNone/>
            </a:pPr>
            <a:r>
              <a:rPr lang="en-US" sz="1200" b="1" u="sng" kern="1200" dirty="0" err="1" smtClean="0">
                <a:solidFill>
                  <a:schemeClr val="tx1"/>
                </a:solidFill>
                <a:latin typeface="Times New Roman" pitchFamily="-1" charset="0"/>
                <a:ea typeface="+mn-ea"/>
                <a:cs typeface="+mn-cs"/>
              </a:rPr>
              <a:t>Lệnh</a:t>
            </a:r>
            <a:r>
              <a:rPr lang="en-US" sz="1200" b="1" u="sng" kern="1200" baseline="0" dirty="0" smtClean="0">
                <a:solidFill>
                  <a:schemeClr val="tx1"/>
                </a:solidFill>
                <a:latin typeface="Times New Roman" pitchFamily="-1" charset="0"/>
                <a:ea typeface="+mn-ea"/>
                <a:cs typeface="+mn-cs"/>
              </a:rPr>
              <a:t> return</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được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dùng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để</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đánh</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dấu</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điểm</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kết</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thúc</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của</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chương</a:t>
            </a:r>
            <a:r>
              <a:rPr lang="en-US" sz="1200" b="0" u="none" kern="1200" baseline="0" dirty="0" smtClean="0">
                <a:solidFill>
                  <a:schemeClr val="tx1"/>
                </a:solidFill>
                <a:latin typeface="Times New Roman" pitchFamily="-1" charset="0"/>
                <a:ea typeface="+mn-ea"/>
                <a:cs typeface="+mn-cs"/>
              </a:rPr>
              <a:t> </a:t>
            </a:r>
            <a:r>
              <a:rPr lang="en-US" sz="1200" b="0" u="none" kern="1200" baseline="0" dirty="0" err="1" smtClean="0">
                <a:solidFill>
                  <a:schemeClr val="tx1"/>
                </a:solidFill>
                <a:latin typeface="Times New Roman" pitchFamily="-1" charset="0"/>
                <a:ea typeface="+mn-ea"/>
                <a:cs typeface="+mn-cs"/>
              </a:rPr>
              <a:t>trình</a:t>
            </a:r>
            <a:r>
              <a:rPr lang="en-US" sz="1200" b="0" u="none" kern="1200" baseline="0" dirty="0" smtClean="0">
                <a:solidFill>
                  <a:schemeClr val="tx1"/>
                </a:solidFill>
                <a:latin typeface="Times New Roman" pitchFamily="-1" charset="0"/>
                <a:ea typeface="+mn-ea"/>
                <a:cs typeface="+mn-cs"/>
              </a:rPr>
              <a:t> con</a:t>
            </a:r>
            <a:endParaRPr lang="en-US" sz="1200" b="1" u="sng"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Perhaps the most important innovation in the development of programming languages is the </a:t>
            </a:r>
            <a:r>
              <a:rPr lang="en-US" sz="1200" i="1" kern="1200" dirty="0" smtClean="0">
                <a:solidFill>
                  <a:schemeClr val="tx1"/>
                </a:solidFill>
                <a:latin typeface="Times New Roman" pitchFamily="-1" charset="0"/>
                <a:ea typeface="+mn-ea"/>
                <a:cs typeface="+mn-cs"/>
              </a:rPr>
              <a:t>procedure. </a:t>
            </a:r>
            <a:r>
              <a:rPr lang="en-US" sz="1200" kern="1200" dirty="0" smtClean="0">
                <a:solidFill>
                  <a:schemeClr val="tx1"/>
                </a:solidFill>
                <a:latin typeface="Times New Roman" pitchFamily="-1" charset="0"/>
                <a:ea typeface="+mn-ea"/>
                <a:cs typeface="+mn-cs"/>
              </a:rPr>
              <a:t>A procedure is a self- contained computer program that is incorporated into a larger program. At any point in the program the procedure may be invoked, or </a:t>
            </a:r>
            <a:r>
              <a:rPr lang="en-US" sz="1200" i="1" kern="1200" dirty="0" smtClean="0">
                <a:solidFill>
                  <a:schemeClr val="tx1"/>
                </a:solidFill>
                <a:latin typeface="Times New Roman" pitchFamily="-1" charset="0"/>
                <a:ea typeface="+mn-ea"/>
                <a:cs typeface="+mn-cs"/>
              </a:rPr>
              <a:t>called. </a:t>
            </a:r>
            <a:r>
              <a:rPr lang="en-US" sz="1200" kern="1200" dirty="0" smtClean="0">
                <a:solidFill>
                  <a:schemeClr val="tx1"/>
                </a:solidFill>
                <a:latin typeface="Times New Roman" pitchFamily="-1" charset="0"/>
                <a:ea typeface="+mn-ea"/>
                <a:cs typeface="+mn-cs"/>
              </a:rPr>
              <a:t>The processor is instructed to go and execute the entire procedure and then return to the point from which the call took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lang="en-US" sz="1200" i="1" kern="1200" dirty="0" smtClean="0">
                <a:solidFill>
                  <a:schemeClr val="tx1"/>
                </a:solidFill>
                <a:latin typeface="Times New Roman" pitchFamily="-1" charset="0"/>
                <a:ea typeface="+mn-ea"/>
                <a:cs typeface="+mn-cs"/>
              </a:rPr>
              <a:t>modularity </a:t>
            </a:r>
            <a:r>
              <a:rPr lang="en-US" sz="1200" kern="1200" dirty="0" smtClean="0">
                <a:solidFill>
                  <a:schemeClr val="tx1"/>
                </a:solidFill>
                <a:latin typeface="Times New Roman" pitchFamily="-1" charset="0"/>
                <a:ea typeface="+mn-ea"/>
                <a:cs typeface="+mn-cs"/>
              </a:rPr>
              <a:t>greatly eases the programming task.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Hình</a:t>
            </a:r>
            <a:r>
              <a:rPr lang="en-US" sz="1200" b="1" kern="1200" baseline="0" dirty="0" smtClean="0">
                <a:solidFill>
                  <a:schemeClr val="tx1"/>
                </a:solidFill>
                <a:latin typeface="Times New Roman" pitchFamily="-1" charset="0"/>
                <a:ea typeface="+mn-ea"/>
                <a:cs typeface="+mn-cs"/>
              </a:rPr>
              <a:t> a: </a:t>
            </a:r>
            <a:r>
              <a:rPr lang="en-US" sz="1200" b="0" kern="1200" dirty="0" smtClean="0">
                <a:solidFill>
                  <a:schemeClr val="tx1"/>
                </a:solidFill>
                <a:latin typeface="Times New Roman" pitchFamily="-1" charset="0"/>
                <a:ea typeface="+mn-ea"/>
                <a:cs typeface="+mn-cs"/>
              </a:rPr>
              <a:t>Code minh </a:t>
            </a:r>
            <a:r>
              <a:rPr lang="en-US" sz="1200" b="0" kern="1200" dirty="0" err="1" smtClean="0">
                <a:solidFill>
                  <a:schemeClr val="tx1"/>
                </a:solidFill>
                <a:latin typeface="Times New Roman" pitchFamily="-1" charset="0"/>
                <a:ea typeface="+mn-ea"/>
                <a:cs typeface="+mn-cs"/>
              </a:rPr>
              <a:t>họa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sử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dụng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 con (procedure)</a:t>
            </a:r>
            <a:endParaRPr lang="en-US" sz="1200" b="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dirty="0" err="1" smtClean="0">
                <a:solidFill>
                  <a:schemeClr val="tx1"/>
                </a:solidFill>
                <a:latin typeface="Times New Roman" pitchFamily="-1" charset="0"/>
                <a:ea typeface="+mn-ea"/>
                <a:cs typeface="+mn-cs"/>
              </a:rPr>
              <a:t>Hình</a:t>
            </a:r>
            <a:r>
              <a:rPr lang="en-US" sz="1200" b="1" kern="1200" baseline="0" dirty="0" smtClean="0">
                <a:solidFill>
                  <a:schemeClr val="tx1"/>
                </a:solidFill>
                <a:latin typeface="Times New Roman" pitchFamily="-1" charset="0"/>
                <a:ea typeface="+mn-ea"/>
                <a:cs typeface="+mn-cs"/>
              </a:rPr>
              <a:t> b</a:t>
            </a:r>
            <a:r>
              <a:rPr lang="en-US" sz="1200" b="0" kern="1200" baseline="0" dirty="0" smtClean="0">
                <a:solidFill>
                  <a:schemeClr val="tx1"/>
                </a:solidFill>
                <a:latin typeface="Times New Roman" pitchFamily="-1" charset="0"/>
                <a:ea typeface="+mn-ea"/>
                <a:cs typeface="+mn-cs"/>
              </a:rPr>
              <a:t>: Minh </a:t>
            </a:r>
            <a:r>
              <a:rPr lang="en-US" sz="1200" b="0" kern="1200" baseline="0" dirty="0" err="1" smtClean="0">
                <a:solidFill>
                  <a:schemeClr val="tx1"/>
                </a:solidFill>
                <a:latin typeface="Times New Roman" pitchFamily="-1" charset="0"/>
                <a:ea typeface="+mn-ea"/>
                <a:cs typeface="+mn-cs"/>
              </a:rPr>
              <a:t>họa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giản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đồ</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thời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gian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đường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mũi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tên</a:t>
            </a:r>
            <a:r>
              <a:rPr lang="en-US" sz="1200" b="0" kern="1200" baseline="0" dirty="0" smtClean="0">
                <a:solidFill>
                  <a:schemeClr val="tx1"/>
                </a:solidFill>
                <a:latin typeface="Times New Roman" pitchFamily="-1" charset="0"/>
                <a:ea typeface="+mn-ea"/>
                <a:cs typeface="+mn-cs"/>
              </a:rPr>
              <a:t> minh </a:t>
            </a:r>
            <a:r>
              <a:rPr lang="en-US" sz="1200" b="0" kern="1200" baseline="0" dirty="0" err="1" smtClean="0">
                <a:solidFill>
                  <a:schemeClr val="tx1"/>
                </a:solidFill>
                <a:latin typeface="Times New Roman" pitchFamily="-1" charset="0"/>
                <a:ea typeface="+mn-ea"/>
                <a:cs typeface="+mn-cs"/>
              </a:rPr>
              <a:t>họa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tiến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latin typeface="Times New Roman" pitchFamily="-1" charset="0"/>
                <a:ea typeface="+mn-ea"/>
                <a:cs typeface="+mn-cs"/>
              </a:rPr>
              <a:t>Làm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thế</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nào</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để</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chương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trình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có</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dùng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chương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trình</a:t>
            </a:r>
            <a:r>
              <a:rPr lang="en-US" sz="1200" b="1" kern="1200" baseline="0" dirty="0" smtClean="0">
                <a:solidFill>
                  <a:schemeClr val="tx1"/>
                </a:solidFill>
                <a:latin typeface="Times New Roman" pitchFamily="-1" charset="0"/>
                <a:ea typeface="+mn-ea"/>
                <a:cs typeface="+mn-cs"/>
              </a:rPr>
              <a:t> con </a:t>
            </a:r>
            <a:r>
              <a:rPr lang="en-US" sz="1200" b="1" kern="1200" baseline="0" dirty="0" err="1" smtClean="0">
                <a:solidFill>
                  <a:schemeClr val="tx1"/>
                </a:solidFill>
                <a:latin typeface="Times New Roman" pitchFamily="-1" charset="0"/>
                <a:ea typeface="+mn-ea"/>
                <a:cs typeface="+mn-cs"/>
              </a:rPr>
              <a:t>chạy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đúng</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cách</a:t>
            </a:r>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Caller:</a:t>
            </a:r>
            <a:r>
              <a:rPr lang="en-US" sz="1200" b="1"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gọi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khác</a:t>
            </a:r>
            <a:endParaRPr lang="en-US" sz="1200" b="0" kern="1200" baseline="0" dirty="0" smtClean="0">
              <a:solidFill>
                <a:schemeClr val="tx1"/>
              </a:solidFill>
              <a:latin typeface="Times New Roman" pitchFamily="-1" charset="0"/>
              <a:ea typeface="+mn-ea"/>
              <a:cs typeface="+mn-cs"/>
            </a:endParaRPr>
          </a:p>
          <a:p>
            <a:r>
              <a:rPr lang="en-US" sz="1200" b="1" kern="1200" baseline="0" dirty="0" err="1" smtClean="0">
                <a:solidFill>
                  <a:schemeClr val="tx1"/>
                </a:solidFill>
                <a:latin typeface="Times New Roman" pitchFamily="-1" charset="0"/>
                <a:ea typeface="+mn-ea"/>
                <a:cs typeface="+mn-cs"/>
              </a:rPr>
              <a:t>Callee</a:t>
            </a:r>
            <a:r>
              <a:rPr lang="en-US" sz="1200" b="1"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gọi</a:t>
            </a:r>
            <a:r>
              <a:rPr lang="en-US" sz="1200" b="0" kern="1200" baseline="0" dirty="0" smtClean="0">
                <a:solidFill>
                  <a:schemeClr val="tx1"/>
                </a:solidFill>
                <a:latin typeface="Times New Roman" pitchFamily="-1" charset="0"/>
                <a:ea typeface="+mn-ea"/>
                <a:cs typeface="+mn-cs"/>
              </a:rPr>
              <a:t>.</a:t>
            </a:r>
            <a:endParaRPr lang="en-US" sz="1200" b="1" kern="1200" dirty="0" smtClean="0">
              <a:solidFill>
                <a:schemeClr val="tx1"/>
              </a:solidFill>
              <a:latin typeface="Times New Roman" pitchFamily="-1" charset="0"/>
              <a:ea typeface="+mn-ea"/>
              <a:cs typeface="+mn-cs"/>
            </a:endParaRPr>
          </a:p>
          <a:p>
            <a:r>
              <a:rPr lang="en-US" sz="1200" kern="120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stack </a:t>
            </a:r>
            <a:r>
              <a:rPr lang="en-US" sz="1200" kern="1200" baseline="0" dirty="0" err="1" smtClean="0">
                <a:solidFill>
                  <a:schemeClr val="tx1"/>
                </a:solidFill>
                <a:latin typeface="Times New Roman" pitchFamily="-1" charset="0"/>
                <a:ea typeface="+mn-ea"/>
                <a:cs typeface="+mn-cs"/>
              </a:rPr>
              <a:t>hệ</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thống</a:t>
            </a:r>
            <a:r>
              <a:rPr lang="en-US" sz="1200" kern="1200" baseline="0" dirty="0" smtClean="0">
                <a:solidFill>
                  <a:schemeClr val="tx1"/>
                </a:solidFill>
                <a:latin typeface="Times New Roman" pitchFamily="-1" charset="0"/>
                <a:ea typeface="+mn-ea"/>
                <a:cs typeface="+mn-cs"/>
              </a:rPr>
              <a:t> (system stack)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dùng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Trước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callee</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kế</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tiếp</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nơi</a:t>
            </a:r>
            <a:r>
              <a:rPr lang="en-US" sz="1200" kern="1200" baseline="0" dirty="0" smtClean="0">
                <a:solidFill>
                  <a:schemeClr val="tx1"/>
                </a:solidFill>
                <a:latin typeface="Times New Roman" pitchFamily="-1" charset="0"/>
                <a:ea typeface="+mn-ea"/>
                <a:cs typeface="+mn-cs"/>
              </a:rPr>
              <a:t> quay </a:t>
            </a:r>
            <a:r>
              <a:rPr lang="en-US" sz="1200" kern="1200" baseline="0" dirty="0" err="1" smtClean="0">
                <a:solidFill>
                  <a:schemeClr val="tx1"/>
                </a:solidFill>
                <a:latin typeface="Times New Roman" pitchFamily="-1" charset="0"/>
                <a:ea typeface="+mn-ea"/>
                <a:cs typeface="+mn-cs"/>
              </a:rPr>
              <a:t>về</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sẽ</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chạy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caller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vào</a:t>
            </a:r>
            <a:r>
              <a:rPr lang="en-US" sz="1200" kern="1200" baseline="0" dirty="0" smtClean="0">
                <a:solidFill>
                  <a:schemeClr val="tx1"/>
                </a:solidFill>
                <a:latin typeface="Times New Roman" pitchFamily="-1" charset="0"/>
                <a:ea typeface="+mn-ea"/>
                <a:cs typeface="+mn-cs"/>
              </a:rPr>
              <a:t> stack.</a:t>
            </a:r>
          </a:p>
          <a:p>
            <a:endParaRPr lang="en-US" sz="1200" kern="1200" baseline="0" dirty="0" smtClean="0">
              <a:solidFill>
                <a:schemeClr val="tx1"/>
              </a:solidFill>
              <a:latin typeface="Times New Roman" pitchFamily="-1" charset="0"/>
              <a:ea typeface="+mn-ea"/>
              <a:cs typeface="+mn-cs"/>
            </a:endParaRPr>
          </a:p>
          <a:p>
            <a:r>
              <a:rPr lang="en-US" sz="1200" b="1" u="sng" kern="1200" dirty="0" err="1" smtClean="0">
                <a:solidFill>
                  <a:schemeClr val="tx1"/>
                </a:solidFill>
                <a:latin typeface="Times New Roman" pitchFamily="-1" charset="0"/>
                <a:ea typeface="+mn-ea"/>
                <a:cs typeface="+mn-cs"/>
              </a:rPr>
              <a:t>Xem</a:t>
            </a:r>
            <a:r>
              <a:rPr lang="en-US" sz="1200" b="1" u="sng" kern="1200" dirty="0" smtClean="0">
                <a:solidFill>
                  <a:schemeClr val="tx1"/>
                </a:solidFill>
                <a:latin typeface="Times New Roman" pitchFamily="-1" charset="0"/>
                <a:ea typeface="+mn-ea"/>
                <a:cs typeface="+mn-cs"/>
              </a:rPr>
              <a:t> </a:t>
            </a:r>
            <a:r>
              <a:rPr lang="en-US" sz="1200" b="1" u="sng" kern="1200" dirty="0" err="1" smtClean="0">
                <a:solidFill>
                  <a:schemeClr val="tx1"/>
                </a:solidFill>
                <a:latin typeface="Times New Roman" pitchFamily="-1" charset="0"/>
                <a:ea typeface="+mn-ea"/>
                <a:cs typeface="+mn-cs"/>
              </a:rPr>
              <a:t>hình</a:t>
            </a:r>
            <a:r>
              <a:rPr lang="en-US" sz="1200" b="1" u="sng" kern="1200" dirty="0" smtClean="0">
                <a:solidFill>
                  <a:schemeClr val="tx1"/>
                </a:solidFill>
                <a:latin typeface="Times New Roman" pitchFamily="-1" charset="0"/>
                <a:ea typeface="+mn-ea"/>
                <a:cs typeface="+mn-cs"/>
              </a:rPr>
              <a:t>:</a:t>
            </a:r>
          </a:p>
          <a:p>
            <a:r>
              <a:rPr lang="en-US" sz="1200" kern="120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Main </a:t>
            </a:r>
            <a:r>
              <a:rPr lang="en-US" sz="1200" kern="1200" baseline="0" dirty="0" err="1" smtClean="0">
                <a:solidFill>
                  <a:schemeClr val="tx1"/>
                </a:solidFill>
                <a:latin typeface="Times New Roman" pitchFamily="-1" charset="0"/>
                <a:ea typeface="+mn-ea"/>
                <a:cs typeface="+mn-cs"/>
              </a:rPr>
              <a:t>gọi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hàm</a:t>
            </a:r>
            <a:r>
              <a:rPr lang="en-US" sz="1200" kern="1200" baseline="0" dirty="0" smtClean="0">
                <a:solidFill>
                  <a:schemeClr val="tx1"/>
                </a:solidFill>
                <a:latin typeface="Times New Roman" pitchFamily="-1" charset="0"/>
                <a:ea typeface="+mn-ea"/>
                <a:cs typeface="+mn-cs"/>
              </a:rPr>
              <a:t> Proc1 </a:t>
            </a:r>
            <a:r>
              <a:rPr lang="en-US" sz="1200" kern="1200" baseline="0" dirty="0" err="1" smtClean="0">
                <a:solidFill>
                  <a:schemeClr val="tx1"/>
                </a:solidFill>
                <a:latin typeface="Times New Roman" pitchFamily="-1" charset="0"/>
                <a:ea typeface="+mn-ea"/>
                <a:cs typeface="+mn-cs"/>
              </a:rPr>
              <a:t>tại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4100</a:t>
            </a:r>
            <a:r>
              <a:rPr lang="en-US" sz="1200" kern="1200" baseline="0" dirty="0" smtClean="0">
                <a:solidFill>
                  <a:schemeClr val="tx1"/>
                </a:solidFill>
                <a:latin typeface="Times New Roman" pitchFamily="-1" charset="0"/>
                <a:ea typeface="+mn-ea"/>
                <a:cs typeface="+mn-cs"/>
              </a:rPr>
              <a:t>. </a:t>
            </a:r>
          </a:p>
          <a:p>
            <a:r>
              <a:rPr lang="en-US" sz="1200" kern="1200" baseline="0" dirty="0" err="1" smtClean="0">
                <a:solidFill>
                  <a:schemeClr val="tx1"/>
                </a:solidFill>
                <a:latin typeface="Times New Roman" pitchFamily="-1" charset="0"/>
                <a:ea typeface="+mn-ea"/>
                <a:cs typeface="+mn-cs"/>
              </a:rPr>
              <a:t>Trước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khi</a:t>
            </a:r>
            <a:r>
              <a:rPr lang="en-US" sz="1200" kern="1200" baseline="0" dirty="0" smtClean="0">
                <a:solidFill>
                  <a:schemeClr val="tx1"/>
                </a:solidFill>
                <a:latin typeface="Times New Roman" pitchFamily="-1" charset="0"/>
                <a:ea typeface="+mn-ea"/>
                <a:cs typeface="+mn-cs"/>
              </a:rPr>
              <a:t> Main </a:t>
            </a:r>
            <a:r>
              <a:rPr lang="en-US" sz="1200" kern="1200" baseline="0" dirty="0" err="1" smtClean="0">
                <a:solidFill>
                  <a:schemeClr val="tx1"/>
                </a:solidFill>
                <a:latin typeface="Times New Roman" pitchFamily="-1" charset="0"/>
                <a:ea typeface="+mn-ea"/>
                <a:cs typeface="+mn-cs"/>
              </a:rPr>
              <a:t>gọi</a:t>
            </a:r>
            <a:r>
              <a:rPr lang="en-US" sz="1200" kern="1200" baseline="0" dirty="0" smtClean="0">
                <a:solidFill>
                  <a:schemeClr val="tx1"/>
                </a:solidFill>
                <a:latin typeface="Times New Roman" pitchFamily="-1" charset="0"/>
                <a:ea typeface="+mn-ea"/>
                <a:cs typeface="+mn-cs"/>
              </a:rPr>
              <a:t> Proc1, </a:t>
            </a:r>
            <a:r>
              <a:rPr lang="en-US" sz="1200" kern="1200" baseline="0" dirty="0" err="1" smtClean="0">
                <a:solidFill>
                  <a:schemeClr val="tx1"/>
                </a:solidFill>
                <a:latin typeface="Times New Roman" pitchFamily="-1" charset="0"/>
                <a:ea typeface="+mn-ea"/>
                <a:cs typeface="+mn-cs"/>
              </a:rPr>
              <a:t>địa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chỉ</a:t>
            </a:r>
            <a:r>
              <a:rPr lang="en-US" sz="1200" kern="1200" baseline="0" dirty="0" smtClean="0">
                <a:solidFill>
                  <a:schemeClr val="tx1"/>
                </a:solidFill>
                <a:latin typeface="Times New Roman" pitchFamily="-1" charset="0"/>
                <a:ea typeface="+mn-ea"/>
                <a:cs typeface="+mn-cs"/>
              </a:rPr>
              <a:t> quay </a:t>
            </a:r>
            <a:r>
              <a:rPr lang="en-US" sz="1200" kern="1200" baseline="0" dirty="0" err="1" smtClean="0">
                <a:solidFill>
                  <a:schemeClr val="tx1"/>
                </a:solidFill>
                <a:latin typeface="Times New Roman" pitchFamily="-1" charset="0"/>
                <a:ea typeface="+mn-ea"/>
                <a:cs typeface="+mn-cs"/>
              </a:rPr>
              <a:t>về</a:t>
            </a:r>
            <a:r>
              <a:rPr lang="en-US" sz="120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4101</a:t>
            </a:r>
            <a:r>
              <a:rPr lang="en-US" sz="1200" b="0" kern="1200" baseline="0" dirty="0" smtClean="0">
                <a:solidFill>
                  <a:schemeClr val="tx1"/>
                </a:solidFill>
                <a:latin typeface="Times New Roman" pitchFamily="-1" charset="0"/>
                <a:ea typeface="+mn-ea"/>
                <a:cs typeface="+mn-cs"/>
              </a:rPr>
              <a:t>được </a:t>
            </a:r>
            <a:r>
              <a:rPr lang="en-US" sz="1200" b="0" kern="1200" baseline="0" dirty="0" err="1" smtClean="0">
                <a:solidFill>
                  <a:schemeClr val="tx1"/>
                </a:solidFill>
                <a:latin typeface="Times New Roman" pitchFamily="-1" charset="0"/>
                <a:ea typeface="+mn-ea"/>
                <a:cs typeface="+mn-cs"/>
              </a:rPr>
              <a:t>đưa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stack. </a:t>
            </a:r>
          </a:p>
          <a:p>
            <a:r>
              <a:rPr lang="en-US" sz="1200" b="0" kern="1200" baseline="0" dirty="0" err="1" smtClean="0">
                <a:solidFill>
                  <a:schemeClr val="tx1"/>
                </a:solidFill>
                <a:latin typeface="Times New Roman" pitchFamily="-1" charset="0"/>
                <a:ea typeface="+mn-ea"/>
                <a:cs typeface="+mn-cs"/>
              </a:rPr>
              <a:t>Sau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khi</a:t>
            </a:r>
            <a:r>
              <a:rPr lang="en-US" sz="1200" b="0" kern="1200" baseline="0" dirty="0" smtClean="0">
                <a:solidFill>
                  <a:schemeClr val="tx1"/>
                </a:solidFill>
                <a:latin typeface="Times New Roman" pitchFamily="-1" charset="0"/>
                <a:ea typeface="+mn-ea"/>
                <a:cs typeface="+mn-cs"/>
              </a:rPr>
              <a:t> Proc1 </a:t>
            </a:r>
            <a:r>
              <a:rPr lang="en-US" sz="1200" b="0" kern="1200" baseline="0" dirty="0" err="1" smtClean="0">
                <a:solidFill>
                  <a:schemeClr val="tx1"/>
                </a:solidFill>
                <a:latin typeface="Times New Roman" pitchFamily="-1" charset="0"/>
                <a:ea typeface="+mn-ea"/>
                <a:cs typeface="+mn-cs"/>
              </a:rPr>
              <a:t>chạy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xong</a:t>
            </a:r>
            <a:r>
              <a:rPr lang="en-US" sz="1200" b="0" kern="1200" baseline="0" dirty="0" smtClean="0">
                <a:solidFill>
                  <a:schemeClr val="tx1"/>
                </a:solidFill>
                <a:latin typeface="Times New Roman" pitchFamily="-1" charset="0"/>
                <a:ea typeface="+mn-ea"/>
                <a:cs typeface="+mn-cs"/>
              </a:rPr>
              <a:t>, </a:t>
            </a:r>
            <a:r>
              <a:rPr lang="en-US" sz="1200" b="1" kern="1200" baseline="0" dirty="0" smtClean="0">
                <a:solidFill>
                  <a:schemeClr val="tx1"/>
                </a:solidFill>
                <a:latin typeface="Times New Roman" pitchFamily="-1" charset="0"/>
                <a:ea typeface="+mn-ea"/>
                <a:cs typeface="+mn-cs"/>
              </a:rPr>
              <a:t>4101</a:t>
            </a:r>
            <a:r>
              <a:rPr lang="en-US" sz="1200" b="0" kern="1200" baseline="0" dirty="0" smtClean="0">
                <a:solidFill>
                  <a:schemeClr val="tx1"/>
                </a:solidFill>
                <a:latin typeface="Times New Roman" pitchFamily="-1" charset="0"/>
                <a:ea typeface="+mn-ea"/>
                <a:cs typeface="+mn-cs"/>
              </a:rPr>
              <a:t>trong stack </a:t>
            </a:r>
            <a:r>
              <a:rPr lang="en-US" sz="1200" b="0" kern="1200" baseline="0" dirty="0" err="1" smtClean="0">
                <a:solidFill>
                  <a:schemeClr val="tx1"/>
                </a:solidFill>
                <a:latin typeface="Times New Roman" pitchFamily="-1" charset="0"/>
                <a:ea typeface="+mn-ea"/>
                <a:cs typeface="+mn-cs"/>
              </a:rPr>
              <a:t>đưỡc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ra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tại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này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Main) </a:t>
            </a:r>
            <a:r>
              <a:rPr lang="en-US" sz="1200" b="0" kern="1200" baseline="0" dirty="0" err="1" smtClean="0">
                <a:solidFill>
                  <a:schemeClr val="tx1"/>
                </a:solidFill>
                <a:latin typeface="Times New Roman" pitchFamily="-1" charset="0"/>
                <a:ea typeface="+mn-ea"/>
                <a:cs typeface="+mn-cs"/>
              </a:rPr>
              <a:t>sẽ</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chạy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tiếp</a:t>
            </a:r>
            <a:r>
              <a:rPr lang="en-US" sz="1200" b="0" kern="1200" baseline="0" dirty="0" smtClean="0">
                <a:solidFill>
                  <a:schemeClr val="tx1"/>
                </a:solidFill>
                <a:latin typeface="Times New Roman" pitchFamily="-1" charset="0"/>
                <a:ea typeface="+mn-ea"/>
                <a:cs typeface="+mn-cs"/>
              </a:rPr>
              <a:t>.</a:t>
            </a:r>
          </a:p>
          <a:p>
            <a:r>
              <a:rPr lang="en-US" sz="1200" b="0" kern="1200" baseline="0" dirty="0" err="1" smtClean="0">
                <a:solidFill>
                  <a:schemeClr val="tx1"/>
                </a:solidFill>
                <a:latin typeface="Times New Roman" pitchFamily="-1" charset="0"/>
                <a:ea typeface="+mn-ea"/>
                <a:cs typeface="+mn-cs"/>
              </a:rPr>
              <a:t>Cứ</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như</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thế</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chúng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hiểu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cách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chạy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thí</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dụ</a:t>
            </a:r>
            <a:r>
              <a:rPr lang="en-US" sz="1200" b="0" kern="1200" baseline="0" dirty="0" smtClean="0">
                <a:solidFill>
                  <a:schemeClr val="tx1"/>
                </a:solidFill>
                <a:latin typeface="Times New Roman" pitchFamily="-1" charset="0"/>
                <a:ea typeface="+mn-ea"/>
                <a:cs typeface="+mn-cs"/>
              </a:rPr>
              <a:t>.</a:t>
            </a:r>
            <a:endParaRPr lang="en-US" sz="1200" b="1" kern="120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more general and powerful approach is to use a stack (see Appendix O for a discussion of stacks). When the processor executes a call, it places the return address on the stack. When it executes a return, it uses the address on the stack. </a:t>
            </a:r>
            <a:endParaRPr lang="en-US" dirty="0" smtClean="0"/>
          </a:p>
          <a:p>
            <a:r>
              <a:rPr lang="en-US" sz="1200" kern="1200" dirty="0" smtClean="0">
                <a:solidFill>
                  <a:schemeClr val="tx1"/>
                </a:solidFill>
                <a:latin typeface="Times New Roman" pitchFamily="-1" charset="0"/>
                <a:ea typeface="+mn-ea"/>
                <a:cs typeface="+mn-cs"/>
              </a:rPr>
              <a:t>Figure 12.9 illustrates the use of the stack.</a:t>
            </a:r>
            <a:br>
              <a:rPr lang="en-US" sz="1200" kern="1200" dirty="0" smtClean="0">
                <a:solidFill>
                  <a:schemeClr val="tx1"/>
                </a:solidFill>
                <a:latin typeface="Times New Roman" pitchFamily="-1" charset="0"/>
                <a:ea typeface="+mn-ea"/>
                <a:cs typeface="+mn-cs"/>
              </a:rPr>
            </a:br>
            <a:endParaRPr lang="en-US" dirty="0" smtClean="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39</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12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a:t>
            </a:r>
          </a:p>
        </p:txBody>
      </p:sp>
      <p:sp>
        <p:nvSpPr>
          <p:cNvPr id="71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174" name="Rectangle 6"/>
          <p:cNvSpPr>
            <a:spLocks noGrp="1" noRot="1" noChangeAspect="1" noChangeArrowheads="1" noTextEdit="1"/>
          </p:cNvSpPr>
          <p:nvPr>
            <p:ph type="sldImg"/>
          </p:nvPr>
        </p:nvSpPr>
        <p:spPr>
          <a:xfrm>
            <a:off x="1150938" y="692150"/>
            <a:ext cx="4556125" cy="3416300"/>
          </a:xfrm>
          <a:ln cap="flat"/>
        </p:spPr>
      </p:sp>
      <p:sp>
        <p:nvSpPr>
          <p:cNvPr id="71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operation of the processor is determined by the instructions it executes, referred to as </a:t>
            </a:r>
            <a:r>
              <a:rPr lang="en-US" sz="1200" i="1" kern="1200" dirty="0" smtClean="0">
                <a:solidFill>
                  <a:schemeClr val="tx1"/>
                </a:solidFill>
                <a:latin typeface="Times New Roman" pitchFamily="-1" charset="0"/>
                <a:ea typeface="+mn-ea"/>
                <a:cs typeface="+mn-cs"/>
              </a:rPr>
              <a:t>machine instructions </a:t>
            </a:r>
            <a:r>
              <a:rPr lang="en-US" sz="1200" kern="1200" dirty="0" smtClean="0">
                <a:solidFill>
                  <a:schemeClr val="tx1"/>
                </a:solidFill>
                <a:latin typeface="Times New Roman" pitchFamily="-1" charset="0"/>
                <a:ea typeface="+mn-ea"/>
                <a:cs typeface="+mn-cs"/>
              </a:rPr>
              <a:t>or </a:t>
            </a:r>
            <a:r>
              <a:rPr lang="en-US" sz="1200" i="1" kern="1200" dirty="0" smtClean="0">
                <a:solidFill>
                  <a:schemeClr val="tx1"/>
                </a:solidFill>
                <a:latin typeface="Times New Roman" pitchFamily="-1" charset="0"/>
                <a:ea typeface="+mn-ea"/>
                <a:cs typeface="+mn-cs"/>
              </a:rPr>
              <a:t>computer instructions. </a:t>
            </a:r>
            <a:r>
              <a:rPr lang="en-US" sz="1200" kern="1200" dirty="0" smtClean="0">
                <a:solidFill>
                  <a:schemeClr val="tx1"/>
                </a:solidFill>
                <a:latin typeface="Times New Roman" pitchFamily="-1" charset="0"/>
                <a:ea typeface="+mn-ea"/>
                <a:cs typeface="+mn-cs"/>
              </a:rPr>
              <a:t>The collection of different instructions that the processor can execute is referred to as the processor’s </a:t>
            </a:r>
            <a:r>
              <a:rPr lang="en-US" sz="1200" i="1" kern="1200" dirty="0" smtClean="0">
                <a:solidFill>
                  <a:schemeClr val="tx1"/>
                </a:solidFill>
                <a:latin typeface="Times New Roman" pitchFamily="-1" charset="0"/>
                <a:ea typeface="+mn-ea"/>
                <a:cs typeface="+mn-cs"/>
              </a:rPr>
              <a:t>instruction set.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Each instruction must contain the information required by the processor for execution. </a:t>
            </a:r>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Một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máy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phải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mô</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đầy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đủ</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thành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sau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thì</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phần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cứng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mới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thực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thi</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err="1" smtClean="0">
                <a:solidFill>
                  <a:schemeClr val="tx1"/>
                </a:solidFill>
                <a:latin typeface="Times New Roman" pitchFamily="-1" charset="0"/>
                <a:ea typeface="+mn-ea"/>
                <a:cs typeface="+mn-cs"/>
              </a:rPr>
              <a:t>Lệnh</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này</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làm</a:t>
            </a:r>
            <a:r>
              <a:rPr lang="en-US" sz="1200" b="1" kern="1200" baseline="0" dirty="0" smtClean="0">
                <a:solidFill>
                  <a:schemeClr val="tx1"/>
                </a:solidFill>
                <a:latin typeface="Times New Roman" pitchFamily="-1" charset="0"/>
                <a:ea typeface="+mn-ea"/>
                <a:cs typeface="+mn-cs"/>
              </a:rPr>
              <a:t> </a:t>
            </a:r>
            <a:r>
              <a:rPr lang="en-US" sz="1200" b="1" kern="1200" baseline="0" dirty="0" err="1" smtClean="0">
                <a:solidFill>
                  <a:schemeClr val="tx1"/>
                </a:solidFill>
                <a:latin typeface="Times New Roman" pitchFamily="-1" charset="0"/>
                <a:ea typeface="+mn-ea"/>
                <a:cs typeface="+mn-cs"/>
              </a:rPr>
              <a:t>gì</a:t>
            </a:r>
            <a:r>
              <a:rPr lang="en-US" sz="1200" b="1" kern="1200" baseline="0" dirty="0" smtClean="0">
                <a:solidFill>
                  <a:schemeClr val="tx1"/>
                </a:solidFill>
                <a:latin typeface="Times New Roman" pitchFamily="-1" charset="0"/>
                <a:ea typeface="+mn-ea"/>
                <a:cs typeface="+mn-cs"/>
              </a:rPr>
              <a:t>? </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Opcode</a:t>
            </a:r>
            <a:endParaRPr lang="en-US" sz="120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err="1" smtClean="0">
                <a:solidFill>
                  <a:schemeClr val="tx1"/>
                </a:solidFill>
                <a:latin typeface="Times New Roman" pitchFamily="-1" charset="0"/>
                <a:ea typeface="+mn-ea"/>
                <a:cs typeface="+mn-cs"/>
                <a:sym typeface="Wingdings" pitchFamily="2" charset="2"/>
              </a:rPr>
              <a:t>Dữ</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liệu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đầu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vào</a:t>
            </a:r>
            <a:r>
              <a:rPr lang="en-US" sz="1200" b="1" kern="1200" baseline="0" dirty="0" smtClean="0">
                <a:solidFill>
                  <a:schemeClr val="tx1"/>
                </a:solidFill>
                <a:latin typeface="Times New Roman" pitchFamily="-1" charset="0"/>
                <a:ea typeface="+mn-ea"/>
                <a:cs typeface="+mn-cs"/>
                <a:sym typeface="Wingdings" pitchFamily="2" charset="2"/>
              </a:rPr>
              <a:t> ở </a:t>
            </a:r>
            <a:r>
              <a:rPr lang="en-US" sz="1200" b="1" kern="1200" baseline="0" dirty="0" err="1" smtClean="0">
                <a:solidFill>
                  <a:schemeClr val="tx1"/>
                </a:solidFill>
                <a:latin typeface="Times New Roman" pitchFamily="-1" charset="0"/>
                <a:ea typeface="+mn-ea"/>
                <a:cs typeface="+mn-cs"/>
                <a:sym typeface="Wingdings" pitchFamily="2" charset="2"/>
              </a:rPr>
              <a:t>đâu</a:t>
            </a:r>
            <a:r>
              <a:rPr lang="en-US" sz="1200" b="1" kern="1200" baseline="0" dirty="0" smtClean="0">
                <a:solidFill>
                  <a:schemeClr val="tx1"/>
                </a:solidFill>
                <a:latin typeface="Times New Roman" pitchFamily="-1" charset="0"/>
                <a:ea typeface="+mn-ea"/>
                <a:cs typeface="+mn-cs"/>
                <a:sym typeface="Wingdings" pitchFamily="2" charset="2"/>
              </a:rPr>
              <a:t>?</a:t>
            </a:r>
            <a:r>
              <a:rPr lang="en-US" sz="1200" kern="1200" baseline="0" dirty="0" smtClean="0">
                <a:solidFill>
                  <a:schemeClr val="tx1"/>
                </a:solidFill>
                <a:latin typeface="Times New Roman" pitchFamily="-1" charset="0"/>
                <a:ea typeface="+mn-ea"/>
                <a:cs typeface="+mn-cs"/>
                <a:sym typeface="Wingdings" pitchFamily="2" charset="2"/>
              </a:rPr>
              <a:t>  source operand</a:t>
            </a:r>
            <a:endParaRPr lang="en-US" sz="1200" b="1"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err="1" smtClean="0">
                <a:solidFill>
                  <a:schemeClr val="tx1"/>
                </a:solidFill>
                <a:latin typeface="Times New Roman" pitchFamily="-1" charset="0"/>
                <a:ea typeface="+mn-ea"/>
                <a:cs typeface="+mn-cs"/>
                <a:sym typeface="Wingdings" pitchFamily="2" charset="2"/>
              </a:rPr>
              <a:t>Dữ</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liệu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đầu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ra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để</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vào</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đâu</a:t>
            </a:r>
            <a:r>
              <a:rPr lang="en-US" sz="1200" b="1" kern="1200" baseline="0" dirty="0" smtClean="0">
                <a:solidFill>
                  <a:schemeClr val="tx1"/>
                </a:solidFill>
                <a:latin typeface="Times New Roman" pitchFamily="-1" charset="0"/>
                <a:ea typeface="+mn-ea"/>
                <a:cs typeface="+mn-cs"/>
                <a:sym typeface="Wingdings" pitchFamily="2" charset="2"/>
              </a:rPr>
              <a:t>?</a:t>
            </a:r>
            <a:r>
              <a:rPr lang="en-US" sz="1200" kern="1200" baseline="0" dirty="0" smtClean="0">
                <a:solidFill>
                  <a:schemeClr val="tx1"/>
                </a:solidFill>
                <a:latin typeface="Times New Roman" pitchFamily="-1" charset="0"/>
                <a:ea typeface="+mn-ea"/>
                <a:cs typeface="+mn-cs"/>
                <a:sym typeface="Wingdings" pitchFamily="2" charset="2"/>
              </a:rPr>
              <a:t>  result operand</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200" b="1" kern="1200" baseline="0" dirty="0" err="1" smtClean="0">
                <a:solidFill>
                  <a:schemeClr val="tx1"/>
                </a:solidFill>
                <a:latin typeface="Times New Roman" pitchFamily="-1" charset="0"/>
                <a:ea typeface="+mn-ea"/>
                <a:cs typeface="+mn-cs"/>
                <a:sym typeface="Wingdings" pitchFamily="2" charset="2"/>
              </a:rPr>
              <a:t>Các</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dữ</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liệu</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của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lệnh</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có</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thể</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được</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mô</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tả</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trị</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trực</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tiếp</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trị</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hằng</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hoặc</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địa</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chỉ</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giúp</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truy</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xuất</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dữ</a:t>
            </a:r>
            <a:r>
              <a:rPr lang="en-US" sz="1200" b="1" kern="1200" baseline="0" dirty="0" smtClean="0">
                <a:solidFill>
                  <a:schemeClr val="tx1"/>
                </a:solidFill>
                <a:latin typeface="Times New Roman" pitchFamily="-1" charset="0"/>
                <a:ea typeface="+mn-ea"/>
                <a:cs typeface="+mn-cs"/>
                <a:sym typeface="Wingdings" pitchFamily="2" charset="2"/>
              </a:rPr>
              <a:t> </a:t>
            </a:r>
            <a:r>
              <a:rPr lang="en-US" sz="1200" b="1" kern="1200" baseline="0" dirty="0" err="1" smtClean="0">
                <a:solidFill>
                  <a:schemeClr val="tx1"/>
                </a:solidFill>
                <a:latin typeface="Times New Roman" pitchFamily="-1" charset="0"/>
                <a:ea typeface="+mn-ea"/>
                <a:cs typeface="+mn-cs"/>
                <a:sym typeface="Wingdings" pitchFamily="2" charset="2"/>
              </a:rPr>
              <a:t>liệu</a:t>
            </a:r>
            <a:r>
              <a:rPr lang="en-US" sz="1200" b="1" kern="1200" baseline="0" dirty="0" smtClean="0">
                <a:solidFill>
                  <a:schemeClr val="tx1"/>
                </a:solidFill>
                <a:latin typeface="Times New Roman" pitchFamily="-1"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sym typeface="Wingdings" pitchFamily="2" charset="2"/>
              </a:rPr>
              <a:t>Cơ</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chế</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thực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là</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tuần</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tự</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này</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xong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thì</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kế</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tiếp</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được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thực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thi</a:t>
            </a:r>
            <a:r>
              <a:rPr lang="en-US" sz="1200" kern="1200" baseline="0" dirty="0" smtClean="0">
                <a:solidFill>
                  <a:schemeClr val="tx1"/>
                </a:solidFill>
                <a:latin typeface="Times New Roman" pitchFamily="-1"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err="1" smtClean="0">
                <a:solidFill>
                  <a:schemeClr val="tx1"/>
                </a:solidFill>
                <a:latin typeface="Times New Roman" pitchFamily="-1" charset="0"/>
                <a:ea typeface="+mn-ea"/>
                <a:cs typeface="+mn-cs"/>
                <a:sym typeface="Wingdings" pitchFamily="2" charset="2"/>
              </a:rPr>
              <a:t>Để</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tăng</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hiệu</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suất</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khi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này</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thực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thi</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thì</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lệnh</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kế</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tiếp</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sẽ</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được</a:t>
            </a:r>
            <a:r>
              <a:rPr lang="en-US" sz="1200" kern="1200" baseline="0" dirty="0" smtClean="0">
                <a:solidFill>
                  <a:schemeClr val="tx1"/>
                </a:solidFill>
                <a:latin typeface="Times New Roman" pitchFamily="-1" charset="0"/>
                <a:ea typeface="+mn-ea"/>
                <a:cs typeface="+mn-cs"/>
                <a:sym typeface="Wingdings" pitchFamily="2" charset="2"/>
              </a:rPr>
              <a:t> </a:t>
            </a:r>
            <a:r>
              <a:rPr lang="en-US" sz="1200" kern="1200" baseline="0" dirty="0" err="1" smtClean="0">
                <a:solidFill>
                  <a:schemeClr val="tx1"/>
                </a:solidFill>
                <a:latin typeface="Times New Roman" pitchFamily="-1" charset="0"/>
                <a:ea typeface="+mn-ea"/>
                <a:cs typeface="+mn-cs"/>
                <a:sym typeface="Wingdings" pitchFamily="2" charset="2"/>
              </a:rPr>
              <a:t>lấy</a:t>
            </a:r>
            <a:r>
              <a:rPr lang="en-US" sz="1200" kern="1200" baseline="0" dirty="0" smtClean="0">
                <a:solidFill>
                  <a:schemeClr val="tx1"/>
                </a:solidFill>
                <a:latin typeface="Times New Roman" pitchFamily="-1" charset="0"/>
                <a:ea typeface="+mn-ea"/>
                <a:cs typeface="+mn-cs"/>
                <a:sym typeface="Wingdings" pitchFamily="2" charset="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Operation code: </a:t>
            </a:r>
            <a:r>
              <a:rPr lang="en-US" sz="1200" kern="1200" dirty="0" smtClean="0">
                <a:solidFill>
                  <a:schemeClr val="tx1"/>
                </a:solidFill>
                <a:latin typeface="Times New Roman" pitchFamily="-1" charset="0"/>
                <a:ea typeface="+mn-ea"/>
                <a:cs typeface="+mn-cs"/>
              </a:rPr>
              <a:t>Specifies the operation to be performed (e.g., ADD, I/O). The operation is specified by a binary code, known as the operation code, or </a:t>
            </a:r>
            <a:r>
              <a:rPr lang="en-US" sz="1200" b="1" kern="1200" dirty="0" smtClean="0">
                <a:solidFill>
                  <a:schemeClr val="tx1"/>
                </a:solidFill>
                <a:latin typeface="Times New Roman" pitchFamily="-1" charset="0"/>
                <a:ea typeface="+mn-ea"/>
                <a:cs typeface="+mn-cs"/>
              </a:rPr>
              <a:t>opcode.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Source operand reference: </a:t>
            </a:r>
            <a:r>
              <a:rPr lang="en-US" sz="1200" kern="1200" dirty="0" smtClean="0">
                <a:solidFill>
                  <a:schemeClr val="tx1"/>
                </a:solidFill>
                <a:latin typeface="Times New Roman" pitchFamily="-1" charset="0"/>
                <a:ea typeface="+mn-ea"/>
                <a:cs typeface="+mn-cs"/>
              </a:rPr>
              <a:t>The operation may involve one or more source operands, that is, operands that are inputs for the operation.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Result operand reference: </a:t>
            </a:r>
            <a:r>
              <a:rPr lang="en-US" sz="1200" kern="1200" dirty="0" smtClean="0">
                <a:solidFill>
                  <a:schemeClr val="tx1"/>
                </a:solidFill>
                <a:latin typeface="Times New Roman" pitchFamily="-1" charset="0"/>
                <a:ea typeface="+mn-ea"/>
                <a:cs typeface="+mn-cs"/>
              </a:rPr>
              <a:t>The operation may produce a result.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Next instruction reference: </a:t>
            </a:r>
            <a:r>
              <a:rPr lang="en-US" sz="1200" kern="1200" dirty="0" smtClean="0">
                <a:solidFill>
                  <a:schemeClr val="tx1"/>
                </a:solidFill>
                <a:latin typeface="Times New Roman" pitchFamily="-1" charset="0"/>
                <a:ea typeface="+mn-ea"/>
                <a:cs typeface="+mn-cs"/>
              </a:rPr>
              <a:t>This tells the processor where to fetch the next instruction after the execution of this instruction is complete.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a:t>
            </a:r>
          </a:p>
        </p:txBody>
      </p:sp>
      <p:sp>
        <p:nvSpPr>
          <p:cNvPr id="922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22" name="Rectangle 6"/>
          <p:cNvSpPr>
            <a:spLocks noGrp="1" noRot="1" noChangeAspect="1" noChangeArrowheads="1" noTextEdit="1"/>
          </p:cNvSpPr>
          <p:nvPr>
            <p:ph type="sldImg"/>
          </p:nvPr>
        </p:nvSpPr>
        <p:spPr>
          <a:xfrm>
            <a:off x="1150938" y="692150"/>
            <a:ext cx="4556125" cy="3416300"/>
          </a:xfrm>
          <a:ln cap="flat"/>
        </p:spPr>
      </p:sp>
      <p:sp>
        <p:nvSpPr>
          <p:cNvPr id="9223"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err="1" smtClean="0">
                <a:solidFill>
                  <a:schemeClr val="tx1"/>
                </a:solidFill>
                <a:latin typeface="Times New Roman" pitchFamily="-1" charset="0"/>
                <a:ea typeface="+mn-ea"/>
                <a:cs typeface="+mn-cs"/>
              </a:rPr>
              <a:t>Sơ</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đồ</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thái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thực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đã</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được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bàn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đến</a:t>
            </a: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chương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trước</a:t>
            </a:r>
            <a:r>
              <a:rPr lang="en-US" sz="1200" kern="1200" baseline="0" dirty="0" smtClean="0">
                <a:solidFill>
                  <a:schemeClr val="tx1"/>
                </a:solidFill>
                <a:latin typeface="Times New Roman" pitchFamily="-1" charset="0"/>
                <a:ea typeface="+mn-ea"/>
                <a:cs typeface="+mn-cs"/>
              </a:rPr>
              <a:t>. Ở </a:t>
            </a:r>
            <a:r>
              <a:rPr lang="en-US" sz="1200" kern="1200" baseline="0" dirty="0" err="1" smtClean="0">
                <a:solidFill>
                  <a:schemeClr val="tx1"/>
                </a:solidFill>
                <a:latin typeface="Times New Roman" pitchFamily="-1" charset="0"/>
                <a:ea typeface="+mn-ea"/>
                <a:cs typeface="+mn-cs"/>
              </a:rPr>
              <a:t>đây</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xin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nói</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lại</a:t>
            </a:r>
            <a:r>
              <a:rPr lang="en-US" sz="120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Instruction Address Calculation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Tính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bộ</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nhớ</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dựa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PC, </a:t>
            </a:r>
            <a:r>
              <a:rPr lang="en-US" sz="1200" b="0" kern="1200" baseline="0" dirty="0" err="1" smtClean="0">
                <a:solidFill>
                  <a:schemeClr val="tx1"/>
                </a:solidFill>
                <a:latin typeface="Times New Roman" pitchFamily="-1" charset="0"/>
                <a:ea typeface="+mn-ea"/>
                <a:cs typeface="+mn-cs"/>
              </a:rPr>
              <a:t>và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nền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nơi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nạp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chương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trình</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Fetch instruction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thanh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chứa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IR (instruction register)</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Instruction Operation Decoding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Giải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mã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đầu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IR </a:t>
            </a:r>
            <a:r>
              <a:rPr lang="en-US" sz="1200" b="0" kern="1200" baseline="0" dirty="0" err="1" smtClean="0">
                <a:solidFill>
                  <a:schemeClr val="tx1"/>
                </a:solidFill>
                <a:latin typeface="Times New Roman" pitchFamily="-1" charset="0"/>
                <a:ea typeface="+mn-ea"/>
                <a:cs typeface="+mn-cs"/>
              </a:rPr>
              <a:t>là</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opcode</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được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đưa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vào</a:t>
            </a:r>
            <a:r>
              <a:rPr lang="en-US" sz="1200" b="0" kern="1200" baseline="0" dirty="0" smtClean="0">
                <a:solidFill>
                  <a:schemeClr val="tx1"/>
                </a:solidFill>
                <a:latin typeface="Times New Roman" pitchFamily="-1" charset="0"/>
                <a:ea typeface="+mn-ea"/>
                <a:cs typeface="+mn-cs"/>
              </a:rPr>
              <a:t> input </a:t>
            </a:r>
            <a:r>
              <a:rPr lang="en-US" sz="1200" b="0" kern="1200" baseline="0" dirty="0" err="1" smtClean="0">
                <a:solidFill>
                  <a:schemeClr val="tx1"/>
                </a:solidFill>
                <a:latin typeface="Times New Roman" pitchFamily="-1" charset="0"/>
                <a:ea typeface="+mn-ea"/>
                <a:cs typeface="+mn-cs"/>
              </a:rPr>
              <a:t>của</a:t>
            </a:r>
            <a:r>
              <a:rPr lang="en-US" sz="1200" b="0" kern="1200" baseline="0" dirty="0" smtClean="0">
                <a:solidFill>
                  <a:schemeClr val="tx1"/>
                </a:solidFill>
                <a:latin typeface="Times New Roman" pitchFamily="-1" charset="0"/>
                <a:ea typeface="+mn-ea"/>
                <a:cs typeface="+mn-cs"/>
              </a:rPr>
              <a:t> Control Unit (CU) </a:t>
            </a:r>
            <a:r>
              <a:rPr lang="en-US" sz="1200" b="0" kern="1200" baseline="0" dirty="0" err="1" smtClean="0">
                <a:solidFill>
                  <a:schemeClr val="tx1"/>
                </a:solidFill>
                <a:latin typeface="Times New Roman" pitchFamily="-1" charset="0"/>
                <a:ea typeface="+mn-ea"/>
                <a:cs typeface="+mn-cs"/>
              </a:rPr>
              <a:t>để</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kích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hoạt</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cứng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có</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liên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quan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chuẩn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bị</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Operand Address Calculation: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Tính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nhập</a:t>
            </a:r>
            <a:r>
              <a:rPr lang="en-US" sz="1200" b="0" kern="1200" baseline="0" dirty="0" smtClean="0">
                <a:solidFill>
                  <a:schemeClr val="tx1"/>
                </a:solidFill>
                <a:latin typeface="Times New Roman" pitchFamily="-1" charset="0"/>
                <a:ea typeface="+mn-ea"/>
                <a:cs typeface="+mn-cs"/>
              </a:rPr>
              <a:t> (input/ source operands).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Operand Fetch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input. </a:t>
            </a:r>
            <a:r>
              <a:rPr lang="en-US" sz="1200" b="0" kern="1200" baseline="0" dirty="0" err="1" smtClean="0">
                <a:solidFill>
                  <a:schemeClr val="tx1"/>
                </a:solidFill>
                <a:latin typeface="Times New Roman" pitchFamily="-1" charset="0"/>
                <a:ea typeface="+mn-ea"/>
                <a:cs typeface="+mn-cs"/>
              </a:rPr>
              <a:t>Trong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trường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hợp</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phần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cứng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hỗ</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trợ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lấy</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cả</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nhóm</a:t>
            </a:r>
            <a:r>
              <a:rPr lang="en-US" sz="1200" b="0" kern="1200" baseline="0" dirty="0" smtClean="0">
                <a:solidFill>
                  <a:schemeClr val="tx1"/>
                </a:solidFill>
                <a:latin typeface="Times New Roman" pitchFamily="-1" charset="0"/>
                <a:ea typeface="+mn-ea"/>
                <a:cs typeface="+mn-cs"/>
              </a:rPr>
              <a:t> input </a:t>
            </a:r>
            <a:r>
              <a:rPr lang="en-US" sz="1200" b="0" kern="1200" baseline="0" dirty="0" err="1" smtClean="0">
                <a:solidFill>
                  <a:schemeClr val="tx1"/>
                </a:solidFill>
                <a:latin typeface="Times New Roman" pitchFamily="-1" charset="0"/>
                <a:ea typeface="+mn-ea"/>
                <a:cs typeface="+mn-cs"/>
              </a:rPr>
              <a:t>thì</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làm</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nhiều</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lần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vòng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lặp</a:t>
            </a:r>
            <a:r>
              <a:rPr lang="en-US" sz="1200" b="0" kern="1200" baseline="0" dirty="0" smtClean="0">
                <a:solidFill>
                  <a:schemeClr val="tx1"/>
                </a:solidFill>
                <a:latin typeface="Times New Roman" pitchFamily="-1"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Data Operation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Thực</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thi</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lệnh</a:t>
            </a:r>
            <a:endParaRPr lang="en-US" sz="1200" b="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Operand Address Calculation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Tính</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địa</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chỉ</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toán</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hạng</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xuất</a:t>
            </a:r>
            <a:r>
              <a:rPr lang="en-US" sz="1200" b="0" kern="1200" baseline="0" dirty="0" smtClean="0">
                <a:solidFill>
                  <a:schemeClr val="tx1"/>
                </a:solidFill>
                <a:latin typeface="Times New Roman" pitchFamily="-1" charset="0"/>
                <a:ea typeface="+mn-ea"/>
                <a:cs typeface="+mn-cs"/>
              </a:rPr>
              <a:t> (output)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kern="1200" baseline="0" dirty="0" smtClean="0">
                <a:solidFill>
                  <a:schemeClr val="tx1"/>
                </a:solidFill>
                <a:latin typeface="Times New Roman" pitchFamily="-1" charset="0"/>
                <a:ea typeface="+mn-ea"/>
                <a:cs typeface="+mn-cs"/>
              </a:rPr>
              <a:t>Operand store</a:t>
            </a:r>
            <a:r>
              <a:rPr lang="en-US" sz="1200" b="0" kern="1200" baseline="0" dirty="0" smtClean="0">
                <a:solidFill>
                  <a:schemeClr val="tx1"/>
                </a:solidFill>
                <a:latin typeface="Times New Roman" pitchFamily="-1" charset="0"/>
                <a:ea typeface="+mn-ea"/>
                <a:cs typeface="+mn-cs"/>
              </a:rPr>
              <a:t>: </a:t>
            </a:r>
            <a:r>
              <a:rPr lang="en-US" sz="1200" b="0" kern="1200" baseline="0" dirty="0" err="1" smtClean="0">
                <a:solidFill>
                  <a:schemeClr val="tx1"/>
                </a:solidFill>
                <a:latin typeface="Times New Roman" pitchFamily="-1" charset="0"/>
                <a:ea typeface="+mn-ea"/>
                <a:cs typeface="+mn-cs"/>
              </a:rPr>
              <a:t>Lưu</a:t>
            </a:r>
            <a:r>
              <a:rPr lang="en-US" sz="1200" b="0" kern="1200" baseline="0" dirty="0" smtClean="0">
                <a:solidFill>
                  <a:schemeClr val="tx1"/>
                </a:solidFill>
                <a:latin typeface="Times New Roman" pitchFamily="-1" charset="0"/>
                <a:ea typeface="+mn-ea"/>
                <a:cs typeface="+mn-cs"/>
              </a:rPr>
              <a:t> output.</a:t>
            </a: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12.1, which repeats Figure 3.6, shows the steps involved in instruction execution and, by implication, defines the elements of a machine instruction.</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lang="en-US" dirty="0" smtClean="0"/>
          </a:p>
          <a:p>
            <a:endParaRPr lang="en-GB"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a:t>
            </a:r>
          </a:p>
        </p:txBody>
      </p:sp>
      <p:sp>
        <p:nvSpPr>
          <p:cNvPr id="1126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6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1270" name="Rectangle 6"/>
          <p:cNvSpPr>
            <a:spLocks noGrp="1" noRot="1" noChangeAspect="1" noChangeArrowheads="1" noTextEdit="1"/>
          </p:cNvSpPr>
          <p:nvPr>
            <p:ph type="sldImg"/>
          </p:nvPr>
        </p:nvSpPr>
        <p:spPr>
          <a:xfrm>
            <a:off x="1150938" y="692150"/>
            <a:ext cx="4556125" cy="3416300"/>
          </a:xfrm>
          <a:ln cap="flat"/>
        </p:spPr>
      </p:sp>
      <p:sp>
        <p:nvSpPr>
          <p:cNvPr id="11271" name="Rectangle 7"/>
          <p:cNvSpPr>
            <a:spLocks noGrp="1" noChangeArrowheads="1"/>
          </p:cNvSpPr>
          <p:nvPr>
            <p:ph type="body" idx="1"/>
          </p:nvPr>
        </p:nvSpPr>
        <p:spPr>
          <a:ln/>
        </p:spPr>
        <p:txBody>
          <a:bodyPr/>
          <a:lstStyle/>
          <a:p>
            <a:r>
              <a:rPr lang="en-US" sz="1200" kern="120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bao</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gồm</a:t>
            </a:r>
            <a:r>
              <a:rPr lang="en-US" sz="1200" kern="1200" baseline="0" dirty="0" smtClean="0">
                <a:solidFill>
                  <a:schemeClr val="tx1"/>
                </a:solidFill>
                <a:latin typeface="Times New Roman" pitchFamily="-1" charset="0"/>
                <a:ea typeface="+mn-ea"/>
                <a:cs typeface="+mn-cs"/>
              </a:rPr>
              <a:t> &lt;</a:t>
            </a:r>
            <a:r>
              <a:rPr lang="en-US" sz="1200" kern="1200" baseline="0" dirty="0" err="1" smtClean="0">
                <a:solidFill>
                  <a:schemeClr val="tx1"/>
                </a:solidFill>
                <a:latin typeface="Times New Roman" pitchFamily="-1" charset="0"/>
                <a:ea typeface="+mn-ea"/>
                <a:cs typeface="+mn-cs"/>
              </a:rPr>
              <a:t>opcode</a:t>
            </a:r>
            <a:r>
              <a:rPr lang="en-US" sz="1200" kern="1200" baseline="0" dirty="0" smtClean="0">
                <a:solidFill>
                  <a:schemeClr val="tx1"/>
                </a:solidFill>
                <a:latin typeface="Times New Roman" pitchFamily="-1" charset="0"/>
                <a:ea typeface="+mn-ea"/>
                <a:cs typeface="+mn-cs"/>
              </a:rPr>
              <a:t>, operands&gt;</a:t>
            </a:r>
          </a:p>
          <a:p>
            <a:endParaRPr lang="en-US" sz="1200" kern="1200" baseline="0" dirty="0" smtClean="0">
              <a:solidFill>
                <a:schemeClr val="tx1"/>
              </a:solidFill>
              <a:latin typeface="Times New Roman" pitchFamily="-1" charset="0"/>
              <a:ea typeface="+mn-ea"/>
              <a:cs typeface="+mn-cs"/>
            </a:endParaRPr>
          </a:p>
          <a:p>
            <a:r>
              <a:rPr lang="en-US" sz="1200" kern="1200" baseline="0" dirty="0" smtClean="0">
                <a:solidFill>
                  <a:schemeClr val="tx1"/>
                </a:solidFill>
                <a:latin typeface="Times New Roman" pitchFamily="-1" charset="0"/>
                <a:ea typeface="+mn-ea"/>
                <a:cs typeface="+mn-cs"/>
              </a:rPr>
              <a:t>Slide </a:t>
            </a:r>
            <a:r>
              <a:rPr lang="en-US" sz="1200" kern="1200" baseline="0" dirty="0" err="1" smtClean="0">
                <a:solidFill>
                  <a:schemeClr val="tx1"/>
                </a:solidFill>
                <a:latin typeface="Times New Roman" pitchFamily="-1" charset="0"/>
                <a:ea typeface="+mn-ea"/>
                <a:cs typeface="+mn-cs"/>
              </a:rPr>
              <a:t>này</a:t>
            </a:r>
            <a:r>
              <a:rPr lang="en-US" sz="1200" kern="1200" baseline="0" dirty="0" smtClean="0">
                <a:solidFill>
                  <a:schemeClr val="tx1"/>
                </a:solidFill>
                <a:latin typeface="Times New Roman" pitchFamily="-1" charset="0"/>
                <a:ea typeface="+mn-ea"/>
                <a:cs typeface="+mn-cs"/>
              </a:rPr>
              <a:t> minh </a:t>
            </a:r>
            <a:r>
              <a:rPr lang="en-US" sz="1200" kern="1200" baseline="0" dirty="0" err="1" smtClean="0">
                <a:solidFill>
                  <a:schemeClr val="tx1"/>
                </a:solidFill>
                <a:latin typeface="Times New Roman" pitchFamily="-1" charset="0"/>
                <a:ea typeface="+mn-ea"/>
                <a:cs typeface="+mn-cs"/>
              </a:rPr>
              <a:t>họa</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các</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dạng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toán</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hạng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thể</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có</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mặt</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trong</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câu</a:t>
            </a:r>
            <a:r>
              <a:rPr lang="en-US" sz="1200" kern="1200" baseline="0" dirty="0" smtClean="0">
                <a:solidFill>
                  <a:schemeClr val="tx1"/>
                </a:solidFill>
                <a:latin typeface="Times New Roman" pitchFamily="-1" charset="0"/>
                <a:ea typeface="+mn-ea"/>
                <a:cs typeface="+mn-cs"/>
              </a:rPr>
              <a:t> </a:t>
            </a:r>
            <a:r>
              <a:rPr lang="en-US" sz="1200" kern="1200" baseline="0" dirty="0" err="1" smtClean="0">
                <a:solidFill>
                  <a:schemeClr val="tx1"/>
                </a:solidFill>
                <a:latin typeface="Times New Roman" pitchFamily="-1" charset="0"/>
                <a:ea typeface="+mn-ea"/>
                <a:cs typeface="+mn-cs"/>
              </a:rPr>
              <a:t>lệnh</a:t>
            </a:r>
            <a:r>
              <a:rPr lang="en-US" sz="1200" kern="1200" baseline="0" dirty="0" smtClean="0">
                <a:solidFill>
                  <a:schemeClr val="tx1"/>
                </a:solidFill>
                <a:latin typeface="Times New Roman" pitchFamily="-1" charset="0"/>
                <a:ea typeface="+mn-ea"/>
                <a:cs typeface="+mn-cs"/>
              </a:rPr>
              <a:t>.</a:t>
            </a:r>
          </a:p>
          <a:p>
            <a:endParaRPr lang="en-US" sz="1200" kern="1200" baseline="0" dirty="0" smtClean="0">
              <a:solidFill>
                <a:schemeClr val="tx1"/>
              </a:solidFill>
              <a:latin typeface="Times New Roman" pitchFamily="-1" charset="0"/>
              <a:ea typeface="+mn-ea"/>
              <a:cs typeface="+mn-cs"/>
            </a:endParaRP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Source and result operands can be in one of four areas: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Main or virtual memory: </a:t>
            </a:r>
            <a:r>
              <a:rPr lang="en-US" sz="1200" kern="1200" dirty="0" smtClean="0">
                <a:solidFill>
                  <a:schemeClr val="tx1"/>
                </a:solidFill>
                <a:latin typeface="Times New Roman" pitchFamily="-1" charset="0"/>
                <a:ea typeface="+mn-ea"/>
                <a:cs typeface="+mn-cs"/>
              </a:rPr>
              <a:t>As with next instruction references, the main or virtual memory address must be supplied.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Processor register: </a:t>
            </a:r>
            <a:r>
              <a:rPr lang="en-US" sz="1200" kern="1200" dirty="0" smtClean="0">
                <a:solidFill>
                  <a:schemeClr val="tx1"/>
                </a:solidFill>
                <a:latin typeface="Times New Roman" pitchFamily="-1" charset="0"/>
                <a:ea typeface="+mn-ea"/>
                <a:cs typeface="+mn-cs"/>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Immediate: </a:t>
            </a:r>
            <a:r>
              <a:rPr lang="en-US" sz="1200" kern="1200" dirty="0" smtClean="0">
                <a:solidFill>
                  <a:schemeClr val="tx1"/>
                </a:solidFill>
                <a:latin typeface="Times New Roman" pitchFamily="-1" charset="0"/>
                <a:ea typeface="+mn-ea"/>
                <a:cs typeface="+mn-cs"/>
              </a:rPr>
              <a:t>The value of the operand is contained in a field in the instruction being executed.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I/O device: </a:t>
            </a:r>
            <a:r>
              <a:rPr lang="en-US" sz="1200" kern="1200" dirty="0" smtClean="0">
                <a:solidFill>
                  <a:schemeClr val="tx1"/>
                </a:solidFill>
                <a:latin typeface="Times New Roman" pitchFamily="-1" charset="0"/>
                <a:ea typeface="+mn-ea"/>
                <a:cs typeface="+mn-cs"/>
              </a:rPr>
              <a:t>The instruction must specify the I/O module and device for the operation. If memory-mapped I/O is used, this is just another main or virtual memory address. </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5</a:t>
            </a:r>
          </a:p>
        </p:txBody>
      </p:sp>
      <p:sp>
        <p:nvSpPr>
          <p:cNvPr id="133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Within the computer, each instruction is represented by a sequence of bits. The instruction is divided into fields, corresponding to the constituent elements of the instruction.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It is difficult for both the programmer and the reader of textbooks to deal with binary representations of machine instructions. Thus, it has become common practice to use a </a:t>
            </a:r>
            <a:r>
              <a:rPr lang="en-US" sz="1200" i="1" kern="1200" dirty="0" smtClean="0">
                <a:solidFill>
                  <a:schemeClr val="tx1"/>
                </a:solidFill>
                <a:latin typeface="Times New Roman" pitchFamily="-1" charset="0"/>
                <a:ea typeface="+mn-ea"/>
                <a:cs typeface="+mn-cs"/>
              </a:rPr>
              <a:t>symbolic representation </a:t>
            </a:r>
            <a:r>
              <a:rPr lang="en-US" sz="1200" kern="1200" dirty="0" smtClean="0">
                <a:solidFill>
                  <a:schemeClr val="tx1"/>
                </a:solidFill>
                <a:latin typeface="Times New Roman" pitchFamily="-1" charset="0"/>
                <a:ea typeface="+mn-ea"/>
                <a:cs typeface="+mn-cs"/>
              </a:rPr>
              <a:t>of machine instructions. An example of this was used for the IAS instruction set, in Table 2.1.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1676270E-C3F6-40A4-8A24-DCA1402ECC9B}" type="datetime1">
              <a:rPr lang="en-US" smtClean="0"/>
              <a:pPr/>
              <a:t>6/14/2024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9736F06-A207-4807-81EF-564127BC6666}" type="datetime1">
              <a:rPr lang="en-US" smtClean="0"/>
              <a:pPr/>
              <a:t>6/14/2024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F31E8A4-EF00-4E53-B4F2-48A9E8DAA963}" type="datetime1">
              <a:rPr lang="en-US" smtClean="0"/>
              <a:pPr/>
              <a:t>6/14/2024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23FF583D-7B81-437F-8B7C-CBCC268261CA}" type="datetime1">
              <a:rPr lang="en-US" smtClean="0"/>
              <a:pPr/>
              <a:t>6/14/2024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0B78EE-09FA-4839-A3D5-1971A6B96648}" type="datetime1">
              <a:rPr lang="en-US" smtClean="0"/>
              <a:pPr/>
              <a:t>6/14/2024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A1AE556-9D17-4941-AB30-4761C3BCFD6F}" type="datetime1">
              <a:rPr lang="en-US" smtClean="0"/>
              <a:pPr/>
              <a:t>6/14/2024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81F520-B4BF-4DDC-9569-5B1C622F2C76}" type="datetime1">
              <a:rPr lang="en-US" smtClean="0"/>
              <a:pPr/>
              <a:t>6/14/2024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246B5FD-ED9F-471B-A400-7E171B5DF050}" type="datetime1">
              <a:rPr lang="en-US" smtClean="0"/>
              <a:pPr/>
              <a:t>6/14/2024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462CB17-34BB-4EA0-86C2-573E2FBFFDE6}" type="datetime1">
              <a:rPr lang="en-US" smtClean="0"/>
              <a:pPr/>
              <a:t>6/14/2024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933686D-8279-4F51-862A-EED35F3CD505}" type="datetime1">
              <a:rPr lang="en-US" smtClean="0"/>
              <a:pPr/>
              <a:t>6/14/2024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82529CD-439A-45C0-8024-0488E813366B}" type="datetime1">
              <a:rPr lang="en-US" smtClean="0"/>
              <a:pPr/>
              <a:t>6/14/2024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27037A3-EF54-46EE-9379-E4BAE1238E82}" type="datetime1">
              <a:rPr lang="en-US" smtClean="0"/>
              <a:pPr/>
              <a:t>6/14/2024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6285BFB-920F-4452-82B5-B655CF684F59}" type="datetime1">
              <a:rPr lang="en-US" smtClean="0"/>
              <a:pPr/>
              <a:t>6/14/2024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D70301C-E634-4C8F-B17E-462937B93F66}" type="datetime1">
              <a:rPr lang="en-US" smtClean="0"/>
              <a:pPr/>
              <a:t>6/14/2024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lvl1pPr>
              <a:defRPr sz="2000" b="1"/>
            </a:lvl1pPr>
          </a:lstStyle>
          <a:p>
            <a:fld id="{8AF02B71-8991-4516-A01E-F1A9ACD28BDC}"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B8099A90-263A-40E1-860E-3C340F7B3FE1}" type="datetime1">
              <a:rPr lang="en-US" smtClean="0"/>
              <a:pPr/>
              <a:t>6/14/2024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5CB6AB35-B702-467E-9B1B-0948F75670B0}" type="datetime1">
              <a:rPr lang="en-US" smtClean="0"/>
              <a:pPr/>
              <a:t>6/14/2024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79C0B3C-3B66-40AA-8234-AF8455004C11}" type="datetime1">
              <a:rPr lang="en-US" smtClean="0"/>
              <a:pPr/>
              <a:t>6/14/2024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EE20A31-425E-4F39-874E-40816627D02E}" type="datetime1">
              <a:rPr lang="en-US" smtClean="0"/>
              <a:pPr/>
              <a:t>6/14/2024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FD86607-59C9-4719-B30B-3DA9DEB321CC}" type="datetime1">
              <a:rPr lang="en-US" smtClean="0"/>
              <a:pPr/>
              <a:t>6/14/2024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2DF42671-8353-4912-A087-8BAF3A4F7BAB}" type="datetime1">
              <a:rPr lang="en-US" smtClean="0"/>
              <a:pPr/>
              <a:t>6/14/2024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6F6FD636-D32C-4190-9D87-ABDD052CD801}" type="datetime1">
              <a:rPr lang="en-US" smtClean="0"/>
              <a:pPr/>
              <a:t>6/14/2024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0" y="6429396"/>
            <a:ext cx="8839200" cy="428604"/>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2" y="5000636"/>
            <a:ext cx="392909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12</a:t>
            </a:r>
            <a:endParaRPr kumimoji="0" lang="en-US" sz="4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214678" y="4857760"/>
            <a:ext cx="5929322" cy="121920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Instruction Sets:</a:t>
            </a: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2800" b="1" i="0" u="none" strike="noStrike" kern="1200" cap="none" spc="0" normalizeH="0" baseline="0" noProof="0" dirty="0" smtClean="0">
                <a:ln>
                  <a:noFill/>
                </a:ln>
                <a:solidFill>
                  <a:srgbClr val="002060"/>
                </a:solidFill>
                <a:effectLst/>
                <a:uLnTx/>
                <a:uFillTx/>
                <a:latin typeface="+mn-lt"/>
                <a:ea typeface="+mn-ea"/>
                <a:cs typeface="+mn-cs"/>
              </a:rPr>
              <a:t>Characteristics and Functions</a:t>
            </a:r>
            <a:endParaRPr kumimoji="0" lang="en-US" sz="28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4340" name="Rectangle 4"/>
          <p:cNvSpPr>
            <a:spLocks noGrp="1" noChangeArrowheads="1"/>
          </p:cNvSpPr>
          <p:nvPr>
            <p:ph type="title" idx="4294967295"/>
          </p:nvPr>
        </p:nvSpPr>
        <p:spPr>
          <a:xfrm>
            <a:off x="0" y="304800"/>
            <a:ext cx="9144000" cy="1116013"/>
          </a:xfrm>
          <a:noFill/>
          <a:ln/>
        </p:spPr>
        <p:txBody>
          <a:bodyPr lIns="90488" tIns="44450" rIns="90488" bIns="44450"/>
          <a:lstStyle/>
          <a:p>
            <a:pPr algn="ctr"/>
            <a:r>
              <a:rPr lang="en-US" dirty="0">
                <a:effectLst>
                  <a:outerShdw blurRad="38100" dist="38100" dir="2700000" algn="tl">
                    <a:srgbClr val="000000">
                      <a:alpha val="43137"/>
                    </a:srgbClr>
                  </a:outerShdw>
                </a:effectLst>
              </a:rPr>
              <a:t>Instruction Types</a:t>
            </a:r>
          </a:p>
        </p:txBody>
      </p:sp>
      <p:graphicFrame>
        <p:nvGraphicFramePr>
          <p:cNvPr id="8" name="Content Placeholder 7"/>
          <p:cNvGraphicFramePr>
            <a:graphicFrameLocks noGrp="1"/>
          </p:cNvGraphicFramePr>
          <p:nvPr>
            <p:ph idx="4294967295"/>
          </p:nvPr>
        </p:nvGraphicFramePr>
        <p:xfrm>
          <a:off x="152400" y="12192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6388" name="Rectangle 4"/>
          <p:cNvSpPr>
            <a:spLocks noGrp="1" noChangeArrowheads="1"/>
          </p:cNvSpPr>
          <p:nvPr>
            <p:ph type="title"/>
          </p:nvPr>
        </p:nvSpPr>
        <p:spPr>
          <a:xfrm>
            <a:off x="685800" y="142852"/>
            <a:ext cx="7556313" cy="752460"/>
          </a:xfrm>
          <a:noFill/>
          <a:ln/>
        </p:spPr>
        <p:txBody>
          <a:bodyPr lIns="90488" tIns="44450" rIns="90488" bIns="44450"/>
          <a:lstStyle/>
          <a:p>
            <a:r>
              <a:rPr lang="en-US" dirty="0">
                <a:effectLst>
                  <a:outerShdw blurRad="38100" dist="38100" dir="2700000" algn="tl">
                    <a:srgbClr val="000000">
                      <a:alpha val="43137"/>
                    </a:srgbClr>
                  </a:outerShdw>
                </a:effectLst>
              </a:rPr>
              <a:t>Number of </a:t>
            </a:r>
            <a:r>
              <a:rPr lang="en-US" dirty="0" smtClean="0">
                <a:effectLst>
                  <a:outerShdw blurRad="38100" dist="38100" dir="2700000" algn="tl">
                    <a:srgbClr val="000000">
                      <a:alpha val="43137"/>
                    </a:srgbClr>
                  </a:outerShdw>
                </a:effectLst>
              </a:rPr>
              <a:t>Addresses</a:t>
            </a:r>
            <a:endParaRPr lang="en-US" dirty="0">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938236" y="985861"/>
            <a:ext cx="6991350" cy="5800725"/>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572000" y="1142984"/>
            <a:ext cx="2095500" cy="781050"/>
          </a:xfrm>
          <a:prstGeom prst="rect">
            <a:avLst/>
          </a:prstGeom>
          <a:noFill/>
          <a:ln w="9525">
            <a:noFill/>
            <a:miter lim="800000"/>
            <a:headEnd/>
            <a:tailEnd/>
          </a:ln>
          <a:effectLst/>
        </p:spPr>
      </p:pic>
      <p:cxnSp>
        <p:nvCxnSpPr>
          <p:cNvPr id="8" name="Straight Arrow Connector 7"/>
          <p:cNvCxnSpPr/>
          <p:nvPr/>
        </p:nvCxnSpPr>
        <p:spPr>
          <a:xfrm rot="10800000" flipV="1">
            <a:off x="3929058" y="1285860"/>
            <a:ext cx="1500198"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3929058" y="1643050"/>
            <a:ext cx="1714512" cy="28575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4000496" y="1857364"/>
            <a:ext cx="1214446" cy="357190"/>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sp>
        <p:nvSpPr>
          <p:cNvPr id="17" name="Slide Number Placeholder 16"/>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8436" name="Rectangle 4"/>
          <p:cNvSpPr>
            <a:spLocks noGrp="1" noChangeArrowheads="1"/>
          </p:cNvSpPr>
          <p:nvPr>
            <p:ph type="title"/>
          </p:nvPr>
        </p:nvSpPr>
        <p:spPr>
          <a:xfrm>
            <a:off x="533400" y="285728"/>
            <a:ext cx="7556313" cy="1571636"/>
          </a:xfrm>
          <a:noFill/>
          <a:ln/>
        </p:spPr>
        <p:txBody>
          <a:bodyPr lIns="90488" tIns="44450" rIns="90488" bIns="44450"/>
          <a:lstStyle/>
          <a:p>
            <a:pPr algn="ctr"/>
            <a:r>
              <a:rPr lang="en-US" sz="3200" dirty="0" smtClean="0">
                <a:effectLst>
                  <a:outerShdw blurRad="38100" dist="38100" dir="2700000" algn="tl">
                    <a:srgbClr val="000000">
                      <a:alpha val="43137"/>
                    </a:srgbClr>
                  </a:outerShdw>
                </a:effectLst>
              </a:rPr>
              <a:t>Table 12.1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Utilization of Instruction Addresses </a:t>
            </a:r>
            <a:r>
              <a:rPr lang="en-US" sz="3200" smtClean="0">
                <a:effectLst>
                  <a:outerShdw blurRad="38100" dist="38100" dir="2700000" algn="tl">
                    <a:srgbClr val="000000">
                      <a:alpha val="43137"/>
                    </a:srgbClr>
                  </a:outerShdw>
                </a:effectLst>
              </a:rPr>
              <a:t>(Nonbranching Instructions</a:t>
            </a:r>
            <a:r>
              <a:rPr lang="en-US" sz="3200" dirty="0" smtClean="0">
                <a:effectLst>
                  <a:outerShdw blurRad="38100" dist="38100" dir="2700000" algn="tl">
                    <a:srgbClr val="000000">
                      <a:alpha val="43137"/>
                    </a:srgbClr>
                  </a:outerShdw>
                </a:effectLst>
              </a:rPr>
              <a:t>) </a:t>
            </a:r>
            <a:endParaRPr lang="en-US" sz="3200" dirty="0">
              <a:effectLst>
                <a:outerShdw blurRad="38100" dist="38100" dir="2700000" algn="tl">
                  <a:srgbClr val="000000">
                    <a:alpha val="43137"/>
                  </a:srgbClr>
                </a:outerShdw>
              </a:effectLst>
            </a:endParaRPr>
          </a:p>
        </p:txBody>
      </p:sp>
      <p:pic>
        <p:nvPicPr>
          <p:cNvPr id="4098" name="Picture 2"/>
          <p:cNvPicPr>
            <a:picLocks noChangeAspect="1" noChangeArrowheads="1"/>
          </p:cNvPicPr>
          <p:nvPr/>
        </p:nvPicPr>
        <p:blipFill>
          <a:blip r:embed="rId3"/>
          <a:srcRect/>
          <a:stretch>
            <a:fillRect/>
          </a:stretch>
        </p:blipFill>
        <p:spPr bwMode="auto">
          <a:xfrm>
            <a:off x="83500" y="2071678"/>
            <a:ext cx="8977000" cy="3409954"/>
          </a:xfrm>
          <a:prstGeom prst="rect">
            <a:avLst/>
          </a:prstGeom>
          <a:noFill/>
          <a:ln w="9525">
            <a:noFill/>
            <a:miter lim="800000"/>
            <a:headEnd/>
            <a:tailEnd/>
          </a:ln>
          <a:effectLst/>
        </p:spPr>
      </p:pic>
      <p:sp>
        <p:nvSpPr>
          <p:cNvPr id="6" name="Rectangle 5"/>
          <p:cNvSpPr/>
          <p:nvPr/>
        </p:nvSpPr>
        <p:spPr>
          <a:xfrm>
            <a:off x="7358082" y="4929198"/>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3</a:t>
            </a:r>
            <a:endParaRPr lang="en-US"/>
          </a:p>
        </p:txBody>
      </p:sp>
      <p:sp>
        <p:nvSpPr>
          <p:cNvPr id="7" name="Rectangle 6"/>
          <p:cNvSpPr/>
          <p:nvPr/>
        </p:nvSpPr>
        <p:spPr>
          <a:xfrm>
            <a:off x="7358082" y="5214950"/>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5</a:t>
            </a:r>
            <a:endParaRPr lang="en-US"/>
          </a:p>
        </p:txBody>
      </p:sp>
      <p:sp>
        <p:nvSpPr>
          <p:cNvPr id="8" name="Rectangle 7"/>
          <p:cNvSpPr/>
          <p:nvPr/>
        </p:nvSpPr>
        <p:spPr>
          <a:xfrm>
            <a:off x="7358082" y="5500702"/>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2</a:t>
            </a:r>
            <a:endParaRPr lang="en-US"/>
          </a:p>
        </p:txBody>
      </p:sp>
      <p:sp>
        <p:nvSpPr>
          <p:cNvPr id="9" name="Rectangle 8"/>
          <p:cNvSpPr/>
          <p:nvPr/>
        </p:nvSpPr>
        <p:spPr>
          <a:xfrm>
            <a:off x="7358082" y="5786454"/>
            <a:ext cx="785818" cy="28575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1</a:t>
            </a:r>
            <a:endParaRPr lang="en-US"/>
          </a:p>
        </p:txBody>
      </p:sp>
      <p:cxnSp>
        <p:nvCxnSpPr>
          <p:cNvPr id="11" name="Straight Arrow Connector 10"/>
          <p:cNvCxnSpPr>
            <a:endCxn id="6" idx="1"/>
          </p:cNvCxnSpPr>
          <p:nvPr/>
        </p:nvCxnSpPr>
        <p:spPr>
          <a:xfrm flipV="1">
            <a:off x="571472" y="5072074"/>
            <a:ext cx="6786610" cy="142876"/>
          </a:xfrm>
          <a:prstGeom prst="straightConnector1">
            <a:avLst/>
          </a:prstGeom>
          <a:ln w="3175">
            <a:solidFill>
              <a:srgbClr val="0000CC"/>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2" name="Right Brace 11"/>
          <p:cNvSpPr/>
          <p:nvPr/>
        </p:nvSpPr>
        <p:spPr>
          <a:xfrm>
            <a:off x="8215338" y="4929198"/>
            <a:ext cx="142876" cy="57150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Connector 13"/>
          <p:cNvCxnSpPr>
            <a:stCxn id="12" idx="1"/>
          </p:cNvCxnSpPr>
          <p:nvPr/>
        </p:nvCxnSpPr>
        <p:spPr>
          <a:xfrm rot="10800000" flipH="1">
            <a:off x="8358214" y="5214950"/>
            <a:ext cx="21431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V="1">
            <a:off x="8108181" y="4750603"/>
            <a:ext cx="642942"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Slide Number Placeholder 18"/>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20484" name="Rectangle 4"/>
          <p:cNvSpPr>
            <a:spLocks noGrp="1" noChangeArrowheads="1"/>
          </p:cNvSpPr>
          <p:nvPr>
            <p:ph type="title" idx="4294967295"/>
          </p:nvPr>
        </p:nvSpPr>
        <p:spPr>
          <a:xfrm>
            <a:off x="304800" y="228600"/>
            <a:ext cx="7556500" cy="1116012"/>
          </a:xfrm>
        </p:spPr>
        <p:txBody>
          <a:bodyPr/>
          <a:lstStyle/>
          <a:p>
            <a:r>
              <a:rPr lang="en-US" dirty="0" smtClean="0">
                <a:effectLst>
                  <a:outerShdw blurRad="38100" dist="38100" dir="2700000" algn="tl">
                    <a:srgbClr val="000000">
                      <a:alpha val="43137"/>
                    </a:srgbClr>
                  </a:outerShdw>
                </a:effectLst>
              </a:rPr>
              <a:t>Instruction Set Design</a:t>
            </a:r>
            <a:endParaRPr lang="en-US" dirty="0">
              <a:effectLst>
                <a:outerShdw blurRad="38100" dist="38100" dir="2700000" algn="tl">
                  <a:srgbClr val="000000">
                    <a:alpha val="43137"/>
                  </a:srgbClr>
                </a:outerShdw>
              </a:effectLst>
            </a:endParaRPr>
          </a:p>
        </p:txBody>
      </p:sp>
      <p:graphicFrame>
        <p:nvGraphicFramePr>
          <p:cNvPr id="31" name="Content Placeholder 30"/>
          <p:cNvGraphicFramePr>
            <a:graphicFrameLocks noGrp="1"/>
          </p:cNvGraphicFramePr>
          <p:nvPr>
            <p:ph idx="4294967295"/>
          </p:nvPr>
        </p:nvGraphicFramePr>
        <p:xfrm>
          <a:off x="304800" y="11430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857224" y="6357958"/>
            <a:ext cx="1857388" cy="2143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bg1"/>
                </a:solidFill>
              </a:rPr>
              <a:t>Repertoire: items</a:t>
            </a:r>
            <a:endParaRPr lang="en-US" sz="140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13</a:t>
            </a:fld>
            <a:endParaRPr lang="en-US" sz="2000" b="1"/>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685800" y="1752600"/>
          <a:ext cx="7848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0724" name="Rectangle 4"/>
          <p:cNvSpPr>
            <a:spLocks noGrp="1" noChangeArrowheads="1"/>
          </p:cNvSpPr>
          <p:nvPr>
            <p:ph type="title" idx="4294967295"/>
          </p:nvPr>
        </p:nvSpPr>
        <p:spPr>
          <a:xfrm>
            <a:off x="0" y="428604"/>
            <a:ext cx="9144000" cy="714380"/>
          </a:xfrm>
          <a:noFill/>
          <a:ln/>
        </p:spPr>
        <p:txBody>
          <a:bodyPr lIns="90488" tIns="44450" rIns="90488" bIns="44450"/>
          <a:lstStyle/>
          <a:p>
            <a:pPr algn="ctr"/>
            <a:r>
              <a:rPr lang="en-US" sz="4000" b="1" smtClean="0">
                <a:effectLst>
                  <a:outerShdw blurRad="38100" dist="38100" dir="2700000" algn="tl">
                    <a:srgbClr val="000000">
                      <a:alpha val="43137"/>
                    </a:srgbClr>
                  </a:outerShdw>
                </a:effectLst>
              </a:rPr>
              <a:t>12.2- </a:t>
            </a:r>
            <a:r>
              <a:rPr lang="en-US" sz="4000" b="1" smtClean="0">
                <a:effectLst>
                  <a:outerShdw blurRad="38100" dist="38100" dir="2700000" algn="tl">
                    <a:srgbClr val="000000">
                      <a:alpha val="43137"/>
                    </a:srgbClr>
                  </a:outerShdw>
                </a:effectLst>
              </a:rPr>
              <a:t>Data Types </a:t>
            </a:r>
            <a:r>
              <a:rPr lang="en-US" sz="4000" b="1" dirty="0">
                <a:effectLst>
                  <a:outerShdw blurRad="38100" dist="38100" dir="2700000" algn="tl">
                    <a:srgbClr val="000000">
                      <a:alpha val="43137"/>
                    </a:srgbClr>
                  </a:outerShdw>
                </a:effectLst>
              </a:rPr>
              <a:t>of </a:t>
            </a:r>
            <a:r>
              <a:rPr lang="en-US" sz="4000" b="1" dirty="0" smtClean="0">
                <a:effectLst>
                  <a:outerShdw blurRad="38100" dist="38100" dir="2700000" algn="tl">
                    <a:srgbClr val="000000">
                      <a:alpha val="43137"/>
                    </a:srgbClr>
                  </a:outerShdw>
                </a:effectLst>
              </a:rPr>
              <a:t>Operands</a:t>
            </a:r>
            <a:endParaRPr lang="en-US" sz="4000" b="1" dirty="0">
              <a:effectLst>
                <a:outerShdw blurRad="38100" dist="38100" dir="2700000" algn="tl">
                  <a:srgbClr val="000000">
                    <a:alpha val="43137"/>
                  </a:srgbClr>
                </a:outerShdw>
              </a:effectLst>
            </a:endParaRPr>
          </a:p>
        </p:txBody>
      </p:sp>
      <p:sp>
        <p:nvSpPr>
          <p:cNvPr id="7" name="Rectangle 6"/>
          <p:cNvSpPr/>
          <p:nvPr/>
        </p:nvSpPr>
        <p:spPr>
          <a:xfrm>
            <a:off x="3714744" y="3214686"/>
            <a:ext cx="1214446" cy="135732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smtClean="0"/>
              <a:t>They may be</a:t>
            </a:r>
            <a:endParaRPr lang="en-US" sz="3200"/>
          </a:p>
        </p:txBody>
      </p:sp>
      <p:sp>
        <p:nvSpPr>
          <p:cNvPr id="8" name="Slide Number Placeholder 7"/>
          <p:cNvSpPr>
            <a:spLocks noGrp="1"/>
          </p:cNvSpPr>
          <p:nvPr>
            <p:ph type="sldNum" sz="quarter" idx="12"/>
          </p:nvPr>
        </p:nvSpPr>
        <p:spPr/>
        <p:txBody>
          <a:bodyPr/>
          <a:lstStyle/>
          <a:p>
            <a:fld id="{8AF02B71-8991-4516-A01E-F1A9ACD28BDC}" type="slidenum">
              <a:rPr lang="en-US" sz="2000" b="1" smtClean="0"/>
              <a:pPr/>
              <a:t>14</a:t>
            </a:fld>
            <a:endParaRPr lang="en-US" sz="2000" b="1"/>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Numbers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500174"/>
            <a:ext cx="7556313" cy="4900626"/>
          </a:xfrm>
        </p:spPr>
        <p:txBody>
          <a:bodyPr>
            <a:noAutofit/>
          </a:bodyPr>
          <a:lstStyle/>
          <a:p>
            <a:r>
              <a:rPr lang="en-US" dirty="0" smtClean="0">
                <a:solidFill>
                  <a:srgbClr val="002060"/>
                </a:solidFill>
              </a:rPr>
              <a:t>All machine languages include numeric data types</a:t>
            </a:r>
          </a:p>
          <a:p>
            <a:r>
              <a:rPr lang="en-US" dirty="0" smtClean="0">
                <a:solidFill>
                  <a:srgbClr val="002060"/>
                </a:solidFill>
              </a:rPr>
              <a:t>Numbers stored in a computer are </a:t>
            </a:r>
            <a:r>
              <a:rPr lang="en-US" dirty="0" smtClean="0">
                <a:solidFill>
                  <a:schemeClr val="accent5">
                    <a:lumMod val="75000"/>
                  </a:schemeClr>
                </a:solidFill>
              </a:rPr>
              <a:t>limited</a:t>
            </a:r>
            <a:r>
              <a:rPr lang="en-US" dirty="0" smtClean="0">
                <a:solidFill>
                  <a:srgbClr val="002060"/>
                </a:solidFill>
              </a:rPr>
              <a:t>:</a:t>
            </a:r>
          </a:p>
          <a:p>
            <a:pPr lvl="1"/>
            <a:r>
              <a:rPr lang="en-US" dirty="0" smtClean="0">
                <a:solidFill>
                  <a:srgbClr val="002060"/>
                </a:solidFill>
              </a:rPr>
              <a:t>Limit to the </a:t>
            </a:r>
            <a:r>
              <a:rPr lang="en-US" b="1" dirty="0" smtClean="0">
                <a:solidFill>
                  <a:schemeClr val="accent5">
                    <a:lumMod val="75000"/>
                  </a:schemeClr>
                </a:solidFill>
              </a:rPr>
              <a:t>magnitude</a:t>
            </a:r>
            <a:r>
              <a:rPr lang="en-US" dirty="0" smtClean="0">
                <a:solidFill>
                  <a:srgbClr val="002060"/>
                </a:solidFill>
              </a:rPr>
              <a:t> of numbers representable on a machine</a:t>
            </a:r>
          </a:p>
          <a:p>
            <a:pPr lvl="1"/>
            <a:r>
              <a:rPr lang="en-US" dirty="0" smtClean="0">
                <a:solidFill>
                  <a:srgbClr val="002060"/>
                </a:solidFill>
              </a:rPr>
              <a:t>In the case of floating-point numbers, a limit to their </a:t>
            </a:r>
            <a:r>
              <a:rPr lang="en-US" b="1" dirty="0" smtClean="0">
                <a:solidFill>
                  <a:schemeClr val="accent5">
                    <a:lumMod val="75000"/>
                  </a:schemeClr>
                </a:solidFill>
              </a:rPr>
              <a:t>precision</a:t>
            </a:r>
          </a:p>
          <a:p>
            <a:pPr marL="228600" lvl="1">
              <a:spcBef>
                <a:spcPts val="2000"/>
              </a:spcBef>
              <a:buClr>
                <a:schemeClr val="accent1"/>
              </a:buClr>
            </a:pPr>
            <a:r>
              <a:rPr lang="en-US" sz="2000" dirty="0" smtClean="0">
                <a:solidFill>
                  <a:srgbClr val="002060"/>
                </a:solidFill>
              </a:rPr>
              <a:t>Three types of numerical data are common in computers:</a:t>
            </a:r>
          </a:p>
          <a:p>
            <a:pPr lvl="1"/>
            <a:r>
              <a:rPr lang="en-US" dirty="0" smtClean="0">
                <a:solidFill>
                  <a:srgbClr val="002060"/>
                </a:solidFill>
              </a:rPr>
              <a:t>Binary integer or binary fixed point</a:t>
            </a:r>
          </a:p>
          <a:p>
            <a:pPr lvl="1"/>
            <a:r>
              <a:rPr lang="en-US" dirty="0" smtClean="0">
                <a:solidFill>
                  <a:srgbClr val="002060"/>
                </a:solidFill>
              </a:rPr>
              <a:t>Binary floating point</a:t>
            </a:r>
          </a:p>
          <a:p>
            <a:pPr lvl="1"/>
            <a:r>
              <a:rPr lang="en-US" dirty="0" smtClean="0">
                <a:solidFill>
                  <a:srgbClr val="002060"/>
                </a:solidFill>
              </a:rPr>
              <a:t>Decimal</a:t>
            </a:r>
          </a:p>
          <a:p>
            <a:pPr marL="228600" lvl="1">
              <a:spcBef>
                <a:spcPts val="2000"/>
              </a:spcBef>
              <a:buClr>
                <a:schemeClr val="accent1"/>
              </a:buClr>
            </a:pPr>
            <a:r>
              <a:rPr lang="en-US" sz="2000" dirty="0" smtClean="0">
                <a:solidFill>
                  <a:srgbClr val="002060"/>
                </a:solidFill>
              </a:rPr>
              <a:t>Packed decimal (số thập phân nén)</a:t>
            </a:r>
          </a:p>
          <a:p>
            <a:pPr lvl="1"/>
            <a:r>
              <a:rPr lang="en-US" dirty="0" smtClean="0">
                <a:solidFill>
                  <a:srgbClr val="002060"/>
                </a:solidFill>
              </a:rPr>
              <a:t>Each decimal digit is represented by a 4-bit code with two digits stored per </a:t>
            </a:r>
            <a:r>
              <a:rPr lang="en-US" smtClean="0">
                <a:solidFill>
                  <a:srgbClr val="002060"/>
                </a:solidFill>
              </a:rPr>
              <a:t>byte </a:t>
            </a:r>
            <a:endParaRPr lang="en-US" dirty="0" smtClean="0">
              <a:solidFill>
                <a:srgbClr val="002060"/>
              </a:solidFill>
            </a:endParaRPr>
          </a:p>
        </p:txBody>
      </p:sp>
      <p:sp>
        <p:nvSpPr>
          <p:cNvPr id="6" name="Rectangle 5"/>
          <p:cNvSpPr/>
          <p:nvPr/>
        </p:nvSpPr>
        <p:spPr>
          <a:xfrm>
            <a:off x="5429256" y="3857628"/>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10 </a:t>
            </a:r>
            <a:r>
              <a:rPr lang="en-US" sz="2000" dirty="0" smtClean="0"/>
              <a:t>digits </a:t>
            </a:r>
            <a:r>
              <a:rPr lang="en-US" sz="2000" dirty="0" smtClean="0">
                <a:sym typeface="Wingdings" pitchFamily="2" charset="2"/>
              </a:rPr>
              <a:t> 4 bits /digit</a:t>
            </a:r>
            <a:endParaRPr lang="en-US" sz="2000" dirty="0"/>
          </a:p>
        </p:txBody>
      </p:sp>
      <p:sp>
        <p:nvSpPr>
          <p:cNvPr id="7" name="Rectangle 6"/>
          <p:cNvSpPr/>
          <p:nvPr/>
        </p:nvSpPr>
        <p:spPr>
          <a:xfrm>
            <a:off x="5429256" y="4286256"/>
            <a:ext cx="3500462"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1 byte/2 digits</a:t>
            </a:r>
            <a:endParaRPr lang="en-US" sz="2000" dirty="0"/>
          </a:p>
        </p:txBody>
      </p:sp>
      <p:sp>
        <p:nvSpPr>
          <p:cNvPr id="8" name="Rectangle 7"/>
          <p:cNvSpPr/>
          <p:nvPr/>
        </p:nvSpPr>
        <p:spPr>
          <a:xfrm>
            <a:off x="5786446" y="4714884"/>
            <a:ext cx="128588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smtClean="0"/>
              <a:t>’37’ </a:t>
            </a:r>
            <a:r>
              <a:rPr lang="en-US" sz="2000" dirty="0" smtClean="0">
                <a:sym typeface="Wingdings" pitchFamily="2" charset="2"/>
              </a:rPr>
              <a:t></a:t>
            </a:r>
            <a:endParaRPr lang="en-US" sz="2000" dirty="0"/>
          </a:p>
        </p:txBody>
      </p:sp>
      <p:sp>
        <p:nvSpPr>
          <p:cNvPr id="9" name="Rectangle 8"/>
          <p:cNvSpPr/>
          <p:nvPr/>
        </p:nvSpPr>
        <p:spPr>
          <a:xfrm>
            <a:off x="7286644" y="4714884"/>
            <a:ext cx="164307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0011  0111</a:t>
            </a:r>
            <a:endParaRPr lang="en-US" sz="2000" dirty="0"/>
          </a:p>
        </p:txBody>
      </p:sp>
      <p:cxnSp>
        <p:nvCxnSpPr>
          <p:cNvPr id="11" name="Straight Arrow Connector 10"/>
          <p:cNvCxnSpPr/>
          <p:nvPr/>
        </p:nvCxnSpPr>
        <p:spPr>
          <a:xfrm flipV="1">
            <a:off x="5000628" y="4857760"/>
            <a:ext cx="428628" cy="214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create a packed number:</a:t>
            </a:r>
            <a:endParaRPr lang="en-US" b="1" dirty="0"/>
          </a:p>
        </p:txBody>
      </p:sp>
      <p:pic>
        <p:nvPicPr>
          <p:cNvPr id="2051" name="Picture 3"/>
          <p:cNvPicPr>
            <a:picLocks noChangeAspect="1" noChangeArrowheads="1"/>
          </p:cNvPicPr>
          <p:nvPr/>
        </p:nvPicPr>
        <p:blipFill>
          <a:blip r:embed="rId3"/>
          <a:srcRect/>
          <a:stretch>
            <a:fillRect/>
          </a:stretch>
        </p:blipFill>
        <p:spPr bwMode="auto">
          <a:xfrm>
            <a:off x="1038393" y="2143116"/>
            <a:ext cx="7067216" cy="4429156"/>
          </a:xfrm>
          <a:prstGeom prst="rect">
            <a:avLst/>
          </a:prstGeom>
          <a:noFill/>
          <a:ln w="9525">
            <a:noFill/>
            <a:miter lim="800000"/>
            <a:headEnd/>
            <a:tailEnd/>
          </a:ln>
          <a:effectLst/>
        </p:spPr>
      </p:pic>
      <p:sp>
        <p:nvSpPr>
          <p:cNvPr id="7" name="Rectangle 6"/>
          <p:cNvSpPr/>
          <p:nvPr/>
        </p:nvSpPr>
        <p:spPr>
          <a:xfrm>
            <a:off x="1142976"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0000CC"/>
                </a:solidFill>
              </a:rPr>
              <a:t>0110</a:t>
            </a:r>
            <a:endParaRPr lang="en-US">
              <a:solidFill>
                <a:srgbClr val="0000CC"/>
              </a:solidFill>
            </a:endParaRPr>
          </a:p>
        </p:txBody>
      </p:sp>
      <p:sp>
        <p:nvSpPr>
          <p:cNvPr id="8" name="Rectangle 7"/>
          <p:cNvSpPr/>
          <p:nvPr/>
        </p:nvSpPr>
        <p:spPr>
          <a:xfrm>
            <a:off x="5000628" y="1610013"/>
            <a:ext cx="1857388"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rgbClr val="0000CC"/>
                </a:solidFill>
              </a:rPr>
              <a:t>0110</a:t>
            </a:r>
            <a:r>
              <a:rPr lang="en-US" smtClean="0">
                <a:solidFill>
                  <a:schemeClr val="tx1"/>
                </a:solidFill>
              </a:rPr>
              <a:t> </a:t>
            </a:r>
            <a:r>
              <a:rPr lang="en-US" smtClean="0">
                <a:solidFill>
                  <a:srgbClr val="FF3300"/>
                </a:solidFill>
              </a:rPr>
              <a:t>1001</a:t>
            </a:r>
            <a:endParaRPr lang="en-US">
              <a:solidFill>
                <a:srgbClr val="FF3300"/>
              </a:solidFill>
            </a:endParaRPr>
          </a:p>
        </p:txBody>
      </p:sp>
      <p:sp>
        <p:nvSpPr>
          <p:cNvPr id="9" name="Rectangle 8"/>
          <p:cNvSpPr/>
          <p:nvPr/>
        </p:nvSpPr>
        <p:spPr>
          <a:xfrm>
            <a:off x="1142976" y="1142984"/>
            <a:ext cx="926857" cy="461665"/>
          </a:xfrm>
          <a:prstGeom prst="rect">
            <a:avLst/>
          </a:prstGeom>
        </p:spPr>
        <p:txBody>
          <a:bodyPr wrap="none">
            <a:spAutoFit/>
          </a:bodyPr>
          <a:lstStyle/>
          <a:p>
            <a:r>
              <a:rPr lang="en-US" smtClean="0"/>
              <a:t>“69”: </a:t>
            </a:r>
            <a:endParaRPr lang="en-US"/>
          </a:p>
        </p:txBody>
      </p:sp>
      <p:sp>
        <p:nvSpPr>
          <p:cNvPr id="10" name="Rectangle 9"/>
          <p:cNvSpPr/>
          <p:nvPr/>
        </p:nvSpPr>
        <p:spPr>
          <a:xfrm>
            <a:off x="5000628" y="1142984"/>
            <a:ext cx="1696298" cy="461665"/>
          </a:xfrm>
          <a:prstGeom prst="rect">
            <a:avLst/>
          </a:prstGeom>
        </p:spPr>
        <p:txBody>
          <a:bodyPr wrap="none">
            <a:spAutoFit/>
          </a:bodyPr>
          <a:lstStyle/>
          <a:p>
            <a:r>
              <a:rPr lang="en-US" smtClean="0"/>
              <a:t>Packed 69:  </a:t>
            </a:r>
            <a:endParaRPr lang="en-US"/>
          </a:p>
        </p:txBody>
      </p:sp>
      <p:sp>
        <p:nvSpPr>
          <p:cNvPr id="11" name="Rectangle 10"/>
          <p:cNvSpPr/>
          <p:nvPr/>
        </p:nvSpPr>
        <p:spPr>
          <a:xfrm>
            <a:off x="2857488" y="1610013"/>
            <a:ext cx="1714512" cy="35719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0011 </a:t>
            </a:r>
            <a:r>
              <a:rPr lang="en-US" smtClean="0">
                <a:solidFill>
                  <a:srgbClr val="FF3300"/>
                </a:solidFill>
              </a:rPr>
              <a:t>1001</a:t>
            </a:r>
            <a:endParaRPr lang="en-US">
              <a:solidFill>
                <a:srgbClr val="FF3300"/>
              </a:solidFill>
            </a:endParaRPr>
          </a:p>
        </p:txBody>
      </p:sp>
      <p:sp>
        <p:nvSpPr>
          <p:cNvPr id="12" name="Slide Number Placeholder 11"/>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730328"/>
          </a:xfrm>
        </p:spPr>
        <p:txBody>
          <a:bodyPr/>
          <a:lstStyle/>
          <a:p>
            <a:r>
              <a:rPr lang="en-US" b="1" dirty="0" smtClean="0">
                <a:effectLst>
                  <a:outerShdw blurRad="38100" dist="38100" dir="2700000" algn="tl">
                    <a:srgbClr val="000000">
                      <a:alpha val="43137"/>
                    </a:srgbClr>
                  </a:outerShdw>
                </a:effectLst>
              </a:rPr>
              <a:t>Characters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285860"/>
            <a:ext cx="8074054" cy="5357850"/>
          </a:xfrm>
        </p:spPr>
        <p:txBody>
          <a:bodyPr>
            <a:noAutofit/>
          </a:bodyPr>
          <a:lstStyle/>
          <a:p>
            <a:r>
              <a:rPr lang="en-US" sz="2400" dirty="0" smtClean="0">
                <a:solidFill>
                  <a:srgbClr val="FF0000"/>
                </a:solidFill>
              </a:rPr>
              <a:t>A common form of data is text or character strings</a:t>
            </a:r>
          </a:p>
          <a:p>
            <a:r>
              <a:rPr lang="en-US" sz="2400" dirty="0" smtClean="0">
                <a:solidFill>
                  <a:srgbClr val="002060"/>
                </a:solidFill>
              </a:rPr>
              <a:t>Textual data in character form cannot be easily stored or transmitted by data processing and communications systems because they are designed for binary data</a:t>
            </a:r>
          </a:p>
          <a:p>
            <a:r>
              <a:rPr lang="en-US" sz="2400" dirty="0" smtClean="0">
                <a:solidFill>
                  <a:srgbClr val="002060"/>
                </a:solidFill>
              </a:rPr>
              <a:t>Most commonly used character code is the </a:t>
            </a:r>
            <a:r>
              <a:rPr lang="en-US" sz="2400" dirty="0" smtClean="0">
                <a:solidFill>
                  <a:srgbClr val="006600"/>
                </a:solidFill>
              </a:rPr>
              <a:t>International Reference Alphabet (IRA)</a:t>
            </a:r>
          </a:p>
          <a:p>
            <a:pPr lvl="1"/>
            <a:r>
              <a:rPr lang="en-US" sz="2000" dirty="0" smtClean="0">
                <a:solidFill>
                  <a:srgbClr val="002060"/>
                </a:solidFill>
              </a:rPr>
              <a:t>Referred to in the United States as the </a:t>
            </a:r>
            <a:r>
              <a:rPr lang="en-US" sz="2000" dirty="0" smtClean="0">
                <a:solidFill>
                  <a:srgbClr val="FF0000"/>
                </a:solidFill>
              </a:rPr>
              <a:t>A</a:t>
            </a:r>
            <a:r>
              <a:rPr lang="en-US" sz="2000" dirty="0" smtClean="0">
                <a:solidFill>
                  <a:srgbClr val="002060"/>
                </a:solidFill>
              </a:rPr>
              <a:t>merican </a:t>
            </a:r>
            <a:r>
              <a:rPr lang="en-US" sz="2000" dirty="0" smtClean="0">
                <a:solidFill>
                  <a:srgbClr val="FF0000"/>
                </a:solidFill>
              </a:rPr>
              <a:t>S</a:t>
            </a:r>
            <a:r>
              <a:rPr lang="en-US" sz="2000" dirty="0" smtClean="0">
                <a:solidFill>
                  <a:srgbClr val="002060"/>
                </a:solidFill>
              </a:rPr>
              <a:t>tandard </a:t>
            </a:r>
            <a:r>
              <a:rPr lang="en-US" sz="2000" dirty="0" smtClean="0">
                <a:solidFill>
                  <a:srgbClr val="FF0000"/>
                </a:solidFill>
              </a:rPr>
              <a:t>C</a:t>
            </a:r>
            <a:r>
              <a:rPr lang="en-US" sz="2000" dirty="0" smtClean="0">
                <a:solidFill>
                  <a:srgbClr val="002060"/>
                </a:solidFill>
              </a:rPr>
              <a:t>ode for </a:t>
            </a:r>
            <a:r>
              <a:rPr lang="en-US" sz="2000" dirty="0" smtClean="0">
                <a:solidFill>
                  <a:srgbClr val="FF0000"/>
                </a:solidFill>
              </a:rPr>
              <a:t>I</a:t>
            </a:r>
            <a:r>
              <a:rPr lang="en-US" sz="2000" dirty="0" smtClean="0">
                <a:solidFill>
                  <a:srgbClr val="002060"/>
                </a:solidFill>
              </a:rPr>
              <a:t>nformation </a:t>
            </a:r>
            <a:r>
              <a:rPr lang="en-US" sz="2000" dirty="0" smtClean="0">
                <a:solidFill>
                  <a:srgbClr val="FF0000"/>
                </a:solidFill>
              </a:rPr>
              <a:t>I</a:t>
            </a:r>
            <a:r>
              <a:rPr lang="en-US" sz="2000" dirty="0" smtClean="0">
                <a:solidFill>
                  <a:srgbClr val="002060"/>
                </a:solidFill>
              </a:rPr>
              <a:t>nterchange (</a:t>
            </a:r>
            <a:r>
              <a:rPr lang="en-US" sz="2000" b="1" dirty="0" smtClean="0">
                <a:solidFill>
                  <a:srgbClr val="006600"/>
                </a:solidFill>
              </a:rPr>
              <a:t>ASCII</a:t>
            </a:r>
            <a:r>
              <a:rPr lang="en-US" sz="2000" dirty="0" smtClean="0">
                <a:solidFill>
                  <a:srgbClr val="002060"/>
                </a:solidFill>
              </a:rPr>
              <a:t>)</a:t>
            </a:r>
          </a:p>
          <a:p>
            <a:pPr marL="228600" lvl="1">
              <a:spcBef>
                <a:spcPts val="2000"/>
              </a:spcBef>
              <a:buClr>
                <a:schemeClr val="accent1"/>
              </a:buClr>
            </a:pPr>
            <a:r>
              <a:rPr lang="en-US" sz="2400" dirty="0" smtClean="0">
                <a:solidFill>
                  <a:srgbClr val="002060"/>
                </a:solidFill>
              </a:rPr>
              <a:t>Another code used to encode characters is the </a:t>
            </a:r>
            <a:r>
              <a:rPr lang="en-US" sz="2400" dirty="0" smtClean="0">
                <a:solidFill>
                  <a:srgbClr val="FF0000"/>
                </a:solidFill>
              </a:rPr>
              <a:t>E</a:t>
            </a:r>
            <a:r>
              <a:rPr lang="en-US" sz="2400" dirty="0" smtClean="0">
                <a:solidFill>
                  <a:srgbClr val="002060"/>
                </a:solidFill>
              </a:rPr>
              <a:t>xtended </a:t>
            </a:r>
            <a:r>
              <a:rPr lang="en-US" sz="2400" dirty="0" smtClean="0">
                <a:solidFill>
                  <a:srgbClr val="FF0000"/>
                </a:solidFill>
              </a:rPr>
              <a:t>B</a:t>
            </a:r>
            <a:r>
              <a:rPr lang="en-US" sz="2400" dirty="0" smtClean="0">
                <a:solidFill>
                  <a:srgbClr val="002060"/>
                </a:solidFill>
              </a:rPr>
              <a:t>inary </a:t>
            </a:r>
            <a:r>
              <a:rPr lang="en-US" sz="2400" dirty="0" smtClean="0">
                <a:solidFill>
                  <a:srgbClr val="FF0000"/>
                </a:solidFill>
              </a:rPr>
              <a:t>C</a:t>
            </a:r>
            <a:r>
              <a:rPr lang="en-US" sz="2400" dirty="0" smtClean="0">
                <a:solidFill>
                  <a:srgbClr val="002060"/>
                </a:solidFill>
              </a:rPr>
              <a:t>oded </a:t>
            </a:r>
            <a:r>
              <a:rPr lang="en-US" sz="2400" dirty="0" smtClean="0">
                <a:solidFill>
                  <a:srgbClr val="FF0000"/>
                </a:solidFill>
              </a:rPr>
              <a:t>D</a:t>
            </a:r>
            <a:r>
              <a:rPr lang="en-US" sz="2400" dirty="0" smtClean="0">
                <a:solidFill>
                  <a:srgbClr val="002060"/>
                </a:solidFill>
              </a:rPr>
              <a:t>ecimal </a:t>
            </a:r>
            <a:r>
              <a:rPr lang="en-US" sz="2400" dirty="0" smtClean="0">
                <a:solidFill>
                  <a:srgbClr val="FF0000"/>
                </a:solidFill>
              </a:rPr>
              <a:t>I</a:t>
            </a:r>
            <a:r>
              <a:rPr lang="en-US" sz="2400" dirty="0" smtClean="0">
                <a:solidFill>
                  <a:srgbClr val="002060"/>
                </a:solidFill>
              </a:rPr>
              <a:t>nterchange </a:t>
            </a:r>
            <a:r>
              <a:rPr lang="en-US" sz="2400" dirty="0" smtClean="0">
                <a:solidFill>
                  <a:srgbClr val="FF0000"/>
                </a:solidFill>
              </a:rPr>
              <a:t>C</a:t>
            </a:r>
            <a:r>
              <a:rPr lang="en-US" sz="2400" dirty="0" smtClean="0">
                <a:solidFill>
                  <a:srgbClr val="002060"/>
                </a:solidFill>
              </a:rPr>
              <a:t>ode</a:t>
            </a:r>
          </a:p>
          <a:p>
            <a:pPr lvl="1"/>
            <a:r>
              <a:rPr lang="en-US" sz="2000" dirty="0" smtClean="0">
                <a:solidFill>
                  <a:srgbClr val="002060"/>
                </a:solidFill>
              </a:rPr>
              <a:t>EBCDIC is used on IBM mainframes</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Logical Data</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4160" y="1428736"/>
            <a:ext cx="7288236" cy="4697427"/>
          </a:xfrm>
        </p:spPr>
        <p:txBody>
          <a:bodyPr>
            <a:normAutofit lnSpcReduction="10000"/>
          </a:bodyPr>
          <a:lstStyle/>
          <a:p>
            <a:r>
              <a:rPr lang="en-US" sz="2400" dirty="0" smtClean="0">
                <a:solidFill>
                  <a:srgbClr val="002060"/>
                </a:solidFill>
              </a:rPr>
              <a:t>An </a:t>
            </a:r>
            <a:r>
              <a:rPr lang="en-US" sz="2400" i="1" dirty="0" smtClean="0">
                <a:solidFill>
                  <a:srgbClr val="002060"/>
                </a:solidFill>
              </a:rPr>
              <a:t>n</a:t>
            </a:r>
            <a:r>
              <a:rPr lang="en-US" sz="2400" dirty="0" smtClean="0">
                <a:solidFill>
                  <a:srgbClr val="002060"/>
                </a:solidFill>
              </a:rPr>
              <a:t>-bit unit (byte, half word, …) consisting of </a:t>
            </a:r>
            <a:r>
              <a:rPr lang="en-US" sz="2400" i="1" dirty="0" smtClean="0">
                <a:solidFill>
                  <a:srgbClr val="002060"/>
                </a:solidFill>
              </a:rPr>
              <a:t>n </a:t>
            </a:r>
            <a:r>
              <a:rPr lang="en-US" sz="2400" dirty="0" smtClean="0">
                <a:solidFill>
                  <a:srgbClr val="002060"/>
                </a:solidFill>
              </a:rPr>
              <a:t>1-bit items of data, each item having the value 0 or 1</a:t>
            </a:r>
          </a:p>
          <a:p>
            <a:r>
              <a:rPr lang="en-US" sz="2400" dirty="0" smtClean="0">
                <a:solidFill>
                  <a:srgbClr val="002060"/>
                </a:solidFill>
              </a:rPr>
              <a:t>Two advantages to bit-oriented view:</a:t>
            </a:r>
          </a:p>
          <a:p>
            <a:pPr lvl="1"/>
            <a:r>
              <a:rPr lang="en-US" sz="2000" dirty="0" smtClean="0">
                <a:solidFill>
                  <a:srgbClr val="002060"/>
                </a:solidFill>
              </a:rPr>
              <a:t>Memory can be used most efficiently for storing an array of Boolean or binary data items in which each item can take on only the values 1 (true) and 0 (false)</a:t>
            </a:r>
          </a:p>
          <a:p>
            <a:pPr lvl="1"/>
            <a:r>
              <a:rPr lang="en-US" sz="2000" dirty="0" smtClean="0">
                <a:solidFill>
                  <a:srgbClr val="002060"/>
                </a:solidFill>
              </a:rPr>
              <a:t>To manipulate the bits of a data item</a:t>
            </a:r>
          </a:p>
          <a:p>
            <a:pPr lvl="2"/>
            <a:r>
              <a:rPr lang="en-US" sz="2000" dirty="0" smtClean="0">
                <a:solidFill>
                  <a:srgbClr val="002060"/>
                </a:solidFill>
              </a:rPr>
              <a:t>If floating-point operations are implemented in software, we need to be able to shift significant bits in some operations</a:t>
            </a:r>
          </a:p>
          <a:p>
            <a:pPr lvl="2"/>
            <a:r>
              <a:rPr lang="en-US" sz="2000" dirty="0" smtClean="0">
                <a:solidFill>
                  <a:srgbClr val="002060"/>
                </a:solidFill>
              </a:rPr>
              <a:t>To convert from IRA to packed decimal, we need to extract the rightmost 4 bits of each byte</a:t>
            </a:r>
            <a:endParaRPr lang="en-US" sz="2000" dirty="0">
              <a:solidFill>
                <a:srgbClr val="002060"/>
              </a:solidFill>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85728"/>
            <a:ext cx="7556313" cy="658890"/>
          </a:xfrm>
        </p:spPr>
        <p:txBody>
          <a:bodyPr/>
          <a:lstStyle/>
          <a:p>
            <a:r>
              <a:rPr lang="en-US" b="1" dirty="0" smtClean="0">
                <a:effectLst>
                  <a:outerShdw blurRad="38100" dist="38100" dir="2700000" algn="tl">
                    <a:srgbClr val="000000">
                      <a:alpha val="43137"/>
                    </a:srgbClr>
                  </a:outerShdw>
                </a:effectLst>
              </a:rPr>
              <a:t>12.4- Types of Operations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57224" y="1428736"/>
            <a:ext cx="7215238" cy="4929221"/>
          </a:xfrm>
        </p:spPr>
        <p:txBody>
          <a:bodyPr>
            <a:noAutofit/>
          </a:bodyPr>
          <a:lstStyle/>
          <a:p>
            <a:pPr>
              <a:buNone/>
            </a:pPr>
            <a:r>
              <a:rPr lang="en-US" sz="2400" dirty="0" smtClean="0">
                <a:solidFill>
                  <a:srgbClr val="002060"/>
                </a:solidFill>
              </a:rPr>
              <a:t>Useful and typical categorization: </a:t>
            </a:r>
          </a:p>
          <a:p>
            <a:r>
              <a:rPr lang="en-US" sz="2400" dirty="0" smtClean="0">
                <a:solidFill>
                  <a:srgbClr val="002060"/>
                </a:solidFill>
              </a:rPr>
              <a:t>Data transfer </a:t>
            </a:r>
          </a:p>
          <a:p>
            <a:r>
              <a:rPr lang="en-US" sz="2400" dirty="0" smtClean="0">
                <a:solidFill>
                  <a:srgbClr val="002060"/>
                </a:solidFill>
              </a:rPr>
              <a:t>Arithmetic </a:t>
            </a:r>
          </a:p>
          <a:p>
            <a:r>
              <a:rPr lang="en-US" sz="2400" dirty="0" smtClean="0">
                <a:solidFill>
                  <a:srgbClr val="002060"/>
                </a:solidFill>
              </a:rPr>
              <a:t>Logical </a:t>
            </a:r>
          </a:p>
          <a:p>
            <a:r>
              <a:rPr lang="en-US" sz="2400" dirty="0" smtClean="0">
                <a:solidFill>
                  <a:srgbClr val="002060"/>
                </a:solidFill>
              </a:rPr>
              <a:t>Conversion </a:t>
            </a:r>
          </a:p>
          <a:p>
            <a:r>
              <a:rPr lang="en-US" sz="2400" dirty="0" smtClean="0">
                <a:solidFill>
                  <a:srgbClr val="002060"/>
                </a:solidFill>
              </a:rPr>
              <a:t>I/O </a:t>
            </a:r>
          </a:p>
          <a:p>
            <a:r>
              <a:rPr lang="en-US" sz="2400" dirty="0" smtClean="0">
                <a:solidFill>
                  <a:srgbClr val="002060"/>
                </a:solidFill>
              </a:rPr>
              <a:t>System control </a:t>
            </a:r>
          </a:p>
          <a:p>
            <a:r>
              <a:rPr lang="en-US" sz="2400" dirty="0" smtClean="0">
                <a:solidFill>
                  <a:srgbClr val="002060"/>
                </a:solidFill>
              </a:rPr>
              <a:t>Transfer of control</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Objectives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00063" y="2924944"/>
            <a:ext cx="8564425" cy="3600400"/>
          </a:xfrm>
          <a:noFill/>
          <a:ln/>
        </p:spPr>
        <p:txBody>
          <a:bodyPr lIns="90488" tIns="44450" rIns="90488" bIns="44450">
            <a:noAutofit/>
          </a:bodyPr>
          <a:lstStyle/>
          <a:p>
            <a:r>
              <a:rPr lang="en-US" sz="2800" dirty="0" smtClean="0">
                <a:solidFill>
                  <a:srgbClr val="002060"/>
                </a:solidFill>
              </a:rPr>
              <a:t>Questions:</a:t>
            </a:r>
          </a:p>
          <a:p>
            <a:pPr lvl="1"/>
            <a:r>
              <a:rPr lang="en-US" sz="2400" dirty="0" smtClean="0">
                <a:solidFill>
                  <a:srgbClr val="002060"/>
                </a:solidFill>
              </a:rPr>
              <a:t>What is the structure of a machine instruction?</a:t>
            </a:r>
          </a:p>
          <a:p>
            <a:pPr lvl="1"/>
            <a:r>
              <a:rPr lang="en-US" sz="2400" dirty="0" smtClean="0">
                <a:solidFill>
                  <a:srgbClr val="002060"/>
                </a:solidFill>
              </a:rPr>
              <a:t>What can computers do?</a:t>
            </a:r>
          </a:p>
          <a:p>
            <a:r>
              <a:rPr lang="en-US" sz="2800" dirty="0" smtClean="0">
                <a:solidFill>
                  <a:srgbClr val="002060"/>
                </a:solidFill>
              </a:rPr>
              <a:t>After studying this chapter, you should be able to: </a:t>
            </a:r>
          </a:p>
          <a:p>
            <a:pPr lvl="1"/>
            <a:r>
              <a:rPr lang="en-US" sz="2400" dirty="0" smtClean="0">
                <a:solidFill>
                  <a:srgbClr val="002060"/>
                </a:solidFill>
              </a:rPr>
              <a:t>Present an overview of essential characteristics of machine instructions. </a:t>
            </a:r>
          </a:p>
          <a:p>
            <a:pPr lvl="1"/>
            <a:r>
              <a:rPr lang="en-US" sz="2400" dirty="0" smtClean="0">
                <a:solidFill>
                  <a:srgbClr val="002060"/>
                </a:solidFill>
              </a:rPr>
              <a:t>Describe the types of operands used in typical machine instruction sets. </a:t>
            </a:r>
          </a:p>
        </p:txBody>
      </p:sp>
      <p:pic>
        <p:nvPicPr>
          <p:cNvPr id="7" name="Picture 6"/>
          <p:cNvPicPr>
            <a:picLocks noChangeAspect="1"/>
          </p:cNvPicPr>
          <p:nvPr/>
        </p:nvPicPr>
        <p:blipFill>
          <a:blip r:embed="rId3"/>
          <a:stretch>
            <a:fillRect/>
          </a:stretch>
        </p:blipFill>
        <p:spPr>
          <a:xfrm>
            <a:off x="7668344" y="2564904"/>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2</a:t>
            </a:fld>
            <a:endParaRPr lang="en-US"/>
          </a:p>
        </p:txBody>
      </p:sp>
      <p:sp>
        <p:nvSpPr>
          <p:cNvPr id="9" name="Rectangle 8"/>
          <p:cNvSpPr/>
          <p:nvPr/>
        </p:nvSpPr>
        <p:spPr>
          <a:xfrm>
            <a:off x="539552" y="1340768"/>
            <a:ext cx="7596336" cy="1569660"/>
          </a:xfrm>
          <a:prstGeom prst="rect">
            <a:avLst/>
          </a:prstGeom>
        </p:spPr>
        <p:txBody>
          <a:bodyPr wrap="square">
            <a:spAutoFit/>
          </a:bodyPr>
          <a:lstStyle/>
          <a:p>
            <a:r>
              <a:rPr lang="en-US" smtClean="0">
                <a:solidFill>
                  <a:srgbClr val="FF0000"/>
                </a:solidFill>
              </a:rPr>
              <a:t>CLO7</a:t>
            </a:r>
            <a:r>
              <a:rPr lang="en-US" dirty="0" smtClean="0">
                <a:solidFill>
                  <a:srgbClr val="FF0000"/>
                </a:solidFill>
              </a:rPr>
              <a:t>: </a:t>
            </a:r>
            <a:r>
              <a:rPr lang="en-US" dirty="0" smtClean="0"/>
              <a:t>Present various types of addressing modes common in instruction sets</a:t>
            </a:r>
            <a:r>
              <a:rPr lang="en-US" smtClean="0"/>
              <a:t>, and </a:t>
            </a:r>
            <a:r>
              <a:rPr lang="en-US" dirty="0" smtClean="0">
                <a:solidFill>
                  <a:srgbClr val="FF0000"/>
                </a:solidFill>
              </a:rPr>
              <a:t>essential characteristics of machine instructions, types of operands supported by typical machine instruction sets</a:t>
            </a:r>
            <a:endParaRPr lang="en-US" dirty="0">
              <a:solidFill>
                <a:srgbClr val="FF0000"/>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285720" y="-24"/>
            <a:ext cx="8643966" cy="800088"/>
          </a:xfrm>
          <a:noFill/>
          <a:ln/>
        </p:spPr>
        <p:txBody>
          <a:bodyPr lIns="90488" tIns="44450" rIns="90488" bIns="44450">
            <a:normAutofit fontScale="90000"/>
          </a:bodyPr>
          <a:lstStyle/>
          <a:p>
            <a:pPr algn="r"/>
            <a:r>
              <a:rPr lang="en-US" b="1" dirty="0" smtClean="0">
                <a:effectLst>
                  <a:outerShdw blurRad="38100" dist="38100" dir="2700000" algn="tl">
                    <a:srgbClr val="000000">
                      <a:alpha val="43137"/>
                    </a:srgbClr>
                  </a:outerShdw>
                </a:effectLst>
              </a:rPr>
              <a:t>Table 12.3  Common </a:t>
            </a:r>
            <a:r>
              <a:rPr lang="en-US" b="1" dirty="0" smtClean="0">
                <a:solidFill>
                  <a:srgbClr val="002060"/>
                </a:solidFill>
                <a:effectLst>
                  <a:outerShdw blurRad="38100" dist="38100" dir="2700000" algn="tl">
                    <a:srgbClr val="000000">
                      <a:alpha val="43137"/>
                    </a:srgbClr>
                  </a:outerShdw>
                </a:effectLst>
              </a:rPr>
              <a:t>Instruction Set Operations</a:t>
            </a:r>
            <a:r>
              <a:rPr lang="en-US" sz="2000" dirty="0" smtClean="0">
                <a:solidFill>
                  <a:srgbClr val="002060"/>
                </a:solidFill>
                <a:effectLst>
                  <a:outerShdw blurRad="38100" dist="38100" dir="2700000" algn="tl">
                    <a:srgbClr val="000000">
                      <a:alpha val="43137"/>
                    </a:srgbClr>
                  </a:outerShdw>
                </a:effectLst>
              </a:rPr>
              <a:t>(page 1 of 3)</a:t>
            </a:r>
            <a:r>
              <a:rPr lang="en-US" dirty="0" smtClean="0">
                <a:solidFill>
                  <a:srgbClr val="002060"/>
                </a:solidFill>
                <a:effectLst>
                  <a:outerShdw blurRad="38100" dist="38100" dir="2700000" algn="tl">
                    <a:srgbClr val="000000">
                      <a:alpha val="43137"/>
                    </a:srgbClr>
                  </a:outerShdw>
                </a:effectLst>
              </a:rPr>
              <a:t> </a:t>
            </a:r>
            <a:endParaRPr lang="en-US" dirty="0">
              <a:solidFill>
                <a:srgbClr val="002060"/>
              </a:solidFill>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200055" y="1281135"/>
            <a:ext cx="8658225" cy="5362575"/>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p:cNvPicPr>
            <a:picLocks noChangeAspect="1" noChangeArrowheads="1"/>
          </p:cNvPicPr>
          <p:nvPr/>
        </p:nvPicPr>
        <p:blipFill>
          <a:blip r:embed="rId3"/>
          <a:srcRect/>
          <a:stretch>
            <a:fillRect/>
          </a:stretch>
        </p:blipFill>
        <p:spPr bwMode="auto">
          <a:xfrm>
            <a:off x="533400" y="252436"/>
            <a:ext cx="8077200" cy="6534150"/>
          </a:xfrm>
          <a:prstGeom prst="rect">
            <a:avLst/>
          </a:prstGeom>
          <a:noFill/>
          <a:ln w="9525">
            <a:noFill/>
            <a:miter lim="800000"/>
            <a:headEnd/>
            <a:tailEnd/>
          </a:ln>
          <a:effectLst/>
        </p:spPr>
      </p:pic>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2 of 3) </a:t>
            </a:r>
            <a:endParaRPr lang="en-US" sz="1800" dirty="0">
              <a:solidFill>
                <a:srgbClr val="FF0000"/>
              </a:solidFill>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38916" name="Rectangle 4"/>
          <p:cNvSpPr>
            <a:spLocks noGrp="1" noChangeArrowheads="1"/>
          </p:cNvSpPr>
          <p:nvPr>
            <p:ph type="title"/>
          </p:nvPr>
        </p:nvSpPr>
        <p:spPr>
          <a:xfrm>
            <a:off x="3071802" y="914400"/>
            <a:ext cx="5286412" cy="300022"/>
          </a:xfrm>
          <a:noFill/>
          <a:ln/>
        </p:spPr>
        <p:txBody>
          <a:bodyPr lIns="90488" tIns="44450" rIns="90488" bIns="44450">
            <a:noAutofit/>
          </a:bodyPr>
          <a:lstStyle/>
          <a:p>
            <a:pPr algn="r"/>
            <a:r>
              <a:rPr lang="en-US" sz="1800" b="1" dirty="0" smtClean="0">
                <a:solidFill>
                  <a:srgbClr val="FF0000"/>
                </a:solidFill>
              </a:rPr>
              <a:t>Table 12.3  </a:t>
            </a:r>
            <a:br>
              <a:rPr lang="en-US" sz="1800" b="1" dirty="0" smtClean="0">
                <a:solidFill>
                  <a:srgbClr val="FF0000"/>
                </a:solidFill>
              </a:rPr>
            </a:br>
            <a:r>
              <a:rPr lang="en-US" sz="1800" b="1" dirty="0" smtClean="0">
                <a:solidFill>
                  <a:srgbClr val="FF0000"/>
                </a:solidFill>
              </a:rPr>
              <a:t>Common Instruction </a:t>
            </a:r>
            <a:br>
              <a:rPr lang="en-US" sz="1800" b="1" dirty="0" smtClean="0">
                <a:solidFill>
                  <a:srgbClr val="FF0000"/>
                </a:solidFill>
              </a:rPr>
            </a:br>
            <a:r>
              <a:rPr lang="en-US" sz="1800" b="1" dirty="0" smtClean="0">
                <a:solidFill>
                  <a:srgbClr val="FF0000"/>
                </a:solidFill>
              </a:rPr>
              <a:t>Set Operations</a:t>
            </a:r>
            <a:br>
              <a:rPr lang="en-US" sz="1800" b="1" dirty="0" smtClean="0">
                <a:solidFill>
                  <a:srgbClr val="FF0000"/>
                </a:solidFill>
              </a:rPr>
            </a:br>
            <a:r>
              <a:rPr lang="en-US" sz="1800" dirty="0" smtClean="0">
                <a:solidFill>
                  <a:srgbClr val="FF0000"/>
                </a:solidFill>
              </a:rPr>
              <a:t>(page 3 of 3) </a:t>
            </a:r>
            <a:endParaRPr lang="en-US" sz="1800" dirty="0">
              <a:solidFill>
                <a:srgbClr val="FF0000"/>
              </a:solidFill>
            </a:endParaRPr>
          </a:p>
        </p:txBody>
      </p:sp>
      <p:pic>
        <p:nvPicPr>
          <p:cNvPr id="7170" name="Picture 2"/>
          <p:cNvPicPr>
            <a:picLocks noChangeAspect="1" noChangeArrowheads="1"/>
          </p:cNvPicPr>
          <p:nvPr/>
        </p:nvPicPr>
        <p:blipFill>
          <a:blip r:embed="rId3"/>
          <a:srcRect/>
          <a:stretch>
            <a:fillRect/>
          </a:stretch>
        </p:blipFill>
        <p:spPr bwMode="auto">
          <a:xfrm>
            <a:off x="124271" y="1857364"/>
            <a:ext cx="8895460" cy="3143272"/>
          </a:xfrm>
          <a:prstGeom prst="rect">
            <a:avLst/>
          </a:prstGeom>
          <a:noFill/>
          <a:ln w="9525">
            <a:noFill/>
            <a:miter lim="800000"/>
            <a:headEnd/>
            <a:tailEnd/>
          </a:ln>
          <a:effectLst/>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144000" cy="1039812"/>
          </a:xfrm>
        </p:spPr>
        <p:txBody>
          <a:bodyPr/>
          <a:lstStyle/>
          <a:p>
            <a:pPr algn="ctr"/>
            <a:r>
              <a:rPr lang="en-US" sz="2400" dirty="0" smtClean="0">
                <a:effectLst>
                  <a:outerShdw blurRad="38100" dist="38100" dir="2700000" algn="tl">
                    <a:srgbClr val="000000">
                      <a:alpha val="43137"/>
                    </a:srgbClr>
                  </a:outerShdw>
                </a:effectLst>
              </a:rPr>
              <a:t>Table 12.4  </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Processor Actions for Various Types of Operations </a:t>
            </a:r>
            <a:endParaRPr lang="en-US" sz="2400" dirty="0">
              <a:effectLst>
                <a:outerShdw blurRad="38100" dist="38100" dir="2700000" algn="tl">
                  <a:srgbClr val="000000">
                    <a:alpha val="43137"/>
                  </a:srgbClr>
                </a:outerShdw>
              </a:effectLst>
            </a:endParaRPr>
          </a:p>
        </p:txBody>
      </p:sp>
      <p:pic>
        <p:nvPicPr>
          <p:cNvPr id="8194" name="Picture 2"/>
          <p:cNvPicPr>
            <a:picLocks noChangeAspect="1" noChangeArrowheads="1"/>
          </p:cNvPicPr>
          <p:nvPr/>
        </p:nvPicPr>
        <p:blipFill>
          <a:blip r:embed="rId3"/>
          <a:srcRect/>
          <a:stretch>
            <a:fillRect/>
          </a:stretch>
        </p:blipFill>
        <p:spPr bwMode="auto">
          <a:xfrm>
            <a:off x="178453" y="1285860"/>
            <a:ext cx="8787096" cy="501974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z="2000" b="1" smtClean="0"/>
              <a:pPr/>
              <a:t>23</a:t>
            </a:fld>
            <a:endParaRPr lang="en-US" sz="2000" b="1"/>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0964" name="Rectangle 4"/>
          <p:cNvSpPr>
            <a:spLocks noGrp="1" noChangeArrowheads="1"/>
          </p:cNvSpPr>
          <p:nvPr>
            <p:ph type="title" idx="4294967295"/>
          </p:nvPr>
        </p:nvSpPr>
        <p:spPr>
          <a:xfrm>
            <a:off x="609600" y="228600"/>
            <a:ext cx="7556500" cy="557194"/>
          </a:xfrm>
          <a:noFill/>
          <a:ln/>
        </p:spPr>
        <p:txBody>
          <a:bodyPr lIns="90488" tIns="44450" rIns="90488" bIns="44450"/>
          <a:lstStyle/>
          <a:p>
            <a:r>
              <a:rPr lang="en-US" dirty="0">
                <a:effectLst>
                  <a:outerShdw blurRad="38100" dist="38100" dir="2700000" algn="tl">
                    <a:srgbClr val="000000">
                      <a:alpha val="43137"/>
                    </a:srgbClr>
                  </a:outerShdw>
                </a:effectLst>
              </a:rPr>
              <a:t>Data Transfer</a:t>
            </a:r>
          </a:p>
        </p:txBody>
      </p:sp>
      <p:graphicFrame>
        <p:nvGraphicFramePr>
          <p:cNvPr id="30" name="Content Placeholder 29"/>
          <p:cNvGraphicFramePr>
            <a:graphicFrameLocks noGrp="1"/>
          </p:cNvGraphicFramePr>
          <p:nvPr>
            <p:ph idx="4294967295"/>
          </p:nvPr>
        </p:nvGraphicFramePr>
        <p:xfrm>
          <a:off x="285720" y="1447800"/>
          <a:ext cx="8458200" cy="519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alphaModFix amt="89000"/>
          </a:blip>
          <a:stretch>
            <a:fillRect/>
          </a:stretch>
        </p:blipFill>
        <p:spPr>
          <a:xfrm>
            <a:off x="4038600" y="2743200"/>
            <a:ext cx="1005414" cy="1022950"/>
          </a:xfrm>
          <a:prstGeom prst="rect">
            <a:avLst/>
          </a:prstGeom>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8">
            <a:alphaModFix amt="89000"/>
          </a:blip>
          <a:stretch>
            <a:fillRect/>
          </a:stretch>
        </p:blipFill>
        <p:spPr>
          <a:xfrm>
            <a:off x="4038600" y="4038600"/>
            <a:ext cx="1005414" cy="990600"/>
          </a:xfrm>
          <a:prstGeom prst="rect">
            <a:avLst/>
          </a:prstGeom>
          <a:effectLst>
            <a:outerShdw blurRad="50800" dist="38100" dir="2700000" algn="tl" rotWithShape="0">
              <a:srgbClr val="000000">
                <a:alpha val="43000"/>
              </a:srgbClr>
            </a:outerShdw>
          </a:effectLst>
          <a:scene3d>
            <a:camera prst="orthographicFront">
              <a:rot lat="0" lon="11400000" rev="0"/>
            </a:camera>
            <a:lightRig rig="threePt" dir="t"/>
          </a:scene3d>
        </p:spPr>
      </p:pic>
      <p:sp>
        <p:nvSpPr>
          <p:cNvPr id="8" name="Slide Number Placeholder 7"/>
          <p:cNvSpPr>
            <a:spLocks noGrp="1"/>
          </p:cNvSpPr>
          <p:nvPr>
            <p:ph type="sldNum" sz="quarter" idx="12"/>
          </p:nvPr>
        </p:nvSpPr>
        <p:spPr/>
        <p:txBody>
          <a:bodyPr/>
          <a:lstStyle/>
          <a:p>
            <a:fld id="{8AF02B71-8991-4516-A01E-F1A9ACD28BDC}" type="slidenum">
              <a:rPr lang="en-US" sz="2000" b="1" smtClean="0"/>
              <a:pPr/>
              <a:t>24</a:t>
            </a:fld>
            <a:endParaRPr lang="en-US" sz="2000" b="1"/>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48"/>
            <a:ext cx="9144000" cy="615946"/>
          </a:xfrm>
        </p:spPr>
        <p:txBody>
          <a:bodyPr/>
          <a:lstStyle/>
          <a:p>
            <a:pPr algn="ctr"/>
            <a:r>
              <a:rPr lang="en-US" sz="2400" dirty="0" smtClean="0">
                <a:effectLst>
                  <a:outerShdw blurRad="38100" dist="38100" dir="2700000" algn="tl">
                    <a:srgbClr val="000000">
                      <a:alpha val="43137"/>
                    </a:srgbClr>
                  </a:outerShdw>
                </a:effectLst>
              </a:rPr>
              <a:t>Table 12.5 : Examples of IBM EAS/390 Data Transfer Oper</a:t>
            </a:r>
            <a:r>
              <a:rPr lang="en-US" sz="2400" dirty="0" smtClean="0">
                <a:solidFill>
                  <a:schemeClr val="bg1"/>
                </a:solidFill>
                <a:effectLst>
                  <a:outerShdw blurRad="38100" dist="38100" dir="2700000" algn="tl">
                    <a:srgbClr val="000000">
                      <a:alpha val="43137"/>
                    </a:srgbClr>
                  </a:outerShdw>
                </a:effectLst>
              </a:rPr>
              <a:t>ation</a:t>
            </a:r>
            <a:r>
              <a:rPr lang="en-US" sz="2400" dirty="0" smtClean="0">
                <a:effectLst>
                  <a:outerShdw blurRad="38100" dist="38100" dir="2700000" algn="tl">
                    <a:srgbClr val="000000">
                      <a:alpha val="43137"/>
                    </a:srgbClr>
                  </a:outerShdw>
                </a:effectLst>
              </a:rPr>
              <a:t>s </a:t>
            </a:r>
            <a:endParaRPr lang="en-US" sz="2400" dirty="0">
              <a:effectLst>
                <a:outerShdw blurRad="38100" dist="38100" dir="2700000" algn="tl">
                  <a:srgbClr val="000000">
                    <a:alpha val="43137"/>
                  </a:srgbClr>
                </a:outerShdw>
              </a:effectLst>
            </a:endParaRPr>
          </a:p>
        </p:txBody>
      </p:sp>
      <p:pic>
        <p:nvPicPr>
          <p:cNvPr id="9218" name="Picture 2"/>
          <p:cNvPicPr>
            <a:picLocks noChangeAspect="1" noChangeArrowheads="1"/>
          </p:cNvPicPr>
          <p:nvPr/>
        </p:nvPicPr>
        <p:blipFill>
          <a:blip r:embed="rId3"/>
          <a:srcRect/>
          <a:stretch>
            <a:fillRect/>
          </a:stretch>
        </p:blipFill>
        <p:spPr bwMode="auto">
          <a:xfrm>
            <a:off x="571500" y="785794"/>
            <a:ext cx="8001000" cy="588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3012" name="Rectangle 4"/>
          <p:cNvSpPr>
            <a:spLocks noGrp="1" noChangeArrowheads="1"/>
          </p:cNvSpPr>
          <p:nvPr>
            <p:ph type="title"/>
          </p:nvPr>
        </p:nvSpPr>
        <p:spPr>
          <a:xfrm>
            <a:off x="6705600" y="2590800"/>
            <a:ext cx="2438400" cy="1162050"/>
          </a:xfrm>
          <a:noFill/>
          <a:ln/>
        </p:spPr>
        <p:txBody>
          <a:bodyPr lIns="90488" tIns="44450" rIns="90488" bIns="44450">
            <a:normAutofit/>
          </a:bodyPr>
          <a:lstStyle/>
          <a:p>
            <a:pPr algn="ctr"/>
            <a:r>
              <a:rPr lang="en-US" sz="3000" dirty="0">
                <a:solidFill>
                  <a:schemeClr val="accent1"/>
                </a:solidFill>
                <a:effectLst>
                  <a:outerShdw blurRad="38100" dist="38100" dir="2700000" algn="tl">
                    <a:srgbClr val="000000">
                      <a:alpha val="43137"/>
                    </a:srgbClr>
                  </a:outerShdw>
                </a:effectLst>
              </a:rPr>
              <a:t>Arithmetic</a:t>
            </a:r>
          </a:p>
        </p:txBody>
      </p:sp>
      <p:sp>
        <p:nvSpPr>
          <p:cNvPr id="43013" name="Rectangle 5"/>
          <p:cNvSpPr>
            <a:spLocks noGrp="1" noChangeArrowheads="1"/>
          </p:cNvSpPr>
          <p:nvPr>
            <p:ph type="body" sz="half" idx="2"/>
          </p:nvPr>
        </p:nvSpPr>
        <p:spPr>
          <a:xfrm>
            <a:off x="571472" y="357166"/>
            <a:ext cx="5819788" cy="6072230"/>
          </a:xfrm>
          <a:noFill/>
          <a:ln/>
        </p:spPr>
        <p:txBody>
          <a:bodyPr lIns="90488" tIns="44450" rIns="90488" bIns="44450">
            <a:noAutofit/>
          </a:bodyPr>
          <a:lstStyle/>
          <a:p>
            <a:pPr marL="228600" indent="-228600">
              <a:lnSpc>
                <a:spcPct val="80000"/>
              </a:lnSpc>
              <a:buClr>
                <a:schemeClr val="bg2"/>
              </a:buClr>
              <a:buFont typeface="Wingdings" pitchFamily="2" charset="2"/>
              <a:buChar char="n"/>
            </a:pPr>
            <a:r>
              <a:rPr lang="en-US" sz="2000" dirty="0" smtClean="0"/>
              <a:t>Most machines provide the basic arithmetic operations of add, subtract, multiply, and divide</a:t>
            </a:r>
          </a:p>
          <a:p>
            <a:pPr marL="228600" indent="-228600">
              <a:lnSpc>
                <a:spcPct val="80000"/>
              </a:lnSpc>
              <a:buClr>
                <a:schemeClr val="bg2"/>
              </a:buClr>
              <a:buFont typeface="Wingdings" pitchFamily="2" charset="2"/>
              <a:buChar char="n"/>
            </a:pPr>
            <a:r>
              <a:rPr lang="en-US" sz="2000" dirty="0" smtClean="0"/>
              <a:t>These are provided for signed integer (fixed-point) numbers</a:t>
            </a:r>
          </a:p>
          <a:p>
            <a:pPr marL="228600" indent="-228600">
              <a:lnSpc>
                <a:spcPct val="80000"/>
              </a:lnSpc>
              <a:buClr>
                <a:schemeClr val="bg2"/>
              </a:buClr>
              <a:buFont typeface="Wingdings" pitchFamily="2" charset="2"/>
              <a:buChar char="n"/>
            </a:pPr>
            <a:r>
              <a:rPr lang="en-US" sz="2000" dirty="0" smtClean="0"/>
              <a:t>Often they are also provided for floating-point and packed decimal numbers</a:t>
            </a:r>
          </a:p>
          <a:p>
            <a:pPr marL="228600" indent="-228600">
              <a:lnSpc>
                <a:spcPct val="80000"/>
              </a:lnSpc>
              <a:buClr>
                <a:schemeClr val="bg2"/>
              </a:buClr>
              <a:buFont typeface="Wingdings" pitchFamily="2" charset="2"/>
              <a:buChar char="n"/>
            </a:pPr>
            <a:r>
              <a:rPr lang="en-US" sz="2000" dirty="0" smtClean="0"/>
              <a:t>Other possible operations include a variety of single-operand instructions:</a:t>
            </a:r>
          </a:p>
          <a:p>
            <a:pPr lvl="1" indent="-228600">
              <a:buFont typeface="Wingdings" pitchFamily="2" charset="2"/>
              <a:buChar char="n"/>
            </a:pPr>
            <a:r>
              <a:rPr lang="en-US" sz="2000" b="1" dirty="0" smtClean="0">
                <a:solidFill>
                  <a:schemeClr val="bg1"/>
                </a:solidFill>
              </a:rPr>
              <a:t>Absolute</a:t>
            </a:r>
          </a:p>
          <a:p>
            <a:pPr marL="685800" lvl="2" indent="-228600">
              <a:buClr>
                <a:schemeClr val="bg2"/>
              </a:buClr>
              <a:buFont typeface="Wingdings" pitchFamily="2" charset="2"/>
              <a:buChar char="n"/>
            </a:pPr>
            <a:r>
              <a:rPr lang="en-US" sz="1800" dirty="0" smtClean="0">
                <a:solidFill>
                  <a:srgbClr val="FFFFFF"/>
                </a:solidFill>
              </a:rPr>
              <a:t>Take the absolute value of the operand</a:t>
            </a:r>
          </a:p>
          <a:p>
            <a:pPr lvl="1" indent="-228600">
              <a:buFont typeface="Wingdings" pitchFamily="2" charset="2"/>
              <a:buChar char="n"/>
            </a:pPr>
            <a:r>
              <a:rPr lang="en-US" sz="2000" b="1" dirty="0" smtClean="0">
                <a:solidFill>
                  <a:schemeClr val="bg1"/>
                </a:solidFill>
              </a:rPr>
              <a:t>Negate</a:t>
            </a:r>
          </a:p>
          <a:p>
            <a:pPr marL="685800" lvl="2" indent="-228600">
              <a:buClr>
                <a:schemeClr val="bg2"/>
              </a:buClr>
              <a:buFont typeface="Wingdings" pitchFamily="2" charset="2"/>
              <a:buChar char="n"/>
            </a:pPr>
            <a:r>
              <a:rPr lang="en-US" sz="1800" dirty="0" smtClean="0">
                <a:solidFill>
                  <a:srgbClr val="FFFFFF"/>
                </a:solidFill>
              </a:rPr>
              <a:t>Negate the operand</a:t>
            </a:r>
          </a:p>
          <a:p>
            <a:pPr lvl="1" indent="-228600">
              <a:buFont typeface="Wingdings" pitchFamily="2" charset="2"/>
              <a:buChar char="n"/>
            </a:pPr>
            <a:r>
              <a:rPr lang="en-US" sz="2000" b="1" dirty="0" smtClean="0">
                <a:solidFill>
                  <a:schemeClr val="bg1"/>
                </a:solidFill>
              </a:rPr>
              <a:t>Increment</a:t>
            </a:r>
          </a:p>
          <a:p>
            <a:pPr marL="685800" lvl="2" indent="-228600">
              <a:buClr>
                <a:schemeClr val="bg2"/>
              </a:buClr>
              <a:buFont typeface="Wingdings" pitchFamily="2" charset="2"/>
              <a:buChar char="n"/>
            </a:pPr>
            <a:r>
              <a:rPr lang="en-US" sz="1800" dirty="0" smtClean="0">
                <a:solidFill>
                  <a:srgbClr val="FFFFFF"/>
                </a:solidFill>
              </a:rPr>
              <a:t>Add 1 to the operand</a:t>
            </a:r>
          </a:p>
          <a:p>
            <a:pPr lvl="1"/>
            <a:r>
              <a:rPr lang="en-US" sz="2000" b="1" dirty="0" smtClean="0">
                <a:solidFill>
                  <a:schemeClr val="bg1"/>
                </a:solidFill>
              </a:rPr>
              <a:t>Decrement</a:t>
            </a:r>
          </a:p>
          <a:p>
            <a:pPr marL="685800" lvl="2" indent="-228600">
              <a:buClr>
                <a:schemeClr val="bg2"/>
              </a:buClr>
              <a:buFont typeface="Wingdings" pitchFamily="2" charset="2"/>
              <a:buChar char="n"/>
            </a:pPr>
            <a:r>
              <a:rPr lang="en-US" sz="1800" dirty="0" smtClean="0">
                <a:solidFill>
                  <a:srgbClr val="FFFFFF"/>
                </a:solidFill>
              </a:rPr>
              <a:t>Subtract 1 from the operand</a:t>
            </a:r>
          </a:p>
        </p:txBody>
      </p:sp>
      <p:pic>
        <p:nvPicPr>
          <p:cNvPr id="6" name="Picture 5"/>
          <p:cNvPicPr>
            <a:picLocks noChangeAspect="1"/>
          </p:cNvPicPr>
          <p:nvPr/>
        </p:nvPicPr>
        <p:blipFill>
          <a:blip r:embed="rId3"/>
          <a:stretch>
            <a:fillRect/>
          </a:stretch>
        </p:blipFill>
        <p:spPr>
          <a:xfrm>
            <a:off x="6858000" y="381000"/>
            <a:ext cx="1908277" cy="1727200"/>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z="2000" b="1" smtClean="0"/>
              <a:pPr/>
              <a:t>26</a:t>
            </a:fld>
            <a:endParaRPr lang="en-US" sz="2000"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5059" name="Rectangle 3"/>
          <p:cNvSpPr>
            <a:spLocks noChangeArrowheads="1"/>
          </p:cNvSpPr>
          <p:nvPr/>
        </p:nvSpPr>
        <p:spPr bwMode="auto">
          <a:xfrm>
            <a:off x="3643306" y="4000504"/>
            <a:ext cx="2895600" cy="857256"/>
          </a:xfrm>
          <a:prstGeom prst="rect">
            <a:avLst/>
          </a:prstGeom>
          <a:noFill/>
          <a:ln w="12700">
            <a:noFill/>
            <a:miter lim="800000"/>
            <a:headEnd/>
            <a:tailEnd/>
          </a:ln>
          <a:effectLst/>
        </p:spPr>
        <p:txBody>
          <a:bodyPr wrap="none" anchor="ctr">
            <a:prstTxWarp prst="textNoShape">
              <a:avLst/>
            </a:prstTxWarp>
          </a:bodyPr>
          <a:lstStyle/>
          <a:p>
            <a:r>
              <a:rPr lang="pt-BR" sz="2800" b="1" smtClean="0"/>
              <a:t>(R1) = 1010 0101 </a:t>
            </a:r>
          </a:p>
          <a:p>
            <a:r>
              <a:rPr lang="pt-BR" sz="2800" b="1" smtClean="0"/>
              <a:t>(R2) = 1111  1111 </a:t>
            </a:r>
          </a:p>
        </p:txBody>
      </p:sp>
      <p:sp>
        <p:nvSpPr>
          <p:cNvPr id="45060" name="Rectangle 4"/>
          <p:cNvSpPr>
            <a:spLocks noGrp="1" noChangeArrowheads="1"/>
          </p:cNvSpPr>
          <p:nvPr>
            <p:ph type="title" idx="4294967295"/>
          </p:nvPr>
        </p:nvSpPr>
        <p:spPr>
          <a:xfrm>
            <a:off x="0" y="190496"/>
            <a:ext cx="9144000" cy="666736"/>
          </a:xfrm>
          <a:noFill/>
          <a:ln/>
        </p:spPr>
        <p:txBody>
          <a:bodyPr lIns="90488" tIns="44450" rIns="90488" bIns="44450"/>
          <a:lstStyle/>
          <a:p>
            <a:pPr algn="ctr"/>
            <a:r>
              <a:rPr lang="en-US" sz="4400" b="1" dirty="0">
                <a:effectLst>
                  <a:outerShdw blurRad="38100" dist="38100" dir="2700000" algn="tl">
                    <a:srgbClr val="000000">
                      <a:alpha val="43137"/>
                    </a:srgbClr>
                  </a:outerShdw>
                </a:effectLst>
              </a:rPr>
              <a:t>Logical</a:t>
            </a:r>
          </a:p>
        </p:txBody>
      </p:sp>
      <p:pic>
        <p:nvPicPr>
          <p:cNvPr id="10242" name="Picture 2"/>
          <p:cNvPicPr>
            <a:picLocks noChangeAspect="1" noChangeArrowheads="1"/>
          </p:cNvPicPr>
          <p:nvPr/>
        </p:nvPicPr>
        <p:blipFill>
          <a:blip r:embed="rId3"/>
          <a:srcRect/>
          <a:stretch>
            <a:fillRect/>
          </a:stretch>
        </p:blipFill>
        <p:spPr bwMode="auto">
          <a:xfrm>
            <a:off x="11227" y="1714488"/>
            <a:ext cx="9121546" cy="2143140"/>
          </a:xfrm>
          <a:prstGeom prst="rect">
            <a:avLst/>
          </a:prstGeom>
          <a:noFill/>
          <a:ln w="9525">
            <a:noFill/>
            <a:miter lim="800000"/>
            <a:headEnd/>
            <a:tailEnd/>
          </a:ln>
          <a:effectLst/>
        </p:spPr>
      </p:pic>
      <p:sp>
        <p:nvSpPr>
          <p:cNvPr id="9" name="Rectangle 8"/>
          <p:cNvSpPr/>
          <p:nvPr/>
        </p:nvSpPr>
        <p:spPr>
          <a:xfrm>
            <a:off x="1214414" y="4929198"/>
            <a:ext cx="5291833" cy="523220"/>
          </a:xfrm>
          <a:prstGeom prst="rect">
            <a:avLst/>
          </a:prstGeom>
        </p:spPr>
        <p:txBody>
          <a:bodyPr wrap="none">
            <a:spAutoFit/>
          </a:bodyPr>
          <a:lstStyle/>
          <a:p>
            <a:r>
              <a:rPr lang="pt-BR" sz="2800" b="1" smtClean="0"/>
              <a:t>then (R1) XOR (R2) = 0101 1010</a:t>
            </a:r>
            <a:endParaRPr lang="en-US" sz="2800" b="1" dirty="0"/>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27</a:t>
            </a:fld>
            <a:endParaRPr lang="en-US" sz="2000"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57158" y="2071678"/>
            <a:ext cx="2405495" cy="2662248"/>
          </a:xfrm>
        </p:spPr>
        <p:txBody>
          <a:bodyPr>
            <a:normAutofit fontScale="90000"/>
          </a:bodyPr>
          <a:lstStyle/>
          <a:p>
            <a:r>
              <a:rPr lang="en-GB" sz="3100" b="1" dirty="0">
                <a:effectLst>
                  <a:outerShdw blurRad="38100" dist="38100" dir="2700000" algn="tl">
                    <a:srgbClr val="000000">
                      <a:alpha val="43137"/>
                    </a:srgbClr>
                  </a:outerShdw>
                </a:effectLst>
              </a:rPr>
              <a:t>Shift and Rotate </a:t>
            </a:r>
            <a:r>
              <a:rPr lang="en-GB" sz="3100" b="1" dirty="0" smtClean="0">
                <a:effectLst>
                  <a:outerShdw blurRad="38100" dist="38100" dir="2700000" algn="tl">
                    <a:srgbClr val="000000">
                      <a:alpha val="43137"/>
                    </a:srgbClr>
                  </a:outerShdw>
                </a:effectLst>
              </a:rPr>
              <a:t>Operations</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Figure 12.6- Shift and </a:t>
            </a:r>
            <a:r>
              <a:rPr lang="en-GB" smtClean="0">
                <a:effectLst>
                  <a:outerShdw blurRad="38100" dist="38100" dir="2700000" algn="tl">
                    <a:srgbClr val="000000">
                      <a:alpha val="43137"/>
                    </a:srgbClr>
                  </a:outerShdw>
                </a:effectLst>
              </a:rPr>
              <a:t>Rotate Operations</a:t>
            </a:r>
            <a:endParaRPr lang="en-GB" dirty="0">
              <a:effectLst>
                <a:outerShdw blurRad="38100" dist="38100" dir="2700000" algn="tl">
                  <a:srgbClr val="000000">
                    <a:alpha val="43137"/>
                  </a:srgbClr>
                </a:outerShdw>
              </a:effectLst>
            </a:endParaRPr>
          </a:p>
        </p:txBody>
      </p:sp>
      <p:pic>
        <p:nvPicPr>
          <p:cNvPr id="11270" name="Picture 6"/>
          <p:cNvPicPr>
            <a:picLocks noChangeAspect="1" noChangeArrowheads="1"/>
          </p:cNvPicPr>
          <p:nvPr/>
        </p:nvPicPr>
        <p:blipFill>
          <a:blip r:embed="rId3"/>
          <a:srcRect/>
          <a:stretch>
            <a:fillRect/>
          </a:stretch>
        </p:blipFill>
        <p:spPr bwMode="auto">
          <a:xfrm>
            <a:off x="2762278" y="-14288"/>
            <a:ext cx="5810250" cy="68865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2844" y="428604"/>
            <a:ext cx="8858280" cy="833718"/>
          </a:xfrm>
        </p:spPr>
        <p:txBody>
          <a:bodyPr>
            <a:noAutofit/>
          </a:bodyPr>
          <a:lstStyle/>
          <a:p>
            <a:pPr algn="ctr"/>
            <a:r>
              <a:rPr lang="en-US" sz="3200" dirty="0" smtClean="0">
                <a:effectLst>
                  <a:outerShdw blurRad="38100" dist="38100" dir="2700000" algn="tl">
                    <a:srgbClr val="000000">
                      <a:alpha val="43137"/>
                    </a:srgbClr>
                  </a:outerShdw>
                </a:effectLst>
              </a:rPr>
              <a:t>Table 12.7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Examples of Shift and Rotate Op</a:t>
            </a:r>
            <a:r>
              <a:rPr lang="en-US" sz="3200" dirty="0" smtClean="0">
                <a:solidFill>
                  <a:schemeClr val="bg1"/>
                </a:solidFill>
                <a:effectLst>
                  <a:outerShdw blurRad="38100" dist="38100" dir="2700000" algn="tl">
                    <a:srgbClr val="000000">
                      <a:alpha val="43137"/>
                    </a:srgbClr>
                  </a:outerShdw>
                </a:effectLst>
              </a:rPr>
              <a:t>erations </a:t>
            </a:r>
            <a:endParaRPr lang="en-US" sz="3200" dirty="0">
              <a:solidFill>
                <a:schemeClr val="bg1"/>
              </a:solidFill>
              <a:effectLst>
                <a:outerShdw blurRad="38100" dist="38100" dir="2700000" algn="tl">
                  <a:srgbClr val="000000">
                    <a:alpha val="43137"/>
                  </a:srgbClr>
                </a:outerShdw>
              </a:effectLst>
            </a:endParaRPr>
          </a:p>
        </p:txBody>
      </p:sp>
      <p:pic>
        <p:nvPicPr>
          <p:cNvPr id="12290" name="Picture 2"/>
          <p:cNvPicPr>
            <a:picLocks noChangeAspect="1" noChangeArrowheads="1"/>
          </p:cNvPicPr>
          <p:nvPr/>
        </p:nvPicPr>
        <p:blipFill>
          <a:blip r:embed="rId3"/>
          <a:srcRect/>
          <a:stretch>
            <a:fillRect/>
          </a:stretch>
        </p:blipFill>
        <p:spPr bwMode="auto">
          <a:xfrm>
            <a:off x="428596" y="1928802"/>
            <a:ext cx="7982054" cy="409828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29</a:t>
            </a:fld>
            <a:endParaRPr lang="en-US" sz="20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62000" y="533400"/>
            <a:ext cx="7556313" cy="681022"/>
          </a:xfrm>
          <a:noFill/>
          <a:ln/>
        </p:spPr>
        <p:txBody>
          <a:bodyPr lIns="90488" tIns="44450" rIns="90488" bIns="44450"/>
          <a:lstStyle/>
          <a:p>
            <a:r>
              <a:rPr lang="en-US" sz="4000" smtClean="0">
                <a:effectLst>
                  <a:outerShdw blurRad="38100" dist="38100" dir="2700000" algn="tl">
                    <a:srgbClr val="000000">
                      <a:alpha val="43137"/>
                    </a:srgbClr>
                  </a:outerShdw>
                </a:effectLst>
              </a:rPr>
              <a:t>Contents</a:t>
            </a:r>
            <a:endParaRPr lang="en-US" sz="4000"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a:bodyPr>
          <a:lstStyle/>
          <a:p>
            <a:r>
              <a:rPr lang="en-US" sz="2800" smtClean="0">
                <a:solidFill>
                  <a:srgbClr val="002060"/>
                </a:solidFill>
              </a:rPr>
              <a:t>12.1 Machine Instruction Characteristics</a:t>
            </a:r>
          </a:p>
          <a:p>
            <a:r>
              <a:rPr lang="en-US" sz="2800" smtClean="0">
                <a:solidFill>
                  <a:srgbClr val="002060"/>
                </a:solidFill>
              </a:rPr>
              <a:t>12.2 Types of Operands</a:t>
            </a:r>
          </a:p>
          <a:p>
            <a:r>
              <a:rPr lang="en-US" sz="2800" smtClean="0">
                <a:solidFill>
                  <a:srgbClr val="002060"/>
                </a:solidFill>
              </a:rPr>
              <a:t>12.4 Types of Operations</a:t>
            </a:r>
          </a:p>
        </p:txBody>
      </p:sp>
      <p:pic>
        <p:nvPicPr>
          <p:cNvPr id="7" name="Picture 6"/>
          <p:cNvPicPr>
            <a:picLocks noChangeAspect="1"/>
          </p:cNvPicPr>
          <p:nvPr/>
        </p:nvPicPr>
        <p:blipFill>
          <a:blip r:embed="rId3"/>
          <a:stretch>
            <a:fillRect/>
          </a:stretch>
        </p:blipFill>
        <p:spPr>
          <a:xfrm>
            <a:off x="7315200" y="4876800"/>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4294967295"/>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idx="4294967295"/>
          </p:nvPr>
        </p:nvSpPr>
        <p:spPr>
          <a:xfrm>
            <a:off x="4857752" y="1447800"/>
            <a:ext cx="3460748" cy="1116013"/>
          </a:xfrm>
          <a:noFill/>
          <a:ln/>
        </p:spPr>
        <p:txBody>
          <a:bodyPr lIns="90488" tIns="44450" rIns="90488" bIns="44450"/>
          <a:lstStyle/>
          <a:p>
            <a:r>
              <a:rPr lang="en-US" sz="4000" b="1" dirty="0">
                <a:effectLst>
                  <a:outerShdw blurRad="38100" dist="38100" dir="2700000" algn="tl">
                    <a:srgbClr val="000000">
                      <a:alpha val="43137"/>
                    </a:srgbClr>
                  </a:outerShdw>
                </a:effectLst>
              </a:rPr>
              <a:t>Conversion</a:t>
            </a:r>
          </a:p>
        </p:txBody>
      </p:sp>
      <p:sp>
        <p:nvSpPr>
          <p:cNvPr id="6" name="Slide Number Placeholder 5"/>
          <p:cNvSpPr>
            <a:spLocks noGrp="1"/>
          </p:cNvSpPr>
          <p:nvPr>
            <p:ph type="sldNum" sz="quarter" idx="12"/>
          </p:nvPr>
        </p:nvSpPr>
        <p:spPr/>
        <p:txBody>
          <a:bodyPr/>
          <a:lstStyle/>
          <a:p>
            <a:fld id="{8AF02B71-8991-4516-A01E-F1A9ACD28BDC}" type="slidenum">
              <a:rPr lang="en-US" sz="2000" b="1" smtClean="0"/>
              <a:pPr/>
              <a:t>30</a:t>
            </a:fld>
            <a:endParaRPr lang="en-US" sz="2000" b="1"/>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498474" y="214290"/>
            <a:ext cx="7556313" cy="658890"/>
          </a:xfrm>
          <a:noFill/>
          <a:ln/>
        </p:spPr>
        <p:txBody>
          <a:bodyPr lIns="90488" tIns="44450" rIns="90488" bIns="44450"/>
          <a:lstStyle/>
          <a:p>
            <a:pPr algn="ctr"/>
            <a:r>
              <a:rPr lang="en-US" sz="4000" dirty="0">
                <a:effectLst>
                  <a:outerShdw blurRad="38100" dist="38100" dir="2700000" algn="tl">
                    <a:srgbClr val="000000">
                      <a:alpha val="43137"/>
                    </a:srgbClr>
                  </a:outerShdw>
                </a:effectLst>
              </a:rPr>
              <a:t>Input/Output</a:t>
            </a:r>
          </a:p>
        </p:txBody>
      </p:sp>
      <p:sp>
        <p:nvSpPr>
          <p:cNvPr id="49157" name="Rectangle 5"/>
          <p:cNvSpPr>
            <a:spLocks noGrp="1" noChangeArrowheads="1"/>
          </p:cNvSpPr>
          <p:nvPr>
            <p:ph idx="1"/>
          </p:nvPr>
        </p:nvSpPr>
        <p:spPr>
          <a:xfrm>
            <a:off x="498474" y="1357298"/>
            <a:ext cx="7556313" cy="4768865"/>
          </a:xfrm>
          <a:noFill/>
          <a:ln/>
        </p:spPr>
        <p:txBody>
          <a:bodyPr lIns="90488" tIns="44450" rIns="90488" bIns="44450">
            <a:normAutofit/>
          </a:bodyPr>
          <a:lstStyle/>
          <a:p>
            <a:r>
              <a:rPr lang="en-US" sz="2800" dirty="0" smtClean="0">
                <a:solidFill>
                  <a:srgbClr val="002060"/>
                </a:solidFill>
              </a:rPr>
              <a:t>Variety of approaches taken:</a:t>
            </a:r>
          </a:p>
          <a:p>
            <a:pPr lvl="1"/>
            <a:r>
              <a:rPr lang="en-US" sz="2400" dirty="0" smtClean="0">
                <a:solidFill>
                  <a:srgbClr val="002060"/>
                </a:solidFill>
              </a:rPr>
              <a:t>Isolated programmed I/O</a:t>
            </a:r>
          </a:p>
          <a:p>
            <a:pPr lvl="1"/>
            <a:r>
              <a:rPr lang="en-US" sz="2400" dirty="0" smtClean="0">
                <a:solidFill>
                  <a:srgbClr val="002060"/>
                </a:solidFill>
              </a:rPr>
              <a:t>Memory-mapped programmed I/O</a:t>
            </a:r>
          </a:p>
          <a:p>
            <a:pPr lvl="1"/>
            <a:r>
              <a:rPr lang="en-US" sz="2400" dirty="0" smtClean="0">
                <a:solidFill>
                  <a:srgbClr val="002060"/>
                </a:solidFill>
              </a:rPr>
              <a:t>DMA</a:t>
            </a:r>
          </a:p>
          <a:p>
            <a:pPr lvl="1"/>
            <a:r>
              <a:rPr lang="en-US" sz="2400" dirty="0" smtClean="0">
                <a:solidFill>
                  <a:srgbClr val="002060"/>
                </a:solidFill>
              </a:rPr>
              <a:t>Use of an I/O processor</a:t>
            </a:r>
          </a:p>
          <a:p>
            <a:pPr marL="228600" lvl="1">
              <a:spcBef>
                <a:spcPts val="2000"/>
              </a:spcBef>
              <a:buClr>
                <a:schemeClr val="accent1"/>
              </a:buClr>
            </a:pPr>
            <a:r>
              <a:rPr lang="en-US" sz="2800" dirty="0" smtClean="0">
                <a:solidFill>
                  <a:srgbClr val="002060"/>
                </a:solidFill>
              </a:rPr>
              <a:t>Many implementations provide only a few I/O instructions, with the specific actions specified by parameters, codes, or command words</a:t>
            </a:r>
            <a:endParaRPr lang="en-US" sz="2800" dirty="0">
              <a:solidFill>
                <a:srgbClr val="002060"/>
              </a:solidFill>
            </a:endParaRPr>
          </a:p>
        </p:txBody>
      </p:sp>
      <p:pic>
        <p:nvPicPr>
          <p:cNvPr id="6" name="Picture 5"/>
          <p:cNvPicPr>
            <a:picLocks noChangeAspect="1"/>
          </p:cNvPicPr>
          <p:nvPr/>
        </p:nvPicPr>
        <p:blipFill>
          <a:blip r:embed="rId3"/>
          <a:stretch>
            <a:fillRect/>
          </a:stretch>
        </p:blipFill>
        <p:spPr>
          <a:xfrm>
            <a:off x="6019800" y="5029200"/>
            <a:ext cx="1981200" cy="1500051"/>
          </a:xfrm>
          <a:prstGeom prst="rect">
            <a:avLst/>
          </a:prstGeom>
        </p:spPr>
      </p:pic>
      <p:sp>
        <p:nvSpPr>
          <p:cNvPr id="7" name="Slide Number Placeholder 6"/>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457200" y="3048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System </a:t>
            </a:r>
            <a:r>
              <a:rPr lang="en-US" dirty="0">
                <a:effectLst>
                  <a:outerShdw blurRad="38100" dist="38100" dir="2700000" algn="tl">
                    <a:srgbClr val="000000">
                      <a:alpha val="43137"/>
                    </a:srgbClr>
                  </a:outerShdw>
                </a:effectLst>
              </a:rPr>
              <a:t>Control</a:t>
            </a:r>
          </a:p>
        </p:txBody>
      </p:sp>
      <p:graphicFrame>
        <p:nvGraphicFramePr>
          <p:cNvPr id="11" name="Content Placeholder 10"/>
          <p:cNvGraphicFramePr>
            <a:graphicFrameLocks noGrp="1"/>
          </p:cNvGraphicFramePr>
          <p:nvPr>
            <p:ph idx="4294967295"/>
          </p:nvPr>
        </p:nvGraphicFramePr>
        <p:xfrm>
          <a:off x="457200" y="1071546"/>
          <a:ext cx="8229600" cy="5405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8AF02B71-8991-4516-A01E-F1A9ACD28BDC}" type="slidenum">
              <a:rPr lang="en-US" sz="2000" b="1" smtClean="0"/>
              <a:pPr/>
              <a:t>32</a:t>
            </a:fld>
            <a:endParaRPr lang="en-US" sz="2000" b="1"/>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1" name="Rectangle 3"/>
          <p:cNvSpPr>
            <a:spLocks noChangeArrowheads="1"/>
          </p:cNvSpPr>
          <p:nvPr/>
        </p:nvSpPr>
        <p:spPr bwMode="auto">
          <a:xfrm>
            <a:off x="3131840" y="64008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3252" name="Rectangle 4"/>
          <p:cNvSpPr>
            <a:spLocks noGrp="1" noChangeArrowheads="1"/>
          </p:cNvSpPr>
          <p:nvPr>
            <p:ph type="title"/>
          </p:nvPr>
        </p:nvSpPr>
        <p:spPr>
          <a:xfrm>
            <a:off x="498474" y="484094"/>
            <a:ext cx="7556313" cy="658890"/>
          </a:xfrm>
          <a:noFill/>
          <a:ln/>
        </p:spPr>
        <p:txBody>
          <a:bodyPr lIns="90488" tIns="44450" rIns="90488" bIns="44450"/>
          <a:lstStyle/>
          <a:p>
            <a:r>
              <a:rPr lang="en-US" b="1" dirty="0">
                <a:effectLst>
                  <a:outerShdw blurRad="38100" dist="38100" dir="2700000" algn="tl">
                    <a:srgbClr val="000000">
                      <a:alpha val="43137"/>
                    </a:srgbClr>
                  </a:outerShdw>
                </a:effectLst>
              </a:rPr>
              <a:t>Transfer of Control</a:t>
            </a:r>
          </a:p>
        </p:txBody>
      </p:sp>
      <p:sp>
        <p:nvSpPr>
          <p:cNvPr id="53253" name="Rectangle 5"/>
          <p:cNvSpPr>
            <a:spLocks noGrp="1" noChangeArrowheads="1"/>
          </p:cNvSpPr>
          <p:nvPr>
            <p:ph idx="1"/>
          </p:nvPr>
        </p:nvSpPr>
        <p:spPr>
          <a:xfrm>
            <a:off x="251520" y="1285860"/>
            <a:ext cx="8645526" cy="5239484"/>
          </a:xfrm>
          <a:noFill/>
          <a:ln/>
        </p:spPr>
        <p:txBody>
          <a:bodyPr lIns="90488" tIns="44450" rIns="90488" bIns="44450">
            <a:noAutofit/>
          </a:bodyPr>
          <a:lstStyle/>
          <a:p>
            <a:r>
              <a:rPr lang="en-US" sz="2800" b="1" u="sng" dirty="0" smtClean="0">
                <a:solidFill>
                  <a:srgbClr val="002060"/>
                </a:solidFill>
              </a:rPr>
              <a:t>Reasons</a:t>
            </a:r>
            <a:endParaRPr lang="en-US" sz="2800" dirty="0" smtClean="0">
              <a:solidFill>
                <a:srgbClr val="002060"/>
              </a:solidFill>
            </a:endParaRPr>
          </a:p>
          <a:p>
            <a:pPr lvl="1"/>
            <a:r>
              <a:rPr lang="en-US" sz="2400" dirty="0" smtClean="0">
                <a:solidFill>
                  <a:srgbClr val="002060"/>
                </a:solidFill>
              </a:rPr>
              <a:t>It is essential to be able to execute each instruction more than once </a:t>
            </a:r>
            <a:r>
              <a:rPr lang="en-US" sz="2400" dirty="0" smtClean="0">
                <a:solidFill>
                  <a:srgbClr val="002060"/>
                </a:solidFill>
                <a:sym typeface="Wingdings" pitchFamily="2" charset="2"/>
              </a:rPr>
              <a:t> </a:t>
            </a:r>
            <a:r>
              <a:rPr lang="en-US" sz="2400" b="1" dirty="0" smtClean="0">
                <a:solidFill>
                  <a:srgbClr val="0000CC"/>
                </a:solidFill>
                <a:sym typeface="Wingdings" pitchFamily="2" charset="2"/>
              </a:rPr>
              <a:t>Loop</a:t>
            </a:r>
            <a:endParaRPr lang="en-US" sz="2400" b="1" dirty="0" smtClean="0">
              <a:solidFill>
                <a:srgbClr val="0000CC"/>
              </a:solidFill>
            </a:endParaRPr>
          </a:p>
          <a:p>
            <a:pPr lvl="1"/>
            <a:r>
              <a:rPr lang="en-US" sz="2400" dirty="0" smtClean="0">
                <a:solidFill>
                  <a:srgbClr val="002060"/>
                </a:solidFill>
              </a:rPr>
              <a:t>Virtually all programs involve some </a:t>
            </a:r>
            <a:r>
              <a:rPr lang="en-US" sz="2400" b="1" dirty="0" smtClean="0">
                <a:solidFill>
                  <a:srgbClr val="0000CC"/>
                </a:solidFill>
              </a:rPr>
              <a:t>decision</a:t>
            </a:r>
            <a:r>
              <a:rPr lang="en-US" sz="2400" dirty="0" smtClean="0">
                <a:solidFill>
                  <a:srgbClr val="002060"/>
                </a:solidFill>
              </a:rPr>
              <a:t> making</a:t>
            </a:r>
          </a:p>
          <a:p>
            <a:pPr lvl="1"/>
            <a:r>
              <a:rPr lang="en-US" sz="2400" dirty="0" smtClean="0">
                <a:solidFill>
                  <a:srgbClr val="002060"/>
                </a:solidFill>
              </a:rPr>
              <a:t>It helps if there are mechanisms for breaking the task up into </a:t>
            </a:r>
            <a:r>
              <a:rPr lang="en-US" sz="2400" b="1" dirty="0" smtClean="0">
                <a:solidFill>
                  <a:srgbClr val="0000CC"/>
                </a:solidFill>
              </a:rPr>
              <a:t>smaller pieces </a:t>
            </a:r>
            <a:r>
              <a:rPr lang="en-US" sz="2400" dirty="0" smtClean="0">
                <a:solidFill>
                  <a:srgbClr val="002060"/>
                </a:solidFill>
              </a:rPr>
              <a:t>that can be worked on one at a time</a:t>
            </a:r>
          </a:p>
          <a:p>
            <a:pPr marL="228600" lvl="1">
              <a:spcBef>
                <a:spcPts val="2000"/>
              </a:spcBef>
              <a:buClr>
                <a:schemeClr val="accent1"/>
              </a:buClr>
            </a:pPr>
            <a:r>
              <a:rPr lang="en-US" sz="2800" dirty="0" smtClean="0">
                <a:solidFill>
                  <a:srgbClr val="002060"/>
                </a:solidFill>
              </a:rPr>
              <a:t>Most common transfer-of-control operations </a:t>
            </a:r>
            <a:r>
              <a:rPr lang="en-US" sz="2800" b="1" u="sng" dirty="0" smtClean="0">
                <a:solidFill>
                  <a:srgbClr val="002060"/>
                </a:solidFill>
              </a:rPr>
              <a:t>found </a:t>
            </a:r>
            <a:r>
              <a:rPr lang="en-US" sz="2800" dirty="0" smtClean="0">
                <a:solidFill>
                  <a:srgbClr val="002060"/>
                </a:solidFill>
              </a:rPr>
              <a:t>in instruction sets:</a:t>
            </a:r>
          </a:p>
          <a:p>
            <a:pPr lvl="1"/>
            <a:r>
              <a:rPr lang="en-US" sz="2000" b="1" dirty="0" smtClean="0">
                <a:solidFill>
                  <a:srgbClr val="FF0000"/>
                </a:solidFill>
              </a:rPr>
              <a:t>Branch</a:t>
            </a:r>
          </a:p>
          <a:p>
            <a:pPr lvl="1"/>
            <a:r>
              <a:rPr lang="en-US" sz="2000" b="1" dirty="0" smtClean="0">
                <a:solidFill>
                  <a:srgbClr val="FF0000"/>
                </a:solidFill>
              </a:rPr>
              <a:t>Skip</a:t>
            </a:r>
          </a:p>
          <a:p>
            <a:pPr lvl="1"/>
            <a:r>
              <a:rPr lang="en-US" sz="2000" b="1" dirty="0" smtClean="0">
                <a:solidFill>
                  <a:srgbClr val="FF0000"/>
                </a:solidFill>
              </a:rPr>
              <a:t>Procedure call</a:t>
            </a:r>
          </a:p>
        </p:txBody>
      </p:sp>
      <p:sp>
        <p:nvSpPr>
          <p:cNvPr id="6" name="Slide Number Placeholder 5"/>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52372"/>
            <a:ext cx="3255264" cy="1162050"/>
          </a:xfrm>
        </p:spPr>
        <p:txBody>
          <a:bodyPr>
            <a:normAutofit/>
          </a:bodyPr>
          <a:lstStyle/>
          <a:p>
            <a:pPr algn="ctr"/>
            <a:r>
              <a:rPr lang="en-GB" sz="3200" b="1" dirty="0">
                <a:effectLst>
                  <a:outerShdw blurRad="38100" dist="38100" dir="2700000" algn="tl">
                    <a:srgbClr val="000000">
                      <a:alpha val="43137"/>
                    </a:srgbClr>
                  </a:outerShdw>
                </a:effectLst>
              </a:rPr>
              <a:t>Branch</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Instruction</a:t>
            </a:r>
            <a:endParaRPr lang="en-GB" sz="3200" b="1" dirty="0">
              <a:effectLst>
                <a:outerShdw blurRad="38100" dist="38100" dir="2700000" algn="tl">
                  <a:srgbClr val="000000">
                    <a:alpha val="43137"/>
                  </a:srgbClr>
                </a:outerShdw>
              </a:effectLst>
            </a:endParaRPr>
          </a:p>
        </p:txBody>
      </p:sp>
      <p:pic>
        <p:nvPicPr>
          <p:cNvPr id="13314" name="Picture 2"/>
          <p:cNvPicPr>
            <a:picLocks noChangeAspect="1" noChangeArrowheads="1"/>
          </p:cNvPicPr>
          <p:nvPr/>
        </p:nvPicPr>
        <p:blipFill>
          <a:blip r:embed="rId3"/>
          <a:srcRect/>
          <a:stretch>
            <a:fillRect/>
          </a:stretch>
        </p:blipFill>
        <p:spPr bwMode="auto">
          <a:xfrm>
            <a:off x="-32" y="1252561"/>
            <a:ext cx="7686675" cy="5534025"/>
          </a:xfrm>
          <a:prstGeom prst="rect">
            <a:avLst/>
          </a:prstGeom>
          <a:noFill/>
          <a:ln w="9525">
            <a:noFill/>
            <a:miter lim="800000"/>
            <a:headEnd/>
            <a:tailEnd/>
          </a:ln>
          <a:effectLst/>
        </p:spPr>
      </p:pic>
      <p:sp>
        <p:nvSpPr>
          <p:cNvPr id="5" name="Rectangle 4"/>
          <p:cNvSpPr/>
          <p:nvPr/>
        </p:nvSpPr>
        <p:spPr>
          <a:xfrm>
            <a:off x="3929058" y="71414"/>
            <a:ext cx="5214942" cy="1428760"/>
          </a:xfrm>
          <a:prstGeom prst="rect">
            <a:avLst/>
          </a:prstGeom>
          <a:solidFill>
            <a:schemeClr val="accent2">
              <a:lumMod val="90000"/>
              <a:lumOff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t>BRP X : </a:t>
            </a:r>
            <a:r>
              <a:rPr lang="en-US" sz="1600" b="1" u="sng" smtClean="0"/>
              <a:t>Br</a:t>
            </a:r>
            <a:r>
              <a:rPr lang="en-US" sz="1600" smtClean="0"/>
              <a:t>anch to location X if result is </a:t>
            </a:r>
            <a:r>
              <a:rPr lang="en-US" sz="1600" b="1" u="sng" smtClean="0"/>
              <a:t>p</a:t>
            </a:r>
            <a:r>
              <a:rPr lang="en-US" sz="1600" smtClean="0"/>
              <a:t>ositive. </a:t>
            </a:r>
          </a:p>
          <a:p>
            <a:r>
              <a:rPr lang="en-US" sz="1600" smtClean="0"/>
              <a:t>BRN X : </a:t>
            </a:r>
            <a:r>
              <a:rPr lang="en-US" sz="1600" b="1" u="sng" smtClean="0"/>
              <a:t>Br</a:t>
            </a:r>
            <a:r>
              <a:rPr lang="en-US" sz="1600" smtClean="0"/>
              <a:t>anch to location X if result is </a:t>
            </a:r>
            <a:r>
              <a:rPr lang="en-US" sz="1600" b="1" u="sng" smtClean="0"/>
              <a:t>n</a:t>
            </a:r>
            <a:r>
              <a:rPr lang="en-US" sz="1600" smtClean="0"/>
              <a:t>egative. </a:t>
            </a:r>
          </a:p>
          <a:p>
            <a:r>
              <a:rPr lang="en-US" sz="1600" smtClean="0"/>
              <a:t>BRZ X : </a:t>
            </a:r>
            <a:r>
              <a:rPr lang="en-US" sz="1600" b="1" u="sng" smtClean="0"/>
              <a:t>Br</a:t>
            </a:r>
            <a:r>
              <a:rPr lang="en-US" sz="1600" smtClean="0"/>
              <a:t>anch to location X if result is </a:t>
            </a:r>
            <a:r>
              <a:rPr lang="en-US" sz="1600" b="1" u="sng" smtClean="0"/>
              <a:t>z</a:t>
            </a:r>
            <a:r>
              <a:rPr lang="en-US" sz="1600" smtClean="0"/>
              <a:t>ero. </a:t>
            </a:r>
          </a:p>
          <a:p>
            <a:r>
              <a:rPr lang="en-US" sz="1600" smtClean="0"/>
              <a:t>BRO X : </a:t>
            </a:r>
            <a:r>
              <a:rPr lang="en-US" sz="1600" b="1" u="sng" smtClean="0"/>
              <a:t>Br</a:t>
            </a:r>
            <a:r>
              <a:rPr lang="en-US" sz="1600" smtClean="0"/>
              <a:t>anch to location X if </a:t>
            </a:r>
            <a:r>
              <a:rPr lang="en-US" sz="1600" b="1" u="sng" smtClean="0"/>
              <a:t>o</a:t>
            </a:r>
            <a:r>
              <a:rPr lang="en-US" sz="1600" smtClean="0"/>
              <a:t>verflow occurs.</a:t>
            </a:r>
          </a:p>
          <a:p>
            <a:r>
              <a:rPr lang="en-US" sz="1600" smtClean="0"/>
              <a:t>BRE R1, R2, X : </a:t>
            </a:r>
            <a:r>
              <a:rPr lang="en-US" sz="1600" b="1" u="sng" smtClean="0"/>
              <a:t>Br</a:t>
            </a:r>
            <a:r>
              <a:rPr lang="en-US" sz="1600" smtClean="0"/>
              <a:t>anch to X if value of R1 </a:t>
            </a:r>
            <a:r>
              <a:rPr lang="en-US" sz="1600" b="1" smtClean="0"/>
              <a:t>=</a:t>
            </a:r>
            <a:r>
              <a:rPr lang="en-US" sz="1600" smtClean="0"/>
              <a:t> value of R2.</a:t>
            </a:r>
            <a:endParaRPr lang="en-US" sz="160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704832"/>
          </a:xfrm>
        </p:spPr>
        <p:txBody>
          <a:bodyPr/>
          <a:lstStyle/>
          <a:p>
            <a:pPr algn="ctr"/>
            <a:r>
              <a:rPr lang="en-US" sz="4000" dirty="0" smtClean="0">
                <a:effectLst>
                  <a:outerShdw blurRad="38100" dist="38100" dir="2700000" algn="tl">
                    <a:srgbClr val="000000">
                      <a:alpha val="43137"/>
                    </a:srgbClr>
                  </a:outerShdw>
                </a:effectLst>
              </a:rPr>
              <a:t>Skip Instructions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4294967295"/>
          </p:nvPr>
        </p:nvGraphicFramePr>
        <p:xfrm>
          <a:off x="304800" y="1219200"/>
          <a:ext cx="8458200" cy="5211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339" name="Picture 3"/>
          <p:cNvPicPr>
            <a:picLocks noChangeAspect="1" noChangeArrowheads="1"/>
          </p:cNvPicPr>
          <p:nvPr/>
        </p:nvPicPr>
        <p:blipFill>
          <a:blip r:embed="rId8"/>
          <a:srcRect/>
          <a:stretch>
            <a:fillRect/>
          </a:stretch>
        </p:blipFill>
        <p:spPr bwMode="auto">
          <a:xfrm>
            <a:off x="6072198" y="5562600"/>
            <a:ext cx="1466850" cy="1295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z="2000" b="1" smtClean="0"/>
              <a:pPr/>
              <a:t>35</a:t>
            </a:fld>
            <a:endParaRPr lang="en-US" sz="20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14290"/>
            <a:ext cx="7556313" cy="587452"/>
          </a:xfrm>
        </p:spPr>
        <p:txBody>
          <a:bodyPr/>
          <a:lstStyle/>
          <a:p>
            <a:r>
              <a:rPr lang="en-US" b="1" dirty="0" smtClean="0">
                <a:effectLst>
                  <a:outerShdw blurRad="38100" dist="38100" dir="2700000" algn="tl">
                    <a:srgbClr val="000000">
                      <a:alpha val="43137"/>
                    </a:srgbClr>
                  </a:outerShdw>
                </a:effectLst>
              </a:rPr>
              <a:t>Procedure Call Instructions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7504" y="1195520"/>
            <a:ext cx="8929686" cy="5257816"/>
          </a:xfrm>
        </p:spPr>
        <p:txBody>
          <a:bodyPr>
            <a:noAutofit/>
          </a:bodyPr>
          <a:lstStyle/>
          <a:p>
            <a:r>
              <a:rPr lang="en-US" sz="2400" b="1" dirty="0" smtClean="0">
                <a:solidFill>
                  <a:srgbClr val="FF0000"/>
                </a:solidFill>
              </a:rPr>
              <a:t>Self-contained codes </a:t>
            </a:r>
            <a:r>
              <a:rPr lang="en-US" sz="2400" b="1" dirty="0" smtClean="0">
                <a:solidFill>
                  <a:srgbClr val="002060"/>
                </a:solidFill>
              </a:rPr>
              <a:t>that is incorporated into a lar</a:t>
            </a:r>
            <a:r>
              <a:rPr lang="en-US" sz="2400" b="1" dirty="0" smtClean="0">
                <a:solidFill>
                  <a:schemeClr val="bg1"/>
                </a:solidFill>
              </a:rPr>
              <a:t>ger</a:t>
            </a:r>
            <a:r>
              <a:rPr lang="en-US" sz="2400" b="1" dirty="0" smtClean="0">
                <a:solidFill>
                  <a:srgbClr val="002060"/>
                </a:solidFill>
              </a:rPr>
              <a:t> program</a:t>
            </a:r>
          </a:p>
          <a:p>
            <a:pPr lvl="1"/>
            <a:r>
              <a:rPr lang="en-US" sz="2000" dirty="0" smtClean="0">
                <a:solidFill>
                  <a:srgbClr val="002060"/>
                </a:solidFill>
              </a:rPr>
              <a:t>At any point in the program the procedure may be invoked, or </a:t>
            </a:r>
            <a:r>
              <a:rPr lang="en-US" sz="2000" i="1" dirty="0" smtClean="0">
                <a:solidFill>
                  <a:srgbClr val="002060"/>
                </a:solidFill>
              </a:rPr>
              <a:t>called</a:t>
            </a:r>
            <a:endParaRPr lang="en-US" sz="2000" dirty="0" smtClean="0">
              <a:solidFill>
                <a:srgbClr val="002060"/>
              </a:solidFill>
            </a:endParaRPr>
          </a:p>
          <a:p>
            <a:pPr lvl="1"/>
            <a:r>
              <a:rPr lang="en-US" sz="2000" dirty="0" smtClean="0">
                <a:solidFill>
                  <a:srgbClr val="002060"/>
                </a:solidFill>
              </a:rPr>
              <a:t>Processor is instructed to go and execute the entire procedure and then return to the point from which the call took place</a:t>
            </a:r>
          </a:p>
          <a:p>
            <a:r>
              <a:rPr lang="en-US" sz="2400" dirty="0" smtClean="0">
                <a:solidFill>
                  <a:srgbClr val="002060"/>
                </a:solidFill>
              </a:rPr>
              <a:t>Two principal </a:t>
            </a:r>
            <a:r>
              <a:rPr lang="en-US" sz="2400" b="1" dirty="0" smtClean="0">
                <a:solidFill>
                  <a:srgbClr val="006600"/>
                </a:solidFill>
              </a:rPr>
              <a:t>reasons</a:t>
            </a:r>
            <a:r>
              <a:rPr lang="en-US" sz="2400" b="1" dirty="0" smtClean="0">
                <a:solidFill>
                  <a:srgbClr val="002060"/>
                </a:solidFill>
              </a:rPr>
              <a:t> </a:t>
            </a:r>
            <a:r>
              <a:rPr lang="en-US" sz="2400" dirty="0" smtClean="0">
                <a:solidFill>
                  <a:srgbClr val="002060"/>
                </a:solidFill>
              </a:rPr>
              <a:t>for use of procedures:</a:t>
            </a:r>
          </a:p>
          <a:p>
            <a:pPr lvl="1"/>
            <a:r>
              <a:rPr lang="en-US" sz="2000" dirty="0" smtClean="0">
                <a:solidFill>
                  <a:srgbClr val="002060"/>
                </a:solidFill>
              </a:rPr>
              <a:t>Economy:  The same piece of code to be used many times</a:t>
            </a:r>
          </a:p>
          <a:p>
            <a:pPr lvl="1"/>
            <a:r>
              <a:rPr lang="en-US" sz="2000" dirty="0" smtClean="0">
                <a:solidFill>
                  <a:srgbClr val="002060"/>
                </a:solidFill>
              </a:rPr>
              <a:t>Modularity</a:t>
            </a:r>
          </a:p>
          <a:p>
            <a:r>
              <a:rPr lang="en-US" sz="2400" dirty="0" smtClean="0">
                <a:solidFill>
                  <a:srgbClr val="002060"/>
                </a:solidFill>
              </a:rPr>
              <a:t>Involves two basic instructions:</a:t>
            </a:r>
          </a:p>
          <a:p>
            <a:pPr lvl="1"/>
            <a:r>
              <a:rPr lang="en-US" sz="2000" dirty="0" smtClean="0">
                <a:solidFill>
                  <a:srgbClr val="002060"/>
                </a:solidFill>
              </a:rPr>
              <a:t>A </a:t>
            </a:r>
            <a:r>
              <a:rPr lang="en-US" sz="2000" b="1" u="sng" dirty="0" smtClean="0">
                <a:solidFill>
                  <a:srgbClr val="002060"/>
                </a:solidFill>
              </a:rPr>
              <a:t>call</a:t>
            </a:r>
            <a:r>
              <a:rPr lang="en-US" sz="2000" dirty="0" smtClean="0">
                <a:solidFill>
                  <a:srgbClr val="002060"/>
                </a:solidFill>
              </a:rPr>
              <a:t> instruction that </a:t>
            </a:r>
            <a:r>
              <a:rPr lang="en-US" sz="2000" b="1" dirty="0" smtClean="0">
                <a:solidFill>
                  <a:srgbClr val="0000CC"/>
                </a:solidFill>
              </a:rPr>
              <a:t>branches</a:t>
            </a:r>
            <a:r>
              <a:rPr lang="en-US" sz="2000" dirty="0" smtClean="0">
                <a:solidFill>
                  <a:srgbClr val="002060"/>
                </a:solidFill>
              </a:rPr>
              <a:t> from the present location to the procedure</a:t>
            </a:r>
          </a:p>
          <a:p>
            <a:pPr lvl="1"/>
            <a:r>
              <a:rPr lang="en-US" sz="2000" dirty="0" smtClean="0">
                <a:solidFill>
                  <a:srgbClr val="002060"/>
                </a:solidFill>
              </a:rPr>
              <a:t>Return instruction that </a:t>
            </a:r>
            <a:r>
              <a:rPr lang="en-US" sz="2000" b="1" dirty="0" smtClean="0">
                <a:solidFill>
                  <a:srgbClr val="0000CC"/>
                </a:solidFill>
              </a:rPr>
              <a:t>returns</a:t>
            </a:r>
            <a:r>
              <a:rPr lang="en-US" sz="2000" dirty="0" smtClean="0">
                <a:solidFill>
                  <a:srgbClr val="0000CC"/>
                </a:solidFill>
              </a:rPr>
              <a:t> </a:t>
            </a:r>
            <a:r>
              <a:rPr lang="en-US" sz="2000" dirty="0" smtClean="0">
                <a:solidFill>
                  <a:srgbClr val="002060"/>
                </a:solidFill>
              </a:rPr>
              <a:t>from the procedure to the place from which it was called</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81000" y="1143000"/>
            <a:ext cx="3255264" cy="1162050"/>
          </a:xfrm>
        </p:spPr>
        <p:txBody>
          <a:bodyPr>
            <a:normAutofit/>
          </a:bodyPr>
          <a:lstStyle/>
          <a:p>
            <a:r>
              <a:rPr lang="en-GB" sz="3200" b="1" dirty="0"/>
              <a:t>Nested</a:t>
            </a:r>
            <a:r>
              <a:rPr lang="en-GB" sz="3200" b="1" dirty="0" smtClean="0"/>
              <a:t/>
            </a:r>
            <a:br>
              <a:rPr lang="en-GB" sz="3200" b="1" dirty="0" smtClean="0"/>
            </a:br>
            <a:r>
              <a:rPr lang="en-GB" sz="3200" b="1" dirty="0" smtClean="0"/>
              <a:t>Procedures</a:t>
            </a:r>
            <a:endParaRPr lang="en-GB" sz="3200" b="1" dirty="0"/>
          </a:p>
        </p:txBody>
      </p:sp>
      <p:pic>
        <p:nvPicPr>
          <p:cNvPr id="15362" name="Picture 2"/>
          <p:cNvPicPr>
            <a:picLocks noChangeAspect="1" noChangeArrowheads="1"/>
          </p:cNvPicPr>
          <p:nvPr/>
        </p:nvPicPr>
        <p:blipFill>
          <a:blip r:embed="rId3"/>
          <a:srcRect/>
          <a:stretch>
            <a:fillRect/>
          </a:stretch>
        </p:blipFill>
        <p:spPr bwMode="auto">
          <a:xfrm>
            <a:off x="3143240" y="366713"/>
            <a:ext cx="5695950" cy="612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32" y="71438"/>
            <a:ext cx="4000528" cy="1571612"/>
          </a:xfrm>
        </p:spPr>
        <p:txBody>
          <a:bodyPr/>
          <a:lstStyle/>
          <a:p>
            <a:r>
              <a:rPr lang="en-GB" dirty="0">
                <a:effectLst>
                  <a:outerShdw blurRad="38100" dist="38100" dir="2700000" algn="tl">
                    <a:srgbClr val="000000">
                      <a:alpha val="43137"/>
                    </a:srgbClr>
                  </a:outerShdw>
                </a:effectLst>
              </a:rPr>
              <a:t>Use of </a:t>
            </a:r>
            <a:r>
              <a:rPr lang="en-GB" dirty="0" smtClean="0">
                <a:effectLst>
                  <a:outerShdw blurRad="38100" dist="38100" dir="2700000" algn="tl">
                    <a:srgbClr val="000000">
                      <a:alpha val="43137"/>
                    </a:srgbClr>
                  </a:outerShdw>
                </a:effectLst>
              </a:rPr>
              <a:t>Stack to Implement Nested Procedures</a:t>
            </a:r>
            <a:endParaRPr lang="en-GB" dirty="0">
              <a:effectLst>
                <a:outerShdw blurRad="38100" dist="38100" dir="2700000" algn="tl">
                  <a:srgbClr val="000000">
                    <a:alpha val="43137"/>
                  </a:srgbClr>
                </a:outerShdw>
              </a:effectLst>
            </a:endParaRPr>
          </a:p>
        </p:txBody>
      </p:sp>
      <p:grpSp>
        <p:nvGrpSpPr>
          <p:cNvPr id="21" name="Group 20"/>
          <p:cNvGrpSpPr/>
          <p:nvPr/>
        </p:nvGrpSpPr>
        <p:grpSpPr>
          <a:xfrm>
            <a:off x="142844" y="214290"/>
            <a:ext cx="8891573" cy="6072230"/>
            <a:chOff x="252427" y="642918"/>
            <a:chExt cx="8891573" cy="6072230"/>
          </a:xfrm>
        </p:grpSpPr>
        <p:pic>
          <p:nvPicPr>
            <p:cNvPr id="16387" name="Picture 3"/>
            <p:cNvPicPr>
              <a:picLocks noChangeAspect="1" noChangeArrowheads="1"/>
            </p:cNvPicPr>
            <p:nvPr/>
          </p:nvPicPr>
          <p:blipFill>
            <a:blip r:embed="rId3"/>
            <a:srcRect/>
            <a:stretch>
              <a:fillRect/>
            </a:stretch>
          </p:blipFill>
          <p:spPr bwMode="auto">
            <a:xfrm>
              <a:off x="6677025" y="642918"/>
              <a:ext cx="2466975" cy="41529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a:srcRect/>
            <a:stretch>
              <a:fillRect/>
            </a:stretch>
          </p:blipFill>
          <p:spPr bwMode="auto">
            <a:xfrm>
              <a:off x="252427" y="4457723"/>
              <a:ext cx="6391275" cy="2257425"/>
            </a:xfrm>
            <a:prstGeom prst="rect">
              <a:avLst/>
            </a:prstGeom>
            <a:noFill/>
            <a:ln w="9525">
              <a:noFill/>
              <a:miter lim="800000"/>
              <a:headEnd/>
              <a:tailEnd/>
            </a:ln>
            <a:effectLst/>
          </p:spPr>
        </p:pic>
        <p:cxnSp>
          <p:nvCxnSpPr>
            <p:cNvPr id="8" name="Straight Arrow Connector 7"/>
            <p:cNvCxnSpPr/>
            <p:nvPr/>
          </p:nvCxnSpPr>
          <p:spPr>
            <a:xfrm rot="10800000" flipV="1">
              <a:off x="1928794" y="1500174"/>
              <a:ext cx="5000660" cy="4071966"/>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0800000" flipV="1">
              <a:off x="2857488" y="2500306"/>
              <a:ext cx="4071966" cy="278608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4607719" y="2964653"/>
              <a:ext cx="2428892" cy="221457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78827" y="4679165"/>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821107" y="4678371"/>
              <a:ext cx="1214446"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flipH="1" flipV="1">
              <a:off x="4643438" y="4786322"/>
              <a:ext cx="1428760" cy="1588"/>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13" name="Slide Number Placeholder 12"/>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810000" cy="4343400"/>
          </a:xfrm>
        </p:spPr>
        <p:txBody>
          <a:bodyPr>
            <a:normAutofit/>
          </a:bodyPr>
          <a:lstStyle/>
          <a:p>
            <a:pPr>
              <a:spcBef>
                <a:spcPts val="600"/>
              </a:spcBef>
            </a:pPr>
            <a:r>
              <a:rPr lang="en-US" dirty="0" smtClean="0"/>
              <a:t>Machine instruction characteristics</a:t>
            </a:r>
          </a:p>
          <a:p>
            <a:pPr lvl="1"/>
            <a:r>
              <a:rPr lang="en-US" dirty="0" smtClean="0"/>
              <a:t>Elements of a machine instruction</a:t>
            </a:r>
          </a:p>
          <a:p>
            <a:pPr lvl="1"/>
            <a:r>
              <a:rPr lang="en-US" dirty="0" smtClean="0"/>
              <a:t>Instruction representation</a:t>
            </a:r>
          </a:p>
          <a:p>
            <a:pPr lvl="1"/>
            <a:r>
              <a:rPr lang="en-US" dirty="0" smtClean="0"/>
              <a:t>Instruction types</a:t>
            </a:r>
          </a:p>
          <a:p>
            <a:pPr lvl="1"/>
            <a:r>
              <a:rPr lang="en-US" dirty="0" smtClean="0"/>
              <a:t>Number of addresses</a:t>
            </a:r>
          </a:p>
          <a:p>
            <a:pPr lvl="1"/>
            <a:r>
              <a:rPr lang="en-US" dirty="0" smtClean="0"/>
              <a:t>Instruction set design</a:t>
            </a:r>
          </a:p>
          <a:p>
            <a:pPr>
              <a:spcBef>
                <a:spcPts val="600"/>
              </a:spcBef>
            </a:pPr>
            <a:r>
              <a:rPr lang="en-US" dirty="0" smtClean="0"/>
              <a:t>Types of operands</a:t>
            </a:r>
          </a:p>
          <a:p>
            <a:pPr lvl="1"/>
            <a:r>
              <a:rPr lang="en-US" dirty="0" smtClean="0"/>
              <a:t>Numbers</a:t>
            </a:r>
          </a:p>
          <a:p>
            <a:pPr lvl="1"/>
            <a:r>
              <a:rPr lang="en-US" dirty="0" smtClean="0"/>
              <a:t>Characters</a:t>
            </a:r>
          </a:p>
          <a:p>
            <a:pPr lvl="1"/>
            <a:r>
              <a:rPr lang="en-US" dirty="0" smtClean="0"/>
              <a:t>Logical data</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Intel x86 and ARM data types</a:t>
            </a:r>
          </a:p>
          <a:p>
            <a:pPr marL="228600" lvl="1">
              <a:spcBef>
                <a:spcPts val="1800"/>
              </a:spcBef>
              <a:buClr>
                <a:schemeClr val="accent1"/>
              </a:buClr>
            </a:pPr>
            <a:r>
              <a:rPr lang="en-US" dirty="0" smtClean="0"/>
              <a:t>Types of operations</a:t>
            </a:r>
          </a:p>
          <a:p>
            <a:pPr lvl="1"/>
            <a:r>
              <a:rPr lang="en-US" sz="1946" dirty="0" smtClean="0"/>
              <a:t>Data transfer</a:t>
            </a:r>
          </a:p>
          <a:p>
            <a:pPr lvl="1"/>
            <a:r>
              <a:rPr lang="en-US" sz="1946" dirty="0" smtClean="0"/>
              <a:t>Arithmetic</a:t>
            </a:r>
          </a:p>
          <a:p>
            <a:pPr lvl="1"/>
            <a:r>
              <a:rPr lang="en-US" sz="1946" dirty="0" smtClean="0"/>
              <a:t>Logical</a:t>
            </a:r>
          </a:p>
          <a:p>
            <a:pPr lvl="1"/>
            <a:r>
              <a:rPr lang="en-US" sz="1946" dirty="0" smtClean="0"/>
              <a:t>Conversion</a:t>
            </a:r>
          </a:p>
          <a:p>
            <a:pPr lvl="1"/>
            <a:r>
              <a:rPr lang="en-US" sz="1946" dirty="0" smtClean="0"/>
              <a:t>Input/output</a:t>
            </a:r>
          </a:p>
          <a:p>
            <a:pPr lvl="1"/>
            <a:r>
              <a:rPr lang="en-US" sz="1946" dirty="0" smtClean="0"/>
              <a:t>System control</a:t>
            </a:r>
          </a:p>
          <a:p>
            <a:pPr lvl="1"/>
            <a:r>
              <a:rPr lang="en-US" sz="1946" dirty="0" smtClean="0"/>
              <a:t>Transfer </a:t>
            </a:r>
            <a:r>
              <a:rPr lang="en-US" sz="1946" smtClean="0"/>
              <a:t>of control</a:t>
            </a:r>
            <a:endParaRPr lang="en-US" sz="1946" dirty="0" smtClean="0"/>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12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Instruction Sets:</a:t>
            </a:r>
          </a:p>
          <a:p>
            <a:r>
              <a:rPr lang="en-US" sz="2800" dirty="0" smtClean="0">
                <a:solidFill>
                  <a:schemeClr val="tx2"/>
                </a:solidFill>
                <a:latin typeface="+mj-lt"/>
                <a:ea typeface="+mj-ea"/>
                <a:cs typeface="+mj-cs"/>
              </a:rPr>
              <a:t>Characteristics and Functions</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z="2000" b="1" smtClean="0"/>
              <a:pPr/>
              <a:t>39</a:t>
            </a:fld>
            <a:endParaRPr lang="en-US" sz="20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9" name="Rectangle 5"/>
          <p:cNvSpPr>
            <a:spLocks noGrp="1" noChangeArrowheads="1"/>
          </p:cNvSpPr>
          <p:nvPr>
            <p:ph idx="1"/>
          </p:nvPr>
        </p:nvSpPr>
        <p:spPr>
          <a:xfrm>
            <a:off x="251520" y="500042"/>
            <a:ext cx="8589053" cy="6286544"/>
          </a:xfrm>
          <a:noFill/>
          <a:ln/>
        </p:spPr>
        <p:txBody>
          <a:bodyPr lIns="90488" tIns="44450" rIns="90488" bIns="44450">
            <a:noAutofit/>
          </a:bodyPr>
          <a:lstStyle/>
          <a:p>
            <a:pPr>
              <a:buNone/>
            </a:pPr>
            <a:r>
              <a:rPr lang="en-US" sz="1600" dirty="0" smtClean="0">
                <a:solidFill>
                  <a:srgbClr val="002060"/>
                </a:solidFill>
              </a:rPr>
              <a:t>12.1 What are the typical elements of a machine instruction? </a:t>
            </a:r>
          </a:p>
          <a:p>
            <a:pPr>
              <a:buNone/>
            </a:pPr>
            <a:r>
              <a:rPr lang="en-US" sz="1600" dirty="0" smtClean="0">
                <a:solidFill>
                  <a:srgbClr val="002060"/>
                </a:solidFill>
              </a:rPr>
              <a:t>12.2  Refer to the figure 12.3, what types of locations can hold source and destination operands? </a:t>
            </a:r>
          </a:p>
          <a:p>
            <a:pPr>
              <a:buNone/>
            </a:pPr>
            <a:r>
              <a:rPr lang="en-US" sz="1600" dirty="0" smtClean="0">
                <a:solidFill>
                  <a:srgbClr val="002060"/>
                </a:solidFill>
              </a:rPr>
              <a:t>12.3 If an instruction contains four addresses, what might be the purpose of each address? </a:t>
            </a:r>
          </a:p>
          <a:p>
            <a:pPr>
              <a:buNone/>
            </a:pPr>
            <a:r>
              <a:rPr lang="en-US" sz="1600" dirty="0" smtClean="0">
                <a:solidFill>
                  <a:srgbClr val="002060"/>
                </a:solidFill>
              </a:rPr>
              <a:t>12.4 List and briefly explain five important instruction set design issues. </a:t>
            </a:r>
          </a:p>
          <a:p>
            <a:pPr>
              <a:buNone/>
            </a:pPr>
            <a:r>
              <a:rPr lang="en-US" sz="1600" dirty="0" smtClean="0">
                <a:solidFill>
                  <a:srgbClr val="002060"/>
                </a:solidFill>
              </a:rPr>
              <a:t>12.5 What types of operands are typical in machine instruction sets? </a:t>
            </a:r>
          </a:p>
          <a:p>
            <a:pPr>
              <a:buNone/>
            </a:pPr>
            <a:r>
              <a:rPr lang="en-US" sz="1600" dirty="0" smtClean="0">
                <a:solidFill>
                  <a:srgbClr val="002060"/>
                </a:solidFill>
              </a:rPr>
              <a:t>12.6 What is the relationship between the IRA character code and the packed decimal representation? </a:t>
            </a:r>
          </a:p>
          <a:p>
            <a:pPr>
              <a:buNone/>
            </a:pPr>
            <a:r>
              <a:rPr lang="en-US" sz="1600" dirty="0" smtClean="0">
                <a:solidFill>
                  <a:srgbClr val="002060"/>
                </a:solidFill>
              </a:rPr>
              <a:t>12.7 What is the difference between an arithmetic shift and a logical shift? </a:t>
            </a:r>
          </a:p>
          <a:p>
            <a:pPr>
              <a:buNone/>
            </a:pPr>
            <a:r>
              <a:rPr lang="en-US" sz="1600" dirty="0" smtClean="0">
                <a:solidFill>
                  <a:srgbClr val="002060"/>
                </a:solidFill>
              </a:rPr>
              <a:t>12.8 Why are transfer of control instructions needed?</a:t>
            </a:r>
          </a:p>
          <a:p>
            <a:pPr>
              <a:buNone/>
            </a:pPr>
            <a:r>
              <a:rPr lang="en-US" sz="1600" dirty="0" smtClean="0">
                <a:solidFill>
                  <a:srgbClr val="002060"/>
                </a:solidFill>
              </a:rPr>
              <a:t>12.9 List and briefly explain two common ways of generating the condition to be tested in a conditional branch instruction. </a:t>
            </a:r>
          </a:p>
          <a:p>
            <a:pPr>
              <a:buNone/>
            </a:pPr>
            <a:r>
              <a:rPr lang="en-US" sz="1600" dirty="0" smtClean="0">
                <a:solidFill>
                  <a:srgbClr val="002060"/>
                </a:solidFill>
              </a:rPr>
              <a:t>12.10 What is meant by the term nesting of procedures? </a:t>
            </a:r>
          </a:p>
          <a:p>
            <a:pPr>
              <a:buNone/>
            </a:pPr>
            <a:r>
              <a:rPr lang="en-US" sz="1600" dirty="0" smtClean="0">
                <a:solidFill>
                  <a:srgbClr val="002060"/>
                </a:solidFill>
              </a:rPr>
              <a:t>12.11 Refer to the figure 12.8, list three possible places for storing the return address for a procedure return.</a:t>
            </a:r>
          </a:p>
        </p:txBody>
      </p:sp>
      <p:pic>
        <p:nvPicPr>
          <p:cNvPr id="7" name="Picture 6"/>
          <p:cNvPicPr>
            <a:picLocks noChangeAspect="1"/>
          </p:cNvPicPr>
          <p:nvPr/>
        </p:nvPicPr>
        <p:blipFill>
          <a:blip r:embed="rId3"/>
          <a:stretch>
            <a:fillRect/>
          </a:stretch>
        </p:blipFill>
        <p:spPr>
          <a:xfrm>
            <a:off x="7785383" y="3357562"/>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4</a:t>
            </a:fld>
            <a:endParaRPr lang="en-US"/>
          </a:p>
        </p:txBody>
      </p:sp>
      <p:sp>
        <p:nvSpPr>
          <p:cNvPr id="9" name="Title 8"/>
          <p:cNvSpPr>
            <a:spLocks noGrp="1"/>
          </p:cNvSpPr>
          <p:nvPr>
            <p:ph type="title"/>
          </p:nvPr>
        </p:nvSpPr>
        <p:spPr>
          <a:xfrm>
            <a:off x="498474" y="52046"/>
            <a:ext cx="2921398" cy="568642"/>
          </a:xfrm>
        </p:spPr>
        <p:txBody>
          <a:bodyPr/>
          <a:lstStyle/>
          <a:p>
            <a:r>
              <a:rPr lang="en-US" sz="2800" b="1" dirty="0" smtClean="0"/>
              <a:t>11 Exercises</a:t>
            </a:r>
            <a:endParaRPr lang="en-US" sz="2800" b="1"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148" name="Rectangle 4"/>
          <p:cNvSpPr>
            <a:spLocks noGrp="1" noChangeArrowheads="1"/>
          </p:cNvSpPr>
          <p:nvPr>
            <p:ph type="title"/>
          </p:nvPr>
        </p:nvSpPr>
        <p:spPr>
          <a:xfrm>
            <a:off x="714348" y="285728"/>
            <a:ext cx="7556313" cy="1116106"/>
          </a:xfrm>
          <a:noFill/>
          <a:ln/>
        </p:spPr>
        <p:txBody>
          <a:bodyPr lIns="90488" tIns="44450" rIns="90488" bIns="44450"/>
          <a:lstStyle/>
          <a:p>
            <a:r>
              <a:rPr lang="en-US" smtClean="0">
                <a:effectLst>
                  <a:outerShdw blurRad="38100" dist="38100" dir="2700000" algn="tl">
                    <a:srgbClr val="000000">
                      <a:alpha val="43137"/>
                    </a:srgbClr>
                  </a:outerShdw>
                </a:effectLst>
              </a:rPr>
              <a:t>12.1- Machine </a:t>
            </a:r>
            <a:r>
              <a:rPr lang="en-US" dirty="0" smtClean="0">
                <a:effectLst>
                  <a:outerShdw blurRad="38100" dist="38100" dir="2700000" algn="tl">
                    <a:srgbClr val="000000">
                      <a:alpha val="43137"/>
                    </a:srgbClr>
                  </a:outerShdw>
                </a:effectLst>
              </a:rPr>
              <a:t>Instruction Characteristics</a:t>
            </a:r>
            <a:endParaRPr lang="en-US" dirty="0">
              <a:effectLst>
                <a:outerShdw blurRad="38100" dist="38100" dir="2700000" algn="tl">
                  <a:srgbClr val="000000">
                    <a:alpha val="43137"/>
                  </a:srgbClr>
                </a:outerShdw>
              </a:effectLst>
            </a:endParaRPr>
          </a:p>
        </p:txBody>
      </p:sp>
      <p:sp>
        <p:nvSpPr>
          <p:cNvPr id="6149" name="Rectangle 5"/>
          <p:cNvSpPr>
            <a:spLocks noGrp="1" noChangeArrowheads="1"/>
          </p:cNvSpPr>
          <p:nvPr>
            <p:ph idx="1"/>
          </p:nvPr>
        </p:nvSpPr>
        <p:spPr>
          <a:xfrm>
            <a:off x="498474" y="2362200"/>
            <a:ext cx="7556313" cy="4038600"/>
          </a:xfrm>
          <a:noFill/>
          <a:ln/>
        </p:spPr>
        <p:txBody>
          <a:bodyPr lIns="90488" tIns="44450" rIns="90488" bIns="44450">
            <a:normAutofit fontScale="92500" lnSpcReduction="20000"/>
          </a:bodyPr>
          <a:lstStyle/>
          <a:p>
            <a:r>
              <a:rPr lang="en-US" sz="2400" dirty="0" smtClean="0">
                <a:solidFill>
                  <a:srgbClr val="002060"/>
                </a:solidFill>
              </a:rPr>
              <a:t>The operation of the processor is determined by the instructions it executes, referred to as </a:t>
            </a:r>
            <a:r>
              <a:rPr lang="en-US" sz="2400" i="1" dirty="0" smtClean="0">
                <a:solidFill>
                  <a:srgbClr val="FF0000"/>
                </a:solidFill>
              </a:rPr>
              <a:t>machine instructions </a:t>
            </a:r>
            <a:r>
              <a:rPr lang="en-US" sz="2400" dirty="0" smtClean="0">
                <a:solidFill>
                  <a:srgbClr val="002060"/>
                </a:solidFill>
              </a:rPr>
              <a:t>or </a:t>
            </a:r>
            <a:r>
              <a:rPr lang="en-US" sz="2400" i="1" dirty="0" smtClean="0">
                <a:solidFill>
                  <a:srgbClr val="FF0000"/>
                </a:solidFill>
              </a:rPr>
              <a:t>computer instructions</a:t>
            </a:r>
          </a:p>
          <a:p>
            <a:r>
              <a:rPr lang="en-US" sz="2400" dirty="0" smtClean="0">
                <a:solidFill>
                  <a:srgbClr val="002060"/>
                </a:solidFill>
              </a:rPr>
              <a:t>The collection of different instructions that the processor can execute is referred to as the </a:t>
            </a:r>
            <a:r>
              <a:rPr lang="en-US" sz="2400" dirty="0" smtClean="0">
                <a:solidFill>
                  <a:srgbClr val="006600"/>
                </a:solidFill>
              </a:rPr>
              <a:t>processor’s </a:t>
            </a:r>
            <a:r>
              <a:rPr lang="en-US" sz="2400" i="1" dirty="0" smtClean="0">
                <a:solidFill>
                  <a:srgbClr val="006600"/>
                </a:solidFill>
              </a:rPr>
              <a:t>instruction set</a:t>
            </a:r>
          </a:p>
          <a:p>
            <a:r>
              <a:rPr lang="en-US" sz="2400" dirty="0" smtClean="0">
                <a:solidFill>
                  <a:srgbClr val="002060"/>
                </a:solidFill>
              </a:rPr>
              <a:t>Each </a:t>
            </a:r>
            <a:r>
              <a:rPr lang="en-US" sz="2400" dirty="0" smtClean="0">
                <a:solidFill>
                  <a:srgbClr val="0000CC"/>
                </a:solidFill>
              </a:rPr>
              <a:t>instruction must contain the information (input) </a:t>
            </a:r>
            <a:r>
              <a:rPr lang="en-US" sz="2400" dirty="0" smtClean="0">
                <a:solidFill>
                  <a:srgbClr val="002060"/>
                </a:solidFill>
              </a:rPr>
              <a:t>required by the processor for execution</a:t>
            </a:r>
          </a:p>
          <a:p>
            <a:r>
              <a:rPr lang="en-US" sz="2400" i="1" dirty="0" smtClean="0">
                <a:solidFill>
                  <a:srgbClr val="002060"/>
                </a:solidFill>
              </a:rPr>
              <a:t>Instruction’s semantic is works which are performed by hardware </a:t>
            </a:r>
            <a:r>
              <a:rPr lang="en-US" sz="2400" i="1" dirty="0" smtClean="0">
                <a:solidFill>
                  <a:srgbClr val="002060"/>
                </a:solidFill>
                <a:sym typeface="Wingdings" pitchFamily="2" charset="2"/>
              </a:rPr>
              <a:t> It is a set of related hardware components when executing an instruction.</a:t>
            </a:r>
            <a:endParaRPr lang="en-US" sz="2400" i="1" dirty="0" smtClean="0">
              <a:solidFill>
                <a:srgbClr val="002060"/>
              </a:solidFill>
            </a:endParaRPr>
          </a:p>
        </p:txBody>
      </p:sp>
      <p:pic>
        <p:nvPicPr>
          <p:cNvPr id="7" name="Picture 6"/>
          <p:cNvPicPr>
            <a:picLocks noChangeAspect="1"/>
          </p:cNvPicPr>
          <p:nvPr/>
        </p:nvPicPr>
        <p:blipFill>
          <a:blip r:embed="rId3"/>
          <a:stretch>
            <a:fillRect/>
          </a:stretch>
        </p:blipFill>
        <p:spPr>
          <a:xfrm>
            <a:off x="7713977" y="5191149"/>
            <a:ext cx="1358617" cy="1666875"/>
          </a:xfrm>
          <a:prstGeom prst="rect">
            <a:avLst/>
          </a:prstGeom>
        </p:spPr>
      </p:pic>
      <p:sp>
        <p:nvSpPr>
          <p:cNvPr id="8" name="Slide Number Placeholder 7"/>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4294967295"/>
          </p:nvPr>
        </p:nvGraphicFramePr>
        <p:xfrm>
          <a:off x="457200" y="914400"/>
          <a:ext cx="82423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381000" y="228600"/>
            <a:ext cx="7556500" cy="1116012"/>
          </a:xfrm>
        </p:spPr>
        <p:txBody>
          <a:bodyPr/>
          <a:lstStyle/>
          <a:p>
            <a:r>
              <a:rPr lang="en-US" dirty="0" smtClean="0">
                <a:effectLst>
                  <a:outerShdw blurRad="38100" dist="38100" dir="2700000" algn="tl">
                    <a:srgbClr val="000000">
                      <a:alpha val="43137"/>
                    </a:srgbClr>
                  </a:outerShdw>
                </a:effectLst>
              </a:rPr>
              <a:t>Elements of a Machine Instruction</a:t>
            </a:r>
            <a:endParaRPr lang="en-US" dirty="0">
              <a:effectLst>
                <a:outerShdw blurRad="38100" dist="38100" dir="2700000" algn="tl">
                  <a:srgbClr val="000000">
                    <a:alpha val="43137"/>
                  </a:srgbClr>
                </a:outerShdw>
              </a:effectLst>
            </a:endParaRPr>
          </a:p>
        </p:txBody>
      </p:sp>
      <p:sp>
        <p:nvSpPr>
          <p:cNvPr id="5" name="Rectangle 4"/>
          <p:cNvSpPr/>
          <p:nvPr/>
        </p:nvSpPr>
        <p:spPr>
          <a:xfrm>
            <a:off x="714348" y="1357298"/>
            <a:ext cx="1000132" cy="857256"/>
          </a:xfrm>
          <a:prstGeom prst="rect">
            <a:avLst/>
          </a:prstGeom>
          <a:solidFill>
            <a:schemeClr val="accent6">
              <a:lumMod val="40000"/>
              <a:lumOff val="60000"/>
            </a:schemeClr>
          </a:solidFill>
        </p:spPr>
        <p:txBody>
          <a:bodyPr wrap="square">
            <a:spAutoFit/>
          </a:bodyPr>
          <a:lstStyle/>
          <a:p>
            <a:r>
              <a:rPr lang="en-US" smtClean="0"/>
              <a:t>ADD, I/O,…</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6" name="Rectangle 4"/>
          <p:cNvSpPr>
            <a:spLocks noGrp="1" noChangeArrowheads="1"/>
          </p:cNvSpPr>
          <p:nvPr>
            <p:ph type="title" idx="4294967295"/>
          </p:nvPr>
        </p:nvSpPr>
        <p:spPr>
          <a:xfrm>
            <a:off x="381000" y="381000"/>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Instruction Cycle State Diagram</a:t>
            </a:r>
            <a:endParaRPr lang="en-US"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3"/>
          <a:srcRect/>
          <a:stretch>
            <a:fillRect/>
          </a:stretch>
        </p:blipFill>
        <p:spPr bwMode="auto">
          <a:xfrm>
            <a:off x="285720" y="1385572"/>
            <a:ext cx="8572560" cy="4758072"/>
          </a:xfrm>
          <a:prstGeom prst="rect">
            <a:avLst/>
          </a:prstGeom>
          <a:noFill/>
          <a:ln w="38100">
            <a:solidFill>
              <a:schemeClr val="tx1"/>
            </a:solid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0244" name="Rectangle 4"/>
          <p:cNvSpPr>
            <a:spLocks noGrp="1" noChangeArrowheads="1"/>
          </p:cNvSpPr>
          <p:nvPr>
            <p:ph type="title" idx="4294967295"/>
          </p:nvPr>
        </p:nvSpPr>
        <p:spPr>
          <a:xfrm>
            <a:off x="304800" y="228600"/>
            <a:ext cx="7556500" cy="1116012"/>
          </a:xfrm>
          <a:noFill/>
          <a:ln/>
        </p:spPr>
        <p:txBody>
          <a:bodyPr lIns="90488" tIns="44450" rIns="90488" bIns="44450"/>
          <a:lstStyle/>
          <a:p>
            <a:r>
              <a:rPr lang="en-US" b="1" dirty="0" smtClean="0"/>
              <a:t>Source and result operands can be in one of four </a:t>
            </a:r>
            <a:r>
              <a:rPr lang="en-US" b="1" smtClean="0"/>
              <a:t>areas:</a:t>
            </a:r>
            <a:endParaRPr lang="en-US" b="1" dirty="0"/>
          </a:p>
        </p:txBody>
      </p:sp>
      <p:sp>
        <p:nvSpPr>
          <p:cNvPr id="10245" name="Rectangle 5"/>
          <p:cNvSpPr>
            <a:spLocks noGrp="1" noChangeArrowheads="1"/>
          </p:cNvSpPr>
          <p:nvPr>
            <p:ph sz="half" idx="4294967295"/>
          </p:nvPr>
        </p:nvSpPr>
        <p:spPr>
          <a:xfrm>
            <a:off x="5172076" y="1295400"/>
            <a:ext cx="3829080" cy="3429000"/>
          </a:xfrm>
          <a:noFill/>
          <a:ln/>
        </p:spPr>
        <p:txBody>
          <a:bodyPr lIns="90488" tIns="44450" rIns="90488" bIns="44450">
            <a:noAutofit/>
          </a:bodyPr>
          <a:lstStyle/>
          <a:p>
            <a:pPr marL="457200" indent="-457200">
              <a:buSzPct val="100000"/>
              <a:buFont typeface="+mj-lt"/>
              <a:buAutoNum type="arabicParenR" startAt="3"/>
            </a:pPr>
            <a:r>
              <a:rPr lang="en-US" sz="2400" b="1" dirty="0" smtClean="0">
                <a:solidFill>
                  <a:schemeClr val="tx1"/>
                </a:solidFill>
              </a:rPr>
              <a:t>Processor register</a:t>
            </a:r>
          </a:p>
          <a:p>
            <a:pPr lvl="1">
              <a:lnSpc>
                <a:spcPct val="110000"/>
              </a:lnSpc>
            </a:pPr>
            <a:r>
              <a:rPr lang="en-US" dirty="0" smtClean="0">
                <a:solidFill>
                  <a:schemeClr val="tx1"/>
                </a:solidFill>
              </a:rPr>
              <a:t>A processor contains one or more registers that may be referenced by machine instructions. </a:t>
            </a:r>
          </a:p>
          <a:p>
            <a:pPr lvl="1">
              <a:lnSpc>
                <a:spcPct val="110000"/>
              </a:lnSpc>
            </a:pPr>
            <a:r>
              <a:rPr lang="en-US" dirty="0" smtClean="0">
                <a:solidFill>
                  <a:schemeClr val="tx1"/>
                </a:solidFill>
              </a:rPr>
              <a:t>If more than one register exists each register is assigned a unique name or number and the instruction must contain the number of the desired register</a:t>
            </a:r>
          </a:p>
        </p:txBody>
      </p:sp>
      <p:sp>
        <p:nvSpPr>
          <p:cNvPr id="6" name="Content Placeholder 5"/>
          <p:cNvSpPr>
            <a:spLocks noGrp="1"/>
          </p:cNvSpPr>
          <p:nvPr>
            <p:ph sz="half" idx="4294967295"/>
          </p:nvPr>
        </p:nvSpPr>
        <p:spPr>
          <a:xfrm>
            <a:off x="238124" y="4071958"/>
            <a:ext cx="4191000" cy="2286000"/>
          </a:xfrm>
        </p:spPr>
        <p:txBody>
          <a:bodyPr>
            <a:noAutofit/>
          </a:bodyPr>
          <a:lstStyle/>
          <a:p>
            <a:pPr marL="457200" indent="-457200">
              <a:buSzPct val="100000"/>
              <a:buFont typeface="+mj-lt"/>
              <a:buAutoNum type="arabicParenR" startAt="2"/>
            </a:pPr>
            <a:r>
              <a:rPr lang="en-US" sz="2400" b="1" dirty="0" smtClean="0">
                <a:solidFill>
                  <a:schemeClr val="tx1"/>
                </a:solidFill>
              </a:rPr>
              <a:t>I/O device</a:t>
            </a:r>
          </a:p>
          <a:p>
            <a:pPr lvl="1"/>
            <a:r>
              <a:rPr lang="en-US" dirty="0" smtClean="0">
                <a:solidFill>
                  <a:schemeClr val="tx1"/>
                </a:solidFill>
              </a:rPr>
              <a:t>The instruction must specify the I/O module and device for the operation.  If memory-mapped I/O is used, this is just another main or virtual memory address</a:t>
            </a:r>
            <a:endParaRPr lang="en-US" dirty="0">
              <a:solidFill>
                <a:schemeClr val="tx1"/>
              </a:solidFill>
            </a:endParaRPr>
          </a:p>
        </p:txBody>
      </p:sp>
      <p:sp>
        <p:nvSpPr>
          <p:cNvPr id="7" name="Content Placeholder 6"/>
          <p:cNvSpPr>
            <a:spLocks noGrp="1"/>
          </p:cNvSpPr>
          <p:nvPr>
            <p:ph sz="half" idx="4294967295"/>
          </p:nvPr>
        </p:nvSpPr>
        <p:spPr>
          <a:xfrm>
            <a:off x="299982" y="2536804"/>
            <a:ext cx="4557770" cy="1535138"/>
          </a:xfrm>
        </p:spPr>
        <p:txBody>
          <a:bodyPr>
            <a:noAutofit/>
          </a:bodyPr>
          <a:lstStyle/>
          <a:p>
            <a:pPr marL="457200" indent="-457200">
              <a:buSzPct val="100000"/>
              <a:buFont typeface="+mj-lt"/>
              <a:buAutoNum type="arabicParenR"/>
            </a:pPr>
            <a:r>
              <a:rPr lang="en-US" sz="2400" b="1" dirty="0" smtClean="0">
                <a:solidFill>
                  <a:schemeClr val="tx1"/>
                </a:solidFill>
              </a:rPr>
              <a:t>Main or virtual memory</a:t>
            </a:r>
          </a:p>
          <a:p>
            <a:pPr lvl="1"/>
            <a:r>
              <a:rPr lang="en-US" dirty="0" smtClean="0">
                <a:solidFill>
                  <a:schemeClr val="tx1"/>
                </a:solidFill>
              </a:rPr>
              <a:t>As with next instruction references, the main or virtual memory address must be supplied</a:t>
            </a:r>
            <a:endParaRPr lang="en-US" dirty="0">
              <a:solidFill>
                <a:schemeClr val="tx1"/>
              </a:solidFill>
            </a:endParaRPr>
          </a:p>
        </p:txBody>
      </p:sp>
      <p:sp>
        <p:nvSpPr>
          <p:cNvPr id="8" name="Content Placeholder 7"/>
          <p:cNvSpPr>
            <a:spLocks noGrp="1"/>
          </p:cNvSpPr>
          <p:nvPr>
            <p:ph sz="half" idx="4294967295"/>
          </p:nvPr>
        </p:nvSpPr>
        <p:spPr>
          <a:xfrm>
            <a:off x="5248276" y="4964137"/>
            <a:ext cx="3681442" cy="1536697"/>
          </a:xfrm>
        </p:spPr>
        <p:txBody>
          <a:bodyPr>
            <a:normAutofit/>
          </a:bodyPr>
          <a:lstStyle/>
          <a:p>
            <a:pPr marL="457200" indent="-457200">
              <a:buSzPct val="100000"/>
              <a:buFont typeface="+mj-lt"/>
              <a:buAutoNum type="arabicParenR" startAt="4"/>
            </a:pPr>
            <a:r>
              <a:rPr lang="en-US" sz="2400" b="1" dirty="0" smtClean="0">
                <a:solidFill>
                  <a:schemeClr val="tx1"/>
                </a:solidFill>
              </a:rPr>
              <a:t>Immediate</a:t>
            </a:r>
          </a:p>
          <a:p>
            <a:pPr lvl="1"/>
            <a:r>
              <a:rPr lang="en-US" dirty="0" smtClean="0">
                <a:solidFill>
                  <a:schemeClr val="tx1"/>
                </a:solidFill>
              </a:rPr>
              <a:t>The value of the operand is contained in a field in the instruction being executed</a:t>
            </a:r>
            <a:endParaRPr lang="en-US" dirty="0">
              <a:solidFill>
                <a:schemeClr val="tx1"/>
              </a:solidFill>
            </a:endParaRPr>
          </a:p>
        </p:txBody>
      </p:sp>
      <p:sp>
        <p:nvSpPr>
          <p:cNvPr id="9" name="TextBox 8"/>
          <p:cNvSpPr txBox="1"/>
          <p:nvPr/>
        </p:nvSpPr>
        <p:spPr>
          <a:xfrm>
            <a:off x="214281" y="1643050"/>
            <a:ext cx="1028707" cy="400110"/>
          </a:xfrm>
          <a:prstGeom prst="rect">
            <a:avLst/>
          </a:prstGeom>
          <a:solidFill>
            <a:schemeClr val="bg1"/>
          </a:solidFill>
          <a:ln>
            <a:solidFill>
              <a:srgbClr val="FF3300"/>
            </a:solidFill>
          </a:ln>
        </p:spPr>
        <p:txBody>
          <a:bodyPr wrap="square" rtlCol="0">
            <a:spAutoFit/>
          </a:bodyPr>
          <a:lstStyle/>
          <a:p>
            <a:r>
              <a:rPr lang="en-US" sz="2000" smtClean="0">
                <a:solidFill>
                  <a:srgbClr val="FF0000"/>
                </a:solidFill>
              </a:rPr>
              <a:t>Opcode</a:t>
            </a:r>
            <a:endParaRPr lang="en-US" sz="2000">
              <a:solidFill>
                <a:srgbClr val="FF0000"/>
              </a:solidFill>
            </a:endParaRPr>
          </a:p>
        </p:txBody>
      </p:sp>
      <p:sp>
        <p:nvSpPr>
          <p:cNvPr id="10" name="TextBox 9"/>
          <p:cNvSpPr txBox="1"/>
          <p:nvPr/>
        </p:nvSpPr>
        <p:spPr>
          <a:xfrm>
            <a:off x="1214414" y="1643050"/>
            <a:ext cx="1285884" cy="400110"/>
          </a:xfrm>
          <a:prstGeom prst="rect">
            <a:avLst/>
          </a:prstGeom>
          <a:solidFill>
            <a:srgbClr val="0000CC"/>
          </a:solidFill>
          <a:ln>
            <a:solidFill>
              <a:srgbClr val="FF3300"/>
            </a:solidFill>
          </a:ln>
        </p:spPr>
        <p:txBody>
          <a:bodyPr wrap="square" rtlCol="0">
            <a:spAutoFit/>
          </a:bodyPr>
          <a:lstStyle/>
          <a:p>
            <a:r>
              <a:rPr lang="en-US" sz="2000" b="1" dirty="0" smtClean="0">
                <a:solidFill>
                  <a:schemeClr val="bg1"/>
                </a:solidFill>
              </a:rPr>
              <a:t>Operand1</a:t>
            </a:r>
            <a:endParaRPr lang="en-US" sz="2000" b="1" dirty="0">
              <a:solidFill>
                <a:schemeClr val="bg1"/>
              </a:solidFill>
            </a:endParaRPr>
          </a:p>
        </p:txBody>
      </p:sp>
      <p:sp>
        <p:nvSpPr>
          <p:cNvPr id="11" name="TextBox 10"/>
          <p:cNvSpPr txBox="1"/>
          <p:nvPr/>
        </p:nvSpPr>
        <p:spPr>
          <a:xfrm>
            <a:off x="2500298" y="1643050"/>
            <a:ext cx="1285884" cy="400110"/>
          </a:xfrm>
          <a:prstGeom prst="rect">
            <a:avLst/>
          </a:prstGeom>
          <a:solidFill>
            <a:srgbClr val="0000CC"/>
          </a:solidFill>
          <a:ln>
            <a:solidFill>
              <a:srgbClr val="FF3300"/>
            </a:solidFill>
          </a:ln>
        </p:spPr>
        <p:txBody>
          <a:bodyPr wrap="square" rtlCol="0">
            <a:spAutoFit/>
          </a:bodyPr>
          <a:lstStyle/>
          <a:p>
            <a:r>
              <a:rPr lang="en-US" sz="2000" b="1" smtClean="0">
                <a:solidFill>
                  <a:schemeClr val="bg1"/>
                </a:solidFill>
              </a:rPr>
              <a:t>Operand2</a:t>
            </a:r>
            <a:endParaRPr lang="en-US" sz="2000" b="1">
              <a:solidFill>
                <a:schemeClr val="bg1"/>
              </a:solidFill>
            </a:endParaRPr>
          </a:p>
        </p:txBody>
      </p:sp>
      <p:sp>
        <p:nvSpPr>
          <p:cNvPr id="12" name="TextBox 11"/>
          <p:cNvSpPr txBox="1"/>
          <p:nvPr/>
        </p:nvSpPr>
        <p:spPr>
          <a:xfrm>
            <a:off x="3786182" y="1643050"/>
            <a:ext cx="1285884" cy="400110"/>
          </a:xfrm>
          <a:prstGeom prst="rect">
            <a:avLst/>
          </a:prstGeom>
          <a:solidFill>
            <a:srgbClr val="0000CC"/>
          </a:solidFill>
          <a:ln>
            <a:solidFill>
              <a:srgbClr val="FF3300"/>
            </a:solidFill>
          </a:ln>
        </p:spPr>
        <p:txBody>
          <a:bodyPr wrap="square" rtlCol="0">
            <a:spAutoFit/>
          </a:bodyPr>
          <a:lstStyle/>
          <a:p>
            <a:r>
              <a:rPr lang="en-US" sz="2000" b="1" smtClean="0">
                <a:solidFill>
                  <a:schemeClr val="bg1"/>
                </a:solidFill>
              </a:rPr>
              <a:t>Operand3</a:t>
            </a:r>
            <a:endParaRPr lang="en-US" sz="2000" b="1">
              <a:solidFill>
                <a:schemeClr val="bg1"/>
              </a:solidFill>
            </a:endParaRPr>
          </a:p>
        </p:txBody>
      </p:sp>
      <p:sp>
        <p:nvSpPr>
          <p:cNvPr id="13" name="Slide Number Placeholder 12"/>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12292" name="Rectangle 4"/>
          <p:cNvSpPr>
            <a:spLocks noGrp="1" noChangeArrowheads="1"/>
          </p:cNvSpPr>
          <p:nvPr>
            <p:ph type="title"/>
          </p:nvPr>
        </p:nvSpPr>
        <p:spPr>
          <a:noFill/>
          <a:ln/>
        </p:spPr>
        <p:txBody>
          <a:bodyPr lIns="90488" tIns="44450" rIns="90488" bIns="44450"/>
          <a:lstStyle/>
          <a:p>
            <a:r>
              <a:rPr lang="en-US" b="1" dirty="0">
                <a:effectLst>
                  <a:outerShdw blurRad="38100" dist="38100" dir="2700000" algn="tl">
                    <a:srgbClr val="000000">
                      <a:alpha val="43137"/>
                    </a:srgbClr>
                  </a:outerShdw>
                </a:effectLst>
              </a:rPr>
              <a:t>Instruction Representation</a:t>
            </a:r>
          </a:p>
        </p:txBody>
      </p:sp>
      <p:sp>
        <p:nvSpPr>
          <p:cNvPr id="12293" name="Rectangle 5"/>
          <p:cNvSpPr>
            <a:spLocks noGrp="1" noChangeArrowheads="1"/>
          </p:cNvSpPr>
          <p:nvPr>
            <p:ph idx="1"/>
          </p:nvPr>
        </p:nvSpPr>
        <p:spPr>
          <a:xfrm>
            <a:off x="498474" y="1881191"/>
            <a:ext cx="7931178" cy="2190751"/>
          </a:xfrm>
          <a:noFill/>
          <a:ln/>
        </p:spPr>
        <p:txBody>
          <a:bodyPr lIns="90488" tIns="44450" rIns="90488" bIns="44450">
            <a:normAutofit/>
          </a:bodyPr>
          <a:lstStyle/>
          <a:p>
            <a:r>
              <a:rPr lang="en-US" sz="2400" dirty="0" smtClean="0">
                <a:solidFill>
                  <a:schemeClr val="tx1"/>
                </a:solidFill>
              </a:rPr>
              <a:t>Within the computer each instruction is represented by a sequence of bits</a:t>
            </a:r>
          </a:p>
          <a:p>
            <a:r>
              <a:rPr lang="en-US" sz="2400" dirty="0" smtClean="0">
                <a:solidFill>
                  <a:schemeClr val="tx1"/>
                </a:solidFill>
              </a:rPr>
              <a:t>The instruction is divided into fields, corresponding to the constituent elements of the instruction</a:t>
            </a:r>
            <a:endParaRPr lang="en-US" sz="2400" dirty="0">
              <a:solidFill>
                <a:schemeClr val="tx1"/>
              </a:solidFill>
            </a:endParaRPr>
          </a:p>
        </p:txBody>
      </p:sp>
      <p:sp useBgFill="1">
        <p:nvSpPr>
          <p:cNvPr id="7" name="TextBox 6"/>
          <p:cNvSpPr txBox="1"/>
          <p:nvPr/>
        </p:nvSpPr>
        <p:spPr>
          <a:xfrm>
            <a:off x="2590800" y="5334000"/>
            <a:ext cx="4038600" cy="536761"/>
          </a:xfrm>
          <a:prstGeom prst="rect">
            <a:avLst/>
          </a:prstGeom>
        </p:spPr>
        <p:txBody>
          <a:bodyPr wrap="square" rtlCol="0">
            <a:spAutoFit/>
          </a:bodyPr>
          <a:lstStyle/>
          <a:p>
            <a:endParaRPr lang="en-US" dirty="0"/>
          </a:p>
        </p:txBody>
      </p:sp>
      <p:pic>
        <p:nvPicPr>
          <p:cNvPr id="2050" name="Picture 2"/>
          <p:cNvPicPr>
            <a:picLocks noChangeAspect="1" noChangeArrowheads="1"/>
          </p:cNvPicPr>
          <p:nvPr/>
        </p:nvPicPr>
        <p:blipFill>
          <a:blip r:embed="rId3"/>
          <a:srcRect/>
          <a:stretch>
            <a:fillRect/>
          </a:stretch>
        </p:blipFill>
        <p:spPr bwMode="auto">
          <a:xfrm>
            <a:off x="576263" y="4091006"/>
            <a:ext cx="7991475" cy="1981200"/>
          </a:xfrm>
          <a:prstGeom prst="rect">
            <a:avLst/>
          </a:prstGeom>
          <a:solidFill>
            <a:schemeClr val="tx1"/>
          </a:solidFill>
          <a:ln w="28575">
            <a:solidFill>
              <a:schemeClr val="tx1"/>
            </a:solid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4268</TotalTime>
  <Words>9204</Words>
  <Application>Microsoft Office PowerPoint</Application>
  <PresentationFormat>On-screen Show (4:3)</PresentationFormat>
  <Paragraphs>647</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Advantage</vt:lpstr>
      <vt:lpstr>William Stallings, Computer Organization and Architecture, 9th Edition</vt:lpstr>
      <vt:lpstr>Objectives</vt:lpstr>
      <vt:lpstr>Contents</vt:lpstr>
      <vt:lpstr>11 Exercises</vt:lpstr>
      <vt:lpstr>12.1- Machine Instruction Characteristics</vt:lpstr>
      <vt:lpstr>Elements of a Machine Instruction</vt:lpstr>
      <vt:lpstr>Instruction Cycle State Diagram</vt:lpstr>
      <vt:lpstr>Source and result operands can be in one of four areas:</vt:lpstr>
      <vt:lpstr>Instruction Representation</vt:lpstr>
      <vt:lpstr>Instruction Types</vt:lpstr>
      <vt:lpstr>Number of Addresses</vt:lpstr>
      <vt:lpstr>Table 12.1   Utilization of Instruction Addresses (Nonbranching Instructions) </vt:lpstr>
      <vt:lpstr>Instruction Set Design</vt:lpstr>
      <vt:lpstr>12.2- Data Types of Operands</vt:lpstr>
      <vt:lpstr>Numbers </vt:lpstr>
      <vt:lpstr>How to create a packed number:</vt:lpstr>
      <vt:lpstr>Characters </vt:lpstr>
      <vt:lpstr>Logical Data</vt:lpstr>
      <vt:lpstr>12.4- Types of Operations</vt:lpstr>
      <vt:lpstr>Table 12.3  Common Instruction Set Operations(page 1 of 3) </vt:lpstr>
      <vt:lpstr>Table 12.3   Common Instruction  Set Operations (page 2 of 3) </vt:lpstr>
      <vt:lpstr>Table 12.3   Common Instruction  Set Operations (page 3 of 3) </vt:lpstr>
      <vt:lpstr>Table 12.4   Processor Actions for Various Types of Operations </vt:lpstr>
      <vt:lpstr>Data Transfer</vt:lpstr>
      <vt:lpstr>Table 12.5 : Examples of IBM EAS/390 Data Transfer Operations </vt:lpstr>
      <vt:lpstr>Arithmetic</vt:lpstr>
      <vt:lpstr>Logical</vt:lpstr>
      <vt:lpstr>Shift and Rotate Operations Figure 12.6- Shift and Rotate Operations</vt:lpstr>
      <vt:lpstr>Table 12.7   Examples of Shift and Rotate Operations </vt:lpstr>
      <vt:lpstr>Conversion</vt:lpstr>
      <vt:lpstr>Input/Output</vt:lpstr>
      <vt:lpstr>System Control</vt:lpstr>
      <vt:lpstr>Transfer of Control</vt:lpstr>
      <vt:lpstr>Branch Instruction</vt:lpstr>
      <vt:lpstr>Skip Instructions</vt:lpstr>
      <vt:lpstr>Procedure Call Instructions</vt:lpstr>
      <vt:lpstr>Nested Procedures</vt:lpstr>
      <vt:lpstr>Use of Stack to Implement Nested Procedures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Instruction Sets</dc:title>
  <dc:creator>Adrian J Pullin</dc:creator>
  <cp:lastModifiedBy>Azure</cp:lastModifiedBy>
  <cp:revision>131</cp:revision>
  <dcterms:created xsi:type="dcterms:W3CDTF">2012-07-20T05:25:30Z</dcterms:created>
  <dcterms:modified xsi:type="dcterms:W3CDTF">2024-06-14T06:32:11Z</dcterms:modified>
</cp:coreProperties>
</file>