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31"/>
  </p:notesMasterIdLst>
  <p:handoutMasterIdLst>
    <p:handoutMasterId r:id="rId32"/>
  </p:handoutMasterIdLst>
  <p:sldIdLst>
    <p:sldId id="334" r:id="rId2"/>
    <p:sldId id="342" r:id="rId3"/>
    <p:sldId id="343" r:id="rId4"/>
    <p:sldId id="347" r:id="rId5"/>
    <p:sldId id="346" r:id="rId6"/>
    <p:sldId id="345" r:id="rId7"/>
    <p:sldId id="367" r:id="rId8"/>
    <p:sldId id="349" r:id="rId9"/>
    <p:sldId id="368" r:id="rId10"/>
    <p:sldId id="350" r:id="rId11"/>
    <p:sldId id="382" r:id="rId12"/>
    <p:sldId id="351" r:id="rId13"/>
    <p:sldId id="369" r:id="rId14"/>
    <p:sldId id="370" r:id="rId15"/>
    <p:sldId id="371" r:id="rId16"/>
    <p:sldId id="372" r:id="rId17"/>
    <p:sldId id="373" r:id="rId18"/>
    <p:sldId id="352" r:id="rId19"/>
    <p:sldId id="374" r:id="rId20"/>
    <p:sldId id="353" r:id="rId21"/>
    <p:sldId id="384" r:id="rId22"/>
    <p:sldId id="383" r:id="rId23"/>
    <p:sldId id="354" r:id="rId24"/>
    <p:sldId id="376" r:id="rId25"/>
    <p:sldId id="375" r:id="rId26"/>
    <p:sldId id="387" r:id="rId27"/>
    <p:sldId id="385" r:id="rId28"/>
    <p:sldId id="386" r:id="rId29"/>
    <p:sldId id="336" r:id="rId30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0000CC"/>
    <a:srgbClr val="66CCFF"/>
    <a:srgbClr val="CC00CC"/>
    <a:srgbClr val="3333FF"/>
    <a:srgbClr val="99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6" autoAdjust="0"/>
    <p:restoredTop sz="96649" autoAdjust="0"/>
  </p:normalViewPr>
  <p:slideViewPr>
    <p:cSldViewPr>
      <p:cViewPr>
        <p:scale>
          <a:sx n="70" d="100"/>
          <a:sy n="70" d="100"/>
        </p:scale>
        <p:origin x="-43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54"/>
    </p:cViewPr>
  </p:sorterViewPr>
  <p:notesViewPr>
    <p:cSldViewPr>
      <p:cViewPr varScale="1">
        <p:scale>
          <a:sx n="61" d="100"/>
          <a:sy n="61" d="100"/>
        </p:scale>
        <p:origin x="-1710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9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5DC1486A-64A2-174A-9561-2035EFB54CD6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222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22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Prepared by Thân</a:t>
            </a:r>
            <a:r>
              <a:rPr lang="en-GB" baseline="0" dirty="0" smtClean="0"/>
              <a:t> Văn Sử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These slides are prepared using step-by-step approach, students can study by themselves.</a:t>
            </a:r>
          </a:p>
          <a:p>
            <a:r>
              <a:rPr lang="en-GB" baseline="0" dirty="0" smtClean="0"/>
              <a:t>All needed concepts are presented on </a:t>
            </a:r>
            <a:r>
              <a:rPr lang="en-GB" baseline="0" smtClean="0"/>
              <a:t>each slide</a:t>
            </a:r>
          </a:p>
          <a:p>
            <a:endParaRPr lang="en-GB" baseline="0" smtClean="0"/>
          </a:p>
          <a:p>
            <a:r>
              <a:rPr lang="en-GB" baseline="0" smtClean="0"/>
              <a:t>Teachers should explain sample code, memory map of  programs</a:t>
            </a:r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9F2598D2-2ED8-8547-B4B7-C382E9B8AC9E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Chapter 13 summary.</a:t>
            </a:r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C4D9-B721-416B-8577-D7DEE36F49A6}" type="datetime1">
              <a:rPr lang="en-US"/>
              <a:pPr/>
              <a:t>2/26/2024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C791-6992-4CCF-A244-B250C8BB22F1}" type="datetime1">
              <a:rPr lang="en-US"/>
              <a:pPr/>
              <a:t>2/26/2024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0578-B892-4967-98F8-D0B4A045ADFD}" type="datetime1">
              <a:rPr lang="en-US"/>
              <a:pPr/>
              <a:t>2/26/2024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CBDCDF1B-54EC-4432-8649-0FE40DD46F86}" type="datetime1">
              <a:rPr lang="en-US"/>
              <a:pPr/>
              <a:t>2/26/2024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CDA6A0B-D499-425D-9760-7E378B1D24E7}" type="datetime1">
              <a:rPr lang="en-US"/>
              <a:pPr/>
              <a:t>2/26/2024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B2FE-6867-4DAE-B4E4-C2A1A38F9C0D}" type="datetime1">
              <a:rPr lang="en-US"/>
              <a:pPr/>
              <a:t>2/26/2024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BBBDE9-5D16-425E-B13A-2B2E02B8AFC8}" type="datetime1">
              <a:rPr lang="en-US"/>
              <a:pPr/>
              <a:t>2/26/2024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2344D9-246E-4D78-97F7-CDDE15C7C47A}" type="datetime1">
              <a:rPr lang="en-US"/>
              <a:pPr/>
              <a:t>2/26/2024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546CB8D4-A311-4DB1-9E65-F6E7BA49F613}" type="datetime1">
              <a:rPr lang="en-US"/>
              <a:pPr/>
              <a:t>2/26/2024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B973-48D0-47D2-BD1A-81DAC74A0928}" type="datetime1">
              <a:rPr lang="en-US"/>
              <a:pPr/>
              <a:t>2/26/2024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70FB-149D-4255-9221-CF258F891615}" type="datetime1">
              <a:rPr lang="en-US"/>
              <a:pPr/>
              <a:t>2/26/2024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4E26-7EC0-4FCC-8AD8-71E9EC27DEDB}" type="datetime1">
              <a:rPr lang="en-US"/>
              <a:pPr/>
              <a:t>2/26/2024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D331-B61B-42C1-B285-1046175C3B63}" type="datetime1">
              <a:rPr lang="en-US"/>
              <a:pPr/>
              <a:t>2/26/2024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642DA821-B647-4F8C-84A0-7D19D85CB385}" type="datetime1">
              <a:rPr lang="en-US"/>
              <a:pPr/>
              <a:t>2/26/2024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B77F108C-2518-4D60-9FAF-6346FD9D7826}" type="datetime1">
              <a:rPr lang="en-US"/>
              <a:pPr/>
              <a:t>2/26/2024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2B54-BC1D-466E-98B4-B0082340936C}" type="datetime1">
              <a:rPr lang="en-US"/>
              <a:pPr/>
              <a:t>2/26/2024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8C9F-E380-43A3-ADC1-0217F1EB7573}" type="datetime1">
              <a:rPr lang="en-US"/>
              <a:pPr/>
              <a:t>2/26/2024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68E7-101B-4C6B-9C4C-A85A7CD6FD99}" type="datetime1">
              <a:rPr lang="en-US"/>
              <a:pPr/>
              <a:t>2/26/2024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3FD2-B255-4F2A-ACF3-B969FC717B42}" type="datetime1">
              <a:rPr lang="en-US"/>
              <a:pPr/>
              <a:t>2/26/2024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6C1EDB-CE87-4BA6-95D9-AD3AE9C734F7}" type="datetime1">
              <a:rPr lang="en-US"/>
              <a:pPr/>
              <a:t>2/26/2024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8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napshot 2012-06-08 00-57-4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90600"/>
            <a:ext cx="3649579" cy="266700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3000"/>
              </a:schemeClr>
            </a:outerShdw>
            <a:reflection stA="50000" endPos="75000" dist="12700" dir="5400000" sy="-100000" algn="bl" rotWithShape="0"/>
            <a:softEdge rad="88900"/>
          </a:effectLst>
        </p:spPr>
      </p:pic>
      <p:sp>
        <p:nvSpPr>
          <p:cNvPr id="4" name="TextBox 3"/>
          <p:cNvSpPr txBox="1"/>
          <p:nvPr/>
        </p:nvSpPr>
        <p:spPr>
          <a:xfrm>
            <a:off x="-1534472" y="178602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 Placeholder 10"/>
          <p:cNvSpPr txBox="1">
            <a:spLocks/>
          </p:cNvSpPr>
          <p:nvPr/>
        </p:nvSpPr>
        <p:spPr>
          <a:xfrm>
            <a:off x="4500562" y="4714884"/>
            <a:ext cx="4572032" cy="1528767"/>
          </a:xfrm>
          <a:prstGeom prst="rect">
            <a:avLst/>
          </a:prstGeom>
        </p:spPr>
        <p:txBody>
          <a:bodyPr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ASSEMLY LANGUAGE 01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20" y="4714884"/>
            <a:ext cx="3786214" cy="156966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1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1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1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1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-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-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-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-1" charset="0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To pay more attention to </a:t>
            </a:r>
            <a:r>
              <a:rPr lang="en-US" sz="3200" b="1" smtClean="0">
                <a:solidFill>
                  <a:schemeClr val="bg1"/>
                </a:solidFill>
              </a:rPr>
              <a:t>gain better </a:t>
            </a:r>
            <a:r>
              <a:rPr lang="en-US" sz="3200" b="1" dirty="0" smtClean="0">
                <a:solidFill>
                  <a:schemeClr val="bg1"/>
                </a:solidFill>
              </a:rPr>
              <a:t>result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7099300" cy="642918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EX01_Hello.asm - Code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752" y="1000108"/>
            <a:ext cx="464343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; «« Comment begins with ';' to the end of a line </a:t>
            </a:r>
          </a:p>
          <a:p>
            <a:r>
              <a:rPr lang="en-US" sz="900" dirty="0" smtClean="0"/>
              <a:t>; From masm32\tutorial\console\demo1  </a:t>
            </a:r>
          </a:p>
          <a:p>
            <a:r>
              <a:rPr lang="en-US" sz="900" dirty="0" smtClean="0"/>
              <a:t>;</a:t>
            </a:r>
          </a:p>
          <a:p>
            <a:r>
              <a:rPr lang="en-US" sz="900" dirty="0" smtClean="0"/>
              <a:t>; Build this with the "Project" menu using  </a:t>
            </a:r>
          </a:p>
          <a:p>
            <a:r>
              <a:rPr lang="en-US" sz="900" dirty="0" smtClean="0"/>
              <a:t>; "Console Assemble and Link"</a:t>
            </a:r>
          </a:p>
          <a:p>
            <a:r>
              <a:rPr lang="en-US" sz="900" dirty="0" smtClean="0"/>
              <a:t>; «««««««««««««««««««««««««««««««««««««««««««««««««««««««««</a:t>
            </a:r>
          </a:p>
          <a:p>
            <a:endParaRPr lang="en-US" sz="900" dirty="0" smtClean="0"/>
          </a:p>
          <a:p>
            <a:r>
              <a:rPr lang="en-US" sz="900" dirty="0" smtClean="0"/>
              <a:t>    .486                                       ; create 32 bit code</a:t>
            </a:r>
          </a:p>
          <a:p>
            <a:r>
              <a:rPr lang="en-US" sz="900" dirty="0" smtClean="0"/>
              <a:t>    .model flat, stdcall                       ; 32 bit memory model</a:t>
            </a:r>
          </a:p>
          <a:p>
            <a:r>
              <a:rPr lang="en-US" sz="900" dirty="0" smtClean="0"/>
              <a:t>    option casemap :none                       ; case sensitive</a:t>
            </a:r>
          </a:p>
          <a:p>
            <a:r>
              <a:rPr lang="en-US" sz="900" dirty="0" smtClean="0"/>
              <a:t> </a:t>
            </a:r>
          </a:p>
          <a:p>
            <a:r>
              <a:rPr lang="en-US" sz="900" dirty="0" smtClean="0"/>
              <a:t>    include \masm32\include\windows.inc        ; always first</a:t>
            </a:r>
          </a:p>
          <a:p>
            <a:r>
              <a:rPr lang="en-US" sz="900" dirty="0" smtClean="0"/>
              <a:t>    include \masm32\macros\macros.asm          ; MASM support macros</a:t>
            </a:r>
          </a:p>
          <a:p>
            <a:endParaRPr lang="en-US" sz="900" dirty="0" smtClean="0"/>
          </a:p>
          <a:p>
            <a:r>
              <a:rPr lang="en-US" sz="900" dirty="0" smtClean="0"/>
              <a:t>  ; -----------------------------------------------------------------</a:t>
            </a:r>
          </a:p>
          <a:p>
            <a:r>
              <a:rPr lang="en-US" sz="900" dirty="0" smtClean="0"/>
              <a:t>  ; include files that have MASM format prototypes for function calls</a:t>
            </a:r>
          </a:p>
          <a:p>
            <a:r>
              <a:rPr lang="en-US" sz="900" dirty="0" smtClean="0"/>
              <a:t>  ; -----------------------------------------------------------------</a:t>
            </a:r>
          </a:p>
          <a:p>
            <a:r>
              <a:rPr lang="en-US" sz="900" dirty="0" smtClean="0"/>
              <a:t>    include \masm32\include\masm32.inc</a:t>
            </a:r>
          </a:p>
          <a:p>
            <a:r>
              <a:rPr lang="en-US" sz="900" dirty="0" smtClean="0"/>
              <a:t>    include \masm32\include\gdi32.inc</a:t>
            </a:r>
          </a:p>
          <a:p>
            <a:r>
              <a:rPr lang="en-US" sz="900" dirty="0" smtClean="0"/>
              <a:t>    include \masm32\include\user32.inc</a:t>
            </a:r>
          </a:p>
          <a:p>
            <a:r>
              <a:rPr lang="en-US" sz="900" dirty="0" smtClean="0"/>
              <a:t>    include \masm32\include\kernel32.inc</a:t>
            </a:r>
          </a:p>
          <a:p>
            <a:r>
              <a:rPr lang="en-US" sz="900" dirty="0" smtClean="0"/>
              <a:t>  ; ------------------------------------------------</a:t>
            </a:r>
          </a:p>
          <a:p>
            <a:r>
              <a:rPr lang="en-US" sz="900" dirty="0" smtClean="0"/>
              <a:t>  ; Library files that have definitions for function exports </a:t>
            </a:r>
          </a:p>
          <a:p>
            <a:r>
              <a:rPr lang="en-US" sz="900" dirty="0" smtClean="0"/>
              <a:t>  ; and tested reliable prebuilt code.</a:t>
            </a:r>
          </a:p>
          <a:p>
            <a:r>
              <a:rPr lang="en-US" sz="900" dirty="0" smtClean="0"/>
              <a:t>  ; ------------------------------------------------</a:t>
            </a:r>
          </a:p>
          <a:p>
            <a:r>
              <a:rPr lang="en-US" sz="900" dirty="0" smtClean="0"/>
              <a:t>    includelib \masm32\lib\masm32.lib</a:t>
            </a:r>
          </a:p>
          <a:p>
            <a:r>
              <a:rPr lang="en-US" sz="900" dirty="0" smtClean="0"/>
              <a:t>    includelib \masm32\lib\gdi32.lib</a:t>
            </a:r>
          </a:p>
          <a:p>
            <a:r>
              <a:rPr lang="en-US" sz="900" dirty="0" smtClean="0"/>
              <a:t>    includelib \masm32\lib\user32.lib</a:t>
            </a:r>
          </a:p>
          <a:p>
            <a:r>
              <a:rPr lang="en-US" sz="900" dirty="0" smtClean="0"/>
              <a:t>    includelib \masm32\lib\kernel32.lib</a:t>
            </a:r>
          </a:p>
          <a:p>
            <a:endParaRPr lang="en-US" sz="900" dirty="0" smtClean="0"/>
          </a:p>
          <a:p>
            <a:r>
              <a:rPr lang="en-US" sz="900" dirty="0" smtClean="0"/>
              <a:t>    .code                       ; Tell MASM where the code starts</a:t>
            </a:r>
          </a:p>
          <a:p>
            <a:endParaRPr lang="en-US" sz="900" dirty="0" smtClean="0"/>
          </a:p>
          <a:p>
            <a:r>
              <a:rPr lang="en-US" sz="900" dirty="0" smtClean="0"/>
              <a:t>    start:                          ; The CODE entry point to the program</a:t>
            </a:r>
          </a:p>
          <a:p>
            <a:r>
              <a:rPr lang="en-US" sz="900" dirty="0" smtClean="0"/>
              <a:t>        print chr$("Hello world!",13,10) ; 13: carriage return, 10: new line</a:t>
            </a:r>
          </a:p>
          <a:p>
            <a:r>
              <a:rPr lang="en-US" sz="900" dirty="0" smtClean="0"/>
              <a:t>    exit                            ; exit the program</a:t>
            </a:r>
          </a:p>
          <a:p>
            <a:endParaRPr lang="en-US" sz="900" dirty="0" smtClean="0"/>
          </a:p>
          <a:p>
            <a:r>
              <a:rPr lang="en-US" sz="900" dirty="0" smtClean="0"/>
              <a:t>  ; -------------------------------</a:t>
            </a:r>
          </a:p>
          <a:p>
            <a:r>
              <a:rPr lang="en-US" sz="900" dirty="0" smtClean="0"/>
              <a:t>    end start                       ; Tell MASM where the program ends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214942" y="700062"/>
            <a:ext cx="3714776" cy="1228740"/>
            <a:chOff x="3855314" y="700063"/>
            <a:chExt cx="3795576" cy="1514492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855314" y="700063"/>
              <a:ext cx="3795576" cy="15144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TextBox 7"/>
            <p:cNvSpPr txBox="1"/>
            <p:nvPr/>
          </p:nvSpPr>
          <p:spPr>
            <a:xfrm>
              <a:off x="6429388" y="1357298"/>
              <a:ext cx="1214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Results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86248" y="2047702"/>
            <a:ext cx="4857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How to run the program and we can see it? </a:t>
            </a:r>
            <a:r>
              <a:rPr lang="en-US" dirty="0" smtClean="0">
                <a:solidFill>
                  <a:srgbClr val="0000CC"/>
                </a:solidFill>
                <a:sym typeface="Wingdings" pitchFamily="2" charset="2"/>
              </a:rPr>
              <a:t> </a:t>
            </a:r>
            <a:r>
              <a:rPr lang="en-US" dirty="0" smtClean="0">
                <a:solidFill>
                  <a:srgbClr val="0000CC"/>
                </a:solidFill>
              </a:rPr>
              <a:t>Create EX01_Hello.bat file the  run it.</a:t>
            </a:r>
            <a:endParaRPr lang="en-US" dirty="0">
              <a:solidFill>
                <a:srgbClr val="0000CC"/>
              </a:solidFill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52875" y="4981597"/>
            <a:ext cx="519112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29058" y="3390907"/>
            <a:ext cx="3000396" cy="1426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00826" y="3819535"/>
            <a:ext cx="211455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7099300" cy="642918"/>
          </a:xfrm>
        </p:spPr>
        <p:txBody>
          <a:bodyPr/>
          <a:lstStyle/>
          <a:p>
            <a:r>
              <a:rPr lang="en-GB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 a program using the </a:t>
            </a:r>
            <a:br>
              <a:rPr lang="en-GB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 File/Cmd Prompt</a:t>
            </a:r>
            <a:endParaRPr lang="en-GB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9322" y="285728"/>
            <a:ext cx="2667032" cy="146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1871683"/>
            <a:ext cx="6791325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7000892" y="2071678"/>
            <a:ext cx="2143140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The command </a:t>
            </a:r>
            <a:r>
              <a:rPr lang="en-US" b="1" dirty="0" smtClean="0"/>
              <a:t>dir *.exe</a:t>
            </a:r>
            <a:r>
              <a:rPr lang="en-US" dirty="0" smtClean="0"/>
              <a:t> will show all exe files stored in the current folder.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00860" y="4500570"/>
            <a:ext cx="2143140" cy="1938992"/>
          </a:xfrm>
          <a:prstGeom prst="rect">
            <a:avLst/>
          </a:prstGeom>
          <a:solidFill>
            <a:srgbClr val="99FF99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Run an application by it’s file name (.exe can be ignored)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rot="10800000">
            <a:off x="5143504" y="5429264"/>
            <a:ext cx="1785950" cy="1588"/>
          </a:xfrm>
          <a:prstGeom prst="straightConnector1">
            <a:avLst/>
          </a:prstGeom>
          <a:ln>
            <a:solidFill>
              <a:srgbClr val="99FF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1"/>
          </p:cNvCxnSpPr>
          <p:nvPr/>
        </p:nvCxnSpPr>
        <p:spPr>
          <a:xfrm rot="10800000">
            <a:off x="5072066" y="2786058"/>
            <a:ext cx="1928826" cy="439782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7099300" cy="785794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EX02_ProcDemo.asm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4282" y="930646"/>
            <a:ext cx="871540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indent="-628650"/>
            <a:r>
              <a:rPr lang="en-US" b="1" dirty="0" smtClean="0">
                <a:solidFill>
                  <a:srgbClr val="0000CC"/>
                </a:solidFill>
              </a:rPr>
              <a:t>Procedures</a:t>
            </a:r>
            <a:r>
              <a:rPr lang="en-US" dirty="0" smtClean="0">
                <a:solidFill>
                  <a:srgbClr val="0000CC"/>
                </a:solidFill>
              </a:rPr>
              <a:t> are a fundamental building block of programs that are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build directly into the processor using CALL and RET instructions. This shows how simple it is to do in MASM.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This code is in the directory  </a:t>
            </a:r>
            <a:r>
              <a:rPr lang="en-US" b="1" dirty="0" smtClean="0">
                <a:solidFill>
                  <a:srgbClr val="002060"/>
                </a:solidFill>
              </a:rPr>
              <a:t>masm32\tutorial\console\demo2\Proc.asm 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15240" y="2786058"/>
            <a:ext cx="1428760" cy="830997"/>
          </a:xfrm>
          <a:prstGeom prst="rect">
            <a:avLst/>
          </a:prstGeom>
          <a:solidFill>
            <a:srgbClr val="99FF99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Procedure syntax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10800000" flipV="1">
            <a:off x="6715140" y="3643314"/>
            <a:ext cx="1071570" cy="928694"/>
          </a:xfrm>
          <a:prstGeom prst="straightConnector1">
            <a:avLst/>
          </a:prstGeom>
          <a:ln>
            <a:solidFill>
              <a:srgbClr val="99FF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276" y="3571858"/>
            <a:ext cx="7439120" cy="3143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Straight Arrow Connector 10"/>
          <p:cNvCxnSpPr/>
          <p:nvPr/>
        </p:nvCxnSpPr>
        <p:spPr>
          <a:xfrm rot="10800000" flipV="1">
            <a:off x="714348" y="4714884"/>
            <a:ext cx="642942" cy="500066"/>
          </a:xfrm>
          <a:prstGeom prst="straightConnector1">
            <a:avLst/>
          </a:prstGeom>
          <a:ln w="3175">
            <a:solidFill>
              <a:srgbClr val="99FF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785786" y="5000636"/>
            <a:ext cx="857256" cy="428628"/>
          </a:xfrm>
          <a:prstGeom prst="straightConnector1">
            <a:avLst/>
          </a:prstGeom>
          <a:ln w="3175">
            <a:solidFill>
              <a:srgbClr val="99FF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7099300" cy="785794"/>
          </a:xfrm>
        </p:spPr>
        <p:txBody>
          <a:bodyPr/>
          <a:lstStyle/>
          <a:p>
            <a: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EX02_ProcDemo.asm- Source/Run</a:t>
            </a:r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32" y="767437"/>
            <a:ext cx="421484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; From masm32\tutorial\console\demo2 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;     Build this with the "Project" menu using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;         "Console Assemble and Link"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; ««««««««««««««««««««««««««««««««««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    .486                                    ; create 32 bit code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    .model flat, stdcall                    ; 32 bit memory model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    option casemap :none                    ; case sensitive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 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    include \masm32\include\windows.inc     ; always first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    include \masm32\macros\macros.asm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  ; -----------------------------------------------------------------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  ; include files for function calls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  ; -----------------------------------------------------------------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    include \masm32\include\masm32.inc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    include \masm32\include\gdi32.inc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    include \masm32\include\user32.inc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    include \masm32\include\kernel32.inc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  ; ------------------------------------------------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  ; Library files that have definitions for function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  ; exports and tested reliable prebuilt code.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  ; ------------------------------------------------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    includelib \masm32\lib\masm32.lib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    includelib \masm32\lib\gdi32.lib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    includelib \masm32\lib\user32.lib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    includelib \masm32\lib\kernel32.lib</a:t>
            </a:r>
          </a:p>
          <a:p>
            <a:pPr marL="628650" indent="-628650"/>
            <a:endParaRPr lang="en-US" sz="1200" b="1" dirty="0" smtClean="0">
              <a:solidFill>
                <a:srgbClr val="002060"/>
              </a:solidFill>
            </a:endParaRPr>
          </a:p>
          <a:p>
            <a:pPr marL="628650" indent="-628650"/>
            <a:endParaRPr lang="en-US" sz="1200" b="1" dirty="0">
              <a:solidFill>
                <a:srgbClr val="00206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5429264"/>
            <a:ext cx="56578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4572000" y="1428736"/>
            <a:ext cx="407195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 .code                       ; Tell MASM where the code starts</a:t>
            </a:r>
          </a:p>
          <a:p>
            <a:pPr marL="628650" indent="-628650"/>
            <a:endParaRPr lang="en-US" sz="1200" b="1" dirty="0" smtClean="0">
              <a:solidFill>
                <a:srgbClr val="002060"/>
              </a:solidFill>
            </a:endParaRP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; ««««««««««««««««««««««««««</a:t>
            </a:r>
          </a:p>
          <a:p>
            <a:pPr marL="628650" indent="-628650"/>
            <a:endParaRPr lang="en-US" sz="1200" b="1" dirty="0" smtClean="0">
              <a:solidFill>
                <a:srgbClr val="002060"/>
              </a:solidFill>
            </a:endParaRP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start:                ; The CODE entry point to the program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    call main                   ; branch to the "main" procedure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    exit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; «««««««««««««««««««««««««««««</a:t>
            </a:r>
          </a:p>
          <a:p>
            <a:pPr marL="628650" indent="-628650"/>
            <a:endParaRPr lang="en-US" sz="1200" b="1" dirty="0" smtClean="0">
              <a:solidFill>
                <a:srgbClr val="002060"/>
              </a:solidFill>
            </a:endParaRP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main proc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    print chr$("Hi, I am in the 'main' procedure",13,10)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    ret                         ; return to the next instruction after "call"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main endp</a:t>
            </a:r>
          </a:p>
          <a:p>
            <a:pPr marL="628650" indent="-628650"/>
            <a:endParaRPr lang="en-US" sz="1200" b="1" dirty="0" smtClean="0">
              <a:solidFill>
                <a:srgbClr val="002060"/>
              </a:solidFill>
            </a:endParaRP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; «««««««««««««««««««««««««</a:t>
            </a:r>
          </a:p>
          <a:p>
            <a:pPr marL="628650" indent="-628650"/>
            <a:endParaRPr lang="en-US" sz="1200" b="1" dirty="0" smtClean="0">
              <a:solidFill>
                <a:srgbClr val="002060"/>
              </a:solidFill>
            </a:endParaRP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end start                       ; Tell MASM where the program ends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472518" cy="571480"/>
          </a:xfrm>
        </p:spPr>
        <p:txBody>
          <a:bodyPr/>
          <a:lstStyle/>
          <a:p>
            <a: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Comments in MASM</a:t>
            </a:r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39522" y="752757"/>
            <a:ext cx="8933040" cy="5676639"/>
            <a:chOff x="139522" y="752757"/>
            <a:chExt cx="8933040" cy="5676639"/>
          </a:xfrm>
        </p:grpSpPr>
        <p:grpSp>
          <p:nvGrpSpPr>
            <p:cNvPr id="20" name="Group 19"/>
            <p:cNvGrpSpPr/>
            <p:nvPr/>
          </p:nvGrpSpPr>
          <p:grpSpPr>
            <a:xfrm>
              <a:off x="139522" y="1552590"/>
              <a:ext cx="7361436" cy="4876806"/>
              <a:chOff x="139522" y="1552590"/>
              <a:chExt cx="7361436" cy="4876806"/>
            </a:xfrm>
          </p:grpSpPr>
          <p:pic>
            <p:nvPicPr>
              <p:cNvPr id="5130" name="Picture 10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39522" y="1552590"/>
                <a:ext cx="7361436" cy="48768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6572264" y="5572140"/>
                <a:ext cx="857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 smtClean="0">
                    <a:solidFill>
                      <a:srgbClr val="FFFF00"/>
                    </a:solidFill>
                  </a:rPr>
                  <a:t>Code</a:t>
                </a:r>
                <a:endParaRPr lang="en-US" sz="1800" dirty="0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4000496" y="3169507"/>
              <a:ext cx="5072066" cy="830997"/>
            </a:xfrm>
            <a:prstGeom prst="rect">
              <a:avLst/>
            </a:prstGeom>
            <a:solidFill>
              <a:srgbClr val="99FF99"/>
            </a:solidFill>
          </p:spPr>
          <p:txBody>
            <a:bodyPr wrap="square">
              <a:spAutoFit/>
            </a:bodyPr>
            <a:lstStyle/>
            <a:p>
              <a:r>
                <a:rPr lang="en-US" sz="1600" b="1" dirty="0" smtClean="0"/>
                <a:t>COMMENT </a:t>
              </a:r>
              <a:r>
                <a:rPr lang="en-US" sz="1600" b="1" dirty="0" smtClean="0">
                  <a:solidFill>
                    <a:srgbClr val="FF0000"/>
                  </a:solidFill>
                </a:rPr>
                <a:t>delimiter</a:t>
              </a:r>
              <a:r>
                <a:rPr lang="en-US" sz="1600" b="1" dirty="0" smtClean="0"/>
                <a:t> </a:t>
              </a:r>
            </a:p>
            <a:p>
              <a:r>
                <a:rPr lang="en-US" sz="1600" b="1" dirty="0" smtClean="0"/>
                <a:t>    [Comment block,  extending to the </a:t>
              </a:r>
              <a:r>
                <a:rPr lang="en-US" sz="1600" b="1" dirty="0" smtClean="0">
                  <a:solidFill>
                    <a:srgbClr val="FF0000"/>
                  </a:solidFill>
                </a:rPr>
                <a:t>closing delimiter</a:t>
              </a:r>
              <a:r>
                <a:rPr lang="en-US" sz="1600" b="1" dirty="0" smtClean="0"/>
                <a:t>]</a:t>
              </a:r>
              <a:br>
                <a:rPr lang="en-US" sz="1600" b="1" dirty="0" smtClean="0"/>
              </a:br>
              <a:r>
                <a:rPr lang="en-US" sz="1600" b="1" dirty="0" smtClean="0"/>
                <a:t>  </a:t>
              </a:r>
              <a:r>
                <a:rPr lang="en-US" sz="1600" b="1" dirty="0" smtClean="0">
                  <a:solidFill>
                    <a:srgbClr val="FF0000"/>
                  </a:solidFill>
                </a:rPr>
                <a:t>delimiter 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85720" y="752757"/>
              <a:ext cx="5500726" cy="461665"/>
            </a:xfrm>
            <a:prstGeom prst="rect">
              <a:avLst/>
            </a:prstGeom>
            <a:solidFill>
              <a:srgbClr val="99FF99"/>
            </a:solidFill>
          </p:spPr>
          <p:txBody>
            <a:bodyPr wrap="square">
              <a:spAutoFit/>
            </a:bodyPr>
            <a:lstStyle/>
            <a:p>
              <a:r>
                <a:rPr lang="en-US" b="1" dirty="0" smtClean="0"/>
                <a:t>Comments are ignored by the assembler 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86446" y="1702346"/>
              <a:ext cx="17107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srgbClr val="FFFF00"/>
                  </a:solidFill>
                </a:rPr>
                <a:t>; Comment line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rot="10800000">
              <a:off x="1357290" y="2500306"/>
              <a:ext cx="2643206" cy="714380"/>
            </a:xfrm>
            <a:prstGeom prst="straightConnector1">
              <a:avLst/>
            </a:prstGeom>
            <a:ln w="3175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5000628" y="4000504"/>
              <a:ext cx="2143140" cy="857256"/>
            </a:xfrm>
            <a:prstGeom prst="straightConnector1">
              <a:avLst/>
            </a:prstGeom>
            <a:ln w="3175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472518" cy="571480"/>
          </a:xfrm>
        </p:spPr>
        <p:txBody>
          <a:bodyPr/>
          <a:lstStyle/>
          <a:p>
            <a:r>
              <a:rPr lang="en-GB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EX03_Data.asm</a:t>
            </a:r>
            <a:endParaRPr lang="en-GB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500043"/>
            <a:ext cx="7429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Print a string declared in the program using the operator OFFSET.</a:t>
            </a:r>
          </a:p>
          <a:p>
            <a:r>
              <a:rPr lang="en-US" sz="1800" dirty="0" smtClean="0"/>
              <a:t>The OFFSET operator tells MASM that the text data is at an OFFSET within the file which means in this instance that it is in the </a:t>
            </a:r>
            <a:r>
              <a:rPr lang="en-US" sz="1800" b="1" dirty="0" smtClean="0">
                <a:solidFill>
                  <a:srgbClr val="FF0000"/>
                </a:solidFill>
              </a:rPr>
              <a:t>.DATA</a:t>
            </a:r>
            <a:r>
              <a:rPr lang="en-US" sz="1800" dirty="0" smtClean="0"/>
              <a:t> section.</a:t>
            </a:r>
            <a:endParaRPr lang="en-US" sz="1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5572140"/>
            <a:ext cx="4095816" cy="1014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9644" y="1528726"/>
            <a:ext cx="7738504" cy="3971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357950" y="1500174"/>
            <a:ext cx="2571768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Data are declared in the </a:t>
            </a:r>
            <a:r>
              <a:rPr lang="en-US" sz="1800" b="1" dirty="0" smtClean="0"/>
              <a:t>.data </a:t>
            </a:r>
            <a:r>
              <a:rPr lang="en-US" sz="1800" dirty="0" smtClean="0"/>
              <a:t>are called as global data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472518" cy="571480"/>
          </a:xfrm>
        </p:spPr>
        <p:txBody>
          <a:bodyPr/>
          <a:lstStyle/>
          <a:p>
            <a: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Data Types in MASM32</a:t>
            </a:r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71472" y="732482"/>
          <a:ext cx="8072495" cy="388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8"/>
                <a:gridCol w="571504"/>
                <a:gridCol w="714380"/>
                <a:gridCol w="1285884"/>
                <a:gridCol w="471490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Type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Abbr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Size</a:t>
                      </a:r>
                    </a:p>
                    <a:p>
                      <a:r>
                        <a:rPr lang="en-US" sz="1200" dirty="0" smtClean="0"/>
                        <a:t>(bytes)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Integer</a:t>
                      </a:r>
                      <a:r>
                        <a:rPr lang="en-US" sz="1200" baseline="0" dirty="0" smtClean="0"/>
                        <a:t> range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Types Allowed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BYTE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DB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-128.. 127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Character, string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WORD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DW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-32768..32767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16-bit near ptr,</a:t>
                      </a:r>
                      <a:r>
                        <a:rPr lang="en-US" sz="1200" baseline="0" dirty="0" smtClean="0"/>
                        <a:t> 2 characters, double-byte character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DWORD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-2Gig..(4Gig-1)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16-bit far per, 32-bit near ptr, 32-bit long word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FWORD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DF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--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32-bit far ptr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QWORD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DQ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--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64-bit long word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TBYTE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DT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--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BCD, 10-byte binary number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REAL4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--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Single-precision floating number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REAL8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DQ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--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Double-precision floating number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REAL10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DT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--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10-byte floating point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42844" y="4743965"/>
            <a:ext cx="4786346" cy="1600438"/>
          </a:xfrm>
          <a:prstGeom prst="rect">
            <a:avLst/>
          </a:prstGeom>
          <a:solidFill>
            <a:srgbClr val="99FF99"/>
          </a:solidFill>
        </p:spPr>
        <p:txBody>
          <a:bodyPr wrap="square">
            <a:spAutoFit/>
          </a:bodyPr>
          <a:lstStyle/>
          <a:p>
            <a:r>
              <a:rPr lang="en-US" sz="1400" b="1" dirty="0" smtClean="0"/>
              <a:t>Initialized data has this form:</a:t>
            </a:r>
          </a:p>
          <a:p>
            <a:endParaRPr lang="en-US" sz="1400" dirty="0" smtClean="0"/>
          </a:p>
          <a:p>
            <a:r>
              <a:rPr lang="en-US" sz="1400" b="1" dirty="0" smtClean="0">
                <a:solidFill>
                  <a:srgbClr val="FF0000"/>
                </a:solidFill>
              </a:rPr>
              <a:t>.data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var1  dd  0         </a:t>
            </a:r>
            <a:r>
              <a:rPr lang="en-US" sz="1400" dirty="0" smtClean="0"/>
              <a:t>; 32 bit value initialized to zero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var2  dd  125     </a:t>
            </a:r>
            <a:r>
              <a:rPr lang="en-US" sz="1400" dirty="0" smtClean="0"/>
              <a:t>; 32 bit value initialized to 125</a:t>
            </a:r>
          </a:p>
          <a:p>
            <a:r>
              <a:rPr lang="en-US" sz="1400" dirty="0" smtClean="0"/>
              <a:t>  </a:t>
            </a:r>
            <a:r>
              <a:rPr lang="en-US" sz="1400" dirty="0" smtClean="0">
                <a:solidFill>
                  <a:srgbClr val="FF0000"/>
                </a:solidFill>
              </a:rPr>
              <a:t>txt1  db  "This is text in MASM",0  </a:t>
            </a:r>
            <a:r>
              <a:rPr lang="en-US" sz="1400" dirty="0" smtClean="0"/>
              <a:t>; Initialize a  NULL string</a:t>
            </a:r>
          </a:p>
          <a:p>
            <a:r>
              <a:rPr lang="en-US" sz="1400" dirty="0" smtClean="0"/>
              <a:t>  </a:t>
            </a:r>
            <a:r>
              <a:rPr lang="en-US" sz="1400" dirty="0" smtClean="0">
                <a:solidFill>
                  <a:srgbClr val="FF0000"/>
                </a:solidFill>
              </a:rPr>
              <a:t>array dd 1,2,3,4,5,6,7,8   </a:t>
            </a:r>
            <a:r>
              <a:rPr lang="en-US" sz="1400" dirty="0" smtClean="0"/>
              <a:t>; array of 8 initialized elements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00628" y="5189537"/>
            <a:ext cx="3786182" cy="954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smtClean="0"/>
              <a:t>Uninitialized data has this form: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.data?</a:t>
            </a:r>
          </a:p>
          <a:p>
            <a:r>
              <a:rPr lang="en-US" sz="1400" dirty="0" smtClean="0"/>
              <a:t>  </a:t>
            </a:r>
            <a:r>
              <a:rPr lang="en-US" sz="1400" dirty="0" smtClean="0">
                <a:solidFill>
                  <a:srgbClr val="FF0000"/>
                </a:solidFill>
              </a:rPr>
              <a:t>udat1 dd ?     </a:t>
            </a:r>
            <a:r>
              <a:rPr lang="en-US" sz="1400" dirty="0" smtClean="0"/>
              <a:t>; Uninitialized single 32 bit space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buffa db 128 dup (?)               </a:t>
            </a:r>
            <a:r>
              <a:rPr lang="en-US" sz="1400" dirty="0" smtClean="0"/>
              <a:t>; buffer 128 bytes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572264" y="2428868"/>
            <a:ext cx="207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D: Defined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472518" cy="571480"/>
          </a:xfrm>
        </p:spPr>
        <p:txBody>
          <a:bodyPr/>
          <a:lstStyle/>
          <a:p>
            <a:r>
              <a:rPr lang="en-GB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EX03_Data.asm - Source</a:t>
            </a:r>
            <a:endParaRPr lang="en-GB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5984" y="500042"/>
            <a:ext cx="4071966" cy="5747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smtClean="0"/>
              <a:t>; From K:\masm32\tutorial\console\demo3</a:t>
            </a:r>
          </a:p>
          <a:p>
            <a:r>
              <a:rPr lang="en-US" sz="1050" dirty="0" smtClean="0"/>
              <a:t>;                 Build this with the "Project" menu using</a:t>
            </a:r>
          </a:p>
          <a:p>
            <a:r>
              <a:rPr lang="en-US" sz="1050" dirty="0" smtClean="0"/>
              <a:t>;                       "Console Assemble and Link"</a:t>
            </a:r>
          </a:p>
          <a:p>
            <a:endParaRPr lang="en-US" sz="1050" dirty="0" smtClean="0"/>
          </a:p>
          <a:p>
            <a:r>
              <a:rPr lang="en-US" sz="1050" dirty="0" smtClean="0"/>
              <a:t>    .486                                    ; create 32 bit code</a:t>
            </a:r>
          </a:p>
          <a:p>
            <a:r>
              <a:rPr lang="en-US" sz="1050" dirty="0" smtClean="0"/>
              <a:t>    .model flat, stdcall                    ; 32 bit memory model</a:t>
            </a:r>
          </a:p>
          <a:p>
            <a:r>
              <a:rPr lang="en-US" sz="1050" dirty="0" smtClean="0"/>
              <a:t>    option casemap :none                    ; case sensitive</a:t>
            </a:r>
          </a:p>
          <a:p>
            <a:r>
              <a:rPr lang="en-US" sz="1050" dirty="0" smtClean="0"/>
              <a:t> </a:t>
            </a:r>
          </a:p>
          <a:p>
            <a:r>
              <a:rPr lang="en-US" sz="1050" dirty="0" smtClean="0"/>
              <a:t>    include \masm32\include\windows.inc     ; always first</a:t>
            </a:r>
          </a:p>
          <a:p>
            <a:r>
              <a:rPr lang="en-US" sz="1050" dirty="0" smtClean="0"/>
              <a:t>    include \masm32\macros\macros.asm       ; MASM support macros</a:t>
            </a:r>
          </a:p>
          <a:p>
            <a:r>
              <a:rPr lang="en-US" sz="1050" dirty="0" smtClean="0"/>
              <a:t>    include \masm32\include\masm32.inc</a:t>
            </a:r>
          </a:p>
          <a:p>
            <a:r>
              <a:rPr lang="en-US" sz="1050" dirty="0" smtClean="0"/>
              <a:t>    include \masm32\include\gdi32.inc</a:t>
            </a:r>
          </a:p>
          <a:p>
            <a:r>
              <a:rPr lang="en-US" sz="1050" dirty="0" smtClean="0"/>
              <a:t>    include \masm32\include\user32.inc</a:t>
            </a:r>
          </a:p>
          <a:p>
            <a:r>
              <a:rPr lang="en-US" sz="1050" dirty="0" smtClean="0"/>
              <a:t>    include \masm32\include\kernel32.inc</a:t>
            </a:r>
          </a:p>
          <a:p>
            <a:r>
              <a:rPr lang="en-US" sz="1050" dirty="0" smtClean="0"/>
              <a:t>     includelib \masm32\lib\masm32.lib</a:t>
            </a:r>
          </a:p>
          <a:p>
            <a:r>
              <a:rPr lang="en-US" sz="1050" dirty="0" smtClean="0"/>
              <a:t>    includelib \masm32\lib\gdi32.lib</a:t>
            </a:r>
          </a:p>
          <a:p>
            <a:r>
              <a:rPr lang="en-US" sz="1050" dirty="0" smtClean="0"/>
              <a:t>    includelib \masm32\lib\user32.lib</a:t>
            </a:r>
          </a:p>
          <a:p>
            <a:r>
              <a:rPr lang="en-US" sz="1050" dirty="0" smtClean="0"/>
              <a:t>    includelib \masm32\lib\kernel32.lib</a:t>
            </a:r>
          </a:p>
          <a:p>
            <a:endParaRPr lang="en-US" sz="1050" dirty="0" smtClean="0"/>
          </a:p>
          <a:p>
            <a:r>
              <a:rPr lang="en-US" sz="1050" dirty="0" smtClean="0"/>
              <a:t>    .data</a:t>
            </a:r>
          </a:p>
          <a:p>
            <a:r>
              <a:rPr lang="en-US" sz="1050" dirty="0" smtClean="0"/>
              <a:t>      txtmsg db "I am data in the initialised data section",0</a:t>
            </a:r>
          </a:p>
          <a:p>
            <a:endParaRPr lang="en-US" sz="1050" dirty="0" smtClean="0"/>
          </a:p>
          <a:p>
            <a:r>
              <a:rPr lang="en-US" sz="1050" dirty="0" smtClean="0"/>
              <a:t>    .code                       ; Tell MASM where the code starts</a:t>
            </a:r>
          </a:p>
          <a:p>
            <a:r>
              <a:rPr lang="en-US" sz="1050" dirty="0" smtClean="0"/>
              <a:t>; ««««««««««««««««««««««««««««««««««««««««««««««</a:t>
            </a:r>
          </a:p>
          <a:p>
            <a:r>
              <a:rPr lang="en-US" sz="1050" dirty="0" smtClean="0"/>
              <a:t>start:                          ; The CODE entry point to the program</a:t>
            </a:r>
          </a:p>
          <a:p>
            <a:r>
              <a:rPr lang="en-US" sz="1050" dirty="0" smtClean="0"/>
              <a:t>    call main                   ; branch to the "main" procedure</a:t>
            </a:r>
          </a:p>
          <a:p>
            <a:r>
              <a:rPr lang="en-US" sz="1050" dirty="0" smtClean="0"/>
              <a:t>    exit</a:t>
            </a:r>
          </a:p>
          <a:p>
            <a:r>
              <a:rPr lang="en-US" sz="1050" dirty="0" smtClean="0"/>
              <a:t>; ««««««««««««««««««««««««««««««««««««««««««««««««««</a:t>
            </a:r>
          </a:p>
          <a:p>
            <a:r>
              <a:rPr lang="en-US" sz="1050" dirty="0" smtClean="0"/>
              <a:t>main proc</a:t>
            </a:r>
          </a:p>
          <a:p>
            <a:r>
              <a:rPr lang="en-US" sz="1050" dirty="0" smtClean="0"/>
              <a:t>    print OFFSET txtmsg</a:t>
            </a:r>
          </a:p>
          <a:p>
            <a:r>
              <a:rPr lang="en-US" sz="1050" dirty="0" smtClean="0"/>
              <a:t>    ret                         ; return to the next instruction after "call“</a:t>
            </a:r>
          </a:p>
          <a:p>
            <a:r>
              <a:rPr lang="en-US" sz="1050" dirty="0" smtClean="0"/>
              <a:t>main endp</a:t>
            </a:r>
          </a:p>
          <a:p>
            <a:r>
              <a:rPr lang="en-US" sz="1050" dirty="0" smtClean="0"/>
              <a:t>; ««««««««««««««««««««««««««««««««««««««««««««««««««</a:t>
            </a:r>
          </a:p>
          <a:p>
            <a:endParaRPr lang="en-US" sz="1050" dirty="0" smtClean="0"/>
          </a:p>
          <a:p>
            <a:r>
              <a:rPr lang="en-US" sz="1050" dirty="0" smtClean="0"/>
              <a:t>end start                       ; Tell MASM where the program ends</a:t>
            </a:r>
            <a:endParaRPr 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7099300" cy="714356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EX04_Locals.asm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5720" y="1000670"/>
            <a:ext cx="8501122" cy="19389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How to use of LOCAL variables declared in a procedure?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When the procedure is called, these variables are allocated in program’s stack</a:t>
            </a:r>
          </a:p>
          <a:p>
            <a:r>
              <a:rPr lang="en-US" sz="2000" b="1" u="sng" dirty="0" smtClean="0">
                <a:solidFill>
                  <a:srgbClr val="002060"/>
                </a:solidFill>
              </a:rPr>
              <a:t>DECLARE LOCAL VARIABLES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    LOCAL MyVar:DWORD       ; allocate a 32 bit space on the stack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    LOCAL Buffer[128]:BYTE    ; allocate 128 BYTEs of space for TEXT data.</a:t>
            </a:r>
          </a:p>
          <a:p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2844" y="3105693"/>
            <a:ext cx="8929718" cy="1015663"/>
          </a:xfrm>
          <a:prstGeom prst="rect">
            <a:avLst/>
          </a:prstGeom>
          <a:solidFill>
            <a:srgbClr val="99FF99"/>
          </a:solidFill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How to PROTOTYPE and implement a procedure along with it’s parameters?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How to call user-defined procedure? 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How can program receive input from user?  </a:t>
            </a:r>
            <a:r>
              <a:rPr lang="en-US" sz="2000" dirty="0" smtClean="0">
                <a:solidFill>
                  <a:srgbClr val="002060"/>
                </a:solidFill>
                <a:sym typeface="Wingdings" pitchFamily="2" charset="2"/>
              </a:rPr>
              <a:t> Build-in function: input(“warning:”)</a:t>
            </a:r>
            <a:endParaRPr lang="en-US" sz="2000" dirty="0">
              <a:solidFill>
                <a:srgbClr val="002060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4286256"/>
            <a:ext cx="540067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556500" cy="714356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EX04_Locals.asm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(Source code)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57554" y="214290"/>
            <a:ext cx="5643570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9113"/>
            <a:r>
              <a:rPr lang="en-US" sz="1000" dirty="0" smtClean="0"/>
              <a:t>; Source code From masm32\tutorial\console\demo4\locals.asm</a:t>
            </a:r>
          </a:p>
          <a:p>
            <a:pPr marL="519113"/>
            <a:r>
              <a:rPr lang="en-US" sz="1000" dirty="0" smtClean="0"/>
              <a:t>    .486                                    ; create 32 bit code</a:t>
            </a:r>
          </a:p>
          <a:p>
            <a:pPr marL="519113"/>
            <a:r>
              <a:rPr lang="en-US" sz="1000" dirty="0" smtClean="0"/>
              <a:t>    .model flat, stdcall                    ; 32 bit memory model</a:t>
            </a:r>
          </a:p>
          <a:p>
            <a:pPr marL="519113"/>
            <a:r>
              <a:rPr lang="en-US" sz="1000" dirty="0" smtClean="0"/>
              <a:t>    option casemap :none                    ; case sensitive</a:t>
            </a:r>
          </a:p>
          <a:p>
            <a:pPr marL="519113"/>
            <a:r>
              <a:rPr lang="en-US" sz="1000" dirty="0" smtClean="0"/>
              <a:t> </a:t>
            </a:r>
          </a:p>
          <a:p>
            <a:pPr marL="519113"/>
            <a:r>
              <a:rPr lang="en-US" sz="1000" dirty="0" smtClean="0"/>
              <a:t>    include \masm32\include\windows.inc     ; always first</a:t>
            </a:r>
          </a:p>
          <a:p>
            <a:pPr marL="519113"/>
            <a:r>
              <a:rPr lang="en-US" sz="1000" dirty="0" smtClean="0"/>
              <a:t>    include \masm32\macros\macros.asm       ; MASM support macros</a:t>
            </a:r>
          </a:p>
          <a:p>
            <a:pPr marL="519113"/>
            <a:r>
              <a:rPr lang="en-US" sz="1000" dirty="0" smtClean="0"/>
              <a:t>    include \masm32\include\masm32.inc</a:t>
            </a:r>
          </a:p>
          <a:p>
            <a:pPr marL="519113"/>
            <a:r>
              <a:rPr lang="en-US" sz="1000" dirty="0" smtClean="0"/>
              <a:t>    include \masm32\include\gdi32.inc</a:t>
            </a:r>
          </a:p>
          <a:p>
            <a:pPr marL="519113"/>
            <a:r>
              <a:rPr lang="en-US" sz="1000" dirty="0" smtClean="0"/>
              <a:t>    include \masm32\include\user32.inc</a:t>
            </a:r>
          </a:p>
          <a:p>
            <a:pPr marL="519113"/>
            <a:r>
              <a:rPr lang="en-US" sz="1000" dirty="0" smtClean="0"/>
              <a:t>    include \masm32\include\kernel32.inc</a:t>
            </a:r>
          </a:p>
          <a:p>
            <a:pPr marL="519113"/>
            <a:r>
              <a:rPr lang="en-US" sz="1000" dirty="0" smtClean="0"/>
              <a:t>    includelib \masm32\lib\masm32.lib</a:t>
            </a:r>
          </a:p>
          <a:p>
            <a:pPr marL="519113"/>
            <a:r>
              <a:rPr lang="en-US" sz="1000" dirty="0" smtClean="0"/>
              <a:t>    includelib \masm32\lib\gdi32.lib</a:t>
            </a:r>
          </a:p>
          <a:p>
            <a:pPr marL="519113"/>
            <a:r>
              <a:rPr lang="en-US" sz="1000" dirty="0" smtClean="0"/>
              <a:t>    includelib \masm32\lib\user32.lib</a:t>
            </a:r>
          </a:p>
          <a:p>
            <a:pPr marL="519113"/>
            <a:r>
              <a:rPr lang="en-US" sz="1000" dirty="0" smtClean="0"/>
              <a:t>    includelib \masm32\lib\kernel32.lib</a:t>
            </a:r>
          </a:p>
          <a:p>
            <a:pPr marL="519113"/>
            <a:endParaRPr lang="en-US" sz="1000" dirty="0" smtClean="0"/>
          </a:p>
          <a:p>
            <a:pPr marL="519113"/>
            <a:r>
              <a:rPr lang="en-US" sz="1000" dirty="0" smtClean="0"/>
              <a:t>    show_text PROTO :DWORD      ;  prototype a method + type of parameter</a:t>
            </a:r>
          </a:p>
          <a:p>
            <a:pPr marL="519113"/>
            <a:endParaRPr lang="en-US" sz="1000" dirty="0" smtClean="0"/>
          </a:p>
          <a:p>
            <a:pPr marL="519113"/>
            <a:r>
              <a:rPr lang="en-US" sz="1000" dirty="0" smtClean="0"/>
              <a:t>    .code                       ; Tell MASM where the code starts</a:t>
            </a:r>
          </a:p>
          <a:p>
            <a:pPr marL="519113"/>
            <a:endParaRPr lang="en-US" sz="1000" dirty="0" smtClean="0"/>
          </a:p>
          <a:p>
            <a:pPr marL="519113"/>
            <a:r>
              <a:rPr lang="en-US" sz="1000" dirty="0" smtClean="0"/>
              <a:t>start:                          ; The CODE entry point to the program</a:t>
            </a:r>
          </a:p>
          <a:p>
            <a:pPr marL="519113"/>
            <a:r>
              <a:rPr lang="en-US" sz="1000" dirty="0" smtClean="0"/>
              <a:t>    call main                   ; branch to the "main" procedure</a:t>
            </a:r>
          </a:p>
          <a:p>
            <a:pPr marL="519113"/>
            <a:r>
              <a:rPr lang="en-US" sz="1000" dirty="0" smtClean="0"/>
              <a:t>    exit</a:t>
            </a:r>
          </a:p>
          <a:p>
            <a:pPr marL="519113"/>
            <a:endParaRPr lang="en-US" sz="1000" dirty="0" smtClean="0"/>
          </a:p>
          <a:p>
            <a:pPr marL="519113"/>
            <a:r>
              <a:rPr lang="en-US" sz="1000" dirty="0" smtClean="0"/>
              <a:t>; «««««««««««««««««««««««««««««««««««««««««««««««««««««««««««««««««««««««««</a:t>
            </a:r>
          </a:p>
          <a:p>
            <a:pPr marL="519113"/>
            <a:r>
              <a:rPr lang="en-US" sz="1000" dirty="0" smtClean="0"/>
              <a:t>main proc</a:t>
            </a:r>
          </a:p>
          <a:p>
            <a:pPr marL="519113"/>
            <a:r>
              <a:rPr lang="en-US" sz="1000" dirty="0" smtClean="0"/>
              <a:t>    LOCAL txtinput:DWORD        ; a "handle" for the text returned by "input"</a:t>
            </a:r>
          </a:p>
          <a:p>
            <a:pPr marL="519113"/>
            <a:r>
              <a:rPr lang="en-US" sz="1000" dirty="0" smtClean="0"/>
              <a:t>    mov txtinput, input("Type some text at the cursor : ") ; get input string</a:t>
            </a:r>
          </a:p>
          <a:p>
            <a:pPr marL="519113"/>
            <a:r>
              <a:rPr lang="en-US" sz="1000" dirty="0" smtClean="0"/>
              <a:t>    invoke show_text, txtinput  ; show inputted string</a:t>
            </a:r>
          </a:p>
          <a:p>
            <a:pPr marL="519113"/>
            <a:r>
              <a:rPr lang="en-US" sz="1000" dirty="0" smtClean="0"/>
              <a:t>    ret</a:t>
            </a:r>
          </a:p>
          <a:p>
            <a:pPr marL="519113"/>
            <a:r>
              <a:rPr lang="en-US" sz="1000" dirty="0" smtClean="0"/>
              <a:t>main endp</a:t>
            </a:r>
          </a:p>
          <a:p>
            <a:pPr marL="519113"/>
            <a:r>
              <a:rPr lang="en-US" sz="1000" dirty="0" smtClean="0"/>
              <a:t>; «««««««««««««««««««««««««««««««««««««««««««««««««««««««««««««««««««««««««</a:t>
            </a:r>
          </a:p>
          <a:p>
            <a:pPr marL="519113"/>
            <a:r>
              <a:rPr lang="en-US" sz="1000" dirty="0" smtClean="0"/>
              <a:t>show_text proc string:DWORD</a:t>
            </a:r>
          </a:p>
          <a:p>
            <a:pPr marL="519113"/>
            <a:r>
              <a:rPr lang="en-US" sz="1000" dirty="0" smtClean="0"/>
              <a:t>    print chr$("This is what you typed at the cursor",13,10,"     *** ")</a:t>
            </a:r>
          </a:p>
          <a:p>
            <a:pPr marL="519113"/>
            <a:r>
              <a:rPr lang="en-US" sz="1000" dirty="0" smtClean="0"/>
              <a:t>    print string                ; show the string at the console</a:t>
            </a:r>
          </a:p>
          <a:p>
            <a:pPr marL="519113"/>
            <a:r>
              <a:rPr lang="en-US" sz="1000" dirty="0" smtClean="0"/>
              <a:t>    print chr$(" ***",13,10)</a:t>
            </a:r>
          </a:p>
          <a:p>
            <a:pPr marL="519113"/>
            <a:r>
              <a:rPr lang="en-US" sz="1000" dirty="0" smtClean="0"/>
              <a:t>    ret</a:t>
            </a:r>
          </a:p>
          <a:p>
            <a:pPr marL="519113"/>
            <a:r>
              <a:rPr lang="en-US" sz="1000" dirty="0" smtClean="0"/>
              <a:t>show_text endp</a:t>
            </a:r>
          </a:p>
          <a:p>
            <a:pPr marL="519113"/>
            <a:r>
              <a:rPr lang="en-US" sz="1000" dirty="0" smtClean="0"/>
              <a:t>; «««««««««««««««««««««««««««««««««««««««««««««««««««««««««««««««««««««««««</a:t>
            </a:r>
          </a:p>
          <a:p>
            <a:pPr marL="519113"/>
            <a:r>
              <a:rPr lang="en-US" sz="1000" dirty="0" smtClean="0"/>
              <a:t>end start                       ; Tell MASM where the program ends</a:t>
            </a:r>
          </a:p>
          <a:p>
            <a:pPr marL="519113"/>
            <a:endParaRPr lang="en-US" sz="1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1171575"/>
            <a:ext cx="607695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658890"/>
          </a:xfrm>
        </p:spPr>
        <p:txBody>
          <a:bodyPr/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474" y="1785926"/>
            <a:ext cx="7931178" cy="4125923"/>
          </a:xfrm>
        </p:spPr>
        <p:txBody>
          <a:bodyPr>
            <a:noAutofit/>
          </a:bodyPr>
          <a:lstStyle/>
          <a:p>
            <a:pPr lvl="0">
              <a:buNone/>
              <a:defRPr/>
            </a:pPr>
            <a:r>
              <a:rPr lang="en-US" sz="2800" dirty="0" smtClean="0">
                <a:solidFill>
                  <a:srgbClr val="002060"/>
                </a:solidFill>
              </a:rPr>
              <a:t>After studying this part, you should be able to: </a:t>
            </a:r>
          </a:p>
          <a:p>
            <a:pPr lvl="0">
              <a:defRPr/>
            </a:pPr>
            <a:r>
              <a:rPr lang="en-US" sz="2800" dirty="0" smtClean="0">
                <a:solidFill>
                  <a:srgbClr val="002060"/>
                </a:solidFill>
              </a:rPr>
              <a:t>Familiarize yourself with the assembly language, a low level language</a:t>
            </a:r>
          </a:p>
          <a:p>
            <a:pPr lvl="0">
              <a:defRPr/>
            </a:pPr>
            <a:r>
              <a:rPr lang="en-US" sz="2800" dirty="0" smtClean="0">
                <a:solidFill>
                  <a:srgbClr val="002060"/>
                </a:solidFill>
              </a:rPr>
              <a:t>Understand how a program is compiled</a:t>
            </a:r>
          </a:p>
          <a:p>
            <a:pPr lvl="0">
              <a:defRPr/>
            </a:pPr>
            <a:r>
              <a:rPr lang="en-US" sz="2800" dirty="0" smtClean="0">
                <a:solidFill>
                  <a:srgbClr val="002060"/>
                </a:solidFill>
              </a:rPr>
              <a:t>Develop some basic console applications</a:t>
            </a: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3" y="1200173"/>
            <a:ext cx="9058275" cy="551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7099300" cy="714356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Intel CPU 32-bit Registers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29124" y="928670"/>
            <a:ext cx="1704994" cy="152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2844" y="285752"/>
            <a:ext cx="2185974" cy="2357430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Intel CPU Registers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86050" y="285728"/>
          <a:ext cx="5143536" cy="5648325"/>
        </p:xfrm>
        <a:graphic>
          <a:graphicData uri="http://schemas.openxmlformats.org/drawingml/2006/table">
            <a:tbl>
              <a:tblPr/>
              <a:tblGrid>
                <a:gridCol w="1285884"/>
                <a:gridCol w="1285884"/>
                <a:gridCol w="1285884"/>
                <a:gridCol w="1285884"/>
              </a:tblGrid>
              <a:tr h="5497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636363"/>
                          </a:solidFill>
                          <a:latin typeface="Segoe UI"/>
                        </a:rPr>
                        <a:t>64-bit register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636363"/>
                          </a:solidFill>
                          <a:latin typeface="Segoe UI"/>
                        </a:rPr>
                        <a:t>Lower 32 bits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636363"/>
                          </a:solidFill>
                          <a:latin typeface="Segoe UI"/>
                        </a:rPr>
                        <a:t>Lower 16 bits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636363"/>
                          </a:solidFill>
                          <a:latin typeface="Segoe UI"/>
                        </a:rPr>
                        <a:t>Lower 8 bits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rax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eax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ax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al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rbx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ebx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bx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bl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rcx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ecx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cx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cl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rdx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edx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dx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dl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rsi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esi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si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sil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rdi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edi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di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dil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rbp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ebp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bp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bpl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rsp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esp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sp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spl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r8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r8d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r8w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r8b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r9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r9d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r9w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r9b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r10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r10d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r10w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r10b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r11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r11d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r11w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r11b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r12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r12d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r12w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r12b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r13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r13d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r13w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r13b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r14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r14d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r14w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r14b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r15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r15d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r15w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r15b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85720" y="6274378"/>
            <a:ext cx="87154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/>
              <a:t>https://msdn.microsoft.com/en-us/library/windows/hardware/ff561499(v=vs.85).aspx</a:t>
            </a:r>
            <a:endParaRPr lang="en-US" sz="1800" b="1" dirty="0"/>
          </a:p>
        </p:txBody>
      </p:sp>
      <p:sp>
        <p:nvSpPr>
          <p:cNvPr id="8" name="Rectangle 7"/>
          <p:cNvSpPr/>
          <p:nvPr/>
        </p:nvSpPr>
        <p:spPr>
          <a:xfrm>
            <a:off x="214282" y="3214686"/>
            <a:ext cx="22145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</a:rPr>
              <a:t>CS</a:t>
            </a:r>
            <a:r>
              <a:rPr lang="en-US" sz="1800" b="1" dirty="0" smtClean="0"/>
              <a:t> Code</a:t>
            </a:r>
            <a:r>
              <a:rPr lang="en-US" sz="1800" dirty="0" smtClean="0"/>
              <a:t> </a:t>
            </a:r>
            <a:r>
              <a:rPr lang="en-US" sz="1800" b="1" dirty="0" smtClean="0"/>
              <a:t>Segment </a:t>
            </a:r>
          </a:p>
          <a:p>
            <a:r>
              <a:rPr lang="en-US" sz="1800" b="1" dirty="0" smtClean="0">
                <a:solidFill>
                  <a:srgbClr val="FF0000"/>
                </a:solidFill>
              </a:rPr>
              <a:t>DS</a:t>
            </a:r>
            <a:r>
              <a:rPr lang="en-US" sz="1800" b="1" dirty="0" smtClean="0"/>
              <a:t>: Data Segment 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FF0000"/>
                </a:solidFill>
              </a:rPr>
              <a:t>SS</a:t>
            </a:r>
            <a:r>
              <a:rPr lang="en-US" sz="1800" dirty="0" smtClean="0"/>
              <a:t>: </a:t>
            </a:r>
            <a:r>
              <a:rPr lang="en-US" sz="1800" b="1" dirty="0" smtClean="0"/>
              <a:t>Stack Segment</a:t>
            </a:r>
            <a:r>
              <a:rPr lang="en-US" sz="1800" dirty="0" smtClean="0"/>
              <a:t> </a:t>
            </a:r>
            <a:br>
              <a:rPr lang="en-US" sz="1800" dirty="0" smtClean="0"/>
            </a:b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7099300" cy="714356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EX05-Numbers.asm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4282" y="857232"/>
            <a:ext cx="871540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sz="2000" dirty="0" smtClean="0"/>
              <a:t>(1) How to receive numbers from user?</a:t>
            </a:r>
          </a:p>
          <a:p>
            <a:pPr marL="457200" indent="-457200"/>
            <a:r>
              <a:rPr lang="en-US" sz="2000" dirty="0" smtClean="0"/>
              <a:t>    Raw data from keyboard are string. The function </a:t>
            </a:r>
            <a:r>
              <a:rPr lang="en-US" sz="2000" b="1" dirty="0" smtClean="0">
                <a:solidFill>
                  <a:srgbClr val="0000CC"/>
                </a:solidFill>
              </a:rPr>
              <a:t>sval(string)</a:t>
            </a:r>
            <a:r>
              <a:rPr lang="en-US" sz="2000" dirty="0" smtClean="0"/>
              <a:t> will convert num-string to signed number. </a:t>
            </a:r>
          </a:p>
          <a:p>
            <a:pPr marL="457200" indent="-457200"/>
            <a:r>
              <a:rPr lang="en-US" sz="2000" dirty="0" smtClean="0"/>
              <a:t>(2) How to perform a simple addition using registers </a:t>
            </a:r>
          </a:p>
          <a:p>
            <a:pPr marL="457200" indent="-457200"/>
            <a:r>
              <a:rPr lang="en-US" sz="2000" dirty="0" smtClean="0">
                <a:sym typeface="Wingdings" pitchFamily="2" charset="2"/>
              </a:rPr>
              <a:t>     </a:t>
            </a:r>
            <a:r>
              <a:rPr lang="en-US" sz="2000" dirty="0" smtClean="0">
                <a:solidFill>
                  <a:srgbClr val="0000CC"/>
                </a:solidFill>
                <a:sym typeface="Wingdings" pitchFamily="2" charset="2"/>
              </a:rPr>
              <a:t>add reg1, reg2 </a:t>
            </a:r>
            <a:r>
              <a:rPr lang="en-US" sz="2000" dirty="0" smtClean="0">
                <a:sym typeface="Wingdings" pitchFamily="2" charset="2"/>
              </a:rPr>
              <a:t>will accumulate value in reg2 to reg1</a:t>
            </a:r>
          </a:p>
          <a:p>
            <a:pPr marL="457200" indent="-457200"/>
            <a:r>
              <a:rPr lang="en-US" sz="2000" smtClean="0"/>
              <a:t>(3) </a:t>
            </a:r>
            <a:r>
              <a:rPr lang="en-US" sz="2000" dirty="0" smtClean="0"/>
              <a:t>How to print value in a register/variable to screen</a:t>
            </a:r>
          </a:p>
          <a:p>
            <a:pPr marL="457200" indent="-457200"/>
            <a:r>
              <a:rPr lang="en-US" sz="2000" dirty="0" smtClean="0">
                <a:sym typeface="Wingdings" pitchFamily="2" charset="2"/>
              </a:rPr>
              <a:t>     Function </a:t>
            </a:r>
            <a:r>
              <a:rPr lang="en-US" sz="2000" b="1" dirty="0" smtClean="0">
                <a:solidFill>
                  <a:srgbClr val="0000CC"/>
                </a:solidFill>
                <a:sym typeface="Wingdings" pitchFamily="2" charset="2"/>
              </a:rPr>
              <a:t>str$(number) </a:t>
            </a:r>
            <a:r>
              <a:rPr lang="en-US" sz="2000" dirty="0" smtClean="0">
                <a:sym typeface="Wingdings" pitchFamily="2" charset="2"/>
              </a:rPr>
              <a:t> num-string</a:t>
            </a:r>
          </a:p>
          <a:p>
            <a:pPr marL="457200" indent="-457200"/>
            <a:r>
              <a:rPr lang="en-US" sz="2000" smtClean="0"/>
              <a:t>(4) </a:t>
            </a:r>
            <a:r>
              <a:rPr lang="en-US" sz="2000" dirty="0" smtClean="0"/>
              <a:t>How to compare a memory variable to an immediate number</a:t>
            </a:r>
          </a:p>
          <a:p>
            <a:pPr marL="457200" indent="-457200"/>
            <a:r>
              <a:rPr lang="en-US" sz="2000" dirty="0" smtClean="0"/>
              <a:t>      Use the instruction  </a:t>
            </a:r>
            <a:r>
              <a:rPr lang="en-US" sz="2000" dirty="0" smtClean="0">
                <a:solidFill>
                  <a:srgbClr val="0000CC"/>
                </a:solidFill>
              </a:rPr>
              <a:t>CMP  reg, reg/ CMP reg, var/ CMP var, reg/ CMP  mem, immed/ CMP reg, immed (immed= </a:t>
            </a:r>
            <a:r>
              <a:rPr lang="en-US" sz="2000" smtClean="0">
                <a:solidFill>
                  <a:srgbClr val="0000CC"/>
                </a:solidFill>
              </a:rPr>
              <a:t>immediate value</a:t>
            </a:r>
            <a:r>
              <a:rPr lang="en-US" sz="2000" dirty="0" smtClean="0">
                <a:solidFill>
                  <a:srgbClr val="0000CC"/>
                </a:solidFill>
              </a:rPr>
              <a:t>)</a:t>
            </a:r>
          </a:p>
          <a:p>
            <a:pPr marL="457200" indent="-457200"/>
            <a:r>
              <a:rPr lang="en-US" sz="2000" smtClean="0"/>
              <a:t>(5) </a:t>
            </a:r>
            <a:r>
              <a:rPr lang="en-US" sz="2000" dirty="0" smtClean="0"/>
              <a:t>How to branching to different labels after camparation?</a:t>
            </a:r>
          </a:p>
          <a:p>
            <a:pPr marL="457200" indent="-457200"/>
            <a:r>
              <a:rPr lang="en-US" sz="2000" dirty="0" smtClean="0"/>
              <a:t>     Use </a:t>
            </a:r>
            <a:r>
              <a:rPr lang="en-US" sz="2000" b="1" dirty="0" smtClean="0"/>
              <a:t>j</a:t>
            </a:r>
            <a:r>
              <a:rPr lang="en-US" sz="2000" dirty="0" smtClean="0"/>
              <a:t>umps: </a:t>
            </a:r>
            <a:r>
              <a:rPr lang="en-US" sz="2000" b="1" dirty="0" smtClean="0">
                <a:solidFill>
                  <a:srgbClr val="0000CC"/>
                </a:solidFill>
              </a:rPr>
              <a:t>J</a:t>
            </a:r>
            <a:r>
              <a:rPr lang="en-US" sz="2000" dirty="0" smtClean="0">
                <a:solidFill>
                  <a:srgbClr val="0000CC"/>
                </a:solidFill>
              </a:rPr>
              <a:t>E </a:t>
            </a:r>
            <a:r>
              <a:rPr lang="en-US" sz="2000" dirty="0" smtClean="0"/>
              <a:t>(equal), </a:t>
            </a:r>
            <a:r>
              <a:rPr lang="en-US" sz="2000" dirty="0" smtClean="0">
                <a:solidFill>
                  <a:srgbClr val="0000CC"/>
                </a:solidFill>
              </a:rPr>
              <a:t>JG</a:t>
            </a:r>
            <a:r>
              <a:rPr lang="en-US" sz="2000" dirty="0" smtClean="0"/>
              <a:t> (greater than), </a:t>
            </a:r>
            <a:r>
              <a:rPr lang="en-US" sz="2000" dirty="0" smtClean="0">
                <a:solidFill>
                  <a:srgbClr val="0000CC"/>
                </a:solidFill>
              </a:rPr>
              <a:t>JL</a:t>
            </a:r>
            <a:r>
              <a:rPr lang="en-US" sz="2000" dirty="0" smtClean="0"/>
              <a:t> (less than)</a:t>
            </a:r>
          </a:p>
          <a:p>
            <a:pPr marL="457200" indent="-457200">
              <a:buAutoNum type="arabicParenBoth"/>
            </a:pPr>
            <a:endParaRPr lang="en-US" sz="2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06" y="4657725"/>
            <a:ext cx="610552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" name="Group 6"/>
          <p:cNvGrpSpPr/>
          <p:nvPr/>
        </p:nvGrpSpPr>
        <p:grpSpPr>
          <a:xfrm>
            <a:off x="6858016" y="3857628"/>
            <a:ext cx="1943124" cy="2910652"/>
            <a:chOff x="6858016" y="3857628"/>
            <a:chExt cx="1943124" cy="2910652"/>
          </a:xfrm>
        </p:grpSpPr>
        <p:pic>
          <p:nvPicPr>
            <p:cNvPr id="8193" name="Picture 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858016" y="4214818"/>
              <a:ext cx="1943124" cy="2553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TextBox 5"/>
            <p:cNvSpPr txBox="1"/>
            <p:nvPr/>
          </p:nvSpPr>
          <p:spPr>
            <a:xfrm>
              <a:off x="6858016" y="3857628"/>
              <a:ext cx="1928826" cy="338554"/>
            </a:xfrm>
            <a:prstGeom prst="rect">
              <a:avLst/>
            </a:prstGeom>
            <a:solidFill>
              <a:srgbClr val="99FF99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FF0000"/>
                  </a:solidFill>
                </a:rPr>
                <a:t>Instruction Syntax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57190"/>
            <a:ext cx="7615262" cy="714356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EX05-Numbrers.asm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Variables Declarations,  Input data, Converting data types</a:t>
            </a:r>
            <a:endParaRPr lang="en-GB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27947" y="1285860"/>
            <a:ext cx="8288108" cy="5357850"/>
            <a:chOff x="427947" y="1285860"/>
            <a:chExt cx="8288108" cy="5357850"/>
          </a:xfrm>
        </p:grpSpPr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7947" y="1500174"/>
              <a:ext cx="8288108" cy="5143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8" name="Straight Arrow Connector 7"/>
            <p:cNvCxnSpPr/>
            <p:nvPr/>
          </p:nvCxnSpPr>
          <p:spPr>
            <a:xfrm rot="16200000" flipH="1">
              <a:off x="678629" y="2393149"/>
              <a:ext cx="2571768" cy="357190"/>
            </a:xfrm>
            <a:prstGeom prst="straightConnector1">
              <a:avLst/>
            </a:prstGeom>
            <a:ln w="3175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rot="5400000">
              <a:off x="928662" y="3286124"/>
              <a:ext cx="4786346" cy="785818"/>
            </a:xfrm>
            <a:prstGeom prst="straightConnector1">
              <a:avLst/>
            </a:prstGeom>
            <a:ln w="3175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5400000">
              <a:off x="1928794" y="1714488"/>
              <a:ext cx="4143404" cy="3286148"/>
            </a:xfrm>
            <a:prstGeom prst="straightConnector1">
              <a:avLst/>
            </a:prstGeom>
            <a:ln w="3175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5400000">
              <a:off x="1464447" y="2035959"/>
              <a:ext cx="4929222" cy="3429024"/>
            </a:xfrm>
            <a:prstGeom prst="straightConnector1">
              <a:avLst/>
            </a:prstGeom>
            <a:ln w="3175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57190"/>
            <a:ext cx="7615262" cy="1071546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EX05-Numbers.asm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Comparing and </a:t>
            </a: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Branching</a:t>
            </a:r>
            <a:endParaRPr lang="en-GB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0740" y="1857364"/>
            <a:ext cx="7982520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1406" y="2190833"/>
            <a:ext cx="5357850" cy="4524315"/>
          </a:xfrm>
          <a:prstGeom prst="rect">
            <a:avLst/>
          </a:prstGeom>
          <a:solidFill>
            <a:srgbClr val="99FF99"/>
          </a:solidFill>
        </p:spPr>
        <p:txBody>
          <a:bodyPr wrap="square">
            <a:spAutoFit/>
          </a:bodyPr>
          <a:lstStyle/>
          <a:p>
            <a:r>
              <a:rPr lang="en-US" sz="1200" dirty="0" smtClean="0"/>
              <a:t> ; compare 2 variables and process the result</a:t>
            </a:r>
          </a:p>
          <a:p>
            <a:r>
              <a:rPr lang="en-US" sz="1200" dirty="0" smtClean="0"/>
              <a:t>    mov eax, var1               ; copy var1 to eax</a:t>
            </a:r>
          </a:p>
          <a:p>
            <a:r>
              <a:rPr lang="en-US" sz="1200" dirty="0" smtClean="0"/>
              <a:t>    cmp eax, var2               ; CMP REG, VAR</a:t>
            </a:r>
          </a:p>
          <a:p>
            <a:r>
              <a:rPr lang="en-US" sz="1200" dirty="0" smtClean="0"/>
              <a:t>    je equal                    ; jump if var1 is equal to 100 to "equal"</a:t>
            </a:r>
          </a:p>
          <a:p>
            <a:r>
              <a:rPr lang="en-US" sz="1200" dirty="0" smtClean="0"/>
              <a:t>    jg bigger                   ; jump if var1 is greater than 100 to "bigger"</a:t>
            </a:r>
          </a:p>
          <a:p>
            <a:r>
              <a:rPr lang="en-US" sz="1200" dirty="0" smtClean="0"/>
              <a:t>    jl smaller                  ; jump if var1 is less than 100 to "smaller"</a:t>
            </a:r>
          </a:p>
          <a:p>
            <a:endParaRPr lang="en-US" sz="1200" dirty="0" smtClean="0"/>
          </a:p>
          <a:p>
            <a:r>
              <a:rPr lang="en-US" sz="1200" dirty="0" smtClean="0"/>
              <a:t>  equal:</a:t>
            </a:r>
          </a:p>
          <a:p>
            <a:r>
              <a:rPr lang="en-US" sz="1200" dirty="0" smtClean="0"/>
              <a:t>    print chr$("2 numbers you entered are equal.",13,10)</a:t>
            </a:r>
          </a:p>
          <a:p>
            <a:r>
              <a:rPr lang="en-US" sz="1200" dirty="0" smtClean="0"/>
              <a:t>    jmp over</a:t>
            </a:r>
          </a:p>
          <a:p>
            <a:endParaRPr lang="en-US" sz="1200" dirty="0" smtClean="0"/>
          </a:p>
          <a:p>
            <a:r>
              <a:rPr lang="en-US" sz="1200" dirty="0" smtClean="0"/>
              <a:t>  bigger:</a:t>
            </a:r>
          </a:p>
          <a:p>
            <a:r>
              <a:rPr lang="en-US" sz="1200" dirty="0" smtClean="0"/>
              <a:t>    print chr$("The number 1 you entered is greater than number 2",13,10)</a:t>
            </a:r>
          </a:p>
          <a:p>
            <a:r>
              <a:rPr lang="en-US" sz="1200" dirty="0" smtClean="0"/>
              <a:t>    jmp over</a:t>
            </a:r>
          </a:p>
          <a:p>
            <a:endParaRPr lang="en-US" sz="1200" dirty="0" smtClean="0"/>
          </a:p>
          <a:p>
            <a:r>
              <a:rPr lang="en-US" sz="1200" dirty="0" smtClean="0"/>
              <a:t>  smaller:</a:t>
            </a:r>
          </a:p>
          <a:p>
            <a:r>
              <a:rPr lang="en-US" sz="1200" dirty="0" smtClean="0"/>
              <a:t>    print chr$("The number 1 you entered is smaller than number 2",13,10)</a:t>
            </a:r>
          </a:p>
          <a:p>
            <a:endParaRPr lang="en-US" sz="1200" dirty="0" smtClean="0"/>
          </a:p>
          <a:p>
            <a:r>
              <a:rPr lang="en-US" sz="1200" dirty="0" smtClean="0"/>
              <a:t>  over:</a:t>
            </a:r>
          </a:p>
          <a:p>
            <a:r>
              <a:rPr lang="en-US" sz="1200" dirty="0" smtClean="0"/>
              <a:t>    ret</a:t>
            </a:r>
          </a:p>
          <a:p>
            <a:r>
              <a:rPr lang="en-US" sz="1200" dirty="0" smtClean="0"/>
              <a:t>main endp</a:t>
            </a:r>
          </a:p>
          <a:p>
            <a:r>
              <a:rPr lang="en-US" sz="1200" dirty="0" smtClean="0"/>
              <a:t>; «««««««««««««««««««««««««««««««««««««««««««««</a:t>
            </a:r>
          </a:p>
          <a:p>
            <a:endParaRPr lang="en-US" sz="1200" dirty="0" smtClean="0"/>
          </a:p>
          <a:p>
            <a:r>
              <a:rPr lang="en-US" sz="1200" dirty="0" smtClean="0"/>
              <a:t>end start                       ; Tell MASM where the program ends</a:t>
            </a:r>
            <a:endParaRPr lang="en-US" sz="1200" dirty="0"/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2" y="0"/>
            <a:ext cx="4286280" cy="1214422"/>
          </a:xfrm>
        </p:spPr>
        <p:txBody>
          <a:bodyPr/>
          <a:lstStyle/>
          <a:p>
            <a: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EX05-Numbers.asm</a:t>
            </a:r>
            <a:b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 code</a:t>
            </a:r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00562" y="38939"/>
            <a:ext cx="4572032" cy="44012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; EX05_Numbers.asm</a:t>
            </a:r>
          </a:p>
          <a:p>
            <a:r>
              <a:rPr lang="en-US" sz="1000" dirty="0" smtClean="0"/>
              <a:t>; Declare program model and all libraries using only one file</a:t>
            </a:r>
          </a:p>
          <a:p>
            <a:endParaRPr lang="en-US" sz="1000" dirty="0" smtClean="0"/>
          </a:p>
          <a:p>
            <a:r>
              <a:rPr lang="en-US" sz="1000" dirty="0" smtClean="0"/>
              <a:t>  include \masm32\include\masm32rt.inc </a:t>
            </a:r>
          </a:p>
          <a:p>
            <a:r>
              <a:rPr lang="en-US" sz="1000" dirty="0" smtClean="0"/>
              <a:t>   </a:t>
            </a:r>
          </a:p>
          <a:p>
            <a:r>
              <a:rPr lang="en-US" sz="1000" dirty="0" smtClean="0"/>
              <a:t>.code                       </a:t>
            </a:r>
          </a:p>
          <a:p>
            <a:r>
              <a:rPr lang="en-US" sz="1000" dirty="0" smtClean="0"/>
              <a:t>start:                          ; The CODE entry point to the program</a:t>
            </a:r>
          </a:p>
          <a:p>
            <a:r>
              <a:rPr lang="en-US" sz="1000" dirty="0" smtClean="0"/>
              <a:t>    call main                   ; branch to the "main" procedure</a:t>
            </a:r>
          </a:p>
          <a:p>
            <a:r>
              <a:rPr lang="en-US" sz="1000" dirty="0" smtClean="0"/>
              <a:t>    exit</a:t>
            </a:r>
          </a:p>
          <a:p>
            <a:r>
              <a:rPr lang="en-US" sz="1000" dirty="0" smtClean="0"/>
              <a:t>; «««««««««««««««««««««««««««««««««««««««««««««««««««««««««««««</a:t>
            </a:r>
          </a:p>
          <a:p>
            <a:r>
              <a:rPr lang="en-US" sz="1000" dirty="0" smtClean="0"/>
              <a:t>main proc</a:t>
            </a:r>
          </a:p>
          <a:p>
            <a:r>
              <a:rPr lang="en-US" sz="1000" dirty="0" smtClean="0"/>
              <a:t>    LOCAL var1:DWORD            ; 2 DWORD integral variables</a:t>
            </a:r>
          </a:p>
          <a:p>
            <a:r>
              <a:rPr lang="en-US" sz="1000" dirty="0" smtClean="0"/>
              <a:t>    LOCAL var2:DWORD            ; </a:t>
            </a:r>
          </a:p>
          <a:p>
            <a:r>
              <a:rPr lang="en-US" sz="1000" dirty="0" smtClean="0"/>
              <a:t>    LOCAL str1:DWORD            ; a string handle for the input data</a:t>
            </a:r>
          </a:p>
          <a:p>
            <a:endParaRPr lang="en-US" sz="1000" dirty="0" smtClean="0"/>
          </a:p>
          <a:p>
            <a:r>
              <a:rPr lang="en-US" sz="1000" dirty="0" smtClean="0"/>
              <a:t>  ; test the MOV and ADD instructions</a:t>
            </a:r>
          </a:p>
          <a:p>
            <a:r>
              <a:rPr lang="en-US" sz="1000" dirty="0" smtClean="0"/>
              <a:t>    print chr$("Add 2 registers: 100 + 250= ") </a:t>
            </a:r>
          </a:p>
          <a:p>
            <a:r>
              <a:rPr lang="en-US" sz="1000" dirty="0" smtClean="0"/>
              <a:t>    mov eax, 100                ; copy the IMMEDIATE number 100 into the EAX register</a:t>
            </a:r>
          </a:p>
          <a:p>
            <a:r>
              <a:rPr lang="en-US" sz="1000" dirty="0" smtClean="0"/>
              <a:t>    mov ecx, 250                ; copy the IMMEDIATE number 250 into the ECX register</a:t>
            </a:r>
          </a:p>
          <a:p>
            <a:r>
              <a:rPr lang="en-US" sz="1000" dirty="0" smtClean="0"/>
              <a:t>    add ecx, eax                ; ADD EAX to ECX</a:t>
            </a:r>
          </a:p>
          <a:p>
            <a:r>
              <a:rPr lang="en-US" sz="1000" dirty="0" smtClean="0"/>
              <a:t>    print str$(ecx)             ; show the result at the console</a:t>
            </a:r>
          </a:p>
          <a:p>
            <a:r>
              <a:rPr lang="en-US" sz="1000" dirty="0" smtClean="0"/>
              <a:t>    print chr$(13,10,13,10)     ; 2 empty lines</a:t>
            </a:r>
          </a:p>
          <a:p>
            <a:endParaRPr lang="en-US" sz="1000" dirty="0" smtClean="0"/>
          </a:p>
          <a:p>
            <a:r>
              <a:rPr lang="en-US" sz="1000" dirty="0" smtClean="0"/>
              <a:t>  ; Input 2 integers</a:t>
            </a:r>
          </a:p>
          <a:p>
            <a:r>
              <a:rPr lang="en-US" sz="1000" dirty="0" smtClean="0"/>
              <a:t>    mov var1, sval(input("Enter number 1 : "))</a:t>
            </a:r>
          </a:p>
          <a:p>
            <a:r>
              <a:rPr lang="en-US" sz="1000" dirty="0" smtClean="0"/>
              <a:t>    mov var2, sval(input("Enter number 2 : "))</a:t>
            </a:r>
          </a:p>
          <a:p>
            <a:endParaRPr lang="en-US" sz="1000" dirty="0" smtClean="0"/>
          </a:p>
          <a:p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57190"/>
            <a:ext cx="7615262" cy="623538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Signed Integer Division</a:t>
            </a:r>
            <a:endParaRPr lang="en-GB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9592" y="999114"/>
            <a:ext cx="7056784" cy="559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2844" y="142876"/>
            <a:ext cx="4286280" cy="714356"/>
          </a:xfrm>
        </p:spPr>
        <p:txBody>
          <a:bodyPr/>
          <a:lstStyle/>
          <a:p>
            <a: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Exercises</a:t>
            </a:r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20" y="1000108"/>
            <a:ext cx="8429684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Ex1</a:t>
            </a:r>
            <a:r>
              <a:rPr lang="en-US" b="1" smtClean="0"/>
              <a:t>: </a:t>
            </a:r>
            <a:r>
              <a:rPr lang="en-US" smtClean="0"/>
              <a:t>Use </a:t>
            </a:r>
            <a:r>
              <a:rPr lang="en-US" dirty="0" smtClean="0"/>
              <a:t>the </a:t>
            </a:r>
            <a:r>
              <a:rPr lang="en-US" b="1" dirty="0" smtClean="0">
                <a:solidFill>
                  <a:srgbClr val="FF0000"/>
                </a:solidFill>
              </a:rPr>
              <a:t>Opcodes help </a:t>
            </a:r>
            <a:r>
              <a:rPr lang="en-US" dirty="0" smtClean="0"/>
              <a:t>of the menu Help, describe syntaxes of following MASM instructions</a:t>
            </a:r>
          </a:p>
          <a:p>
            <a:pPr marL="457200" indent="-457200">
              <a:buAutoNum type="arabicParenBoth"/>
            </a:pPr>
            <a:r>
              <a:rPr lang="en-US" dirty="0" smtClean="0"/>
              <a:t>ADD</a:t>
            </a:r>
          </a:p>
          <a:p>
            <a:pPr marL="457200" indent="-457200">
              <a:buAutoNum type="arabicParenBoth"/>
            </a:pPr>
            <a:r>
              <a:rPr lang="en-US" dirty="0" smtClean="0"/>
              <a:t>SUB</a:t>
            </a:r>
          </a:p>
          <a:p>
            <a:pPr marL="457200" indent="-457200">
              <a:buAutoNum type="arabicParenBoth"/>
            </a:pPr>
            <a:r>
              <a:rPr lang="en-US" dirty="0" smtClean="0"/>
              <a:t>MUL, IMUL</a:t>
            </a:r>
          </a:p>
          <a:p>
            <a:pPr marL="457200" indent="-457200">
              <a:buAutoNum type="arabicParenBoth"/>
            </a:pPr>
            <a:r>
              <a:rPr lang="en-US" dirty="0" smtClean="0"/>
              <a:t>DIV, IDIV. Which  register will store the remainder ?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44" y="4357694"/>
            <a:ext cx="5143534" cy="213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85720" y="3857628"/>
            <a:ext cx="3143272" cy="1938992"/>
          </a:xfrm>
          <a:prstGeom prst="rect">
            <a:avLst/>
          </a:prstGeom>
          <a:solidFill>
            <a:srgbClr val="99FF99"/>
          </a:solidFill>
        </p:spPr>
        <p:txBody>
          <a:bodyPr wrap="square">
            <a:spAutoFit/>
          </a:bodyPr>
          <a:lstStyle/>
          <a:p>
            <a:r>
              <a:rPr lang="en-US" b="1" smtClean="0">
                <a:solidFill>
                  <a:srgbClr val="0000CC"/>
                </a:solidFill>
              </a:rPr>
              <a:t>Ex2</a:t>
            </a:r>
            <a:r>
              <a:rPr lang="en-US" b="1" dirty="0" smtClean="0">
                <a:solidFill>
                  <a:srgbClr val="0000CC"/>
                </a:solidFill>
              </a:rPr>
              <a:t>: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Write a MASM program that will print the following cantor of Hàn Mặc Tử</a:t>
            </a:r>
            <a:endParaRPr lang="en-US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2844" y="142876"/>
            <a:ext cx="4286280" cy="714356"/>
          </a:xfrm>
        </p:spPr>
        <p:txBody>
          <a:bodyPr/>
          <a:lstStyle/>
          <a:p>
            <a: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Exercises</a:t>
            </a:r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20" y="1000108"/>
            <a:ext cx="8429684" cy="18158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Ex3</a:t>
            </a:r>
            <a:r>
              <a:rPr lang="en-US" sz="2800" dirty="0" smtClean="0"/>
              <a:t>: Write a program that will accept 3 </a:t>
            </a:r>
            <a:r>
              <a:rPr lang="en-US" sz="2800" b="1" u="sng" dirty="0" smtClean="0"/>
              <a:t>positive integers</a:t>
            </a:r>
            <a:r>
              <a:rPr lang="en-US" sz="2800" dirty="0" smtClean="0"/>
              <a:t>, then sum of them and their integral average will be printed out.</a:t>
            </a:r>
          </a:p>
          <a:p>
            <a:r>
              <a:rPr lang="en-US" sz="2800" dirty="0" smtClean="0"/>
              <a:t>Example:  Input: 3 5 9 ,  Output: 17     5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285720" y="2996952"/>
            <a:ext cx="8572560" cy="1384995"/>
          </a:xfrm>
          <a:prstGeom prst="rect">
            <a:avLst/>
          </a:prstGeom>
          <a:solidFill>
            <a:srgbClr val="99FF99"/>
          </a:solidFill>
        </p:spPr>
        <p:txBody>
          <a:bodyPr wrap="square">
            <a:spAutoFit/>
          </a:bodyPr>
          <a:lstStyle/>
          <a:p>
            <a:r>
              <a:rPr lang="en-US" sz="2800" b="1" dirty="0" smtClean="0"/>
              <a:t>Ex4</a:t>
            </a:r>
            <a:r>
              <a:rPr lang="en-US" sz="2800" dirty="0" smtClean="0"/>
              <a:t>: Write a MASM program that will solve the equation </a:t>
            </a:r>
            <a:r>
              <a:rPr lang="en-US" sz="2800" dirty="0" err="1" smtClean="0"/>
              <a:t>ax+b</a:t>
            </a:r>
            <a:r>
              <a:rPr lang="en-US" sz="2800" dirty="0" smtClean="0"/>
              <a:t>=0, a, b, x are integers.</a:t>
            </a:r>
          </a:p>
          <a:p>
            <a:r>
              <a:rPr lang="en-US" sz="2800" dirty="0" smtClean="0"/>
              <a:t>Example:   a= 3, b= 7, x = -2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285720" y="4564285"/>
            <a:ext cx="8572560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b="1" smtClean="0"/>
              <a:t>Ex5</a:t>
            </a:r>
            <a:r>
              <a:rPr lang="en-US" sz="2800" smtClean="0"/>
              <a:t>: Write </a:t>
            </a:r>
            <a:r>
              <a:rPr lang="en-US" sz="2800" dirty="0" smtClean="0"/>
              <a:t>a MASM program that </a:t>
            </a:r>
            <a:r>
              <a:rPr lang="en-US" sz="2800" smtClean="0"/>
              <a:t>will accept 2 numbers, v1, v2 then print out v1+v2, v1-v2, v1*v2, v1/v2.</a:t>
            </a:r>
          </a:p>
          <a:p>
            <a:r>
              <a:rPr lang="en-US" sz="2800" smtClean="0"/>
              <a:t>Attention: The case in which v2=0 must be managed.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4073526" cy="1116106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Summary</a:t>
            </a:r>
            <a:endParaRPr lang="en-US" sz="4400" b="1" dirty="0"/>
          </a:p>
        </p:txBody>
      </p:sp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>
          <a:xfrm>
            <a:off x="497540" y="1857364"/>
            <a:ext cx="8217864" cy="3548082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Form of a MASM program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Variable declarations: DB, DD, DW, …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Basic input, output operations: print, chr$(…), str$(…)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Data type conversion: sval(..), 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Procedure with parameters: CALL, INVOKE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Instructions: MOV, ADD, CMP, JE, JG, JL</a:t>
            </a:r>
          </a:p>
          <a:p>
            <a:endParaRPr lang="en-US" sz="2400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658890"/>
          </a:xfrm>
        </p:spPr>
        <p:txBody>
          <a:bodyPr/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474" y="1981201"/>
            <a:ext cx="8359806" cy="216218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1- Install 32/64-bit MASM – MS Macro Assembly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2- MASM Integrated Development Environment(IDE)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3- Introduction to Microsoft  Macro Assembly Language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Some sample programs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658890"/>
          </a:xfrm>
        </p:spPr>
        <p:txBody>
          <a:bodyPr/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 Install 32-bit MSAM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474" y="1357298"/>
            <a:ext cx="7556313" cy="2786083"/>
          </a:xfrm>
        </p:spPr>
        <p:txBody>
          <a:bodyPr>
            <a:normAutofit fontScale="70000" lnSpcReduction="20000"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Microsoft Macro Assembler:  </a:t>
            </a:r>
            <a:r>
              <a:rPr lang="en-US" sz="2800" dirty="0" smtClean="0"/>
              <a:t> </a:t>
            </a:r>
            <a:r>
              <a:rPr lang="en-US" sz="2800" dirty="0" smtClean="0">
                <a:solidFill>
                  <a:schemeClr val="tx1"/>
                </a:solidFill>
              </a:rPr>
              <a:t>an x86 assembler that uses the Intel syntax for MS-DOS and Microsoft Windows. Beginning with MASM 8.0 there are two versions of the assembler - one for 16-bit and 32-bit assembly sources, and another (</a:t>
            </a:r>
            <a:r>
              <a:rPr lang="en-US" sz="2800" b="1" dirty="0" smtClean="0">
                <a:solidFill>
                  <a:schemeClr val="tx1"/>
                </a:solidFill>
              </a:rPr>
              <a:t>ML64</a:t>
            </a:r>
            <a:r>
              <a:rPr lang="en-US" sz="2800" dirty="0" smtClean="0">
                <a:solidFill>
                  <a:schemeClr val="tx1"/>
                </a:solidFill>
              </a:rPr>
              <a:t>) for 64-bit sources only (Wiki)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Unzip: masm32v11r.zip </a:t>
            </a:r>
            <a:r>
              <a:rPr lang="en-US" sz="2800" dirty="0" smtClean="0">
                <a:solidFill>
                  <a:srgbClr val="002060"/>
                </a:solidFill>
                <a:sym typeface="Wingdings" pitchFamily="2" charset="2"/>
              </a:rPr>
              <a:t> Install.exe  Run for installation</a:t>
            </a:r>
          </a:p>
          <a:p>
            <a:r>
              <a:rPr lang="en-US" sz="2800" dirty="0" smtClean="0">
                <a:solidFill>
                  <a:srgbClr val="002060"/>
                </a:solidFill>
                <a:sym typeface="Wingdings" pitchFamily="2" charset="2"/>
              </a:rPr>
              <a:t>Interface after installation: </a:t>
            </a:r>
            <a:endParaRPr lang="en-US" sz="2800" dirty="0" smtClean="0">
              <a:solidFill>
                <a:srgbClr val="00206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3714752"/>
            <a:ext cx="711517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65854"/>
            <a:ext cx="7556313" cy="658890"/>
          </a:xfrm>
        </p:spPr>
        <p:txBody>
          <a:bodyPr/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Install 32-bit MSAM…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474" y="1357299"/>
            <a:ext cx="7556313" cy="571504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Installed Contents: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857364"/>
            <a:ext cx="782002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5165348"/>
            <a:ext cx="1019186" cy="1335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714480" y="5214950"/>
            <a:ext cx="6929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Desktop Icon of MASM, executable file: </a:t>
            </a:r>
            <a:r>
              <a:rPr lang="en-US" b="1" dirty="0" smtClean="0"/>
              <a:t>qeditor.exe</a:t>
            </a:r>
          </a:p>
          <a:p>
            <a:r>
              <a:rPr lang="en-US" dirty="0" smtClean="0"/>
              <a:t>Compiler: bin/ml.exe (32 bit),  ml64.exe (64 bit)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57356" y="6072206"/>
            <a:ext cx="6643734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3333FF"/>
                </a:solidFill>
              </a:rPr>
              <a:t>You should create a folder as a storage of your exercises</a:t>
            </a:r>
            <a:endParaRPr lang="en-US" sz="2000" b="1" dirty="0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42876"/>
            <a:ext cx="7099300" cy="857232"/>
          </a:xfrm>
        </p:spPr>
        <p:txBody>
          <a:bodyPr/>
          <a:lstStyle/>
          <a:p>
            <a:r>
              <a:rPr lang="en-GB" b="1" dirty="0" smtClean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2- </a:t>
            </a:r>
            <a:r>
              <a:rPr lang="en-US" b="1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MASM Integrated Development Environment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6734" y="1740820"/>
            <a:ext cx="2619316" cy="4688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3438" y="1756926"/>
            <a:ext cx="2519086" cy="360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xtBox 19"/>
          <p:cNvSpPr txBox="1"/>
          <p:nvPr/>
        </p:nvSpPr>
        <p:spPr>
          <a:xfrm>
            <a:off x="2928926" y="1775760"/>
            <a:ext cx="1428760" cy="30469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Menu </a:t>
            </a:r>
            <a:r>
              <a:rPr lang="en-US" b="1" dirty="0" smtClean="0"/>
              <a:t>file </a:t>
            </a:r>
            <a:r>
              <a:rPr lang="en-US" dirty="0" smtClean="0"/>
              <a:t>allows user working with files, run program,…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286644" y="1751476"/>
            <a:ext cx="1500198" cy="2677656"/>
          </a:xfrm>
          <a:prstGeom prst="rect">
            <a:avLst/>
          </a:prstGeom>
          <a:solidFill>
            <a:srgbClr val="99FF99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Menu </a:t>
            </a:r>
            <a:r>
              <a:rPr lang="en-US" b="1" dirty="0" smtClean="0"/>
              <a:t>Project</a:t>
            </a:r>
            <a:r>
              <a:rPr lang="en-US" dirty="0" smtClean="0"/>
              <a:t> allows user compiling program,…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42876"/>
            <a:ext cx="7099300" cy="857232"/>
          </a:xfrm>
        </p:spPr>
        <p:txBody>
          <a:bodyPr/>
          <a:lstStyle/>
          <a:p>
            <a:r>
              <a:rPr lang="en-GB" b="1" dirty="0" smtClean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2- </a:t>
            </a:r>
            <a:r>
              <a:rPr lang="en-US" b="1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MASM Integrated Development Environment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14380" y="1643050"/>
            <a:ext cx="8001024" cy="4500594"/>
            <a:chOff x="714380" y="1643050"/>
            <a:chExt cx="8001024" cy="4500594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14380" y="1785926"/>
              <a:ext cx="2962561" cy="43577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2" name="TextBox 21"/>
            <p:cNvSpPr txBox="1"/>
            <p:nvPr/>
          </p:nvSpPr>
          <p:spPr>
            <a:xfrm>
              <a:off x="3857652" y="1643050"/>
              <a:ext cx="48577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Menu </a:t>
              </a:r>
              <a:r>
                <a:rPr lang="en-US" b="1" dirty="0" smtClean="0"/>
                <a:t>Help</a:t>
              </a:r>
              <a:r>
                <a:rPr lang="en-US" dirty="0" smtClean="0"/>
                <a:t> allows user referencing to relative topics: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714776" y="2600262"/>
              <a:ext cx="1457450" cy="400110"/>
            </a:xfrm>
            <a:prstGeom prst="rect">
              <a:avLst/>
            </a:prstGeom>
            <a:solidFill>
              <a:srgbClr val="99FF99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Using editor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714776" y="3143248"/>
              <a:ext cx="3135795" cy="163121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none">
              <a:spAutoFit/>
            </a:bodyPr>
            <a:lstStyle/>
            <a:p>
              <a:endParaRPr lang="en-US" sz="2000" dirty="0" smtClean="0"/>
            </a:p>
            <a:p>
              <a:endParaRPr lang="en-US" sz="2000" dirty="0" smtClean="0"/>
            </a:p>
            <a:p>
              <a:r>
                <a:rPr lang="en-US" sz="2000" dirty="0" smtClean="0"/>
                <a:t>Build-in Libraries in MASM</a:t>
              </a:r>
            </a:p>
            <a:p>
              <a:endParaRPr lang="en-US" sz="2000" dirty="0" smtClean="0"/>
            </a:p>
            <a:p>
              <a:endParaRPr lang="en-US" sz="2000" dirty="0" smtClean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714776" y="5007130"/>
              <a:ext cx="3643338" cy="707886"/>
            </a:xfrm>
            <a:prstGeom prst="rect">
              <a:avLst/>
            </a:prstGeom>
            <a:solidFill>
              <a:srgbClr val="99FF99"/>
            </a:solidFill>
          </p:spPr>
          <p:txBody>
            <a:bodyPr wrap="square">
              <a:spAutoFit/>
            </a:bodyPr>
            <a:lstStyle/>
            <a:p>
              <a:r>
                <a:rPr lang="en-US" sz="2000" dirty="0" smtClean="0"/>
                <a:t>Opcodes of Intel CPU</a:t>
              </a:r>
            </a:p>
            <a:p>
              <a:r>
                <a:rPr lang="en-US" sz="2000" dirty="0" smtClean="0"/>
                <a:t>Syntaxes of  MASM language </a:t>
              </a:r>
              <a:endParaRPr lang="en-US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406" y="0"/>
            <a:ext cx="8186766" cy="857232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3- Introduction to MS Assembly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4282" y="785794"/>
            <a:ext cx="18573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Demo 1: Write an Assembly program that displays the string 'Hello World' on the screen: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32" y="4312515"/>
            <a:ext cx="1428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Form of a MASM program</a:t>
            </a:r>
            <a:endParaRPr lang="en-US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2000275" y="1128736"/>
            <a:ext cx="7143725" cy="5657850"/>
            <a:chOff x="2000275" y="857232"/>
            <a:chExt cx="7143725" cy="565785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000275" y="857232"/>
              <a:ext cx="6143625" cy="5657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TextBox 8"/>
            <p:cNvSpPr txBox="1"/>
            <p:nvPr/>
          </p:nvSpPr>
          <p:spPr>
            <a:xfrm>
              <a:off x="7500958" y="1785926"/>
              <a:ext cx="1643042" cy="1077218"/>
            </a:xfrm>
            <a:prstGeom prst="rect">
              <a:avLst/>
            </a:prstGeom>
            <a:solidFill>
              <a:srgbClr val="99FF99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00CC"/>
                  </a:solidFill>
                </a:rPr>
                <a:t>Directives helps the program will conform to Windows</a:t>
              </a:r>
              <a:endParaRPr lang="en-US" sz="1600" dirty="0">
                <a:solidFill>
                  <a:srgbClr val="0000CC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715272" y="3786190"/>
              <a:ext cx="1285884" cy="12003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How to create it? NEXT SLIDE</a:t>
              </a:r>
              <a:endParaRPr lang="en-US" sz="1800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2000232" y="763769"/>
            <a:ext cx="71437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The </a:t>
            </a:r>
            <a:r>
              <a:rPr lang="en-US" sz="1400" b="1" dirty="0" smtClean="0"/>
              <a:t>flat memory model</a:t>
            </a:r>
            <a:r>
              <a:rPr lang="en-US" sz="1400" dirty="0" smtClean="0"/>
              <a:t> is a </a:t>
            </a:r>
            <a:r>
              <a:rPr lang="en-US" sz="1400" i="1" dirty="0" smtClean="0"/>
              <a:t>non-segmented</a:t>
            </a:r>
            <a:r>
              <a:rPr lang="en-US" sz="1400" dirty="0" smtClean="0"/>
              <a:t> configuration available in 32-bit operating systems.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7099300" cy="642918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EX01_Hello.asm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752" y="1000108"/>
            <a:ext cx="778671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1: Open MASM/ Menu File/ New</a:t>
            </a:r>
          </a:p>
          <a:p>
            <a:r>
              <a:rPr lang="en-US" dirty="0" smtClean="0"/>
              <a:t>Step 2: Copy and paste the code in the next slide to it’s editor</a:t>
            </a:r>
          </a:p>
          <a:p>
            <a:r>
              <a:rPr lang="en-US" dirty="0" smtClean="0"/>
              <a:t>Step 3: Save file/EX1_Hello.asm</a:t>
            </a:r>
          </a:p>
          <a:p>
            <a:r>
              <a:rPr lang="en-US" dirty="0" smtClean="0"/>
              <a:t>Step 4: Menu Project/ Console Assemble&amp;Link</a:t>
            </a:r>
          </a:p>
          <a:p>
            <a:r>
              <a:rPr lang="en-US" dirty="0" smtClean="0"/>
              <a:t>Step 5: View results in containing folder</a:t>
            </a:r>
          </a:p>
          <a:p>
            <a:r>
              <a:rPr lang="en-US" dirty="0" smtClean="0"/>
              <a:t>Step 6: Run the program: Click the EX01_Hello.exe</a:t>
            </a:r>
          </a:p>
          <a:p>
            <a:r>
              <a:rPr lang="en-US" dirty="0" smtClean="0"/>
              <a:t>            A black window will show then disappear because </a:t>
            </a:r>
          </a:p>
          <a:p>
            <a:r>
              <a:rPr lang="en-US" dirty="0" smtClean="0"/>
              <a:t>            there is no code to block it.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8662" y="4286256"/>
            <a:ext cx="642942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An Assembly source code is a file whose extension MUST BE .ASM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1538" y="5214950"/>
            <a:ext cx="6429420" cy="1200329"/>
          </a:xfrm>
          <a:prstGeom prst="rect">
            <a:avLst/>
          </a:prstGeom>
          <a:solidFill>
            <a:srgbClr val="99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CC"/>
                </a:solidFill>
              </a:rPr>
              <a:t>What is the result of compilation?</a:t>
            </a:r>
          </a:p>
          <a:p>
            <a:pPr algn="ctr"/>
            <a:r>
              <a:rPr lang="en-US" dirty="0" smtClean="0">
                <a:solidFill>
                  <a:srgbClr val="0000CC"/>
                </a:solidFill>
              </a:rPr>
              <a:t>You can see them in the folder containing you ASM files</a:t>
            </a:r>
            <a:endParaRPr lang="en-US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6713</TotalTime>
  <Words>2463</Words>
  <Application>Microsoft Office PowerPoint</Application>
  <PresentationFormat>On-screen Show (4:3)</PresentationFormat>
  <Paragraphs>473</Paragraphs>
  <Slides>29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Advantage</vt:lpstr>
      <vt:lpstr>Slide 1</vt:lpstr>
      <vt:lpstr>Objectives</vt:lpstr>
      <vt:lpstr>Contents</vt:lpstr>
      <vt:lpstr>1- Install 32-bit MSAM</vt:lpstr>
      <vt:lpstr>Install 32-bit MSAM…</vt:lpstr>
      <vt:lpstr>2- MASM Integrated Development Environment</vt:lpstr>
      <vt:lpstr>2- MASM Integrated Development Environment</vt:lpstr>
      <vt:lpstr>3- Introduction to MS Assembly</vt:lpstr>
      <vt:lpstr>EX01_Hello.asm</vt:lpstr>
      <vt:lpstr>EX01_Hello.asm - Code</vt:lpstr>
      <vt:lpstr>Run a program using the  Menu File/Cmd Prompt</vt:lpstr>
      <vt:lpstr>EX02_ProcDemo.asm</vt:lpstr>
      <vt:lpstr>EX02_ProcDemo.asm- Source/Run</vt:lpstr>
      <vt:lpstr>Comments in MASM</vt:lpstr>
      <vt:lpstr>EX03_Data.asm</vt:lpstr>
      <vt:lpstr>Basic Data Types in MASM32</vt:lpstr>
      <vt:lpstr>EX03_Data.asm - Source</vt:lpstr>
      <vt:lpstr>EX04_Locals.asm</vt:lpstr>
      <vt:lpstr>EX04_Locals.asm (Source code)</vt:lpstr>
      <vt:lpstr>Intel CPU 32-bit Registers</vt:lpstr>
      <vt:lpstr>Intel CPU Registers</vt:lpstr>
      <vt:lpstr>EX05-Numbers.asm</vt:lpstr>
      <vt:lpstr>EX05-Numbrers.asm Variables Declarations,  Input data, Converting data types</vt:lpstr>
      <vt:lpstr>EX05-Numbers.asm Comparing and Branching</vt:lpstr>
      <vt:lpstr>EX05-Numbers.asm Source code</vt:lpstr>
      <vt:lpstr>Signed Integer Division</vt:lpstr>
      <vt:lpstr>Exercises</vt:lpstr>
      <vt:lpstr>Exercises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Addressing Modes</dc:title>
  <dc:creator>Adrian &amp; Wendy</dc:creator>
  <cp:lastModifiedBy>Azure</cp:lastModifiedBy>
  <cp:revision>125</cp:revision>
  <dcterms:created xsi:type="dcterms:W3CDTF">2012-07-21T04:30:17Z</dcterms:created>
  <dcterms:modified xsi:type="dcterms:W3CDTF">2024-02-26T02:16:10Z</dcterms:modified>
</cp:coreProperties>
</file>