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diagrams/layout4.xml" ContentType="application/vnd.openxmlformats-officedocument.drawingml.diagram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diagrams/data5.xml" ContentType="application/vnd.openxmlformats-officedocument.drawingml.diagramData+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5" r:id="rId1"/>
  </p:sldMasterIdLst>
  <p:notesMasterIdLst>
    <p:notesMasterId r:id="rId44"/>
  </p:notesMasterIdLst>
  <p:handoutMasterIdLst>
    <p:handoutMasterId r:id="rId45"/>
  </p:handoutMasterIdLst>
  <p:sldIdLst>
    <p:sldId id="355" r:id="rId2"/>
    <p:sldId id="277" r:id="rId3"/>
    <p:sldId id="363" r:id="rId4"/>
    <p:sldId id="366" r:id="rId5"/>
    <p:sldId id="367" r:id="rId6"/>
    <p:sldId id="362" r:id="rId7"/>
    <p:sldId id="317" r:id="rId8"/>
    <p:sldId id="278" r:id="rId9"/>
    <p:sldId id="279" r:id="rId10"/>
    <p:sldId id="282" r:id="rId11"/>
    <p:sldId id="285" r:id="rId12"/>
    <p:sldId id="286" r:id="rId13"/>
    <p:sldId id="305" r:id="rId14"/>
    <p:sldId id="290" r:id="rId15"/>
    <p:sldId id="307" r:id="rId16"/>
    <p:sldId id="308" r:id="rId17"/>
    <p:sldId id="309" r:id="rId18"/>
    <p:sldId id="313" r:id="rId19"/>
    <p:sldId id="293" r:id="rId20"/>
    <p:sldId id="319" r:id="rId21"/>
    <p:sldId id="358" r:id="rId22"/>
    <p:sldId id="294" r:id="rId23"/>
    <p:sldId id="295" r:id="rId24"/>
    <p:sldId id="320" r:id="rId25"/>
    <p:sldId id="321" r:id="rId26"/>
    <p:sldId id="322" r:id="rId27"/>
    <p:sldId id="348" r:id="rId28"/>
    <p:sldId id="349" r:id="rId29"/>
    <p:sldId id="351" r:id="rId30"/>
    <p:sldId id="353" r:id="rId31"/>
    <p:sldId id="354" r:id="rId32"/>
    <p:sldId id="297" r:id="rId33"/>
    <p:sldId id="298" r:id="rId34"/>
    <p:sldId id="299" r:id="rId35"/>
    <p:sldId id="300" r:id="rId36"/>
    <p:sldId id="324" r:id="rId37"/>
    <p:sldId id="316" r:id="rId38"/>
    <p:sldId id="325" r:id="rId39"/>
    <p:sldId id="326" r:id="rId40"/>
    <p:sldId id="365" r:id="rId41"/>
    <p:sldId id="327" r:id="rId42"/>
    <p:sldId id="357" r:id="rId4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 charset="0"/>
        <a:ea typeface="+mn-ea"/>
        <a:cs typeface="+mn-cs"/>
      </a:defRPr>
    </a:lvl5pPr>
    <a:lvl6pPr marL="2286000" algn="l" defTabSz="457200" rtl="0" eaLnBrk="1" latinLnBrk="0" hangingPunct="1">
      <a:defRPr sz="2400" kern="1200">
        <a:solidFill>
          <a:schemeClr val="tx1"/>
        </a:solidFill>
        <a:latin typeface="Times New Roman" pitchFamily="-1" charset="0"/>
        <a:ea typeface="+mn-ea"/>
        <a:cs typeface="+mn-cs"/>
      </a:defRPr>
    </a:lvl6pPr>
    <a:lvl7pPr marL="2743200" algn="l" defTabSz="457200" rtl="0" eaLnBrk="1" latinLnBrk="0" hangingPunct="1">
      <a:defRPr sz="2400" kern="1200">
        <a:solidFill>
          <a:schemeClr val="tx1"/>
        </a:solidFill>
        <a:latin typeface="Times New Roman" pitchFamily="-1" charset="0"/>
        <a:ea typeface="+mn-ea"/>
        <a:cs typeface="+mn-cs"/>
      </a:defRPr>
    </a:lvl7pPr>
    <a:lvl8pPr marL="3200400" algn="l" defTabSz="457200" rtl="0" eaLnBrk="1" latinLnBrk="0" hangingPunct="1">
      <a:defRPr sz="2400" kern="1200">
        <a:solidFill>
          <a:schemeClr val="tx1"/>
        </a:solidFill>
        <a:latin typeface="Times New Roman" pitchFamily="-1" charset="0"/>
        <a:ea typeface="+mn-ea"/>
        <a:cs typeface="+mn-cs"/>
      </a:defRPr>
    </a:lvl8pPr>
    <a:lvl9pPr marL="3657600" algn="l" defTabSz="457200" rtl="0" eaLnBrk="1" latinLnBrk="0" hangingPunct="1">
      <a:defRPr sz="2400" kern="1200">
        <a:solidFill>
          <a:schemeClr val="tx1"/>
        </a:solidFill>
        <a:latin typeface="Times New Roman" pitchFamily="-1"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0000CC"/>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autoAdjust="0"/>
    <p:restoredTop sz="86477" autoAdjust="0"/>
  </p:normalViewPr>
  <p:slideViewPr>
    <p:cSldViewPr>
      <p:cViewPr varScale="1">
        <p:scale>
          <a:sx n="65" d="100"/>
          <a:sy n="65" d="100"/>
        </p:scale>
        <p:origin x="-1062"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71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9.xml"/><Relationship Id="rId13" Type="http://schemas.openxmlformats.org/officeDocument/2006/relationships/slide" Target="slides/slide17.xml"/><Relationship Id="rId18" Type="http://schemas.openxmlformats.org/officeDocument/2006/relationships/slide" Target="slides/slide35.xml"/><Relationship Id="rId3" Type="http://schemas.openxmlformats.org/officeDocument/2006/relationships/slide" Target="slides/slide3.xml"/><Relationship Id="rId21" Type="http://schemas.openxmlformats.org/officeDocument/2006/relationships/slide" Target="slides/slide42.xml"/><Relationship Id="rId7" Type="http://schemas.openxmlformats.org/officeDocument/2006/relationships/slide" Target="slides/slide8.xml"/><Relationship Id="rId12" Type="http://schemas.openxmlformats.org/officeDocument/2006/relationships/slide" Target="slides/slide14.xml"/><Relationship Id="rId17" Type="http://schemas.openxmlformats.org/officeDocument/2006/relationships/slide" Target="slides/slide34.xml"/><Relationship Id="rId2" Type="http://schemas.openxmlformats.org/officeDocument/2006/relationships/slide" Target="slides/slide2.xml"/><Relationship Id="rId16" Type="http://schemas.openxmlformats.org/officeDocument/2006/relationships/slide" Target="slides/slide33.xml"/><Relationship Id="rId20" Type="http://schemas.openxmlformats.org/officeDocument/2006/relationships/slide" Target="slides/slide4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2.xml"/><Relationship Id="rId5" Type="http://schemas.openxmlformats.org/officeDocument/2006/relationships/slide" Target="slides/slide5.xml"/><Relationship Id="rId15" Type="http://schemas.openxmlformats.org/officeDocument/2006/relationships/slide" Target="slides/slide32.xml"/><Relationship Id="rId10" Type="http://schemas.openxmlformats.org/officeDocument/2006/relationships/slide" Target="slides/slide11.xml"/><Relationship Id="rId19" Type="http://schemas.openxmlformats.org/officeDocument/2006/relationships/slide" Target="slides/slide39.xml"/><Relationship Id="rId4" Type="http://schemas.openxmlformats.org/officeDocument/2006/relationships/slide" Target="slides/slide4.xml"/><Relationship Id="rId9" Type="http://schemas.openxmlformats.org/officeDocument/2006/relationships/slide" Target="slides/slide10.xml"/><Relationship Id="rId14" Type="http://schemas.openxmlformats.org/officeDocument/2006/relationships/slide" Target="slides/slide1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E9820-F66C-E04D-9FC9-DFBCA3ECB71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2D59797C-7B77-5C45-9F45-B471200144CC}">
      <dgm:prSet/>
      <dgm:spPr/>
      <dgm:t>
        <a:bodyPr/>
        <a:lstStyle/>
        <a:p>
          <a:pPr rtl="0"/>
          <a:r>
            <a:rPr lang="en-US" dirty="0" smtClean="0"/>
            <a:t>Referenced by means of the machine language that the processor executes</a:t>
          </a:r>
          <a:endParaRPr lang="en-US" dirty="0"/>
        </a:p>
      </dgm:t>
    </dgm:pt>
    <dgm:pt modelId="{0803F194-D4E3-B245-93EE-3CD971BA5A09}" type="parTrans" cxnId="{CD42B28C-03CA-304E-94C9-1D24E256F04E}">
      <dgm:prSet/>
      <dgm:spPr/>
      <dgm:t>
        <a:bodyPr/>
        <a:lstStyle/>
        <a:p>
          <a:endParaRPr lang="en-US"/>
        </a:p>
      </dgm:t>
    </dgm:pt>
    <dgm:pt modelId="{171B27C5-D6EC-1943-A537-E909B0C5AFEA}" type="sibTrans" cxnId="{CD42B28C-03CA-304E-94C9-1D24E256F04E}">
      <dgm:prSet/>
      <dgm:spPr>
        <a:solidFill>
          <a:schemeClr val="accent3"/>
        </a:solidFill>
        <a:ln>
          <a:solidFill>
            <a:schemeClr val="accent3"/>
          </a:solidFill>
        </a:ln>
      </dgm:spPr>
      <dgm:t>
        <a:bodyPr/>
        <a:lstStyle/>
        <a:p>
          <a:endParaRPr lang="en-US"/>
        </a:p>
      </dgm:t>
    </dgm:pt>
    <dgm:pt modelId="{BCB9639E-16A4-AC44-9331-45AF99368057}">
      <dgm:prSet custT="1"/>
      <dgm:spPr/>
      <dgm:t>
        <a:bodyPr/>
        <a:lstStyle/>
        <a:p>
          <a:pPr rtl="0"/>
          <a:r>
            <a:rPr lang="en-US" sz="2800" dirty="0" smtClean="0"/>
            <a:t>Categories:</a:t>
          </a:r>
          <a:endParaRPr lang="en-US" sz="2800" dirty="0"/>
        </a:p>
      </dgm:t>
    </dgm:pt>
    <dgm:pt modelId="{B1E5DC08-4940-3743-999E-EBB5458DFBC7}" type="parTrans" cxnId="{71D36931-2C65-3444-88DB-5EB26C3409AD}">
      <dgm:prSet/>
      <dgm:spPr/>
      <dgm:t>
        <a:bodyPr/>
        <a:lstStyle/>
        <a:p>
          <a:endParaRPr lang="en-US"/>
        </a:p>
      </dgm:t>
    </dgm:pt>
    <dgm:pt modelId="{CA32CB20-AAA6-724E-B6C4-B6D44AD43CD2}" type="sibTrans" cxnId="{71D36931-2C65-3444-88DB-5EB26C3409AD}">
      <dgm:prSet/>
      <dgm:spPr/>
      <dgm:t>
        <a:bodyPr/>
        <a:lstStyle/>
        <a:p>
          <a:endParaRPr lang="en-US"/>
        </a:p>
      </dgm:t>
    </dgm:pt>
    <dgm:pt modelId="{511BB6DD-96D4-4D4B-9E9B-6ABB3B02BC83}">
      <dgm:prSet custT="1"/>
      <dgm:spPr/>
      <dgm:t>
        <a:bodyPr/>
        <a:lstStyle/>
        <a:p>
          <a:pPr rtl="0"/>
          <a:r>
            <a:rPr lang="en-US" sz="1800" b="1" dirty="0" smtClean="0">
              <a:solidFill>
                <a:srgbClr val="002060"/>
              </a:solidFill>
            </a:rPr>
            <a:t>General purpose</a:t>
          </a:r>
          <a:endParaRPr lang="en-US" sz="1800" b="1" dirty="0">
            <a:solidFill>
              <a:srgbClr val="002060"/>
            </a:solidFill>
          </a:endParaRPr>
        </a:p>
      </dgm:t>
    </dgm:pt>
    <dgm:pt modelId="{2D97D296-BCAD-FD4C-8097-747204B2259C}" type="parTrans" cxnId="{E73BA739-2E38-504B-9EFF-CE02609484A0}">
      <dgm:prSet/>
      <dgm:spPr/>
      <dgm:t>
        <a:bodyPr/>
        <a:lstStyle/>
        <a:p>
          <a:endParaRPr lang="en-US"/>
        </a:p>
      </dgm:t>
    </dgm:pt>
    <dgm:pt modelId="{0B22A020-8323-8C46-B9AC-D995B925E7F0}" type="sibTrans" cxnId="{E73BA739-2E38-504B-9EFF-CE02609484A0}">
      <dgm:prSet/>
      <dgm:spPr/>
      <dgm:t>
        <a:bodyPr/>
        <a:lstStyle/>
        <a:p>
          <a:endParaRPr lang="en-US"/>
        </a:p>
      </dgm:t>
    </dgm:pt>
    <dgm:pt modelId="{1DAAC1CB-4715-F347-80BA-24406AEB247B}">
      <dgm:prSet custT="1"/>
      <dgm:spPr/>
      <dgm:t>
        <a:bodyPr/>
        <a:lstStyle/>
        <a:p>
          <a:pPr rtl="0"/>
          <a:r>
            <a:rPr lang="en-US" sz="1800" dirty="0" smtClean="0"/>
            <a:t>Can be assigned to a variety of functions by the programmer</a:t>
          </a:r>
          <a:endParaRPr lang="en-US" sz="1800" dirty="0"/>
        </a:p>
      </dgm:t>
    </dgm:pt>
    <dgm:pt modelId="{F7EAF623-8562-9144-8838-EA31845B22F1}" type="parTrans" cxnId="{221C15B1-D64A-6447-A18A-C9F351F30E97}">
      <dgm:prSet/>
      <dgm:spPr/>
      <dgm:t>
        <a:bodyPr/>
        <a:lstStyle/>
        <a:p>
          <a:endParaRPr lang="en-US"/>
        </a:p>
      </dgm:t>
    </dgm:pt>
    <dgm:pt modelId="{D4AB538A-897E-1346-BAD9-1B81A4B2200E}" type="sibTrans" cxnId="{221C15B1-D64A-6447-A18A-C9F351F30E97}">
      <dgm:prSet/>
      <dgm:spPr/>
      <dgm:t>
        <a:bodyPr/>
        <a:lstStyle/>
        <a:p>
          <a:endParaRPr lang="en-US"/>
        </a:p>
      </dgm:t>
    </dgm:pt>
    <dgm:pt modelId="{EBF7DEDA-BC08-484A-B706-959A5B1FC235}">
      <dgm:prSet custT="1"/>
      <dgm:spPr/>
      <dgm:t>
        <a:bodyPr/>
        <a:lstStyle/>
        <a:p>
          <a:pPr rtl="0"/>
          <a:r>
            <a:rPr lang="en-US" sz="1800" b="1" dirty="0" smtClean="0">
              <a:solidFill>
                <a:srgbClr val="002060"/>
              </a:solidFill>
            </a:rPr>
            <a:t>Data</a:t>
          </a:r>
        </a:p>
      </dgm:t>
    </dgm:pt>
    <dgm:pt modelId="{B6991402-628E-E44C-9EAA-D750C1DD2115}" type="parTrans" cxnId="{D12F8C23-765B-3048-9E49-DF7ED22E69F6}">
      <dgm:prSet/>
      <dgm:spPr/>
      <dgm:t>
        <a:bodyPr/>
        <a:lstStyle/>
        <a:p>
          <a:endParaRPr lang="en-US"/>
        </a:p>
      </dgm:t>
    </dgm:pt>
    <dgm:pt modelId="{BF4369AD-2341-324F-908E-5745F8111EF8}" type="sibTrans" cxnId="{D12F8C23-765B-3048-9E49-DF7ED22E69F6}">
      <dgm:prSet/>
      <dgm:spPr/>
      <dgm:t>
        <a:bodyPr/>
        <a:lstStyle/>
        <a:p>
          <a:endParaRPr lang="en-US"/>
        </a:p>
      </dgm:t>
    </dgm:pt>
    <dgm:pt modelId="{98FF5C87-34E8-A74C-9290-1DF6EEAC886D}">
      <dgm:prSet custT="1"/>
      <dgm:spPr/>
      <dgm:t>
        <a:bodyPr/>
        <a:lstStyle/>
        <a:p>
          <a:pPr rtl="0"/>
          <a:r>
            <a:rPr lang="en-US" sz="1800" dirty="0" smtClean="0"/>
            <a:t>May be used only to hold data and cannot be employed in the calculation of an operand address</a:t>
          </a:r>
          <a:endParaRPr lang="en-US" sz="1800" dirty="0"/>
        </a:p>
      </dgm:t>
    </dgm:pt>
    <dgm:pt modelId="{EF08AAF5-1B3E-624F-8083-56125B17096B}" type="parTrans" cxnId="{62F4ADE6-7A37-8240-A3C2-9ACF991FE783}">
      <dgm:prSet/>
      <dgm:spPr/>
      <dgm:t>
        <a:bodyPr/>
        <a:lstStyle/>
        <a:p>
          <a:endParaRPr lang="en-US"/>
        </a:p>
      </dgm:t>
    </dgm:pt>
    <dgm:pt modelId="{5AF01204-147C-4E4C-AD92-620F237C0BB1}" type="sibTrans" cxnId="{62F4ADE6-7A37-8240-A3C2-9ACF991FE783}">
      <dgm:prSet/>
      <dgm:spPr/>
      <dgm:t>
        <a:bodyPr/>
        <a:lstStyle/>
        <a:p>
          <a:endParaRPr lang="en-US"/>
        </a:p>
      </dgm:t>
    </dgm:pt>
    <dgm:pt modelId="{A0FE24AE-09FF-9A4A-9657-51866483B5CE}">
      <dgm:prSet custT="1"/>
      <dgm:spPr/>
      <dgm:t>
        <a:bodyPr/>
        <a:lstStyle/>
        <a:p>
          <a:pPr rtl="0"/>
          <a:r>
            <a:rPr lang="en-US" sz="1800" b="1" dirty="0" smtClean="0">
              <a:solidFill>
                <a:srgbClr val="002060"/>
              </a:solidFill>
            </a:rPr>
            <a:t>Address</a:t>
          </a:r>
        </a:p>
      </dgm:t>
    </dgm:pt>
    <dgm:pt modelId="{59A5C328-4A21-8D43-990E-6EB3354E2FCB}" type="parTrans" cxnId="{521D8C47-F512-7B42-A03B-F7012501D7F4}">
      <dgm:prSet/>
      <dgm:spPr/>
      <dgm:t>
        <a:bodyPr/>
        <a:lstStyle/>
        <a:p>
          <a:endParaRPr lang="en-US"/>
        </a:p>
      </dgm:t>
    </dgm:pt>
    <dgm:pt modelId="{BA40B69B-B5E7-8847-A6DF-F55EAB929C7A}" type="sibTrans" cxnId="{521D8C47-F512-7B42-A03B-F7012501D7F4}">
      <dgm:prSet/>
      <dgm:spPr/>
      <dgm:t>
        <a:bodyPr/>
        <a:lstStyle/>
        <a:p>
          <a:endParaRPr lang="en-US"/>
        </a:p>
      </dgm:t>
    </dgm:pt>
    <dgm:pt modelId="{06F087F8-B506-1B41-8B40-C1691648366C}">
      <dgm:prSet custT="1"/>
      <dgm:spPr/>
      <dgm:t>
        <a:bodyPr/>
        <a:lstStyle/>
        <a:p>
          <a:pPr rtl="0"/>
          <a:r>
            <a:rPr lang="en-US" sz="1800" dirty="0" smtClean="0"/>
            <a:t>May be somewhat general purpose or may be devoted to a particular addressing mode</a:t>
          </a:r>
          <a:endParaRPr lang="en-US" sz="1800" dirty="0"/>
        </a:p>
      </dgm:t>
    </dgm:pt>
    <dgm:pt modelId="{2D813256-DF2E-5F4F-9B3C-22D4294F52E6}" type="parTrans" cxnId="{365DF8A7-BDEA-5042-8DA8-372F7F1344A8}">
      <dgm:prSet/>
      <dgm:spPr/>
      <dgm:t>
        <a:bodyPr/>
        <a:lstStyle/>
        <a:p>
          <a:endParaRPr lang="en-US"/>
        </a:p>
      </dgm:t>
    </dgm:pt>
    <dgm:pt modelId="{161BCF23-3684-C947-909D-73A925D3779B}" type="sibTrans" cxnId="{365DF8A7-BDEA-5042-8DA8-372F7F1344A8}">
      <dgm:prSet/>
      <dgm:spPr/>
      <dgm:t>
        <a:bodyPr/>
        <a:lstStyle/>
        <a:p>
          <a:endParaRPr lang="en-US"/>
        </a:p>
      </dgm:t>
    </dgm:pt>
    <dgm:pt modelId="{CD61BE16-52DD-5449-B110-7E5591E905CA}">
      <dgm:prSet custT="1"/>
      <dgm:spPr/>
      <dgm:t>
        <a:bodyPr/>
        <a:lstStyle/>
        <a:p>
          <a:pPr rtl="0"/>
          <a:r>
            <a:rPr lang="en-US" sz="1800" dirty="0" smtClean="0"/>
            <a:t>Examples:  segment pointers, index registers, stack pointer</a:t>
          </a:r>
          <a:endParaRPr lang="en-US" sz="1800" dirty="0"/>
        </a:p>
      </dgm:t>
    </dgm:pt>
    <dgm:pt modelId="{81CFD568-4C7F-C74E-B94C-F891041E31BC}" type="parTrans" cxnId="{6796C31D-D50E-9941-9219-732C0A97C6E6}">
      <dgm:prSet/>
      <dgm:spPr/>
      <dgm:t>
        <a:bodyPr/>
        <a:lstStyle/>
        <a:p>
          <a:endParaRPr lang="en-US"/>
        </a:p>
      </dgm:t>
    </dgm:pt>
    <dgm:pt modelId="{19F540C6-2791-274E-96DC-D3634DEEAA4E}" type="sibTrans" cxnId="{6796C31D-D50E-9941-9219-732C0A97C6E6}">
      <dgm:prSet/>
      <dgm:spPr/>
      <dgm:t>
        <a:bodyPr/>
        <a:lstStyle/>
        <a:p>
          <a:endParaRPr lang="en-US"/>
        </a:p>
      </dgm:t>
    </dgm:pt>
    <dgm:pt modelId="{598CD63E-A291-2B4B-9A76-A6B25AF2BE1F}">
      <dgm:prSet custT="1"/>
      <dgm:spPr/>
      <dgm:t>
        <a:bodyPr/>
        <a:lstStyle/>
        <a:p>
          <a:pPr rtl="0"/>
          <a:r>
            <a:rPr lang="en-US" sz="1800" b="1" dirty="0" smtClean="0">
              <a:solidFill>
                <a:srgbClr val="002060"/>
              </a:solidFill>
            </a:rPr>
            <a:t>Condition codes</a:t>
          </a:r>
        </a:p>
      </dgm:t>
    </dgm:pt>
    <dgm:pt modelId="{5A10E322-7F18-BB41-BA8A-83BA2E34E548}" type="parTrans" cxnId="{3225679F-0B25-974A-B833-8B02F4FEBC95}">
      <dgm:prSet/>
      <dgm:spPr/>
      <dgm:t>
        <a:bodyPr/>
        <a:lstStyle/>
        <a:p>
          <a:endParaRPr lang="en-US"/>
        </a:p>
      </dgm:t>
    </dgm:pt>
    <dgm:pt modelId="{7E81E51A-13F5-C040-8651-241555A127D0}" type="sibTrans" cxnId="{3225679F-0B25-974A-B833-8B02F4FEBC95}">
      <dgm:prSet/>
      <dgm:spPr/>
      <dgm:t>
        <a:bodyPr/>
        <a:lstStyle/>
        <a:p>
          <a:endParaRPr lang="en-US"/>
        </a:p>
      </dgm:t>
    </dgm:pt>
    <dgm:pt modelId="{0CF9FC02-B2F8-CE43-8074-2C4E645D2233}">
      <dgm:prSet custT="1"/>
      <dgm:spPr/>
      <dgm:t>
        <a:bodyPr/>
        <a:lstStyle/>
        <a:p>
          <a:pPr rtl="0"/>
          <a:r>
            <a:rPr lang="en-US" sz="1800" dirty="0" smtClean="0"/>
            <a:t>Also referred to as </a:t>
          </a:r>
          <a:r>
            <a:rPr lang="en-US" sz="1800" i="1" dirty="0" smtClean="0"/>
            <a:t>flags</a:t>
          </a:r>
          <a:endParaRPr lang="en-US" sz="1800" dirty="0"/>
        </a:p>
      </dgm:t>
    </dgm:pt>
    <dgm:pt modelId="{F9307962-D8D8-6443-954F-1573A930905F}" type="parTrans" cxnId="{4479C9AF-CC05-4248-8EED-980380337186}">
      <dgm:prSet/>
      <dgm:spPr/>
      <dgm:t>
        <a:bodyPr/>
        <a:lstStyle/>
        <a:p>
          <a:endParaRPr lang="en-US"/>
        </a:p>
      </dgm:t>
    </dgm:pt>
    <dgm:pt modelId="{499BE514-14A2-654C-BDA0-E936ECB13BED}" type="sibTrans" cxnId="{4479C9AF-CC05-4248-8EED-980380337186}">
      <dgm:prSet/>
      <dgm:spPr/>
      <dgm:t>
        <a:bodyPr/>
        <a:lstStyle/>
        <a:p>
          <a:endParaRPr lang="en-US"/>
        </a:p>
      </dgm:t>
    </dgm:pt>
    <dgm:pt modelId="{ACF38634-81AD-0D48-B651-7D0D6C553136}">
      <dgm:prSet custT="1"/>
      <dgm:spPr/>
      <dgm:t>
        <a:bodyPr/>
        <a:lstStyle/>
        <a:p>
          <a:pPr rtl="0"/>
          <a:r>
            <a:rPr lang="en-US" sz="1800" dirty="0" smtClean="0"/>
            <a:t>Bits set by the processor hardware as the result of operations</a:t>
          </a:r>
          <a:endParaRPr lang="en-US" sz="1800" dirty="0"/>
        </a:p>
      </dgm:t>
    </dgm:pt>
    <dgm:pt modelId="{532D61AB-3B28-0641-9F97-BA795ED2DC20}" type="parTrans" cxnId="{D8D54744-D7A4-EE49-86A5-65B495BB3A05}">
      <dgm:prSet/>
      <dgm:spPr/>
      <dgm:t>
        <a:bodyPr/>
        <a:lstStyle/>
        <a:p>
          <a:endParaRPr lang="en-US"/>
        </a:p>
      </dgm:t>
    </dgm:pt>
    <dgm:pt modelId="{9C877795-57FE-2342-80EC-8CED6CC23819}" type="sibTrans" cxnId="{D8D54744-D7A4-EE49-86A5-65B495BB3A05}">
      <dgm:prSet/>
      <dgm:spPr/>
      <dgm:t>
        <a:bodyPr/>
        <a:lstStyle/>
        <a:p>
          <a:endParaRPr lang="en-US"/>
        </a:p>
      </dgm:t>
    </dgm:pt>
    <dgm:pt modelId="{26A4BAEB-B72C-1943-AEEC-9A40E0FDD806}" type="pres">
      <dgm:prSet presAssocID="{449E9820-F66C-E04D-9FC9-DFBCA3ECB710}" presName="Name0" presStyleCnt="0">
        <dgm:presLayoutVars>
          <dgm:dir/>
          <dgm:animLvl val="lvl"/>
          <dgm:resizeHandles val="exact"/>
        </dgm:presLayoutVars>
      </dgm:prSet>
      <dgm:spPr/>
      <dgm:t>
        <a:bodyPr/>
        <a:lstStyle/>
        <a:p>
          <a:endParaRPr lang="en-US"/>
        </a:p>
      </dgm:t>
    </dgm:pt>
    <dgm:pt modelId="{99A703B5-C9E6-884D-8014-F7364321B605}" type="pres">
      <dgm:prSet presAssocID="{449E9820-F66C-E04D-9FC9-DFBCA3ECB710}" presName="tSp" presStyleCnt="0"/>
      <dgm:spPr/>
    </dgm:pt>
    <dgm:pt modelId="{2D632835-A53D-3A43-A1D5-2C2D581A4DB2}" type="pres">
      <dgm:prSet presAssocID="{449E9820-F66C-E04D-9FC9-DFBCA3ECB710}" presName="bSp" presStyleCnt="0"/>
      <dgm:spPr/>
    </dgm:pt>
    <dgm:pt modelId="{195771B2-E83C-8D47-AC5A-E0907F1AB596}" type="pres">
      <dgm:prSet presAssocID="{449E9820-F66C-E04D-9FC9-DFBCA3ECB710}" presName="process" presStyleCnt="0"/>
      <dgm:spPr/>
    </dgm:pt>
    <dgm:pt modelId="{472E555F-5D76-F646-A9B1-4FB9028CA3C5}" type="pres">
      <dgm:prSet presAssocID="{2D59797C-7B77-5C45-9F45-B471200144CC}" presName="composite1" presStyleCnt="0"/>
      <dgm:spPr/>
    </dgm:pt>
    <dgm:pt modelId="{B8A9D309-9071-E14D-BB12-D0AEB42CD846}" type="pres">
      <dgm:prSet presAssocID="{2D59797C-7B77-5C45-9F45-B471200144CC}" presName="dummyNode1" presStyleLbl="node1" presStyleIdx="0" presStyleCnt="2"/>
      <dgm:spPr/>
    </dgm:pt>
    <dgm:pt modelId="{09038744-C04D-3E4E-AA73-587B41E192F1}" type="pres">
      <dgm:prSet presAssocID="{2D59797C-7B77-5C45-9F45-B471200144CC}" presName="childNode1" presStyleLbl="bgAcc1" presStyleIdx="0" presStyleCnt="2" custScaleX="120129" custScaleY="224309" custLinFactNeighborX="5974" custLinFactNeighborY="1266">
        <dgm:presLayoutVars>
          <dgm:bulletEnabled val="1"/>
        </dgm:presLayoutVars>
      </dgm:prSet>
      <dgm:spPr/>
    </dgm:pt>
    <dgm:pt modelId="{88034084-8706-6345-8CE3-DF48E4AD27BC}" type="pres">
      <dgm:prSet presAssocID="{2D59797C-7B77-5C45-9F45-B471200144CC}" presName="childNode1tx" presStyleLbl="bgAcc1" presStyleIdx="0" presStyleCnt="2">
        <dgm:presLayoutVars>
          <dgm:bulletEnabled val="1"/>
        </dgm:presLayoutVars>
      </dgm:prSet>
      <dgm:spPr/>
    </dgm:pt>
    <dgm:pt modelId="{4921A1A8-6658-C946-81EC-1BBCEEEDE982}" type="pres">
      <dgm:prSet presAssocID="{2D59797C-7B77-5C45-9F45-B471200144CC}" presName="parentNode1" presStyleLbl="node1" presStyleIdx="0" presStyleCnt="2" custScaleX="120084" custScaleY="404684" custLinFactY="-23523" custLinFactNeighborX="-11590" custLinFactNeighborY="-100000">
        <dgm:presLayoutVars>
          <dgm:chMax val="1"/>
          <dgm:bulletEnabled val="1"/>
        </dgm:presLayoutVars>
      </dgm:prSet>
      <dgm:spPr/>
      <dgm:t>
        <a:bodyPr/>
        <a:lstStyle/>
        <a:p>
          <a:endParaRPr lang="en-US"/>
        </a:p>
      </dgm:t>
    </dgm:pt>
    <dgm:pt modelId="{3314B292-EC9A-424A-9941-393AA94D0860}" type="pres">
      <dgm:prSet presAssocID="{2D59797C-7B77-5C45-9F45-B471200144CC}" presName="connSite1" presStyleCnt="0"/>
      <dgm:spPr/>
    </dgm:pt>
    <dgm:pt modelId="{035FEA2A-0066-1642-A472-449A8E0D404E}" type="pres">
      <dgm:prSet presAssocID="{171B27C5-D6EC-1943-A537-E909B0C5AFEA}" presName="Name9" presStyleLbl="sibTrans2D1" presStyleIdx="0" presStyleCnt="1" custAng="12780266" custScaleX="33639" custScaleY="49977" custLinFactNeighborX="-34255" custLinFactNeighborY="34838"/>
      <dgm:spPr/>
      <dgm:t>
        <a:bodyPr/>
        <a:lstStyle/>
        <a:p>
          <a:endParaRPr lang="en-US"/>
        </a:p>
      </dgm:t>
    </dgm:pt>
    <dgm:pt modelId="{E9B317C0-603D-8847-96CD-2BC1C21CD16E}" type="pres">
      <dgm:prSet presAssocID="{BCB9639E-16A4-AC44-9331-45AF99368057}" presName="composite2" presStyleCnt="0"/>
      <dgm:spPr/>
    </dgm:pt>
    <dgm:pt modelId="{369B91B5-8C91-294B-A353-A5CAB840FB07}" type="pres">
      <dgm:prSet presAssocID="{BCB9639E-16A4-AC44-9331-45AF99368057}" presName="dummyNode2" presStyleLbl="node1" presStyleIdx="0" presStyleCnt="2"/>
      <dgm:spPr/>
    </dgm:pt>
    <dgm:pt modelId="{C1F890E0-24C4-D642-8884-C9B159244FFE}" type="pres">
      <dgm:prSet presAssocID="{BCB9639E-16A4-AC44-9331-45AF99368057}" presName="childNode2" presStyleLbl="bgAcc1" presStyleIdx="1" presStyleCnt="2" custScaleX="460802" custScaleY="453714" custLinFactNeighborX="-4448" custLinFactNeighborY="11675">
        <dgm:presLayoutVars>
          <dgm:bulletEnabled val="1"/>
        </dgm:presLayoutVars>
      </dgm:prSet>
      <dgm:spPr/>
      <dgm:t>
        <a:bodyPr/>
        <a:lstStyle/>
        <a:p>
          <a:endParaRPr lang="en-US"/>
        </a:p>
      </dgm:t>
    </dgm:pt>
    <dgm:pt modelId="{887124B2-DCF2-7348-9A24-03BDFAC773C6}" type="pres">
      <dgm:prSet presAssocID="{BCB9639E-16A4-AC44-9331-45AF99368057}" presName="childNode2tx" presStyleLbl="bgAcc1" presStyleIdx="1" presStyleCnt="2">
        <dgm:presLayoutVars>
          <dgm:bulletEnabled val="1"/>
        </dgm:presLayoutVars>
      </dgm:prSet>
      <dgm:spPr/>
      <dgm:t>
        <a:bodyPr/>
        <a:lstStyle/>
        <a:p>
          <a:endParaRPr lang="en-US"/>
        </a:p>
      </dgm:t>
    </dgm:pt>
    <dgm:pt modelId="{1F6A97C5-F3A9-E94F-905E-0E5EEFB98187}" type="pres">
      <dgm:prSet presAssocID="{BCB9639E-16A4-AC44-9331-45AF99368057}" presName="parentNode2" presStyleLbl="node1" presStyleIdx="1" presStyleCnt="2" custScaleX="200397" custScaleY="104880" custLinFactY="-63473" custLinFactNeighborX="-20457" custLinFactNeighborY="-100000">
        <dgm:presLayoutVars>
          <dgm:chMax val="0"/>
          <dgm:bulletEnabled val="1"/>
        </dgm:presLayoutVars>
      </dgm:prSet>
      <dgm:spPr/>
      <dgm:t>
        <a:bodyPr/>
        <a:lstStyle/>
        <a:p>
          <a:endParaRPr lang="en-US"/>
        </a:p>
      </dgm:t>
    </dgm:pt>
    <dgm:pt modelId="{F41D957D-C15B-7F4C-9089-B004335F615C}" type="pres">
      <dgm:prSet presAssocID="{BCB9639E-16A4-AC44-9331-45AF99368057}" presName="connSite2" presStyleCnt="0"/>
      <dgm:spPr/>
    </dgm:pt>
  </dgm:ptLst>
  <dgm:cxnLst>
    <dgm:cxn modelId="{14228737-9488-2144-BE32-477ABC682697}" type="presOf" srcId="{ACF38634-81AD-0D48-B651-7D0D6C553136}" destId="{887124B2-DCF2-7348-9A24-03BDFAC773C6}" srcOrd="1" destOrd="9" presId="urn:microsoft.com/office/officeart/2005/8/layout/hProcess4"/>
    <dgm:cxn modelId="{112CEC28-D8EA-CC4C-8685-DB824C5810A5}" type="presOf" srcId="{EBF7DEDA-BC08-484A-B706-959A5B1FC235}" destId="{C1F890E0-24C4-D642-8884-C9B159244FFE}" srcOrd="0" destOrd="2" presId="urn:microsoft.com/office/officeart/2005/8/layout/hProcess4"/>
    <dgm:cxn modelId="{221C15B1-D64A-6447-A18A-C9F351F30E97}" srcId="{511BB6DD-96D4-4D4B-9E9B-6ABB3B02BC83}" destId="{1DAAC1CB-4715-F347-80BA-24406AEB247B}" srcOrd="0" destOrd="0" parTransId="{F7EAF623-8562-9144-8838-EA31845B22F1}" sibTransId="{D4AB538A-897E-1346-BAD9-1B81A4B2200E}"/>
    <dgm:cxn modelId="{3225679F-0B25-974A-B833-8B02F4FEBC95}" srcId="{BCB9639E-16A4-AC44-9331-45AF99368057}" destId="{598CD63E-A291-2B4B-9A76-A6B25AF2BE1F}" srcOrd="3" destOrd="0" parTransId="{5A10E322-7F18-BB41-BA8A-83BA2E34E548}" sibTransId="{7E81E51A-13F5-C040-8651-241555A127D0}"/>
    <dgm:cxn modelId="{CB8F0222-C790-0C4E-BB39-C4F1C44EC565}" type="presOf" srcId="{98FF5C87-34E8-A74C-9290-1DF6EEAC886D}" destId="{C1F890E0-24C4-D642-8884-C9B159244FFE}" srcOrd="0" destOrd="3" presId="urn:microsoft.com/office/officeart/2005/8/layout/hProcess4"/>
    <dgm:cxn modelId="{851DCCCF-52B3-4545-9AAA-AC737A45B60C}" type="presOf" srcId="{06F087F8-B506-1B41-8B40-C1691648366C}" destId="{C1F890E0-24C4-D642-8884-C9B159244FFE}" srcOrd="0" destOrd="5" presId="urn:microsoft.com/office/officeart/2005/8/layout/hProcess4"/>
    <dgm:cxn modelId="{77ABB4C0-B42B-204D-8FA8-1701DE64A97C}" type="presOf" srcId="{CD61BE16-52DD-5449-B110-7E5591E905CA}" destId="{C1F890E0-24C4-D642-8884-C9B159244FFE}" srcOrd="0" destOrd="6" presId="urn:microsoft.com/office/officeart/2005/8/layout/hProcess4"/>
    <dgm:cxn modelId="{FEDDBC59-3CBC-694F-8B0B-742C66029C84}" type="presOf" srcId="{1DAAC1CB-4715-F347-80BA-24406AEB247B}" destId="{C1F890E0-24C4-D642-8884-C9B159244FFE}" srcOrd="0" destOrd="1" presId="urn:microsoft.com/office/officeart/2005/8/layout/hProcess4"/>
    <dgm:cxn modelId="{B4CF7D64-80F0-C844-BB0C-25FF58DF6BB3}" type="presOf" srcId="{98FF5C87-34E8-A74C-9290-1DF6EEAC886D}" destId="{887124B2-DCF2-7348-9A24-03BDFAC773C6}" srcOrd="1" destOrd="3" presId="urn:microsoft.com/office/officeart/2005/8/layout/hProcess4"/>
    <dgm:cxn modelId="{15D1258A-FB24-AF4C-8DF5-554E484DCD90}" type="presOf" srcId="{A0FE24AE-09FF-9A4A-9657-51866483B5CE}" destId="{C1F890E0-24C4-D642-8884-C9B159244FFE}" srcOrd="0" destOrd="4" presId="urn:microsoft.com/office/officeart/2005/8/layout/hProcess4"/>
    <dgm:cxn modelId="{BE7700A5-86F5-0B4D-BD37-9EF1C5957816}" type="presOf" srcId="{ACF38634-81AD-0D48-B651-7D0D6C553136}" destId="{C1F890E0-24C4-D642-8884-C9B159244FFE}" srcOrd="0" destOrd="9" presId="urn:microsoft.com/office/officeart/2005/8/layout/hProcess4"/>
    <dgm:cxn modelId="{4536A677-0CD6-FF40-BA31-7DB0F319AF62}" type="presOf" srcId="{06F087F8-B506-1B41-8B40-C1691648366C}" destId="{887124B2-DCF2-7348-9A24-03BDFAC773C6}" srcOrd="1" destOrd="5" presId="urn:microsoft.com/office/officeart/2005/8/layout/hProcess4"/>
    <dgm:cxn modelId="{286B6CD7-CC03-2F46-B8F7-CD4281349CF1}" type="presOf" srcId="{598CD63E-A291-2B4B-9A76-A6B25AF2BE1F}" destId="{887124B2-DCF2-7348-9A24-03BDFAC773C6}" srcOrd="1" destOrd="7" presId="urn:microsoft.com/office/officeart/2005/8/layout/hProcess4"/>
    <dgm:cxn modelId="{08967C9F-9402-E349-BDCA-2F40D77F3F51}" type="presOf" srcId="{CD61BE16-52DD-5449-B110-7E5591E905CA}" destId="{887124B2-DCF2-7348-9A24-03BDFAC773C6}" srcOrd="1" destOrd="6" presId="urn:microsoft.com/office/officeart/2005/8/layout/hProcess4"/>
    <dgm:cxn modelId="{E3C53A1E-54A4-F44D-A335-018EA5061449}" type="presOf" srcId="{BCB9639E-16A4-AC44-9331-45AF99368057}" destId="{1F6A97C5-F3A9-E94F-905E-0E5EEFB98187}" srcOrd="0" destOrd="0" presId="urn:microsoft.com/office/officeart/2005/8/layout/hProcess4"/>
    <dgm:cxn modelId="{9A240B86-CCD0-004F-BF9F-B27EF75F9F6F}" type="presOf" srcId="{0CF9FC02-B2F8-CE43-8074-2C4E645D2233}" destId="{C1F890E0-24C4-D642-8884-C9B159244FFE}" srcOrd="0" destOrd="8" presId="urn:microsoft.com/office/officeart/2005/8/layout/hProcess4"/>
    <dgm:cxn modelId="{D8D54744-D7A4-EE49-86A5-65B495BB3A05}" srcId="{598CD63E-A291-2B4B-9A76-A6B25AF2BE1F}" destId="{ACF38634-81AD-0D48-B651-7D0D6C553136}" srcOrd="1" destOrd="0" parTransId="{532D61AB-3B28-0641-9F97-BA795ED2DC20}" sibTransId="{9C877795-57FE-2342-80EC-8CED6CC23819}"/>
    <dgm:cxn modelId="{365DF8A7-BDEA-5042-8DA8-372F7F1344A8}" srcId="{A0FE24AE-09FF-9A4A-9657-51866483B5CE}" destId="{06F087F8-B506-1B41-8B40-C1691648366C}" srcOrd="0" destOrd="0" parTransId="{2D813256-DF2E-5F4F-9B3C-22D4294F52E6}" sibTransId="{161BCF23-3684-C947-909D-73A925D3779B}"/>
    <dgm:cxn modelId="{52087324-CD50-864E-B232-F202CBB40BD2}" type="presOf" srcId="{1DAAC1CB-4715-F347-80BA-24406AEB247B}" destId="{887124B2-DCF2-7348-9A24-03BDFAC773C6}" srcOrd="1" destOrd="1" presId="urn:microsoft.com/office/officeart/2005/8/layout/hProcess4"/>
    <dgm:cxn modelId="{9B6DB19B-F11A-5C4B-8761-3CF8C034CCE2}" type="presOf" srcId="{598CD63E-A291-2B4B-9A76-A6B25AF2BE1F}" destId="{C1F890E0-24C4-D642-8884-C9B159244FFE}" srcOrd="0" destOrd="7" presId="urn:microsoft.com/office/officeart/2005/8/layout/hProcess4"/>
    <dgm:cxn modelId="{E73BA739-2E38-504B-9EFF-CE02609484A0}" srcId="{BCB9639E-16A4-AC44-9331-45AF99368057}" destId="{511BB6DD-96D4-4D4B-9E9B-6ABB3B02BC83}" srcOrd="0" destOrd="0" parTransId="{2D97D296-BCAD-FD4C-8097-747204B2259C}" sibTransId="{0B22A020-8323-8C46-B9AC-D995B925E7F0}"/>
    <dgm:cxn modelId="{2828E02D-F186-3E40-A5BF-98D8106296B1}" type="presOf" srcId="{A0FE24AE-09FF-9A4A-9657-51866483B5CE}" destId="{887124B2-DCF2-7348-9A24-03BDFAC773C6}" srcOrd="1" destOrd="4" presId="urn:microsoft.com/office/officeart/2005/8/layout/hProcess4"/>
    <dgm:cxn modelId="{950264A4-D3FD-744D-BBC7-9F8A63AE57E7}" type="presOf" srcId="{EBF7DEDA-BC08-484A-B706-959A5B1FC235}" destId="{887124B2-DCF2-7348-9A24-03BDFAC773C6}" srcOrd="1" destOrd="2" presId="urn:microsoft.com/office/officeart/2005/8/layout/hProcess4"/>
    <dgm:cxn modelId="{6796C31D-D50E-9941-9219-732C0A97C6E6}" srcId="{A0FE24AE-09FF-9A4A-9657-51866483B5CE}" destId="{CD61BE16-52DD-5449-B110-7E5591E905CA}" srcOrd="1" destOrd="0" parTransId="{81CFD568-4C7F-C74E-B94C-F891041E31BC}" sibTransId="{19F540C6-2791-274E-96DC-D3634DEEAA4E}"/>
    <dgm:cxn modelId="{E2E159B2-1791-A240-9E6A-97D00125ECEA}" type="presOf" srcId="{2D59797C-7B77-5C45-9F45-B471200144CC}" destId="{4921A1A8-6658-C946-81EC-1BBCEEEDE982}" srcOrd="0" destOrd="0" presId="urn:microsoft.com/office/officeart/2005/8/layout/hProcess4"/>
    <dgm:cxn modelId="{D12F8C23-765B-3048-9E49-DF7ED22E69F6}" srcId="{BCB9639E-16A4-AC44-9331-45AF99368057}" destId="{EBF7DEDA-BC08-484A-B706-959A5B1FC235}" srcOrd="1" destOrd="0" parTransId="{B6991402-628E-E44C-9EAA-D750C1DD2115}" sibTransId="{BF4369AD-2341-324F-908E-5745F8111EF8}"/>
    <dgm:cxn modelId="{79BF52BD-7FBA-FB4E-A6B5-ADA5719388A0}" type="presOf" srcId="{0CF9FC02-B2F8-CE43-8074-2C4E645D2233}" destId="{887124B2-DCF2-7348-9A24-03BDFAC773C6}" srcOrd="1" destOrd="8" presId="urn:microsoft.com/office/officeart/2005/8/layout/hProcess4"/>
    <dgm:cxn modelId="{A550EBA5-84C3-B44E-9DCA-BF60F74B93BB}" type="presOf" srcId="{449E9820-F66C-E04D-9FC9-DFBCA3ECB710}" destId="{26A4BAEB-B72C-1943-AEEC-9A40E0FDD806}" srcOrd="0" destOrd="0" presId="urn:microsoft.com/office/officeart/2005/8/layout/hProcess4"/>
    <dgm:cxn modelId="{CD42B28C-03CA-304E-94C9-1D24E256F04E}" srcId="{449E9820-F66C-E04D-9FC9-DFBCA3ECB710}" destId="{2D59797C-7B77-5C45-9F45-B471200144CC}" srcOrd="0" destOrd="0" parTransId="{0803F194-D4E3-B245-93EE-3CD971BA5A09}" sibTransId="{171B27C5-D6EC-1943-A537-E909B0C5AFEA}"/>
    <dgm:cxn modelId="{4479C9AF-CC05-4248-8EED-980380337186}" srcId="{598CD63E-A291-2B4B-9A76-A6B25AF2BE1F}" destId="{0CF9FC02-B2F8-CE43-8074-2C4E645D2233}" srcOrd="0" destOrd="0" parTransId="{F9307962-D8D8-6443-954F-1573A930905F}" sibTransId="{499BE514-14A2-654C-BDA0-E936ECB13BED}"/>
    <dgm:cxn modelId="{020224E4-AF45-8F45-ADB1-BD390EA2D8D2}" type="presOf" srcId="{511BB6DD-96D4-4D4B-9E9B-6ABB3B02BC83}" destId="{C1F890E0-24C4-D642-8884-C9B159244FFE}" srcOrd="0" destOrd="0" presId="urn:microsoft.com/office/officeart/2005/8/layout/hProcess4"/>
    <dgm:cxn modelId="{213919C4-246B-774C-ABE5-6CEA86FD2D49}" type="presOf" srcId="{171B27C5-D6EC-1943-A537-E909B0C5AFEA}" destId="{035FEA2A-0066-1642-A472-449A8E0D404E}" srcOrd="0" destOrd="0" presId="urn:microsoft.com/office/officeart/2005/8/layout/hProcess4"/>
    <dgm:cxn modelId="{62F4ADE6-7A37-8240-A3C2-9ACF991FE783}" srcId="{EBF7DEDA-BC08-484A-B706-959A5B1FC235}" destId="{98FF5C87-34E8-A74C-9290-1DF6EEAC886D}" srcOrd="0" destOrd="0" parTransId="{EF08AAF5-1B3E-624F-8083-56125B17096B}" sibTransId="{5AF01204-147C-4E4C-AD92-620F237C0BB1}"/>
    <dgm:cxn modelId="{521D8C47-F512-7B42-A03B-F7012501D7F4}" srcId="{BCB9639E-16A4-AC44-9331-45AF99368057}" destId="{A0FE24AE-09FF-9A4A-9657-51866483B5CE}" srcOrd="2" destOrd="0" parTransId="{59A5C328-4A21-8D43-990E-6EB3354E2FCB}" sibTransId="{BA40B69B-B5E7-8847-A6DF-F55EAB929C7A}"/>
    <dgm:cxn modelId="{CDA79AAE-8CBC-534E-90AF-37EE393DA5B8}" type="presOf" srcId="{511BB6DD-96D4-4D4B-9E9B-6ABB3B02BC83}" destId="{887124B2-DCF2-7348-9A24-03BDFAC773C6}" srcOrd="1" destOrd="0" presId="urn:microsoft.com/office/officeart/2005/8/layout/hProcess4"/>
    <dgm:cxn modelId="{71D36931-2C65-3444-88DB-5EB26C3409AD}" srcId="{449E9820-F66C-E04D-9FC9-DFBCA3ECB710}" destId="{BCB9639E-16A4-AC44-9331-45AF99368057}" srcOrd="1" destOrd="0" parTransId="{B1E5DC08-4940-3743-999E-EBB5458DFBC7}" sibTransId="{CA32CB20-AAA6-724E-B6C4-B6D44AD43CD2}"/>
    <dgm:cxn modelId="{710D463B-430B-CA44-A895-58976ED9584D}" type="presParOf" srcId="{26A4BAEB-B72C-1943-AEEC-9A40E0FDD806}" destId="{99A703B5-C9E6-884D-8014-F7364321B605}" srcOrd="0" destOrd="0" presId="urn:microsoft.com/office/officeart/2005/8/layout/hProcess4"/>
    <dgm:cxn modelId="{CBF036C3-938F-2841-9273-D642B8E2E494}" type="presParOf" srcId="{26A4BAEB-B72C-1943-AEEC-9A40E0FDD806}" destId="{2D632835-A53D-3A43-A1D5-2C2D581A4DB2}" srcOrd="1" destOrd="0" presId="urn:microsoft.com/office/officeart/2005/8/layout/hProcess4"/>
    <dgm:cxn modelId="{32E7ED61-1CC3-CA45-A8B4-34C13F6E8D9B}" type="presParOf" srcId="{26A4BAEB-B72C-1943-AEEC-9A40E0FDD806}" destId="{195771B2-E83C-8D47-AC5A-E0907F1AB596}" srcOrd="2" destOrd="0" presId="urn:microsoft.com/office/officeart/2005/8/layout/hProcess4"/>
    <dgm:cxn modelId="{E5F3A696-2D6C-5445-AE47-C41AA71665C7}" type="presParOf" srcId="{195771B2-E83C-8D47-AC5A-E0907F1AB596}" destId="{472E555F-5D76-F646-A9B1-4FB9028CA3C5}" srcOrd="0" destOrd="0" presId="urn:microsoft.com/office/officeart/2005/8/layout/hProcess4"/>
    <dgm:cxn modelId="{D5FE58AC-1D16-314F-996D-61E0A34E287A}" type="presParOf" srcId="{472E555F-5D76-F646-A9B1-4FB9028CA3C5}" destId="{B8A9D309-9071-E14D-BB12-D0AEB42CD846}" srcOrd="0" destOrd="0" presId="urn:microsoft.com/office/officeart/2005/8/layout/hProcess4"/>
    <dgm:cxn modelId="{3CD35ED0-6EA5-A14F-9D59-D4F7C435A9E2}" type="presParOf" srcId="{472E555F-5D76-F646-A9B1-4FB9028CA3C5}" destId="{09038744-C04D-3E4E-AA73-587B41E192F1}" srcOrd="1" destOrd="0" presId="urn:microsoft.com/office/officeart/2005/8/layout/hProcess4"/>
    <dgm:cxn modelId="{4AAF2173-00E4-D94A-888B-A8727F22019F}" type="presParOf" srcId="{472E555F-5D76-F646-A9B1-4FB9028CA3C5}" destId="{88034084-8706-6345-8CE3-DF48E4AD27BC}" srcOrd="2" destOrd="0" presId="urn:microsoft.com/office/officeart/2005/8/layout/hProcess4"/>
    <dgm:cxn modelId="{CE3E8BB5-5324-AD49-AB5D-A68CB154BACF}" type="presParOf" srcId="{472E555F-5D76-F646-A9B1-4FB9028CA3C5}" destId="{4921A1A8-6658-C946-81EC-1BBCEEEDE982}" srcOrd="3" destOrd="0" presId="urn:microsoft.com/office/officeart/2005/8/layout/hProcess4"/>
    <dgm:cxn modelId="{8A9CB17D-1BC1-3543-A55A-AA3378116DED}" type="presParOf" srcId="{472E555F-5D76-F646-A9B1-4FB9028CA3C5}" destId="{3314B292-EC9A-424A-9941-393AA94D0860}" srcOrd="4" destOrd="0" presId="urn:microsoft.com/office/officeart/2005/8/layout/hProcess4"/>
    <dgm:cxn modelId="{24200AC4-CB20-A24D-9F79-652D4669A8B2}" type="presParOf" srcId="{195771B2-E83C-8D47-AC5A-E0907F1AB596}" destId="{035FEA2A-0066-1642-A472-449A8E0D404E}" srcOrd="1" destOrd="0" presId="urn:microsoft.com/office/officeart/2005/8/layout/hProcess4"/>
    <dgm:cxn modelId="{89E0CBB5-0415-7C41-B960-9DBB26E7258B}" type="presParOf" srcId="{195771B2-E83C-8D47-AC5A-E0907F1AB596}" destId="{E9B317C0-603D-8847-96CD-2BC1C21CD16E}" srcOrd="2" destOrd="0" presId="urn:microsoft.com/office/officeart/2005/8/layout/hProcess4"/>
    <dgm:cxn modelId="{90F7BDDA-F1ED-934B-9783-0465D4C99730}" type="presParOf" srcId="{E9B317C0-603D-8847-96CD-2BC1C21CD16E}" destId="{369B91B5-8C91-294B-A353-A5CAB840FB07}" srcOrd="0" destOrd="0" presId="urn:microsoft.com/office/officeart/2005/8/layout/hProcess4"/>
    <dgm:cxn modelId="{6DA0DC50-D392-BD4F-85AC-931A0DB379A0}" type="presParOf" srcId="{E9B317C0-603D-8847-96CD-2BC1C21CD16E}" destId="{C1F890E0-24C4-D642-8884-C9B159244FFE}" srcOrd="1" destOrd="0" presId="urn:microsoft.com/office/officeart/2005/8/layout/hProcess4"/>
    <dgm:cxn modelId="{D78CCF25-CD3F-CE49-8B19-BE1C2F978170}" type="presParOf" srcId="{E9B317C0-603D-8847-96CD-2BC1C21CD16E}" destId="{887124B2-DCF2-7348-9A24-03BDFAC773C6}" srcOrd="2" destOrd="0" presId="urn:microsoft.com/office/officeart/2005/8/layout/hProcess4"/>
    <dgm:cxn modelId="{FCD35A8F-EEFD-974F-8B53-B70D6EAE894D}" type="presParOf" srcId="{E9B317C0-603D-8847-96CD-2BC1C21CD16E}" destId="{1F6A97C5-F3A9-E94F-905E-0E5EEFB98187}" srcOrd="3" destOrd="0" presId="urn:microsoft.com/office/officeart/2005/8/layout/hProcess4"/>
    <dgm:cxn modelId="{183C9372-C06B-774A-A474-92868D2A47C7}" type="presParOf" srcId="{E9B317C0-603D-8847-96CD-2BC1C21CD16E}" destId="{F41D957D-C15B-7F4C-9089-B004335F615C}" srcOrd="4" destOrd="0" presId="urn:microsoft.com/office/officeart/2005/8/layout/h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966F55-D052-E14D-848F-7196F1653D62}" type="doc">
      <dgm:prSet loTypeId="urn:microsoft.com/office/officeart/2005/8/layout/arrow4" loCatId="relationship" qsTypeId="urn:microsoft.com/office/officeart/2005/8/quickstyle/simple4" qsCatId="simple" csTypeId="urn:microsoft.com/office/officeart/2005/8/colors/accent1_2" csCatId="accent1" phldr="1"/>
      <dgm:spPr/>
      <dgm:t>
        <a:bodyPr/>
        <a:lstStyle/>
        <a:p>
          <a:endParaRPr lang="en-US"/>
        </a:p>
      </dgm:t>
    </dgm:pt>
    <dgm:pt modelId="{7CD53D11-14A8-BB47-93CB-4BC9BBFDA16C}">
      <dgm:prSet custT="1"/>
      <dgm:spPr/>
      <dgm:t>
        <a:bodyPr/>
        <a:lstStyle/>
        <a:p>
          <a:pPr rtl="0"/>
          <a:r>
            <a:rPr lang="en-US" sz="2800" dirty="0" smtClean="0"/>
            <a:t>Register or set of registers that contain </a:t>
          </a:r>
          <a:r>
            <a:rPr lang="en-US" sz="2800" dirty="0" smtClean="0">
              <a:solidFill>
                <a:srgbClr val="FF0000"/>
              </a:solidFill>
            </a:rPr>
            <a:t>status information</a:t>
          </a:r>
          <a:endParaRPr lang="en-US" sz="2800" dirty="0">
            <a:solidFill>
              <a:srgbClr val="FF0000"/>
            </a:solidFill>
          </a:endParaRPr>
        </a:p>
      </dgm:t>
    </dgm:pt>
    <dgm:pt modelId="{8D1367BB-84E1-5D4E-AEFC-5100700A0E70}" type="parTrans" cxnId="{171FDFEC-3D39-0045-A026-4928B870FF4F}">
      <dgm:prSet/>
      <dgm:spPr/>
      <dgm:t>
        <a:bodyPr/>
        <a:lstStyle/>
        <a:p>
          <a:endParaRPr lang="en-US"/>
        </a:p>
      </dgm:t>
    </dgm:pt>
    <dgm:pt modelId="{02269C7D-0197-2D4E-8CA6-418CA636BF74}" type="sibTrans" cxnId="{171FDFEC-3D39-0045-A026-4928B870FF4F}">
      <dgm:prSet/>
      <dgm:spPr/>
      <dgm:t>
        <a:bodyPr/>
        <a:lstStyle/>
        <a:p>
          <a:endParaRPr lang="en-US"/>
        </a:p>
      </dgm:t>
    </dgm:pt>
    <dgm:pt modelId="{BD6D24BD-E548-9A4A-855D-6C225FD31DCB}">
      <dgm:prSet custT="1"/>
      <dgm:spPr/>
      <dgm:t>
        <a:bodyPr/>
        <a:lstStyle/>
        <a:p>
          <a:pPr rtl="0"/>
          <a:r>
            <a:rPr lang="en-US" sz="2800" dirty="0" smtClean="0">
              <a:solidFill>
                <a:srgbClr val="0000CC"/>
              </a:solidFill>
            </a:rPr>
            <a:t>Common fields or flags include</a:t>
          </a:r>
          <a:r>
            <a:rPr lang="en-US" sz="2800" dirty="0" smtClean="0"/>
            <a:t>:</a:t>
          </a:r>
          <a:endParaRPr lang="en-US" sz="2800" dirty="0"/>
        </a:p>
      </dgm:t>
    </dgm:pt>
    <dgm:pt modelId="{3B2DB9EB-8A9D-6E48-9CAD-6EE944E183CF}" type="parTrans" cxnId="{02CEC83C-DB20-C542-B1C1-903452A57AD4}">
      <dgm:prSet/>
      <dgm:spPr/>
      <dgm:t>
        <a:bodyPr/>
        <a:lstStyle/>
        <a:p>
          <a:endParaRPr lang="en-US"/>
        </a:p>
      </dgm:t>
    </dgm:pt>
    <dgm:pt modelId="{46296E97-6DD7-5B42-A2D7-2B317B9916ED}" type="sibTrans" cxnId="{02CEC83C-DB20-C542-B1C1-903452A57AD4}">
      <dgm:prSet/>
      <dgm:spPr/>
      <dgm:t>
        <a:bodyPr/>
        <a:lstStyle/>
        <a:p>
          <a:endParaRPr lang="en-US"/>
        </a:p>
      </dgm:t>
    </dgm:pt>
    <dgm:pt modelId="{AE179C10-8D0E-FC4E-B58C-24E89F87024F}">
      <dgm:prSet custT="1"/>
      <dgm:spPr/>
      <dgm:t>
        <a:bodyPr/>
        <a:lstStyle/>
        <a:p>
          <a:pPr rtl="0"/>
          <a:r>
            <a:rPr lang="en-US" sz="2000" dirty="0" smtClean="0"/>
            <a:t>Sign</a:t>
          </a:r>
          <a:endParaRPr lang="en-US" sz="2000" dirty="0"/>
        </a:p>
      </dgm:t>
    </dgm:pt>
    <dgm:pt modelId="{D7FD6E6C-6BC1-5747-BA0E-5AE759ADB980}" type="parTrans" cxnId="{C9EBAF4B-F1ED-E943-BF4C-6A8588BC6EC0}">
      <dgm:prSet/>
      <dgm:spPr/>
      <dgm:t>
        <a:bodyPr/>
        <a:lstStyle/>
        <a:p>
          <a:endParaRPr lang="en-US"/>
        </a:p>
      </dgm:t>
    </dgm:pt>
    <dgm:pt modelId="{47E37169-8B77-BA4B-87CB-B339DABDB0D7}" type="sibTrans" cxnId="{C9EBAF4B-F1ED-E943-BF4C-6A8588BC6EC0}">
      <dgm:prSet/>
      <dgm:spPr/>
      <dgm:t>
        <a:bodyPr/>
        <a:lstStyle/>
        <a:p>
          <a:endParaRPr lang="en-US"/>
        </a:p>
      </dgm:t>
    </dgm:pt>
    <dgm:pt modelId="{4C25EF1F-2B52-1A49-996A-69288106C6D8}">
      <dgm:prSet custT="1"/>
      <dgm:spPr/>
      <dgm:t>
        <a:bodyPr/>
        <a:lstStyle/>
        <a:p>
          <a:pPr rtl="0"/>
          <a:r>
            <a:rPr lang="en-US" sz="2000" dirty="0" smtClean="0"/>
            <a:t>Zero</a:t>
          </a:r>
          <a:endParaRPr lang="en-US" sz="2000" dirty="0"/>
        </a:p>
      </dgm:t>
    </dgm:pt>
    <dgm:pt modelId="{045E6BBE-1863-9545-BB4A-83592E351C7B}" type="parTrans" cxnId="{32F583A6-15F0-5B45-8EEB-796A35CB3268}">
      <dgm:prSet/>
      <dgm:spPr/>
      <dgm:t>
        <a:bodyPr/>
        <a:lstStyle/>
        <a:p>
          <a:endParaRPr lang="en-US"/>
        </a:p>
      </dgm:t>
    </dgm:pt>
    <dgm:pt modelId="{2C632AA3-C700-214A-8407-8E131F5275B9}" type="sibTrans" cxnId="{32F583A6-15F0-5B45-8EEB-796A35CB3268}">
      <dgm:prSet/>
      <dgm:spPr/>
      <dgm:t>
        <a:bodyPr/>
        <a:lstStyle/>
        <a:p>
          <a:endParaRPr lang="en-US"/>
        </a:p>
      </dgm:t>
    </dgm:pt>
    <dgm:pt modelId="{07EFF1AF-5A02-EA4E-B19A-96E78F350787}">
      <dgm:prSet custT="1"/>
      <dgm:spPr/>
      <dgm:t>
        <a:bodyPr/>
        <a:lstStyle/>
        <a:p>
          <a:pPr rtl="0"/>
          <a:r>
            <a:rPr lang="en-US" sz="2000" dirty="0" smtClean="0"/>
            <a:t>Carry</a:t>
          </a:r>
          <a:endParaRPr lang="en-US" sz="2000" dirty="0"/>
        </a:p>
      </dgm:t>
    </dgm:pt>
    <dgm:pt modelId="{C707A371-12AF-8E49-87EC-418B31F6101C}" type="parTrans" cxnId="{9875B65D-6A11-E44C-B06A-5DE5F30308DA}">
      <dgm:prSet/>
      <dgm:spPr/>
      <dgm:t>
        <a:bodyPr/>
        <a:lstStyle/>
        <a:p>
          <a:endParaRPr lang="en-US"/>
        </a:p>
      </dgm:t>
    </dgm:pt>
    <dgm:pt modelId="{A412703B-B498-8542-A863-1BA5F2403F1B}" type="sibTrans" cxnId="{9875B65D-6A11-E44C-B06A-5DE5F30308DA}">
      <dgm:prSet/>
      <dgm:spPr/>
      <dgm:t>
        <a:bodyPr/>
        <a:lstStyle/>
        <a:p>
          <a:endParaRPr lang="en-US"/>
        </a:p>
      </dgm:t>
    </dgm:pt>
    <dgm:pt modelId="{C38BB5B9-C9C6-784E-86C7-565A576E006C}">
      <dgm:prSet custT="1"/>
      <dgm:spPr/>
      <dgm:t>
        <a:bodyPr/>
        <a:lstStyle/>
        <a:p>
          <a:pPr rtl="0"/>
          <a:r>
            <a:rPr lang="en-US" sz="2000" dirty="0" smtClean="0"/>
            <a:t>Equal</a:t>
          </a:r>
          <a:endParaRPr lang="en-US" sz="2000" dirty="0"/>
        </a:p>
      </dgm:t>
    </dgm:pt>
    <dgm:pt modelId="{350000F1-E51D-2D4A-98F9-9A8FA001818E}" type="parTrans" cxnId="{B70FE954-9617-8441-B007-95D9514E94EB}">
      <dgm:prSet/>
      <dgm:spPr/>
      <dgm:t>
        <a:bodyPr/>
        <a:lstStyle/>
        <a:p>
          <a:endParaRPr lang="en-US"/>
        </a:p>
      </dgm:t>
    </dgm:pt>
    <dgm:pt modelId="{D6539CDB-D55A-8E44-8B60-F9382D57AE08}" type="sibTrans" cxnId="{B70FE954-9617-8441-B007-95D9514E94EB}">
      <dgm:prSet/>
      <dgm:spPr/>
      <dgm:t>
        <a:bodyPr/>
        <a:lstStyle/>
        <a:p>
          <a:endParaRPr lang="en-US"/>
        </a:p>
      </dgm:t>
    </dgm:pt>
    <dgm:pt modelId="{7FFDA7A2-87A6-CE4A-88DA-CA55B94BFE18}">
      <dgm:prSet custT="1"/>
      <dgm:spPr/>
      <dgm:t>
        <a:bodyPr/>
        <a:lstStyle/>
        <a:p>
          <a:pPr rtl="0"/>
          <a:r>
            <a:rPr lang="en-US" sz="2000" dirty="0" smtClean="0"/>
            <a:t>Overflow</a:t>
          </a:r>
          <a:endParaRPr lang="en-US" sz="2000" dirty="0"/>
        </a:p>
      </dgm:t>
    </dgm:pt>
    <dgm:pt modelId="{6E34A588-C12B-C448-987E-324F184314F8}" type="parTrans" cxnId="{D15C54FD-F364-B448-931F-E0417ED2500E}">
      <dgm:prSet/>
      <dgm:spPr/>
      <dgm:t>
        <a:bodyPr/>
        <a:lstStyle/>
        <a:p>
          <a:endParaRPr lang="en-US"/>
        </a:p>
      </dgm:t>
    </dgm:pt>
    <dgm:pt modelId="{59466A86-9BFC-B344-8376-2AB916A42DA3}" type="sibTrans" cxnId="{D15C54FD-F364-B448-931F-E0417ED2500E}">
      <dgm:prSet/>
      <dgm:spPr/>
      <dgm:t>
        <a:bodyPr/>
        <a:lstStyle/>
        <a:p>
          <a:endParaRPr lang="en-US"/>
        </a:p>
      </dgm:t>
    </dgm:pt>
    <dgm:pt modelId="{D88FECE5-5FC3-0B4A-B7D9-66A3BD92AB68}">
      <dgm:prSet custT="1"/>
      <dgm:spPr/>
      <dgm:t>
        <a:bodyPr/>
        <a:lstStyle/>
        <a:p>
          <a:pPr rtl="0"/>
          <a:r>
            <a:rPr lang="en-US" sz="2000" dirty="0" smtClean="0"/>
            <a:t>Interrupt Enable/Disable</a:t>
          </a:r>
          <a:endParaRPr lang="en-US" sz="2000" dirty="0"/>
        </a:p>
      </dgm:t>
    </dgm:pt>
    <dgm:pt modelId="{B39B5C1E-9D79-FE4D-87C2-8B6346D79A57}" type="parTrans" cxnId="{23FBF6F8-ED99-2042-B962-152426A3E129}">
      <dgm:prSet/>
      <dgm:spPr/>
      <dgm:t>
        <a:bodyPr/>
        <a:lstStyle/>
        <a:p>
          <a:endParaRPr lang="en-US"/>
        </a:p>
      </dgm:t>
    </dgm:pt>
    <dgm:pt modelId="{F548B796-6E6E-CA48-859B-E62D2D3E16BC}" type="sibTrans" cxnId="{23FBF6F8-ED99-2042-B962-152426A3E129}">
      <dgm:prSet/>
      <dgm:spPr/>
      <dgm:t>
        <a:bodyPr/>
        <a:lstStyle/>
        <a:p>
          <a:endParaRPr lang="en-US"/>
        </a:p>
      </dgm:t>
    </dgm:pt>
    <dgm:pt modelId="{3624604C-F1E1-724B-A085-66D556D96BC3}">
      <dgm:prSet custT="1"/>
      <dgm:spPr/>
      <dgm:t>
        <a:bodyPr/>
        <a:lstStyle/>
        <a:p>
          <a:pPr rtl="0"/>
          <a:r>
            <a:rPr lang="en-US" sz="2000" dirty="0" smtClean="0"/>
            <a:t>Supervisor</a:t>
          </a:r>
          <a:endParaRPr lang="en-US" sz="2000" dirty="0"/>
        </a:p>
      </dgm:t>
    </dgm:pt>
    <dgm:pt modelId="{9B905FF9-13EB-5D41-85AB-FC2423B0548A}" type="parTrans" cxnId="{50E77A2B-DEFF-604D-9B91-3A3228253E01}">
      <dgm:prSet/>
      <dgm:spPr/>
      <dgm:t>
        <a:bodyPr/>
        <a:lstStyle/>
        <a:p>
          <a:endParaRPr lang="en-US"/>
        </a:p>
      </dgm:t>
    </dgm:pt>
    <dgm:pt modelId="{1C0FB960-31CE-8C44-BED9-92839C72EFA0}" type="sibTrans" cxnId="{50E77A2B-DEFF-604D-9B91-3A3228253E01}">
      <dgm:prSet/>
      <dgm:spPr/>
      <dgm:t>
        <a:bodyPr/>
        <a:lstStyle/>
        <a:p>
          <a:endParaRPr lang="en-US"/>
        </a:p>
      </dgm:t>
    </dgm:pt>
    <dgm:pt modelId="{327D01AD-C940-E849-A75E-691ADFDC39EC}" type="pres">
      <dgm:prSet presAssocID="{C0966F55-D052-E14D-848F-7196F1653D62}" presName="compositeShape" presStyleCnt="0">
        <dgm:presLayoutVars>
          <dgm:chMax val="2"/>
          <dgm:dir/>
          <dgm:resizeHandles val="exact"/>
        </dgm:presLayoutVars>
      </dgm:prSet>
      <dgm:spPr/>
      <dgm:t>
        <a:bodyPr/>
        <a:lstStyle/>
        <a:p>
          <a:endParaRPr lang="en-US"/>
        </a:p>
      </dgm:t>
    </dgm:pt>
    <dgm:pt modelId="{B73E271E-CE66-1941-BDE4-DC011A56D099}" type="pres">
      <dgm:prSet presAssocID="{7CD53D11-14A8-BB47-93CB-4BC9BBFDA16C}" presName="upArrow" presStyleLbl="node1" presStyleIdx="0" presStyleCnt="2"/>
      <dgm:spPr/>
    </dgm:pt>
    <dgm:pt modelId="{CFF95017-E622-CB47-81A6-7B8D3D03A33B}" type="pres">
      <dgm:prSet presAssocID="{7CD53D11-14A8-BB47-93CB-4BC9BBFDA16C}" presName="upArrowText" presStyleLbl="revTx" presStyleIdx="0" presStyleCnt="2">
        <dgm:presLayoutVars>
          <dgm:chMax val="0"/>
          <dgm:bulletEnabled val="1"/>
        </dgm:presLayoutVars>
      </dgm:prSet>
      <dgm:spPr/>
      <dgm:t>
        <a:bodyPr/>
        <a:lstStyle/>
        <a:p>
          <a:endParaRPr lang="en-US"/>
        </a:p>
      </dgm:t>
    </dgm:pt>
    <dgm:pt modelId="{FAFFC7AD-0AC6-7C42-BAAA-78490EEA3097}" type="pres">
      <dgm:prSet presAssocID="{BD6D24BD-E548-9A4A-855D-6C225FD31DCB}" presName="downArrow" presStyleLbl="node1" presStyleIdx="1" presStyleCnt="2"/>
      <dgm:spPr/>
    </dgm:pt>
    <dgm:pt modelId="{20F573A9-C3CE-6E4D-8FF9-E946479E33E0}" type="pres">
      <dgm:prSet presAssocID="{BD6D24BD-E548-9A4A-855D-6C225FD31DCB}" presName="downArrowText" presStyleLbl="revTx" presStyleIdx="1" presStyleCnt="2" custScaleY="149916">
        <dgm:presLayoutVars>
          <dgm:chMax val="0"/>
          <dgm:bulletEnabled val="1"/>
        </dgm:presLayoutVars>
      </dgm:prSet>
      <dgm:spPr/>
      <dgm:t>
        <a:bodyPr/>
        <a:lstStyle/>
        <a:p>
          <a:endParaRPr lang="en-US"/>
        </a:p>
      </dgm:t>
    </dgm:pt>
  </dgm:ptLst>
  <dgm:cxnLst>
    <dgm:cxn modelId="{CCB9949D-12C8-7240-BD12-A3C7F099828E}" type="presOf" srcId="{BD6D24BD-E548-9A4A-855D-6C225FD31DCB}" destId="{20F573A9-C3CE-6E4D-8FF9-E946479E33E0}" srcOrd="0" destOrd="0" presId="urn:microsoft.com/office/officeart/2005/8/layout/arrow4"/>
    <dgm:cxn modelId="{C9EBAF4B-F1ED-E943-BF4C-6A8588BC6EC0}" srcId="{BD6D24BD-E548-9A4A-855D-6C225FD31DCB}" destId="{AE179C10-8D0E-FC4E-B58C-24E89F87024F}" srcOrd="0" destOrd="0" parTransId="{D7FD6E6C-6BC1-5747-BA0E-5AE759ADB980}" sibTransId="{47E37169-8B77-BA4B-87CB-B339DABDB0D7}"/>
    <dgm:cxn modelId="{9875B65D-6A11-E44C-B06A-5DE5F30308DA}" srcId="{BD6D24BD-E548-9A4A-855D-6C225FD31DCB}" destId="{07EFF1AF-5A02-EA4E-B19A-96E78F350787}" srcOrd="2" destOrd="0" parTransId="{C707A371-12AF-8E49-87EC-418B31F6101C}" sibTransId="{A412703B-B498-8542-A863-1BA5F2403F1B}"/>
    <dgm:cxn modelId="{3A0AE0B4-FB87-134C-B0AC-4CCB32380A4D}" type="presOf" srcId="{07EFF1AF-5A02-EA4E-B19A-96E78F350787}" destId="{20F573A9-C3CE-6E4D-8FF9-E946479E33E0}" srcOrd="0" destOrd="3" presId="urn:microsoft.com/office/officeart/2005/8/layout/arrow4"/>
    <dgm:cxn modelId="{50E77A2B-DEFF-604D-9B91-3A3228253E01}" srcId="{BD6D24BD-E548-9A4A-855D-6C225FD31DCB}" destId="{3624604C-F1E1-724B-A085-66D556D96BC3}" srcOrd="6" destOrd="0" parTransId="{9B905FF9-13EB-5D41-85AB-FC2423B0548A}" sibTransId="{1C0FB960-31CE-8C44-BED9-92839C72EFA0}"/>
    <dgm:cxn modelId="{6AA83238-6387-B940-822D-36C005D0C486}" type="presOf" srcId="{7FFDA7A2-87A6-CE4A-88DA-CA55B94BFE18}" destId="{20F573A9-C3CE-6E4D-8FF9-E946479E33E0}" srcOrd="0" destOrd="5" presId="urn:microsoft.com/office/officeart/2005/8/layout/arrow4"/>
    <dgm:cxn modelId="{23FBF6F8-ED99-2042-B962-152426A3E129}" srcId="{BD6D24BD-E548-9A4A-855D-6C225FD31DCB}" destId="{D88FECE5-5FC3-0B4A-B7D9-66A3BD92AB68}" srcOrd="5" destOrd="0" parTransId="{B39B5C1E-9D79-FE4D-87C2-8B6346D79A57}" sibTransId="{F548B796-6E6E-CA48-859B-E62D2D3E16BC}"/>
    <dgm:cxn modelId="{1252901D-A7F0-BA43-BD4D-DC84F8B2E66F}" type="presOf" srcId="{4C25EF1F-2B52-1A49-996A-69288106C6D8}" destId="{20F573A9-C3CE-6E4D-8FF9-E946479E33E0}" srcOrd="0" destOrd="2" presId="urn:microsoft.com/office/officeart/2005/8/layout/arrow4"/>
    <dgm:cxn modelId="{2B413D94-028C-0248-8811-2527F21973F3}" type="presOf" srcId="{AE179C10-8D0E-FC4E-B58C-24E89F87024F}" destId="{20F573A9-C3CE-6E4D-8FF9-E946479E33E0}" srcOrd="0" destOrd="1" presId="urn:microsoft.com/office/officeart/2005/8/layout/arrow4"/>
    <dgm:cxn modelId="{D15C54FD-F364-B448-931F-E0417ED2500E}" srcId="{BD6D24BD-E548-9A4A-855D-6C225FD31DCB}" destId="{7FFDA7A2-87A6-CE4A-88DA-CA55B94BFE18}" srcOrd="4" destOrd="0" parTransId="{6E34A588-C12B-C448-987E-324F184314F8}" sibTransId="{59466A86-9BFC-B344-8376-2AB916A42DA3}"/>
    <dgm:cxn modelId="{A53ADBAA-E375-8D49-A2C2-53382B42842E}" type="presOf" srcId="{7CD53D11-14A8-BB47-93CB-4BC9BBFDA16C}" destId="{CFF95017-E622-CB47-81A6-7B8D3D03A33B}" srcOrd="0" destOrd="0" presId="urn:microsoft.com/office/officeart/2005/8/layout/arrow4"/>
    <dgm:cxn modelId="{621F0006-92D2-C148-88A0-283DBB2C8F3B}" type="presOf" srcId="{D88FECE5-5FC3-0B4A-B7D9-66A3BD92AB68}" destId="{20F573A9-C3CE-6E4D-8FF9-E946479E33E0}" srcOrd="0" destOrd="6" presId="urn:microsoft.com/office/officeart/2005/8/layout/arrow4"/>
    <dgm:cxn modelId="{770B8EE4-4489-4044-A899-BF8F463E22AC}" type="presOf" srcId="{C0966F55-D052-E14D-848F-7196F1653D62}" destId="{327D01AD-C940-E849-A75E-691ADFDC39EC}" srcOrd="0" destOrd="0" presId="urn:microsoft.com/office/officeart/2005/8/layout/arrow4"/>
    <dgm:cxn modelId="{171FDFEC-3D39-0045-A026-4928B870FF4F}" srcId="{C0966F55-D052-E14D-848F-7196F1653D62}" destId="{7CD53D11-14A8-BB47-93CB-4BC9BBFDA16C}" srcOrd="0" destOrd="0" parTransId="{8D1367BB-84E1-5D4E-AEFC-5100700A0E70}" sibTransId="{02269C7D-0197-2D4E-8CA6-418CA636BF74}"/>
    <dgm:cxn modelId="{095ED521-D2CC-7E47-8499-0975E01F78B2}" type="presOf" srcId="{C38BB5B9-C9C6-784E-86C7-565A576E006C}" destId="{20F573A9-C3CE-6E4D-8FF9-E946479E33E0}" srcOrd="0" destOrd="4" presId="urn:microsoft.com/office/officeart/2005/8/layout/arrow4"/>
    <dgm:cxn modelId="{02CEC83C-DB20-C542-B1C1-903452A57AD4}" srcId="{C0966F55-D052-E14D-848F-7196F1653D62}" destId="{BD6D24BD-E548-9A4A-855D-6C225FD31DCB}" srcOrd="1" destOrd="0" parTransId="{3B2DB9EB-8A9D-6E48-9CAD-6EE944E183CF}" sibTransId="{46296E97-6DD7-5B42-A2D7-2B317B9916ED}"/>
    <dgm:cxn modelId="{7A248969-10F8-F748-8560-D187512113EA}" type="presOf" srcId="{3624604C-F1E1-724B-A085-66D556D96BC3}" destId="{20F573A9-C3CE-6E4D-8FF9-E946479E33E0}" srcOrd="0" destOrd="7" presId="urn:microsoft.com/office/officeart/2005/8/layout/arrow4"/>
    <dgm:cxn modelId="{B70FE954-9617-8441-B007-95D9514E94EB}" srcId="{BD6D24BD-E548-9A4A-855D-6C225FD31DCB}" destId="{C38BB5B9-C9C6-784E-86C7-565A576E006C}" srcOrd="3" destOrd="0" parTransId="{350000F1-E51D-2D4A-98F9-9A8FA001818E}" sibTransId="{D6539CDB-D55A-8E44-8B60-F9382D57AE08}"/>
    <dgm:cxn modelId="{32F583A6-15F0-5B45-8EEB-796A35CB3268}" srcId="{BD6D24BD-E548-9A4A-855D-6C225FD31DCB}" destId="{4C25EF1F-2B52-1A49-996A-69288106C6D8}" srcOrd="1" destOrd="0" parTransId="{045E6BBE-1863-9545-BB4A-83592E351C7B}" sibTransId="{2C632AA3-C700-214A-8407-8E131F5275B9}"/>
    <dgm:cxn modelId="{FB2325C1-E278-FA4F-94BA-C1AF01FD2AEA}" type="presParOf" srcId="{327D01AD-C940-E849-A75E-691ADFDC39EC}" destId="{B73E271E-CE66-1941-BDE4-DC011A56D099}" srcOrd="0" destOrd="0" presId="urn:microsoft.com/office/officeart/2005/8/layout/arrow4"/>
    <dgm:cxn modelId="{66F20C0E-9AB6-1D4F-B021-6D86E67EBB94}" type="presParOf" srcId="{327D01AD-C940-E849-A75E-691ADFDC39EC}" destId="{CFF95017-E622-CB47-81A6-7B8D3D03A33B}" srcOrd="1" destOrd="0" presId="urn:microsoft.com/office/officeart/2005/8/layout/arrow4"/>
    <dgm:cxn modelId="{1B2ABDE6-1429-B74B-AB5C-83B6D98F824E}" type="presParOf" srcId="{327D01AD-C940-E849-A75E-691ADFDC39EC}" destId="{FAFFC7AD-0AC6-7C42-BAAA-78490EEA3097}" srcOrd="2" destOrd="0" presId="urn:microsoft.com/office/officeart/2005/8/layout/arrow4"/>
    <dgm:cxn modelId="{239D558F-3FF7-9B4F-AAEC-4055F99030A2}" type="presParOf" srcId="{327D01AD-C940-E849-A75E-691ADFDC39EC}" destId="{20F573A9-C3CE-6E4D-8FF9-E946479E33E0}" srcOrd="3" destOrd="0" presId="urn:microsoft.com/office/officeart/2005/8/layout/arrow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C00FE2-E675-F241-B8B5-CB3484196D43}"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17B91373-4AA7-984A-800B-F0F814C964AA}">
      <dgm:prSet custT="1"/>
      <dgm:spPr/>
      <dgm:t>
        <a:bodyPr/>
        <a:lstStyle/>
        <a:p>
          <a:pPr rtl="0"/>
          <a:r>
            <a:rPr lang="en-US" sz="2400" dirty="0" smtClean="0"/>
            <a:t>Includes the following stages:</a:t>
          </a:r>
          <a:endParaRPr lang="en-US" sz="2400" dirty="0"/>
        </a:p>
      </dgm:t>
    </dgm:pt>
    <dgm:pt modelId="{08C813BA-9A73-3149-AA1A-D20F8F27A2F2}" type="parTrans" cxnId="{5E9ED15C-E641-1847-808B-9B6FDDE3F30C}">
      <dgm:prSet/>
      <dgm:spPr/>
      <dgm:t>
        <a:bodyPr/>
        <a:lstStyle/>
        <a:p>
          <a:endParaRPr lang="en-US"/>
        </a:p>
      </dgm:t>
    </dgm:pt>
    <dgm:pt modelId="{6D1D04D7-5AEF-6149-A956-8B77A56DC5B1}" type="sibTrans" cxnId="{5E9ED15C-E641-1847-808B-9B6FDDE3F30C}">
      <dgm:prSet/>
      <dgm:spPr/>
      <dgm:t>
        <a:bodyPr/>
        <a:lstStyle/>
        <a:p>
          <a:endParaRPr lang="en-US"/>
        </a:p>
      </dgm:t>
    </dgm:pt>
    <dgm:pt modelId="{E9DC148B-85D3-3B4E-B8EB-6B25518CC616}">
      <dgm:prSet custT="1"/>
      <dgm:spPr/>
      <dgm:t>
        <a:bodyPr/>
        <a:lstStyle/>
        <a:p>
          <a:pPr rtl="0"/>
          <a:r>
            <a:rPr lang="en-US" sz="2400" b="1" dirty="0" smtClean="0">
              <a:solidFill>
                <a:srgbClr val="FF0000"/>
              </a:solidFill>
            </a:rPr>
            <a:t>Fetch</a:t>
          </a:r>
          <a:endParaRPr lang="en-US" sz="2400" b="1" dirty="0">
            <a:solidFill>
              <a:srgbClr val="FF0000"/>
            </a:solidFill>
          </a:endParaRPr>
        </a:p>
      </dgm:t>
    </dgm:pt>
    <dgm:pt modelId="{FAA0F2C6-C41B-964C-92B1-8515E277C50C}" type="parTrans" cxnId="{0C6625CD-8564-B74E-88BD-FC7FB995490C}">
      <dgm:prSet/>
      <dgm:spPr/>
      <dgm:t>
        <a:bodyPr/>
        <a:lstStyle/>
        <a:p>
          <a:endParaRPr lang="en-US"/>
        </a:p>
      </dgm:t>
    </dgm:pt>
    <dgm:pt modelId="{079AAD60-39C3-C147-A324-08FC7E336F58}" type="sibTrans" cxnId="{0C6625CD-8564-B74E-88BD-FC7FB995490C}">
      <dgm:prSet/>
      <dgm:spPr/>
      <dgm:t>
        <a:bodyPr/>
        <a:lstStyle/>
        <a:p>
          <a:endParaRPr lang="en-US"/>
        </a:p>
      </dgm:t>
    </dgm:pt>
    <dgm:pt modelId="{B67C3CE5-CF88-2546-A775-40C9C279EB36}">
      <dgm:prSet custT="1"/>
      <dgm:spPr/>
      <dgm:t>
        <a:bodyPr/>
        <a:lstStyle/>
        <a:p>
          <a:pPr rtl="0"/>
          <a:r>
            <a:rPr lang="en-US" sz="1600" dirty="0" smtClean="0">
              <a:solidFill>
                <a:srgbClr val="FF0000"/>
              </a:solidFill>
            </a:rPr>
            <a:t>Read the </a:t>
          </a:r>
          <a:r>
            <a:rPr lang="en-US" sz="1600" b="1" dirty="0" smtClean="0">
              <a:solidFill>
                <a:srgbClr val="FF0000"/>
              </a:solidFill>
            </a:rPr>
            <a:t>next instruction </a:t>
          </a:r>
          <a:r>
            <a:rPr lang="en-US" sz="1600" dirty="0" smtClean="0">
              <a:solidFill>
                <a:srgbClr val="FF0000"/>
              </a:solidFill>
            </a:rPr>
            <a:t>from memory into the processor</a:t>
          </a:r>
          <a:endParaRPr lang="en-US" sz="1600" dirty="0">
            <a:solidFill>
              <a:srgbClr val="FF0000"/>
            </a:solidFill>
          </a:endParaRPr>
        </a:p>
      </dgm:t>
    </dgm:pt>
    <dgm:pt modelId="{918D2150-EAA7-B84E-B1F6-92CA50A8FB72}" type="parTrans" cxnId="{37D630B1-7B74-8A47-A556-A16DCF1F82BE}">
      <dgm:prSet/>
      <dgm:spPr/>
      <dgm:t>
        <a:bodyPr/>
        <a:lstStyle/>
        <a:p>
          <a:endParaRPr lang="en-US"/>
        </a:p>
      </dgm:t>
    </dgm:pt>
    <dgm:pt modelId="{B01F8F4A-4143-E24E-805F-3642DC6FEA50}" type="sibTrans" cxnId="{37D630B1-7B74-8A47-A556-A16DCF1F82BE}">
      <dgm:prSet/>
      <dgm:spPr/>
      <dgm:t>
        <a:bodyPr/>
        <a:lstStyle/>
        <a:p>
          <a:endParaRPr lang="en-US"/>
        </a:p>
      </dgm:t>
    </dgm:pt>
    <dgm:pt modelId="{385A3E21-C52E-0B48-9C02-87C94DE86B5C}">
      <dgm:prSet custT="1"/>
      <dgm:spPr/>
      <dgm:t>
        <a:bodyPr/>
        <a:lstStyle/>
        <a:p>
          <a:pPr rtl="0"/>
          <a:r>
            <a:rPr lang="en-US" sz="2400" b="1" dirty="0" smtClean="0">
              <a:solidFill>
                <a:srgbClr val="0000CC"/>
              </a:solidFill>
            </a:rPr>
            <a:t>Execute</a:t>
          </a:r>
          <a:endParaRPr lang="en-US" sz="2400" b="1" dirty="0">
            <a:solidFill>
              <a:srgbClr val="0000CC"/>
            </a:solidFill>
          </a:endParaRPr>
        </a:p>
      </dgm:t>
    </dgm:pt>
    <dgm:pt modelId="{BF7E736F-6546-584D-9156-3CD23AEBB46D}" type="parTrans" cxnId="{2B6CEEC9-7455-ED42-BCBB-4DBDD8C8C765}">
      <dgm:prSet/>
      <dgm:spPr/>
      <dgm:t>
        <a:bodyPr/>
        <a:lstStyle/>
        <a:p>
          <a:endParaRPr lang="en-US"/>
        </a:p>
      </dgm:t>
    </dgm:pt>
    <dgm:pt modelId="{A6BC3F7C-119A-7648-A1A8-9C7F69A3B80A}" type="sibTrans" cxnId="{2B6CEEC9-7455-ED42-BCBB-4DBDD8C8C765}">
      <dgm:prSet/>
      <dgm:spPr/>
      <dgm:t>
        <a:bodyPr/>
        <a:lstStyle/>
        <a:p>
          <a:endParaRPr lang="en-US"/>
        </a:p>
      </dgm:t>
    </dgm:pt>
    <dgm:pt modelId="{B5C9E825-14F4-724A-B515-C09AA5EFB617}">
      <dgm:prSet custT="1"/>
      <dgm:spPr/>
      <dgm:t>
        <a:bodyPr/>
        <a:lstStyle/>
        <a:p>
          <a:pPr rtl="0"/>
          <a:r>
            <a:rPr lang="en-US" sz="1600" dirty="0" smtClean="0">
              <a:solidFill>
                <a:srgbClr val="0000CC"/>
              </a:solidFill>
            </a:rPr>
            <a:t>Interpret the </a:t>
          </a:r>
          <a:r>
            <a:rPr lang="en-US" sz="1600" b="1" dirty="0" smtClean="0">
              <a:solidFill>
                <a:srgbClr val="0000CC"/>
              </a:solidFill>
            </a:rPr>
            <a:t>opcode </a:t>
          </a:r>
          <a:r>
            <a:rPr lang="en-US" sz="1600" dirty="0" smtClean="0">
              <a:solidFill>
                <a:srgbClr val="0000CC"/>
              </a:solidFill>
            </a:rPr>
            <a:t>and </a:t>
          </a:r>
          <a:r>
            <a:rPr lang="en-US" sz="1600" b="1" dirty="0" smtClean="0">
              <a:solidFill>
                <a:srgbClr val="0000CC"/>
              </a:solidFill>
            </a:rPr>
            <a:t>perform</a:t>
          </a:r>
          <a:r>
            <a:rPr lang="en-US" sz="1600" dirty="0" smtClean="0">
              <a:solidFill>
                <a:srgbClr val="0000CC"/>
              </a:solidFill>
            </a:rPr>
            <a:t> the indicated operation</a:t>
          </a:r>
          <a:endParaRPr lang="en-US" sz="1600" dirty="0">
            <a:solidFill>
              <a:srgbClr val="0000CC"/>
            </a:solidFill>
          </a:endParaRPr>
        </a:p>
      </dgm:t>
    </dgm:pt>
    <dgm:pt modelId="{E74EECEE-65F0-E241-83CC-FB01D52015C7}" type="parTrans" cxnId="{3DC2F1F0-5877-0A47-89F6-9C8BDECCA003}">
      <dgm:prSet/>
      <dgm:spPr/>
      <dgm:t>
        <a:bodyPr/>
        <a:lstStyle/>
        <a:p>
          <a:endParaRPr lang="en-US"/>
        </a:p>
      </dgm:t>
    </dgm:pt>
    <dgm:pt modelId="{F4077039-4200-3342-88FC-0DC8F7E3DC38}" type="sibTrans" cxnId="{3DC2F1F0-5877-0A47-89F6-9C8BDECCA003}">
      <dgm:prSet/>
      <dgm:spPr/>
      <dgm:t>
        <a:bodyPr/>
        <a:lstStyle/>
        <a:p>
          <a:endParaRPr lang="en-US"/>
        </a:p>
      </dgm:t>
    </dgm:pt>
    <dgm:pt modelId="{E51C8DE6-BE3D-CA47-832C-A3DBDB57C472}">
      <dgm:prSet custT="1"/>
      <dgm:spPr/>
      <dgm:t>
        <a:bodyPr/>
        <a:lstStyle/>
        <a:p>
          <a:pPr rtl="0"/>
          <a:r>
            <a:rPr lang="en-US" sz="2400" b="1" dirty="0" smtClean="0"/>
            <a:t>Interrupt </a:t>
          </a:r>
          <a:endParaRPr lang="en-US" sz="2400" b="1" dirty="0"/>
        </a:p>
      </dgm:t>
    </dgm:pt>
    <dgm:pt modelId="{7C2196FF-39C8-E140-B37A-13AC3B7711A2}" type="parTrans" cxnId="{244E2247-C434-3B47-9512-8ED9EE3707B2}">
      <dgm:prSet/>
      <dgm:spPr/>
      <dgm:t>
        <a:bodyPr/>
        <a:lstStyle/>
        <a:p>
          <a:endParaRPr lang="en-US"/>
        </a:p>
      </dgm:t>
    </dgm:pt>
    <dgm:pt modelId="{806047C7-4457-7745-9FDE-8F83DCEC165D}" type="sibTrans" cxnId="{244E2247-C434-3B47-9512-8ED9EE3707B2}">
      <dgm:prSet/>
      <dgm:spPr/>
      <dgm:t>
        <a:bodyPr/>
        <a:lstStyle/>
        <a:p>
          <a:endParaRPr lang="en-US"/>
        </a:p>
      </dgm:t>
    </dgm:pt>
    <dgm:pt modelId="{ED28E4C6-50E3-B742-9E76-FF0C9B1AFE75}">
      <dgm:prSet custT="1"/>
      <dgm:spPr/>
      <dgm:t>
        <a:bodyPr/>
        <a:lstStyle/>
        <a:p>
          <a:pPr rtl="0"/>
          <a:r>
            <a:rPr lang="en-US" sz="1600" dirty="0" smtClean="0"/>
            <a:t>If interrupts are enabled and an interrupt has occurred, </a:t>
          </a:r>
          <a:r>
            <a:rPr lang="en-US" sz="1600" b="1" dirty="0" smtClean="0"/>
            <a:t>save the current process state and service the interrupt</a:t>
          </a:r>
          <a:endParaRPr lang="en-US" sz="1600" b="1" dirty="0"/>
        </a:p>
      </dgm:t>
    </dgm:pt>
    <dgm:pt modelId="{790CC5E7-EBE8-EE47-814E-DDFB6563CF62}" type="parTrans" cxnId="{62D24259-E22D-E442-9207-5D6C14CF2780}">
      <dgm:prSet/>
      <dgm:spPr/>
      <dgm:t>
        <a:bodyPr/>
        <a:lstStyle/>
        <a:p>
          <a:endParaRPr lang="en-US"/>
        </a:p>
      </dgm:t>
    </dgm:pt>
    <dgm:pt modelId="{1D705BA5-7361-E84E-8662-96FBA0A59419}" type="sibTrans" cxnId="{62D24259-E22D-E442-9207-5D6C14CF2780}">
      <dgm:prSet/>
      <dgm:spPr/>
      <dgm:t>
        <a:bodyPr/>
        <a:lstStyle/>
        <a:p>
          <a:endParaRPr lang="en-US"/>
        </a:p>
      </dgm:t>
    </dgm:pt>
    <dgm:pt modelId="{3EC35534-BB77-244C-87D7-7C099BE391E0}" type="pres">
      <dgm:prSet presAssocID="{B1C00FE2-E675-F241-B8B5-CB3484196D43}" presName="hierChild1" presStyleCnt="0">
        <dgm:presLayoutVars>
          <dgm:chPref val="1"/>
          <dgm:dir/>
          <dgm:animOne val="branch"/>
          <dgm:animLvl val="lvl"/>
          <dgm:resizeHandles/>
        </dgm:presLayoutVars>
      </dgm:prSet>
      <dgm:spPr/>
      <dgm:t>
        <a:bodyPr/>
        <a:lstStyle/>
        <a:p>
          <a:endParaRPr lang="en-US"/>
        </a:p>
      </dgm:t>
    </dgm:pt>
    <dgm:pt modelId="{A22DFF86-D3CE-B040-99F1-D29E47636276}" type="pres">
      <dgm:prSet presAssocID="{17B91373-4AA7-984A-800B-F0F814C964AA}" presName="hierRoot1" presStyleCnt="0"/>
      <dgm:spPr/>
    </dgm:pt>
    <dgm:pt modelId="{8803A015-5E37-3F4A-A098-C6B33A4B0F59}" type="pres">
      <dgm:prSet presAssocID="{17B91373-4AA7-984A-800B-F0F814C964AA}" presName="composite" presStyleCnt="0"/>
      <dgm:spPr/>
    </dgm:pt>
    <dgm:pt modelId="{AD085B36-DA72-2244-BE46-2D2FD9A8231A}" type="pres">
      <dgm:prSet presAssocID="{17B91373-4AA7-984A-800B-F0F814C964AA}" presName="background" presStyleLbl="node0" presStyleIdx="0" presStyleCnt="1"/>
      <dgm:spPr/>
    </dgm:pt>
    <dgm:pt modelId="{4EA4FB93-F3AC-BD4A-A777-9351FC75EDE1}" type="pres">
      <dgm:prSet presAssocID="{17B91373-4AA7-984A-800B-F0F814C964AA}" presName="text" presStyleLbl="fgAcc0" presStyleIdx="0" presStyleCnt="1">
        <dgm:presLayoutVars>
          <dgm:chPref val="3"/>
        </dgm:presLayoutVars>
      </dgm:prSet>
      <dgm:spPr/>
      <dgm:t>
        <a:bodyPr/>
        <a:lstStyle/>
        <a:p>
          <a:endParaRPr lang="en-US"/>
        </a:p>
      </dgm:t>
    </dgm:pt>
    <dgm:pt modelId="{26E1531E-0D91-CE4C-9A06-D9407F309F38}" type="pres">
      <dgm:prSet presAssocID="{17B91373-4AA7-984A-800B-F0F814C964AA}" presName="hierChild2" presStyleCnt="0"/>
      <dgm:spPr/>
    </dgm:pt>
    <dgm:pt modelId="{44366298-FD9B-5A4A-9783-59C231A2AEE2}" type="pres">
      <dgm:prSet presAssocID="{FAA0F2C6-C41B-964C-92B1-8515E277C50C}" presName="Name10" presStyleLbl="parChTrans1D2" presStyleIdx="0" presStyleCnt="3"/>
      <dgm:spPr/>
      <dgm:t>
        <a:bodyPr/>
        <a:lstStyle/>
        <a:p>
          <a:endParaRPr lang="en-US"/>
        </a:p>
      </dgm:t>
    </dgm:pt>
    <dgm:pt modelId="{A3D27CFD-EB6F-CC47-9E33-D9CE045507EB}" type="pres">
      <dgm:prSet presAssocID="{E9DC148B-85D3-3B4E-B8EB-6B25518CC616}" presName="hierRoot2" presStyleCnt="0"/>
      <dgm:spPr/>
    </dgm:pt>
    <dgm:pt modelId="{E1073C21-9E88-E342-BDBC-43E3C9E897F8}" type="pres">
      <dgm:prSet presAssocID="{E9DC148B-85D3-3B4E-B8EB-6B25518CC616}" presName="composite2" presStyleCnt="0"/>
      <dgm:spPr/>
    </dgm:pt>
    <dgm:pt modelId="{9FB4FFB5-C11F-484E-B2AC-3F8A7722AECD}" type="pres">
      <dgm:prSet presAssocID="{E9DC148B-85D3-3B4E-B8EB-6B25518CC616}" presName="background2" presStyleLbl="node2" presStyleIdx="0" presStyleCnt="3"/>
      <dgm:spPr/>
    </dgm:pt>
    <dgm:pt modelId="{4C89960E-E5D9-D046-8D4B-DD02582B7D3A}" type="pres">
      <dgm:prSet presAssocID="{E9DC148B-85D3-3B4E-B8EB-6B25518CC616}" presName="text2" presStyleLbl="fgAcc2" presStyleIdx="0" presStyleCnt="3">
        <dgm:presLayoutVars>
          <dgm:chPref val="3"/>
        </dgm:presLayoutVars>
      </dgm:prSet>
      <dgm:spPr/>
      <dgm:t>
        <a:bodyPr/>
        <a:lstStyle/>
        <a:p>
          <a:endParaRPr lang="en-US"/>
        </a:p>
      </dgm:t>
    </dgm:pt>
    <dgm:pt modelId="{0CB30970-28B4-D347-B2F4-F2E101ACBBB0}" type="pres">
      <dgm:prSet presAssocID="{E9DC148B-85D3-3B4E-B8EB-6B25518CC616}" presName="hierChild3" presStyleCnt="0"/>
      <dgm:spPr/>
    </dgm:pt>
    <dgm:pt modelId="{7336A106-E8E5-7842-B744-5DA305419486}" type="pres">
      <dgm:prSet presAssocID="{918D2150-EAA7-B84E-B1F6-92CA50A8FB72}" presName="Name17" presStyleLbl="parChTrans1D3" presStyleIdx="0" presStyleCnt="3"/>
      <dgm:spPr/>
      <dgm:t>
        <a:bodyPr/>
        <a:lstStyle/>
        <a:p>
          <a:endParaRPr lang="en-US"/>
        </a:p>
      </dgm:t>
    </dgm:pt>
    <dgm:pt modelId="{9E55D632-7927-6248-9FA5-084F2DAEEF53}" type="pres">
      <dgm:prSet presAssocID="{B67C3CE5-CF88-2546-A775-40C9C279EB36}" presName="hierRoot3" presStyleCnt="0"/>
      <dgm:spPr/>
    </dgm:pt>
    <dgm:pt modelId="{A80B8D5C-4FF0-D84D-A8F5-EE2C067D3000}" type="pres">
      <dgm:prSet presAssocID="{B67C3CE5-CF88-2546-A775-40C9C279EB36}" presName="composite3" presStyleCnt="0"/>
      <dgm:spPr/>
    </dgm:pt>
    <dgm:pt modelId="{553E2E5B-A13E-FF49-8C45-FB7E75BAA80F}" type="pres">
      <dgm:prSet presAssocID="{B67C3CE5-CF88-2546-A775-40C9C279EB36}" presName="background3" presStyleLbl="node3" presStyleIdx="0" presStyleCnt="3"/>
      <dgm:spPr/>
    </dgm:pt>
    <dgm:pt modelId="{BB51A060-E74F-BA43-988A-F74B2DB43A08}" type="pres">
      <dgm:prSet presAssocID="{B67C3CE5-CF88-2546-A775-40C9C279EB36}" presName="text3" presStyleLbl="fgAcc3" presStyleIdx="0" presStyleCnt="3">
        <dgm:presLayoutVars>
          <dgm:chPref val="3"/>
        </dgm:presLayoutVars>
      </dgm:prSet>
      <dgm:spPr/>
      <dgm:t>
        <a:bodyPr/>
        <a:lstStyle/>
        <a:p>
          <a:endParaRPr lang="en-US"/>
        </a:p>
      </dgm:t>
    </dgm:pt>
    <dgm:pt modelId="{C1BBFBC6-0335-5F47-A8F8-78874A72787B}" type="pres">
      <dgm:prSet presAssocID="{B67C3CE5-CF88-2546-A775-40C9C279EB36}" presName="hierChild4" presStyleCnt="0"/>
      <dgm:spPr/>
    </dgm:pt>
    <dgm:pt modelId="{7134F9FD-5E66-6844-A538-8F42E8B33A32}" type="pres">
      <dgm:prSet presAssocID="{BF7E736F-6546-584D-9156-3CD23AEBB46D}" presName="Name10" presStyleLbl="parChTrans1D2" presStyleIdx="1" presStyleCnt="3"/>
      <dgm:spPr/>
      <dgm:t>
        <a:bodyPr/>
        <a:lstStyle/>
        <a:p>
          <a:endParaRPr lang="en-US"/>
        </a:p>
      </dgm:t>
    </dgm:pt>
    <dgm:pt modelId="{C3350344-6DB9-644C-9F71-A4FF4B875519}" type="pres">
      <dgm:prSet presAssocID="{385A3E21-C52E-0B48-9C02-87C94DE86B5C}" presName="hierRoot2" presStyleCnt="0"/>
      <dgm:spPr/>
    </dgm:pt>
    <dgm:pt modelId="{C242A02E-A430-B64B-8E34-4E99BEE4BD9B}" type="pres">
      <dgm:prSet presAssocID="{385A3E21-C52E-0B48-9C02-87C94DE86B5C}" presName="composite2" presStyleCnt="0"/>
      <dgm:spPr/>
    </dgm:pt>
    <dgm:pt modelId="{25DF7365-5D74-DF46-96B5-16D5E6DC1CCA}" type="pres">
      <dgm:prSet presAssocID="{385A3E21-C52E-0B48-9C02-87C94DE86B5C}" presName="background2" presStyleLbl="node2" presStyleIdx="1" presStyleCnt="3"/>
      <dgm:spPr/>
    </dgm:pt>
    <dgm:pt modelId="{08A2C79F-E9DA-7747-88FE-4BE1B57D3E7B}" type="pres">
      <dgm:prSet presAssocID="{385A3E21-C52E-0B48-9C02-87C94DE86B5C}" presName="text2" presStyleLbl="fgAcc2" presStyleIdx="1" presStyleCnt="3">
        <dgm:presLayoutVars>
          <dgm:chPref val="3"/>
        </dgm:presLayoutVars>
      </dgm:prSet>
      <dgm:spPr/>
      <dgm:t>
        <a:bodyPr/>
        <a:lstStyle/>
        <a:p>
          <a:endParaRPr lang="en-US"/>
        </a:p>
      </dgm:t>
    </dgm:pt>
    <dgm:pt modelId="{34986FB8-09F5-CA44-80F4-104ED1CA306E}" type="pres">
      <dgm:prSet presAssocID="{385A3E21-C52E-0B48-9C02-87C94DE86B5C}" presName="hierChild3" presStyleCnt="0"/>
      <dgm:spPr/>
    </dgm:pt>
    <dgm:pt modelId="{2643EC93-7D48-5144-87AF-EB858A6B6431}" type="pres">
      <dgm:prSet presAssocID="{E74EECEE-65F0-E241-83CC-FB01D52015C7}" presName="Name17" presStyleLbl="parChTrans1D3" presStyleIdx="1" presStyleCnt="3"/>
      <dgm:spPr/>
      <dgm:t>
        <a:bodyPr/>
        <a:lstStyle/>
        <a:p>
          <a:endParaRPr lang="en-US"/>
        </a:p>
      </dgm:t>
    </dgm:pt>
    <dgm:pt modelId="{1CC495CC-F5B1-C748-9C0D-9D5BEA2E475D}" type="pres">
      <dgm:prSet presAssocID="{B5C9E825-14F4-724A-B515-C09AA5EFB617}" presName="hierRoot3" presStyleCnt="0"/>
      <dgm:spPr/>
    </dgm:pt>
    <dgm:pt modelId="{2BAB3673-0E32-9847-B217-86B2D16B93C5}" type="pres">
      <dgm:prSet presAssocID="{B5C9E825-14F4-724A-B515-C09AA5EFB617}" presName="composite3" presStyleCnt="0"/>
      <dgm:spPr/>
    </dgm:pt>
    <dgm:pt modelId="{2BAF6A3E-78B0-7949-A2B0-6895C6917D8B}" type="pres">
      <dgm:prSet presAssocID="{B5C9E825-14F4-724A-B515-C09AA5EFB617}" presName="background3" presStyleLbl="node3" presStyleIdx="1" presStyleCnt="3"/>
      <dgm:spPr/>
    </dgm:pt>
    <dgm:pt modelId="{BAF7092A-AE27-DE44-9782-177693E2CA5C}" type="pres">
      <dgm:prSet presAssocID="{B5C9E825-14F4-724A-B515-C09AA5EFB617}" presName="text3" presStyleLbl="fgAcc3" presStyleIdx="1" presStyleCnt="3">
        <dgm:presLayoutVars>
          <dgm:chPref val="3"/>
        </dgm:presLayoutVars>
      </dgm:prSet>
      <dgm:spPr/>
      <dgm:t>
        <a:bodyPr/>
        <a:lstStyle/>
        <a:p>
          <a:endParaRPr lang="en-US"/>
        </a:p>
      </dgm:t>
    </dgm:pt>
    <dgm:pt modelId="{1348903F-6FC3-1B49-A6FD-208E39CFC159}" type="pres">
      <dgm:prSet presAssocID="{B5C9E825-14F4-724A-B515-C09AA5EFB617}" presName="hierChild4" presStyleCnt="0"/>
      <dgm:spPr/>
    </dgm:pt>
    <dgm:pt modelId="{DC38F41A-7026-F74C-AC4B-78ED7376BF67}" type="pres">
      <dgm:prSet presAssocID="{7C2196FF-39C8-E140-B37A-13AC3B7711A2}" presName="Name10" presStyleLbl="parChTrans1D2" presStyleIdx="2" presStyleCnt="3"/>
      <dgm:spPr/>
      <dgm:t>
        <a:bodyPr/>
        <a:lstStyle/>
        <a:p>
          <a:endParaRPr lang="en-US"/>
        </a:p>
      </dgm:t>
    </dgm:pt>
    <dgm:pt modelId="{17640A64-76D8-C94B-8C99-6C00AA7D1185}" type="pres">
      <dgm:prSet presAssocID="{E51C8DE6-BE3D-CA47-832C-A3DBDB57C472}" presName="hierRoot2" presStyleCnt="0"/>
      <dgm:spPr/>
    </dgm:pt>
    <dgm:pt modelId="{68EAF65C-CC2C-404F-9539-8D10727E37D3}" type="pres">
      <dgm:prSet presAssocID="{E51C8DE6-BE3D-CA47-832C-A3DBDB57C472}" presName="composite2" presStyleCnt="0"/>
      <dgm:spPr/>
    </dgm:pt>
    <dgm:pt modelId="{C91E6CA4-2AF4-C547-9551-BEB59BE9CDA3}" type="pres">
      <dgm:prSet presAssocID="{E51C8DE6-BE3D-CA47-832C-A3DBDB57C472}" presName="background2" presStyleLbl="node2" presStyleIdx="2" presStyleCnt="3"/>
      <dgm:spPr/>
    </dgm:pt>
    <dgm:pt modelId="{350E5B82-958A-1F4B-AE37-5BE92D52A0F0}" type="pres">
      <dgm:prSet presAssocID="{E51C8DE6-BE3D-CA47-832C-A3DBDB57C472}" presName="text2" presStyleLbl="fgAcc2" presStyleIdx="2" presStyleCnt="3">
        <dgm:presLayoutVars>
          <dgm:chPref val="3"/>
        </dgm:presLayoutVars>
      </dgm:prSet>
      <dgm:spPr/>
      <dgm:t>
        <a:bodyPr/>
        <a:lstStyle/>
        <a:p>
          <a:endParaRPr lang="en-US"/>
        </a:p>
      </dgm:t>
    </dgm:pt>
    <dgm:pt modelId="{D1E3DEBF-A74F-9840-947B-72619A82F83E}" type="pres">
      <dgm:prSet presAssocID="{E51C8DE6-BE3D-CA47-832C-A3DBDB57C472}" presName="hierChild3" presStyleCnt="0"/>
      <dgm:spPr/>
    </dgm:pt>
    <dgm:pt modelId="{0AEDDD63-D148-C04E-AE73-900A9CB76940}" type="pres">
      <dgm:prSet presAssocID="{790CC5E7-EBE8-EE47-814E-DDFB6563CF62}" presName="Name17" presStyleLbl="parChTrans1D3" presStyleIdx="2" presStyleCnt="3"/>
      <dgm:spPr/>
      <dgm:t>
        <a:bodyPr/>
        <a:lstStyle/>
        <a:p>
          <a:endParaRPr lang="en-US"/>
        </a:p>
      </dgm:t>
    </dgm:pt>
    <dgm:pt modelId="{4979D8B5-91B3-1A41-9ABE-1C89BD183149}" type="pres">
      <dgm:prSet presAssocID="{ED28E4C6-50E3-B742-9E76-FF0C9B1AFE75}" presName="hierRoot3" presStyleCnt="0"/>
      <dgm:spPr/>
    </dgm:pt>
    <dgm:pt modelId="{E6D220D2-293C-514B-8AEC-BB2C6CDA8398}" type="pres">
      <dgm:prSet presAssocID="{ED28E4C6-50E3-B742-9E76-FF0C9B1AFE75}" presName="composite3" presStyleCnt="0"/>
      <dgm:spPr/>
    </dgm:pt>
    <dgm:pt modelId="{421C3655-0911-9049-B8DE-E6E2B6DA48D6}" type="pres">
      <dgm:prSet presAssocID="{ED28E4C6-50E3-B742-9E76-FF0C9B1AFE75}" presName="background3" presStyleLbl="node3" presStyleIdx="2" presStyleCnt="3"/>
      <dgm:spPr/>
    </dgm:pt>
    <dgm:pt modelId="{8B4CAA32-B118-204E-8081-E3E47AD463CF}" type="pres">
      <dgm:prSet presAssocID="{ED28E4C6-50E3-B742-9E76-FF0C9B1AFE75}" presName="text3" presStyleLbl="fgAcc3" presStyleIdx="2" presStyleCnt="3" custScaleX="105423">
        <dgm:presLayoutVars>
          <dgm:chPref val="3"/>
        </dgm:presLayoutVars>
      </dgm:prSet>
      <dgm:spPr/>
      <dgm:t>
        <a:bodyPr/>
        <a:lstStyle/>
        <a:p>
          <a:endParaRPr lang="en-US"/>
        </a:p>
      </dgm:t>
    </dgm:pt>
    <dgm:pt modelId="{A6DA207E-A18B-574B-A1C4-080E0F7C65B5}" type="pres">
      <dgm:prSet presAssocID="{ED28E4C6-50E3-B742-9E76-FF0C9B1AFE75}" presName="hierChild4" presStyleCnt="0"/>
      <dgm:spPr/>
    </dgm:pt>
  </dgm:ptLst>
  <dgm:cxnLst>
    <dgm:cxn modelId="{EE81858A-6223-3A4B-8511-24124C684A42}" type="presOf" srcId="{790CC5E7-EBE8-EE47-814E-DDFB6563CF62}" destId="{0AEDDD63-D148-C04E-AE73-900A9CB76940}" srcOrd="0" destOrd="0" presId="urn:microsoft.com/office/officeart/2005/8/layout/hierarchy1"/>
    <dgm:cxn modelId="{AC9D0144-47C9-FA4D-BE87-F427F24653B0}" type="presOf" srcId="{7C2196FF-39C8-E140-B37A-13AC3B7711A2}" destId="{DC38F41A-7026-F74C-AC4B-78ED7376BF67}" srcOrd="0" destOrd="0" presId="urn:microsoft.com/office/officeart/2005/8/layout/hierarchy1"/>
    <dgm:cxn modelId="{ACA89640-D2BE-4E46-88FC-CA479DB00F8F}" type="presOf" srcId="{385A3E21-C52E-0B48-9C02-87C94DE86B5C}" destId="{08A2C79F-E9DA-7747-88FE-4BE1B57D3E7B}" srcOrd="0" destOrd="0" presId="urn:microsoft.com/office/officeart/2005/8/layout/hierarchy1"/>
    <dgm:cxn modelId="{C0158737-F4D5-AE43-90EF-1AEE6817D51C}" type="presOf" srcId="{E74EECEE-65F0-E241-83CC-FB01D52015C7}" destId="{2643EC93-7D48-5144-87AF-EB858A6B6431}" srcOrd="0" destOrd="0" presId="urn:microsoft.com/office/officeart/2005/8/layout/hierarchy1"/>
    <dgm:cxn modelId="{244E2247-C434-3B47-9512-8ED9EE3707B2}" srcId="{17B91373-4AA7-984A-800B-F0F814C964AA}" destId="{E51C8DE6-BE3D-CA47-832C-A3DBDB57C472}" srcOrd="2" destOrd="0" parTransId="{7C2196FF-39C8-E140-B37A-13AC3B7711A2}" sibTransId="{806047C7-4457-7745-9FDE-8F83DCEC165D}"/>
    <dgm:cxn modelId="{F20883EE-6FC6-B643-8B18-8A120FE0337B}" type="presOf" srcId="{B5C9E825-14F4-724A-B515-C09AA5EFB617}" destId="{BAF7092A-AE27-DE44-9782-177693E2CA5C}" srcOrd="0" destOrd="0" presId="urn:microsoft.com/office/officeart/2005/8/layout/hierarchy1"/>
    <dgm:cxn modelId="{016329F9-F4E4-B744-89EF-7117FD1FB5FB}" type="presOf" srcId="{E51C8DE6-BE3D-CA47-832C-A3DBDB57C472}" destId="{350E5B82-958A-1F4B-AE37-5BE92D52A0F0}" srcOrd="0" destOrd="0" presId="urn:microsoft.com/office/officeart/2005/8/layout/hierarchy1"/>
    <dgm:cxn modelId="{3F188ECC-B2B7-6F43-94FD-8178C2D5860B}" type="presOf" srcId="{FAA0F2C6-C41B-964C-92B1-8515E277C50C}" destId="{44366298-FD9B-5A4A-9783-59C231A2AEE2}" srcOrd="0" destOrd="0" presId="urn:microsoft.com/office/officeart/2005/8/layout/hierarchy1"/>
    <dgm:cxn modelId="{AC7C4C8F-4843-4140-9FF9-1B3C272B79F2}" type="presOf" srcId="{B1C00FE2-E675-F241-B8B5-CB3484196D43}" destId="{3EC35534-BB77-244C-87D7-7C099BE391E0}" srcOrd="0" destOrd="0" presId="urn:microsoft.com/office/officeart/2005/8/layout/hierarchy1"/>
    <dgm:cxn modelId="{62D24259-E22D-E442-9207-5D6C14CF2780}" srcId="{E51C8DE6-BE3D-CA47-832C-A3DBDB57C472}" destId="{ED28E4C6-50E3-B742-9E76-FF0C9B1AFE75}" srcOrd="0" destOrd="0" parTransId="{790CC5E7-EBE8-EE47-814E-DDFB6563CF62}" sibTransId="{1D705BA5-7361-E84E-8662-96FBA0A59419}"/>
    <dgm:cxn modelId="{7822B30F-A355-B843-A212-F82A111CE883}" type="presOf" srcId="{17B91373-4AA7-984A-800B-F0F814C964AA}" destId="{4EA4FB93-F3AC-BD4A-A777-9351FC75EDE1}" srcOrd="0" destOrd="0" presId="urn:microsoft.com/office/officeart/2005/8/layout/hierarchy1"/>
    <dgm:cxn modelId="{0C6625CD-8564-B74E-88BD-FC7FB995490C}" srcId="{17B91373-4AA7-984A-800B-F0F814C964AA}" destId="{E9DC148B-85D3-3B4E-B8EB-6B25518CC616}" srcOrd="0" destOrd="0" parTransId="{FAA0F2C6-C41B-964C-92B1-8515E277C50C}" sibTransId="{079AAD60-39C3-C147-A324-08FC7E336F58}"/>
    <dgm:cxn modelId="{110A2771-442D-A04E-8420-1199E1A09BBD}" type="presOf" srcId="{B67C3CE5-CF88-2546-A775-40C9C279EB36}" destId="{BB51A060-E74F-BA43-988A-F74B2DB43A08}" srcOrd="0" destOrd="0" presId="urn:microsoft.com/office/officeart/2005/8/layout/hierarchy1"/>
    <dgm:cxn modelId="{38EAF8C5-4776-0E42-9AEA-06AA1E44DC83}" type="presOf" srcId="{ED28E4C6-50E3-B742-9E76-FF0C9B1AFE75}" destId="{8B4CAA32-B118-204E-8081-E3E47AD463CF}" srcOrd="0" destOrd="0" presId="urn:microsoft.com/office/officeart/2005/8/layout/hierarchy1"/>
    <dgm:cxn modelId="{2B6CEEC9-7455-ED42-BCBB-4DBDD8C8C765}" srcId="{17B91373-4AA7-984A-800B-F0F814C964AA}" destId="{385A3E21-C52E-0B48-9C02-87C94DE86B5C}" srcOrd="1" destOrd="0" parTransId="{BF7E736F-6546-584D-9156-3CD23AEBB46D}" sibTransId="{A6BC3F7C-119A-7648-A1A8-9C7F69A3B80A}"/>
    <dgm:cxn modelId="{3DC2F1F0-5877-0A47-89F6-9C8BDECCA003}" srcId="{385A3E21-C52E-0B48-9C02-87C94DE86B5C}" destId="{B5C9E825-14F4-724A-B515-C09AA5EFB617}" srcOrd="0" destOrd="0" parTransId="{E74EECEE-65F0-E241-83CC-FB01D52015C7}" sibTransId="{F4077039-4200-3342-88FC-0DC8F7E3DC38}"/>
    <dgm:cxn modelId="{5E9ED15C-E641-1847-808B-9B6FDDE3F30C}" srcId="{B1C00FE2-E675-F241-B8B5-CB3484196D43}" destId="{17B91373-4AA7-984A-800B-F0F814C964AA}" srcOrd="0" destOrd="0" parTransId="{08C813BA-9A73-3149-AA1A-D20F8F27A2F2}" sibTransId="{6D1D04D7-5AEF-6149-A956-8B77A56DC5B1}"/>
    <dgm:cxn modelId="{13B091F8-E181-A14A-B8AF-751C554817D0}" type="presOf" srcId="{E9DC148B-85D3-3B4E-B8EB-6B25518CC616}" destId="{4C89960E-E5D9-D046-8D4B-DD02582B7D3A}" srcOrd="0" destOrd="0" presId="urn:microsoft.com/office/officeart/2005/8/layout/hierarchy1"/>
    <dgm:cxn modelId="{37D630B1-7B74-8A47-A556-A16DCF1F82BE}" srcId="{E9DC148B-85D3-3B4E-B8EB-6B25518CC616}" destId="{B67C3CE5-CF88-2546-A775-40C9C279EB36}" srcOrd="0" destOrd="0" parTransId="{918D2150-EAA7-B84E-B1F6-92CA50A8FB72}" sibTransId="{B01F8F4A-4143-E24E-805F-3642DC6FEA50}"/>
    <dgm:cxn modelId="{AD12182E-ACA4-4849-A713-7BF8593E2B1A}" type="presOf" srcId="{BF7E736F-6546-584D-9156-3CD23AEBB46D}" destId="{7134F9FD-5E66-6844-A538-8F42E8B33A32}" srcOrd="0" destOrd="0" presId="urn:microsoft.com/office/officeart/2005/8/layout/hierarchy1"/>
    <dgm:cxn modelId="{F07D23E3-1927-E742-A6DF-14035AD5F2A7}" type="presOf" srcId="{918D2150-EAA7-B84E-B1F6-92CA50A8FB72}" destId="{7336A106-E8E5-7842-B744-5DA305419486}" srcOrd="0" destOrd="0" presId="urn:microsoft.com/office/officeart/2005/8/layout/hierarchy1"/>
    <dgm:cxn modelId="{4FBC4FD1-5876-8F42-86A2-51D0C7125B88}" type="presParOf" srcId="{3EC35534-BB77-244C-87D7-7C099BE391E0}" destId="{A22DFF86-D3CE-B040-99F1-D29E47636276}" srcOrd="0" destOrd="0" presId="urn:microsoft.com/office/officeart/2005/8/layout/hierarchy1"/>
    <dgm:cxn modelId="{BD8881F4-5030-9744-BA70-2979B92C2AB7}" type="presParOf" srcId="{A22DFF86-D3CE-B040-99F1-D29E47636276}" destId="{8803A015-5E37-3F4A-A098-C6B33A4B0F59}" srcOrd="0" destOrd="0" presId="urn:microsoft.com/office/officeart/2005/8/layout/hierarchy1"/>
    <dgm:cxn modelId="{14FB7736-2BDA-564B-9B40-B24F7F7B100B}" type="presParOf" srcId="{8803A015-5E37-3F4A-A098-C6B33A4B0F59}" destId="{AD085B36-DA72-2244-BE46-2D2FD9A8231A}" srcOrd="0" destOrd="0" presId="urn:microsoft.com/office/officeart/2005/8/layout/hierarchy1"/>
    <dgm:cxn modelId="{F2F21E5D-7B97-5347-838F-70EBE700CD67}" type="presParOf" srcId="{8803A015-5E37-3F4A-A098-C6B33A4B0F59}" destId="{4EA4FB93-F3AC-BD4A-A777-9351FC75EDE1}" srcOrd="1" destOrd="0" presId="urn:microsoft.com/office/officeart/2005/8/layout/hierarchy1"/>
    <dgm:cxn modelId="{CCC867C4-4416-D444-9AA6-D317D9116185}" type="presParOf" srcId="{A22DFF86-D3CE-B040-99F1-D29E47636276}" destId="{26E1531E-0D91-CE4C-9A06-D9407F309F38}" srcOrd="1" destOrd="0" presId="urn:microsoft.com/office/officeart/2005/8/layout/hierarchy1"/>
    <dgm:cxn modelId="{D233214B-ABFD-9342-9B37-79D6B00A84E2}" type="presParOf" srcId="{26E1531E-0D91-CE4C-9A06-D9407F309F38}" destId="{44366298-FD9B-5A4A-9783-59C231A2AEE2}" srcOrd="0" destOrd="0" presId="urn:microsoft.com/office/officeart/2005/8/layout/hierarchy1"/>
    <dgm:cxn modelId="{D56AD9E3-50BC-9343-B658-379BF149C969}" type="presParOf" srcId="{26E1531E-0D91-CE4C-9A06-D9407F309F38}" destId="{A3D27CFD-EB6F-CC47-9E33-D9CE045507EB}" srcOrd="1" destOrd="0" presId="urn:microsoft.com/office/officeart/2005/8/layout/hierarchy1"/>
    <dgm:cxn modelId="{11E475D7-E90C-A044-808A-A8B9B5277497}" type="presParOf" srcId="{A3D27CFD-EB6F-CC47-9E33-D9CE045507EB}" destId="{E1073C21-9E88-E342-BDBC-43E3C9E897F8}" srcOrd="0" destOrd="0" presId="urn:microsoft.com/office/officeart/2005/8/layout/hierarchy1"/>
    <dgm:cxn modelId="{A44A683B-629D-D547-B6F4-4FFE0852269D}" type="presParOf" srcId="{E1073C21-9E88-E342-BDBC-43E3C9E897F8}" destId="{9FB4FFB5-C11F-484E-B2AC-3F8A7722AECD}" srcOrd="0" destOrd="0" presId="urn:microsoft.com/office/officeart/2005/8/layout/hierarchy1"/>
    <dgm:cxn modelId="{C773010E-4C22-4A4F-814B-FE914AC5F837}" type="presParOf" srcId="{E1073C21-9E88-E342-BDBC-43E3C9E897F8}" destId="{4C89960E-E5D9-D046-8D4B-DD02582B7D3A}" srcOrd="1" destOrd="0" presId="urn:microsoft.com/office/officeart/2005/8/layout/hierarchy1"/>
    <dgm:cxn modelId="{2CADD080-362F-3949-A0FE-955922BB5BBC}" type="presParOf" srcId="{A3D27CFD-EB6F-CC47-9E33-D9CE045507EB}" destId="{0CB30970-28B4-D347-B2F4-F2E101ACBBB0}" srcOrd="1" destOrd="0" presId="urn:microsoft.com/office/officeart/2005/8/layout/hierarchy1"/>
    <dgm:cxn modelId="{6B87EE36-0E17-E846-8439-9045C5DA6DBC}" type="presParOf" srcId="{0CB30970-28B4-D347-B2F4-F2E101ACBBB0}" destId="{7336A106-E8E5-7842-B744-5DA305419486}" srcOrd="0" destOrd="0" presId="urn:microsoft.com/office/officeart/2005/8/layout/hierarchy1"/>
    <dgm:cxn modelId="{F9C2288B-026D-E24B-AD5C-BEEC8C524F7D}" type="presParOf" srcId="{0CB30970-28B4-D347-B2F4-F2E101ACBBB0}" destId="{9E55D632-7927-6248-9FA5-084F2DAEEF53}" srcOrd="1" destOrd="0" presId="urn:microsoft.com/office/officeart/2005/8/layout/hierarchy1"/>
    <dgm:cxn modelId="{C08EC2C3-5326-4B4D-85BB-3E1416E4EB0A}" type="presParOf" srcId="{9E55D632-7927-6248-9FA5-084F2DAEEF53}" destId="{A80B8D5C-4FF0-D84D-A8F5-EE2C067D3000}" srcOrd="0" destOrd="0" presId="urn:microsoft.com/office/officeart/2005/8/layout/hierarchy1"/>
    <dgm:cxn modelId="{53759B97-4F26-D549-99CB-5C1DD95A6B13}" type="presParOf" srcId="{A80B8D5C-4FF0-D84D-A8F5-EE2C067D3000}" destId="{553E2E5B-A13E-FF49-8C45-FB7E75BAA80F}" srcOrd="0" destOrd="0" presId="urn:microsoft.com/office/officeart/2005/8/layout/hierarchy1"/>
    <dgm:cxn modelId="{4DAA351D-0DE4-C84C-ACB2-C468B257F605}" type="presParOf" srcId="{A80B8D5C-4FF0-D84D-A8F5-EE2C067D3000}" destId="{BB51A060-E74F-BA43-988A-F74B2DB43A08}" srcOrd="1" destOrd="0" presId="urn:microsoft.com/office/officeart/2005/8/layout/hierarchy1"/>
    <dgm:cxn modelId="{C2A50609-05AE-4248-8EAB-B4885F6F709C}" type="presParOf" srcId="{9E55D632-7927-6248-9FA5-084F2DAEEF53}" destId="{C1BBFBC6-0335-5F47-A8F8-78874A72787B}" srcOrd="1" destOrd="0" presId="urn:microsoft.com/office/officeart/2005/8/layout/hierarchy1"/>
    <dgm:cxn modelId="{94A060D8-FBDC-3D43-B309-1E8DC4482420}" type="presParOf" srcId="{26E1531E-0D91-CE4C-9A06-D9407F309F38}" destId="{7134F9FD-5E66-6844-A538-8F42E8B33A32}" srcOrd="2" destOrd="0" presId="urn:microsoft.com/office/officeart/2005/8/layout/hierarchy1"/>
    <dgm:cxn modelId="{4CA5F5BB-843D-114D-80A6-FB3538C65A41}" type="presParOf" srcId="{26E1531E-0D91-CE4C-9A06-D9407F309F38}" destId="{C3350344-6DB9-644C-9F71-A4FF4B875519}" srcOrd="3" destOrd="0" presId="urn:microsoft.com/office/officeart/2005/8/layout/hierarchy1"/>
    <dgm:cxn modelId="{65B9C261-F1FD-A54C-9529-A313CCB23B3A}" type="presParOf" srcId="{C3350344-6DB9-644C-9F71-A4FF4B875519}" destId="{C242A02E-A430-B64B-8E34-4E99BEE4BD9B}" srcOrd="0" destOrd="0" presId="urn:microsoft.com/office/officeart/2005/8/layout/hierarchy1"/>
    <dgm:cxn modelId="{F6B9F434-6D3A-5243-8B6E-D05522751F76}" type="presParOf" srcId="{C242A02E-A430-B64B-8E34-4E99BEE4BD9B}" destId="{25DF7365-5D74-DF46-96B5-16D5E6DC1CCA}" srcOrd="0" destOrd="0" presId="urn:microsoft.com/office/officeart/2005/8/layout/hierarchy1"/>
    <dgm:cxn modelId="{F46CEE2F-F623-0C4D-9F27-D4853070F834}" type="presParOf" srcId="{C242A02E-A430-B64B-8E34-4E99BEE4BD9B}" destId="{08A2C79F-E9DA-7747-88FE-4BE1B57D3E7B}" srcOrd="1" destOrd="0" presId="urn:microsoft.com/office/officeart/2005/8/layout/hierarchy1"/>
    <dgm:cxn modelId="{958D5F24-069A-8C44-BDC0-615629F14A12}" type="presParOf" srcId="{C3350344-6DB9-644C-9F71-A4FF4B875519}" destId="{34986FB8-09F5-CA44-80F4-104ED1CA306E}" srcOrd="1" destOrd="0" presId="urn:microsoft.com/office/officeart/2005/8/layout/hierarchy1"/>
    <dgm:cxn modelId="{6C3B81BC-D8E8-914C-A1CF-A4E2F550AA5B}" type="presParOf" srcId="{34986FB8-09F5-CA44-80F4-104ED1CA306E}" destId="{2643EC93-7D48-5144-87AF-EB858A6B6431}" srcOrd="0" destOrd="0" presId="urn:microsoft.com/office/officeart/2005/8/layout/hierarchy1"/>
    <dgm:cxn modelId="{C2BB5115-671E-1346-9E06-5EAA3CF83A93}" type="presParOf" srcId="{34986FB8-09F5-CA44-80F4-104ED1CA306E}" destId="{1CC495CC-F5B1-C748-9C0D-9D5BEA2E475D}" srcOrd="1" destOrd="0" presId="urn:microsoft.com/office/officeart/2005/8/layout/hierarchy1"/>
    <dgm:cxn modelId="{4864B615-59E5-614C-9B13-D1151B3F4E79}" type="presParOf" srcId="{1CC495CC-F5B1-C748-9C0D-9D5BEA2E475D}" destId="{2BAB3673-0E32-9847-B217-86B2D16B93C5}" srcOrd="0" destOrd="0" presId="urn:microsoft.com/office/officeart/2005/8/layout/hierarchy1"/>
    <dgm:cxn modelId="{D9761A25-A62E-1B4E-9F53-A2320A025318}" type="presParOf" srcId="{2BAB3673-0E32-9847-B217-86B2D16B93C5}" destId="{2BAF6A3E-78B0-7949-A2B0-6895C6917D8B}" srcOrd="0" destOrd="0" presId="urn:microsoft.com/office/officeart/2005/8/layout/hierarchy1"/>
    <dgm:cxn modelId="{9D7EA5A1-049F-1944-A412-0429F7C13B6C}" type="presParOf" srcId="{2BAB3673-0E32-9847-B217-86B2D16B93C5}" destId="{BAF7092A-AE27-DE44-9782-177693E2CA5C}" srcOrd="1" destOrd="0" presId="urn:microsoft.com/office/officeart/2005/8/layout/hierarchy1"/>
    <dgm:cxn modelId="{D5A76713-DBB4-2E4E-A483-8CDCB0DFA9FB}" type="presParOf" srcId="{1CC495CC-F5B1-C748-9C0D-9D5BEA2E475D}" destId="{1348903F-6FC3-1B49-A6FD-208E39CFC159}" srcOrd="1" destOrd="0" presId="urn:microsoft.com/office/officeart/2005/8/layout/hierarchy1"/>
    <dgm:cxn modelId="{A9BF7EF0-7DDB-9846-8AE7-EBAD59E45408}" type="presParOf" srcId="{26E1531E-0D91-CE4C-9A06-D9407F309F38}" destId="{DC38F41A-7026-F74C-AC4B-78ED7376BF67}" srcOrd="4" destOrd="0" presId="urn:microsoft.com/office/officeart/2005/8/layout/hierarchy1"/>
    <dgm:cxn modelId="{94CD5F43-83EC-0A4B-B461-0609EE78EB92}" type="presParOf" srcId="{26E1531E-0D91-CE4C-9A06-D9407F309F38}" destId="{17640A64-76D8-C94B-8C99-6C00AA7D1185}" srcOrd="5" destOrd="0" presId="urn:microsoft.com/office/officeart/2005/8/layout/hierarchy1"/>
    <dgm:cxn modelId="{A25BB689-7B76-0441-966B-A0C3665D62E2}" type="presParOf" srcId="{17640A64-76D8-C94B-8C99-6C00AA7D1185}" destId="{68EAF65C-CC2C-404F-9539-8D10727E37D3}" srcOrd="0" destOrd="0" presId="urn:microsoft.com/office/officeart/2005/8/layout/hierarchy1"/>
    <dgm:cxn modelId="{61DE74B2-3FE8-C94A-AFCC-AFE6EDBC84D2}" type="presParOf" srcId="{68EAF65C-CC2C-404F-9539-8D10727E37D3}" destId="{C91E6CA4-2AF4-C547-9551-BEB59BE9CDA3}" srcOrd="0" destOrd="0" presId="urn:microsoft.com/office/officeart/2005/8/layout/hierarchy1"/>
    <dgm:cxn modelId="{16713B66-7DBA-FD47-BC75-F32060EBF61F}" type="presParOf" srcId="{68EAF65C-CC2C-404F-9539-8D10727E37D3}" destId="{350E5B82-958A-1F4B-AE37-5BE92D52A0F0}" srcOrd="1" destOrd="0" presId="urn:microsoft.com/office/officeart/2005/8/layout/hierarchy1"/>
    <dgm:cxn modelId="{C5733E24-6F7D-EE4A-84F0-2897A32D8D45}" type="presParOf" srcId="{17640A64-76D8-C94B-8C99-6C00AA7D1185}" destId="{D1E3DEBF-A74F-9840-947B-72619A82F83E}" srcOrd="1" destOrd="0" presId="urn:microsoft.com/office/officeart/2005/8/layout/hierarchy1"/>
    <dgm:cxn modelId="{2380BA2B-CD5C-AC4F-A035-144F36074D03}" type="presParOf" srcId="{D1E3DEBF-A74F-9840-947B-72619A82F83E}" destId="{0AEDDD63-D148-C04E-AE73-900A9CB76940}" srcOrd="0" destOrd="0" presId="urn:microsoft.com/office/officeart/2005/8/layout/hierarchy1"/>
    <dgm:cxn modelId="{6CEFA821-B983-7D48-AF2A-CA0B38EE4C99}" type="presParOf" srcId="{D1E3DEBF-A74F-9840-947B-72619A82F83E}" destId="{4979D8B5-91B3-1A41-9ABE-1C89BD183149}" srcOrd="1" destOrd="0" presId="urn:microsoft.com/office/officeart/2005/8/layout/hierarchy1"/>
    <dgm:cxn modelId="{1F12F153-6183-9743-8ED9-CCF0730E731A}" type="presParOf" srcId="{4979D8B5-91B3-1A41-9ABE-1C89BD183149}" destId="{E6D220D2-293C-514B-8AEC-BB2C6CDA8398}" srcOrd="0" destOrd="0" presId="urn:microsoft.com/office/officeart/2005/8/layout/hierarchy1"/>
    <dgm:cxn modelId="{435FA6EA-2D46-2448-AC61-B8BA28286F64}" type="presParOf" srcId="{E6D220D2-293C-514B-8AEC-BB2C6CDA8398}" destId="{421C3655-0911-9049-B8DE-E6E2B6DA48D6}" srcOrd="0" destOrd="0" presId="urn:microsoft.com/office/officeart/2005/8/layout/hierarchy1"/>
    <dgm:cxn modelId="{1F9F09DE-284F-1947-954C-78875132A4A0}" type="presParOf" srcId="{E6D220D2-293C-514B-8AEC-BB2C6CDA8398}" destId="{8B4CAA32-B118-204E-8081-E3E47AD463CF}" srcOrd="1" destOrd="0" presId="urn:microsoft.com/office/officeart/2005/8/layout/hierarchy1"/>
    <dgm:cxn modelId="{4AB1783A-CABB-AE49-B025-B6F1271D67C0}" type="presParOf" srcId="{4979D8B5-91B3-1A41-9ABE-1C89BD183149}" destId="{A6DA207E-A18B-574B-A1C4-080E0F7C65B5}"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D61676-2F7A-6E43-8AD0-DD73FCC8C303}"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B3686828-8DD5-134B-8439-580CA571A2FC}">
      <dgm:prSet custT="1"/>
      <dgm:spPr/>
      <dgm:t>
        <a:bodyPr/>
        <a:lstStyle/>
        <a:p>
          <a:pPr rtl="0"/>
          <a:r>
            <a:rPr lang="en-US" sz="2000" b="0" dirty="0" smtClean="0"/>
            <a:t>Similar to the use of an </a:t>
          </a:r>
          <a:r>
            <a:rPr lang="en-US" sz="2000" b="0" dirty="0" smtClean="0">
              <a:solidFill>
                <a:schemeClr val="tx1"/>
              </a:solidFill>
            </a:rPr>
            <a:t>assembly line  </a:t>
          </a:r>
          <a:r>
            <a:rPr lang="en-US" sz="2000" b="0" dirty="0" smtClean="0"/>
            <a:t>in a manufacturing plant</a:t>
          </a:r>
          <a:endParaRPr lang="en-US" sz="2000" b="0" dirty="0"/>
        </a:p>
      </dgm:t>
    </dgm:pt>
    <dgm:pt modelId="{8D069C29-107E-3A4C-A3C0-E62754B6580F}" type="parTrans" cxnId="{3C0E712C-F3D4-924A-8526-2887DE60EE91}">
      <dgm:prSet/>
      <dgm:spPr/>
      <dgm:t>
        <a:bodyPr/>
        <a:lstStyle/>
        <a:p>
          <a:endParaRPr lang="en-US"/>
        </a:p>
      </dgm:t>
    </dgm:pt>
    <dgm:pt modelId="{6D4A2CCF-4277-B04E-B0C5-7E0845B8A0D5}" type="sibTrans" cxnId="{3C0E712C-F3D4-924A-8526-2887DE60EE91}">
      <dgm:prSet/>
      <dgm:spPr/>
      <dgm:t>
        <a:bodyPr/>
        <a:lstStyle/>
        <a:p>
          <a:endParaRPr lang="en-US"/>
        </a:p>
      </dgm:t>
    </dgm:pt>
    <dgm:pt modelId="{83CF20B9-8DD2-F842-9793-B559974FE8AA}">
      <dgm:prSet custT="1"/>
      <dgm:spPr/>
      <dgm:t>
        <a:bodyPr/>
        <a:lstStyle/>
        <a:p>
          <a:pPr rtl="0"/>
          <a:r>
            <a:rPr lang="en-US" sz="2000" b="0" dirty="0" smtClean="0">
              <a:solidFill>
                <a:srgbClr val="FF0000"/>
              </a:solidFill>
            </a:rPr>
            <a:t>New inputs are accepted at one </a:t>
          </a:r>
          <a:r>
            <a:rPr lang="en-US" sz="2000" b="0" dirty="0" smtClean="0"/>
            <a:t>end before previously accepted inputs appear as </a:t>
          </a:r>
          <a:r>
            <a:rPr lang="en-US" sz="2000" b="0" dirty="0" smtClean="0">
              <a:solidFill>
                <a:srgbClr val="FF0000"/>
              </a:solidFill>
            </a:rPr>
            <a:t>outputs at the other end</a:t>
          </a:r>
          <a:endParaRPr lang="en-US" sz="2000" b="0" dirty="0">
            <a:solidFill>
              <a:srgbClr val="FF0000"/>
            </a:solidFill>
          </a:endParaRPr>
        </a:p>
      </dgm:t>
    </dgm:pt>
    <dgm:pt modelId="{7B855F3E-3CA0-A044-A824-DD9BB7A53D53}" type="parTrans" cxnId="{A270A045-9D4B-1746-B284-EE66FFD4E04C}">
      <dgm:prSet/>
      <dgm:spPr/>
      <dgm:t>
        <a:bodyPr/>
        <a:lstStyle/>
        <a:p>
          <a:endParaRPr lang="en-US"/>
        </a:p>
      </dgm:t>
    </dgm:pt>
    <dgm:pt modelId="{5B189DCE-8686-E74B-BB16-628925F5AF40}" type="sibTrans" cxnId="{A270A045-9D4B-1746-B284-EE66FFD4E04C}">
      <dgm:prSet/>
      <dgm:spPr/>
      <dgm:t>
        <a:bodyPr/>
        <a:lstStyle/>
        <a:p>
          <a:endParaRPr lang="en-US"/>
        </a:p>
      </dgm:t>
    </dgm:pt>
    <dgm:pt modelId="{4DF92740-96F8-3247-813B-0AD6A280699A}">
      <dgm:prSet custT="1"/>
      <dgm:spPr/>
      <dgm:t>
        <a:bodyPr/>
        <a:lstStyle/>
        <a:p>
          <a:pPr rtl="0"/>
          <a:r>
            <a:rPr lang="en-US" sz="2000" b="0" dirty="0" smtClean="0"/>
            <a:t>To apply this concept to instruction execution we must recognize that an </a:t>
          </a:r>
          <a:r>
            <a:rPr lang="en-US" sz="2000" b="0" dirty="0" smtClean="0">
              <a:solidFill>
                <a:srgbClr val="FF0000"/>
              </a:solidFill>
            </a:rPr>
            <a:t>instruction has a number of stages</a:t>
          </a:r>
          <a:endParaRPr lang="en-US" sz="2000" b="0" dirty="0">
            <a:solidFill>
              <a:srgbClr val="FF0000"/>
            </a:solidFill>
          </a:endParaRPr>
        </a:p>
      </dgm:t>
    </dgm:pt>
    <dgm:pt modelId="{B4A3AEAF-0DA4-104E-8F71-C9A87C34AC8E}" type="parTrans" cxnId="{9A31F0B8-CEF4-784A-A79A-477828F644D4}">
      <dgm:prSet/>
      <dgm:spPr/>
      <dgm:t>
        <a:bodyPr/>
        <a:lstStyle/>
        <a:p>
          <a:endParaRPr lang="en-US"/>
        </a:p>
      </dgm:t>
    </dgm:pt>
    <dgm:pt modelId="{A639F8D0-045A-7E49-85C0-FD6B8A65F828}" type="sibTrans" cxnId="{9A31F0B8-CEF4-784A-A79A-477828F644D4}">
      <dgm:prSet/>
      <dgm:spPr/>
      <dgm:t>
        <a:bodyPr/>
        <a:lstStyle/>
        <a:p>
          <a:endParaRPr lang="en-US"/>
        </a:p>
      </dgm:t>
    </dgm:pt>
    <dgm:pt modelId="{6D1F4806-34FC-614B-91B7-25C9893F14A7}" type="pres">
      <dgm:prSet presAssocID="{BFD61676-2F7A-6E43-8AD0-DD73FCC8C303}" presName="Name0" presStyleCnt="0">
        <dgm:presLayoutVars>
          <dgm:dir/>
          <dgm:resizeHandles val="exact"/>
        </dgm:presLayoutVars>
      </dgm:prSet>
      <dgm:spPr/>
      <dgm:t>
        <a:bodyPr/>
        <a:lstStyle/>
        <a:p>
          <a:endParaRPr lang="en-US"/>
        </a:p>
      </dgm:t>
    </dgm:pt>
    <dgm:pt modelId="{E19B2F7D-2FE7-D940-A78C-16267BBAB00A}" type="pres">
      <dgm:prSet presAssocID="{BFD61676-2F7A-6E43-8AD0-DD73FCC8C303}" presName="arrow" presStyleLbl="bgShp" presStyleIdx="0" presStyleCnt="1"/>
      <dgm:spPr>
        <a:solidFill>
          <a:schemeClr val="accent3"/>
        </a:solidFill>
        <a:ln>
          <a:solidFill>
            <a:schemeClr val="accent3"/>
          </a:solidFill>
        </a:ln>
      </dgm:spPr>
    </dgm:pt>
    <dgm:pt modelId="{912244B1-D9C3-0644-A4A0-57422566183F}" type="pres">
      <dgm:prSet presAssocID="{BFD61676-2F7A-6E43-8AD0-DD73FCC8C303}" presName="points" presStyleCnt="0"/>
      <dgm:spPr/>
    </dgm:pt>
    <dgm:pt modelId="{292EE2AD-F7EE-364E-9ECF-595CE8A4CB6A}" type="pres">
      <dgm:prSet presAssocID="{B3686828-8DD5-134B-8439-580CA571A2FC}" presName="compositeA" presStyleCnt="0"/>
      <dgm:spPr/>
    </dgm:pt>
    <dgm:pt modelId="{3D797B7D-59B9-E544-A302-0B69B45F05BD}" type="pres">
      <dgm:prSet presAssocID="{B3686828-8DD5-134B-8439-580CA571A2FC}" presName="textA" presStyleLbl="revTx" presStyleIdx="0" presStyleCnt="3" custScaleX="374036">
        <dgm:presLayoutVars>
          <dgm:bulletEnabled val="1"/>
        </dgm:presLayoutVars>
      </dgm:prSet>
      <dgm:spPr/>
      <dgm:t>
        <a:bodyPr/>
        <a:lstStyle/>
        <a:p>
          <a:endParaRPr lang="en-US"/>
        </a:p>
      </dgm:t>
    </dgm:pt>
    <dgm:pt modelId="{807546D9-8E8B-6A4F-AC7F-C4B7428D197A}" type="pres">
      <dgm:prSet presAssocID="{B3686828-8DD5-134B-8439-580CA571A2FC}" presName="circleA" presStyleLbl="node1" presStyleIdx="0" presStyleCnt="3"/>
      <dgm:spPr>
        <a:ln>
          <a:solidFill>
            <a:schemeClr val="accent1"/>
          </a:solidFill>
        </a:ln>
      </dgm:spPr>
    </dgm:pt>
    <dgm:pt modelId="{459829BB-99CE-294F-857C-2EC9C6C28936}" type="pres">
      <dgm:prSet presAssocID="{B3686828-8DD5-134B-8439-580CA571A2FC}" presName="spaceA" presStyleCnt="0"/>
      <dgm:spPr/>
    </dgm:pt>
    <dgm:pt modelId="{6771F2D8-7136-3342-8A76-726226ED88B5}" type="pres">
      <dgm:prSet presAssocID="{6D4A2CCF-4277-B04E-B0C5-7E0845B8A0D5}" presName="space" presStyleCnt="0"/>
      <dgm:spPr/>
    </dgm:pt>
    <dgm:pt modelId="{2E235EE9-F24B-C747-9D91-30AC13ECF2E7}" type="pres">
      <dgm:prSet presAssocID="{83CF20B9-8DD2-F842-9793-B559974FE8AA}" presName="compositeB" presStyleCnt="0"/>
      <dgm:spPr/>
    </dgm:pt>
    <dgm:pt modelId="{DD86D1A7-993C-7244-8C6E-441273AA7777}" type="pres">
      <dgm:prSet presAssocID="{83CF20B9-8DD2-F842-9793-B559974FE8AA}" presName="textB" presStyleLbl="revTx" presStyleIdx="1" presStyleCnt="3" custScaleX="495241">
        <dgm:presLayoutVars>
          <dgm:bulletEnabled val="1"/>
        </dgm:presLayoutVars>
      </dgm:prSet>
      <dgm:spPr/>
      <dgm:t>
        <a:bodyPr/>
        <a:lstStyle/>
        <a:p>
          <a:endParaRPr lang="en-US"/>
        </a:p>
      </dgm:t>
    </dgm:pt>
    <dgm:pt modelId="{54394626-9124-C54E-AFB1-DB948AB78EEC}" type="pres">
      <dgm:prSet presAssocID="{83CF20B9-8DD2-F842-9793-B559974FE8AA}" presName="circleB" presStyleLbl="node1" presStyleIdx="1" presStyleCnt="3"/>
      <dgm:spPr>
        <a:ln>
          <a:solidFill>
            <a:schemeClr val="accent1"/>
          </a:solidFill>
        </a:ln>
      </dgm:spPr>
    </dgm:pt>
    <dgm:pt modelId="{2C21D46C-9DE1-BA4F-957C-EBA6267E2DE1}" type="pres">
      <dgm:prSet presAssocID="{83CF20B9-8DD2-F842-9793-B559974FE8AA}" presName="spaceB" presStyleCnt="0"/>
      <dgm:spPr/>
    </dgm:pt>
    <dgm:pt modelId="{F126C619-B978-7449-B593-4CEEA93CD44F}" type="pres">
      <dgm:prSet presAssocID="{5B189DCE-8686-E74B-BB16-628925F5AF40}" presName="space" presStyleCnt="0"/>
      <dgm:spPr/>
    </dgm:pt>
    <dgm:pt modelId="{68458F19-44FD-D44C-8708-26E657E69876}" type="pres">
      <dgm:prSet presAssocID="{4DF92740-96F8-3247-813B-0AD6A280699A}" presName="compositeA" presStyleCnt="0"/>
      <dgm:spPr/>
    </dgm:pt>
    <dgm:pt modelId="{4D83B5BC-A42D-7444-BB11-D8D1B80CD3A9}" type="pres">
      <dgm:prSet presAssocID="{4DF92740-96F8-3247-813B-0AD6A280699A}" presName="textA" presStyleLbl="revTx" presStyleIdx="2" presStyleCnt="3" custScaleX="541826">
        <dgm:presLayoutVars>
          <dgm:bulletEnabled val="1"/>
        </dgm:presLayoutVars>
      </dgm:prSet>
      <dgm:spPr/>
      <dgm:t>
        <a:bodyPr/>
        <a:lstStyle/>
        <a:p>
          <a:endParaRPr lang="en-US"/>
        </a:p>
      </dgm:t>
    </dgm:pt>
    <dgm:pt modelId="{58494C77-8E8C-AB4D-92EC-9E2074C07624}" type="pres">
      <dgm:prSet presAssocID="{4DF92740-96F8-3247-813B-0AD6A280699A}" presName="circleA" presStyleLbl="node1" presStyleIdx="2" presStyleCnt="3"/>
      <dgm:spPr/>
    </dgm:pt>
    <dgm:pt modelId="{3A5543CB-C572-504E-9DD9-8EA1B2FE2285}" type="pres">
      <dgm:prSet presAssocID="{4DF92740-96F8-3247-813B-0AD6A280699A}" presName="spaceA" presStyleCnt="0"/>
      <dgm:spPr/>
    </dgm:pt>
  </dgm:ptLst>
  <dgm:cxnLst>
    <dgm:cxn modelId="{206E8B93-287C-4140-8E86-F1A7B9AE1A85}" type="presOf" srcId="{83CF20B9-8DD2-F842-9793-B559974FE8AA}" destId="{DD86D1A7-993C-7244-8C6E-441273AA7777}" srcOrd="0" destOrd="0" presId="urn:microsoft.com/office/officeart/2005/8/layout/hProcess11"/>
    <dgm:cxn modelId="{41B254BF-644D-904F-B6D6-A31D184E6B66}" type="presOf" srcId="{BFD61676-2F7A-6E43-8AD0-DD73FCC8C303}" destId="{6D1F4806-34FC-614B-91B7-25C9893F14A7}" srcOrd="0" destOrd="0" presId="urn:microsoft.com/office/officeart/2005/8/layout/hProcess11"/>
    <dgm:cxn modelId="{9A31F0B8-CEF4-784A-A79A-477828F644D4}" srcId="{BFD61676-2F7A-6E43-8AD0-DD73FCC8C303}" destId="{4DF92740-96F8-3247-813B-0AD6A280699A}" srcOrd="2" destOrd="0" parTransId="{B4A3AEAF-0DA4-104E-8F71-C9A87C34AC8E}" sibTransId="{A639F8D0-045A-7E49-85C0-FD6B8A65F828}"/>
    <dgm:cxn modelId="{6FAB3283-0E21-244F-BF9C-D42BCB7F3DC0}" type="presOf" srcId="{B3686828-8DD5-134B-8439-580CA571A2FC}" destId="{3D797B7D-59B9-E544-A302-0B69B45F05BD}" srcOrd="0" destOrd="0" presId="urn:microsoft.com/office/officeart/2005/8/layout/hProcess11"/>
    <dgm:cxn modelId="{3C0E712C-F3D4-924A-8526-2887DE60EE91}" srcId="{BFD61676-2F7A-6E43-8AD0-DD73FCC8C303}" destId="{B3686828-8DD5-134B-8439-580CA571A2FC}" srcOrd="0" destOrd="0" parTransId="{8D069C29-107E-3A4C-A3C0-E62754B6580F}" sibTransId="{6D4A2CCF-4277-B04E-B0C5-7E0845B8A0D5}"/>
    <dgm:cxn modelId="{A270A045-9D4B-1746-B284-EE66FFD4E04C}" srcId="{BFD61676-2F7A-6E43-8AD0-DD73FCC8C303}" destId="{83CF20B9-8DD2-F842-9793-B559974FE8AA}" srcOrd="1" destOrd="0" parTransId="{7B855F3E-3CA0-A044-A824-DD9BB7A53D53}" sibTransId="{5B189DCE-8686-E74B-BB16-628925F5AF40}"/>
    <dgm:cxn modelId="{5741C07B-5445-974A-9653-50947ABF0A56}" type="presOf" srcId="{4DF92740-96F8-3247-813B-0AD6A280699A}" destId="{4D83B5BC-A42D-7444-BB11-D8D1B80CD3A9}" srcOrd="0" destOrd="0" presId="urn:microsoft.com/office/officeart/2005/8/layout/hProcess11"/>
    <dgm:cxn modelId="{BE508FF9-DC3A-2441-8A98-403242D864DB}" type="presParOf" srcId="{6D1F4806-34FC-614B-91B7-25C9893F14A7}" destId="{E19B2F7D-2FE7-D940-A78C-16267BBAB00A}" srcOrd="0" destOrd="0" presId="urn:microsoft.com/office/officeart/2005/8/layout/hProcess11"/>
    <dgm:cxn modelId="{080647E7-DA41-7F4F-9964-91BBB521D745}" type="presParOf" srcId="{6D1F4806-34FC-614B-91B7-25C9893F14A7}" destId="{912244B1-D9C3-0644-A4A0-57422566183F}" srcOrd="1" destOrd="0" presId="urn:microsoft.com/office/officeart/2005/8/layout/hProcess11"/>
    <dgm:cxn modelId="{0B8244FB-0F93-D04F-B7BA-1EA0524D233B}" type="presParOf" srcId="{912244B1-D9C3-0644-A4A0-57422566183F}" destId="{292EE2AD-F7EE-364E-9ECF-595CE8A4CB6A}" srcOrd="0" destOrd="0" presId="urn:microsoft.com/office/officeart/2005/8/layout/hProcess11"/>
    <dgm:cxn modelId="{A5CB256F-604E-9648-A3C0-66C93912BFCD}" type="presParOf" srcId="{292EE2AD-F7EE-364E-9ECF-595CE8A4CB6A}" destId="{3D797B7D-59B9-E544-A302-0B69B45F05BD}" srcOrd="0" destOrd="0" presId="urn:microsoft.com/office/officeart/2005/8/layout/hProcess11"/>
    <dgm:cxn modelId="{FCFDFAC1-04D9-F04F-B9FD-BA9FAB11C268}" type="presParOf" srcId="{292EE2AD-F7EE-364E-9ECF-595CE8A4CB6A}" destId="{807546D9-8E8B-6A4F-AC7F-C4B7428D197A}" srcOrd="1" destOrd="0" presId="urn:microsoft.com/office/officeart/2005/8/layout/hProcess11"/>
    <dgm:cxn modelId="{38957B96-B057-F44B-83EF-1234B83B1FB0}" type="presParOf" srcId="{292EE2AD-F7EE-364E-9ECF-595CE8A4CB6A}" destId="{459829BB-99CE-294F-857C-2EC9C6C28936}" srcOrd="2" destOrd="0" presId="urn:microsoft.com/office/officeart/2005/8/layout/hProcess11"/>
    <dgm:cxn modelId="{34123A59-A837-B34A-B530-6AE0CA0B4894}" type="presParOf" srcId="{912244B1-D9C3-0644-A4A0-57422566183F}" destId="{6771F2D8-7136-3342-8A76-726226ED88B5}" srcOrd="1" destOrd="0" presId="urn:microsoft.com/office/officeart/2005/8/layout/hProcess11"/>
    <dgm:cxn modelId="{A37582EF-D68D-244C-BD80-CBD0C6A294DE}" type="presParOf" srcId="{912244B1-D9C3-0644-A4A0-57422566183F}" destId="{2E235EE9-F24B-C747-9D91-30AC13ECF2E7}" srcOrd="2" destOrd="0" presId="urn:microsoft.com/office/officeart/2005/8/layout/hProcess11"/>
    <dgm:cxn modelId="{B50844D6-770F-D847-87B8-6EA1E8700BBC}" type="presParOf" srcId="{2E235EE9-F24B-C747-9D91-30AC13ECF2E7}" destId="{DD86D1A7-993C-7244-8C6E-441273AA7777}" srcOrd="0" destOrd="0" presId="urn:microsoft.com/office/officeart/2005/8/layout/hProcess11"/>
    <dgm:cxn modelId="{DD0EE937-1C18-B749-8D13-AEACC037B6E3}" type="presParOf" srcId="{2E235EE9-F24B-C747-9D91-30AC13ECF2E7}" destId="{54394626-9124-C54E-AFB1-DB948AB78EEC}" srcOrd="1" destOrd="0" presId="urn:microsoft.com/office/officeart/2005/8/layout/hProcess11"/>
    <dgm:cxn modelId="{81BAE763-801C-2B4D-8B18-DBCA56934AF7}" type="presParOf" srcId="{2E235EE9-F24B-C747-9D91-30AC13ECF2E7}" destId="{2C21D46C-9DE1-BA4F-957C-EBA6267E2DE1}" srcOrd="2" destOrd="0" presId="urn:microsoft.com/office/officeart/2005/8/layout/hProcess11"/>
    <dgm:cxn modelId="{5399AB04-6A8D-5A48-8B70-6523B5981BD1}" type="presParOf" srcId="{912244B1-D9C3-0644-A4A0-57422566183F}" destId="{F126C619-B978-7449-B593-4CEEA93CD44F}" srcOrd="3" destOrd="0" presId="urn:microsoft.com/office/officeart/2005/8/layout/hProcess11"/>
    <dgm:cxn modelId="{3637E845-4C20-BA4C-B16F-3EF1818050A8}" type="presParOf" srcId="{912244B1-D9C3-0644-A4A0-57422566183F}" destId="{68458F19-44FD-D44C-8708-26E657E69876}" srcOrd="4" destOrd="0" presId="urn:microsoft.com/office/officeart/2005/8/layout/hProcess11"/>
    <dgm:cxn modelId="{B51F6E9B-069E-D349-99A2-0C5C5815D52F}" type="presParOf" srcId="{68458F19-44FD-D44C-8708-26E657E69876}" destId="{4D83B5BC-A42D-7444-BB11-D8D1B80CD3A9}" srcOrd="0" destOrd="0" presId="urn:microsoft.com/office/officeart/2005/8/layout/hProcess11"/>
    <dgm:cxn modelId="{4D667DBE-D9CB-1A43-9ABD-08DDA7ABDD12}" type="presParOf" srcId="{68458F19-44FD-D44C-8708-26E657E69876}" destId="{58494C77-8E8C-AB4D-92EC-9E2074C07624}" srcOrd="1" destOrd="0" presId="urn:microsoft.com/office/officeart/2005/8/layout/hProcess11"/>
    <dgm:cxn modelId="{D4ED74D6-82B1-484E-92F0-137F3A857FD0}" type="presParOf" srcId="{68458F19-44FD-D44C-8708-26E657E69876}" destId="{3A5543CB-C572-504E-9DD9-8EA1B2FE2285}"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5AAC0A-6843-6C4D-9F1E-557CCB6D79CE}"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AA2E0C0A-AD41-C941-B906-FA1E246739DF}">
      <dgm:prSet/>
      <dgm:spPr/>
      <dgm:t>
        <a:bodyPr/>
        <a:lstStyle/>
        <a:p>
          <a:pPr rtl="0"/>
          <a:r>
            <a:rPr lang="en-US" dirty="0" smtClean="0">
              <a:solidFill>
                <a:srgbClr val="002060"/>
              </a:solidFill>
            </a:rPr>
            <a:t>Occur when the pipeline, or </a:t>
          </a:r>
          <a:r>
            <a:rPr lang="en-US" b="1" dirty="0" smtClean="0">
              <a:solidFill>
                <a:srgbClr val="FF0000"/>
              </a:solidFill>
            </a:rPr>
            <a:t>some portion </a:t>
          </a:r>
          <a:r>
            <a:rPr lang="en-US" dirty="0" smtClean="0">
              <a:solidFill>
                <a:srgbClr val="002060"/>
              </a:solidFill>
            </a:rPr>
            <a:t>of the pipeline, must </a:t>
          </a:r>
          <a:r>
            <a:rPr lang="en-US" b="1" dirty="0" smtClean="0">
              <a:solidFill>
                <a:srgbClr val="FF0000"/>
              </a:solidFill>
            </a:rPr>
            <a:t>stall</a:t>
          </a:r>
          <a:r>
            <a:rPr lang="en-US" dirty="0" smtClean="0">
              <a:solidFill>
                <a:srgbClr val="002060"/>
              </a:solidFill>
            </a:rPr>
            <a:t> (trì hoãn) because conditions do not permit continued execution</a:t>
          </a:r>
          <a:endParaRPr lang="en-US" dirty="0">
            <a:solidFill>
              <a:srgbClr val="002060"/>
            </a:solidFill>
          </a:endParaRPr>
        </a:p>
      </dgm:t>
    </dgm:pt>
    <dgm:pt modelId="{D82015F7-94D6-0D49-8422-19C3F5C27B17}" type="parTrans" cxnId="{9333F340-43C9-2040-A76F-E60C6D357432}">
      <dgm:prSet/>
      <dgm:spPr/>
      <dgm:t>
        <a:bodyPr/>
        <a:lstStyle/>
        <a:p>
          <a:endParaRPr lang="en-US"/>
        </a:p>
      </dgm:t>
    </dgm:pt>
    <dgm:pt modelId="{7C642CD6-87FB-274F-A2E3-F7715ACB8EB1}" type="sibTrans" cxnId="{9333F340-43C9-2040-A76F-E60C6D357432}">
      <dgm:prSet/>
      <dgm:spPr/>
      <dgm:t>
        <a:bodyPr/>
        <a:lstStyle/>
        <a:p>
          <a:endParaRPr lang="en-US"/>
        </a:p>
      </dgm:t>
    </dgm:pt>
    <dgm:pt modelId="{6A26042E-C4EF-F847-88DD-22568E0807F6}">
      <dgm:prSet/>
      <dgm:spPr/>
      <dgm:t>
        <a:bodyPr/>
        <a:lstStyle/>
        <a:p>
          <a:pPr rtl="0"/>
          <a:r>
            <a:rPr lang="en-GB" dirty="0" smtClean="0">
              <a:solidFill>
                <a:srgbClr val="002060"/>
              </a:solidFill>
            </a:rPr>
            <a:t>Also referred to as a </a:t>
          </a:r>
          <a:r>
            <a:rPr lang="en-GB" b="1" i="1" dirty="0" smtClean="0">
              <a:solidFill>
                <a:srgbClr val="FF0000"/>
              </a:solidFill>
            </a:rPr>
            <a:t>pipeline bubble</a:t>
          </a:r>
          <a:endParaRPr lang="en-GB" b="1" i="1" dirty="0">
            <a:solidFill>
              <a:srgbClr val="FF0000"/>
            </a:solidFill>
          </a:endParaRPr>
        </a:p>
      </dgm:t>
    </dgm:pt>
    <dgm:pt modelId="{AB370706-9EE8-1349-8C27-BAA2C6ED0065}" type="parTrans" cxnId="{24175857-556C-8945-9EDD-74C904565C0D}">
      <dgm:prSet/>
      <dgm:spPr/>
      <dgm:t>
        <a:bodyPr/>
        <a:lstStyle/>
        <a:p>
          <a:endParaRPr lang="en-US"/>
        </a:p>
      </dgm:t>
    </dgm:pt>
    <dgm:pt modelId="{6B767552-F402-5148-A780-CB70B546C7F5}" type="sibTrans" cxnId="{24175857-556C-8945-9EDD-74C904565C0D}">
      <dgm:prSet/>
      <dgm:spPr/>
      <dgm:t>
        <a:bodyPr/>
        <a:lstStyle/>
        <a:p>
          <a:endParaRPr lang="en-US"/>
        </a:p>
      </dgm:t>
    </dgm:pt>
    <dgm:pt modelId="{7288C513-9138-634A-A59D-8621AF5DB1B2}">
      <dgm:prSet/>
      <dgm:spPr/>
      <dgm:t>
        <a:bodyPr/>
        <a:lstStyle/>
        <a:p>
          <a:pPr rtl="0"/>
          <a:r>
            <a:rPr lang="en-US" dirty="0" smtClean="0">
              <a:solidFill>
                <a:srgbClr val="002060"/>
              </a:solidFill>
            </a:rPr>
            <a:t>There are three </a:t>
          </a:r>
          <a:r>
            <a:rPr lang="en-US" b="1" dirty="0" smtClean="0">
              <a:solidFill>
                <a:srgbClr val="FF0000"/>
              </a:solidFill>
            </a:rPr>
            <a:t>types</a:t>
          </a:r>
          <a:r>
            <a:rPr lang="en-US" dirty="0" smtClean="0">
              <a:solidFill>
                <a:srgbClr val="002060"/>
              </a:solidFill>
            </a:rPr>
            <a:t> of hazards:</a:t>
          </a:r>
          <a:endParaRPr lang="en-US" dirty="0">
            <a:solidFill>
              <a:srgbClr val="002060"/>
            </a:solidFill>
          </a:endParaRPr>
        </a:p>
      </dgm:t>
    </dgm:pt>
    <dgm:pt modelId="{A3E0762F-4292-4346-AD57-2C948D6EB257}" type="parTrans" cxnId="{8ECCAA0B-4A14-5743-BE41-B900A54FAB7C}">
      <dgm:prSet/>
      <dgm:spPr/>
      <dgm:t>
        <a:bodyPr/>
        <a:lstStyle/>
        <a:p>
          <a:endParaRPr lang="en-US"/>
        </a:p>
      </dgm:t>
    </dgm:pt>
    <dgm:pt modelId="{09EF258C-D413-FF4C-8CE1-DF89C2ACFAAE}" type="sibTrans" cxnId="{8ECCAA0B-4A14-5743-BE41-B900A54FAB7C}">
      <dgm:prSet/>
      <dgm:spPr/>
      <dgm:t>
        <a:bodyPr/>
        <a:lstStyle/>
        <a:p>
          <a:endParaRPr lang="en-US"/>
        </a:p>
      </dgm:t>
    </dgm:pt>
    <dgm:pt modelId="{27090480-E7F0-3548-A1FA-23A174051EBA}">
      <dgm:prSet/>
      <dgm:spPr/>
      <dgm:t>
        <a:bodyPr/>
        <a:lstStyle/>
        <a:p>
          <a:pPr rtl="0"/>
          <a:r>
            <a:rPr lang="en-US" b="1" dirty="0" smtClean="0">
              <a:solidFill>
                <a:srgbClr val="FF0000"/>
              </a:solidFill>
            </a:rPr>
            <a:t>Resource conflict</a:t>
          </a:r>
          <a:endParaRPr lang="en-US" b="1" dirty="0">
            <a:solidFill>
              <a:srgbClr val="FF0000"/>
            </a:solidFill>
          </a:endParaRPr>
        </a:p>
      </dgm:t>
    </dgm:pt>
    <dgm:pt modelId="{8A18D0EF-0E04-6644-850C-002090E53B33}" type="parTrans" cxnId="{9E94075E-334E-854A-B40B-4402931D7DAC}">
      <dgm:prSet/>
      <dgm:spPr/>
      <dgm:t>
        <a:bodyPr/>
        <a:lstStyle/>
        <a:p>
          <a:endParaRPr lang="en-US"/>
        </a:p>
      </dgm:t>
    </dgm:pt>
    <dgm:pt modelId="{DBA2C1EF-8EB7-874E-9F11-54F476C4FDDD}" type="sibTrans" cxnId="{9E94075E-334E-854A-B40B-4402931D7DAC}">
      <dgm:prSet/>
      <dgm:spPr/>
      <dgm:t>
        <a:bodyPr/>
        <a:lstStyle/>
        <a:p>
          <a:endParaRPr lang="en-US"/>
        </a:p>
      </dgm:t>
    </dgm:pt>
    <dgm:pt modelId="{2E2A47DB-A594-3F48-B13B-DD5C834FD3F3}">
      <dgm:prSet/>
      <dgm:spPr/>
      <dgm:t>
        <a:bodyPr/>
        <a:lstStyle/>
        <a:p>
          <a:pPr rtl="0"/>
          <a:r>
            <a:rPr lang="en-US" b="1" dirty="0" smtClean="0">
              <a:solidFill>
                <a:srgbClr val="FF0000"/>
              </a:solidFill>
            </a:rPr>
            <a:t>Data dependency</a:t>
          </a:r>
          <a:endParaRPr lang="en-US" b="1" dirty="0">
            <a:solidFill>
              <a:srgbClr val="FF0000"/>
            </a:solidFill>
          </a:endParaRPr>
        </a:p>
      </dgm:t>
    </dgm:pt>
    <dgm:pt modelId="{51982D76-486E-3E4D-8947-9E8F80A75F95}" type="parTrans" cxnId="{868B883F-CEC1-E54A-B0C9-2363C31CB29C}">
      <dgm:prSet/>
      <dgm:spPr/>
      <dgm:t>
        <a:bodyPr/>
        <a:lstStyle/>
        <a:p>
          <a:endParaRPr lang="en-US"/>
        </a:p>
      </dgm:t>
    </dgm:pt>
    <dgm:pt modelId="{3B385EEF-F5ED-1D4E-9AA5-DC7D0AEB5651}" type="sibTrans" cxnId="{868B883F-CEC1-E54A-B0C9-2363C31CB29C}">
      <dgm:prSet/>
      <dgm:spPr/>
      <dgm:t>
        <a:bodyPr/>
        <a:lstStyle/>
        <a:p>
          <a:endParaRPr lang="en-US"/>
        </a:p>
      </dgm:t>
    </dgm:pt>
    <dgm:pt modelId="{93F518CC-11E2-A04A-A832-5C248A47BBB2}">
      <dgm:prSet/>
      <dgm:spPr/>
      <dgm:t>
        <a:bodyPr/>
        <a:lstStyle/>
        <a:p>
          <a:pPr rtl="0"/>
          <a:r>
            <a:rPr lang="en-US" b="1" dirty="0" smtClean="0">
              <a:solidFill>
                <a:srgbClr val="FF0000"/>
              </a:solidFill>
            </a:rPr>
            <a:t>Control instructions</a:t>
          </a:r>
          <a:endParaRPr lang="en-US" b="1" dirty="0">
            <a:solidFill>
              <a:srgbClr val="FF0000"/>
            </a:solidFill>
          </a:endParaRPr>
        </a:p>
      </dgm:t>
    </dgm:pt>
    <dgm:pt modelId="{CBC133BE-75CB-5C41-ABE4-B8315FDA531C}" type="parTrans" cxnId="{D5AD9F93-3B31-C04A-8364-26E201948065}">
      <dgm:prSet/>
      <dgm:spPr/>
      <dgm:t>
        <a:bodyPr/>
        <a:lstStyle/>
        <a:p>
          <a:endParaRPr lang="en-US"/>
        </a:p>
      </dgm:t>
    </dgm:pt>
    <dgm:pt modelId="{CA8AE1B9-991E-1947-AB2D-99D321F733F4}" type="sibTrans" cxnId="{D5AD9F93-3B31-C04A-8364-26E201948065}">
      <dgm:prSet/>
      <dgm:spPr/>
      <dgm:t>
        <a:bodyPr/>
        <a:lstStyle/>
        <a:p>
          <a:endParaRPr lang="en-US"/>
        </a:p>
      </dgm:t>
    </dgm:pt>
    <dgm:pt modelId="{8F45EA0E-0BD7-C54E-BA84-A9056AE0C297}" type="pres">
      <dgm:prSet presAssocID="{1F5AAC0A-6843-6C4D-9F1E-557CCB6D79CE}" presName="Name0" presStyleCnt="0">
        <dgm:presLayoutVars>
          <dgm:dir/>
          <dgm:resizeHandles val="exact"/>
        </dgm:presLayoutVars>
      </dgm:prSet>
      <dgm:spPr/>
      <dgm:t>
        <a:bodyPr/>
        <a:lstStyle/>
        <a:p>
          <a:endParaRPr lang="en-US"/>
        </a:p>
      </dgm:t>
    </dgm:pt>
    <dgm:pt modelId="{F13418A6-B3D1-1B4D-B372-84BBCCFB20B3}" type="pres">
      <dgm:prSet presAssocID="{1F5AAC0A-6843-6C4D-9F1E-557CCB6D79CE}" presName="arrow" presStyleLbl="bgShp" presStyleIdx="0" presStyleCnt="1"/>
      <dgm:spPr>
        <a:ln w="53975">
          <a:solidFill>
            <a:schemeClr val="accent4"/>
          </a:solidFill>
        </a:ln>
      </dgm:spPr>
    </dgm:pt>
    <dgm:pt modelId="{3635A546-675E-1E43-A8EB-CAD7CA78119A}" type="pres">
      <dgm:prSet presAssocID="{1F5AAC0A-6843-6C4D-9F1E-557CCB6D79CE}" presName="points" presStyleCnt="0"/>
      <dgm:spPr/>
    </dgm:pt>
    <dgm:pt modelId="{5D4745E3-D55B-5F4A-B4D9-89B077BF9480}" type="pres">
      <dgm:prSet presAssocID="{AA2E0C0A-AD41-C941-B906-FA1E246739DF}" presName="compositeA" presStyleCnt="0"/>
      <dgm:spPr/>
    </dgm:pt>
    <dgm:pt modelId="{95FBECC7-0BDA-F64E-BF06-D65A00F03C43}" type="pres">
      <dgm:prSet presAssocID="{AA2E0C0A-AD41-C941-B906-FA1E246739DF}" presName="textA" presStyleLbl="revTx" presStyleIdx="0" presStyleCnt="3" custScaleX="191960">
        <dgm:presLayoutVars>
          <dgm:bulletEnabled val="1"/>
        </dgm:presLayoutVars>
      </dgm:prSet>
      <dgm:spPr/>
      <dgm:t>
        <a:bodyPr/>
        <a:lstStyle/>
        <a:p>
          <a:endParaRPr lang="en-US"/>
        </a:p>
      </dgm:t>
    </dgm:pt>
    <dgm:pt modelId="{FEA28A59-43CC-CA48-91CC-049A515D183B}" type="pres">
      <dgm:prSet presAssocID="{AA2E0C0A-AD41-C941-B906-FA1E246739DF}" presName="circleA" presStyleLbl="node1" presStyleIdx="0" presStyleCnt="3"/>
      <dgm:spPr>
        <a:solidFill>
          <a:schemeClr val="accent3"/>
        </a:solidFill>
        <a:ln>
          <a:solidFill>
            <a:schemeClr val="accent3"/>
          </a:solidFill>
        </a:ln>
      </dgm:spPr>
    </dgm:pt>
    <dgm:pt modelId="{1CDF83C4-A988-5C41-B807-9CB322A63D87}" type="pres">
      <dgm:prSet presAssocID="{AA2E0C0A-AD41-C941-B906-FA1E246739DF}" presName="spaceA" presStyleCnt="0"/>
      <dgm:spPr/>
    </dgm:pt>
    <dgm:pt modelId="{2B128320-E9AC-8B4E-A732-6B9B03C77EDA}" type="pres">
      <dgm:prSet presAssocID="{7C642CD6-87FB-274F-A2E3-F7715ACB8EB1}" presName="space" presStyleCnt="0"/>
      <dgm:spPr/>
    </dgm:pt>
    <dgm:pt modelId="{AFA4D588-B7D5-1648-BAB2-390CFF460A45}" type="pres">
      <dgm:prSet presAssocID="{6A26042E-C4EF-F847-88DD-22568E0807F6}" presName="compositeB" presStyleCnt="0"/>
      <dgm:spPr/>
    </dgm:pt>
    <dgm:pt modelId="{5B43A04A-5B4D-FC49-9C8C-79D55B45C474}" type="pres">
      <dgm:prSet presAssocID="{6A26042E-C4EF-F847-88DD-22568E0807F6}" presName="textB" presStyleLbl="revTx" presStyleIdx="1" presStyleCnt="3">
        <dgm:presLayoutVars>
          <dgm:bulletEnabled val="1"/>
        </dgm:presLayoutVars>
      </dgm:prSet>
      <dgm:spPr/>
      <dgm:t>
        <a:bodyPr/>
        <a:lstStyle/>
        <a:p>
          <a:endParaRPr lang="en-US"/>
        </a:p>
      </dgm:t>
    </dgm:pt>
    <dgm:pt modelId="{8453DE48-C8CC-4047-8F93-D3EC13EB92CF}" type="pres">
      <dgm:prSet presAssocID="{6A26042E-C4EF-F847-88DD-22568E0807F6}" presName="circleB" presStyleLbl="node1" presStyleIdx="1" presStyleCnt="3"/>
      <dgm:spPr>
        <a:solidFill>
          <a:schemeClr val="accent4"/>
        </a:solidFill>
        <a:ln>
          <a:solidFill>
            <a:schemeClr val="accent4"/>
          </a:solidFill>
        </a:ln>
      </dgm:spPr>
    </dgm:pt>
    <dgm:pt modelId="{2345788F-8C0E-4647-9149-621403A58DE7}" type="pres">
      <dgm:prSet presAssocID="{6A26042E-C4EF-F847-88DD-22568E0807F6}" presName="spaceB" presStyleCnt="0"/>
      <dgm:spPr/>
    </dgm:pt>
    <dgm:pt modelId="{81E8564B-D9DD-ED45-8840-B0D3CB51637E}" type="pres">
      <dgm:prSet presAssocID="{6B767552-F402-5148-A780-CB70B546C7F5}" presName="space" presStyleCnt="0"/>
      <dgm:spPr/>
    </dgm:pt>
    <dgm:pt modelId="{4A66AA03-AA9D-6C4D-B333-6601912ED71D}" type="pres">
      <dgm:prSet presAssocID="{7288C513-9138-634A-A59D-8621AF5DB1B2}" presName="compositeA" presStyleCnt="0"/>
      <dgm:spPr/>
    </dgm:pt>
    <dgm:pt modelId="{0E2A96DD-9A2D-304B-A545-DFFD197A19FD}" type="pres">
      <dgm:prSet presAssocID="{7288C513-9138-634A-A59D-8621AF5DB1B2}" presName="textA" presStyleLbl="revTx" presStyleIdx="2" presStyleCnt="3" custScaleX="162636">
        <dgm:presLayoutVars>
          <dgm:bulletEnabled val="1"/>
        </dgm:presLayoutVars>
      </dgm:prSet>
      <dgm:spPr/>
      <dgm:t>
        <a:bodyPr/>
        <a:lstStyle/>
        <a:p>
          <a:endParaRPr lang="en-US"/>
        </a:p>
      </dgm:t>
    </dgm:pt>
    <dgm:pt modelId="{183E54CD-4462-0148-8FAD-D290624DB81E}" type="pres">
      <dgm:prSet presAssocID="{7288C513-9138-634A-A59D-8621AF5DB1B2}" presName="circleA" presStyleLbl="node1" presStyleIdx="2" presStyleCnt="3"/>
      <dgm:spPr>
        <a:solidFill>
          <a:schemeClr val="accent3"/>
        </a:solidFill>
        <a:ln>
          <a:solidFill>
            <a:schemeClr val="accent3"/>
          </a:solidFill>
        </a:ln>
      </dgm:spPr>
    </dgm:pt>
    <dgm:pt modelId="{8BF3DFE8-F618-CB4A-948A-28784C58C9C6}" type="pres">
      <dgm:prSet presAssocID="{7288C513-9138-634A-A59D-8621AF5DB1B2}" presName="spaceA" presStyleCnt="0"/>
      <dgm:spPr/>
    </dgm:pt>
  </dgm:ptLst>
  <dgm:cxnLst>
    <dgm:cxn modelId="{9333F340-43C9-2040-A76F-E60C6D357432}" srcId="{1F5AAC0A-6843-6C4D-9F1E-557CCB6D79CE}" destId="{AA2E0C0A-AD41-C941-B906-FA1E246739DF}" srcOrd="0" destOrd="0" parTransId="{D82015F7-94D6-0D49-8422-19C3F5C27B17}" sibTransId="{7C642CD6-87FB-274F-A2E3-F7715ACB8EB1}"/>
    <dgm:cxn modelId="{9AC9B7B3-61AB-2D4D-A887-56A9C8B7A8B9}" type="presOf" srcId="{1F5AAC0A-6843-6C4D-9F1E-557CCB6D79CE}" destId="{8F45EA0E-0BD7-C54E-BA84-A9056AE0C297}" srcOrd="0" destOrd="0" presId="urn:microsoft.com/office/officeart/2005/8/layout/hProcess11"/>
    <dgm:cxn modelId="{8ECCAA0B-4A14-5743-BE41-B900A54FAB7C}" srcId="{1F5AAC0A-6843-6C4D-9F1E-557CCB6D79CE}" destId="{7288C513-9138-634A-A59D-8621AF5DB1B2}" srcOrd="2" destOrd="0" parTransId="{A3E0762F-4292-4346-AD57-2C948D6EB257}" sibTransId="{09EF258C-D413-FF4C-8CE1-DF89C2ACFAAE}"/>
    <dgm:cxn modelId="{6C119255-4DC0-3D4B-8677-350C3F273889}" type="presOf" srcId="{6A26042E-C4EF-F847-88DD-22568E0807F6}" destId="{5B43A04A-5B4D-FC49-9C8C-79D55B45C474}" srcOrd="0" destOrd="0" presId="urn:microsoft.com/office/officeart/2005/8/layout/hProcess11"/>
    <dgm:cxn modelId="{868B883F-CEC1-E54A-B0C9-2363C31CB29C}" srcId="{7288C513-9138-634A-A59D-8621AF5DB1B2}" destId="{2E2A47DB-A594-3F48-B13B-DD5C834FD3F3}" srcOrd="1" destOrd="0" parTransId="{51982D76-486E-3E4D-8947-9E8F80A75F95}" sibTransId="{3B385EEF-F5ED-1D4E-9AA5-DC7D0AEB5651}"/>
    <dgm:cxn modelId="{3D34468C-D785-A645-9927-C6F1A889FD20}" type="presOf" srcId="{27090480-E7F0-3548-A1FA-23A174051EBA}" destId="{0E2A96DD-9A2D-304B-A545-DFFD197A19FD}" srcOrd="0" destOrd="1" presId="urn:microsoft.com/office/officeart/2005/8/layout/hProcess11"/>
    <dgm:cxn modelId="{3F789687-66FF-8943-8792-A9C996C5AB66}" type="presOf" srcId="{AA2E0C0A-AD41-C941-B906-FA1E246739DF}" destId="{95FBECC7-0BDA-F64E-BF06-D65A00F03C43}" srcOrd="0" destOrd="0" presId="urn:microsoft.com/office/officeart/2005/8/layout/hProcess11"/>
    <dgm:cxn modelId="{9E94075E-334E-854A-B40B-4402931D7DAC}" srcId="{7288C513-9138-634A-A59D-8621AF5DB1B2}" destId="{27090480-E7F0-3548-A1FA-23A174051EBA}" srcOrd="0" destOrd="0" parTransId="{8A18D0EF-0E04-6644-850C-002090E53B33}" sibTransId="{DBA2C1EF-8EB7-874E-9F11-54F476C4FDDD}"/>
    <dgm:cxn modelId="{24175857-556C-8945-9EDD-74C904565C0D}" srcId="{1F5AAC0A-6843-6C4D-9F1E-557CCB6D79CE}" destId="{6A26042E-C4EF-F847-88DD-22568E0807F6}" srcOrd="1" destOrd="0" parTransId="{AB370706-9EE8-1349-8C27-BAA2C6ED0065}" sibTransId="{6B767552-F402-5148-A780-CB70B546C7F5}"/>
    <dgm:cxn modelId="{E3C19C07-3038-0243-9B75-9220B3F3F171}" type="presOf" srcId="{2E2A47DB-A594-3F48-B13B-DD5C834FD3F3}" destId="{0E2A96DD-9A2D-304B-A545-DFFD197A19FD}" srcOrd="0" destOrd="2" presId="urn:microsoft.com/office/officeart/2005/8/layout/hProcess11"/>
    <dgm:cxn modelId="{9A9992E6-E716-C34F-81B2-E3B454651377}" type="presOf" srcId="{93F518CC-11E2-A04A-A832-5C248A47BBB2}" destId="{0E2A96DD-9A2D-304B-A545-DFFD197A19FD}" srcOrd="0" destOrd="3" presId="urn:microsoft.com/office/officeart/2005/8/layout/hProcess11"/>
    <dgm:cxn modelId="{AA6AB4BE-0CB3-9743-BA8C-9D7F941E0E4F}" type="presOf" srcId="{7288C513-9138-634A-A59D-8621AF5DB1B2}" destId="{0E2A96DD-9A2D-304B-A545-DFFD197A19FD}" srcOrd="0" destOrd="0" presId="urn:microsoft.com/office/officeart/2005/8/layout/hProcess11"/>
    <dgm:cxn modelId="{D5AD9F93-3B31-C04A-8364-26E201948065}" srcId="{7288C513-9138-634A-A59D-8621AF5DB1B2}" destId="{93F518CC-11E2-A04A-A832-5C248A47BBB2}" srcOrd="2" destOrd="0" parTransId="{CBC133BE-75CB-5C41-ABE4-B8315FDA531C}" sibTransId="{CA8AE1B9-991E-1947-AB2D-99D321F733F4}"/>
    <dgm:cxn modelId="{F75D97E8-1636-3144-B2DA-8445159B7999}" type="presParOf" srcId="{8F45EA0E-0BD7-C54E-BA84-A9056AE0C297}" destId="{F13418A6-B3D1-1B4D-B372-84BBCCFB20B3}" srcOrd="0" destOrd="0" presId="urn:microsoft.com/office/officeart/2005/8/layout/hProcess11"/>
    <dgm:cxn modelId="{DF23325F-00A0-FB4F-BCD3-62209BE9FE89}" type="presParOf" srcId="{8F45EA0E-0BD7-C54E-BA84-A9056AE0C297}" destId="{3635A546-675E-1E43-A8EB-CAD7CA78119A}" srcOrd="1" destOrd="0" presId="urn:microsoft.com/office/officeart/2005/8/layout/hProcess11"/>
    <dgm:cxn modelId="{2C98B0AD-97DF-0C4B-8EB5-8D437FCDE8C7}" type="presParOf" srcId="{3635A546-675E-1E43-A8EB-CAD7CA78119A}" destId="{5D4745E3-D55B-5F4A-B4D9-89B077BF9480}" srcOrd="0" destOrd="0" presId="urn:microsoft.com/office/officeart/2005/8/layout/hProcess11"/>
    <dgm:cxn modelId="{E297FC30-E938-8348-B857-476B83ECD507}" type="presParOf" srcId="{5D4745E3-D55B-5F4A-B4D9-89B077BF9480}" destId="{95FBECC7-0BDA-F64E-BF06-D65A00F03C43}" srcOrd="0" destOrd="0" presId="urn:microsoft.com/office/officeart/2005/8/layout/hProcess11"/>
    <dgm:cxn modelId="{CB084129-9DE0-AB4B-9F41-EA5095F48E5D}" type="presParOf" srcId="{5D4745E3-D55B-5F4A-B4D9-89B077BF9480}" destId="{FEA28A59-43CC-CA48-91CC-049A515D183B}" srcOrd="1" destOrd="0" presId="urn:microsoft.com/office/officeart/2005/8/layout/hProcess11"/>
    <dgm:cxn modelId="{44AAFDBB-707E-E940-99D6-B85401EE464D}" type="presParOf" srcId="{5D4745E3-D55B-5F4A-B4D9-89B077BF9480}" destId="{1CDF83C4-A988-5C41-B807-9CB322A63D87}" srcOrd="2" destOrd="0" presId="urn:microsoft.com/office/officeart/2005/8/layout/hProcess11"/>
    <dgm:cxn modelId="{04398DE2-CA7A-A14A-816B-19013163A9C5}" type="presParOf" srcId="{3635A546-675E-1E43-A8EB-CAD7CA78119A}" destId="{2B128320-E9AC-8B4E-A732-6B9B03C77EDA}" srcOrd="1" destOrd="0" presId="urn:microsoft.com/office/officeart/2005/8/layout/hProcess11"/>
    <dgm:cxn modelId="{E0870F9C-BE12-C74A-BA1C-E23857793AB1}" type="presParOf" srcId="{3635A546-675E-1E43-A8EB-CAD7CA78119A}" destId="{AFA4D588-B7D5-1648-BAB2-390CFF460A45}" srcOrd="2" destOrd="0" presId="urn:microsoft.com/office/officeart/2005/8/layout/hProcess11"/>
    <dgm:cxn modelId="{4F0C3A7A-5A72-0E47-91F4-F4BD4FB60D1B}" type="presParOf" srcId="{AFA4D588-B7D5-1648-BAB2-390CFF460A45}" destId="{5B43A04A-5B4D-FC49-9C8C-79D55B45C474}" srcOrd="0" destOrd="0" presId="urn:microsoft.com/office/officeart/2005/8/layout/hProcess11"/>
    <dgm:cxn modelId="{7743FB02-5553-8443-81A3-03F73D8F390F}" type="presParOf" srcId="{AFA4D588-B7D5-1648-BAB2-390CFF460A45}" destId="{8453DE48-C8CC-4047-8F93-D3EC13EB92CF}" srcOrd="1" destOrd="0" presId="urn:microsoft.com/office/officeart/2005/8/layout/hProcess11"/>
    <dgm:cxn modelId="{D19D7B5E-F21F-7047-AACA-2AB529A09A23}" type="presParOf" srcId="{AFA4D588-B7D5-1648-BAB2-390CFF460A45}" destId="{2345788F-8C0E-4647-9149-621403A58DE7}" srcOrd="2" destOrd="0" presId="urn:microsoft.com/office/officeart/2005/8/layout/hProcess11"/>
    <dgm:cxn modelId="{013B15F4-0618-1A40-B21B-B0B3864E3522}" type="presParOf" srcId="{3635A546-675E-1E43-A8EB-CAD7CA78119A}" destId="{81E8564B-D9DD-ED45-8840-B0D3CB51637E}" srcOrd="3" destOrd="0" presId="urn:microsoft.com/office/officeart/2005/8/layout/hProcess11"/>
    <dgm:cxn modelId="{4A8DE226-F0B7-D744-837E-308C952DF198}" type="presParOf" srcId="{3635A546-675E-1E43-A8EB-CAD7CA78119A}" destId="{4A66AA03-AA9D-6C4D-B333-6601912ED71D}" srcOrd="4" destOrd="0" presId="urn:microsoft.com/office/officeart/2005/8/layout/hProcess11"/>
    <dgm:cxn modelId="{26C6F99E-4E06-5940-81B4-7DB4D475EC5E}" type="presParOf" srcId="{4A66AA03-AA9D-6C4D-B333-6601912ED71D}" destId="{0E2A96DD-9A2D-304B-A545-DFFD197A19FD}" srcOrd="0" destOrd="0" presId="urn:microsoft.com/office/officeart/2005/8/layout/hProcess11"/>
    <dgm:cxn modelId="{FF225FB8-300A-5E43-BCDF-4A664AF39C03}" type="presParOf" srcId="{4A66AA03-AA9D-6C4D-B333-6601912ED71D}" destId="{183E54CD-4462-0148-8FAD-D290624DB81E}" srcOrd="1" destOrd="0" presId="urn:microsoft.com/office/officeart/2005/8/layout/hProcess11"/>
    <dgm:cxn modelId="{4F462E5E-6977-8940-851D-51F54C28C5CE}" type="presParOf" srcId="{4A66AA03-AA9D-6C4D-B333-6601912ED71D}" destId="{8BF3DFE8-F618-CB4A-948A-28784C58C9C6}"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A3AEB8B-595F-1E45-9F85-8D83834C2EEC}"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312EE13-3DD8-BD42-816C-78C8111CAF08}">
      <dgm:prSet/>
      <dgm:spPr/>
      <dgm:t>
        <a:bodyPr/>
        <a:lstStyle/>
        <a:p>
          <a:pPr rtl="0"/>
          <a:r>
            <a:rPr lang="en-US" dirty="0" smtClean="0"/>
            <a:t>A simple pipeline suffers a penalty for a branch instruction because it must choose one of two instructions to fetch next and may make the wrong choice</a:t>
          </a:r>
          <a:endParaRPr lang="en-US" dirty="0"/>
        </a:p>
      </dgm:t>
    </dgm:pt>
    <dgm:pt modelId="{2DB489A5-9873-A842-9AC5-5433BB6AEDA7}" type="parTrans" cxnId="{2931843B-C50E-B843-A891-55BC43C7BBDA}">
      <dgm:prSet/>
      <dgm:spPr/>
      <dgm:t>
        <a:bodyPr/>
        <a:lstStyle/>
        <a:p>
          <a:endParaRPr lang="en-US"/>
        </a:p>
      </dgm:t>
    </dgm:pt>
    <dgm:pt modelId="{2EB7D3ED-9D99-4645-995D-BC872FF6B808}" type="sibTrans" cxnId="{2931843B-C50E-B843-A891-55BC43C7BBDA}">
      <dgm:prSet/>
      <dgm:spPr>
        <a:ln>
          <a:solidFill>
            <a:schemeClr val="accent3"/>
          </a:solidFill>
        </a:ln>
      </dgm:spPr>
      <dgm:t>
        <a:bodyPr/>
        <a:lstStyle/>
        <a:p>
          <a:endParaRPr lang="en-US" dirty="0"/>
        </a:p>
      </dgm:t>
    </dgm:pt>
    <dgm:pt modelId="{39978387-B0D6-D84E-AA46-3A520135027A}">
      <dgm:prSet/>
      <dgm:spPr/>
      <dgm:t>
        <a:bodyPr/>
        <a:lstStyle/>
        <a:p>
          <a:pPr rtl="0"/>
          <a:r>
            <a:rPr lang="en-US" dirty="0" smtClean="0"/>
            <a:t>A </a:t>
          </a:r>
          <a:r>
            <a:rPr lang="en-US" dirty="0" smtClean="0">
              <a:solidFill>
                <a:schemeClr val="accent6">
                  <a:lumMod val="60000"/>
                  <a:lumOff val="40000"/>
                </a:schemeClr>
              </a:solidFill>
            </a:rPr>
            <a:t>brute-force</a:t>
          </a:r>
          <a:r>
            <a:rPr lang="en-US" dirty="0" smtClean="0"/>
            <a:t> approach is to replicate the initial portions of the pipeline and allow the pipeline to </a:t>
          </a:r>
          <a:r>
            <a:rPr lang="en-US" dirty="0" smtClean="0">
              <a:solidFill>
                <a:schemeClr val="accent6">
                  <a:lumMod val="60000"/>
                  <a:lumOff val="40000"/>
                </a:schemeClr>
              </a:solidFill>
            </a:rPr>
            <a:t>fetch both instructions</a:t>
          </a:r>
          <a:r>
            <a:rPr lang="en-US" dirty="0" smtClean="0"/>
            <a:t>, making use of two streams</a:t>
          </a:r>
          <a:endParaRPr lang="en-US" dirty="0"/>
        </a:p>
      </dgm:t>
    </dgm:pt>
    <dgm:pt modelId="{2BA8EECC-307C-C740-9FA7-7B595E287B75}" type="parTrans" cxnId="{89698EA8-AEBA-9A42-829A-E929A794355D}">
      <dgm:prSet/>
      <dgm:spPr/>
      <dgm:t>
        <a:bodyPr/>
        <a:lstStyle/>
        <a:p>
          <a:endParaRPr lang="en-US"/>
        </a:p>
      </dgm:t>
    </dgm:pt>
    <dgm:pt modelId="{393AAF2D-8EA2-4C4B-8FFA-9F98A6AABF66}" type="sibTrans" cxnId="{89698EA8-AEBA-9A42-829A-E929A794355D}">
      <dgm:prSet/>
      <dgm:spPr>
        <a:ln>
          <a:solidFill>
            <a:schemeClr val="accent3"/>
          </a:solidFill>
        </a:ln>
      </dgm:spPr>
      <dgm:t>
        <a:bodyPr/>
        <a:lstStyle/>
        <a:p>
          <a:endParaRPr lang="en-US" dirty="0"/>
        </a:p>
      </dgm:t>
    </dgm:pt>
    <dgm:pt modelId="{F7C28206-C5DF-2E47-B879-DA4DA558AFBC}">
      <dgm:prSet custT="1"/>
      <dgm:spPr/>
      <dgm:t>
        <a:bodyPr/>
        <a:lstStyle/>
        <a:p>
          <a:pPr rtl="0"/>
          <a:r>
            <a:rPr lang="en-US" sz="2000" dirty="0" smtClean="0"/>
            <a:t>Drawbacks:</a:t>
          </a:r>
          <a:endParaRPr lang="en-US" sz="2000" dirty="0"/>
        </a:p>
      </dgm:t>
    </dgm:pt>
    <dgm:pt modelId="{2A906F2A-D4B8-B948-9C09-98FB1BC4956E}" type="parTrans" cxnId="{31D4057F-DECC-A649-8EC7-44BA1AAE81C9}">
      <dgm:prSet/>
      <dgm:spPr/>
      <dgm:t>
        <a:bodyPr/>
        <a:lstStyle/>
        <a:p>
          <a:endParaRPr lang="en-US"/>
        </a:p>
      </dgm:t>
    </dgm:pt>
    <dgm:pt modelId="{2BC02C87-370F-BA40-B3D1-702AD1F5B821}" type="sibTrans" cxnId="{31D4057F-DECC-A649-8EC7-44BA1AAE81C9}">
      <dgm:prSet/>
      <dgm:spPr/>
      <dgm:t>
        <a:bodyPr/>
        <a:lstStyle/>
        <a:p>
          <a:endParaRPr lang="en-US"/>
        </a:p>
      </dgm:t>
    </dgm:pt>
    <dgm:pt modelId="{50B1BE64-80BA-2149-98EE-DB65FA243F0F}">
      <dgm:prSet custT="1"/>
      <dgm:spPr/>
      <dgm:t>
        <a:bodyPr/>
        <a:lstStyle/>
        <a:p>
          <a:pPr rtl="0"/>
          <a:r>
            <a:rPr lang="en-US" sz="1600" dirty="0" smtClean="0">
              <a:solidFill>
                <a:schemeClr val="bg2">
                  <a:lumMod val="20000"/>
                  <a:lumOff val="80000"/>
                </a:schemeClr>
              </a:solidFill>
            </a:rPr>
            <a:t>With multiple pipelines there are contention delays for access to the registers and to memory</a:t>
          </a:r>
          <a:endParaRPr lang="en-US" sz="1600" dirty="0">
            <a:solidFill>
              <a:schemeClr val="bg2">
                <a:lumMod val="20000"/>
                <a:lumOff val="80000"/>
              </a:schemeClr>
            </a:solidFill>
          </a:endParaRPr>
        </a:p>
      </dgm:t>
    </dgm:pt>
    <dgm:pt modelId="{F098B388-47A0-084F-9F61-6CEF8003BE88}" type="parTrans" cxnId="{DB4AB602-8F11-6E4C-93DE-8FA998647EDB}">
      <dgm:prSet/>
      <dgm:spPr/>
      <dgm:t>
        <a:bodyPr/>
        <a:lstStyle/>
        <a:p>
          <a:endParaRPr lang="en-US"/>
        </a:p>
      </dgm:t>
    </dgm:pt>
    <dgm:pt modelId="{607F8CFC-31F1-1C4D-B637-17C7B2367361}" type="sibTrans" cxnId="{DB4AB602-8F11-6E4C-93DE-8FA998647EDB}">
      <dgm:prSet/>
      <dgm:spPr/>
      <dgm:t>
        <a:bodyPr/>
        <a:lstStyle/>
        <a:p>
          <a:endParaRPr lang="en-US"/>
        </a:p>
      </dgm:t>
    </dgm:pt>
    <dgm:pt modelId="{605E9185-7A87-CB49-B2C2-6F255D69FCBC}">
      <dgm:prSet custT="1"/>
      <dgm:spPr/>
      <dgm:t>
        <a:bodyPr/>
        <a:lstStyle/>
        <a:p>
          <a:pPr rtl="0"/>
          <a:r>
            <a:rPr lang="en-US" sz="1600" dirty="0" smtClean="0">
              <a:solidFill>
                <a:schemeClr val="bg2">
                  <a:lumMod val="20000"/>
                  <a:lumOff val="80000"/>
                </a:schemeClr>
              </a:solidFill>
            </a:rPr>
            <a:t>Additional branch instructions may enter the pipeline before the original branch decision is resolved</a:t>
          </a:r>
          <a:endParaRPr lang="en-US" sz="1600" dirty="0">
            <a:solidFill>
              <a:schemeClr val="bg2">
                <a:lumMod val="20000"/>
                <a:lumOff val="80000"/>
              </a:schemeClr>
            </a:solidFill>
          </a:endParaRPr>
        </a:p>
      </dgm:t>
    </dgm:pt>
    <dgm:pt modelId="{333C6BB3-2AB5-1F47-B940-5365F5AA0639}" type="parTrans" cxnId="{1AA547DA-6F6C-DB4A-8C30-B70270A8E82E}">
      <dgm:prSet/>
      <dgm:spPr/>
      <dgm:t>
        <a:bodyPr/>
        <a:lstStyle/>
        <a:p>
          <a:endParaRPr lang="en-US"/>
        </a:p>
      </dgm:t>
    </dgm:pt>
    <dgm:pt modelId="{42E85C68-6F72-9048-A164-6F08B56B3D31}" type="sibTrans" cxnId="{1AA547DA-6F6C-DB4A-8C30-B70270A8E82E}">
      <dgm:prSet/>
      <dgm:spPr/>
      <dgm:t>
        <a:bodyPr/>
        <a:lstStyle/>
        <a:p>
          <a:endParaRPr lang="en-US"/>
        </a:p>
      </dgm:t>
    </dgm:pt>
    <dgm:pt modelId="{6FDFFF18-36D5-5D4F-B0AE-F276F8B05AAD}" type="pres">
      <dgm:prSet presAssocID="{5A3AEB8B-595F-1E45-9F85-8D83834C2EEC}" presName="outerComposite" presStyleCnt="0">
        <dgm:presLayoutVars>
          <dgm:chMax val="5"/>
          <dgm:dir/>
          <dgm:resizeHandles val="exact"/>
        </dgm:presLayoutVars>
      </dgm:prSet>
      <dgm:spPr/>
      <dgm:t>
        <a:bodyPr/>
        <a:lstStyle/>
        <a:p>
          <a:endParaRPr lang="en-US"/>
        </a:p>
      </dgm:t>
    </dgm:pt>
    <dgm:pt modelId="{2A056B70-8C0D-AA46-93AB-AF93A7CCD662}" type="pres">
      <dgm:prSet presAssocID="{5A3AEB8B-595F-1E45-9F85-8D83834C2EEC}" presName="dummyMaxCanvas" presStyleCnt="0">
        <dgm:presLayoutVars/>
      </dgm:prSet>
      <dgm:spPr/>
    </dgm:pt>
    <dgm:pt modelId="{457F6F8A-0906-674E-AFD4-200239B477D8}" type="pres">
      <dgm:prSet presAssocID="{5A3AEB8B-595F-1E45-9F85-8D83834C2EEC}" presName="ThreeNodes_1" presStyleLbl="node1" presStyleIdx="0" presStyleCnt="3">
        <dgm:presLayoutVars>
          <dgm:bulletEnabled val="1"/>
        </dgm:presLayoutVars>
      </dgm:prSet>
      <dgm:spPr/>
      <dgm:t>
        <a:bodyPr/>
        <a:lstStyle/>
        <a:p>
          <a:endParaRPr lang="en-US"/>
        </a:p>
      </dgm:t>
    </dgm:pt>
    <dgm:pt modelId="{161F44EF-0492-E941-886C-60773EAAC415}" type="pres">
      <dgm:prSet presAssocID="{5A3AEB8B-595F-1E45-9F85-8D83834C2EEC}" presName="ThreeNodes_2" presStyleLbl="node1" presStyleIdx="1" presStyleCnt="3">
        <dgm:presLayoutVars>
          <dgm:bulletEnabled val="1"/>
        </dgm:presLayoutVars>
      </dgm:prSet>
      <dgm:spPr/>
      <dgm:t>
        <a:bodyPr/>
        <a:lstStyle/>
        <a:p>
          <a:endParaRPr lang="en-US"/>
        </a:p>
      </dgm:t>
    </dgm:pt>
    <dgm:pt modelId="{B1F79EE3-7A7D-C44F-9D34-BEFD90CE1B1A}" type="pres">
      <dgm:prSet presAssocID="{5A3AEB8B-595F-1E45-9F85-8D83834C2EEC}" presName="ThreeNodes_3" presStyleLbl="node1" presStyleIdx="2" presStyleCnt="3" custScaleX="101566" custScaleY="99293">
        <dgm:presLayoutVars>
          <dgm:bulletEnabled val="1"/>
        </dgm:presLayoutVars>
      </dgm:prSet>
      <dgm:spPr/>
      <dgm:t>
        <a:bodyPr/>
        <a:lstStyle/>
        <a:p>
          <a:endParaRPr lang="en-US"/>
        </a:p>
      </dgm:t>
    </dgm:pt>
    <dgm:pt modelId="{3ED912AA-9F9D-CD47-B60C-545F31A5E796}" type="pres">
      <dgm:prSet presAssocID="{5A3AEB8B-595F-1E45-9F85-8D83834C2EEC}" presName="ThreeConn_1-2" presStyleLbl="fgAccFollowNode1" presStyleIdx="0" presStyleCnt="2">
        <dgm:presLayoutVars>
          <dgm:bulletEnabled val="1"/>
        </dgm:presLayoutVars>
      </dgm:prSet>
      <dgm:spPr/>
      <dgm:t>
        <a:bodyPr/>
        <a:lstStyle/>
        <a:p>
          <a:endParaRPr lang="en-US"/>
        </a:p>
      </dgm:t>
    </dgm:pt>
    <dgm:pt modelId="{0D29E717-2597-8D46-AD2C-467DADE43F0B}" type="pres">
      <dgm:prSet presAssocID="{5A3AEB8B-595F-1E45-9F85-8D83834C2EEC}" presName="ThreeConn_2-3" presStyleLbl="fgAccFollowNode1" presStyleIdx="1" presStyleCnt="2">
        <dgm:presLayoutVars>
          <dgm:bulletEnabled val="1"/>
        </dgm:presLayoutVars>
      </dgm:prSet>
      <dgm:spPr/>
      <dgm:t>
        <a:bodyPr/>
        <a:lstStyle/>
        <a:p>
          <a:endParaRPr lang="en-US"/>
        </a:p>
      </dgm:t>
    </dgm:pt>
    <dgm:pt modelId="{33977D92-97FB-F544-BA82-DF14FC65451D}" type="pres">
      <dgm:prSet presAssocID="{5A3AEB8B-595F-1E45-9F85-8D83834C2EEC}" presName="ThreeNodes_1_text" presStyleLbl="node1" presStyleIdx="2" presStyleCnt="3">
        <dgm:presLayoutVars>
          <dgm:bulletEnabled val="1"/>
        </dgm:presLayoutVars>
      </dgm:prSet>
      <dgm:spPr/>
      <dgm:t>
        <a:bodyPr/>
        <a:lstStyle/>
        <a:p>
          <a:endParaRPr lang="en-US"/>
        </a:p>
      </dgm:t>
    </dgm:pt>
    <dgm:pt modelId="{5060755F-F956-E84A-87B1-21AF6D18324A}" type="pres">
      <dgm:prSet presAssocID="{5A3AEB8B-595F-1E45-9F85-8D83834C2EEC}" presName="ThreeNodes_2_text" presStyleLbl="node1" presStyleIdx="2" presStyleCnt="3">
        <dgm:presLayoutVars>
          <dgm:bulletEnabled val="1"/>
        </dgm:presLayoutVars>
      </dgm:prSet>
      <dgm:spPr/>
      <dgm:t>
        <a:bodyPr/>
        <a:lstStyle/>
        <a:p>
          <a:endParaRPr lang="en-US"/>
        </a:p>
      </dgm:t>
    </dgm:pt>
    <dgm:pt modelId="{892E51B9-018D-B04E-8548-45EC799DD941}" type="pres">
      <dgm:prSet presAssocID="{5A3AEB8B-595F-1E45-9F85-8D83834C2EEC}" presName="ThreeNodes_3_text" presStyleLbl="node1" presStyleIdx="2" presStyleCnt="3">
        <dgm:presLayoutVars>
          <dgm:bulletEnabled val="1"/>
        </dgm:presLayoutVars>
      </dgm:prSet>
      <dgm:spPr/>
      <dgm:t>
        <a:bodyPr/>
        <a:lstStyle/>
        <a:p>
          <a:endParaRPr lang="en-US"/>
        </a:p>
      </dgm:t>
    </dgm:pt>
  </dgm:ptLst>
  <dgm:cxnLst>
    <dgm:cxn modelId="{101EAC6D-695E-564E-A11A-7A247D02C055}" type="presOf" srcId="{605E9185-7A87-CB49-B2C2-6F255D69FCBC}" destId="{892E51B9-018D-B04E-8548-45EC799DD941}" srcOrd="1" destOrd="2" presId="urn:microsoft.com/office/officeart/2005/8/layout/vProcess5"/>
    <dgm:cxn modelId="{AEC7E61D-C176-5942-97DE-D0EE5D427065}" type="presOf" srcId="{393AAF2D-8EA2-4C4B-8FFA-9F98A6AABF66}" destId="{0D29E717-2597-8D46-AD2C-467DADE43F0B}" srcOrd="0" destOrd="0" presId="urn:microsoft.com/office/officeart/2005/8/layout/vProcess5"/>
    <dgm:cxn modelId="{2931843B-C50E-B843-A891-55BC43C7BBDA}" srcId="{5A3AEB8B-595F-1E45-9F85-8D83834C2EEC}" destId="{2312EE13-3DD8-BD42-816C-78C8111CAF08}" srcOrd="0" destOrd="0" parTransId="{2DB489A5-9873-A842-9AC5-5433BB6AEDA7}" sibTransId="{2EB7D3ED-9D99-4645-995D-BC872FF6B808}"/>
    <dgm:cxn modelId="{693FC98F-F56E-A34D-80C0-C13CBE478616}" type="presOf" srcId="{2312EE13-3DD8-BD42-816C-78C8111CAF08}" destId="{33977D92-97FB-F544-BA82-DF14FC65451D}" srcOrd="1" destOrd="0" presId="urn:microsoft.com/office/officeart/2005/8/layout/vProcess5"/>
    <dgm:cxn modelId="{5AB30251-C7A1-AD4B-BFB4-749249A05E41}" type="presOf" srcId="{F7C28206-C5DF-2E47-B879-DA4DA558AFBC}" destId="{B1F79EE3-7A7D-C44F-9D34-BEFD90CE1B1A}" srcOrd="0" destOrd="0" presId="urn:microsoft.com/office/officeart/2005/8/layout/vProcess5"/>
    <dgm:cxn modelId="{1AA547DA-6F6C-DB4A-8C30-B70270A8E82E}" srcId="{F7C28206-C5DF-2E47-B879-DA4DA558AFBC}" destId="{605E9185-7A87-CB49-B2C2-6F255D69FCBC}" srcOrd="1" destOrd="0" parTransId="{333C6BB3-2AB5-1F47-B940-5365F5AA0639}" sibTransId="{42E85C68-6F72-9048-A164-6F08B56B3D31}"/>
    <dgm:cxn modelId="{89698EA8-AEBA-9A42-829A-E929A794355D}" srcId="{5A3AEB8B-595F-1E45-9F85-8D83834C2EEC}" destId="{39978387-B0D6-D84E-AA46-3A520135027A}" srcOrd="1" destOrd="0" parTransId="{2BA8EECC-307C-C740-9FA7-7B595E287B75}" sibTransId="{393AAF2D-8EA2-4C4B-8FFA-9F98A6AABF66}"/>
    <dgm:cxn modelId="{78EF289E-3841-1344-990B-F5D6C5F03C7B}" type="presOf" srcId="{2312EE13-3DD8-BD42-816C-78C8111CAF08}" destId="{457F6F8A-0906-674E-AFD4-200239B477D8}" srcOrd="0" destOrd="0" presId="urn:microsoft.com/office/officeart/2005/8/layout/vProcess5"/>
    <dgm:cxn modelId="{DB4AB602-8F11-6E4C-93DE-8FA998647EDB}" srcId="{F7C28206-C5DF-2E47-B879-DA4DA558AFBC}" destId="{50B1BE64-80BA-2149-98EE-DB65FA243F0F}" srcOrd="0" destOrd="0" parTransId="{F098B388-47A0-084F-9F61-6CEF8003BE88}" sibTransId="{607F8CFC-31F1-1C4D-B637-17C7B2367361}"/>
    <dgm:cxn modelId="{BD86D643-224D-0D47-9214-85AFD3D6BD38}" type="presOf" srcId="{50B1BE64-80BA-2149-98EE-DB65FA243F0F}" destId="{B1F79EE3-7A7D-C44F-9D34-BEFD90CE1B1A}" srcOrd="0" destOrd="1" presId="urn:microsoft.com/office/officeart/2005/8/layout/vProcess5"/>
    <dgm:cxn modelId="{8304EB85-4CBA-104C-B122-F12FEFC5BFDA}" type="presOf" srcId="{5A3AEB8B-595F-1E45-9F85-8D83834C2EEC}" destId="{6FDFFF18-36D5-5D4F-B0AE-F276F8B05AAD}" srcOrd="0" destOrd="0" presId="urn:microsoft.com/office/officeart/2005/8/layout/vProcess5"/>
    <dgm:cxn modelId="{F944CB4F-1C5E-E44E-873B-ED30D2736501}" type="presOf" srcId="{39978387-B0D6-D84E-AA46-3A520135027A}" destId="{161F44EF-0492-E941-886C-60773EAAC415}" srcOrd="0" destOrd="0" presId="urn:microsoft.com/office/officeart/2005/8/layout/vProcess5"/>
    <dgm:cxn modelId="{31D4057F-DECC-A649-8EC7-44BA1AAE81C9}" srcId="{5A3AEB8B-595F-1E45-9F85-8D83834C2EEC}" destId="{F7C28206-C5DF-2E47-B879-DA4DA558AFBC}" srcOrd="2" destOrd="0" parTransId="{2A906F2A-D4B8-B948-9C09-98FB1BC4956E}" sibTransId="{2BC02C87-370F-BA40-B3D1-702AD1F5B821}"/>
    <dgm:cxn modelId="{229012E8-AFDD-CE49-A60E-4DC34D836D8C}" type="presOf" srcId="{F7C28206-C5DF-2E47-B879-DA4DA558AFBC}" destId="{892E51B9-018D-B04E-8548-45EC799DD941}" srcOrd="1" destOrd="0" presId="urn:microsoft.com/office/officeart/2005/8/layout/vProcess5"/>
    <dgm:cxn modelId="{C61C339F-2469-824B-8F32-640DD420BD19}" type="presOf" srcId="{605E9185-7A87-CB49-B2C2-6F255D69FCBC}" destId="{B1F79EE3-7A7D-C44F-9D34-BEFD90CE1B1A}" srcOrd="0" destOrd="2" presId="urn:microsoft.com/office/officeart/2005/8/layout/vProcess5"/>
    <dgm:cxn modelId="{81460074-1008-BF48-A562-932A9388FBCB}" type="presOf" srcId="{50B1BE64-80BA-2149-98EE-DB65FA243F0F}" destId="{892E51B9-018D-B04E-8548-45EC799DD941}" srcOrd="1" destOrd="1" presId="urn:microsoft.com/office/officeart/2005/8/layout/vProcess5"/>
    <dgm:cxn modelId="{307C25C3-280E-CA48-AB2F-1AF6438BA8D6}" type="presOf" srcId="{2EB7D3ED-9D99-4645-995D-BC872FF6B808}" destId="{3ED912AA-9F9D-CD47-B60C-545F31A5E796}" srcOrd="0" destOrd="0" presId="urn:microsoft.com/office/officeart/2005/8/layout/vProcess5"/>
    <dgm:cxn modelId="{2FF88A03-0DF6-B640-874E-83A83FE33B05}" type="presOf" srcId="{39978387-B0D6-D84E-AA46-3A520135027A}" destId="{5060755F-F956-E84A-87B1-21AF6D18324A}" srcOrd="1" destOrd="0" presId="urn:microsoft.com/office/officeart/2005/8/layout/vProcess5"/>
    <dgm:cxn modelId="{C3C08ACD-7A6D-7747-8C55-9D5F94850C13}" type="presParOf" srcId="{6FDFFF18-36D5-5D4F-B0AE-F276F8B05AAD}" destId="{2A056B70-8C0D-AA46-93AB-AF93A7CCD662}" srcOrd="0" destOrd="0" presId="urn:microsoft.com/office/officeart/2005/8/layout/vProcess5"/>
    <dgm:cxn modelId="{DA091DCC-B466-EF4D-9796-FCA960183FA1}" type="presParOf" srcId="{6FDFFF18-36D5-5D4F-B0AE-F276F8B05AAD}" destId="{457F6F8A-0906-674E-AFD4-200239B477D8}" srcOrd="1" destOrd="0" presId="urn:microsoft.com/office/officeart/2005/8/layout/vProcess5"/>
    <dgm:cxn modelId="{30B6968A-2FB8-134B-82A6-1B4BA356C7B4}" type="presParOf" srcId="{6FDFFF18-36D5-5D4F-B0AE-F276F8B05AAD}" destId="{161F44EF-0492-E941-886C-60773EAAC415}" srcOrd="2" destOrd="0" presId="urn:microsoft.com/office/officeart/2005/8/layout/vProcess5"/>
    <dgm:cxn modelId="{C90991C6-B8EB-C047-BA7D-53C680320FED}" type="presParOf" srcId="{6FDFFF18-36D5-5D4F-B0AE-F276F8B05AAD}" destId="{B1F79EE3-7A7D-C44F-9D34-BEFD90CE1B1A}" srcOrd="3" destOrd="0" presId="urn:microsoft.com/office/officeart/2005/8/layout/vProcess5"/>
    <dgm:cxn modelId="{0367F89F-9ED7-D24B-9CA5-91896C287F22}" type="presParOf" srcId="{6FDFFF18-36D5-5D4F-B0AE-F276F8B05AAD}" destId="{3ED912AA-9F9D-CD47-B60C-545F31A5E796}" srcOrd="4" destOrd="0" presId="urn:microsoft.com/office/officeart/2005/8/layout/vProcess5"/>
    <dgm:cxn modelId="{75910121-91A5-9146-9566-9D11B2015B73}" type="presParOf" srcId="{6FDFFF18-36D5-5D4F-B0AE-F276F8B05AAD}" destId="{0D29E717-2597-8D46-AD2C-467DADE43F0B}" srcOrd="5" destOrd="0" presId="urn:microsoft.com/office/officeart/2005/8/layout/vProcess5"/>
    <dgm:cxn modelId="{822CE04D-7E39-1349-AF44-1398E65FEFFA}" type="presParOf" srcId="{6FDFFF18-36D5-5D4F-B0AE-F276F8B05AAD}" destId="{33977D92-97FB-F544-BA82-DF14FC65451D}" srcOrd="6" destOrd="0" presId="urn:microsoft.com/office/officeart/2005/8/layout/vProcess5"/>
    <dgm:cxn modelId="{D66F8CD8-5920-8C48-B7FD-E835C6ABD083}" type="presParOf" srcId="{6FDFFF18-36D5-5D4F-B0AE-F276F8B05AAD}" destId="{5060755F-F956-E84A-87B1-21AF6D18324A}" srcOrd="7" destOrd="0" presId="urn:microsoft.com/office/officeart/2005/8/layout/vProcess5"/>
    <dgm:cxn modelId="{DED5E24A-B613-7D4D-B761-3F9E175E5585}" type="presParOf" srcId="{6FDFFF18-36D5-5D4F-B0AE-F276F8B05AAD}" destId="{892E51B9-018D-B04E-8548-45EC799DD941}" srcOrd="8"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038744-C04D-3E4E-AA73-587B41E192F1}">
      <dsp:nvSpPr>
        <dsp:cNvPr id="0" name=""/>
        <dsp:cNvSpPr/>
      </dsp:nvSpPr>
      <dsp:spPr>
        <a:xfrm>
          <a:off x="94982" y="1661195"/>
          <a:ext cx="1820097" cy="28030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35FEA2A-0066-1642-A472-449A8E0D404E}">
      <dsp:nvSpPr>
        <dsp:cNvPr id="0" name=""/>
        <dsp:cNvSpPr/>
      </dsp:nvSpPr>
      <dsp:spPr>
        <a:xfrm rot="12780266">
          <a:off x="646028" y="3466739"/>
          <a:ext cx="1670340" cy="2481601"/>
        </a:xfrm>
        <a:prstGeom prst="circularArrow">
          <a:avLst>
            <a:gd name="adj1" fmla="val 770"/>
            <a:gd name="adj2" fmla="val 89784"/>
            <a:gd name="adj3" fmla="val 2008332"/>
            <a:gd name="adj4" fmla="val 9167526"/>
            <a:gd name="adj5" fmla="val 899"/>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4921A1A8-6658-C946-81EC-1BBCEEEDE982}">
      <dsp:nvSpPr>
        <dsp:cNvPr id="0" name=""/>
        <dsp:cNvSpPr/>
      </dsp:nvSpPr>
      <dsp:spPr>
        <a:xfrm>
          <a:off x="202317" y="1926523"/>
          <a:ext cx="1617258" cy="2167353"/>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dirty="0" smtClean="0"/>
            <a:t>Referenced by means of the machine language that the processor executes</a:t>
          </a:r>
          <a:endParaRPr lang="en-US" sz="2000" kern="1200" dirty="0"/>
        </a:p>
      </dsp:txBody>
      <dsp:txXfrm>
        <a:off x="202317" y="1926523"/>
        <a:ext cx="1617258" cy="2167353"/>
      </dsp:txXfrm>
    </dsp:sp>
    <dsp:sp modelId="{C1F890E0-24C4-D642-8884-C9B159244FFE}">
      <dsp:nvSpPr>
        <dsp:cNvPr id="0" name=""/>
        <dsp:cNvSpPr/>
      </dsp:nvSpPr>
      <dsp:spPr>
        <a:xfrm>
          <a:off x="2090440" y="511364"/>
          <a:ext cx="6981698" cy="56698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rtl="0">
            <a:lnSpc>
              <a:spcPct val="90000"/>
            </a:lnSpc>
            <a:spcBef>
              <a:spcPct val="0"/>
            </a:spcBef>
            <a:spcAft>
              <a:spcPct val="15000"/>
            </a:spcAft>
            <a:buChar char="••"/>
          </a:pPr>
          <a:r>
            <a:rPr lang="en-US" sz="1800" b="1" kern="1200" dirty="0" smtClean="0">
              <a:solidFill>
                <a:srgbClr val="002060"/>
              </a:solidFill>
            </a:rPr>
            <a:t>General purpose</a:t>
          </a:r>
          <a:endParaRPr lang="en-US" sz="1800" b="1" kern="1200" dirty="0">
            <a:solidFill>
              <a:srgbClr val="002060"/>
            </a:solidFill>
          </a:endParaRPr>
        </a:p>
        <a:p>
          <a:pPr marL="342900" lvl="2" indent="-171450" algn="l" defTabSz="800100" rtl="0">
            <a:lnSpc>
              <a:spcPct val="90000"/>
            </a:lnSpc>
            <a:spcBef>
              <a:spcPct val="0"/>
            </a:spcBef>
            <a:spcAft>
              <a:spcPct val="15000"/>
            </a:spcAft>
            <a:buChar char="••"/>
          </a:pPr>
          <a:r>
            <a:rPr lang="en-US" sz="1800" kern="1200" dirty="0" smtClean="0"/>
            <a:t>Can be assigned to a variety of functions by the programmer</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Data</a:t>
          </a:r>
        </a:p>
        <a:p>
          <a:pPr marL="342900" lvl="2" indent="-171450" algn="l" defTabSz="800100" rtl="0">
            <a:lnSpc>
              <a:spcPct val="90000"/>
            </a:lnSpc>
            <a:spcBef>
              <a:spcPct val="0"/>
            </a:spcBef>
            <a:spcAft>
              <a:spcPct val="15000"/>
            </a:spcAft>
            <a:buChar char="••"/>
          </a:pPr>
          <a:r>
            <a:rPr lang="en-US" sz="1800" kern="1200" dirty="0" smtClean="0"/>
            <a:t>May be used only to hold data and cannot be employed in the calculation of an operand address</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Address</a:t>
          </a:r>
        </a:p>
        <a:p>
          <a:pPr marL="342900" lvl="2" indent="-171450" algn="l" defTabSz="800100" rtl="0">
            <a:lnSpc>
              <a:spcPct val="90000"/>
            </a:lnSpc>
            <a:spcBef>
              <a:spcPct val="0"/>
            </a:spcBef>
            <a:spcAft>
              <a:spcPct val="15000"/>
            </a:spcAft>
            <a:buChar char="••"/>
          </a:pPr>
          <a:r>
            <a:rPr lang="en-US" sz="1800" kern="1200" dirty="0" smtClean="0"/>
            <a:t>May be somewhat general purpose or may be devoted to a particular addressing mode</a:t>
          </a:r>
          <a:endParaRPr lang="en-US" sz="1800" kern="1200" dirty="0"/>
        </a:p>
        <a:p>
          <a:pPr marL="342900" lvl="2" indent="-171450" algn="l" defTabSz="800100" rtl="0">
            <a:lnSpc>
              <a:spcPct val="90000"/>
            </a:lnSpc>
            <a:spcBef>
              <a:spcPct val="0"/>
            </a:spcBef>
            <a:spcAft>
              <a:spcPct val="15000"/>
            </a:spcAft>
            <a:buChar char="••"/>
          </a:pPr>
          <a:r>
            <a:rPr lang="en-US" sz="1800" kern="1200" dirty="0" smtClean="0"/>
            <a:t>Examples:  segment pointers, index registers, stack pointer</a:t>
          </a:r>
          <a:endParaRPr lang="en-US" sz="1800" kern="1200" dirty="0"/>
        </a:p>
        <a:p>
          <a:pPr marL="171450" lvl="1" indent="-171450" algn="l" defTabSz="800100" rtl="0">
            <a:lnSpc>
              <a:spcPct val="90000"/>
            </a:lnSpc>
            <a:spcBef>
              <a:spcPct val="0"/>
            </a:spcBef>
            <a:spcAft>
              <a:spcPct val="15000"/>
            </a:spcAft>
            <a:buChar char="••"/>
          </a:pPr>
          <a:r>
            <a:rPr lang="en-US" sz="1800" b="1" kern="1200" dirty="0" smtClean="0">
              <a:solidFill>
                <a:srgbClr val="002060"/>
              </a:solidFill>
            </a:rPr>
            <a:t>Condition codes</a:t>
          </a:r>
        </a:p>
        <a:p>
          <a:pPr marL="342900" lvl="2" indent="-171450" algn="l" defTabSz="800100" rtl="0">
            <a:lnSpc>
              <a:spcPct val="90000"/>
            </a:lnSpc>
            <a:spcBef>
              <a:spcPct val="0"/>
            </a:spcBef>
            <a:spcAft>
              <a:spcPct val="15000"/>
            </a:spcAft>
            <a:buChar char="••"/>
          </a:pPr>
          <a:r>
            <a:rPr lang="en-US" sz="1800" kern="1200" dirty="0" smtClean="0"/>
            <a:t>Also referred to as </a:t>
          </a:r>
          <a:r>
            <a:rPr lang="en-US" sz="1800" i="1" kern="1200" dirty="0" smtClean="0"/>
            <a:t>flags</a:t>
          </a:r>
          <a:endParaRPr lang="en-US" sz="1800" kern="1200" dirty="0"/>
        </a:p>
        <a:p>
          <a:pPr marL="342900" lvl="2" indent="-171450" algn="l" defTabSz="800100" rtl="0">
            <a:lnSpc>
              <a:spcPct val="90000"/>
            </a:lnSpc>
            <a:spcBef>
              <a:spcPct val="0"/>
            </a:spcBef>
            <a:spcAft>
              <a:spcPct val="15000"/>
            </a:spcAft>
            <a:buChar char="••"/>
          </a:pPr>
          <a:r>
            <a:rPr lang="en-US" sz="1800" kern="1200" dirty="0" smtClean="0"/>
            <a:t>Bits set by the processor hardware as the result of operations</a:t>
          </a:r>
          <a:endParaRPr lang="en-US" sz="1800" kern="1200" dirty="0"/>
        </a:p>
      </dsp:txBody>
      <dsp:txXfrm>
        <a:off x="2090440" y="1726335"/>
        <a:ext cx="6981698" cy="4454893"/>
      </dsp:txXfrm>
    </dsp:sp>
    <dsp:sp modelId="{1F6A97C5-F3A9-E94F-905E-0E5EEFB98187}">
      <dsp:nvSpPr>
        <dsp:cNvPr id="0" name=""/>
        <dsp:cNvSpPr/>
      </dsp:nvSpPr>
      <dsp:spPr>
        <a:xfrm>
          <a:off x="4276246" y="1419213"/>
          <a:ext cx="2698891" cy="561702"/>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rtl="0">
            <a:lnSpc>
              <a:spcPct val="90000"/>
            </a:lnSpc>
            <a:spcBef>
              <a:spcPct val="0"/>
            </a:spcBef>
            <a:spcAft>
              <a:spcPct val="35000"/>
            </a:spcAft>
          </a:pPr>
          <a:r>
            <a:rPr lang="en-US" sz="2800" kern="1200" dirty="0" smtClean="0"/>
            <a:t>Categories:</a:t>
          </a:r>
          <a:endParaRPr lang="en-US" sz="2800" kern="1200" dirty="0"/>
        </a:p>
      </dsp:txBody>
      <dsp:txXfrm>
        <a:off x="4276246" y="1419213"/>
        <a:ext cx="2698891" cy="56170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73E271E-CE66-1941-BDE4-DC011A56D099}">
      <dsp:nvSpPr>
        <dsp:cNvPr id="0" name=""/>
        <dsp:cNvSpPr/>
      </dsp:nvSpPr>
      <dsp:spPr>
        <a:xfrm>
          <a:off x="4503" y="-282987"/>
          <a:ext cx="2702147" cy="2267712"/>
        </a:xfrm>
        <a:prstGeom prst="up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CFF95017-E622-CB47-81A6-7B8D3D03A33B}">
      <dsp:nvSpPr>
        <dsp:cNvPr id="0" name=""/>
        <dsp:cNvSpPr/>
      </dsp:nvSpPr>
      <dsp:spPr>
        <a:xfrm>
          <a:off x="2787715" y="-282987"/>
          <a:ext cx="4585462" cy="226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smtClean="0"/>
            <a:t>Register or set of registers that contain </a:t>
          </a:r>
          <a:r>
            <a:rPr lang="en-US" sz="2800" kern="1200" dirty="0" smtClean="0">
              <a:solidFill>
                <a:srgbClr val="FF0000"/>
              </a:solidFill>
            </a:rPr>
            <a:t>status information</a:t>
          </a:r>
          <a:endParaRPr lang="en-US" sz="2800" kern="1200" dirty="0">
            <a:solidFill>
              <a:srgbClr val="FF0000"/>
            </a:solidFill>
          </a:endParaRPr>
        </a:p>
      </dsp:txBody>
      <dsp:txXfrm>
        <a:off x="2787715" y="-282987"/>
        <a:ext cx="4585462" cy="2267712"/>
      </dsp:txXfrm>
    </dsp:sp>
    <dsp:sp modelId="{FAFFC7AD-0AC6-7C42-BAAA-78490EEA3097}">
      <dsp:nvSpPr>
        <dsp:cNvPr id="0" name=""/>
        <dsp:cNvSpPr/>
      </dsp:nvSpPr>
      <dsp:spPr>
        <a:xfrm>
          <a:off x="815147" y="2173700"/>
          <a:ext cx="2702147" cy="2267712"/>
        </a:xfrm>
        <a:prstGeom prst="downArrow">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sp>
    <dsp:sp modelId="{20F573A9-C3CE-6E4D-8FF9-E946479E33E0}">
      <dsp:nvSpPr>
        <dsp:cNvPr id="0" name=""/>
        <dsp:cNvSpPr/>
      </dsp:nvSpPr>
      <dsp:spPr>
        <a:xfrm>
          <a:off x="3598359" y="1607724"/>
          <a:ext cx="4585462" cy="3399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0" rIns="199136" bIns="199136" numCol="1" spcCol="1270" anchor="ctr" anchorCtr="0">
          <a:noAutofit/>
        </a:bodyPr>
        <a:lstStyle/>
        <a:p>
          <a:pPr lvl="0" algn="l" defTabSz="1244600" rtl="0">
            <a:lnSpc>
              <a:spcPct val="90000"/>
            </a:lnSpc>
            <a:spcBef>
              <a:spcPct val="0"/>
            </a:spcBef>
            <a:spcAft>
              <a:spcPct val="35000"/>
            </a:spcAft>
          </a:pPr>
          <a:r>
            <a:rPr lang="en-US" sz="2800" kern="1200" dirty="0" smtClean="0">
              <a:solidFill>
                <a:srgbClr val="0000CC"/>
              </a:solidFill>
            </a:rPr>
            <a:t>Common fields or flags include</a:t>
          </a:r>
          <a:r>
            <a:rPr lang="en-US" sz="2800" kern="1200" dirty="0" smtClean="0"/>
            <a:t>:</a:t>
          </a:r>
          <a:endParaRPr lang="en-US" sz="2800" kern="1200" dirty="0"/>
        </a:p>
        <a:p>
          <a:pPr marL="228600" lvl="1" indent="-228600" algn="l" defTabSz="889000" rtl="0">
            <a:lnSpc>
              <a:spcPct val="90000"/>
            </a:lnSpc>
            <a:spcBef>
              <a:spcPct val="0"/>
            </a:spcBef>
            <a:spcAft>
              <a:spcPct val="15000"/>
            </a:spcAft>
            <a:buChar char="••"/>
          </a:pPr>
          <a:r>
            <a:rPr lang="en-US" sz="2000" kern="1200" dirty="0" smtClean="0"/>
            <a:t>Sign</a:t>
          </a:r>
          <a:endParaRPr lang="en-US" sz="2000" kern="1200" dirty="0"/>
        </a:p>
        <a:p>
          <a:pPr marL="228600" lvl="1" indent="-228600" algn="l" defTabSz="889000" rtl="0">
            <a:lnSpc>
              <a:spcPct val="90000"/>
            </a:lnSpc>
            <a:spcBef>
              <a:spcPct val="0"/>
            </a:spcBef>
            <a:spcAft>
              <a:spcPct val="15000"/>
            </a:spcAft>
            <a:buChar char="••"/>
          </a:pPr>
          <a:r>
            <a:rPr lang="en-US" sz="2000" kern="1200" dirty="0" smtClean="0"/>
            <a:t>Zero</a:t>
          </a:r>
          <a:endParaRPr lang="en-US" sz="2000" kern="1200" dirty="0"/>
        </a:p>
        <a:p>
          <a:pPr marL="228600" lvl="1" indent="-228600" algn="l" defTabSz="889000" rtl="0">
            <a:lnSpc>
              <a:spcPct val="90000"/>
            </a:lnSpc>
            <a:spcBef>
              <a:spcPct val="0"/>
            </a:spcBef>
            <a:spcAft>
              <a:spcPct val="15000"/>
            </a:spcAft>
            <a:buChar char="••"/>
          </a:pPr>
          <a:r>
            <a:rPr lang="en-US" sz="2000" kern="1200" dirty="0" smtClean="0"/>
            <a:t>Carry</a:t>
          </a:r>
          <a:endParaRPr lang="en-US" sz="2000" kern="1200" dirty="0"/>
        </a:p>
        <a:p>
          <a:pPr marL="228600" lvl="1" indent="-228600" algn="l" defTabSz="889000" rtl="0">
            <a:lnSpc>
              <a:spcPct val="90000"/>
            </a:lnSpc>
            <a:spcBef>
              <a:spcPct val="0"/>
            </a:spcBef>
            <a:spcAft>
              <a:spcPct val="15000"/>
            </a:spcAft>
            <a:buChar char="••"/>
          </a:pPr>
          <a:r>
            <a:rPr lang="en-US" sz="2000" kern="1200" dirty="0" smtClean="0"/>
            <a:t>Equal</a:t>
          </a:r>
          <a:endParaRPr lang="en-US" sz="2000" kern="1200" dirty="0"/>
        </a:p>
        <a:p>
          <a:pPr marL="228600" lvl="1" indent="-228600" algn="l" defTabSz="889000" rtl="0">
            <a:lnSpc>
              <a:spcPct val="90000"/>
            </a:lnSpc>
            <a:spcBef>
              <a:spcPct val="0"/>
            </a:spcBef>
            <a:spcAft>
              <a:spcPct val="15000"/>
            </a:spcAft>
            <a:buChar char="••"/>
          </a:pPr>
          <a:r>
            <a:rPr lang="en-US" sz="2000" kern="1200" dirty="0" smtClean="0"/>
            <a:t>Overflow</a:t>
          </a:r>
          <a:endParaRPr lang="en-US" sz="2000" kern="1200" dirty="0"/>
        </a:p>
        <a:p>
          <a:pPr marL="228600" lvl="1" indent="-228600" algn="l" defTabSz="889000" rtl="0">
            <a:lnSpc>
              <a:spcPct val="90000"/>
            </a:lnSpc>
            <a:spcBef>
              <a:spcPct val="0"/>
            </a:spcBef>
            <a:spcAft>
              <a:spcPct val="15000"/>
            </a:spcAft>
            <a:buChar char="••"/>
          </a:pPr>
          <a:r>
            <a:rPr lang="en-US" sz="2000" kern="1200" dirty="0" smtClean="0"/>
            <a:t>Interrupt Enable/Disable</a:t>
          </a:r>
          <a:endParaRPr lang="en-US" sz="2000" kern="1200" dirty="0"/>
        </a:p>
        <a:p>
          <a:pPr marL="228600" lvl="1" indent="-228600" algn="l" defTabSz="889000" rtl="0">
            <a:lnSpc>
              <a:spcPct val="90000"/>
            </a:lnSpc>
            <a:spcBef>
              <a:spcPct val="0"/>
            </a:spcBef>
            <a:spcAft>
              <a:spcPct val="15000"/>
            </a:spcAft>
            <a:buChar char="••"/>
          </a:pPr>
          <a:r>
            <a:rPr lang="en-US" sz="2000" kern="1200" dirty="0" smtClean="0"/>
            <a:t>Supervisor</a:t>
          </a:r>
          <a:endParaRPr lang="en-US" sz="2000" kern="1200" dirty="0"/>
        </a:p>
      </dsp:txBody>
      <dsp:txXfrm>
        <a:off x="3598359" y="1607724"/>
        <a:ext cx="4585462" cy="3399663"/>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ＭＳ Ｐゴシック"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xfrm>
            <a:off x="1150938" y="692150"/>
            <a:ext cx="4556125" cy="3416300"/>
          </a:xfrm>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14 “Processor Structure and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 by Thân</a:t>
            </a:r>
            <a:r>
              <a:rPr lang="en-US" baseline="0" dirty="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latin typeface="Times New Roman" pitchFamily="-110" charset="0"/>
            </a:endParaRPr>
          </a:p>
          <a:p>
            <a:r>
              <a:rPr lang="en-US" sz="1200" kern="1200" dirty="0" smtClean="0">
                <a:solidFill>
                  <a:schemeClr val="tx1"/>
                </a:solidFill>
                <a:latin typeface="Times New Roman" pitchFamily="-1" charset="0"/>
                <a:ea typeface="+mn-ea"/>
                <a:cs typeface="+mn-cs"/>
              </a:rPr>
              <a:t>This chapter discusses aspects of the processor not yet covered in Part Three and sets the stage for the discussion of RISC and superscalar architecture in Chapters 15 and 16.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begin with a summary of processor organization. Registers, which form the internal memory of the processor, are then analyzed. We are then in a position to return to the discussion (begun in Section 3.2) of the instruction cycle. A description of the instruction cycle and a common technique known as instruction pipelining complete our description. The chapter concludes with an examination of some aspects of the x86 and ARM organizations.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27</a:t>
            </a:r>
          </a:p>
        </p:txBody>
      </p:sp>
      <p:sp>
        <p:nvSpPr>
          <p:cNvPr id="5837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8374" name="Rectangle 6"/>
          <p:cNvSpPr>
            <a:spLocks noGrp="1" noRot="1" noChangeAspect="1" noChangeArrowheads="1" noTextEdit="1"/>
          </p:cNvSpPr>
          <p:nvPr>
            <p:ph type="sldImg"/>
          </p:nvPr>
        </p:nvSpPr>
        <p:spPr>
          <a:xfrm>
            <a:off x="1150938" y="692150"/>
            <a:ext cx="4556125" cy="3416300"/>
          </a:xfrm>
          <a:ln cap="flat"/>
        </p:spPr>
      </p:sp>
      <p:sp>
        <p:nvSpPr>
          <p:cNvPr id="58375"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Many processors, including those based on the IA-64 architecture and the MIPS processors, do not use condition codes at all. Rather, conditional branch instructions specify a comparison to be made and act on the result of the comparison, without storing a condition code. Table 14.1, based on [DERO87], lists key advantages and disadvantages of condition codes. </a:t>
            </a:r>
            <a:endParaRPr lang="en-US" dirty="0" smtClean="0"/>
          </a:p>
          <a:p>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In some machines, a subroutine call will result in the automatic saving of all user-visible registers, to be restored on return. The processor performs the saving and restoring as part of the execution of call and return instructions. This allows each subroutine to use the user-visible registers independently. On other machines, it is the responsibility of the programmer to save the contents of the relevant user- visible registers prior to a subroutine call, by including instructions for this purpose in the program. </a:t>
            </a:r>
            <a:endParaRPr lang="en-US"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30</a:t>
            </a:r>
          </a:p>
        </p:txBody>
      </p:sp>
      <p:sp>
        <p:nvSpPr>
          <p:cNvPr id="6451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4518" name="Rectangle 6"/>
          <p:cNvSpPr>
            <a:spLocks noGrp="1" noRot="1" noChangeAspect="1" noChangeArrowheads="1" noTextEdit="1"/>
          </p:cNvSpPr>
          <p:nvPr>
            <p:ph type="sldImg"/>
          </p:nvPr>
        </p:nvSpPr>
        <p:spPr>
          <a:xfrm>
            <a:off x="1150938" y="692150"/>
            <a:ext cx="4556125" cy="3416300"/>
          </a:xfrm>
          <a:ln cap="flat"/>
        </p:spPr>
      </p:sp>
      <p:sp>
        <p:nvSpPr>
          <p:cNvPr id="6451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There are a variety of processor registers that are employed to control the operation of the processor. Most of these, on most machines, are not visible to the user. Some of them may be visible to machine instructions executed in a control or operating system mode.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Of course, different machines will have different register organizations and use different terminology. We list here a reasonably complete list of register types, with a brief description.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Four registers are essential to instruction execution: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Program counter (PC): </a:t>
            </a:r>
            <a:r>
              <a:rPr lang="en-US" sz="1200" kern="1200" dirty="0" smtClean="0">
                <a:solidFill>
                  <a:schemeClr val="tx1"/>
                </a:solidFill>
                <a:latin typeface="Times New Roman" pitchFamily="-1" charset="0"/>
                <a:ea typeface="+mn-ea"/>
                <a:cs typeface="+mn-cs"/>
              </a:rPr>
              <a:t>Contains the address of an instruction to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Instruction register (IR): </a:t>
            </a:r>
            <a:r>
              <a:rPr lang="en-US" sz="1200" kern="1200" dirty="0" smtClean="0">
                <a:solidFill>
                  <a:schemeClr val="tx1"/>
                </a:solidFill>
                <a:latin typeface="Times New Roman" pitchFamily="-1" charset="0"/>
                <a:ea typeface="+mn-ea"/>
                <a:cs typeface="+mn-cs"/>
              </a:rPr>
              <a:t>Contains the instruction most recently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address register (MAR): </a:t>
            </a:r>
            <a:r>
              <a:rPr lang="en-US" sz="1200" kern="1200" dirty="0" smtClean="0">
                <a:solidFill>
                  <a:schemeClr val="tx1"/>
                </a:solidFill>
                <a:latin typeface="Times New Roman" pitchFamily="-1" charset="0"/>
                <a:ea typeface="+mn-ea"/>
                <a:cs typeface="+mn-cs"/>
              </a:rPr>
              <a:t>Contains the address of a location in memory.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Memory buffer register (MBR): </a:t>
            </a:r>
            <a:r>
              <a:rPr lang="en-US" sz="1200" kern="1200" dirty="0" smtClean="0">
                <a:solidFill>
                  <a:schemeClr val="tx1"/>
                </a:solidFill>
                <a:latin typeface="Times New Roman" pitchFamily="-1" charset="0"/>
                <a:ea typeface="+mn-ea"/>
                <a:cs typeface="+mn-cs"/>
              </a:rPr>
              <a:t>Contains a word of data to be written to memory or the word most recently read.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Not all processors have internal registers designated as MAR and MBR, but some equivalent buffering mechanism is needed whereby the bits to be transferred to the system bus are staged and the bits to be read from the data bus are temporarily stored.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Typically, the processor updates the PC after each instruction fetch so that the PC always points to the next instruction to be executed. A branch or skip instruction will also modify the contents of the PC. The fetched instruction is loaded into an IR, where the opcode and operand specifiers are analyzed. Data are exchanged with memory using the MAR and MBR. In a bus- organized system, the MAR connects directly to the address bus, and the MBR connects directly to the data bus. User-visible registers, in turn, exchange data with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four registers just mentioned are used for the movement of data between the processor and memory. Within the processor, data must be presented to the ALU for processing. The ALU may have direct access to the MBR and user-visible registers. Alternatively, there may be additional buffering registers at the boundary to the ALU; these registers serve as input and output registers for the ALU and exchange data with the MBR and user-visible registers. </a:t>
            </a:r>
            <a:endParaRPr lang="en-US" dirty="0" smtClean="0"/>
          </a:p>
          <a:p>
            <a:endParaRPr lang="en-US" sz="1200" kern="1200" dirty="0" smtClean="0">
              <a:solidFill>
                <a:schemeClr val="tx1"/>
              </a:solidFill>
              <a:latin typeface="Times New Roman" pitchFamily="-1" charset="0"/>
              <a:ea typeface="+mn-ea"/>
              <a:cs typeface="+mn-cs"/>
            </a:endParaRPr>
          </a:p>
          <a:p>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3"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31</a:t>
            </a:r>
          </a:p>
        </p:txBody>
      </p:sp>
      <p:sp>
        <p:nvSpPr>
          <p:cNvPr id="66564"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5"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6566" name="Rectangle 6"/>
          <p:cNvSpPr>
            <a:spLocks noGrp="1" noRot="1" noChangeAspect="1" noChangeArrowheads="1" noTextEdit="1"/>
          </p:cNvSpPr>
          <p:nvPr>
            <p:ph type="sldImg"/>
          </p:nvPr>
        </p:nvSpPr>
        <p:spPr>
          <a:xfrm>
            <a:off x="1150938" y="692150"/>
            <a:ext cx="4556125" cy="3416300"/>
          </a:xfrm>
          <a:ln cap="flat"/>
        </p:spPr>
      </p:sp>
      <p:sp>
        <p:nvSpPr>
          <p:cNvPr id="66567"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Many processor designs include a register or set of registers, often known as the </a:t>
            </a:r>
            <a:r>
              <a:rPr lang="en-US" sz="1200" i="1" kern="1200" dirty="0" smtClean="0">
                <a:solidFill>
                  <a:schemeClr val="tx1"/>
                </a:solidFill>
                <a:latin typeface="Times New Roman" pitchFamily="-1" charset="0"/>
                <a:ea typeface="+mn-ea"/>
                <a:cs typeface="+mn-cs"/>
              </a:rPr>
              <a:t>program status word </a:t>
            </a:r>
            <a:r>
              <a:rPr lang="en-US" sz="1200" kern="1200" dirty="0" smtClean="0">
                <a:solidFill>
                  <a:schemeClr val="tx1"/>
                </a:solidFill>
                <a:latin typeface="Times New Roman" pitchFamily="-1" charset="0"/>
                <a:ea typeface="+mn-ea"/>
                <a:cs typeface="+mn-cs"/>
              </a:rPr>
              <a:t>(PSW), that contain status information. The PSW typically contains condition codes plus other status information. Common fields or flags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Sign: </a:t>
            </a:r>
            <a:r>
              <a:rPr lang="en-US" sz="1200" kern="1200" dirty="0" smtClean="0">
                <a:solidFill>
                  <a:schemeClr val="tx1"/>
                </a:solidFill>
                <a:latin typeface="Times New Roman" pitchFamily="-1" charset="0"/>
                <a:ea typeface="+mn-ea"/>
                <a:cs typeface="+mn-cs"/>
              </a:rPr>
              <a:t>Contains the sign bit of the result of the last arithmetic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Zero: </a:t>
            </a:r>
            <a:r>
              <a:rPr lang="en-US" sz="1200" kern="1200" dirty="0" smtClean="0">
                <a:solidFill>
                  <a:schemeClr val="tx1"/>
                </a:solidFill>
                <a:latin typeface="Times New Roman" pitchFamily="-1" charset="0"/>
                <a:ea typeface="+mn-ea"/>
                <a:cs typeface="+mn-cs"/>
              </a:rPr>
              <a:t>Set when the result is 0.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Carry: </a:t>
            </a:r>
            <a:r>
              <a:rPr lang="en-US" sz="1200" kern="1200" dirty="0" smtClean="0">
                <a:solidFill>
                  <a:schemeClr val="tx1"/>
                </a:solidFill>
                <a:latin typeface="Times New Roman" pitchFamily="-1" charset="0"/>
                <a:ea typeface="+mn-ea"/>
                <a:cs typeface="+mn-cs"/>
              </a:rPr>
              <a:t>Set if an operation resulted in a carry (addition) into or borrow (sub- traction) out of a high-order bit. Used for multiword arithmetic operations.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Equal: </a:t>
            </a:r>
            <a:r>
              <a:rPr lang="en-US" sz="1200" kern="1200" dirty="0" smtClean="0">
                <a:solidFill>
                  <a:schemeClr val="tx1"/>
                </a:solidFill>
                <a:latin typeface="Times New Roman" pitchFamily="-1" charset="0"/>
                <a:ea typeface="+mn-ea"/>
                <a:cs typeface="+mn-cs"/>
              </a:rPr>
              <a:t>Set if a logical compare result is equality.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Overflow: </a:t>
            </a:r>
            <a:r>
              <a:rPr lang="en-US" sz="1200" kern="1200" dirty="0" smtClean="0">
                <a:solidFill>
                  <a:schemeClr val="tx1"/>
                </a:solidFill>
                <a:latin typeface="Times New Roman" pitchFamily="-1" charset="0"/>
                <a:ea typeface="+mn-ea"/>
                <a:cs typeface="+mn-cs"/>
              </a:rPr>
              <a:t>Used to indicate arithmetic overflow.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Enable/Disable: </a:t>
            </a:r>
            <a:r>
              <a:rPr lang="en-US" sz="1200" kern="1200" dirty="0" smtClean="0">
                <a:solidFill>
                  <a:schemeClr val="tx1"/>
                </a:solidFill>
                <a:latin typeface="Times New Roman" pitchFamily="-1" charset="0"/>
                <a:ea typeface="+mn-ea"/>
                <a:cs typeface="+mn-cs"/>
              </a:rPr>
              <a:t>Used to enable or disable interrupts.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Supervisor: </a:t>
            </a:r>
            <a:r>
              <a:rPr lang="en-US" sz="1200" kern="1200" dirty="0" smtClean="0">
                <a:solidFill>
                  <a:schemeClr val="tx1"/>
                </a:solidFill>
                <a:latin typeface="Times New Roman" pitchFamily="-1" charset="0"/>
                <a:ea typeface="+mn-ea"/>
                <a:cs typeface="+mn-cs"/>
              </a:rPr>
              <a:t>Indicates whether the processor is executing in supervisor or user mode. Certain privileged instructions can be executed only in supervisor mode, and certain areas of memory can be accessed only in supervisor mode. </a:t>
            </a:r>
          </a:p>
          <a:p>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50938" y="692150"/>
            <a:ext cx="4556125" cy="3416300"/>
          </a:xfrm>
          <a:ln/>
        </p:spPr>
      </p:sp>
      <p:sp>
        <p:nvSpPr>
          <p:cNvPr id="120835"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It is instructive to examine and compare the register organization of comparable systems. In this section, we look at two 16-bit microprocessors that were designed at about the same time: the Motorola MC68000 [STRI79] and the Intel 8086 [MORS78]. Figures 14.3a and b depict the register organization of each; purely internal registers, such as a memory address register, are not shown.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MC68000 partitions its 32-bit registers into eight data registers and nine address registers. The eight data registers are used primarily for data manipulation and are also used in addressing as index registers. The width of the registers allows 8-, 16-, and 32-bit data operations, determined by opcode. The address registers contain 32-bit (no segmentation) addresses; two of these registers are also used as stack pointers, one for users and one for the operating system, depending on the current execution mode. Both registers are numbered 7, because only one can be used at a time. The MC68000 also includes a 32-bit program counter and a 16-bit status register.</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Intel 8086 takes a different approach to register organization. Every register is special purpose, although some registers are also usable as general purpose. The 8086 contains four 16-bit data registers that are addressable on a byte or 16-bit basis, and four 16-bit pointer and index registers. The data registers can be used as general purpose in some instructions. In others, the registers are used implicitly. For example, a multiply instruction always uses the accumulator. The four pointer registers are also used implicitly in a number of operations; each contains a segment offset. There are also four 16-bit segment registers. Three of the four segment registers are used in a dedicated, implicit fashion, to point to the segment of the current instruction (useful for branch instructions), a segment containing data, and a segment containing a stack, respectively. These dedicated and implicit uses provide for compact encoding at the cost of reduced flexibility. The 8086 also includes an instruction pointer and a set of 1-bit status and control flags.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point of this comparison should be clear. There is no universally accepted philosophy concerning the best way to organize processor registers [TOON81]. As with overall instruction set design and so many other processor design issues, it is still a matter of judgment and taste.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second instructive point concerning register organization design is illustrated in Figure 14.3c. This figure shows the user-visible register organization for the Intel 80386 [ELAY85], which is a 32-bit microprocessor designed as an extension of the 8086.1 The 80386 uses 32-bit registers. However, to provide upward compatibility for programs written on the earlier machine, the 80386 retains the original register organization embedded in the new organization. Given this design constraint, the architects of the 32-bit processors had limited flexibility in designing the register organization. </a:t>
            </a:r>
            <a:endParaRPr lang="en-US" dirty="0" smtClean="0"/>
          </a:p>
          <a:p>
            <a:endParaRPr lang="en-US" dirty="0" smtClean="0"/>
          </a:p>
          <a:p>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35</a:t>
            </a:r>
          </a:p>
        </p:txBody>
      </p:sp>
      <p:sp>
        <p:nvSpPr>
          <p:cNvPr id="7475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4758" name="Rectangle 6"/>
          <p:cNvSpPr>
            <a:spLocks noGrp="1" noRot="1" noChangeAspect="1" noChangeArrowheads="1" noTextEdit="1"/>
          </p:cNvSpPr>
          <p:nvPr>
            <p:ph type="sldImg"/>
          </p:nvPr>
        </p:nvSpPr>
        <p:spPr>
          <a:xfrm>
            <a:off x="1150938" y="692150"/>
            <a:ext cx="4556125" cy="3416300"/>
          </a:xfrm>
          <a:ln cap="flat"/>
        </p:spPr>
      </p:sp>
      <p:sp>
        <p:nvSpPr>
          <p:cNvPr id="7475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 Section 3.2, we described the processor’s instruction cycle (Figure 3.9). To recall, an instruction cycle includes the following stages: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Read the next instruction from memory into the processor.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Interpret the opcode and perform the indicated operation.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Interrupt: </a:t>
            </a:r>
            <a:r>
              <a:rPr lang="en-US" sz="1200" kern="1200" dirty="0" smtClean="0">
                <a:solidFill>
                  <a:schemeClr val="tx1"/>
                </a:solidFill>
                <a:latin typeface="Times New Roman" pitchFamily="-1" charset="0"/>
                <a:ea typeface="+mn-ea"/>
                <a:cs typeface="+mn-cs"/>
              </a:rPr>
              <a:t>If interrupts are enabled and an interrupt has occurred, save the current process state and service the interrupt.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are now in a position to elaborate somewhat on the instruction cycle. First, we must introduce one additional stage, known as the indirect cycle. </a:t>
            </a:r>
          </a:p>
          <a:p>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xfrm>
            <a:off x="1150938" y="692150"/>
            <a:ext cx="4556125" cy="3416300"/>
          </a:xfrm>
          <a:ln/>
        </p:spPr>
      </p:sp>
      <p:sp>
        <p:nvSpPr>
          <p:cNvPr id="122883"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We have seen, in Chapter 13, that the execution of an instruction may involve one or more operands in memory, each of which requires a memory access. Further, if indirect addressing is used, then additional memory accesses are required.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We can think of the fetching of indirect addresses as one more instruction stages. The result is shown in Figure 14.4. The main line of activity consists of alternating instruction fetch and instruction execution activities. After an instruction is fetched, it is examined to determine if any indirect addressing is involved. If so, the required operands are fetched using indirect addressing. Following execution, an interrupt may be processed before the next instruction fetch. </a:t>
            </a:r>
            <a:endParaRPr lang="en-US" dirty="0" smtClean="0"/>
          </a:p>
          <a:p>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xfrm>
            <a:off x="1150938" y="692150"/>
            <a:ext cx="4556125" cy="3416300"/>
          </a:xfrm>
          <a:ln/>
        </p:spPr>
      </p:sp>
      <p:sp>
        <p:nvSpPr>
          <p:cNvPr id="12390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Another way to view this process is shown in Figure 14.5, which is a revised version of Figure 3.12. This illustrates more correctly the nature of the instruction cycle. Once an instruction is fetched, its operand specifiers must be identified. Each input operand in memory is then fetched, and this process may require indirect addressing. Register-based operands need not be fetched. Once the opcode is executed, a similar process may be needed to store the result in main memory. </a:t>
            </a:r>
            <a:endParaRPr lang="en-US" dirty="0" smtClean="0"/>
          </a:p>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150938" y="692150"/>
            <a:ext cx="4556125" cy="3416300"/>
          </a:xfrm>
          <a:ln/>
        </p:spPr>
      </p:sp>
      <p:sp>
        <p:nvSpPr>
          <p:cNvPr id="124931"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exact sequence of events during an instruction cycle depends on the design of the processor. We can, however, indicate in general terms what must happen. Let us assume that a processor that employs a memory address register (MAR), a memory buffer register (MBR), a program counter (PC), and an instruction register (IR).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During the </a:t>
            </a:r>
            <a:r>
              <a:rPr lang="en-US" sz="1200" i="1" kern="1200" dirty="0" smtClean="0">
                <a:solidFill>
                  <a:schemeClr val="tx1"/>
                </a:solidFill>
                <a:latin typeface="Times New Roman" pitchFamily="-1" charset="0"/>
                <a:ea typeface="+mn-ea"/>
                <a:cs typeface="+mn-cs"/>
              </a:rPr>
              <a:t>fetch cycle, </a:t>
            </a:r>
            <a:r>
              <a:rPr lang="en-US" sz="1200" kern="1200" dirty="0" smtClean="0">
                <a:solidFill>
                  <a:schemeClr val="tx1"/>
                </a:solidFill>
                <a:latin typeface="Times New Roman" pitchFamily="-1" charset="0"/>
                <a:ea typeface="+mn-ea"/>
                <a:cs typeface="+mn-cs"/>
              </a:rPr>
              <a:t>an instruction is read from memory. Figure 14.6 shows the flow of data during this cycle. The PC contains the address of the next instruction to be fetched. This address is moved to the MAR and placed on the address bus. The control unit requests a memory read, and the result is placed on the data bus and copied into the MBR and then moved to the IR. Meanwhile, the PC is incremented by 1, preparatory for the next fetch. </a:t>
            </a:r>
            <a:endParaRPr lang="en-US" dirty="0" smtClean="0"/>
          </a:p>
          <a:p>
            <a:endParaRPr lang="en-GB" dirty="0" smtClean="0"/>
          </a:p>
          <a:p>
            <a:r>
              <a:rPr lang="en-US" sz="1200" kern="1200" dirty="0" smtClean="0">
                <a:solidFill>
                  <a:schemeClr val="tx1"/>
                </a:solidFill>
                <a:latin typeface="Times New Roman" pitchFamily="-1" charset="0"/>
                <a:ea typeface="+mn-ea"/>
                <a:cs typeface="+mn-cs"/>
              </a:rPr>
              <a:t>Once the fetch cycle is over, the control unit examines the contents of the IR to determine if it contains an operand specifier using indirect addressing. If so, an </a:t>
            </a:r>
            <a:r>
              <a:rPr lang="en-US" sz="1200" i="1" kern="1200" dirty="0" smtClean="0">
                <a:solidFill>
                  <a:schemeClr val="tx1"/>
                </a:solidFill>
                <a:latin typeface="Times New Roman" pitchFamily="-1" charset="0"/>
                <a:ea typeface="+mn-ea"/>
                <a:cs typeface="+mn-cs"/>
              </a:rPr>
              <a:t>indirect cycle </a:t>
            </a:r>
            <a:r>
              <a:rPr lang="en-US" sz="1200" kern="1200" dirty="0" smtClean="0">
                <a:solidFill>
                  <a:schemeClr val="tx1"/>
                </a:solidFill>
                <a:latin typeface="Times New Roman" pitchFamily="-1" charset="0"/>
                <a:ea typeface="+mn-ea"/>
                <a:cs typeface="+mn-cs"/>
              </a:rPr>
              <a:t>is performed. As shown in Figure 14.7, this is a simple cycle. The right- most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bits of the MBR, which contain the address reference, are transferred to the MAR. Then the control unit requests a memory read, to get the desired address of the operand into the MBR.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fetch and indirect cycles are simple and predictable. The </a:t>
            </a:r>
            <a:r>
              <a:rPr lang="en-US" sz="1200" i="1" kern="1200" dirty="0" smtClean="0">
                <a:solidFill>
                  <a:schemeClr val="tx1"/>
                </a:solidFill>
                <a:latin typeface="Times New Roman" pitchFamily="-1" charset="0"/>
                <a:ea typeface="+mn-ea"/>
                <a:cs typeface="+mn-cs"/>
              </a:rPr>
              <a:t>execute cycle </a:t>
            </a:r>
            <a:r>
              <a:rPr lang="en-US" sz="1200" kern="1200" dirty="0" smtClean="0">
                <a:solidFill>
                  <a:schemeClr val="tx1"/>
                </a:solidFill>
                <a:latin typeface="Times New Roman" pitchFamily="-1" charset="0"/>
                <a:ea typeface="+mn-ea"/>
                <a:cs typeface="+mn-cs"/>
              </a:rPr>
              <a:t>takes many forms; the form depends on which of the various machine instructions is in the IR. This cycle may involve transferring data among registers, read or write from memory or I/O, and/or the invocation of the ALU. </a:t>
            </a:r>
            <a:endParaRPr lang="en-US" dirty="0" smtClean="0"/>
          </a:p>
          <a:p>
            <a:endParaRPr lang="en-GB" dirty="0" smtClean="0"/>
          </a:p>
          <a:p>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50938" y="692150"/>
            <a:ext cx="4556125" cy="3416300"/>
          </a:xfrm>
          <a:ln/>
        </p:spPr>
      </p:sp>
      <p:sp>
        <p:nvSpPr>
          <p:cNvPr id="12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Like the fetch and indirect cycles, the </a:t>
            </a:r>
            <a:r>
              <a:rPr lang="en-US" sz="1200" i="1" kern="1200" dirty="0" smtClean="0">
                <a:solidFill>
                  <a:schemeClr val="tx1"/>
                </a:solidFill>
                <a:latin typeface="Times New Roman" pitchFamily="-1" charset="0"/>
                <a:ea typeface="+mn-ea"/>
                <a:cs typeface="+mn-cs"/>
              </a:rPr>
              <a:t>interrupt cycle </a:t>
            </a:r>
            <a:r>
              <a:rPr lang="en-US" sz="1200" kern="1200" dirty="0" smtClean="0">
                <a:solidFill>
                  <a:schemeClr val="tx1"/>
                </a:solidFill>
                <a:latin typeface="Times New Roman" pitchFamily="-1" charset="0"/>
                <a:ea typeface="+mn-ea"/>
                <a:cs typeface="+mn-cs"/>
              </a:rPr>
              <a:t>is simple and predictable (Figure 14.8). The current contents of the PC must be saved so that the processor can resume normal activity after the interrupt. Thus, the contents of the PC are transferred to the MBR to be written into memory. The special memory location reserved for this purpose is loaded into the MAR from the control unit. It might, for example, be a stack pointer. The PC is loaded with the address of the interrupt routine. As a result, the next instruction cycle will begin by fetching the appropriate instruction.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89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38</a:t>
            </a:r>
          </a:p>
        </p:txBody>
      </p:sp>
      <p:sp>
        <p:nvSpPr>
          <p:cNvPr id="8090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0902" name="Rectangle 6"/>
          <p:cNvSpPr>
            <a:spLocks noGrp="1" noRot="1" noChangeAspect="1" noChangeArrowheads="1" noTextEdit="1"/>
          </p:cNvSpPr>
          <p:nvPr>
            <p:ph type="sldImg"/>
          </p:nvPr>
        </p:nvSpPr>
        <p:spPr>
          <a:xfrm>
            <a:off x="1150938" y="692150"/>
            <a:ext cx="4556125" cy="3416300"/>
          </a:xfrm>
          <a:ln cap="flat"/>
        </p:spPr>
      </p:sp>
      <p:sp>
        <p:nvSpPr>
          <p:cNvPr id="8090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Instruction pipelining is similar to the use of an assembly line in a manufacturing plant. An assembly line takes advantage of the fact that a product goes through various stages of production. By laying the production process out in an assembly line, products at various stages can be worked on simultaneously. This process is also referred to as </a:t>
            </a:r>
            <a:r>
              <a:rPr lang="en-US" sz="1200" i="1" kern="1200" dirty="0" smtClean="0">
                <a:solidFill>
                  <a:schemeClr val="tx1"/>
                </a:solidFill>
                <a:latin typeface="Times New Roman" pitchFamily="-1" charset="0"/>
                <a:ea typeface="+mn-ea"/>
                <a:cs typeface="+mn-cs"/>
              </a:rPr>
              <a:t>pipelining, </a:t>
            </a:r>
            <a:r>
              <a:rPr lang="en-US" sz="1200" kern="1200" dirty="0" smtClean="0">
                <a:solidFill>
                  <a:schemeClr val="tx1"/>
                </a:solidFill>
                <a:latin typeface="Times New Roman" pitchFamily="-1" charset="0"/>
                <a:ea typeface="+mn-ea"/>
                <a:cs typeface="+mn-cs"/>
              </a:rPr>
              <a:t>because, as in a pipeline, new inputs are accepted at one end before previously accepted inputs appear as outputs at the other end.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apply this concept to instruction execution, we must recognize that, in fact, an instruction has a number of stages. Figures 14.5, for example, breaks the instruction cycle up into 10 tasks, which occur in sequence. Clearly, there should be some opportunity for pipelining. </a:t>
            </a:r>
            <a:endParaRPr lang="en-US" dirty="0" smtClean="0"/>
          </a:p>
          <a:p>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20000"/>
          </a:bodyPr>
          <a:lstStyle/>
          <a:p>
            <a:r>
              <a:rPr lang="en-US" sz="1200" kern="1200" dirty="0" smtClean="0">
                <a:solidFill>
                  <a:schemeClr val="tx1"/>
                </a:solidFill>
                <a:latin typeface="Times New Roman" pitchFamily="-1" charset="0"/>
                <a:ea typeface="+mn-ea"/>
                <a:cs typeface="+mn-cs"/>
              </a:rPr>
              <a:t>As a simple approach, consider subdividing instruction processing into two stages: fetch instruction and execute instruction. There are times during the execution of an instruction when main memory is not being accessed. This time could be used to fetch the next instruction in parallel with the execution of the current one. Figure 14.9a depicts this approach. The pipeline has two independent stages. The first stage fetches an instruction and buffers it. When the second stage is free, the first stage passes it the buffered instruction. While the second stage is executing the instruction, the first stage takes advantage of any unused memory cycles to fetch and buffer the next instruction. This is called instruction prefetch or </a:t>
            </a:r>
            <a:r>
              <a:rPr lang="en-US" sz="1200" i="1" kern="1200" dirty="0" smtClean="0">
                <a:solidFill>
                  <a:schemeClr val="tx1"/>
                </a:solidFill>
                <a:latin typeface="Times New Roman" pitchFamily="-1" charset="0"/>
                <a:ea typeface="+mn-ea"/>
                <a:cs typeface="+mn-cs"/>
              </a:rPr>
              <a:t>fetch overlap. </a:t>
            </a:r>
            <a:r>
              <a:rPr lang="en-US" sz="1200" kern="1200" dirty="0" smtClean="0">
                <a:solidFill>
                  <a:schemeClr val="tx1"/>
                </a:solidFill>
                <a:latin typeface="Times New Roman" pitchFamily="-1" charset="0"/>
                <a:ea typeface="+mn-ea"/>
                <a:cs typeface="+mn-cs"/>
              </a:rPr>
              <a:t>Note that this approach, which involves instruction buffering, requires more registers. In general, pipelining requires registers to store data between stages.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It should be clear that this process will speed up instruction execution. If the fetch and execute stages were of equal duration, the instruction cycle time would be halved. However, if we look more closely at this pipeline (Figure 14.9b), we will see that this doubling of execution rate is unlikely for two reasons: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The execution time will generally be longer than the fetch time. Execution will involve reading and storing operands and the performance of some operation. Thus, the fetch stage may have to wait for some time before it can empty its buffer.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A conditional branch instruction makes the address of the next instruction to be fetched unknown. Thus, the fetch stage must wait until it receives the next instruction address from the execute stage. The execute stage may then have to wait while the next instruction is fetched.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Guessing can reduce the time loss from the second reason. A simple rule is the following: When a conditional branch instruction is passed on from the fetch to the execute stage, the fetch stage fetches the next instruction in memory after the branch instruction. Then, if the branch is not taken, no time is lost. If the branch is taken, the fetched instruction must be discarded and a new instruction fetched.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While these factors reduce the potential effectiveness of the two-stage pipe- line, some speedup occurs. To gain further speedup, the pipeline must have more stages. Let us consider the following decomposition of the instruction processing.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instruction (FI): </a:t>
            </a:r>
            <a:r>
              <a:rPr lang="en-US" sz="1200" kern="1200" dirty="0" smtClean="0">
                <a:solidFill>
                  <a:schemeClr val="tx1"/>
                </a:solidFill>
                <a:latin typeface="Times New Roman" pitchFamily="-1" charset="0"/>
                <a:ea typeface="+mn-ea"/>
                <a:cs typeface="+mn-cs"/>
              </a:rPr>
              <a:t>Read the next expected instruction into a buffer.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instruction (DI): </a:t>
            </a:r>
            <a:r>
              <a:rPr lang="en-US" sz="1200" kern="1200" dirty="0" smtClean="0">
                <a:solidFill>
                  <a:schemeClr val="tx1"/>
                </a:solidFill>
                <a:latin typeface="Times New Roman" pitchFamily="-1" charset="0"/>
                <a:ea typeface="+mn-ea"/>
                <a:cs typeface="+mn-cs"/>
              </a:rPr>
              <a:t>Determine the opcode and the operand specifiers.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Calculate operands (CO): </a:t>
            </a:r>
            <a:r>
              <a:rPr lang="en-US" sz="1200" b="0" kern="1200" dirty="0" smtClean="0">
                <a:solidFill>
                  <a:schemeClr val="tx1"/>
                </a:solidFill>
                <a:latin typeface="Times New Roman" pitchFamily="-1" charset="0"/>
                <a:ea typeface="+mn-ea"/>
                <a:cs typeface="+mn-cs"/>
              </a:rPr>
              <a:t>Calculate the effective address of each source operand</a:t>
            </a:r>
            <a:r>
              <a:rPr lang="en-US" sz="1200" kern="1200" dirty="0" smtClean="0">
                <a:solidFill>
                  <a:schemeClr val="tx1"/>
                </a:solidFill>
                <a:latin typeface="Times New Roman" pitchFamily="-1" charset="0"/>
                <a:ea typeface="+mn-ea"/>
                <a:cs typeface="+mn-cs"/>
              </a:rPr>
              <a:t>. This may involve displacement, register indirect, indirect, or other forms of address calculation.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Fetch operands (FO): </a:t>
            </a:r>
            <a:r>
              <a:rPr lang="en-US" sz="1200" kern="1200" dirty="0" smtClean="0">
                <a:solidFill>
                  <a:schemeClr val="tx1"/>
                </a:solidFill>
                <a:latin typeface="Times New Roman" pitchFamily="-1" charset="0"/>
                <a:ea typeface="+mn-ea"/>
                <a:cs typeface="+mn-cs"/>
              </a:rPr>
              <a:t>Fetch each operand from memory. Operands in registers need not be fetched.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instruction (EI): </a:t>
            </a:r>
            <a:r>
              <a:rPr lang="en-US" sz="1200" b="0" kern="1200" dirty="0" smtClean="0">
                <a:solidFill>
                  <a:schemeClr val="tx1"/>
                </a:solidFill>
                <a:latin typeface="Times New Roman" pitchFamily="-1" charset="0"/>
                <a:ea typeface="+mn-ea"/>
                <a:cs typeface="+mn-cs"/>
              </a:rPr>
              <a:t>Perform the indicated operation and store the result, if </a:t>
            </a:r>
            <a:r>
              <a:rPr lang="en-US" sz="1200" kern="1200" dirty="0" smtClean="0">
                <a:solidFill>
                  <a:schemeClr val="tx1"/>
                </a:solidFill>
                <a:latin typeface="Times New Roman" pitchFamily="-1" charset="0"/>
                <a:ea typeface="+mn-ea"/>
                <a:cs typeface="+mn-cs"/>
              </a:rPr>
              <a:t>any, in the specified destination operand location.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operand (WO): </a:t>
            </a:r>
            <a:r>
              <a:rPr lang="en-US" sz="1200" kern="1200" dirty="0" smtClean="0">
                <a:solidFill>
                  <a:schemeClr val="tx1"/>
                </a:solidFill>
                <a:latin typeface="Times New Roman" pitchFamily="-1" charset="0"/>
                <a:ea typeface="+mn-ea"/>
                <a:cs typeface="+mn-cs"/>
              </a:rPr>
              <a:t>Store the result in memory.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With this decomposition, the various stages will be of more nearly equal duration. </a:t>
            </a:r>
            <a:endParaRPr lang="en-US" dirty="0" smtClean="0"/>
          </a:p>
          <a:p>
            <a:endParaRPr lang="en-US" sz="1200" kern="1200" dirty="0" smtClean="0">
              <a:solidFill>
                <a:schemeClr val="tx1"/>
              </a:solidFill>
              <a:latin typeface="Times New Roman" pitchFamily="-1" charset="0"/>
              <a:ea typeface="+mn-ea"/>
              <a:cs typeface="+mn-cs"/>
            </a:endParaRPr>
          </a:p>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39</a:t>
            </a:r>
          </a:p>
        </p:txBody>
      </p:sp>
      <p:sp>
        <p:nvSpPr>
          <p:cNvPr id="8294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4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2950" name="Rectangle 6"/>
          <p:cNvSpPr>
            <a:spLocks noGrp="1" noRot="1" noChangeAspect="1" noChangeArrowheads="1" noTextEdit="1"/>
          </p:cNvSpPr>
          <p:nvPr>
            <p:ph type="sldImg"/>
          </p:nvPr>
        </p:nvSpPr>
        <p:spPr>
          <a:xfrm>
            <a:off x="1150938" y="692150"/>
            <a:ext cx="4556125" cy="3416300"/>
          </a:xfrm>
          <a:ln cap="flat"/>
        </p:spPr>
      </p:sp>
      <p:sp>
        <p:nvSpPr>
          <p:cNvPr id="8295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For the sake of illustration, let us assume equal duration. Using this assumption, Figure 14.10 shows that a six-stage pipeline can reduce the execution time for 9 instructions from 54 time units to 14 time units.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Several comments are in order: The diagram assumes that each instruction goes through all six stages of the pipeline. This will not always be the case. For example, a load instruction does not need the WO stage. However, to simplify the pipeline hardware, the timing is set up assuming that each instruction requires all six stages. Also, the diagram assumes that all of the stages can be performed in parallel. In particular, it is assumed that there are no memory conflicts. For example, the FI, FO, and WO stages involve a memory access. The diagram implies that all these accesses can occur simultaneously. Most memory systems will not permit that. However, the desired value may be in cache, or the FO or WO stage may be null. Thus, much of the time, memory conflicts will not slow down the pipeline. </a:t>
            </a:r>
            <a:endParaRPr lang="en-US" dirty="0" smtClean="0"/>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40</a:t>
            </a:r>
          </a:p>
        </p:txBody>
      </p:sp>
      <p:sp>
        <p:nvSpPr>
          <p:cNvPr id="8499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4998" name="Rectangle 6"/>
          <p:cNvSpPr>
            <a:spLocks noGrp="1" noRot="1" noChangeAspect="1" noChangeArrowheads="1" noTextEdit="1"/>
          </p:cNvSpPr>
          <p:nvPr>
            <p:ph type="sldImg"/>
          </p:nvPr>
        </p:nvSpPr>
        <p:spPr>
          <a:xfrm>
            <a:off x="1150938" y="692150"/>
            <a:ext cx="4556125" cy="3416300"/>
          </a:xfrm>
          <a:ln cap="flat"/>
        </p:spPr>
      </p:sp>
      <p:sp>
        <p:nvSpPr>
          <p:cNvPr id="84999" name="Rectangle 7"/>
          <p:cNvSpPr>
            <a:spLocks noGrp="1" noChangeArrowheads="1"/>
          </p:cNvSpPr>
          <p:nvPr>
            <p:ph type="body" idx="1"/>
          </p:nvPr>
        </p:nvSpPr>
        <p:spPr>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Several other factors serve to limit the performance enhancement. If the six stages are not of equal duration, there will be some waiting involved at various pipe- line stages, as discussed before for the two-stage pipeline. Another difficulty is the conditional branch instruction, which can invalidate several instruction fetches. A similar unpredictable event is an interrupt. Figure 14.11 illustrates the effects of the conditional branch, using the same program as Figure 14.10. Assume that instruction 3 is a conditional branch to instruction 15. Until the instruction is executed, there is no way of knowing which instruction will come next. The pipeline, in this example, simply loads the next instruction in sequence (instruction 4) and proceeds. In Figure 14.10, the branch is not taken, and we get the full performance benefit of the enhancement. In Figure 14.11, the branch is taken. This is not determined until the end of time unit 7. At this point, the pipeline must be cleared of instructions that are not useful. During time unit 8, instruction 15 enters the pipeline. No instructions complete during time units 9 through 12; this is the performance penalty incurred because we could not anticipate the branch. </a:t>
            </a:r>
            <a:endParaRPr lang="en-US" dirty="0" smtClean="0"/>
          </a:p>
          <a:p>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14.12 indicates the logic needed for pipelining to account for branches and interrupts.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Other problems arise that did not appear in our simple two-stage organization. The CO stage may depend on the contents of a register that could be altered by a previous instruction that is still in the pipeline. Other such register and memory conflicts could occur. The system must contain logic to account for this type of conflict. </a:t>
            </a:r>
            <a:endParaRPr lang="en-US" dirty="0" smtClean="0"/>
          </a:p>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To clarify pipeline operation, it might be useful to look at an alternative depiction. Figures 14.10 and 14.11 show the progression of time horizontally across the figures, with each row showing the progress of an individual instruction. Figure 14.13 shows same sequence of events, with time progressing vertically down the figure, and each row showing the state of the pipeline at a given point in time. In Figure 14.13a (which corresponds to Figure 14.10), the pipeline is full at time 6, with 6 different instructions in various stages of execution, and remains full through time 9; we assume that instruction I9 is the last instruction to be executed. In Figure 14.13b, (which corresponds to Figure 14.11), the pipeline is full at times 6 and 7. At time 7, instruction 3 is in the execute stage and executes a branch to instruction 15. At this point, instructions I4 through I7 are flushed from the pipeline, so that at time 8, only two instructions are in the pipeline, I3 and I15.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14.14a plots the speedup factor as a function of the number of instructions that are executed without a branch.</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14.14b shows the speedup factor as a function of the number of stages in the instruction pipeline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Thus, the larger the number of pipeline stages, the greater the potential for speedup. However, as a practical matter, the potential gains of additional pipe- line stages are countered by increases in cost, delays between stages, and the fact that branches will be encountered requiring the flushing of the pipeline. </a:t>
            </a:r>
            <a:endParaRPr lang="en-US" dirty="0" smtClean="0"/>
          </a:p>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In the previous subsection, we mentioned some of the situations that can result in less than optimal pipeline performance. In this subsection, we examine this issue in a more systematic way. Chapter 16 revisits this issue, in more detail, after we have introduced the complexities found in superscalar pipeline organizations.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a:t>
            </a:r>
            <a:r>
              <a:rPr lang="en-US" sz="1200" b="1" kern="1200" dirty="0" smtClean="0">
                <a:solidFill>
                  <a:schemeClr val="tx1"/>
                </a:solidFill>
                <a:latin typeface="Times New Roman" pitchFamily="-1" charset="0"/>
                <a:ea typeface="+mn-ea"/>
                <a:cs typeface="+mn-cs"/>
              </a:rPr>
              <a:t>pipeline hazard </a:t>
            </a:r>
            <a:r>
              <a:rPr lang="en-US" sz="1200" kern="1200" dirty="0" smtClean="0">
                <a:solidFill>
                  <a:schemeClr val="tx1"/>
                </a:solidFill>
                <a:latin typeface="Times New Roman" pitchFamily="-1" charset="0"/>
                <a:ea typeface="+mn-ea"/>
                <a:cs typeface="+mn-cs"/>
              </a:rPr>
              <a:t>occurs when the pipeline, or some portion of the pipeline, must stall because conditions do not permit continued execution. Such a pipe- line stall is also referred to as a </a:t>
            </a:r>
            <a:r>
              <a:rPr lang="en-US" sz="1200" i="1" kern="1200" dirty="0" smtClean="0">
                <a:solidFill>
                  <a:schemeClr val="tx1"/>
                </a:solidFill>
                <a:latin typeface="Times New Roman" pitchFamily="-1" charset="0"/>
                <a:ea typeface="+mn-ea"/>
                <a:cs typeface="+mn-cs"/>
              </a:rPr>
              <a:t>pipeline bubble. </a:t>
            </a:r>
            <a:r>
              <a:rPr lang="en-US" sz="1200" kern="1200" dirty="0" smtClean="0">
                <a:solidFill>
                  <a:schemeClr val="tx1"/>
                </a:solidFill>
                <a:latin typeface="Times New Roman" pitchFamily="-1" charset="0"/>
                <a:ea typeface="+mn-ea"/>
                <a:cs typeface="+mn-cs"/>
              </a:rPr>
              <a:t>There are three types of hazards: resource, data, and control.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lnSpcReduction="10000"/>
          </a:bodyPr>
          <a:lstStyle/>
          <a:p>
            <a:r>
              <a:rPr lang="en-US" sz="1200" kern="1200" dirty="0" smtClean="0">
                <a:solidFill>
                  <a:schemeClr val="tx1"/>
                </a:solidFill>
                <a:latin typeface="Times New Roman" pitchFamily="-1" charset="0"/>
                <a:ea typeface="+mn-ea"/>
                <a:cs typeface="+mn-cs"/>
              </a:rPr>
              <a:t>A resource hazard occurs when two (or more) instructions that are already in the pipeline need the same resource. The result is that the instructions must be executed in serial rather than parallel for a portion of the pipeline. A resource hazard is sometime referred to as a </a:t>
            </a:r>
            <a:r>
              <a:rPr lang="en-US" sz="1200" i="1" kern="1200" dirty="0" smtClean="0">
                <a:solidFill>
                  <a:schemeClr val="tx1"/>
                </a:solidFill>
                <a:latin typeface="Times New Roman" pitchFamily="-1" charset="0"/>
                <a:ea typeface="+mn-ea"/>
                <a:cs typeface="+mn-cs"/>
              </a:rPr>
              <a:t>structural hazard.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Let us consider a simple example of a resource hazard. Assume a simplified five-stage pipeline, in which each stage takes one clock cycle. Figure 14.15a shows the ideal case, in which a new instruction enters the pipeline each clock cycle. Now assume that main memory has a single port and that all instruction fetches and data reads and writes must be performed one at a time. Further, ignore the cache. In this case, an operand read to or write from memory cannot be performed in parallel with an instruction fetch. This is illustrated in Figure 14.15b, which assumes that the source operand for instruction I1 is in memory, rather than a register. Therefore, the fetch instruction stage of the pipeline must idle for one cycle before beginning the instruction fetch for instruction I3. The figure assumes that all other operands are in registers.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example of a resource conflict is a situation in which multiple instructions are ready to enter the execute instruction phase and there is a single ALU. One solutions to such resource hazards is to increase available resources, such as having multiple ports into main memory and multiple ALU units. </a:t>
            </a:r>
            <a:endParaRPr lang="en-US" dirty="0" smtClean="0"/>
          </a:p>
          <a:p>
            <a:endParaRPr lang="en-US" dirty="0" smtClean="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data hazard occurs when there is a conflict in the access of an operand location. In general terms, we can state the hazard in this form: Two instructions in a program are to be executed in sequence and both access a particular memory or register operand. If the two instructions are executed in strict sequence, no problem occurs. However, if the instructions are executed in a pipeline, then it is possible for the operand value to be updated in such a way as to produce a different result than would occur with strict sequential execution. In other words, the program produces an incorrect result because of the use of pipelining.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Times New Roman" pitchFamily="-1"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There are three types of data hazards;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Read after write (RAW), or true dependency: </a:t>
            </a:r>
            <a:r>
              <a:rPr lang="en-US" sz="1200" kern="1200" dirty="0" smtClean="0">
                <a:solidFill>
                  <a:schemeClr val="tx1"/>
                </a:solidFill>
                <a:latin typeface="Times New Roman" pitchFamily="-1" charset="0"/>
                <a:ea typeface="+mn-ea"/>
                <a:cs typeface="+mn-cs"/>
              </a:rPr>
              <a:t>An instruction modifies a register or memory location and a succeeding instruction reads the data in that memory or register location. A hazard occurs if the read takes place before the write operation is complete.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read (WAR), or antidependency: </a:t>
            </a:r>
            <a:r>
              <a:rPr lang="en-US" sz="1200" b="0" kern="1200" dirty="0" smtClean="0">
                <a:solidFill>
                  <a:schemeClr val="tx1"/>
                </a:solidFill>
                <a:latin typeface="Times New Roman" pitchFamily="-1" charset="0"/>
                <a:ea typeface="+mn-ea"/>
                <a:cs typeface="+mn-cs"/>
              </a:rPr>
              <a:t>An instruction reads a register or </a:t>
            </a:r>
            <a:r>
              <a:rPr lang="en-US" sz="1200" kern="1200" dirty="0" smtClean="0">
                <a:solidFill>
                  <a:schemeClr val="tx1"/>
                </a:solidFill>
                <a:latin typeface="Times New Roman" pitchFamily="-1" charset="0"/>
                <a:ea typeface="+mn-ea"/>
                <a:cs typeface="+mn-cs"/>
              </a:rPr>
              <a:t>memory location and a succeeding instruction writes to the location. A hazard occurs if the write operation completes before the read operation takes place.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 </a:t>
            </a:r>
            <a:r>
              <a:rPr lang="en-US" sz="1200" b="1" kern="1200" dirty="0" smtClean="0">
                <a:solidFill>
                  <a:schemeClr val="tx1"/>
                </a:solidFill>
                <a:latin typeface="Times New Roman" pitchFamily="-1" charset="0"/>
                <a:ea typeface="+mn-ea"/>
                <a:cs typeface="+mn-cs"/>
              </a:rPr>
              <a:t>Write after write (WAW), or output dependency: </a:t>
            </a:r>
            <a:r>
              <a:rPr lang="en-US" sz="1200" kern="1200" dirty="0" smtClean="0">
                <a:solidFill>
                  <a:schemeClr val="tx1"/>
                </a:solidFill>
                <a:latin typeface="Times New Roman" pitchFamily="-1" charset="0"/>
                <a:ea typeface="+mn-ea"/>
                <a:cs typeface="+mn-cs"/>
              </a:rPr>
              <a:t>Two instructions both write to the same location. A hazard occurs if the write operations take place in the reverse order of the intended sequence.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example of Figure 14.16 is a RAW hazard. The other two hazards are best discussed in the context of superscalar organization, discussed in Chapter 16.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 control hazard, also known as a </a:t>
            </a:r>
            <a:r>
              <a:rPr lang="en-US" sz="1200" i="1" kern="1200" dirty="0" smtClean="0">
                <a:solidFill>
                  <a:schemeClr val="tx1"/>
                </a:solidFill>
                <a:latin typeface="Times New Roman" pitchFamily="-1" charset="0"/>
                <a:ea typeface="+mn-ea"/>
                <a:cs typeface="+mn-cs"/>
              </a:rPr>
              <a:t>branch hazard, </a:t>
            </a:r>
            <a:r>
              <a:rPr lang="en-US" sz="1200" kern="1200" dirty="0" smtClean="0">
                <a:solidFill>
                  <a:schemeClr val="tx1"/>
                </a:solidFill>
                <a:latin typeface="Times New Roman" pitchFamily="-1" charset="0"/>
                <a:ea typeface="+mn-ea"/>
                <a:cs typeface="+mn-cs"/>
              </a:rPr>
              <a:t>occurs when the pipeline makes the wrong decision on a branch prediction and therefore brings instructions into the pipeline that must subsequently be discarded. We discuss approaches to dealing with control hazards next. </a:t>
            </a:r>
            <a:endParaRPr lang="en-US" dirty="0" smtClean="0"/>
          </a:p>
          <a:p>
            <a:endParaRPr lang="en-US" dirty="0" smtClean="0"/>
          </a:p>
          <a:p>
            <a:r>
              <a:rPr lang="en-US" sz="1200" kern="1200" dirty="0" smtClean="0">
                <a:solidFill>
                  <a:schemeClr val="tx1"/>
                </a:solidFill>
                <a:latin typeface="Times New Roman" pitchFamily="-1" charset="0"/>
                <a:ea typeface="+mn-ea"/>
                <a:cs typeface="+mn-cs"/>
              </a:rPr>
              <a:t>One of the major problems in designing an instruction pipeline is assuring a steady flow of instructions to the initial stages of the pipeline. The primary impediment, as we have seen, is the conditional branch instruction. Until the instruction is actually executed, it is impossible to determine whether the branch will be taken or not.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variety of approaches have been taken for dealing with conditional branches: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Multiple streams </a:t>
            </a:r>
          </a:p>
          <a:p>
            <a:r>
              <a:rPr lang="en-US" sz="1200" kern="1200" dirty="0" smtClean="0">
                <a:solidFill>
                  <a:schemeClr val="tx1"/>
                </a:solidFill>
                <a:latin typeface="Times New Roman" pitchFamily="-1" charset="0"/>
                <a:ea typeface="+mn-ea"/>
                <a:cs typeface="+mn-cs"/>
              </a:rPr>
              <a:t>Prefetch branch target </a:t>
            </a:r>
          </a:p>
          <a:p>
            <a:r>
              <a:rPr lang="en-US" sz="1200" kern="1200" dirty="0" smtClean="0">
                <a:solidFill>
                  <a:schemeClr val="tx1"/>
                </a:solidFill>
                <a:latin typeface="Times New Roman" pitchFamily="-1" charset="0"/>
                <a:ea typeface="+mn-ea"/>
                <a:cs typeface="+mn-cs"/>
              </a:rPr>
              <a:t>Loop buffer </a:t>
            </a:r>
          </a:p>
          <a:p>
            <a:r>
              <a:rPr lang="en-US" sz="1200" kern="1200" dirty="0" smtClean="0">
                <a:solidFill>
                  <a:schemeClr val="tx1"/>
                </a:solidFill>
                <a:latin typeface="Times New Roman" pitchFamily="-1" charset="0"/>
                <a:ea typeface="+mn-ea"/>
                <a:cs typeface="+mn-cs"/>
              </a:rPr>
              <a:t>Branch prediction </a:t>
            </a:r>
          </a:p>
          <a:p>
            <a:r>
              <a:rPr lang="en-US" sz="1200" kern="1200" dirty="0" smtClean="0">
                <a:solidFill>
                  <a:schemeClr val="tx1"/>
                </a:solidFill>
                <a:latin typeface="Times New Roman" pitchFamily="-1" charset="0"/>
                <a:ea typeface="+mn-ea"/>
                <a:cs typeface="+mn-cs"/>
              </a:rPr>
              <a:t>Delayed branch </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42</a:t>
            </a:r>
          </a:p>
        </p:txBody>
      </p:sp>
      <p:sp>
        <p:nvSpPr>
          <p:cNvPr id="8909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9094" name="Rectangle 6"/>
          <p:cNvSpPr>
            <a:spLocks noGrp="1" noRot="1" noChangeAspect="1" noChangeArrowheads="1" noTextEdit="1"/>
          </p:cNvSpPr>
          <p:nvPr>
            <p:ph type="sldImg"/>
          </p:nvPr>
        </p:nvSpPr>
        <p:spPr>
          <a:xfrm>
            <a:off x="1150938" y="692150"/>
            <a:ext cx="4556125" cy="3416300"/>
          </a:xfrm>
          <a:ln cap="flat"/>
        </p:spPr>
      </p:sp>
      <p:sp>
        <p:nvSpPr>
          <p:cNvPr id="8909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simple pipeline suffers a penalty for a branch instruction because it must choose one of two instructions to fetch next and may make the wrong choice. A brute-force approach is to replicate the initial portions of the pipeline and allow the pipeline to fetch both instructions, making use of two streams. There are two problems with this approach: </a:t>
            </a:r>
            <a:endParaRPr lang="en-US" dirty="0" smtClean="0"/>
          </a:p>
          <a:p>
            <a:pPr lvl="1"/>
            <a:r>
              <a:rPr lang="en-US" sz="1200" kern="1200" dirty="0" smtClean="0">
                <a:solidFill>
                  <a:schemeClr val="tx1"/>
                </a:solidFill>
                <a:latin typeface="Times New Roman" pitchFamily="-1" charset="0"/>
                <a:ea typeface="ＭＳ Ｐゴシック" pitchFamily="-1" charset="-128"/>
                <a:cs typeface="+mn-cs"/>
              </a:rPr>
              <a:t>With multiple pipelines there are contention delays for access to the registers and to memory.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Additional branch instructions may enter the pipeline (either stream) before the original branch decision is resolved. Each such instruction needs an additional stream. </a:t>
            </a:r>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Despite these drawbacks, this strategy can improve performance. Examples of machines with two or more pipeline streams are the IBM 370/168 and the IBM 3033. </a:t>
            </a:r>
          </a:p>
          <a:p>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3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43</a:t>
            </a:r>
          </a:p>
        </p:txBody>
      </p:sp>
      <p:sp>
        <p:nvSpPr>
          <p:cNvPr id="9114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1142" name="Rectangle 6"/>
          <p:cNvSpPr>
            <a:spLocks noGrp="1" noRot="1" noChangeAspect="1" noChangeArrowheads="1" noTextEdit="1"/>
          </p:cNvSpPr>
          <p:nvPr>
            <p:ph type="sldImg"/>
          </p:nvPr>
        </p:nvSpPr>
        <p:spPr>
          <a:xfrm>
            <a:off x="1150938" y="692150"/>
            <a:ext cx="4556125" cy="3416300"/>
          </a:xfrm>
          <a:ln cap="flat"/>
        </p:spPr>
      </p:sp>
      <p:sp>
        <p:nvSpPr>
          <p:cNvPr id="9114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When a conditional branch is recognized, the target of the branch is prefetched, in addition to the instruction following the branch. This target is then saved until the branch instruction is executed. If the branch is taken, the target has already been prefetched.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IBM 360/91 uses this approach. </a:t>
            </a:r>
            <a:endParaRPr lang="en-US" dirty="0" smtClean="0"/>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44</a:t>
            </a:r>
          </a:p>
        </p:txBody>
      </p:sp>
      <p:sp>
        <p:nvSpPr>
          <p:cNvPr id="9318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8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3190" name="Rectangle 6"/>
          <p:cNvSpPr>
            <a:spLocks noGrp="1" noRot="1" noChangeAspect="1" noChangeArrowheads="1" noTextEdit="1"/>
          </p:cNvSpPr>
          <p:nvPr>
            <p:ph type="sldImg"/>
          </p:nvPr>
        </p:nvSpPr>
        <p:spPr>
          <a:xfrm>
            <a:off x="1150938" y="692150"/>
            <a:ext cx="4556125" cy="3416300"/>
          </a:xfrm>
          <a:ln cap="flat"/>
        </p:spPr>
      </p:sp>
      <p:sp>
        <p:nvSpPr>
          <p:cNvPr id="9319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loop buffer is a small, very-high-speed memory maintained by the instruction fetch stage of the pipeline and containing the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most recently fetched instructions, in sequence. If a branch is to be taken, the hardware first checks whether the branch target is within the buffer. If so, the next instruction is fetched from the buffer. The loop buffer has three benefits: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1. </a:t>
            </a:r>
            <a:r>
              <a:rPr lang="en-US" sz="1200" kern="1200" dirty="0" smtClean="0">
                <a:solidFill>
                  <a:schemeClr val="tx1"/>
                </a:solidFill>
                <a:latin typeface="Times New Roman" pitchFamily="-1" charset="0"/>
                <a:ea typeface="+mn-ea"/>
                <a:cs typeface="+mn-cs"/>
              </a:rPr>
              <a:t>With the use of prefetching, the loop buffer will contain some instruction sequentially ahead of the current instruction fetch address. Thus, instructions fetched in sequence will be available without the usual memory access time.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2. </a:t>
            </a:r>
            <a:r>
              <a:rPr lang="en-US" sz="1200" kern="1200" dirty="0" smtClean="0">
                <a:solidFill>
                  <a:schemeClr val="tx1"/>
                </a:solidFill>
                <a:latin typeface="Times New Roman" pitchFamily="-1" charset="0"/>
                <a:ea typeface="+mn-ea"/>
                <a:cs typeface="+mn-cs"/>
              </a:rPr>
              <a:t>If a branch occurs to a target just a few locations ahead of the address of the branch instruction, the target will already be in the buffer. This is useful for the rather common occurrence of IF–THEN and IF–THEN–ELSE sequences. </a:t>
            </a:r>
            <a:endParaRPr lang="en-US" dirty="0" smtClean="0"/>
          </a:p>
          <a:p>
            <a:endParaRPr lang="en-GB" dirty="0" smtClean="0"/>
          </a:p>
          <a:p>
            <a:r>
              <a:rPr lang="en-US" sz="1200" b="1" kern="1200" dirty="0" smtClean="0">
                <a:solidFill>
                  <a:schemeClr val="tx1"/>
                </a:solidFill>
                <a:latin typeface="Times New Roman" pitchFamily="-1" charset="0"/>
                <a:ea typeface="+mn-ea"/>
                <a:cs typeface="+mn-cs"/>
              </a:rPr>
              <a:t>3. </a:t>
            </a:r>
            <a:r>
              <a:rPr lang="en-US" sz="1200" kern="1200" dirty="0" smtClean="0">
                <a:solidFill>
                  <a:schemeClr val="tx1"/>
                </a:solidFill>
                <a:latin typeface="Times New Roman" pitchFamily="-1" charset="0"/>
                <a:ea typeface="+mn-ea"/>
                <a:cs typeface="+mn-cs"/>
              </a:rPr>
              <a:t>This strategy is particularly well suited to dealing with loops, or iterations; hence the name </a:t>
            </a:r>
            <a:r>
              <a:rPr lang="en-US" sz="1200" i="1" kern="1200" dirty="0" smtClean="0">
                <a:solidFill>
                  <a:schemeClr val="tx1"/>
                </a:solidFill>
                <a:latin typeface="Times New Roman" pitchFamily="-1" charset="0"/>
                <a:ea typeface="+mn-ea"/>
                <a:cs typeface="+mn-cs"/>
              </a:rPr>
              <a:t>loop buffer. </a:t>
            </a:r>
            <a:r>
              <a:rPr lang="en-US" sz="1200" kern="1200" dirty="0" smtClean="0">
                <a:solidFill>
                  <a:schemeClr val="tx1"/>
                </a:solidFill>
                <a:latin typeface="Times New Roman" pitchFamily="-1" charset="0"/>
                <a:ea typeface="+mn-ea"/>
                <a:cs typeface="+mn-cs"/>
              </a:rPr>
              <a:t>If the loop buffer is large enough to contain all the instructions in a loop, then those instructions need to be fetched from memory only once, for the first iteration. For subsequent iterations, all the needed instructions are already in the buffer.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loop buffer is similar in principle to a cache dedicated to instructions. The differences are that the loop buffer only retains instructions in sequence and is much smaller in size and hence lower in cost. </a:t>
            </a:r>
            <a:endParaRPr lang="en-US" dirty="0" smtClean="0"/>
          </a:p>
          <a:p>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5"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45</a:t>
            </a:r>
          </a:p>
        </p:txBody>
      </p:sp>
      <p:sp>
        <p:nvSpPr>
          <p:cNvPr id="95236"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7"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5238" name="Rectangle 6"/>
          <p:cNvSpPr>
            <a:spLocks noGrp="1" noRot="1" noChangeAspect="1" noChangeArrowheads="1" noTextEdit="1"/>
          </p:cNvSpPr>
          <p:nvPr>
            <p:ph type="sldImg"/>
          </p:nvPr>
        </p:nvSpPr>
        <p:spPr>
          <a:xfrm>
            <a:off x="1150938" y="692150"/>
            <a:ext cx="4556125" cy="3416300"/>
          </a:xfrm>
          <a:ln cap="flat"/>
        </p:spPr>
      </p:sp>
      <p:sp>
        <p:nvSpPr>
          <p:cNvPr id="95239"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Various techniques can be used to predict whether a branch will be taken. Among the more common are the following: </a:t>
            </a:r>
            <a:endParaRPr lang="en-US" dirty="0" smtClean="0"/>
          </a:p>
          <a:p>
            <a:r>
              <a:rPr lang="en-US" sz="1200" kern="1200" dirty="0" smtClean="0">
                <a:solidFill>
                  <a:schemeClr val="tx1"/>
                </a:solidFill>
                <a:latin typeface="Times New Roman" pitchFamily="-1" charset="0"/>
                <a:ea typeface="+mn-ea"/>
                <a:cs typeface="+mn-cs"/>
              </a:rPr>
              <a:t>• • • • • </a:t>
            </a:r>
            <a:endParaRPr lang="en-US" dirty="0" smtClean="0"/>
          </a:p>
          <a:p>
            <a:r>
              <a:rPr lang="en-US" sz="1200" kern="1200" dirty="0" smtClean="0">
                <a:solidFill>
                  <a:schemeClr val="tx1"/>
                </a:solidFill>
                <a:latin typeface="Times New Roman" pitchFamily="-1" charset="0"/>
                <a:ea typeface="+mn-ea"/>
                <a:cs typeface="+mn-cs"/>
              </a:rPr>
              <a:t>Predict never taken </a:t>
            </a:r>
          </a:p>
          <a:p>
            <a:r>
              <a:rPr lang="en-US" sz="1200" kern="1200" dirty="0" smtClean="0">
                <a:solidFill>
                  <a:schemeClr val="tx1"/>
                </a:solidFill>
                <a:latin typeface="Times New Roman" pitchFamily="-1" charset="0"/>
                <a:ea typeface="+mn-ea"/>
                <a:cs typeface="+mn-cs"/>
              </a:rPr>
              <a:t>Predict always taken </a:t>
            </a:r>
          </a:p>
          <a:p>
            <a:r>
              <a:rPr lang="en-US" sz="1200" kern="1200" dirty="0" smtClean="0">
                <a:solidFill>
                  <a:schemeClr val="tx1"/>
                </a:solidFill>
                <a:latin typeface="Times New Roman" pitchFamily="-1" charset="0"/>
                <a:ea typeface="+mn-ea"/>
                <a:cs typeface="+mn-cs"/>
              </a:rPr>
              <a:t>Predict by opcode </a:t>
            </a:r>
          </a:p>
          <a:p>
            <a:r>
              <a:rPr lang="en-US" sz="1200" kern="1200" dirty="0" smtClean="0">
                <a:solidFill>
                  <a:schemeClr val="tx1"/>
                </a:solidFill>
                <a:latin typeface="Times New Roman" pitchFamily="-1" charset="0"/>
                <a:ea typeface="+mn-ea"/>
                <a:cs typeface="+mn-cs"/>
              </a:rPr>
              <a:t>Taken/not taken switch </a:t>
            </a:r>
          </a:p>
          <a:p>
            <a:r>
              <a:rPr lang="en-US" sz="1200" kern="1200" dirty="0" smtClean="0">
                <a:solidFill>
                  <a:schemeClr val="tx1"/>
                </a:solidFill>
                <a:latin typeface="Times New Roman" pitchFamily="-1" charset="0"/>
                <a:ea typeface="+mn-ea"/>
                <a:cs typeface="+mn-cs"/>
              </a:rPr>
              <a:t>Branch history table</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three approaches are static: they do not depend on the execution history up to the time of the conditional branch instruction. The latter two approaches are dynamic: They depend on the execution history.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first two approaches are the simplest. These either always assume that the branch will not be taken and continue to fetch instructions in sequence, or they always assume that the branch will be taken and always fetch from the branch tar- get. The predict-never-taken approach is the most popular of all the branch prediction methods.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Studies analyzing program behavior have shown that conditional branches are taken more than 50% of the time [LILJ88], and so if the cost of prefetching from either path is the same, then always prefetching from the branch target address should give better performance than always prefetching from the sequential path. However, in a paged machine, prefetching the branch target is more likely to cause a page fault than prefetching the next instruction in sequence, and so this performance penalty should be taken into account. An avoidance mechanism may be employed to reduce this penalty.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final static approach makes the decision based on the opcode of the branch instruction. The processor assumes that the branch will be taken for certain branch opcodes and not for others. [LILJ88] reports success rates of greater than 75% with this strategy. </a:t>
            </a:r>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Dynamic branch strategies attempt to improve the accuracy of prediction by recording the history of conditional branch instructions in a program. For example, one or more bits can be associated with each conditional branch instruction that reflect the recent history of the instruction. These bits are referred to as a taken/ not taken switch that directs the processor to make a particular decision the next time the instruction is encountered. Typically, these history bits are not associated with the instruction in main memory. Rather, they are kept in temporary high- speed storage. One possibility is to associate these bits with any conditional branch instruction that is in a cache. When the instruction is replaced in the cache, its history is lost. Another possibility is to maintain a small table for recently executed branch instructions with one or more history bits in each entry. The processor could access the table associatively, like a cache, or by using the low-order bits of the branch instruction’s address. </a:t>
            </a:r>
            <a:endParaRPr lang="en-US" dirty="0" smtClean="0"/>
          </a:p>
          <a:p>
            <a:endParaRPr lang="en-US" dirty="0" smtClean="0"/>
          </a:p>
          <a:p>
            <a:endParaRPr lang="en-US" dirty="0" smtClean="0"/>
          </a:p>
          <a:p>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With a single bit, all that can be recorded is whether the last execution of this instruction resulted in a branch or not. A shortcoming of using a single bit appears in the case of a conditional branch instruction that is almost always taken, such as a loop instruction. With only one bit of history, an error in prediction will occur twice for each use of the loop: once on entering the loop, and once on exiting.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If two bits are used, they can be used to record the result of the last two instances of the execution of the associated instruction, or to record a state in some other fashion. Figure 14.18 shows a typical approach (see Problem 14.13 for other possibilities). Assume that the algorithm starts at the upper-left-hand corner of the flowchart. As long as each succeeding conditional branch instruction that is encountered is taken, the decision process predicts that the next branch will be taken. If a single prediction is wrong, the algorithm continues to predict that the next branch is taken. Only if two successive branches are not taken does the algorithm shift to the right-hand side of the flowchart. Subsequently, the algorithm will predict that branches are not taken until two branches in a row are taken. Thus, the algorithm requires two consecutive wrong predictions to change the prediction decision. </a:t>
            </a:r>
            <a:endParaRPr lang="en-US" dirty="0" smtClean="0"/>
          </a:p>
          <a:p>
            <a:endParaRPr lang="en-US" dirty="0" smtClean="0"/>
          </a:p>
          <a:p>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50938" y="692150"/>
            <a:ext cx="4556125" cy="3416300"/>
          </a:xfrm>
          <a:ln/>
        </p:spPr>
      </p:sp>
      <p:sp>
        <p:nvSpPr>
          <p:cNvPr id="132099" name="Rectangle 3"/>
          <p:cNvSpPr>
            <a:spLocks noGrp="1" noChangeArrowheads="1"/>
          </p:cNvSpPr>
          <p:nvPr>
            <p:ph type="body" idx="1"/>
          </p:nvPr>
        </p:nvSpPr>
        <p:spPr/>
        <p:txBody>
          <a:bodyPr/>
          <a:lstStyle/>
          <a:p>
            <a:r>
              <a:rPr lang="en-US" sz="1200" kern="1200" dirty="0" smtClean="0">
                <a:solidFill>
                  <a:schemeClr val="tx1"/>
                </a:solidFill>
                <a:latin typeface="Times New Roman" pitchFamily="-1" charset="0"/>
                <a:ea typeface="+mn-ea"/>
                <a:cs typeface="+mn-cs"/>
              </a:rPr>
              <a:t>The decision process can be represented more compactly by a finite-state machine, shown in Figure 14.19. The finite-state machine representation is commonly used in the literature.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 use of history bits, as just described, has one drawback: If the decision is made to take the branch, the target instruction cannot be fetched until the tar- get address, which is an operand in the conditional branch instruction, is decoded. Greater efficiency could be achieved if the instruction fetch could be initiated as soon as the branch decision is made. For this purpose, more information must be saved, in what is known as a branch target buffer, or a branch history table. </a:t>
            </a:r>
            <a:endParaRPr lang="en-US" dirty="0" smtClean="0"/>
          </a:p>
          <a:p>
            <a:endParaRPr lang="en-US" sz="1200"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The branch history table is a small cache memory associated with the instruction fetch stage of the pipeline. Each entry in the table consists of three elements: the address of a branch instruction, some number of history bits that record the state of use of that instruction, and information about the target instruction. In most proposals and implementations, this third field contains the address of the target instruction. Another possibility is for the third field to actually contain the target instruction. The trade-off is clear: Storing the target address yields a smaller table but a greater instruction fetch time compared with storing the target instruction [RECH98]. </a:t>
            </a:r>
            <a:endParaRPr lang="en-US" dirty="0" smtClean="0"/>
          </a:p>
          <a:p>
            <a:endParaRPr lang="en-US" dirty="0" smtClean="0"/>
          </a:p>
          <a:p>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92500" lnSpcReduction="20000"/>
          </a:bodyPr>
          <a:lstStyle/>
          <a:p>
            <a:r>
              <a:rPr lang="en-US" sz="1200" kern="1200" dirty="0" smtClean="0">
                <a:solidFill>
                  <a:schemeClr val="tx1"/>
                </a:solidFill>
                <a:latin typeface="Times New Roman" pitchFamily="-1" charset="0"/>
                <a:ea typeface="+mn-ea"/>
                <a:cs typeface="+mn-cs"/>
              </a:rPr>
              <a:t>Figure 14.20 contrasts this scheme with a predict-never-taken strategy. With the former strategy, the instruction fetch stage always fetches the next sequential address. If a branch is taken, some logic in the processor detects this and instructs that the next instruction be fetched from the target address (in addition to flushing the pipeline). The branch history table is treated as a cache. Each prefetch triggers a lookup in the branch history table. If no match is found, the next sequential address is used for the fetch. If a match is found, a prediction is made based on the state of the instruction: Either the next sequential address or the branch target address is fed to the select logic.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When the branch instruction is executed, the execute stage signals the branch history table logic with the result. The state of the instruction is updated to reflect a correct or incorrect prediction. If the prediction is incorrect, the select logic is redirected to the correct address for the next fetch. When a conditional branch instruction is encountered that is not in the table, it is added to the table and one of the existing entries is discarded, using one of the cache replacement algorithms discussed in Chapter 4.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refinement of the branch history approach is referred to as two-level or correlation-based branch history [YEH91]. This approach is based on the assumption that whereas in loop-closing branches, the past history of a particular branch instruction is a good predictor of future behavior, with more complex control-flow structures, the direction of a branch is frequently correlated with the direction of related branches. An example is an if-then-else or case structure. There are a number of strategies possible. Typically, recent global branch history (i.e., the history of the most recent branches not just of this branch instruction) is used in addition to the history of the current branch instruction. The general structure is defined as an (m, </a:t>
            </a:r>
            <a:r>
              <a:rPr lang="en-US" sz="1200" i="1" kern="1200" dirty="0" smtClean="0">
                <a:solidFill>
                  <a:schemeClr val="tx1"/>
                </a:solidFill>
                <a:latin typeface="Times New Roman" pitchFamily="-1" charset="0"/>
                <a:ea typeface="+mn-ea"/>
                <a:cs typeface="+mn-cs"/>
              </a:rPr>
              <a:t>n) </a:t>
            </a:r>
            <a:r>
              <a:rPr lang="en-US" sz="1200" kern="1200" dirty="0" smtClean="0">
                <a:solidFill>
                  <a:schemeClr val="tx1"/>
                </a:solidFill>
                <a:latin typeface="Times New Roman" pitchFamily="-1" charset="0"/>
                <a:ea typeface="+mn-ea"/>
                <a:cs typeface="+mn-cs"/>
              </a:rPr>
              <a:t>correlator, which uses the behavior of the last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to choose from 2</a:t>
            </a:r>
            <a:r>
              <a:rPr lang="en-US" sz="1200" kern="1200" baseline="30000" dirty="0" smtClean="0">
                <a:solidFill>
                  <a:schemeClr val="tx1"/>
                </a:solidFill>
                <a:latin typeface="Times New Roman" pitchFamily="-1" charset="0"/>
                <a:ea typeface="+mn-ea"/>
                <a:cs typeface="+mn-cs"/>
              </a:rPr>
              <a:t>m</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branch predictors for the current branch instruction. In other words, an </a:t>
            </a:r>
            <a:r>
              <a:rPr lang="en-US" sz="1200" i="1" kern="1200" dirty="0" smtClean="0">
                <a:solidFill>
                  <a:schemeClr val="tx1"/>
                </a:solidFill>
                <a:latin typeface="Times New Roman" pitchFamily="-1" charset="0"/>
                <a:ea typeface="+mn-ea"/>
                <a:cs typeface="+mn-cs"/>
              </a:rPr>
              <a:t>n-bit </a:t>
            </a:r>
            <a:r>
              <a:rPr lang="en-US" sz="1200" kern="1200" dirty="0" smtClean="0">
                <a:solidFill>
                  <a:schemeClr val="tx1"/>
                </a:solidFill>
                <a:latin typeface="Times New Roman" pitchFamily="-1" charset="0"/>
                <a:ea typeface="+mn-ea"/>
                <a:cs typeface="+mn-cs"/>
              </a:rPr>
              <a:t>history is kept for a give branch for each possible combination of branches taken by the most recent </a:t>
            </a:r>
            <a:r>
              <a:rPr lang="en-US" sz="1200" i="1" kern="1200" dirty="0" smtClean="0">
                <a:solidFill>
                  <a:schemeClr val="tx1"/>
                </a:solidFill>
                <a:latin typeface="Times New Roman" pitchFamily="-1" charset="0"/>
                <a:ea typeface="+mn-ea"/>
                <a:cs typeface="+mn-cs"/>
              </a:rPr>
              <a:t>m </a:t>
            </a:r>
            <a:r>
              <a:rPr lang="en-US" sz="1200" kern="1200" dirty="0" smtClean="0">
                <a:solidFill>
                  <a:schemeClr val="tx1"/>
                </a:solidFill>
                <a:latin typeface="Times New Roman" pitchFamily="-1" charset="0"/>
                <a:ea typeface="+mn-ea"/>
                <a:cs typeface="+mn-cs"/>
              </a:rPr>
              <a:t>branches.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smtClean="0"/>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An instructive example of an instruction pipeline is that of the Intel 80486. The 80486 implements a five-stage pipeline: </a:t>
            </a:r>
            <a:endParaRPr lang="en-US" dirty="0" smtClean="0"/>
          </a:p>
          <a:p>
            <a:endParaRPr lang="en-US" dirty="0" smtClean="0"/>
          </a:p>
          <a:p>
            <a:r>
              <a:rPr lang="en-US" sz="1200" b="1" kern="1200" dirty="0" smtClean="0">
                <a:solidFill>
                  <a:schemeClr val="tx1"/>
                </a:solidFill>
                <a:latin typeface="Times New Roman" pitchFamily="-1" charset="0"/>
                <a:ea typeface="+mn-ea"/>
                <a:cs typeface="+mn-cs"/>
              </a:rPr>
              <a:t>Fetch: </a:t>
            </a:r>
            <a:r>
              <a:rPr lang="en-US" sz="1200" kern="1200" dirty="0" smtClean="0">
                <a:solidFill>
                  <a:schemeClr val="tx1"/>
                </a:solidFill>
                <a:latin typeface="Times New Roman" pitchFamily="-1" charset="0"/>
                <a:ea typeface="+mn-ea"/>
                <a:cs typeface="+mn-cs"/>
              </a:rPr>
              <a:t>Instructions are fetched from the cache or from external memory and placed into one of the two 16-byte prefetch buffers. The objective of the fetch stage is to fill the prefetch buffers with new data as soon as the old data have been consumed by the instruction decoder. Because instructions are of variable length (from 1 to 11 bytes not counting prefixes), the status of the prefetcher relative to the other pipeline stages varies from instruction to instruction. On average, about five instructions are fetched with each 16-byte load [CRAW90]. The fetch stage operates independently of the other stages to keep the prefetch buffers full.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1: </a:t>
            </a:r>
            <a:r>
              <a:rPr lang="en-US" sz="1200" kern="1200" dirty="0" smtClean="0">
                <a:solidFill>
                  <a:schemeClr val="tx1"/>
                </a:solidFill>
                <a:latin typeface="Times New Roman" pitchFamily="-1" charset="0"/>
                <a:ea typeface="+mn-ea"/>
                <a:cs typeface="+mn-cs"/>
              </a:rPr>
              <a:t>All opcode and addressing-mode information is decoded in the D1 stage. The required information, as well as instruction-length information, is included in at most the first 3 bytes of the instruction. Hence, 3 bytes are passed to the D1 stage from the prefetch buffers. The D1 decoder can then direct the D2 stage to capture the rest of the instruction (displacement and immediate data), which is not involved in the D1 decoding.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Decode stage 2: </a:t>
            </a:r>
            <a:r>
              <a:rPr lang="en-US" sz="1200" kern="1200" dirty="0" smtClean="0">
                <a:solidFill>
                  <a:schemeClr val="tx1"/>
                </a:solidFill>
                <a:latin typeface="Times New Roman" pitchFamily="-1" charset="0"/>
                <a:ea typeface="+mn-ea"/>
                <a:cs typeface="+mn-cs"/>
              </a:rPr>
              <a:t>The D2 stage expands each opcode into control signals for the ALU. It also controls the computation of the more complex addressing modes.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Execute: </a:t>
            </a:r>
            <a:r>
              <a:rPr lang="en-US" sz="1200" kern="1200" dirty="0" smtClean="0">
                <a:solidFill>
                  <a:schemeClr val="tx1"/>
                </a:solidFill>
                <a:latin typeface="Times New Roman" pitchFamily="-1" charset="0"/>
                <a:ea typeface="+mn-ea"/>
                <a:cs typeface="+mn-cs"/>
              </a:rPr>
              <a:t>This stage includes ALU operations, cache access, and register update.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Write back: </a:t>
            </a:r>
            <a:r>
              <a:rPr lang="en-US" sz="1200" kern="1200" dirty="0" smtClean="0">
                <a:solidFill>
                  <a:schemeClr val="tx1"/>
                </a:solidFill>
                <a:latin typeface="Times New Roman" pitchFamily="-1" charset="0"/>
                <a:ea typeface="+mn-ea"/>
                <a:cs typeface="+mn-cs"/>
              </a:rPr>
              <a:t>This stage, if needed, updates registers and status flags modified during the preceding execute stage. If the current instruction updates memory, the computed value is sent to the cache and to the bus-interface write buffers at the same time. </a:t>
            </a:r>
          </a:p>
          <a:p>
            <a:r>
              <a:rPr lang="en-US" sz="1200" kern="1200" dirty="0" smtClean="0">
                <a:solidFill>
                  <a:schemeClr val="tx1"/>
                </a:solidFill>
                <a:latin typeface="Times New Roman" pitchFamily="-1" charset="0"/>
                <a:ea typeface="+mn-ea"/>
                <a:cs typeface="+mn-cs"/>
              </a:rPr>
              <a:t>With the use of two decode stages, the pipeline can sustain a throughput of close to one instruction per clock cycle. Complex instructions and conditional branches can slow down this rate. </a:t>
            </a:r>
          </a:p>
          <a:p>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Times New Roman" pitchFamily="-1" charset="0"/>
                <a:ea typeface="+mn-ea"/>
                <a:cs typeface="+mn-cs"/>
              </a:rPr>
              <a:t>Figure 14.21 shows examples of the operation of the pipeline. Figure 14.21a shows that there is no delay introduced into the pipeline when a memory access is required. However, as Figure 14.21b shows, there can be a delay for values used to compute memory addresses. That is, if a value is loaded from memory into a register and that register is then used as a base register in the next instruction, the processor will stall for one cycle. In this example, the processor accesses the cache in the EX stage of the first instruction and stores the value retrieved in the register during the WB stage. However, the next instruction needs this register in its D2 stage. When the D2 stage lines up with the WB stage of the previous instruction, bypass signal paths allow the D2 stage to have access to the same data being used by the WB stage for writing, saving one pipeline stage.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Figure 14.21c illustrates the timing of a branch instruction, assuming that the branch is taken. The compare instruction updates condition codes in the WB stage, and bypass paths make this available to the EX stage of the jump instruction at the same time. In parallel, the processor runs a speculative fetch cycle to the target of the jump during the EX stage of the jump instruction. If the processor determines a false branch condition, it discards this prefetch and continues execution with the next sequential instruction (already fetched and decoded). </a:t>
            </a:r>
            <a:endParaRPr lang="en-US" dirty="0" smtClean="0"/>
          </a:p>
          <a:p>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6200" y="8686800"/>
            <a:ext cx="2971800" cy="457200"/>
          </a:xfrm>
          <a:prstGeom prst="rect">
            <a:avLst/>
          </a:prstGeom>
          <a:ln/>
        </p:spPr>
        <p:txBody>
          <a:bodyPr/>
          <a:lstStyle/>
          <a:p>
            <a:fld id="{9F2598D2-2ED8-8547-B4B7-C382E9B8AC9E}" type="slidenum">
              <a:rPr lang="en-US"/>
              <a:pPr/>
              <a:t>42</a:t>
            </a:fld>
            <a:endParaRPr lang="en-US" dirty="0"/>
          </a:p>
        </p:txBody>
      </p:sp>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p:txBody>
          <a:bodyPr/>
          <a:lstStyle/>
          <a:p>
            <a:r>
              <a:rPr lang="en-GB" dirty="0" smtClean="0"/>
              <a:t>Chapter 14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fontScale="85000" lnSpcReduction="10000"/>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1"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22</a:t>
            </a:r>
          </a:p>
        </p:txBody>
      </p:sp>
      <p:sp>
        <p:nvSpPr>
          <p:cNvPr id="48132"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3"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8134" name="Rectangle 6"/>
          <p:cNvSpPr>
            <a:spLocks noGrp="1" noRot="1" noChangeAspect="1" noChangeArrowheads="1" noTextEdit="1"/>
          </p:cNvSpPr>
          <p:nvPr>
            <p:ph type="sldImg"/>
          </p:nvPr>
        </p:nvSpPr>
        <p:spPr>
          <a:xfrm>
            <a:off x="1150938" y="692150"/>
            <a:ext cx="4556125" cy="3416300"/>
          </a:xfrm>
          <a:ln cap="flat"/>
        </p:spPr>
      </p:sp>
      <p:sp>
        <p:nvSpPr>
          <p:cNvPr id="48135"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To understand the organization of the processor, let us consider the requirements placed on the processor, the things that it must do: </a:t>
            </a:r>
            <a:endParaRPr lang="en-US" dirty="0" smtClean="0"/>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instruction: The processor reads an instruction from memory (register, cache, main memory).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Interpret instruction: The </a:t>
            </a:r>
            <a:r>
              <a:rPr lang="en-US" sz="1200" kern="1200" dirty="0" smtClean="0">
                <a:solidFill>
                  <a:schemeClr val="tx1"/>
                </a:solidFill>
                <a:latin typeface="Times New Roman" pitchFamily="-1" charset="0"/>
                <a:ea typeface="+mn-ea"/>
                <a:cs typeface="+mn-cs"/>
              </a:rPr>
              <a:t>instruction is decoded to determine what action is required. </a:t>
            </a:r>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Fetch data: The execution of an instruction may require reading data from memory or an I/O module.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Process data: The execution of an instruction may require performing some arithmetic or logical operation on data.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Write data: The results of an execution may require writing data to memory or an I/O module.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To do these things, it should be clear that the processor needs to store some data temporarily. It must remember the location of the last instruction so that it can know where to get the next instruction. It needs to store instructions and data temporarily while an instruction is being executed. In other words, the processor needs a small internal memory. </a:t>
            </a:r>
          </a:p>
          <a:p>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Complementer: (unit for reserving bits – used in 2-complement operation, bộ</a:t>
            </a:r>
            <a:r>
              <a:rPr lang="en-US" sz="1200" kern="1200" baseline="0" smtClean="0">
                <a:solidFill>
                  <a:schemeClr val="tx1"/>
                </a:solidFill>
                <a:latin typeface="Times New Roman" pitchFamily="-1" charset="0"/>
                <a:ea typeface="+mn-ea"/>
                <a:cs typeface="+mn-cs"/>
              </a:rPr>
              <a:t> bù- đảo bit – được dùng trong  phép toán bù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Times New Roman" pitchFamily="-1" charset="0"/>
                <a:ea typeface="+mn-ea"/>
                <a:cs typeface="+mn-cs"/>
              </a:rPr>
              <a:t>Figure </a:t>
            </a:r>
            <a:r>
              <a:rPr lang="en-US" sz="1200" kern="1200" dirty="0" smtClean="0">
                <a:solidFill>
                  <a:schemeClr val="tx1"/>
                </a:solidFill>
                <a:latin typeface="Times New Roman" pitchFamily="-1" charset="0"/>
                <a:ea typeface="+mn-ea"/>
                <a:cs typeface="+mn-cs"/>
              </a:rPr>
              <a:t>14.1 is a simplified view of a processor, indicating its connection to the rest of the system via the system bus. A similar interface would be needed for any of the interconnection structures described in Chapter 3. The reader will recall that the major components of the processor are an </a:t>
            </a:r>
            <a:r>
              <a:rPr lang="en-US" sz="1200" i="1" kern="1200" dirty="0" smtClean="0">
                <a:solidFill>
                  <a:schemeClr val="tx1"/>
                </a:solidFill>
                <a:latin typeface="Times New Roman" pitchFamily="-1" charset="0"/>
                <a:ea typeface="+mn-ea"/>
                <a:cs typeface="+mn-cs"/>
              </a:rPr>
              <a:t>arithmetic and logic unit </a:t>
            </a:r>
            <a:r>
              <a:rPr lang="en-US" sz="1200" kern="1200" dirty="0" smtClean="0">
                <a:solidFill>
                  <a:schemeClr val="tx1"/>
                </a:solidFill>
                <a:latin typeface="Times New Roman" pitchFamily="-1" charset="0"/>
                <a:ea typeface="+mn-ea"/>
                <a:cs typeface="+mn-cs"/>
              </a:rPr>
              <a:t>(ALU) and a </a:t>
            </a:r>
            <a:r>
              <a:rPr lang="en-US" sz="1200" i="1" kern="1200" dirty="0" smtClean="0">
                <a:solidFill>
                  <a:schemeClr val="tx1"/>
                </a:solidFill>
                <a:latin typeface="Times New Roman" pitchFamily="-1" charset="0"/>
                <a:ea typeface="+mn-ea"/>
                <a:cs typeface="+mn-cs"/>
              </a:rPr>
              <a:t>control unit </a:t>
            </a:r>
            <a:r>
              <a:rPr lang="en-US" sz="1200" kern="1200" dirty="0" smtClean="0">
                <a:solidFill>
                  <a:schemeClr val="tx1"/>
                </a:solidFill>
                <a:latin typeface="Times New Roman" pitchFamily="-1" charset="0"/>
                <a:ea typeface="+mn-ea"/>
                <a:cs typeface="+mn-cs"/>
              </a:rPr>
              <a:t>(CU). The ALU does the actual computation or processing of data. The control unit controls the movement of data and instructions into and out of the processor and controls the operation of the ALU. In addition, the figure shows a minimal internal memory, consisting of a set of storage locations, called </a:t>
            </a:r>
            <a:r>
              <a:rPr lang="en-US" sz="1200" i="1" kern="1200" dirty="0" smtClean="0">
                <a:solidFill>
                  <a:schemeClr val="tx1"/>
                </a:solidFill>
                <a:latin typeface="Times New Roman" pitchFamily="-1" charset="0"/>
                <a:ea typeface="+mn-ea"/>
                <a:cs typeface="+mn-cs"/>
              </a:rPr>
              <a:t>registers.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i="1" kern="1200" dirty="0" smtClean="0">
              <a:solidFill>
                <a:schemeClr val="tx1"/>
              </a:solidFill>
              <a:latin typeface="Times New Roman" pitchFamily="-1"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mn-ea"/>
                <a:cs typeface="+mn-cs"/>
              </a:rPr>
              <a:t>Figure 14.2 is a slightly more detailed view of the processor. The data transfer and logic control paths are indicated, including an element labeled </a:t>
            </a:r>
            <a:r>
              <a:rPr lang="en-US" sz="1200" i="1" kern="1200" dirty="0" smtClean="0">
                <a:solidFill>
                  <a:schemeClr val="tx1"/>
                </a:solidFill>
                <a:latin typeface="Times New Roman" pitchFamily="-1" charset="0"/>
                <a:ea typeface="+mn-ea"/>
                <a:cs typeface="+mn-cs"/>
              </a:rPr>
              <a:t>internal </a:t>
            </a: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1200" dirty="0" smtClean="0">
                <a:solidFill>
                  <a:schemeClr val="tx1"/>
                </a:solidFill>
                <a:latin typeface="Times New Roman" pitchFamily="-1" charset="0"/>
                <a:ea typeface="+mn-ea"/>
                <a:cs typeface="+mn-cs"/>
              </a:rPr>
              <a:t>processor bus. </a:t>
            </a:r>
            <a:r>
              <a:rPr lang="en-US" sz="1200" kern="1200" dirty="0" smtClean="0">
                <a:solidFill>
                  <a:schemeClr val="tx1"/>
                </a:solidFill>
                <a:latin typeface="Times New Roman" pitchFamily="-1" charset="0"/>
                <a:ea typeface="+mn-ea"/>
                <a:cs typeface="+mn-cs"/>
              </a:rPr>
              <a:t>This element is needed to transfer data between the various registers and the ALU because the ALU in fact operates only on data in the internal processor memory. The figure also shows typical basic elements of the ALU. Note the similarity between the internal structure of the computer as a whole and the internal structure of the processor. In both cases, there is a small collection of major elements (computer: processor, I/O, memory; processor: control unit, ALU, registers) connected by data paths. </a:t>
            </a:r>
            <a:endParaRPr lang="en-US" dirty="0" smtClean="0"/>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79"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23</a:t>
            </a:r>
          </a:p>
        </p:txBody>
      </p:sp>
      <p:sp>
        <p:nvSpPr>
          <p:cNvPr id="50180"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1"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0182" name="Rectangle 6"/>
          <p:cNvSpPr>
            <a:spLocks noGrp="1" noRot="1" noChangeAspect="1" noChangeArrowheads="1" noTextEdit="1"/>
          </p:cNvSpPr>
          <p:nvPr>
            <p:ph type="sldImg"/>
          </p:nvPr>
        </p:nvSpPr>
        <p:spPr>
          <a:xfrm>
            <a:off x="1150938" y="692150"/>
            <a:ext cx="4556125" cy="3416300"/>
          </a:xfrm>
          <a:ln cap="flat"/>
        </p:spPr>
      </p:sp>
      <p:sp>
        <p:nvSpPr>
          <p:cNvPr id="50183"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As we discussed in Chapter 4, a computer system employs a memory hierarchy. At higher levels of the hierarchy, memory is faster, smaller, and more expensive (per bit). Within the processor, there is a set of registers that function as a level of memory above main memory and cache in the hierarchy. The registers in the processor perform two roles: </a:t>
            </a:r>
            <a:endParaRPr lang="en-US" dirty="0" smtClean="0"/>
          </a:p>
          <a:p>
            <a:endParaRPr lang="en-US" sz="1200" b="1"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User-visible registers: Enable the machine- or assembly language programmer to minimize main memory references by optimizing use of registers. </a:t>
            </a:r>
          </a:p>
          <a:p>
            <a:endParaRPr lang="en-US" sz="1200" b="0" kern="1200" dirty="0" smtClean="0">
              <a:solidFill>
                <a:schemeClr val="tx1"/>
              </a:solidFill>
              <a:latin typeface="Times New Roman" pitchFamily="-1" charset="0"/>
              <a:ea typeface="+mn-ea"/>
              <a:cs typeface="+mn-cs"/>
            </a:endParaRPr>
          </a:p>
          <a:p>
            <a:r>
              <a:rPr lang="en-US" sz="1200" b="0" kern="1200" dirty="0" smtClean="0">
                <a:solidFill>
                  <a:schemeClr val="tx1"/>
                </a:solidFill>
                <a:latin typeface="Times New Roman" pitchFamily="-1" charset="0"/>
                <a:ea typeface="+mn-ea"/>
                <a:cs typeface="+mn-cs"/>
              </a:rPr>
              <a:t>Control and status registers: </a:t>
            </a:r>
            <a:r>
              <a:rPr lang="en-US" sz="1200" kern="1200" dirty="0" smtClean="0">
                <a:solidFill>
                  <a:schemeClr val="tx1"/>
                </a:solidFill>
                <a:latin typeface="Times New Roman" pitchFamily="-1" charset="0"/>
                <a:ea typeface="+mn-ea"/>
                <a:cs typeface="+mn-cs"/>
              </a:rPr>
              <a:t>Used by the control unit to control the operation of the processor and by privileged, operating system programs to control the execution of programs.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There is not a clean separation of registers into these two categories. For example, on some machines the program counter is user visible (e.g., x86), but on many it is not. For purposes of the following discussion, however, we will use these categories. </a:t>
            </a:r>
          </a:p>
          <a:p>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8620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7" name="Rectangle 3"/>
          <p:cNvSpPr>
            <a:spLocks noChangeArrowheads="1"/>
          </p:cNvSpPr>
          <p:nvPr/>
        </p:nvSpPr>
        <p:spPr bwMode="auto">
          <a:xfrm>
            <a:off x="3886200" y="8686800"/>
            <a:ext cx="2971800" cy="457200"/>
          </a:xfrm>
          <a:prstGeom prst="rect">
            <a:avLst/>
          </a:prstGeom>
          <a:noFill/>
          <a:ln w="12700">
            <a:noFill/>
            <a:miter lim="800000"/>
            <a:headEnd/>
            <a:tailEnd/>
          </a:ln>
          <a:effectLst/>
        </p:spPr>
        <p:txBody>
          <a:bodyPr lIns="90488" tIns="44450" rIns="90488" bIns="44450" anchor="b">
            <a:prstTxWarp prst="textNoShape">
              <a:avLst/>
            </a:prstTxWarp>
          </a:bodyPr>
          <a:lstStyle/>
          <a:p>
            <a:pPr algn="r"/>
            <a:r>
              <a:rPr lang="en-US" sz="1200" dirty="0"/>
              <a:t>24</a:t>
            </a:r>
          </a:p>
        </p:txBody>
      </p:sp>
      <p:sp>
        <p:nvSpPr>
          <p:cNvPr id="52228" name="Rectangle 4"/>
          <p:cNvSpPr>
            <a:spLocks noChangeArrowheads="1"/>
          </p:cNvSpPr>
          <p:nvPr/>
        </p:nvSpPr>
        <p:spPr bwMode="auto">
          <a:xfrm>
            <a:off x="0" y="868680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29" name="Rectangle 5"/>
          <p:cNvSpPr>
            <a:spLocks noChangeArrowheads="1"/>
          </p:cNvSpPr>
          <p:nvPr/>
        </p:nvSpPr>
        <p:spPr bwMode="auto">
          <a:xfrm>
            <a:off x="0" y="0"/>
            <a:ext cx="29718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2230" name="Rectangle 6"/>
          <p:cNvSpPr>
            <a:spLocks noGrp="1" noRot="1" noChangeAspect="1" noChangeArrowheads="1" noTextEdit="1"/>
          </p:cNvSpPr>
          <p:nvPr>
            <p:ph type="sldImg"/>
          </p:nvPr>
        </p:nvSpPr>
        <p:spPr>
          <a:xfrm>
            <a:off x="1150938" y="692150"/>
            <a:ext cx="4556125" cy="3416300"/>
          </a:xfrm>
          <a:ln cap="flat"/>
        </p:spPr>
      </p:sp>
      <p:sp>
        <p:nvSpPr>
          <p:cNvPr id="52231" name="Rectangle 7"/>
          <p:cNvSpPr>
            <a:spLocks noGrp="1" noChangeArrowheads="1"/>
          </p:cNvSpPr>
          <p:nvPr>
            <p:ph type="body" idx="1"/>
          </p:nvPr>
        </p:nvSpPr>
        <p:spPr>
          <a:ln/>
        </p:spPr>
        <p:txBody>
          <a:bodyPr/>
          <a:lstStyle/>
          <a:p>
            <a:r>
              <a:rPr lang="en-US" sz="1200" kern="1200" dirty="0" smtClean="0">
                <a:solidFill>
                  <a:schemeClr val="tx1"/>
                </a:solidFill>
                <a:latin typeface="Times New Roman" pitchFamily="-1" charset="0"/>
                <a:ea typeface="+mn-ea"/>
                <a:cs typeface="+mn-cs"/>
              </a:rPr>
              <a:t>A user-visible register is one that may be referenced by means of the machine language that the processor executes. We can characterize these in the following categories: </a:t>
            </a:r>
            <a:endParaRPr lang="en-US" dirty="0" smtClean="0"/>
          </a:p>
          <a:p>
            <a:pPr lvl="1"/>
            <a:endParaRPr lang="en-US" sz="1200" kern="1200" dirty="0" smtClean="0">
              <a:solidFill>
                <a:schemeClr val="tx1"/>
              </a:solidFill>
              <a:latin typeface="Times New Roman" pitchFamily="-1" charset="0"/>
              <a:ea typeface="ＭＳ Ｐゴシック" pitchFamily="-1" charset="-128"/>
              <a:cs typeface="+mn-cs"/>
            </a:endParaRPr>
          </a:p>
          <a:p>
            <a:pPr lvl="1"/>
            <a:r>
              <a:rPr lang="en-US" sz="1200" kern="1200" dirty="0" smtClean="0">
                <a:solidFill>
                  <a:schemeClr val="tx1"/>
                </a:solidFill>
                <a:latin typeface="Times New Roman" pitchFamily="-1" charset="0"/>
                <a:ea typeface="ＭＳ Ｐゴシック" pitchFamily="-1" charset="-128"/>
                <a:cs typeface="+mn-cs"/>
              </a:rPr>
              <a:t>General purpose </a:t>
            </a:r>
          </a:p>
          <a:p>
            <a:pPr lvl="1"/>
            <a:r>
              <a:rPr lang="en-US" sz="1200" kern="1200" dirty="0" smtClean="0">
                <a:solidFill>
                  <a:schemeClr val="tx1"/>
                </a:solidFill>
                <a:latin typeface="Times New Roman" pitchFamily="-1" charset="0"/>
                <a:ea typeface="ＭＳ Ｐゴシック" pitchFamily="-1" charset="-128"/>
                <a:cs typeface="+mn-cs"/>
              </a:rPr>
              <a:t>Data </a:t>
            </a:r>
          </a:p>
          <a:p>
            <a:pPr lvl="1"/>
            <a:r>
              <a:rPr lang="en-US" sz="1200" kern="1200" dirty="0" smtClean="0">
                <a:solidFill>
                  <a:schemeClr val="tx1"/>
                </a:solidFill>
                <a:latin typeface="Times New Roman" pitchFamily="-1" charset="0"/>
                <a:ea typeface="ＭＳ Ｐゴシック" pitchFamily="-1" charset="-128"/>
                <a:cs typeface="+mn-cs"/>
              </a:rPr>
              <a:t>Address </a:t>
            </a:r>
          </a:p>
          <a:p>
            <a:pPr lvl="1"/>
            <a:r>
              <a:rPr lang="en-US" sz="1200" kern="1200" dirty="0" smtClean="0">
                <a:solidFill>
                  <a:schemeClr val="tx1"/>
                </a:solidFill>
                <a:latin typeface="Times New Roman" pitchFamily="-1" charset="0"/>
                <a:ea typeface="ＭＳ Ｐゴシック" pitchFamily="-1" charset="-128"/>
                <a:cs typeface="+mn-cs"/>
              </a:rPr>
              <a:t>Condition codes </a:t>
            </a:r>
          </a:p>
          <a:p>
            <a:pPr lvl="1"/>
            <a:endParaRPr lang="en-US" sz="1200" b="1" kern="1200" dirty="0" smtClean="0">
              <a:solidFill>
                <a:schemeClr val="tx1"/>
              </a:solidFill>
              <a:latin typeface="Times New Roman" pitchFamily="-1" charset="0"/>
              <a:ea typeface="ＭＳ Ｐゴシック" pitchFamily="-1" charset="-128"/>
              <a:cs typeface="+mn-cs"/>
            </a:endParaRPr>
          </a:p>
          <a:p>
            <a:pPr lvl="1"/>
            <a:r>
              <a:rPr lang="en-US" sz="1200" b="1" kern="1200" dirty="0" smtClean="0">
                <a:solidFill>
                  <a:schemeClr val="tx1"/>
                </a:solidFill>
                <a:latin typeface="Times New Roman" pitchFamily="-1" charset="0"/>
                <a:ea typeface="ＭＳ Ｐゴシック" pitchFamily="-1" charset="-128"/>
                <a:cs typeface="+mn-cs"/>
              </a:rPr>
              <a:t>General-purpose registers </a:t>
            </a:r>
            <a:r>
              <a:rPr lang="en-US" sz="1200" kern="1200" dirty="0" smtClean="0">
                <a:solidFill>
                  <a:schemeClr val="tx1"/>
                </a:solidFill>
                <a:latin typeface="Times New Roman" pitchFamily="-1" charset="0"/>
                <a:ea typeface="ＭＳ Ｐゴシック" pitchFamily="-1" charset="-128"/>
                <a:cs typeface="+mn-cs"/>
              </a:rPr>
              <a:t>can be assigned to a variety of functions by the programmer. Sometimes their use within the instruction set is orthogonal to the operation. That is, any general-purpose register can contain the operand for any opcode. This provides true general-purpose register use. Often, however, there are restrictions. For example, there may be dedicated registers for floating-point and stack operations. </a:t>
            </a:r>
          </a:p>
          <a:p>
            <a:pPr lvl="1"/>
            <a:endParaRPr lang="en-US" sz="1200" kern="1200" dirty="0" smtClean="0">
              <a:solidFill>
                <a:schemeClr val="tx1"/>
              </a:solidFill>
              <a:latin typeface="Times New Roman" pitchFamily="-1" charset="0"/>
              <a:ea typeface="ＭＳ Ｐゴシック"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Times New Roman" pitchFamily="-1" charset="0"/>
                <a:ea typeface="ＭＳ Ｐゴシック" pitchFamily="-1" charset="-128"/>
                <a:cs typeface="+mn-cs"/>
              </a:rPr>
              <a:t>In some cases, general-purpose registers can be used for addressing functions (e.g., register indirect, displacement). In other cases, there is a partial or clean separation between data registers and address registers. </a:t>
            </a:r>
            <a:r>
              <a:rPr lang="en-US" sz="1200" b="1" kern="1200" dirty="0" smtClean="0">
                <a:solidFill>
                  <a:schemeClr val="tx1"/>
                </a:solidFill>
                <a:latin typeface="Times New Roman" pitchFamily="-1" charset="0"/>
                <a:ea typeface="ＭＳ Ｐゴシック" pitchFamily="-1" charset="-128"/>
                <a:cs typeface="+mn-cs"/>
              </a:rPr>
              <a:t>Data registers </a:t>
            </a:r>
            <a:r>
              <a:rPr lang="en-US" sz="1200" kern="1200" dirty="0" smtClean="0">
                <a:solidFill>
                  <a:schemeClr val="tx1"/>
                </a:solidFill>
                <a:latin typeface="Times New Roman" pitchFamily="-1" charset="0"/>
                <a:ea typeface="ＭＳ Ｐゴシック" pitchFamily="-1" charset="-128"/>
                <a:cs typeface="+mn-cs"/>
              </a:rPr>
              <a:t>may be used only to hold data and cannot be employed in the calculation of an operand address. </a:t>
            </a:r>
          </a:p>
          <a:p>
            <a:pPr lvl="1"/>
            <a:endParaRPr lang="en-US" sz="1200" kern="1200" dirty="0" smtClean="0">
              <a:solidFill>
                <a:schemeClr val="tx1"/>
              </a:solidFill>
              <a:latin typeface="Times New Roman" pitchFamily="-1" charset="0"/>
              <a:ea typeface="ＭＳ Ｐゴシック" pitchFamily="-1" charset="-128"/>
              <a:cs typeface="+mn-cs"/>
            </a:endParaRPr>
          </a:p>
          <a:p>
            <a:r>
              <a:rPr lang="en-US" sz="1200" b="1" kern="1200" dirty="0" smtClean="0">
                <a:solidFill>
                  <a:schemeClr val="tx1"/>
                </a:solidFill>
                <a:latin typeface="Times New Roman" pitchFamily="-1" charset="0"/>
                <a:ea typeface="+mn-ea"/>
                <a:cs typeface="+mn-cs"/>
              </a:rPr>
              <a:t>Address registers </a:t>
            </a:r>
            <a:r>
              <a:rPr lang="en-US" sz="1200" kern="1200" dirty="0" smtClean="0">
                <a:solidFill>
                  <a:schemeClr val="tx1"/>
                </a:solidFill>
                <a:latin typeface="Times New Roman" pitchFamily="-1" charset="0"/>
                <a:ea typeface="+mn-ea"/>
                <a:cs typeface="+mn-cs"/>
              </a:rPr>
              <a:t>may themselves be somewhat general purpose, or they may be </a:t>
            </a:r>
            <a:endParaRPr lang="en-US" dirty="0" smtClean="0"/>
          </a:p>
          <a:p>
            <a:r>
              <a:rPr lang="en-US" sz="1200" kern="1200" dirty="0" smtClean="0">
                <a:solidFill>
                  <a:schemeClr val="tx1"/>
                </a:solidFill>
                <a:latin typeface="Times New Roman" pitchFamily="-1" charset="0"/>
                <a:ea typeface="+mn-ea"/>
                <a:cs typeface="+mn-cs"/>
              </a:rPr>
              <a:t>devoted to a particular addressing mode. Examples include the following: </a:t>
            </a:r>
            <a:endParaRPr lang="en-US" dirty="0" smtClean="0"/>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Segment pointers: </a:t>
            </a:r>
            <a:r>
              <a:rPr lang="en-US" sz="1200" kern="1200" dirty="0" smtClean="0">
                <a:solidFill>
                  <a:schemeClr val="tx1"/>
                </a:solidFill>
                <a:latin typeface="Times New Roman" pitchFamily="-1" charset="0"/>
                <a:ea typeface="+mn-ea"/>
                <a:cs typeface="+mn-cs"/>
              </a:rPr>
              <a:t>In a machine with segmented addressing (see Section 8.3), a segment register holds the address of the base of the segment. There may be multiple registers: for example, one for the operating system and one for the current process.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Index registers: </a:t>
            </a:r>
            <a:r>
              <a:rPr lang="en-US" sz="1200" kern="1200" dirty="0" smtClean="0">
                <a:solidFill>
                  <a:schemeClr val="tx1"/>
                </a:solidFill>
                <a:latin typeface="Times New Roman" pitchFamily="-1" charset="0"/>
                <a:ea typeface="+mn-ea"/>
                <a:cs typeface="+mn-cs"/>
              </a:rPr>
              <a:t>These are used for indexed addressing and may be autoindexed. </a:t>
            </a:r>
          </a:p>
          <a:p>
            <a:endParaRPr lang="en-US" sz="1200" b="1" kern="1200" dirty="0" smtClean="0">
              <a:solidFill>
                <a:schemeClr val="tx1"/>
              </a:solidFill>
              <a:latin typeface="Times New Roman" pitchFamily="-1" charset="0"/>
              <a:ea typeface="+mn-ea"/>
              <a:cs typeface="+mn-cs"/>
            </a:endParaRPr>
          </a:p>
          <a:p>
            <a:r>
              <a:rPr lang="en-US" sz="1200" b="1" kern="1200" dirty="0" smtClean="0">
                <a:solidFill>
                  <a:schemeClr val="tx1"/>
                </a:solidFill>
                <a:latin typeface="Times New Roman" pitchFamily="-1" charset="0"/>
                <a:ea typeface="+mn-ea"/>
                <a:cs typeface="+mn-cs"/>
              </a:rPr>
              <a:t>Stack pointer: </a:t>
            </a:r>
            <a:r>
              <a:rPr lang="en-US" sz="1200" kern="1200" dirty="0" smtClean="0">
                <a:solidFill>
                  <a:schemeClr val="tx1"/>
                </a:solidFill>
                <a:latin typeface="Times New Roman" pitchFamily="-1" charset="0"/>
                <a:ea typeface="+mn-ea"/>
                <a:cs typeface="+mn-cs"/>
              </a:rPr>
              <a:t>If there is user-visible stack addressing, then typically there is a dedicated register that points to the top of the stack. This allows implicit ad- dressing; that is, push, pop, and other stack instructions need not contain an explicit stack operand. </a:t>
            </a:r>
          </a:p>
          <a:p>
            <a:pPr lvl="1"/>
            <a:endParaRPr lang="en-US" sz="1200" b="1" kern="1200" dirty="0" smtClean="0">
              <a:solidFill>
                <a:schemeClr val="tx1"/>
              </a:solidFill>
              <a:latin typeface="Times New Roman" pitchFamily="-1" charset="0"/>
              <a:ea typeface="ＭＳ Ｐゴシック" pitchFamily="-1" charset="-128"/>
              <a:cs typeface="+mn-cs"/>
            </a:endParaRPr>
          </a:p>
          <a:p>
            <a:r>
              <a:rPr lang="en-US" sz="1200" kern="1200" dirty="0" smtClean="0">
                <a:solidFill>
                  <a:schemeClr val="tx1"/>
                </a:solidFill>
                <a:latin typeface="Times New Roman" pitchFamily="-1" charset="0"/>
                <a:ea typeface="+mn-ea"/>
                <a:cs typeface="+mn-cs"/>
              </a:rPr>
              <a:t>There are several design issues to be addressed here. An important issue is whether to use completely general-purpose registers or to specialize their use. We have already touched on this issue in the preceding chapter because it affects instruction set design. With the use of specialized registers, it can generally be implicit in the opcode which type of register a certain operand specifier refers to. The operand specifier must only identify one of a set of specialized registers rather than one out of all the registers, thus saving bits. On the other hand, this specialization limits the programmer’s flexibility.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Another design issue is the number of registers, either general purpose or data plus address, to be provided. Again, this affects instruction set design because more registers require more operand specifier bits. As we previously discussed, somewhere between 8 and 32 registers appears optimum [LUND77]. Fewer registers result in more memory references; more registers do not noticeably reduce memory references (e.g., see [WILL90]). However, a new approach, which finds advantage in the use of hundreds of registers, is exhibited in some RISC systems and is discussed in Chapter 15.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Finally, there is the issue of register length. Registers that must hold addresses obviously must be at least long enough to hold the largest address. Data registers should be able to hold values of most data types. Some machines allow two contiguous registers to be used as one for holding double-length values. </a:t>
            </a:r>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A final category of registers, which is at least partially visible to the user, holds </a:t>
            </a:r>
            <a:r>
              <a:rPr lang="en-US" sz="1200" b="1" kern="1200" dirty="0" smtClean="0">
                <a:solidFill>
                  <a:schemeClr val="tx1"/>
                </a:solidFill>
                <a:latin typeface="Times New Roman" pitchFamily="-1" charset="0"/>
                <a:ea typeface="+mn-ea"/>
                <a:cs typeface="+mn-cs"/>
              </a:rPr>
              <a:t>condition codes </a:t>
            </a:r>
            <a:r>
              <a:rPr lang="en-US" sz="1200" kern="1200" dirty="0" smtClean="0">
                <a:solidFill>
                  <a:schemeClr val="tx1"/>
                </a:solidFill>
                <a:latin typeface="Times New Roman" pitchFamily="-1" charset="0"/>
                <a:ea typeface="+mn-ea"/>
                <a:cs typeface="+mn-cs"/>
              </a:rPr>
              <a:t>(also referred to as </a:t>
            </a:r>
            <a:r>
              <a:rPr lang="en-US" sz="1200" i="1" kern="1200" dirty="0" smtClean="0">
                <a:solidFill>
                  <a:schemeClr val="tx1"/>
                </a:solidFill>
                <a:latin typeface="Times New Roman" pitchFamily="-1" charset="0"/>
                <a:ea typeface="+mn-ea"/>
                <a:cs typeface="+mn-cs"/>
              </a:rPr>
              <a:t>flags). </a:t>
            </a:r>
            <a:r>
              <a:rPr lang="en-US" sz="1200" kern="1200" dirty="0" smtClean="0">
                <a:solidFill>
                  <a:schemeClr val="tx1"/>
                </a:solidFill>
                <a:latin typeface="Times New Roman" pitchFamily="-1" charset="0"/>
                <a:ea typeface="+mn-ea"/>
                <a:cs typeface="+mn-cs"/>
              </a:rPr>
              <a:t>Condition codes are bits set by the processor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 </a:t>
            </a:r>
            <a:endParaRPr lang="en-US" dirty="0" smtClean="0"/>
          </a:p>
          <a:p>
            <a:endParaRPr lang="en-US" sz="1200" kern="1200" dirty="0" smtClean="0">
              <a:solidFill>
                <a:schemeClr val="tx1"/>
              </a:solidFill>
              <a:latin typeface="Times New Roman" pitchFamily="-1" charset="0"/>
              <a:ea typeface="+mn-ea"/>
              <a:cs typeface="+mn-cs"/>
            </a:endParaRPr>
          </a:p>
          <a:p>
            <a:r>
              <a:rPr lang="en-US" sz="1200" kern="1200" dirty="0" smtClean="0">
                <a:solidFill>
                  <a:schemeClr val="tx1"/>
                </a:solidFill>
                <a:latin typeface="Times New Roman" pitchFamily="-1" charset="0"/>
                <a:ea typeface="+mn-ea"/>
                <a:cs typeface="+mn-cs"/>
              </a:rPr>
              <a:t>Condition code bits are collected into one or more registers. Usually, they form part of a control register. Generally, machine instructions allow these bits to be read by implicit reference, but the programmer cannot alter them. </a:t>
            </a:r>
            <a:endParaRPr lang="en-US" dirty="0" smtClean="0"/>
          </a:p>
          <a:p>
            <a:endParaRPr lang="en-US" dirty="0" smtClean="0"/>
          </a:p>
          <a:p>
            <a:pPr lvl="1"/>
            <a:endParaRPr lang="en-US" sz="1200" b="1" kern="1200" dirty="0" smtClean="0">
              <a:solidFill>
                <a:schemeClr val="tx1"/>
              </a:solidFill>
              <a:latin typeface="Times New Roman" pitchFamily="-1" charset="0"/>
              <a:ea typeface="ＭＳ Ｐゴシック"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785DD353-6904-4481-9029-5B8B2B6A31C5}" type="datetime1">
              <a:rPr lang="en-US" smtClean="0"/>
              <a:pPr/>
              <a:t>6/21/2024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E6B7C98D-829E-4857-9EDC-C38B612E6782}" type="datetime1">
              <a:rPr lang="en-US" smtClean="0"/>
              <a:pPr/>
              <a:t>6/21/2024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D79B02E-AF1A-419B-8FA5-2F71D4F08D91}" type="datetime1">
              <a:rPr lang="en-US" smtClean="0"/>
              <a:pPr/>
              <a:t>6/21/2024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A3131BA-1631-446D-978C-F98B430EB2D5}" type="datetime1">
              <a:rPr lang="en-US" smtClean="0"/>
              <a:pPr/>
              <a:t>6/21/2024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DB047740-7E34-4083-BD51-72C02C6BFD39}" type="datetime1">
              <a:rPr lang="en-US" smtClean="0"/>
              <a:pPr/>
              <a:t>6/21/2024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608EAAC8-9135-4785-98EF-85A19C972695}" type="datetime1">
              <a:rPr lang="en-US" smtClean="0"/>
              <a:pPr/>
              <a:t>6/21/2024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798852-5BB8-4220-996B-83560C8F8E8C}" type="datetime1">
              <a:rPr lang="en-US" smtClean="0"/>
              <a:pPr/>
              <a:t>6/21/2024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1BC1F3ED-5782-46D4-89D3-F0220FC285B7}" type="datetime1">
              <a:rPr lang="en-US" smtClean="0"/>
              <a:pPr/>
              <a:t>6/21/2024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6261D56F-6E9A-4DEF-AE2E-F3C433445390}" type="datetime1">
              <a:rPr lang="en-US" smtClean="0"/>
              <a:pPr/>
              <a:t>6/21/2024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E5F5E94-1280-4923-BD68-75AA6220CCE6}" type="datetime1">
              <a:rPr lang="en-US" smtClean="0"/>
              <a:pPr/>
              <a:t>6/21/2024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F380462-21A7-4D60-A977-62B0E99DFA95}" type="datetime1">
              <a:rPr lang="en-US" smtClean="0"/>
              <a:pPr/>
              <a:t>6/21/2024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A6FCC0EE-804B-4006-90C1-C0509F395049}" type="datetime1">
              <a:rPr lang="en-US" smtClean="0"/>
              <a:pPr/>
              <a:t>6/21/2024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30952804-B531-492B-8310-82DBAFDCECA9}" type="datetime1">
              <a:rPr lang="en-US" smtClean="0"/>
              <a:pPr/>
              <a:t>6/21/2024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8E778BCC-677D-4FF0-AEC8-5FBAB929DB81}" type="datetime1">
              <a:rPr lang="en-US" smtClean="0"/>
              <a:pPr/>
              <a:t>6/21/2024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284CFD87-D4EC-4C79-8C80-B4A4C64F561A}" type="datetime1">
              <a:rPr lang="en-US" smtClean="0"/>
              <a:pPr/>
              <a:t>6/21/2024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3D9E71D4-5745-4F64-AC2F-0474AB140084}" type="datetime1">
              <a:rPr lang="en-US" smtClean="0"/>
              <a:pPr/>
              <a:t>6/21/2024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E021D301-DDEB-4CF5-B9F6-0F99AEE64258}" type="datetime1">
              <a:rPr lang="en-US" smtClean="0"/>
              <a:pPr/>
              <a:t>6/21/2024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813249A1-B9C1-411D-9515-80C1A803E91C}" type="datetime1">
              <a:rPr lang="en-US" smtClean="0"/>
              <a:pPr/>
              <a:t>6/21/2024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484AEE71-4F2E-4434-ACD9-03A876D07DDD}" type="datetime1">
              <a:rPr lang="en-US" smtClean="0"/>
              <a:pPr/>
              <a:t>6/21/2024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6CAB038B-EB86-4096-BF80-E091BD5E2909}" type="datetime1">
              <a:rPr lang="en-US" smtClean="0"/>
              <a:pPr/>
              <a:t>6/21/2024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B0D6F74B-E33A-4B4F-982E-CE02991F5827}" type="datetime1">
              <a:rPr lang="en-US" smtClean="0"/>
              <a:pPr/>
              <a:t>6/21/2024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d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429396"/>
            <a:ext cx="8482042" cy="343192"/>
          </a:xfrm>
        </p:spPr>
        <p:txBody>
          <a:bodyPr>
            <a:noAutofit/>
          </a:bodyPr>
          <a:lstStyle/>
          <a:p>
            <a:r>
              <a:rPr lang="en-GB" sz="1600" dirty="0" smtClean="0"/>
              <a:t>William Stallings, Computer </a:t>
            </a:r>
            <a:r>
              <a:rPr lang="en-GB" sz="1600" dirty="0"/>
              <a:t>Organization </a:t>
            </a:r>
            <a:r>
              <a:rPr lang="en-GB" sz="1600" dirty="0" smtClean="0"/>
              <a:t>and Architecture, 9</a:t>
            </a:r>
            <a:r>
              <a:rPr lang="en-GB" sz="1600" baseline="30000" dirty="0" smtClean="0"/>
              <a:t>th</a:t>
            </a:r>
            <a:r>
              <a:rPr lang="en-GB" sz="1600" dirty="0" smtClean="0"/>
              <a:t> 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214282" y="5024174"/>
            <a:ext cx="4286280"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14</a:t>
            </a:r>
            <a:endParaRPr kumimoji="0" lang="en-US" sz="5400" b="1"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286248" y="4929198"/>
            <a:ext cx="4643437" cy="1428760"/>
          </a:xfrm>
          <a:prstGeom prst="rect">
            <a:avLst/>
          </a:prstGeom>
        </p:spPr>
        <p:txBody>
          <a:bodyPr>
            <a:noAutofit/>
          </a:bodyPr>
          <a:lstStyle/>
          <a:p>
            <a:pPr marR="0" lvl="0" algn="l" defTabSz="914400" rtl="0" eaLnBrk="1" fontAlgn="auto" latinLnBrk="0" hangingPunct="1">
              <a:lnSpc>
                <a:spcPct val="100000"/>
              </a:lnSpc>
              <a:spcBef>
                <a:spcPts val="2000"/>
              </a:spcBef>
              <a:spcAft>
                <a:spcPts val="0"/>
              </a:spcAft>
              <a:buClr>
                <a:schemeClr val="accent1"/>
              </a:buClr>
              <a:buSzPct val="75000"/>
              <a:tabLst/>
              <a:defRPr/>
            </a:pPr>
            <a:r>
              <a:rPr kumimoji="0" lang="en-US" sz="3600" b="1" i="0" u="none" strike="noStrike" kern="1200" cap="none" spc="0" normalizeH="0" baseline="0" noProof="0" dirty="0" smtClean="0">
                <a:ln>
                  <a:noFill/>
                </a:ln>
                <a:solidFill>
                  <a:srgbClr val="002060"/>
                </a:solidFill>
                <a:effectLst/>
                <a:uLnTx/>
                <a:uFillTx/>
                <a:latin typeface="+mn-lt"/>
                <a:ea typeface="+mn-ea"/>
                <a:cs typeface="+mn-cs"/>
              </a:rPr>
              <a:t>Processor Structure and Function</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7348" name="Rectangle 4"/>
          <p:cNvSpPr>
            <a:spLocks noGrp="1" noChangeArrowheads="1"/>
          </p:cNvSpPr>
          <p:nvPr>
            <p:ph type="title" idx="4294967295"/>
          </p:nvPr>
        </p:nvSpPr>
        <p:spPr>
          <a:xfrm>
            <a:off x="533400" y="381000"/>
            <a:ext cx="7556500" cy="761984"/>
          </a:xfrm>
          <a:noFill/>
          <a:ln/>
        </p:spPr>
        <p:txBody>
          <a:bodyPr lIns="90488" tIns="44450" rIns="90488" bIns="44450"/>
          <a:lstStyle/>
          <a:p>
            <a:pPr algn="ctr"/>
            <a:r>
              <a:rPr lang="en-US" dirty="0" smtClean="0">
                <a:effectLst>
                  <a:outerShdw blurRad="38100" dist="38100" dir="2700000" algn="tl">
                    <a:srgbClr val="000000">
                      <a:alpha val="43137"/>
                    </a:srgbClr>
                  </a:outerShdw>
                </a:effectLst>
              </a:rPr>
              <a:t>Table 14.1: Condition Codes</a:t>
            </a:r>
            <a:endParaRPr lang="en-US" dirty="0">
              <a:effectLst>
                <a:outerShdw blurRad="38100" dist="38100" dir="2700000" algn="tl">
                  <a:srgbClr val="000000">
                    <a:alpha val="43137"/>
                  </a:srgbClr>
                </a:outerShdw>
              </a:effectLst>
            </a:endParaRPr>
          </a:p>
        </p:txBody>
      </p:sp>
      <p:pic>
        <p:nvPicPr>
          <p:cNvPr id="2050" name="Picture 2"/>
          <p:cNvPicPr>
            <a:picLocks noChangeAspect="1" noChangeArrowheads="1"/>
          </p:cNvPicPr>
          <p:nvPr/>
        </p:nvPicPr>
        <p:blipFill>
          <a:blip r:embed="rId3"/>
          <a:srcRect/>
          <a:stretch>
            <a:fillRect/>
          </a:stretch>
        </p:blipFill>
        <p:spPr bwMode="auto">
          <a:xfrm>
            <a:off x="92786" y="1357298"/>
            <a:ext cx="8979808" cy="442915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3492" name="Rectangle 4"/>
          <p:cNvSpPr>
            <a:spLocks noGrp="1" noChangeArrowheads="1"/>
          </p:cNvSpPr>
          <p:nvPr>
            <p:ph type="title"/>
          </p:nvPr>
        </p:nvSpPr>
        <p:spPr>
          <a:noFill/>
          <a:ln/>
        </p:spPr>
        <p:txBody>
          <a:bodyPr lIns="90488" tIns="44450" rIns="90488" bIns="44450"/>
          <a:lstStyle/>
          <a:p>
            <a:r>
              <a:rPr lang="en-US" dirty="0">
                <a:effectLst>
                  <a:outerShdw blurRad="38100" dist="38100" dir="2700000" algn="tl">
                    <a:srgbClr val="000000">
                      <a:alpha val="43137"/>
                    </a:srgbClr>
                  </a:outerShdw>
                </a:effectLst>
              </a:rPr>
              <a:t>Control</a:t>
            </a:r>
            <a:r>
              <a:rPr lang="en-US" dirty="0" smtClean="0">
                <a:effectLst>
                  <a:outerShdw blurRad="38100" dist="38100" dir="2700000" algn="tl">
                    <a:srgbClr val="000000">
                      <a:alpha val="43137"/>
                    </a:srgbClr>
                  </a:outerShdw>
                </a:effectLst>
              </a:rPr>
              <a:t> and </a:t>
            </a:r>
            <a:r>
              <a:rPr lang="en-US" dirty="0">
                <a:effectLst>
                  <a:outerShdw blurRad="38100" dist="38100" dir="2700000" algn="tl">
                    <a:srgbClr val="000000">
                      <a:alpha val="43137"/>
                    </a:srgbClr>
                  </a:outerShdw>
                </a:effectLst>
              </a:rPr>
              <a:t>Status Registers</a:t>
            </a:r>
          </a:p>
        </p:txBody>
      </p:sp>
      <p:sp>
        <p:nvSpPr>
          <p:cNvPr id="6" name="Content Placeholder 5"/>
          <p:cNvSpPr>
            <a:spLocks noGrp="1"/>
          </p:cNvSpPr>
          <p:nvPr>
            <p:ph idx="1"/>
          </p:nvPr>
        </p:nvSpPr>
        <p:spPr>
          <a:xfrm>
            <a:off x="498474" y="1981200"/>
            <a:ext cx="8145492" cy="4305320"/>
          </a:xfrm>
        </p:spPr>
        <p:txBody>
          <a:bodyPr/>
          <a:lstStyle/>
          <a:p>
            <a:r>
              <a:rPr lang="en-US" b="1" dirty="0" smtClean="0">
                <a:solidFill>
                  <a:srgbClr val="002060"/>
                </a:solidFill>
              </a:rPr>
              <a:t>Program counter (PC)</a:t>
            </a:r>
          </a:p>
          <a:p>
            <a:pPr lvl="1"/>
            <a:r>
              <a:rPr lang="en-US" dirty="0" smtClean="0">
                <a:solidFill>
                  <a:srgbClr val="002060"/>
                </a:solidFill>
              </a:rPr>
              <a:t>Contains the address of an instruction to be fetched</a:t>
            </a:r>
          </a:p>
          <a:p>
            <a:r>
              <a:rPr lang="en-US" b="1" dirty="0" smtClean="0">
                <a:solidFill>
                  <a:srgbClr val="002060"/>
                </a:solidFill>
              </a:rPr>
              <a:t>Instruction register (IR)</a:t>
            </a:r>
          </a:p>
          <a:p>
            <a:pPr lvl="1"/>
            <a:r>
              <a:rPr lang="en-US" dirty="0" smtClean="0">
                <a:solidFill>
                  <a:srgbClr val="002060"/>
                </a:solidFill>
              </a:rPr>
              <a:t>Contains the instruction </a:t>
            </a:r>
            <a:r>
              <a:rPr lang="en-US" dirty="0" smtClean="0">
                <a:solidFill>
                  <a:srgbClr val="FF0000"/>
                </a:solidFill>
              </a:rPr>
              <a:t>most recently fetched</a:t>
            </a:r>
          </a:p>
          <a:p>
            <a:r>
              <a:rPr lang="en-US" b="1" dirty="0" smtClean="0">
                <a:solidFill>
                  <a:srgbClr val="002060"/>
                </a:solidFill>
              </a:rPr>
              <a:t>Memory address register (MAR)</a:t>
            </a:r>
          </a:p>
          <a:p>
            <a:pPr lvl="1"/>
            <a:r>
              <a:rPr lang="en-US" dirty="0" smtClean="0">
                <a:solidFill>
                  <a:srgbClr val="002060"/>
                </a:solidFill>
              </a:rPr>
              <a:t>Contains the address of a location in memory</a:t>
            </a:r>
          </a:p>
          <a:p>
            <a:r>
              <a:rPr lang="en-US" b="1" dirty="0" smtClean="0">
                <a:solidFill>
                  <a:srgbClr val="002060"/>
                </a:solidFill>
              </a:rPr>
              <a:t>Memory buffer register (MBR)</a:t>
            </a:r>
          </a:p>
          <a:p>
            <a:pPr lvl="1"/>
            <a:r>
              <a:rPr lang="en-US" dirty="0" smtClean="0">
                <a:solidFill>
                  <a:srgbClr val="002060"/>
                </a:solidFill>
              </a:rPr>
              <a:t>Contains a word of data to be written to memory or </a:t>
            </a:r>
            <a:r>
              <a:rPr lang="en-US" b="1" dirty="0" smtClean="0">
                <a:solidFill>
                  <a:srgbClr val="002060"/>
                </a:solidFill>
              </a:rPr>
              <a:t>the word most recently read</a:t>
            </a:r>
            <a:endParaRPr lang="en-US" b="1" dirty="0">
              <a:solidFill>
                <a:srgbClr val="002060"/>
              </a:solidFill>
            </a:endParaRPr>
          </a:p>
        </p:txBody>
      </p:sp>
      <p:sp>
        <p:nvSpPr>
          <p:cNvPr id="7" name="Text Placeholder 6"/>
          <p:cNvSpPr>
            <a:spLocks noGrp="1"/>
          </p:cNvSpPr>
          <p:nvPr>
            <p:ph type="body" sz="half" idx="2"/>
          </p:nvPr>
        </p:nvSpPr>
        <p:spPr>
          <a:xfrm>
            <a:off x="609600" y="1295400"/>
            <a:ext cx="7101760" cy="774700"/>
          </a:xfrm>
        </p:spPr>
        <p:txBody>
          <a:bodyPr/>
          <a:lstStyle/>
          <a:p>
            <a:r>
              <a:rPr lang="en-US" sz="2300" dirty="0" smtClean="0">
                <a:solidFill>
                  <a:srgbClr val="0000CC"/>
                </a:solidFill>
              </a:rPr>
              <a:t>Four registers are essential to instruction execution</a:t>
            </a:r>
            <a:r>
              <a:rPr lang="en-US" sz="2300" dirty="0" smtClean="0"/>
              <a:t>:</a:t>
            </a:r>
            <a:endParaRPr lang="en-US" sz="23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39"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65542" name="Rectangle 6"/>
          <p:cNvSpPr>
            <a:spLocks noGrp="1" noChangeArrowheads="1"/>
          </p:cNvSpPr>
          <p:nvPr>
            <p:ph type="title"/>
          </p:nvPr>
        </p:nvSpPr>
        <p:spPr>
          <a:xfrm>
            <a:off x="500034" y="214290"/>
            <a:ext cx="7556313" cy="676260"/>
          </a:xfrm>
        </p:spPr>
        <p:txBody>
          <a:bodyPr/>
          <a:lstStyle/>
          <a:p>
            <a:r>
              <a:rPr lang="en-US" dirty="0">
                <a:effectLst>
                  <a:outerShdw blurRad="38100" dist="38100" dir="2700000" algn="tl">
                    <a:srgbClr val="000000">
                      <a:alpha val="43137"/>
                    </a:srgbClr>
                  </a:outerShdw>
                </a:effectLst>
              </a:rPr>
              <a:t>Program Status </a:t>
            </a:r>
            <a:r>
              <a:rPr lang="en-US" dirty="0" smtClean="0">
                <a:effectLst>
                  <a:outerShdw blurRad="38100" dist="38100" dir="2700000" algn="tl">
                    <a:srgbClr val="000000">
                      <a:alpha val="43137"/>
                    </a:srgbClr>
                  </a:outerShdw>
                </a:effectLst>
              </a:rPr>
              <a:t>Word (PSW)</a:t>
            </a:r>
            <a:endParaRPr lang="en-US" dirty="0">
              <a:effectLst>
                <a:outerShdw blurRad="38100" dist="38100" dir="2700000" algn="tl">
                  <a:srgbClr val="000000">
                    <a:alpha val="43137"/>
                  </a:srgbClr>
                </a:outerShdw>
              </a:effectLst>
            </a:endParaRPr>
          </a:p>
        </p:txBody>
      </p:sp>
      <p:graphicFrame>
        <p:nvGraphicFramePr>
          <p:cNvPr id="8" name="Content Placeholder 7"/>
          <p:cNvGraphicFramePr>
            <a:graphicFrameLocks noGrp="1"/>
          </p:cNvGraphicFramePr>
          <p:nvPr>
            <p:ph idx="1"/>
          </p:nvPr>
        </p:nvGraphicFramePr>
        <p:xfrm>
          <a:off x="457200" y="1752600"/>
          <a:ext cx="8188326"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6715141" y="3857628"/>
            <a:ext cx="2286015" cy="1938992"/>
          </a:xfrm>
          <a:prstGeom prst="rect">
            <a:avLst/>
          </a:prstGeom>
        </p:spPr>
        <p:txBody>
          <a:bodyPr wrap="square">
            <a:spAutoFit/>
          </a:bodyPr>
          <a:lstStyle/>
          <a:p>
            <a:pPr algn="ctr"/>
            <a:r>
              <a:rPr lang="en-US" b="1" dirty="0" smtClean="0">
                <a:solidFill>
                  <a:schemeClr val="accent2">
                    <a:lumMod val="75000"/>
                    <a:lumOff val="25000"/>
                  </a:schemeClr>
                </a:solidFill>
              </a:rPr>
              <a:t>Status information are used to give a decision for branching </a:t>
            </a:r>
            <a:endParaRPr lang="en-US" b="1" dirty="0">
              <a:solidFill>
                <a:schemeClr val="accent2">
                  <a:lumMod val="75000"/>
                  <a:lumOff val="25000"/>
                </a:schemeClr>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214282" y="136107"/>
            <a:ext cx="8715436" cy="6366668"/>
          </a:xfrm>
          <a:prstGeom prst="rect">
            <a:avLst/>
          </a:prstGeom>
          <a:noFill/>
          <a:ln w="9525">
            <a:noFill/>
            <a:miter lim="800000"/>
            <a:headEnd/>
            <a:tailEnd/>
          </a:ln>
          <a:effectLst/>
        </p:spPr>
      </p:pic>
      <p:sp>
        <p:nvSpPr>
          <p:cNvPr id="5" name="Rectangle 2"/>
          <p:cNvSpPr txBox="1">
            <a:spLocks noChangeArrowheads="1"/>
          </p:cNvSpPr>
          <p:nvPr/>
        </p:nvSpPr>
        <p:spPr>
          <a:xfrm>
            <a:off x="5172076" y="4176714"/>
            <a:ext cx="3757642" cy="2252682"/>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Example</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solidFill>
                  <a:schemeClr val="accent1"/>
                </a:solidFill>
                <a:effectLst>
                  <a:outerShdw blurRad="38100" dist="38100" dir="2700000" algn="tl">
                    <a:srgbClr val="000000">
                      <a:alpha val="43137"/>
                    </a:srgbClr>
                  </a:outerShdw>
                </a:effectLst>
                <a:latin typeface="+mj-lt"/>
                <a:ea typeface="+mj-ea"/>
                <a:cs typeface="+mj-cs"/>
              </a:rPr>
              <a:t>Microprocessor</a:t>
            </a:r>
            <a:endPar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Register Organizations</a:t>
            </a:r>
            <a:endParaRPr kumimoji="0" lang="en-US" sz="32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0" y="533400"/>
          <a:ext cx="8915400" cy="601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373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3732" name="Rectangle 4"/>
          <p:cNvSpPr>
            <a:spLocks noGrp="1" noChangeArrowheads="1"/>
          </p:cNvSpPr>
          <p:nvPr>
            <p:ph type="title" idx="4294967295"/>
          </p:nvPr>
        </p:nvSpPr>
        <p:spPr>
          <a:xfrm>
            <a:off x="47644" y="71414"/>
            <a:ext cx="2952720" cy="1928826"/>
          </a:xfrm>
          <a:noFill/>
          <a:ln/>
        </p:spPr>
        <p:txBody>
          <a:bodyPr lIns="90488" tIns="44450" rIns="90488" bIns="44450"/>
          <a:lstStyle/>
          <a:p>
            <a:pPr algn="ctr"/>
            <a:r>
              <a:rPr lang="en-US" sz="4000" dirty="0" smtClean="0">
                <a:effectLst>
                  <a:outerShdw blurRad="38100" dist="38100" dir="2700000" algn="tl">
                    <a:srgbClr val="000000">
                      <a:alpha val="43137"/>
                    </a:srgbClr>
                  </a:outerShdw>
                </a:effectLst>
              </a:rPr>
              <a:t>14.3-Instruction </a:t>
            </a:r>
            <a:r>
              <a:rPr lang="en-US" sz="4000" dirty="0">
                <a:effectLst>
                  <a:outerShdw blurRad="38100" dist="38100" dir="2700000" algn="tl">
                    <a:srgbClr val="000000">
                      <a:alpha val="43137"/>
                    </a:srgbClr>
                  </a:outerShdw>
                </a:effectLst>
              </a:rPr>
              <a:t>Cycle</a:t>
            </a:r>
          </a:p>
        </p:txBody>
      </p:sp>
      <p:sp>
        <p:nvSpPr>
          <p:cNvPr id="6" name="Slide Number Placeholder 5"/>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381000" y="228600"/>
            <a:ext cx="7556500" cy="1116012"/>
          </a:xfrm>
        </p:spPr>
        <p:txBody>
          <a:bodyPr/>
          <a:lstStyle/>
          <a:p>
            <a:r>
              <a:rPr lang="en-US" dirty="0">
                <a:effectLst>
                  <a:outerShdw blurRad="38100" dist="38100" dir="2700000" algn="tl">
                    <a:srgbClr val="000000">
                      <a:alpha val="43137"/>
                    </a:srgbClr>
                  </a:outerShdw>
                </a:effectLst>
              </a:rPr>
              <a:t>Instruction </a:t>
            </a:r>
            <a:r>
              <a:rPr lang="en-US" dirty="0" smtClean="0">
                <a:effectLst>
                  <a:outerShdw blurRad="38100" dist="38100" dir="2700000" algn="tl">
                    <a:srgbClr val="000000">
                      <a:alpha val="43137"/>
                    </a:srgbClr>
                  </a:outerShdw>
                </a:effectLst>
              </a:rPr>
              <a:t>Cycle</a:t>
            </a:r>
            <a:endParaRPr lang="en-US" dirty="0">
              <a:effectLst>
                <a:outerShdw blurRad="38100" dist="38100" dir="2700000" algn="tl">
                  <a:srgbClr val="000000">
                    <a:alpha val="43137"/>
                  </a:srgbClr>
                </a:outerShdw>
              </a:effectLst>
            </a:endParaRPr>
          </a:p>
        </p:txBody>
      </p:sp>
      <p:pic>
        <p:nvPicPr>
          <p:cNvPr id="4" name="Picture 3" descr="f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5455" t="12941" r="18182" b="11765"/>
              <a:stretch>
                <a:fillRect/>
              </a:stretch>
            </p:blipFill>
          </mc:Choice>
          <mc:Fallback>
            <p:blipFill>
              <a:blip r:embed="rId4"/>
              <a:srcRect l="15455" t="12941" r="18182" b="11765"/>
              <a:stretch>
                <a:fillRect/>
              </a:stretch>
            </p:blipFill>
          </mc:Fallback>
        </mc:AlternateContent>
        <p:spPr>
          <a:xfrm>
            <a:off x="762000" y="887553"/>
            <a:ext cx="6810059" cy="5970447"/>
          </a:xfrm>
          <a:prstGeom prst="rect">
            <a:avLst/>
          </a:prstGeom>
        </p:spPr>
      </p:pic>
      <p:sp>
        <p:nvSpPr>
          <p:cNvPr id="5" name="Rectangle 4"/>
          <p:cNvSpPr/>
          <p:nvPr/>
        </p:nvSpPr>
        <p:spPr>
          <a:xfrm>
            <a:off x="5857884" y="928670"/>
            <a:ext cx="2714644" cy="1200329"/>
          </a:xfrm>
          <a:prstGeom prst="rect">
            <a:avLst/>
          </a:prstGeom>
        </p:spPr>
        <p:txBody>
          <a:bodyPr wrap="square">
            <a:spAutoFit/>
          </a:bodyPr>
          <a:lstStyle/>
          <a:p>
            <a:pPr algn="ctr"/>
            <a:r>
              <a:rPr lang="en-US" dirty="0" smtClean="0"/>
              <a:t>Loop due to </a:t>
            </a:r>
          </a:p>
          <a:p>
            <a:pPr algn="ctr"/>
            <a:r>
              <a:rPr lang="en-US" dirty="0" smtClean="0"/>
              <a:t>additional memory accesses </a:t>
            </a:r>
            <a:endParaRPr lang="en-US" dirty="0"/>
          </a:p>
        </p:txBody>
      </p:sp>
      <p:cxnSp>
        <p:nvCxnSpPr>
          <p:cNvPr id="7" name="Straight Arrow Connector 6"/>
          <p:cNvCxnSpPr/>
          <p:nvPr/>
        </p:nvCxnSpPr>
        <p:spPr>
          <a:xfrm rot="10800000" flipV="1">
            <a:off x="4500562" y="1571612"/>
            <a:ext cx="1285884" cy="1143008"/>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304800" y="457200"/>
            <a:ext cx="7556500" cy="1116012"/>
          </a:xfrm>
        </p:spPr>
        <p:txBody>
          <a:bodyPr/>
          <a:lstStyle/>
          <a:p>
            <a:r>
              <a:rPr lang="en-US" dirty="0">
                <a:effectLst>
                  <a:outerShdw blurRad="38100" dist="38100" dir="2700000" algn="tl">
                    <a:srgbClr val="000000">
                      <a:alpha val="43137"/>
                    </a:srgbClr>
                  </a:outerShdw>
                </a:effectLst>
              </a:rPr>
              <a:t>Instruction Cycle State Diagram</a:t>
            </a:r>
          </a:p>
        </p:txBody>
      </p:sp>
      <p:grpSp>
        <p:nvGrpSpPr>
          <p:cNvPr id="10" name="Group 9"/>
          <p:cNvGrpSpPr/>
          <p:nvPr/>
        </p:nvGrpSpPr>
        <p:grpSpPr>
          <a:xfrm>
            <a:off x="142876" y="1500174"/>
            <a:ext cx="8786842" cy="5143536"/>
            <a:chOff x="142876" y="1500174"/>
            <a:chExt cx="8786842" cy="5143536"/>
          </a:xfrm>
        </p:grpSpPr>
        <p:pic>
          <p:nvPicPr>
            <p:cNvPr id="5122" name="Picture 2"/>
            <p:cNvPicPr>
              <a:picLocks noChangeAspect="1" noChangeArrowheads="1"/>
            </p:cNvPicPr>
            <p:nvPr/>
          </p:nvPicPr>
          <p:blipFill>
            <a:blip r:embed="rId3"/>
            <a:srcRect/>
            <a:stretch>
              <a:fillRect/>
            </a:stretch>
          </p:blipFill>
          <p:spPr bwMode="auto">
            <a:xfrm>
              <a:off x="214284" y="2340036"/>
              <a:ext cx="8715434" cy="4303674"/>
            </a:xfrm>
            <a:prstGeom prst="rect">
              <a:avLst/>
            </a:prstGeom>
            <a:noFill/>
            <a:ln w="9525">
              <a:noFill/>
              <a:miter lim="800000"/>
              <a:headEnd/>
              <a:tailEnd/>
            </a:ln>
            <a:effectLst/>
          </p:spPr>
        </p:pic>
        <p:sp>
          <p:nvSpPr>
            <p:cNvPr id="4" name="Rectangle 3"/>
            <p:cNvSpPr/>
            <p:nvPr/>
          </p:nvSpPr>
          <p:spPr>
            <a:xfrm>
              <a:off x="142876" y="1785926"/>
              <a:ext cx="2500298"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28596"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Fetch cycle</a:t>
              </a:r>
              <a:endParaRPr lang="en-US" sz="2000" dirty="0"/>
            </a:p>
          </p:txBody>
        </p:sp>
        <p:sp>
          <p:nvSpPr>
            <p:cNvPr id="6" name="Rectangle 5"/>
            <p:cNvSpPr/>
            <p:nvPr/>
          </p:nvSpPr>
          <p:spPr>
            <a:xfrm>
              <a:off x="278605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307177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Indirect cycle</a:t>
              </a:r>
              <a:endParaRPr lang="en-US" sz="2000" dirty="0"/>
            </a:p>
          </p:txBody>
        </p:sp>
        <p:sp>
          <p:nvSpPr>
            <p:cNvPr id="8" name="Rectangle 7"/>
            <p:cNvSpPr/>
            <p:nvPr/>
          </p:nvSpPr>
          <p:spPr>
            <a:xfrm>
              <a:off x="5286380" y="1785926"/>
              <a:ext cx="2428892" cy="3857652"/>
            </a:xfrm>
            <a:prstGeom prst="rect">
              <a:avLst/>
            </a:prstGeom>
            <a:noFill/>
            <a:ln w="3175">
              <a:solidFill>
                <a:srgbClr val="7030A0"/>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572100" y="1500174"/>
              <a:ext cx="1928826" cy="57150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Interrupt cycle</a:t>
              </a:r>
              <a:endParaRPr lang="en-US" sz="2000" dirty="0"/>
            </a:p>
          </p:txBody>
        </p:sp>
      </p:grpSp>
      <p:sp>
        <p:nvSpPr>
          <p:cNvPr id="11" name="Slide Number Placeholder 10"/>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609600" y="228600"/>
            <a:ext cx="7556500" cy="1116013"/>
          </a:xfrm>
        </p:spPr>
        <p:txBody>
          <a:bodyPr/>
          <a:lstStyle/>
          <a:p>
            <a:r>
              <a:rPr lang="en-US" dirty="0" smtClean="0">
                <a:effectLst>
                  <a:outerShdw blurRad="38100" dist="38100" dir="2700000" algn="tl">
                    <a:srgbClr val="000000">
                      <a:alpha val="43137"/>
                    </a:srgbClr>
                  </a:outerShdw>
                </a:effectLst>
              </a:rPr>
              <a:t>Data Flow, Fetch Cycle</a:t>
            </a:r>
            <a:endParaRPr lang="en-US" dirty="0">
              <a:effectLst>
                <a:outerShdw blurRad="38100" dist="38100" dir="2700000" algn="tl">
                  <a:srgbClr val="000000">
                    <a:alpha val="43137"/>
                  </a:srgbClr>
                </a:outerShdw>
              </a:effectLst>
            </a:endParaRPr>
          </a:p>
        </p:txBody>
      </p:sp>
      <p:sp>
        <p:nvSpPr>
          <p:cNvPr id="5" name="TextBox 4"/>
          <p:cNvSpPr txBox="1"/>
          <p:nvPr/>
        </p:nvSpPr>
        <p:spPr>
          <a:xfrm>
            <a:off x="71438" y="4586125"/>
            <a:ext cx="4357686" cy="1938992"/>
          </a:xfrm>
          <a:prstGeom prst="rect">
            <a:avLst/>
          </a:prstGeom>
          <a:noFill/>
        </p:spPr>
        <p:txBody>
          <a:bodyPr wrap="square" rtlCol="0">
            <a:spAutoFit/>
          </a:bodyPr>
          <a:lstStyle/>
          <a:p>
            <a:pPr algn="ctr"/>
            <a:r>
              <a:rPr lang="en-US" dirty="0" smtClean="0"/>
              <a:t>Fetch cycle for  the next instruction</a:t>
            </a:r>
          </a:p>
          <a:p>
            <a:pPr algn="ctr"/>
            <a:r>
              <a:rPr lang="en-US" dirty="0" smtClean="0"/>
              <a:t>(Instruction index is in PC)</a:t>
            </a:r>
          </a:p>
          <a:p>
            <a:r>
              <a:rPr lang="en-US" dirty="0" smtClean="0"/>
              <a:t>MAR: Memory Address Register</a:t>
            </a:r>
          </a:p>
          <a:p>
            <a:r>
              <a:rPr lang="en-US" dirty="0" smtClean="0"/>
              <a:t>MBR: Memory buffer Register</a:t>
            </a:r>
            <a:endParaRPr lang="en-US" dirty="0"/>
          </a:p>
        </p:txBody>
      </p:sp>
      <p:sp>
        <p:nvSpPr>
          <p:cNvPr id="7" name="Rectangle 6"/>
          <p:cNvSpPr/>
          <p:nvPr/>
        </p:nvSpPr>
        <p:spPr>
          <a:xfrm>
            <a:off x="4572000" y="4572008"/>
            <a:ext cx="4572000" cy="1938992"/>
          </a:xfrm>
          <a:prstGeom prst="rect">
            <a:avLst/>
          </a:prstGeom>
        </p:spPr>
        <p:txBody>
          <a:bodyPr>
            <a:spAutoFit/>
          </a:bodyPr>
          <a:lstStyle/>
          <a:p>
            <a:r>
              <a:rPr lang="en-US" dirty="0" smtClean="0"/>
              <a:t>The CU examines the contents of the IR to determine if it contains an operand specified by indirect addressing</a:t>
            </a:r>
            <a:r>
              <a:rPr lang="en-US" dirty="0" smtClean="0">
                <a:sym typeface="Wingdings" pitchFamily="2" charset="2"/>
              </a:rPr>
              <a:t> Use indirect cycle(</a:t>
            </a:r>
            <a:r>
              <a:rPr lang="en-US" dirty="0" smtClean="0"/>
              <a:t>data address is in MBR</a:t>
            </a:r>
            <a:r>
              <a:rPr lang="en-US" dirty="0" smtClean="0">
                <a:sym typeface="Wingdings" pitchFamily="2" charset="2"/>
              </a:rPr>
              <a:t>)</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17</a:t>
            </a:fld>
            <a:endParaRPr lang="en-US"/>
          </a:p>
        </p:txBody>
      </p:sp>
      <p:pic>
        <p:nvPicPr>
          <p:cNvPr id="1028" name="Picture 4"/>
          <p:cNvPicPr>
            <a:picLocks noChangeAspect="1" noChangeArrowheads="1"/>
          </p:cNvPicPr>
          <p:nvPr/>
        </p:nvPicPr>
        <p:blipFill>
          <a:blip r:embed="rId3"/>
          <a:srcRect/>
          <a:stretch>
            <a:fillRect/>
          </a:stretch>
        </p:blipFill>
        <p:spPr bwMode="auto">
          <a:xfrm>
            <a:off x="4429124" y="1000108"/>
            <a:ext cx="4600575" cy="34194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85724" y="1000108"/>
            <a:ext cx="4343400" cy="34385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28600" y="228600"/>
            <a:ext cx="7556500" cy="1116012"/>
          </a:xfrm>
        </p:spPr>
        <p:txBody>
          <a:bodyPr/>
          <a:lstStyle/>
          <a:p>
            <a:r>
              <a:rPr lang="en-US" dirty="0" smtClean="0">
                <a:effectLst>
                  <a:outerShdw blurRad="38100" dist="38100" dir="2700000" algn="tl">
                    <a:srgbClr val="000000">
                      <a:alpha val="43137"/>
                    </a:srgbClr>
                  </a:outerShdw>
                </a:effectLst>
              </a:rPr>
              <a:t>Data Flow, Interrupt Cycle</a:t>
            </a:r>
            <a:endParaRPr lang="en-US" dirty="0">
              <a:effectLst>
                <a:outerShdw blurRad="38100" dist="38100" dir="2700000" algn="tl">
                  <a:srgbClr val="000000">
                    <a:alpha val="43137"/>
                  </a:srgbClr>
                </a:outerShdw>
              </a:effectLst>
            </a:endParaRPr>
          </a:p>
        </p:txBody>
      </p:sp>
      <p:sp>
        <p:nvSpPr>
          <p:cNvPr id="6" name="TextBox 5"/>
          <p:cNvSpPr txBox="1"/>
          <p:nvPr/>
        </p:nvSpPr>
        <p:spPr>
          <a:xfrm>
            <a:off x="714348" y="5572140"/>
            <a:ext cx="7929618" cy="1015663"/>
          </a:xfrm>
          <a:prstGeom prst="rect">
            <a:avLst/>
          </a:prstGeom>
          <a:noFill/>
        </p:spPr>
        <p:txBody>
          <a:bodyPr wrap="square" rtlCol="0">
            <a:spAutoFit/>
          </a:bodyPr>
          <a:lstStyle/>
          <a:p>
            <a:pPr marL="457200" indent="-457200">
              <a:buAutoNum type="arabicParenBoth"/>
            </a:pPr>
            <a:r>
              <a:rPr lang="en-US" sz="2000" dirty="0" smtClean="0"/>
              <a:t>Store PC (return point after executing interrupt routine)</a:t>
            </a:r>
          </a:p>
          <a:p>
            <a:pPr marL="457200" indent="-457200">
              <a:buAutoNum type="arabicParenBoth"/>
            </a:pPr>
            <a:r>
              <a:rPr lang="en-US" sz="2000" dirty="0" smtClean="0"/>
              <a:t>Store current state (values in registers before running interrupt routine)</a:t>
            </a:r>
          </a:p>
          <a:p>
            <a:pPr marL="457200" indent="-457200">
              <a:buAutoNum type="arabicParenBoth"/>
            </a:pPr>
            <a:r>
              <a:rPr lang="en-US" sz="2000" dirty="0" smtClean="0"/>
              <a:t>Fetch cycle is used to load interrupt routine</a:t>
            </a:r>
            <a:endParaRPr lang="en-US" sz="2000"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18</a:t>
            </a:fld>
            <a:endParaRPr lang="en-US"/>
          </a:p>
        </p:txBody>
      </p:sp>
      <p:pic>
        <p:nvPicPr>
          <p:cNvPr id="2051" name="Picture 3"/>
          <p:cNvPicPr>
            <a:picLocks noChangeAspect="1" noChangeArrowheads="1"/>
          </p:cNvPicPr>
          <p:nvPr/>
        </p:nvPicPr>
        <p:blipFill>
          <a:blip r:embed="rId3"/>
          <a:srcRect/>
          <a:stretch>
            <a:fillRect/>
          </a:stretch>
        </p:blipFill>
        <p:spPr bwMode="auto">
          <a:xfrm>
            <a:off x="1428730" y="1045622"/>
            <a:ext cx="6286542" cy="4383642"/>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4294967295"/>
          </p:nvPr>
        </p:nvGraphicFramePr>
        <p:xfrm>
          <a:off x="381000" y="1905000"/>
          <a:ext cx="83820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87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79876" name="Rectangle 4"/>
          <p:cNvSpPr>
            <a:spLocks noGrp="1" noChangeArrowheads="1"/>
          </p:cNvSpPr>
          <p:nvPr>
            <p:ph type="title" idx="4294967295"/>
          </p:nvPr>
        </p:nvSpPr>
        <p:spPr>
          <a:xfrm>
            <a:off x="381000" y="285728"/>
            <a:ext cx="7556500" cy="1116013"/>
          </a:xfrm>
          <a:noFill/>
          <a:ln/>
        </p:spPr>
        <p:txBody>
          <a:bodyPr lIns="90488" tIns="44450" rIns="90488" bIns="44450"/>
          <a:lstStyle/>
          <a:p>
            <a:r>
              <a:rPr lang="en-US" dirty="0" smtClean="0">
                <a:effectLst>
                  <a:outerShdw blurRad="38100" dist="38100" dir="2700000" algn="tl">
                    <a:srgbClr val="000000">
                      <a:alpha val="43137"/>
                    </a:srgbClr>
                  </a:outerShdw>
                </a:effectLst>
              </a:rPr>
              <a:t>14.4- </a:t>
            </a:r>
            <a:r>
              <a:rPr lang="en-US" smtClean="0">
                <a:effectLst>
                  <a:outerShdw blurRad="38100" dist="38100" dir="2700000" algn="tl">
                    <a:srgbClr val="000000">
                      <a:alpha val="43137"/>
                    </a:srgbClr>
                  </a:outerShdw>
                </a:effectLst>
              </a:rPr>
              <a:t>Instruction Pipelining</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Pipelining Strategy</a:t>
            </a:r>
            <a:endParaRPr lang="en-US" dirty="0">
              <a:effectLst>
                <a:outerShdw blurRad="38100" dist="38100" dir="2700000" algn="tl">
                  <a:srgbClr val="000000">
                    <a:alpha val="43137"/>
                  </a:srgbClr>
                </a:outerShdw>
              </a:effectLst>
            </a:endParaRPr>
          </a:p>
        </p:txBody>
      </p:sp>
      <p:sp>
        <p:nvSpPr>
          <p:cNvPr id="7" name="TextBox 6"/>
          <p:cNvSpPr txBox="1"/>
          <p:nvPr/>
        </p:nvSpPr>
        <p:spPr>
          <a:xfrm>
            <a:off x="6215074" y="142852"/>
            <a:ext cx="2857520" cy="1569660"/>
          </a:xfrm>
          <a:prstGeom prst="rect">
            <a:avLst/>
          </a:prstGeom>
          <a:solidFill>
            <a:schemeClr val="accent6">
              <a:lumMod val="20000"/>
              <a:lumOff val="80000"/>
            </a:schemeClr>
          </a:solidFill>
        </p:spPr>
        <p:txBody>
          <a:bodyPr wrap="square" rtlCol="0">
            <a:spAutoFit/>
          </a:bodyPr>
          <a:lstStyle/>
          <a:p>
            <a:pPr algn="ctr"/>
            <a:r>
              <a:rPr lang="en-US" dirty="0" smtClean="0"/>
              <a:t>A way to improve performance is performing jobs in parallel manner</a:t>
            </a:r>
            <a:endParaRPr lang="en-US" dirty="0"/>
          </a:p>
        </p:txBody>
      </p:sp>
      <p:sp>
        <p:nvSpPr>
          <p:cNvPr id="8" name="TextBox 7"/>
          <p:cNvSpPr txBox="1"/>
          <p:nvPr/>
        </p:nvSpPr>
        <p:spPr>
          <a:xfrm>
            <a:off x="6215074" y="5143512"/>
            <a:ext cx="2857520" cy="1631216"/>
          </a:xfrm>
          <a:prstGeom prst="rect">
            <a:avLst/>
          </a:prstGeom>
          <a:solidFill>
            <a:schemeClr val="accent6">
              <a:lumMod val="20000"/>
              <a:lumOff val="80000"/>
            </a:schemeClr>
          </a:solidFill>
        </p:spPr>
        <p:txBody>
          <a:bodyPr wrap="square" rtlCol="0">
            <a:spAutoFit/>
          </a:bodyPr>
          <a:lstStyle/>
          <a:p>
            <a:pPr algn="ctr"/>
            <a:r>
              <a:rPr lang="en-US" sz="2000" dirty="0" smtClean="0"/>
              <a:t>An assembly line (dây </a:t>
            </a:r>
            <a:r>
              <a:rPr lang="en-US" sz="2000" smtClean="0"/>
              <a:t>chuyền lắp ráp) </a:t>
            </a:r>
            <a:r>
              <a:rPr lang="en-US" sz="2000" dirty="0" smtClean="0"/>
              <a:t>in which some operations are performed</a:t>
            </a:r>
          </a:p>
          <a:p>
            <a:pPr algn="ctr"/>
            <a:r>
              <a:rPr lang="en-US" sz="2000" dirty="0" smtClean="0"/>
              <a:t>concurrently</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Objectives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3212976"/>
            <a:ext cx="7556313" cy="3002106"/>
          </a:xfrm>
        </p:spPr>
        <p:txBody>
          <a:bodyPr>
            <a:normAutofit fontScale="77500" lnSpcReduction="20000"/>
          </a:bodyPr>
          <a:lstStyle/>
          <a:p>
            <a:pPr>
              <a:buNone/>
            </a:pPr>
            <a:r>
              <a:rPr lang="en-US" sz="2400" dirty="0" smtClean="0">
                <a:solidFill>
                  <a:srgbClr val="002060"/>
                </a:solidFill>
              </a:rPr>
              <a:t>After studying this chapter, you should be able to: </a:t>
            </a:r>
          </a:p>
          <a:p>
            <a:r>
              <a:rPr lang="en-US" sz="2400" dirty="0" smtClean="0">
                <a:solidFill>
                  <a:srgbClr val="002060"/>
                </a:solidFill>
              </a:rPr>
              <a:t>Distinguish between user-visible and control/status registers, and discuss the purposes of registers in each category. </a:t>
            </a:r>
          </a:p>
          <a:p>
            <a:r>
              <a:rPr lang="en-US" sz="2400" dirty="0" smtClean="0">
                <a:solidFill>
                  <a:srgbClr val="002060"/>
                </a:solidFill>
              </a:rPr>
              <a:t>Summarize the instruction cycle. </a:t>
            </a:r>
          </a:p>
          <a:p>
            <a:r>
              <a:rPr lang="en-US" sz="2400" dirty="0" smtClean="0">
                <a:solidFill>
                  <a:srgbClr val="002060"/>
                </a:solidFill>
              </a:rPr>
              <a:t>Discuss the principle behind instruction pipelining and how it works in practice. </a:t>
            </a:r>
          </a:p>
          <a:p>
            <a:r>
              <a:rPr lang="en-US" sz="2400" dirty="0" smtClean="0">
                <a:solidFill>
                  <a:srgbClr val="002060"/>
                </a:solidFill>
              </a:rPr>
              <a:t>Compare and contrast the various forms of pipeline hazards (rủi ro). </a:t>
            </a:r>
            <a:endParaRPr lang="en-US" sz="2400" dirty="0">
              <a:solidFill>
                <a:srgbClr val="002060"/>
              </a:solidFill>
            </a:endParaRP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a:t>
            </a:fld>
            <a:endParaRPr lang="en-US"/>
          </a:p>
        </p:txBody>
      </p:sp>
      <p:sp>
        <p:nvSpPr>
          <p:cNvPr id="11" name="Rectangle 10"/>
          <p:cNvSpPr/>
          <p:nvPr/>
        </p:nvSpPr>
        <p:spPr>
          <a:xfrm>
            <a:off x="683568" y="1268760"/>
            <a:ext cx="6192688" cy="1200329"/>
          </a:xfrm>
          <a:prstGeom prst="rect">
            <a:avLst/>
          </a:prstGeom>
        </p:spPr>
        <p:txBody>
          <a:bodyPr wrap="square">
            <a:spAutoFit/>
          </a:bodyPr>
          <a:lstStyle/>
          <a:p>
            <a:r>
              <a:rPr lang="en-US" dirty="0" smtClean="0">
                <a:solidFill>
                  <a:srgbClr val="FF0000"/>
                </a:solidFill>
              </a:rPr>
              <a:t>CLO8: Explain processor structure and function in details, </a:t>
            </a:r>
            <a:r>
              <a:rPr lang="en-US" dirty="0" smtClean="0"/>
              <a:t>the operations of Reduced Instruction Set Computers</a:t>
            </a:r>
            <a:endParaRPr lang="en-US" dirty="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idx="4294967295"/>
          </p:nvPr>
        </p:nvSpPr>
        <p:spPr>
          <a:xfrm>
            <a:off x="304800" y="228600"/>
            <a:ext cx="7556500" cy="1116012"/>
          </a:xfrm>
        </p:spPr>
        <p:txBody>
          <a:bodyPr/>
          <a:lstStyle/>
          <a:p>
            <a:r>
              <a:rPr lang="en-GB" dirty="0" smtClean="0">
                <a:effectLst>
                  <a:outerShdw blurRad="38100" dist="38100" dir="2700000" algn="tl">
                    <a:srgbClr val="000000">
                      <a:alpha val="43137"/>
                    </a:srgbClr>
                  </a:outerShdw>
                </a:effectLst>
              </a:rPr>
              <a:t>Two-Stage </a:t>
            </a:r>
            <a:r>
              <a:rPr lang="en-GB" dirty="0">
                <a:effectLst>
                  <a:outerShdw blurRad="38100" dist="38100" dir="2700000" algn="tl">
                    <a:srgbClr val="000000">
                      <a:alpha val="43137"/>
                    </a:srgbClr>
                  </a:outerShdw>
                </a:effectLst>
              </a:rPr>
              <a:t>Instruction Pipeline</a:t>
            </a:r>
          </a:p>
        </p:txBody>
      </p:sp>
      <p:pic>
        <p:nvPicPr>
          <p:cNvPr id="2050" name="Picture 2"/>
          <p:cNvPicPr>
            <a:picLocks noChangeAspect="1" noChangeArrowheads="1"/>
          </p:cNvPicPr>
          <p:nvPr/>
        </p:nvPicPr>
        <p:blipFill>
          <a:blip r:embed="rId3"/>
          <a:srcRect/>
          <a:stretch>
            <a:fillRect/>
          </a:stretch>
        </p:blipFill>
        <p:spPr bwMode="auto">
          <a:xfrm>
            <a:off x="614363" y="1319233"/>
            <a:ext cx="7915275" cy="50387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8474" y="214290"/>
            <a:ext cx="7556313" cy="730328"/>
          </a:xfrm>
        </p:spPr>
        <p:txBody>
          <a:bodyPr/>
          <a:lstStyle/>
          <a:p>
            <a:r>
              <a:rPr lang="en-US" dirty="0" smtClean="0">
                <a:effectLst>
                  <a:outerShdw blurRad="38100" dist="38100" dir="2700000" algn="tl">
                    <a:srgbClr val="000000">
                      <a:alpha val="43137"/>
                    </a:srgbClr>
                  </a:outerShdw>
                </a:effectLst>
              </a:rPr>
              <a:t>Additional Stages</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1"/>
          </p:nvPr>
        </p:nvSpPr>
        <p:spPr>
          <a:xfrm>
            <a:off x="285720" y="1214422"/>
            <a:ext cx="4002044" cy="5338778"/>
          </a:xfrm>
        </p:spPr>
        <p:txBody>
          <a:bodyPr>
            <a:noAutofit/>
          </a:bodyPr>
          <a:lstStyle/>
          <a:p>
            <a:r>
              <a:rPr lang="en-US" sz="2000" b="1" dirty="0" smtClean="0">
                <a:solidFill>
                  <a:srgbClr val="002060"/>
                </a:solidFill>
              </a:rPr>
              <a:t>Fetch instruction (FI)</a:t>
            </a:r>
          </a:p>
          <a:p>
            <a:pPr lvl="1"/>
            <a:r>
              <a:rPr lang="en-US" sz="2000" dirty="0" smtClean="0">
                <a:solidFill>
                  <a:srgbClr val="002060"/>
                </a:solidFill>
              </a:rPr>
              <a:t>Read the next expected instruction into a buffer</a:t>
            </a:r>
          </a:p>
          <a:p>
            <a:r>
              <a:rPr lang="en-US" sz="2000" b="1" dirty="0" smtClean="0">
                <a:solidFill>
                  <a:srgbClr val="002060"/>
                </a:solidFill>
              </a:rPr>
              <a:t>Decode instruction (DI)</a:t>
            </a:r>
          </a:p>
          <a:p>
            <a:pPr lvl="1"/>
            <a:r>
              <a:rPr lang="en-US" sz="2000" dirty="0" smtClean="0">
                <a:solidFill>
                  <a:srgbClr val="002060"/>
                </a:solidFill>
              </a:rPr>
              <a:t>Determine the opcode and the operand specifiers</a:t>
            </a:r>
          </a:p>
          <a:p>
            <a:r>
              <a:rPr lang="en-US" sz="2000" b="1" dirty="0" smtClean="0">
                <a:solidFill>
                  <a:srgbClr val="002060"/>
                </a:solidFill>
              </a:rPr>
              <a:t>Calculate operands (CO)</a:t>
            </a:r>
          </a:p>
          <a:p>
            <a:pPr lvl="1"/>
            <a:r>
              <a:rPr lang="en-US" sz="2000" dirty="0" smtClean="0">
                <a:solidFill>
                  <a:srgbClr val="002060"/>
                </a:solidFill>
              </a:rPr>
              <a:t>Calculate the effective address of each source operand</a:t>
            </a:r>
          </a:p>
          <a:p>
            <a:pPr lvl="1"/>
            <a:r>
              <a:rPr lang="en-US" sz="2000" dirty="0" smtClean="0">
                <a:solidFill>
                  <a:srgbClr val="002060"/>
                </a:solidFill>
              </a:rPr>
              <a:t>This may involve displacement, register indirect, indirect, or other forms of address calculation</a:t>
            </a:r>
            <a:endParaRPr lang="en-US" sz="2000" dirty="0">
              <a:solidFill>
                <a:srgbClr val="002060"/>
              </a:solidFill>
            </a:endParaRPr>
          </a:p>
        </p:txBody>
      </p:sp>
      <p:sp>
        <p:nvSpPr>
          <p:cNvPr id="6" name="Content Placeholder 5"/>
          <p:cNvSpPr>
            <a:spLocks noGrp="1"/>
          </p:cNvSpPr>
          <p:nvPr>
            <p:ph sz="half" idx="2"/>
          </p:nvPr>
        </p:nvSpPr>
        <p:spPr>
          <a:xfrm>
            <a:off x="4648200" y="1142984"/>
            <a:ext cx="3657600" cy="5329253"/>
          </a:xfrm>
        </p:spPr>
        <p:txBody>
          <a:bodyPr>
            <a:normAutofit/>
          </a:bodyPr>
          <a:lstStyle/>
          <a:p>
            <a:r>
              <a:rPr lang="en-US" sz="2000" b="1" dirty="0" smtClean="0">
                <a:solidFill>
                  <a:srgbClr val="002060"/>
                </a:solidFill>
              </a:rPr>
              <a:t>Fetch operands (FO)</a:t>
            </a:r>
          </a:p>
          <a:p>
            <a:pPr lvl="1"/>
            <a:r>
              <a:rPr lang="en-US" sz="2000" dirty="0" smtClean="0">
                <a:solidFill>
                  <a:srgbClr val="002060"/>
                </a:solidFill>
              </a:rPr>
              <a:t>Fetch each operand from memory</a:t>
            </a:r>
          </a:p>
          <a:p>
            <a:pPr lvl="1"/>
            <a:r>
              <a:rPr lang="en-US" sz="2000" dirty="0" smtClean="0">
                <a:solidFill>
                  <a:srgbClr val="002060"/>
                </a:solidFill>
              </a:rPr>
              <a:t>Operands in registers need not be fetched</a:t>
            </a:r>
          </a:p>
          <a:p>
            <a:r>
              <a:rPr lang="en-US" sz="2000" b="1" dirty="0" smtClean="0">
                <a:solidFill>
                  <a:srgbClr val="002060"/>
                </a:solidFill>
              </a:rPr>
              <a:t>Execute instruction (EI)</a:t>
            </a:r>
          </a:p>
          <a:p>
            <a:pPr lvl="1"/>
            <a:r>
              <a:rPr lang="en-US" sz="2000" dirty="0" smtClean="0">
                <a:solidFill>
                  <a:srgbClr val="002060"/>
                </a:solidFill>
              </a:rPr>
              <a:t>Perform the indicated operation and store the result, if any, in the specified destination operand location</a:t>
            </a:r>
          </a:p>
          <a:p>
            <a:r>
              <a:rPr lang="en-US" sz="2000" b="1" dirty="0" smtClean="0">
                <a:solidFill>
                  <a:srgbClr val="002060"/>
                </a:solidFill>
              </a:rPr>
              <a:t>Write operand (WO)</a:t>
            </a:r>
          </a:p>
          <a:p>
            <a:pPr lvl="1"/>
            <a:r>
              <a:rPr lang="en-US" sz="2000" dirty="0" smtClean="0">
                <a:solidFill>
                  <a:srgbClr val="002060"/>
                </a:solidFill>
              </a:rPr>
              <a:t>Store the result in memory</a:t>
            </a:r>
            <a:endParaRPr lang="en-US" sz="2000" dirty="0">
              <a:solidFill>
                <a:srgbClr val="002060"/>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1929" name="Rectangle 9"/>
          <p:cNvSpPr>
            <a:spLocks noGrp="1" noChangeArrowheads="1"/>
          </p:cNvSpPr>
          <p:nvPr>
            <p:ph type="title" idx="4294967295"/>
          </p:nvPr>
        </p:nvSpPr>
        <p:spPr>
          <a:xfrm>
            <a:off x="152400" y="152400"/>
            <a:ext cx="7556500" cy="1116012"/>
          </a:xfrm>
        </p:spPr>
        <p:txBody>
          <a:bodyPr/>
          <a:lstStyle/>
          <a:p>
            <a:r>
              <a:rPr lang="en-US" sz="3200" dirty="0">
                <a:effectLst>
                  <a:outerShdw blurRad="38100" dist="38100" dir="2700000" algn="tl">
                    <a:srgbClr val="000000">
                      <a:alpha val="43137"/>
                    </a:srgbClr>
                  </a:outerShdw>
                </a:effectLst>
              </a:rPr>
              <a:t>Timing Diagram for</a:t>
            </a:r>
            <a:r>
              <a:rPr lang="en-US" sz="3200" dirty="0" smtClean="0">
                <a:effectLst>
                  <a:outerShdw blurRad="38100" dist="38100" dir="2700000" algn="tl">
                    <a:srgbClr val="000000">
                      <a:alpha val="43137"/>
                    </a:srgbClr>
                  </a:outerShdw>
                </a:effectLst>
              </a:rPr>
              <a:t> Instruction Pipeline </a:t>
            </a:r>
            <a:r>
              <a:rPr lang="en-US" sz="3200" dirty="0">
                <a:effectLst>
                  <a:outerShdw blurRad="38100" dist="38100" dir="2700000" algn="tl">
                    <a:srgbClr val="000000">
                      <a:alpha val="43137"/>
                    </a:srgbClr>
                  </a:outerShdw>
                </a:effectLst>
              </a:rPr>
              <a:t>Operation</a:t>
            </a:r>
          </a:p>
        </p:txBody>
      </p:sp>
      <p:pic>
        <p:nvPicPr>
          <p:cNvPr id="3074" name="Picture 2"/>
          <p:cNvPicPr>
            <a:picLocks noChangeAspect="1" noChangeArrowheads="1"/>
          </p:cNvPicPr>
          <p:nvPr/>
        </p:nvPicPr>
        <p:blipFill>
          <a:blip r:embed="rId3"/>
          <a:srcRect/>
          <a:stretch>
            <a:fillRect/>
          </a:stretch>
        </p:blipFill>
        <p:spPr bwMode="auto">
          <a:xfrm>
            <a:off x="71406" y="1424010"/>
            <a:ext cx="7315200" cy="5219700"/>
          </a:xfrm>
          <a:prstGeom prst="rect">
            <a:avLst/>
          </a:prstGeom>
          <a:noFill/>
          <a:ln w="9525">
            <a:noFill/>
            <a:miter lim="800000"/>
            <a:headEnd/>
            <a:tailEnd/>
          </a:ln>
          <a:effectLst/>
        </p:spPr>
      </p:pic>
      <p:sp>
        <p:nvSpPr>
          <p:cNvPr id="7" name="TextBox 6"/>
          <p:cNvSpPr txBox="1"/>
          <p:nvPr/>
        </p:nvSpPr>
        <p:spPr>
          <a:xfrm>
            <a:off x="7429520" y="2714620"/>
            <a:ext cx="1643074" cy="1938992"/>
          </a:xfrm>
          <a:prstGeom prst="rect">
            <a:avLst/>
          </a:prstGeom>
          <a:noFill/>
        </p:spPr>
        <p:txBody>
          <a:bodyPr wrap="square" rtlCol="0">
            <a:spAutoFit/>
          </a:bodyPr>
          <a:lstStyle/>
          <a:p>
            <a:r>
              <a:rPr lang="en-US" sz="2000" b="1" dirty="0" smtClean="0"/>
              <a:t>I</a:t>
            </a:r>
            <a:r>
              <a:rPr lang="en-US" sz="2000" dirty="0" smtClean="0"/>
              <a:t>: Instruction</a:t>
            </a:r>
          </a:p>
          <a:p>
            <a:r>
              <a:rPr lang="en-US" sz="2000" b="1" dirty="0" smtClean="0"/>
              <a:t>O</a:t>
            </a:r>
            <a:r>
              <a:rPr lang="en-US" sz="2000" dirty="0" smtClean="0"/>
              <a:t>: operand</a:t>
            </a:r>
          </a:p>
          <a:p>
            <a:r>
              <a:rPr lang="en-US" sz="2000" b="1" dirty="0" smtClean="0"/>
              <a:t>F</a:t>
            </a:r>
            <a:r>
              <a:rPr lang="en-US" sz="2000" dirty="0" smtClean="0"/>
              <a:t>: Fetch</a:t>
            </a:r>
          </a:p>
          <a:p>
            <a:r>
              <a:rPr lang="en-US" sz="2000" b="1" dirty="0" smtClean="0"/>
              <a:t>C</a:t>
            </a:r>
            <a:r>
              <a:rPr lang="en-US" sz="2000" dirty="0" smtClean="0"/>
              <a:t>: Calculate</a:t>
            </a:r>
          </a:p>
          <a:p>
            <a:r>
              <a:rPr lang="en-US" sz="2000" b="1" smtClean="0"/>
              <a:t>E</a:t>
            </a:r>
            <a:r>
              <a:rPr lang="en-US" sz="2000" dirty="0" smtClean="0"/>
              <a:t>: Execute</a:t>
            </a:r>
          </a:p>
          <a:p>
            <a:r>
              <a:rPr lang="en-US" sz="2000" b="1" dirty="0" smtClean="0"/>
              <a:t>W</a:t>
            </a:r>
            <a:r>
              <a:rPr lang="en-US" sz="2000" dirty="0" smtClean="0"/>
              <a:t>: Write   </a:t>
            </a:r>
            <a:endParaRPr lang="en-US" sz="20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idx="4294967295"/>
          </p:nvPr>
        </p:nvSpPr>
        <p:spPr>
          <a:xfrm>
            <a:off x="152400" y="152400"/>
            <a:ext cx="7556500" cy="1116012"/>
          </a:xfrm>
          <a:noFill/>
          <a:ln/>
        </p:spPr>
        <p:txBody>
          <a:bodyPr lIns="90488" tIns="44450" rIns="90488" bIns="44450"/>
          <a:lstStyle/>
          <a:p>
            <a:r>
              <a:rPr lang="en-US" dirty="0">
                <a:effectLst>
                  <a:outerShdw blurRad="38100" dist="38100" dir="2700000" algn="tl">
                    <a:srgbClr val="000000">
                      <a:alpha val="43137"/>
                    </a:srgbClr>
                  </a:outerShdw>
                </a:effectLst>
              </a:rPr>
              <a:t>The Effect of a Conditional Branch on Instruction Pipeline Operation</a:t>
            </a:r>
          </a:p>
        </p:txBody>
      </p:sp>
      <p:grpSp>
        <p:nvGrpSpPr>
          <p:cNvPr id="18" name="Group 17"/>
          <p:cNvGrpSpPr/>
          <p:nvPr/>
        </p:nvGrpSpPr>
        <p:grpSpPr>
          <a:xfrm>
            <a:off x="571472" y="1500174"/>
            <a:ext cx="7715250" cy="5267325"/>
            <a:chOff x="142898" y="1519261"/>
            <a:chExt cx="7715250" cy="5267325"/>
          </a:xfrm>
        </p:grpSpPr>
        <p:sp>
          <p:nvSpPr>
            <p:cNvPr id="8397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3971"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pic>
          <p:nvPicPr>
            <p:cNvPr id="4098" name="Picture 2"/>
            <p:cNvPicPr>
              <a:picLocks noChangeAspect="1" noChangeArrowheads="1"/>
            </p:cNvPicPr>
            <p:nvPr/>
          </p:nvPicPr>
          <p:blipFill>
            <a:blip r:embed="rId3"/>
            <a:srcRect/>
            <a:stretch>
              <a:fillRect/>
            </a:stretch>
          </p:blipFill>
          <p:spPr bwMode="auto">
            <a:xfrm>
              <a:off x="142898" y="1519261"/>
              <a:ext cx="7715250" cy="5267325"/>
            </a:xfrm>
            <a:prstGeom prst="rect">
              <a:avLst/>
            </a:prstGeom>
            <a:noFill/>
            <a:ln w="9525">
              <a:noFill/>
              <a:miter lim="800000"/>
              <a:headEnd/>
              <a:tailEnd/>
            </a:ln>
            <a:effectLst/>
          </p:spPr>
        </p:pic>
        <p:sp>
          <p:nvSpPr>
            <p:cNvPr id="7" name="TextBox 6"/>
            <p:cNvSpPr txBox="1"/>
            <p:nvPr/>
          </p:nvSpPr>
          <p:spPr>
            <a:xfrm>
              <a:off x="1500166" y="4643446"/>
              <a:ext cx="1714512" cy="1200329"/>
            </a:xfrm>
            <a:prstGeom prst="rect">
              <a:avLst/>
            </a:prstGeom>
            <a:solidFill>
              <a:schemeClr val="accent6">
                <a:lumMod val="20000"/>
                <a:lumOff val="80000"/>
              </a:schemeClr>
            </a:solidFill>
          </p:spPr>
          <p:txBody>
            <a:bodyPr wrap="square" rtlCol="0">
              <a:spAutoFit/>
            </a:bodyPr>
            <a:lstStyle/>
            <a:p>
              <a:r>
                <a:rPr lang="en-US" sz="1800" dirty="0" smtClean="0"/>
                <a:t>Suppose that the instruction 3 is a branch to the instruction 15</a:t>
              </a:r>
              <a:endParaRPr lang="en-US" sz="1800" dirty="0"/>
            </a:p>
          </p:txBody>
        </p:sp>
        <p:cxnSp>
          <p:nvCxnSpPr>
            <p:cNvPr id="9" name="Straight Arrow Connector 8"/>
            <p:cNvCxnSpPr>
              <a:stCxn id="7" idx="0"/>
            </p:cNvCxnSpPr>
            <p:nvPr/>
          </p:nvCxnSpPr>
          <p:spPr>
            <a:xfrm rot="5400000" flipH="1" flipV="1">
              <a:off x="1964513" y="4036223"/>
              <a:ext cx="1000132" cy="214314"/>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0"/>
            </p:cNvCxnSpPr>
            <p:nvPr/>
          </p:nvCxnSpPr>
          <p:spPr>
            <a:xfrm rot="5400000" flipH="1" flipV="1">
              <a:off x="2786050" y="3214686"/>
              <a:ext cx="1000132" cy="1857388"/>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286380" y="2500306"/>
              <a:ext cx="2286016" cy="1200329"/>
            </a:xfrm>
            <a:prstGeom prst="rect">
              <a:avLst/>
            </a:prstGeom>
            <a:solidFill>
              <a:schemeClr val="accent6">
                <a:lumMod val="20000"/>
                <a:lumOff val="80000"/>
              </a:schemeClr>
            </a:solidFill>
          </p:spPr>
          <p:txBody>
            <a:bodyPr wrap="square" rtlCol="0">
              <a:spAutoFit/>
            </a:bodyPr>
            <a:lstStyle/>
            <a:p>
              <a:pPr algn="ctr"/>
              <a:r>
                <a:rPr lang="en-US" sz="1800" dirty="0" smtClean="0"/>
                <a:t>At the time 7, the instruction 3 executes and the instruction 15 is loaded.</a:t>
              </a:r>
              <a:endParaRPr lang="en-US" sz="1800" dirty="0"/>
            </a:p>
          </p:txBody>
        </p:sp>
        <p:cxnSp>
          <p:nvCxnSpPr>
            <p:cNvPr id="13" name="Straight Arrow Connector 12"/>
            <p:cNvCxnSpPr/>
            <p:nvPr/>
          </p:nvCxnSpPr>
          <p:spPr>
            <a:xfrm rot="16200000" flipH="1">
              <a:off x="3643306" y="4500570"/>
              <a:ext cx="2000264" cy="285752"/>
            </a:xfrm>
            <a:prstGeom prst="straightConnector1">
              <a:avLst/>
            </a:prstGeom>
            <a:ln w="3175">
              <a:prstDash val="dash"/>
              <a:tailEnd type="arrow"/>
            </a:ln>
          </p:spPr>
          <p:style>
            <a:lnRef idx="2">
              <a:schemeClr val="accent1"/>
            </a:lnRef>
            <a:fillRef idx="0">
              <a:schemeClr val="accent1"/>
            </a:fillRef>
            <a:effectRef idx="1">
              <a:schemeClr val="accent1"/>
            </a:effectRef>
            <a:fontRef idx="minor">
              <a:schemeClr val="tx1"/>
            </a:fontRef>
          </p:style>
        </p:cxnSp>
        <p:sp>
          <p:nvSpPr>
            <p:cNvPr id="16" name="Right Brace 15"/>
            <p:cNvSpPr/>
            <p:nvPr/>
          </p:nvSpPr>
          <p:spPr>
            <a:xfrm>
              <a:off x="4786314" y="3786190"/>
              <a:ext cx="571504" cy="1643074"/>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7" name="TextBox 16"/>
            <p:cNvSpPr txBox="1"/>
            <p:nvPr/>
          </p:nvSpPr>
          <p:spPr>
            <a:xfrm>
              <a:off x="5500694" y="4416990"/>
              <a:ext cx="2214578" cy="369332"/>
            </a:xfrm>
            <a:prstGeom prst="rect">
              <a:avLst/>
            </a:prstGeom>
            <a:solidFill>
              <a:srgbClr val="FF0000"/>
            </a:solidFill>
          </p:spPr>
          <p:txBody>
            <a:bodyPr wrap="square" rtlCol="0">
              <a:spAutoFit/>
            </a:bodyPr>
            <a:lstStyle/>
            <a:p>
              <a:r>
                <a:rPr lang="en-US" sz="1800" dirty="0" smtClean="0">
                  <a:solidFill>
                    <a:schemeClr val="bg1"/>
                  </a:solidFill>
                </a:rPr>
                <a:t>These jobs are wasted</a:t>
              </a:r>
              <a:endParaRPr lang="en-US" sz="1800" dirty="0">
                <a:solidFill>
                  <a:schemeClr val="bg1"/>
                </a:solidFill>
              </a:endParaRPr>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23</a:t>
            </a:fld>
            <a:endParaRPr lang="en-US"/>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80555" y="785794"/>
            <a:ext cx="3255264" cy="1733560"/>
          </a:xfrm>
        </p:spPr>
        <p:txBody>
          <a:bodyPr>
            <a:noAutofit/>
          </a:bodyPr>
          <a:lstStyle/>
          <a:p>
            <a:r>
              <a:rPr lang="en-GB" sz="3200" dirty="0">
                <a:effectLst>
                  <a:outerShdw blurRad="38100" dist="38100" dir="2700000" algn="tl">
                    <a:srgbClr val="000000">
                      <a:alpha val="43137"/>
                    </a:srgbClr>
                  </a:outerShdw>
                </a:effectLst>
              </a:rPr>
              <a:t>Six Stage </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Instruction Pipeline</a:t>
            </a:r>
          </a:p>
        </p:txBody>
      </p:sp>
      <p:pic>
        <p:nvPicPr>
          <p:cNvPr id="5122" name="Picture 2"/>
          <p:cNvPicPr>
            <a:picLocks noChangeAspect="1" noChangeArrowheads="1"/>
          </p:cNvPicPr>
          <p:nvPr/>
        </p:nvPicPr>
        <p:blipFill>
          <a:blip r:embed="rId3"/>
          <a:srcRect/>
          <a:stretch>
            <a:fillRect/>
          </a:stretch>
        </p:blipFill>
        <p:spPr bwMode="auto">
          <a:xfrm>
            <a:off x="4143402" y="133284"/>
            <a:ext cx="4500564" cy="6724740"/>
          </a:xfrm>
          <a:prstGeom prst="rect">
            <a:avLst/>
          </a:prstGeom>
          <a:noFill/>
          <a:ln w="9525">
            <a:noFill/>
            <a:miter lim="800000"/>
            <a:headEnd/>
            <a:tailEnd/>
          </a:ln>
          <a:effectLst/>
        </p:spPr>
      </p:pic>
      <p:sp>
        <p:nvSpPr>
          <p:cNvPr id="5" name="Rectangle 4"/>
          <p:cNvSpPr/>
          <p:nvPr/>
        </p:nvSpPr>
        <p:spPr>
          <a:xfrm>
            <a:off x="428596" y="4000504"/>
            <a:ext cx="3000396" cy="1938992"/>
          </a:xfrm>
          <a:prstGeom prst="rect">
            <a:avLst/>
          </a:prstGeom>
        </p:spPr>
        <p:txBody>
          <a:bodyPr wrap="square">
            <a:spAutoFit/>
          </a:bodyPr>
          <a:lstStyle/>
          <a:p>
            <a:r>
              <a:rPr lang="en-US" dirty="0" smtClean="0">
                <a:solidFill>
                  <a:schemeClr val="bg1"/>
                </a:solidFill>
              </a:rPr>
              <a:t>Figure 14.12 indicates the logic needed for pipelining to account for branches and interrupts</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97840" y="142852"/>
            <a:ext cx="7045928" cy="6553284"/>
          </a:xfrm>
          <a:prstGeom prst="rect">
            <a:avLst/>
          </a:prstGeom>
          <a:noFill/>
          <a:ln w="9525">
            <a:noFill/>
            <a:miter lim="800000"/>
            <a:headEnd/>
            <a:tailEnd/>
          </a:ln>
          <a:effectLst/>
        </p:spPr>
      </p:pic>
      <p:sp>
        <p:nvSpPr>
          <p:cNvPr id="139270" name="Rectangle 6"/>
          <p:cNvSpPr>
            <a:spLocks noGrp="1" noChangeArrowheads="1"/>
          </p:cNvSpPr>
          <p:nvPr>
            <p:ph type="title"/>
          </p:nvPr>
        </p:nvSpPr>
        <p:spPr>
          <a:xfrm>
            <a:off x="6429388" y="695308"/>
            <a:ext cx="2571736" cy="1590684"/>
          </a:xfrm>
        </p:spPr>
        <p:txBody>
          <a:bodyPr>
            <a:normAutofit/>
          </a:bodyPr>
          <a:lstStyle/>
          <a:p>
            <a:pPr algn="r"/>
            <a:r>
              <a:rPr lang="en-GB" sz="3200" dirty="0">
                <a:solidFill>
                  <a:schemeClr val="accent2">
                    <a:lumMod val="75000"/>
                    <a:lumOff val="25000"/>
                  </a:schemeClr>
                </a:solidFill>
                <a:effectLst>
                  <a:outerShdw blurRad="38100" dist="38100" dir="2700000" algn="tl">
                    <a:srgbClr val="000000">
                      <a:alpha val="43137"/>
                    </a:srgbClr>
                  </a:outerShdw>
                </a:effectLst>
              </a:rPr>
              <a:t>Alternative Pipeline Depiction</a:t>
            </a:r>
          </a:p>
        </p:txBody>
      </p:sp>
      <p:sp>
        <p:nvSpPr>
          <p:cNvPr id="6" name="TextBox 5"/>
          <p:cNvSpPr txBox="1"/>
          <p:nvPr/>
        </p:nvSpPr>
        <p:spPr>
          <a:xfrm>
            <a:off x="7286644" y="2800175"/>
            <a:ext cx="1643074" cy="1569660"/>
          </a:xfrm>
          <a:prstGeom prst="rect">
            <a:avLst/>
          </a:prstGeom>
          <a:noFill/>
        </p:spPr>
        <p:txBody>
          <a:bodyPr wrap="square" rtlCol="0">
            <a:spAutoFit/>
          </a:bodyPr>
          <a:lstStyle/>
          <a:p>
            <a:pPr algn="ctr"/>
            <a:r>
              <a:rPr lang="en-US" b="1" dirty="0" smtClean="0"/>
              <a:t>I3</a:t>
            </a:r>
            <a:r>
              <a:rPr lang="en-US" dirty="0" smtClean="0"/>
              <a:t> is a conditional branch to </a:t>
            </a:r>
            <a:r>
              <a:rPr lang="en-US" b="1" dirty="0" smtClean="0"/>
              <a:t>I15</a:t>
            </a:r>
            <a:endParaRPr lang="en-US" b="1" dirty="0"/>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38124" y="800080"/>
            <a:ext cx="2262174" cy="2557482"/>
          </a:xfrm>
        </p:spPr>
        <p:txBody>
          <a:bodyPr>
            <a:noAutofit/>
          </a:bodyPr>
          <a:lstStyle/>
          <a:p>
            <a:r>
              <a:rPr lang="en-GB" sz="3200" dirty="0">
                <a:effectLst>
                  <a:outerShdw blurRad="38100" dist="38100" dir="2700000" algn="tl">
                    <a:srgbClr val="000000">
                      <a:alpha val="43137"/>
                    </a:srgbClr>
                  </a:outerShdw>
                </a:effectLst>
              </a:rPr>
              <a:t>Speedup Factors</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with Instruction</a:t>
            </a:r>
            <a:br>
              <a:rPr lang="en-GB" sz="3200" dirty="0">
                <a:effectLst>
                  <a:outerShdw blurRad="38100" dist="38100" dir="2700000" algn="tl">
                    <a:srgbClr val="000000">
                      <a:alpha val="43137"/>
                    </a:srgbClr>
                  </a:outerShdw>
                </a:effectLst>
              </a:rPr>
            </a:br>
            <a:r>
              <a:rPr lang="en-GB" sz="3200" dirty="0">
                <a:effectLst>
                  <a:outerShdw blurRad="38100" dist="38100" dir="2700000" algn="tl">
                    <a:srgbClr val="000000">
                      <a:alpha val="43137"/>
                    </a:srgbClr>
                  </a:outerShdw>
                </a:effectLst>
              </a:rPr>
              <a:t>Pipelining</a:t>
            </a:r>
          </a:p>
        </p:txBody>
      </p:sp>
      <p:grpSp>
        <p:nvGrpSpPr>
          <p:cNvPr id="9" name="Group 8"/>
          <p:cNvGrpSpPr/>
          <p:nvPr/>
        </p:nvGrpSpPr>
        <p:grpSpPr>
          <a:xfrm>
            <a:off x="285720" y="214290"/>
            <a:ext cx="8786874" cy="6372225"/>
            <a:chOff x="285720" y="214290"/>
            <a:chExt cx="8786874" cy="6372225"/>
          </a:xfrm>
        </p:grpSpPr>
        <p:pic>
          <p:nvPicPr>
            <p:cNvPr id="7172" name="Picture 4"/>
            <p:cNvPicPr>
              <a:picLocks noChangeAspect="1" noChangeArrowheads="1"/>
            </p:cNvPicPr>
            <p:nvPr/>
          </p:nvPicPr>
          <p:blipFill>
            <a:blip r:embed="rId3"/>
            <a:srcRect/>
            <a:stretch>
              <a:fillRect/>
            </a:stretch>
          </p:blipFill>
          <p:spPr bwMode="auto">
            <a:xfrm>
              <a:off x="2500344" y="214290"/>
              <a:ext cx="6572250" cy="6372225"/>
            </a:xfrm>
            <a:prstGeom prst="rect">
              <a:avLst/>
            </a:prstGeom>
            <a:noFill/>
            <a:ln w="9525">
              <a:noFill/>
              <a:miter lim="800000"/>
              <a:headEnd/>
              <a:tailEnd/>
            </a:ln>
            <a:effectLst/>
          </p:spPr>
        </p:pic>
        <p:sp>
          <p:nvSpPr>
            <p:cNvPr id="7" name="Rectangle 6"/>
            <p:cNvSpPr/>
            <p:nvPr/>
          </p:nvSpPr>
          <p:spPr>
            <a:xfrm>
              <a:off x="3357554" y="500042"/>
              <a:ext cx="2214578" cy="1200329"/>
            </a:xfrm>
            <a:prstGeom prst="rect">
              <a:avLst/>
            </a:prstGeom>
          </p:spPr>
          <p:txBody>
            <a:bodyPr wrap="square">
              <a:spAutoFit/>
            </a:bodyPr>
            <a:lstStyle/>
            <a:p>
              <a:r>
                <a:rPr lang="en-US" sz="1800" dirty="0" smtClean="0"/>
                <a:t>number of instructions that are executed without a branch</a:t>
              </a:r>
              <a:endParaRPr lang="en-US" sz="1800" dirty="0"/>
            </a:p>
          </p:txBody>
        </p:sp>
        <p:sp>
          <p:nvSpPr>
            <p:cNvPr id="8" name="Rectangle 7"/>
            <p:cNvSpPr/>
            <p:nvPr/>
          </p:nvSpPr>
          <p:spPr>
            <a:xfrm>
              <a:off x="285720" y="3823178"/>
              <a:ext cx="2143140" cy="2677656"/>
            </a:xfrm>
            <a:prstGeom prst="rect">
              <a:avLst/>
            </a:prstGeom>
          </p:spPr>
          <p:txBody>
            <a:bodyPr wrap="square">
              <a:spAutoFit/>
            </a:bodyPr>
            <a:lstStyle/>
            <a:p>
              <a:r>
                <a:rPr lang="en-US" dirty="0" smtClean="0">
                  <a:solidFill>
                    <a:srgbClr val="FFFF00"/>
                  </a:solidFill>
                </a:rPr>
                <a:t>The larger the number of pipeline stages, the greater the potential for speedup </a:t>
              </a:r>
              <a:r>
                <a:rPr lang="en-US" dirty="0" smtClean="0">
                  <a:solidFill>
                    <a:srgbClr val="FFFF00"/>
                  </a:solidFill>
                  <a:sym typeface="Wingdings" pitchFamily="2" charset="2"/>
                </a:rPr>
                <a:t> </a:t>
              </a:r>
              <a:r>
                <a:rPr lang="en-US" b="1" dirty="0" smtClean="0">
                  <a:solidFill>
                    <a:srgbClr val="FFFF00"/>
                  </a:solidFill>
                  <a:sym typeface="Wingdings" pitchFamily="2" charset="2"/>
                </a:rPr>
                <a:t>higher COST</a:t>
              </a:r>
              <a:endParaRPr lang="en-US" b="1" dirty="0">
                <a:solidFill>
                  <a:srgbClr val="FFFF00"/>
                </a:solidFill>
              </a:endParaRPr>
            </a:p>
          </p:txBody>
        </p:sp>
      </p:gr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idx="4294967295"/>
          </p:nvPr>
        </p:nvSpPr>
        <p:spPr>
          <a:xfrm>
            <a:off x="609600" y="228600"/>
            <a:ext cx="7556500" cy="1116012"/>
          </a:xfrm>
        </p:spPr>
        <p:txBody>
          <a:bodyPr/>
          <a:lstStyle/>
          <a:p>
            <a:r>
              <a:rPr lang="en-GB" dirty="0">
                <a:effectLst>
                  <a:outerShdw blurRad="38100" dist="38100" dir="2700000" algn="tl">
                    <a:srgbClr val="000000">
                      <a:alpha val="43137"/>
                    </a:srgbClr>
                  </a:outerShdw>
                </a:effectLst>
              </a:rPr>
              <a:t>Pipeline </a:t>
            </a:r>
            <a:r>
              <a:rPr lang="en-GB" dirty="0" smtClean="0">
                <a:effectLst>
                  <a:outerShdw blurRad="38100" dist="38100" dir="2700000" algn="tl">
                    <a:srgbClr val="000000">
                      <a:alpha val="43137"/>
                    </a:srgbClr>
                  </a:outerShdw>
                </a:effectLst>
              </a:rPr>
              <a:t>Hazards </a:t>
            </a:r>
            <a:r>
              <a:rPr lang="en-GB" sz="2000" dirty="0" smtClean="0">
                <a:effectLst>
                  <a:outerShdw blurRad="38100" dist="38100" dir="2700000" algn="tl">
                    <a:srgbClr val="000000">
                      <a:alpha val="43137"/>
                    </a:srgbClr>
                  </a:outerShdw>
                </a:effectLst>
              </a:rPr>
              <a:t>(rủi ro)</a:t>
            </a:r>
            <a:endParaRPr lang="en-GB" dirty="0">
              <a:effectLst>
                <a:outerShdw blurRad="38100" dist="38100" dir="2700000" algn="tl">
                  <a:srgbClr val="000000">
                    <a:alpha val="43137"/>
                  </a:srgbClr>
                </a:outerShdw>
              </a:effectLst>
            </a:endParaRPr>
          </a:p>
        </p:txBody>
      </p:sp>
      <p:graphicFrame>
        <p:nvGraphicFramePr>
          <p:cNvPr id="11" name="Content Placeholder 10"/>
          <p:cNvGraphicFramePr>
            <a:graphicFrameLocks noGrp="1"/>
          </p:cNvGraphicFramePr>
          <p:nvPr>
            <p:ph idx="4294967295"/>
          </p:nvPr>
        </p:nvGraphicFramePr>
        <p:xfrm>
          <a:off x="381000" y="1219200"/>
          <a:ext cx="84582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6781800" y="5105400"/>
            <a:ext cx="2155687" cy="1549400"/>
          </a:xfrm>
          <a:prstGeom prst="rect">
            <a:avLst/>
          </a:prstGeom>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57158" y="571480"/>
            <a:ext cx="2669506" cy="1214446"/>
          </a:xfrm>
        </p:spPr>
        <p:txBody>
          <a:bodyPr>
            <a:normAutofit/>
          </a:bodyPr>
          <a:lstStyle/>
          <a:p>
            <a:pPr algn="ctr"/>
            <a:r>
              <a:rPr lang="en-GB" sz="3200" b="1" dirty="0">
                <a:effectLst>
                  <a:outerShdw blurRad="38100" dist="38100" dir="2700000" algn="tl">
                    <a:srgbClr val="000000">
                      <a:alpha val="43137"/>
                    </a:srgbClr>
                  </a:outerShdw>
                </a:effectLst>
              </a:rPr>
              <a:t>Resource</a:t>
            </a:r>
            <a:r>
              <a:rPr lang="en-GB" sz="3200" b="1" dirty="0" smtClean="0">
                <a:effectLst>
                  <a:outerShdw blurRad="38100" dist="38100" dir="2700000" algn="tl">
                    <a:srgbClr val="000000">
                      <a:alpha val="43137"/>
                    </a:srgbClr>
                  </a:outerShdw>
                </a:effectLst>
              </a:rPr>
              <a:t/>
            </a:r>
            <a:br>
              <a:rPr lang="en-GB" sz="3200" b="1" dirty="0" smtClean="0">
                <a:effectLst>
                  <a:outerShdw blurRad="38100" dist="38100" dir="2700000" algn="tl">
                    <a:srgbClr val="000000">
                      <a:alpha val="43137"/>
                    </a:srgbClr>
                  </a:outerShdw>
                </a:effectLst>
              </a:rPr>
            </a:br>
            <a:r>
              <a:rPr lang="en-GB" sz="3200" b="1" dirty="0" smtClean="0">
                <a:effectLst>
                  <a:outerShdw blurRad="38100" dist="38100" dir="2700000" algn="tl">
                    <a:srgbClr val="000000">
                      <a:alpha val="43137"/>
                    </a:srgbClr>
                  </a:outerShdw>
                </a:effectLst>
              </a:rPr>
              <a:t>Hazards</a:t>
            </a:r>
            <a:endParaRPr lang="en-GB" sz="3200" b="1" dirty="0">
              <a:effectLst>
                <a:outerShdw blurRad="38100" dist="38100" dir="2700000" algn="tl">
                  <a:srgbClr val="000000">
                    <a:alpha val="43137"/>
                  </a:srgbClr>
                </a:outerShdw>
              </a:effectLst>
            </a:endParaRPr>
          </a:p>
        </p:txBody>
      </p:sp>
      <p:sp>
        <p:nvSpPr>
          <p:cNvPr id="7" name="Text Placeholder 6"/>
          <p:cNvSpPr>
            <a:spLocks noGrp="1"/>
          </p:cNvSpPr>
          <p:nvPr>
            <p:ph type="body" sz="half" idx="2"/>
          </p:nvPr>
        </p:nvSpPr>
        <p:spPr>
          <a:xfrm>
            <a:off x="357158" y="1928802"/>
            <a:ext cx="3255264" cy="4643470"/>
          </a:xfrm>
        </p:spPr>
        <p:txBody>
          <a:bodyPr>
            <a:noAutofit/>
          </a:bodyPr>
          <a:lstStyle/>
          <a:p>
            <a:r>
              <a:rPr lang="en-US" sz="2000" dirty="0" smtClean="0">
                <a:effectLst>
                  <a:outerShdw blurRad="38100" dist="38100" dir="2700000" algn="tl">
                    <a:srgbClr val="000000">
                      <a:alpha val="43137"/>
                    </a:srgbClr>
                  </a:outerShdw>
                </a:effectLst>
              </a:rPr>
              <a:t>A resource hazard occurs when </a:t>
            </a:r>
            <a:r>
              <a:rPr lang="en-US" sz="2000" b="1" dirty="0" smtClean="0">
                <a:solidFill>
                  <a:srgbClr val="FFFF00"/>
                </a:solidFill>
                <a:effectLst>
                  <a:outerShdw blurRad="38100" dist="38100" dir="2700000" algn="tl">
                    <a:srgbClr val="000000">
                      <a:alpha val="43137"/>
                    </a:srgbClr>
                  </a:outerShdw>
                </a:effectLst>
              </a:rPr>
              <a:t>two or more instructions </a:t>
            </a:r>
            <a:r>
              <a:rPr lang="en-US" sz="2000" dirty="0" smtClean="0">
                <a:effectLst>
                  <a:outerShdw blurRad="38100" dist="38100" dir="2700000" algn="tl">
                    <a:srgbClr val="000000">
                      <a:alpha val="43137"/>
                    </a:srgbClr>
                  </a:outerShdw>
                </a:effectLst>
              </a:rPr>
              <a:t>that are already in the pipeline </a:t>
            </a:r>
            <a:r>
              <a:rPr lang="en-US" sz="2000" b="1" dirty="0" smtClean="0">
                <a:solidFill>
                  <a:srgbClr val="FFFF00"/>
                </a:solidFill>
                <a:effectLst>
                  <a:outerShdw blurRad="38100" dist="38100" dir="2700000" algn="tl">
                    <a:srgbClr val="000000">
                      <a:alpha val="43137"/>
                    </a:srgbClr>
                  </a:outerShdw>
                </a:effectLst>
              </a:rPr>
              <a:t>need the same resource</a:t>
            </a:r>
          </a:p>
          <a:p>
            <a:r>
              <a:rPr lang="en-US" sz="2000" dirty="0" smtClean="0">
                <a:effectLst>
                  <a:outerShdw blurRad="38100" dist="38100" dir="2700000" algn="tl">
                    <a:srgbClr val="000000">
                      <a:alpha val="43137"/>
                    </a:srgbClr>
                  </a:outerShdw>
                </a:effectLst>
              </a:rPr>
              <a:t>The </a:t>
            </a:r>
            <a:r>
              <a:rPr lang="en-US" sz="2000" b="1" dirty="0" smtClean="0">
                <a:solidFill>
                  <a:srgbClr val="FFFF00"/>
                </a:solidFill>
                <a:effectLst>
                  <a:outerShdw blurRad="38100" dist="38100" dir="2700000" algn="tl">
                    <a:srgbClr val="000000">
                      <a:alpha val="43137"/>
                    </a:srgbClr>
                  </a:outerShdw>
                </a:effectLst>
              </a:rPr>
              <a:t>result</a:t>
            </a:r>
            <a:r>
              <a:rPr lang="en-US" sz="2000" dirty="0" smtClean="0">
                <a:effectLst>
                  <a:outerShdw blurRad="38100" dist="38100" dir="2700000" algn="tl">
                    <a:srgbClr val="000000">
                      <a:alpha val="43137"/>
                    </a:srgbClr>
                  </a:outerShdw>
                </a:effectLst>
              </a:rPr>
              <a:t> is that the instructions must be </a:t>
            </a:r>
            <a:r>
              <a:rPr lang="en-US" sz="2000" b="1" dirty="0" smtClean="0">
                <a:solidFill>
                  <a:srgbClr val="FFFF00"/>
                </a:solidFill>
                <a:effectLst>
                  <a:outerShdw blurRad="38100" dist="38100" dir="2700000" algn="tl">
                    <a:srgbClr val="000000">
                      <a:alpha val="43137"/>
                    </a:srgbClr>
                  </a:outerShdw>
                </a:effectLst>
              </a:rPr>
              <a:t>executed in serial</a:t>
            </a:r>
            <a:r>
              <a:rPr lang="en-US" sz="2000" dirty="0" smtClean="0">
                <a:effectLst>
                  <a:outerShdw blurRad="38100" dist="38100" dir="2700000" algn="tl">
                    <a:srgbClr val="000000">
                      <a:alpha val="43137"/>
                    </a:srgbClr>
                  </a:outerShdw>
                </a:effectLst>
              </a:rPr>
              <a:t> rather than parallel for a portion of the pipeline</a:t>
            </a:r>
          </a:p>
          <a:p>
            <a:r>
              <a:rPr lang="en-US" sz="2000" dirty="0" smtClean="0">
                <a:effectLst>
                  <a:outerShdw blurRad="38100" dist="38100" dir="2700000" algn="tl">
                    <a:srgbClr val="000000">
                      <a:alpha val="43137"/>
                    </a:srgbClr>
                  </a:outerShdw>
                </a:effectLst>
              </a:rPr>
              <a:t>A </a:t>
            </a:r>
            <a:r>
              <a:rPr lang="en-US" sz="2000" b="1" dirty="0" smtClean="0">
                <a:solidFill>
                  <a:srgbClr val="FFFF00"/>
                </a:solidFill>
                <a:effectLst>
                  <a:outerShdw blurRad="38100" dist="38100" dir="2700000" algn="tl">
                    <a:srgbClr val="000000">
                      <a:alpha val="43137"/>
                    </a:srgbClr>
                  </a:outerShdw>
                </a:effectLst>
              </a:rPr>
              <a:t>resource hazard </a:t>
            </a:r>
            <a:r>
              <a:rPr lang="en-US" sz="2000" dirty="0" smtClean="0">
                <a:effectLst>
                  <a:outerShdw blurRad="38100" dist="38100" dir="2700000" algn="tl">
                    <a:srgbClr val="000000">
                      <a:alpha val="43137"/>
                    </a:srgbClr>
                  </a:outerShdw>
                </a:effectLst>
              </a:rPr>
              <a:t>is sometimes referred to as a </a:t>
            </a:r>
            <a:r>
              <a:rPr lang="en-US" sz="2000" b="1" i="1" dirty="0" smtClean="0">
                <a:solidFill>
                  <a:srgbClr val="FFFF00"/>
                </a:solidFill>
              </a:rPr>
              <a:t>structural hazard</a:t>
            </a:r>
            <a:endParaRPr lang="en-US" sz="2000" b="1" dirty="0">
              <a:solidFill>
                <a:srgbClr val="FFFF00"/>
              </a:solidFill>
            </a:endParaRPr>
          </a:p>
        </p:txBody>
      </p:sp>
      <p:grpSp>
        <p:nvGrpSpPr>
          <p:cNvPr id="14" name="Group 13"/>
          <p:cNvGrpSpPr/>
          <p:nvPr/>
        </p:nvGrpSpPr>
        <p:grpSpPr>
          <a:xfrm>
            <a:off x="4000496" y="214290"/>
            <a:ext cx="4929222" cy="6357982"/>
            <a:chOff x="4000496" y="214290"/>
            <a:chExt cx="4929222" cy="6357982"/>
          </a:xfrm>
        </p:grpSpPr>
        <p:pic>
          <p:nvPicPr>
            <p:cNvPr id="8195" name="Picture 3"/>
            <p:cNvPicPr>
              <a:picLocks noChangeAspect="1" noChangeArrowheads="1"/>
            </p:cNvPicPr>
            <p:nvPr/>
          </p:nvPicPr>
          <p:blipFill>
            <a:blip r:embed="rId3"/>
            <a:srcRect/>
            <a:stretch>
              <a:fillRect/>
            </a:stretch>
          </p:blipFill>
          <p:spPr bwMode="auto">
            <a:xfrm>
              <a:off x="4000496" y="214290"/>
              <a:ext cx="4905375" cy="5734050"/>
            </a:xfrm>
            <a:prstGeom prst="rect">
              <a:avLst/>
            </a:prstGeom>
            <a:noFill/>
            <a:ln w="9525">
              <a:noFill/>
              <a:miter lim="800000"/>
              <a:headEnd/>
              <a:tailEnd/>
            </a:ln>
            <a:effectLst/>
          </p:spPr>
        </p:pic>
        <p:sp>
          <p:nvSpPr>
            <p:cNvPr id="8" name="TextBox 7"/>
            <p:cNvSpPr txBox="1"/>
            <p:nvPr/>
          </p:nvSpPr>
          <p:spPr>
            <a:xfrm>
              <a:off x="4000496" y="6172162"/>
              <a:ext cx="4929222" cy="400110"/>
            </a:xfrm>
            <a:prstGeom prst="rect">
              <a:avLst/>
            </a:prstGeom>
            <a:solidFill>
              <a:srgbClr val="FFFF00"/>
            </a:solidFill>
          </p:spPr>
          <p:txBody>
            <a:bodyPr wrap="square" rtlCol="0">
              <a:spAutoFit/>
            </a:bodyPr>
            <a:lstStyle/>
            <a:p>
              <a:pPr algn="ctr"/>
              <a:r>
                <a:rPr lang="en-US" sz="2000" b="1" dirty="0" smtClean="0"/>
                <a:t>FO is accessing memory. So, this step is idle</a:t>
              </a:r>
              <a:endParaRPr lang="en-US" sz="2000" b="1" dirty="0"/>
            </a:p>
          </p:txBody>
        </p:sp>
        <p:cxnSp>
          <p:nvCxnSpPr>
            <p:cNvPr id="10" name="Straight Arrow Connector 9"/>
            <p:cNvCxnSpPr/>
            <p:nvPr/>
          </p:nvCxnSpPr>
          <p:spPr>
            <a:xfrm rot="5400000" flipH="1" flipV="1">
              <a:off x="3964777" y="4464851"/>
              <a:ext cx="2357454" cy="1143008"/>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0800000">
              <a:off x="5929322" y="4786322"/>
              <a:ext cx="1643074" cy="1357322"/>
            </a:xfrm>
            <a:prstGeom prst="straightConnector1">
              <a:avLst/>
            </a:prstGeom>
            <a:ln w="3175">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6191157" cy="833718"/>
          </a:xfrm>
        </p:spPr>
        <p:txBody>
          <a:bodyPr>
            <a:normAutofit/>
          </a:bodyPr>
          <a:lstStyle/>
          <a:p>
            <a:r>
              <a:rPr lang="en-GB" sz="4000" dirty="0">
                <a:effectLst>
                  <a:outerShdw blurRad="38100" dist="38100" dir="2700000" algn="tl">
                    <a:srgbClr val="000000">
                      <a:alpha val="43137"/>
                    </a:srgbClr>
                  </a:outerShdw>
                </a:effectLst>
              </a:rPr>
              <a:t>Data Hazards</a:t>
            </a:r>
          </a:p>
        </p:txBody>
      </p:sp>
      <p:sp>
        <p:nvSpPr>
          <p:cNvPr id="7" name="Text Placeholder 6"/>
          <p:cNvSpPr>
            <a:spLocks noGrp="1"/>
          </p:cNvSpPr>
          <p:nvPr>
            <p:ph type="body" sz="half" idx="2"/>
          </p:nvPr>
        </p:nvSpPr>
        <p:spPr>
          <a:xfrm>
            <a:off x="214314" y="857232"/>
            <a:ext cx="6715140" cy="785818"/>
          </a:xfrm>
        </p:spPr>
        <p:txBody>
          <a:bodyPr>
            <a:noAutofit/>
          </a:bodyPr>
          <a:lstStyle/>
          <a:p>
            <a:r>
              <a:rPr lang="en-US" sz="2400" dirty="0" smtClean="0">
                <a:solidFill>
                  <a:srgbClr val="0070C0"/>
                </a:solidFill>
              </a:rPr>
              <a:t>A data hazard occurs when </a:t>
            </a:r>
            <a:r>
              <a:rPr lang="en-US" sz="2400" dirty="0" smtClean="0">
                <a:solidFill>
                  <a:srgbClr val="FF0000"/>
                </a:solidFill>
              </a:rPr>
              <a:t>there is a conflict in the access of an operand location</a:t>
            </a:r>
          </a:p>
          <a:p>
            <a:endParaRPr lang="en-US" sz="1800" dirty="0">
              <a:solidFill>
                <a:srgbClr val="0070C0"/>
              </a:solidFill>
            </a:endParaRPr>
          </a:p>
        </p:txBody>
      </p:sp>
      <p:sp>
        <p:nvSpPr>
          <p:cNvPr id="8" name="TextBox 7"/>
          <p:cNvSpPr txBox="1"/>
          <p:nvPr/>
        </p:nvSpPr>
        <p:spPr>
          <a:xfrm>
            <a:off x="6781800" y="838200"/>
            <a:ext cx="2057400" cy="584775"/>
          </a:xfrm>
          <a:prstGeom prst="rect">
            <a:avLst/>
          </a:prstGeom>
          <a:noFill/>
        </p:spPr>
        <p:txBody>
          <a:bodyPr wrap="square" rtlCol="0">
            <a:spAutoFit/>
          </a:bodyPr>
          <a:lstStyle/>
          <a:p>
            <a:pPr algn="ctr"/>
            <a:r>
              <a:rPr lang="en-US" sz="3200" b="1" dirty="0" smtClean="0">
                <a:solidFill>
                  <a:schemeClr val="bg1"/>
                </a:solidFill>
                <a:latin typeface="+mj-lt"/>
              </a:rPr>
              <a:t>RAW</a:t>
            </a:r>
            <a:endParaRPr lang="en-US" sz="3200" b="1" dirty="0">
              <a:solidFill>
                <a:schemeClr val="bg1"/>
              </a:solidFill>
              <a:latin typeface="+mj-lt"/>
            </a:endParaRPr>
          </a:p>
        </p:txBody>
      </p:sp>
      <p:sp>
        <p:nvSpPr>
          <p:cNvPr id="9" name="TextBox 8"/>
          <p:cNvSpPr txBox="1"/>
          <p:nvPr/>
        </p:nvSpPr>
        <p:spPr>
          <a:xfrm>
            <a:off x="6858016" y="2928934"/>
            <a:ext cx="2057400" cy="584776"/>
          </a:xfrm>
          <a:prstGeom prst="rect">
            <a:avLst/>
          </a:prstGeom>
          <a:noFill/>
        </p:spPr>
        <p:txBody>
          <a:bodyPr wrap="square" rtlCol="0">
            <a:spAutoFit/>
          </a:bodyPr>
          <a:lstStyle/>
          <a:p>
            <a:pPr algn="ctr"/>
            <a:r>
              <a:rPr lang="en-US" sz="3200" dirty="0" smtClean="0">
                <a:solidFill>
                  <a:schemeClr val="bg1"/>
                </a:solidFill>
                <a:latin typeface="+mj-lt"/>
              </a:rPr>
              <a:t>Hazard</a:t>
            </a:r>
            <a:endParaRPr lang="en-US" sz="3200" dirty="0">
              <a:solidFill>
                <a:schemeClr val="bg1"/>
              </a:solidFill>
              <a:latin typeface="+mj-lt"/>
            </a:endParaRPr>
          </a:p>
        </p:txBody>
      </p:sp>
      <p:grpSp>
        <p:nvGrpSpPr>
          <p:cNvPr id="37" name="Group 36"/>
          <p:cNvGrpSpPr/>
          <p:nvPr/>
        </p:nvGrpSpPr>
        <p:grpSpPr>
          <a:xfrm>
            <a:off x="357158" y="1857364"/>
            <a:ext cx="7715304" cy="4929222"/>
            <a:chOff x="357158" y="1857364"/>
            <a:chExt cx="7715304" cy="4929222"/>
          </a:xfrm>
        </p:grpSpPr>
        <p:pic>
          <p:nvPicPr>
            <p:cNvPr id="9218" name="Picture 2"/>
            <p:cNvPicPr>
              <a:picLocks noChangeAspect="1" noChangeArrowheads="1"/>
            </p:cNvPicPr>
            <p:nvPr/>
          </p:nvPicPr>
          <p:blipFill>
            <a:blip r:embed="rId3"/>
            <a:srcRect/>
            <a:stretch>
              <a:fillRect/>
            </a:stretch>
          </p:blipFill>
          <p:spPr bwMode="auto">
            <a:xfrm>
              <a:off x="719012" y="3443312"/>
              <a:ext cx="7353450" cy="3343274"/>
            </a:xfrm>
            <a:prstGeom prst="rect">
              <a:avLst/>
            </a:prstGeom>
            <a:noFill/>
            <a:ln w="9525">
              <a:noFill/>
              <a:miter lim="800000"/>
              <a:headEnd/>
              <a:tailEnd/>
            </a:ln>
            <a:effectLst/>
          </p:spPr>
        </p:pic>
        <p:sp>
          <p:nvSpPr>
            <p:cNvPr id="21" name="TextBox 20"/>
            <p:cNvSpPr txBox="1"/>
            <p:nvPr/>
          </p:nvSpPr>
          <p:spPr>
            <a:xfrm>
              <a:off x="1500166" y="1857364"/>
              <a:ext cx="4286280" cy="1200329"/>
            </a:xfrm>
            <a:prstGeom prst="rect">
              <a:avLst/>
            </a:prstGeom>
            <a:noFill/>
          </p:spPr>
          <p:txBody>
            <a:bodyPr wrap="square" rtlCol="0">
              <a:spAutoFit/>
            </a:bodyPr>
            <a:lstStyle/>
            <a:p>
              <a:r>
                <a:rPr lang="en-US" dirty="0" smtClean="0"/>
                <a:t>Instruction is executing and the register EAX is writing to. So, it can not be read. </a:t>
              </a:r>
              <a:endParaRPr lang="en-US" dirty="0"/>
            </a:p>
          </p:txBody>
        </p:sp>
        <p:cxnSp>
          <p:nvCxnSpPr>
            <p:cNvPr id="23" name="Straight Arrow Connector 22"/>
            <p:cNvCxnSpPr/>
            <p:nvPr/>
          </p:nvCxnSpPr>
          <p:spPr>
            <a:xfrm rot="16200000" flipH="1">
              <a:off x="3286116" y="3214686"/>
              <a:ext cx="1643074"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rot="16200000" flipH="1">
              <a:off x="2678893" y="3250405"/>
              <a:ext cx="1857388" cy="13573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1857356" y="5141924"/>
              <a:ext cx="42862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857356" y="4572008"/>
              <a:ext cx="50006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357158" y="3214686"/>
              <a:ext cx="1576072" cy="830997"/>
            </a:xfrm>
            <a:prstGeom prst="rect">
              <a:avLst/>
            </a:prstGeom>
            <a:solidFill>
              <a:srgbClr val="FFFF00"/>
            </a:solidFill>
          </p:spPr>
          <p:txBody>
            <a:bodyPr wrap="none">
              <a:spAutoFit/>
            </a:bodyPr>
            <a:lstStyle/>
            <a:p>
              <a:r>
                <a:rPr lang="en-US" dirty="0" smtClean="0"/>
                <a:t>X86 </a:t>
              </a:r>
            </a:p>
            <a:p>
              <a:r>
                <a:rPr lang="en-US" dirty="0" smtClean="0"/>
                <a:t>instruction </a:t>
              </a:r>
              <a:endParaRPr lang="en-US" dirty="0"/>
            </a:p>
          </p:txBody>
        </p:sp>
      </p:grpSp>
      <p:sp>
        <p:nvSpPr>
          <p:cNvPr id="14" name="Slide Number Placeholder 13"/>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b="1" dirty="0" smtClean="0">
                <a:effectLst>
                  <a:outerShdw blurRad="38100" dist="38100" dir="2700000" algn="tl">
                    <a:srgbClr val="000000">
                      <a:alpha val="43137"/>
                    </a:srgbClr>
                  </a:outerShdw>
                </a:effectLst>
              </a:rPr>
              <a:t>Contents</a:t>
            </a:r>
            <a:endParaRPr lang="en-US"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1357298"/>
            <a:ext cx="7556313" cy="5119702"/>
          </a:xfrm>
        </p:spPr>
        <p:txBody>
          <a:bodyPr>
            <a:normAutofit/>
          </a:bodyPr>
          <a:lstStyle/>
          <a:p>
            <a:r>
              <a:rPr lang="en-US" sz="2800" dirty="0" smtClean="0">
                <a:solidFill>
                  <a:srgbClr val="002060"/>
                </a:solidFill>
              </a:rPr>
              <a:t>14.1 Processor Organization</a:t>
            </a:r>
          </a:p>
          <a:p>
            <a:r>
              <a:rPr lang="en-US" sz="2800" dirty="0" smtClean="0">
                <a:solidFill>
                  <a:srgbClr val="002060"/>
                </a:solidFill>
              </a:rPr>
              <a:t>14.2 Register Organization </a:t>
            </a:r>
          </a:p>
          <a:p>
            <a:r>
              <a:rPr lang="en-US" sz="2800" dirty="0" smtClean="0">
                <a:solidFill>
                  <a:srgbClr val="002060"/>
                </a:solidFill>
              </a:rPr>
              <a:t>14.3 Instruction Cycle </a:t>
            </a:r>
          </a:p>
          <a:p>
            <a:r>
              <a:rPr lang="en-US" sz="2800" dirty="0" smtClean="0">
                <a:solidFill>
                  <a:srgbClr val="002060"/>
                </a:solidFill>
              </a:rPr>
              <a:t>14.4 Instruction Pipelining</a:t>
            </a:r>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33400" y="357166"/>
            <a:ext cx="7556313" cy="747698"/>
          </a:xfrm>
        </p:spPr>
        <p:txBody>
          <a:bodyPr/>
          <a:lstStyle/>
          <a:p>
            <a:r>
              <a:rPr lang="en-GB" dirty="0">
                <a:effectLst>
                  <a:outerShdw blurRad="38100" dist="38100" dir="2700000" algn="tl">
                    <a:srgbClr val="000000">
                      <a:alpha val="43137"/>
                    </a:srgbClr>
                  </a:outerShdw>
                </a:effectLst>
              </a:rPr>
              <a:t>Types of Data Hazard</a:t>
            </a:r>
          </a:p>
        </p:txBody>
      </p:sp>
      <p:sp>
        <p:nvSpPr>
          <p:cNvPr id="196611" name="Rectangle 3"/>
          <p:cNvSpPr>
            <a:spLocks noGrp="1" noChangeArrowheads="1"/>
          </p:cNvSpPr>
          <p:nvPr>
            <p:ph idx="1"/>
          </p:nvPr>
        </p:nvSpPr>
        <p:spPr>
          <a:xfrm>
            <a:off x="214314" y="1285860"/>
            <a:ext cx="8715404" cy="5143536"/>
          </a:xfrm>
        </p:spPr>
        <p:txBody>
          <a:bodyPr>
            <a:noAutofit/>
          </a:bodyPr>
          <a:lstStyle/>
          <a:p>
            <a:r>
              <a:rPr lang="en-GB" sz="2400" b="1" dirty="0">
                <a:solidFill>
                  <a:srgbClr val="002060"/>
                </a:solidFill>
              </a:rPr>
              <a:t>Read after write (</a:t>
            </a:r>
            <a:r>
              <a:rPr lang="en-GB" sz="2400" b="1" dirty="0">
                <a:solidFill>
                  <a:srgbClr val="FF0000"/>
                </a:solidFill>
              </a:rPr>
              <a:t>RAW</a:t>
            </a:r>
            <a:r>
              <a:rPr lang="en-GB" sz="2400" b="1" dirty="0">
                <a:solidFill>
                  <a:srgbClr val="002060"/>
                </a:solidFill>
              </a:rPr>
              <a:t>), or true dependency</a:t>
            </a:r>
          </a:p>
          <a:p>
            <a:pPr lvl="1"/>
            <a:r>
              <a:rPr lang="en-GB" dirty="0">
                <a:solidFill>
                  <a:srgbClr val="002060"/>
                </a:solidFill>
              </a:rPr>
              <a:t>An instruction modifies a register or memory location</a:t>
            </a:r>
          </a:p>
          <a:p>
            <a:pPr lvl="1"/>
            <a:r>
              <a:rPr lang="en-GB" dirty="0">
                <a:solidFill>
                  <a:srgbClr val="002060"/>
                </a:solidFill>
              </a:rPr>
              <a:t>Succeeding instruction reads data </a:t>
            </a:r>
            <a:r>
              <a:rPr lang="en-GB" dirty="0" smtClean="0">
                <a:solidFill>
                  <a:srgbClr val="002060"/>
                </a:solidFill>
              </a:rPr>
              <a:t>in memory or register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rgbClr val="FF0000"/>
                </a:solidFill>
              </a:rPr>
              <a:t>read </a:t>
            </a:r>
            <a:r>
              <a:rPr lang="en-GB" b="1" dirty="0">
                <a:solidFill>
                  <a:srgbClr val="FF0000"/>
                </a:solidFill>
              </a:rPr>
              <a:t>takes place before write</a:t>
            </a:r>
            <a:r>
              <a:rPr lang="en-GB" b="1" dirty="0" smtClean="0">
                <a:solidFill>
                  <a:srgbClr val="FF0000"/>
                </a:solidFill>
              </a:rPr>
              <a:t> </a:t>
            </a:r>
            <a:r>
              <a:rPr lang="en-GB" dirty="0" smtClean="0">
                <a:solidFill>
                  <a:srgbClr val="002060"/>
                </a:solidFill>
              </a:rPr>
              <a:t>operation is complete</a:t>
            </a:r>
            <a:endParaRPr lang="en-GB" dirty="0">
              <a:solidFill>
                <a:srgbClr val="002060"/>
              </a:solidFill>
            </a:endParaRPr>
          </a:p>
          <a:p>
            <a:r>
              <a:rPr lang="en-GB" sz="2400" b="1" dirty="0">
                <a:solidFill>
                  <a:srgbClr val="002060"/>
                </a:solidFill>
              </a:rPr>
              <a:t>Write after read </a:t>
            </a:r>
            <a:r>
              <a:rPr lang="en-GB" sz="2400" b="1" dirty="0" smtClean="0">
                <a:solidFill>
                  <a:srgbClr val="002060"/>
                </a:solidFill>
              </a:rPr>
              <a:t>(</a:t>
            </a:r>
            <a:r>
              <a:rPr lang="en-GB" sz="2400" b="1" dirty="0" smtClean="0">
                <a:solidFill>
                  <a:schemeClr val="accent5">
                    <a:lumMod val="75000"/>
                  </a:schemeClr>
                </a:solidFill>
              </a:rPr>
              <a:t>WAR</a:t>
            </a:r>
            <a:r>
              <a:rPr lang="en-GB" sz="2400" b="1" dirty="0" smtClean="0">
                <a:solidFill>
                  <a:srgbClr val="002060"/>
                </a:solidFill>
              </a:rPr>
              <a:t>)</a:t>
            </a:r>
            <a:r>
              <a:rPr lang="en-GB" sz="2400" b="1" dirty="0">
                <a:solidFill>
                  <a:srgbClr val="002060"/>
                </a:solidFill>
              </a:rPr>
              <a:t>, or antidependency</a:t>
            </a:r>
          </a:p>
          <a:p>
            <a:pPr lvl="1"/>
            <a:r>
              <a:rPr lang="en-GB" dirty="0">
                <a:solidFill>
                  <a:srgbClr val="002060"/>
                </a:solidFill>
              </a:rPr>
              <a:t>An instruction reads a register or memory location </a:t>
            </a:r>
          </a:p>
          <a:p>
            <a:pPr lvl="1"/>
            <a:r>
              <a:rPr lang="en-GB" dirty="0">
                <a:solidFill>
                  <a:srgbClr val="002060"/>
                </a:solidFill>
              </a:rPr>
              <a:t>Succeeding instruction writes to</a:t>
            </a:r>
            <a:r>
              <a:rPr lang="en-GB" dirty="0" smtClean="0">
                <a:solidFill>
                  <a:srgbClr val="002060"/>
                </a:solidFill>
              </a:rPr>
              <a:t> the location</a:t>
            </a:r>
            <a:endParaRPr lang="en-GB" dirty="0">
              <a:solidFill>
                <a:srgbClr val="002060"/>
              </a:solidFill>
            </a:endParaRPr>
          </a:p>
          <a:p>
            <a:pPr lvl="1"/>
            <a:r>
              <a:rPr lang="en-GB" dirty="0">
                <a:solidFill>
                  <a:srgbClr val="002060"/>
                </a:solidFill>
              </a:rPr>
              <a:t>Hazard</a:t>
            </a:r>
            <a:r>
              <a:rPr lang="en-GB" dirty="0" smtClean="0">
                <a:solidFill>
                  <a:srgbClr val="002060"/>
                </a:solidFill>
              </a:rPr>
              <a:t> occurs if the </a:t>
            </a:r>
            <a:r>
              <a:rPr lang="en-GB" b="1" dirty="0" smtClean="0">
                <a:solidFill>
                  <a:schemeClr val="accent5">
                    <a:lumMod val="75000"/>
                  </a:schemeClr>
                </a:solidFill>
              </a:rPr>
              <a:t>write</a:t>
            </a:r>
            <a:r>
              <a:rPr lang="en-GB" dirty="0" smtClean="0">
                <a:solidFill>
                  <a:srgbClr val="002060"/>
                </a:solidFill>
              </a:rPr>
              <a:t> operation completes </a:t>
            </a:r>
            <a:r>
              <a:rPr lang="en-GB" b="1" dirty="0">
                <a:solidFill>
                  <a:schemeClr val="accent5">
                    <a:lumMod val="75000"/>
                  </a:schemeClr>
                </a:solidFill>
              </a:rPr>
              <a:t>before</a:t>
            </a:r>
            <a:r>
              <a:rPr lang="en-GB" dirty="0" smtClean="0">
                <a:solidFill>
                  <a:srgbClr val="002060"/>
                </a:solidFill>
              </a:rPr>
              <a:t> the </a:t>
            </a:r>
            <a:r>
              <a:rPr lang="en-GB" b="1" dirty="0" smtClean="0">
                <a:solidFill>
                  <a:schemeClr val="accent5">
                    <a:lumMod val="75000"/>
                  </a:schemeClr>
                </a:solidFill>
              </a:rPr>
              <a:t>read</a:t>
            </a:r>
            <a:r>
              <a:rPr lang="en-GB" dirty="0" smtClean="0">
                <a:solidFill>
                  <a:srgbClr val="002060"/>
                </a:solidFill>
              </a:rPr>
              <a:t> operation takes </a:t>
            </a:r>
            <a:r>
              <a:rPr lang="en-GB" dirty="0">
                <a:solidFill>
                  <a:srgbClr val="002060"/>
                </a:solidFill>
              </a:rPr>
              <a:t>place</a:t>
            </a:r>
          </a:p>
          <a:p>
            <a:r>
              <a:rPr lang="en-GB" sz="2400" b="1" dirty="0">
                <a:solidFill>
                  <a:srgbClr val="002060"/>
                </a:solidFill>
              </a:rPr>
              <a:t>Write after write </a:t>
            </a:r>
            <a:r>
              <a:rPr lang="en-GB" sz="2400" b="1" dirty="0" smtClean="0">
                <a:solidFill>
                  <a:srgbClr val="002060"/>
                </a:solidFill>
              </a:rPr>
              <a:t>(</a:t>
            </a:r>
            <a:r>
              <a:rPr lang="en-GB" sz="2400" b="1" dirty="0" smtClean="0">
                <a:solidFill>
                  <a:schemeClr val="accent2">
                    <a:lumMod val="75000"/>
                    <a:lumOff val="25000"/>
                  </a:schemeClr>
                </a:solidFill>
              </a:rPr>
              <a:t>WAW</a:t>
            </a:r>
            <a:r>
              <a:rPr lang="en-GB" sz="2400" b="1" dirty="0">
                <a:solidFill>
                  <a:srgbClr val="002060"/>
                </a:solidFill>
              </a:rPr>
              <a:t>), or output dependency</a:t>
            </a:r>
          </a:p>
          <a:p>
            <a:pPr lvl="1"/>
            <a:r>
              <a:rPr lang="en-GB" dirty="0">
                <a:solidFill>
                  <a:srgbClr val="002060"/>
                </a:solidFill>
              </a:rPr>
              <a:t>Two instructions both write to</a:t>
            </a:r>
            <a:r>
              <a:rPr lang="en-GB" dirty="0" smtClean="0">
                <a:solidFill>
                  <a:srgbClr val="002060"/>
                </a:solidFill>
              </a:rPr>
              <a:t> the same </a:t>
            </a:r>
            <a:r>
              <a:rPr lang="en-GB" dirty="0">
                <a:solidFill>
                  <a:srgbClr val="002060"/>
                </a:solidFill>
              </a:rPr>
              <a:t>location</a:t>
            </a:r>
          </a:p>
          <a:p>
            <a:pPr lvl="1"/>
            <a:r>
              <a:rPr lang="en-GB" dirty="0">
                <a:solidFill>
                  <a:srgbClr val="002060"/>
                </a:solidFill>
              </a:rPr>
              <a:t>Hazard</a:t>
            </a:r>
            <a:r>
              <a:rPr lang="en-GB" dirty="0" smtClean="0">
                <a:solidFill>
                  <a:srgbClr val="002060"/>
                </a:solidFill>
              </a:rPr>
              <a:t> occurs if the write operations </a:t>
            </a:r>
            <a:r>
              <a:rPr lang="en-GB" dirty="0">
                <a:solidFill>
                  <a:srgbClr val="002060"/>
                </a:solidFill>
              </a:rPr>
              <a:t>take place in</a:t>
            </a:r>
            <a:r>
              <a:rPr lang="en-GB" dirty="0" smtClean="0">
                <a:solidFill>
                  <a:srgbClr val="002060"/>
                </a:solidFill>
              </a:rPr>
              <a:t> the </a:t>
            </a:r>
            <a:r>
              <a:rPr lang="en-GB" b="1" dirty="0" smtClean="0">
                <a:solidFill>
                  <a:schemeClr val="accent2">
                    <a:lumMod val="75000"/>
                    <a:lumOff val="25000"/>
                  </a:schemeClr>
                </a:solidFill>
              </a:rPr>
              <a:t>reverse ord</a:t>
            </a:r>
            <a:r>
              <a:rPr lang="en-GB" b="1" dirty="0" smtClean="0">
                <a:solidFill>
                  <a:schemeClr val="tx2">
                    <a:lumMod val="75000"/>
                    <a:lumOff val="25000"/>
                  </a:schemeClr>
                </a:solidFill>
              </a:rPr>
              <a:t>er </a:t>
            </a:r>
            <a:r>
              <a:rPr lang="en-GB" dirty="0" smtClean="0">
                <a:solidFill>
                  <a:srgbClr val="002060"/>
                </a:solidFill>
              </a:rPr>
              <a:t>of the intended sequence</a:t>
            </a:r>
            <a:endParaRPr lang="en-GB"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98474" y="428604"/>
            <a:ext cx="7556313" cy="873204"/>
          </a:xfrm>
        </p:spPr>
        <p:txBody>
          <a:bodyPr/>
          <a:lstStyle/>
          <a:p>
            <a:r>
              <a:rPr lang="en-GB" dirty="0">
                <a:effectLst>
                  <a:outerShdw blurRad="38100" dist="38100" dir="2700000" algn="tl">
                    <a:srgbClr val="000000">
                      <a:alpha val="43137"/>
                    </a:srgbClr>
                  </a:outerShdw>
                </a:effectLst>
              </a:rPr>
              <a:t>Control Hazard</a:t>
            </a:r>
          </a:p>
        </p:txBody>
      </p:sp>
      <p:sp>
        <p:nvSpPr>
          <p:cNvPr id="197635" name="Rectangle 3"/>
          <p:cNvSpPr>
            <a:spLocks noGrp="1" noChangeArrowheads="1"/>
          </p:cNvSpPr>
          <p:nvPr>
            <p:ph idx="1"/>
          </p:nvPr>
        </p:nvSpPr>
        <p:spPr>
          <a:xfrm>
            <a:off x="498474" y="1374779"/>
            <a:ext cx="7556313" cy="4840303"/>
          </a:xfrm>
        </p:spPr>
        <p:txBody>
          <a:bodyPr>
            <a:noAutofit/>
          </a:bodyPr>
          <a:lstStyle/>
          <a:p>
            <a:r>
              <a:rPr lang="en-GB" sz="2400" dirty="0" smtClean="0">
                <a:solidFill>
                  <a:srgbClr val="002060"/>
                </a:solidFill>
              </a:rPr>
              <a:t>Also known as a </a:t>
            </a:r>
            <a:r>
              <a:rPr lang="en-GB" sz="2400" b="1" i="1" dirty="0" smtClean="0">
                <a:solidFill>
                  <a:srgbClr val="FF0000"/>
                </a:solidFill>
              </a:rPr>
              <a:t>branch hazard</a:t>
            </a:r>
            <a:endParaRPr lang="en-GB" sz="2400" b="1" dirty="0" smtClean="0">
              <a:solidFill>
                <a:srgbClr val="FF0000"/>
              </a:solidFill>
            </a:endParaRPr>
          </a:p>
          <a:p>
            <a:r>
              <a:rPr lang="en-GB" sz="2400" dirty="0" smtClean="0">
                <a:solidFill>
                  <a:srgbClr val="002060"/>
                </a:solidFill>
              </a:rPr>
              <a:t>Occurs when the </a:t>
            </a:r>
            <a:r>
              <a:rPr lang="en-GB" sz="2400" dirty="0" smtClean="0">
                <a:solidFill>
                  <a:srgbClr val="FF0000"/>
                </a:solidFill>
              </a:rPr>
              <a:t>pipeline makes the wrong decision </a:t>
            </a:r>
            <a:r>
              <a:rPr lang="en-GB" sz="2400" dirty="0" smtClean="0">
                <a:solidFill>
                  <a:srgbClr val="002060"/>
                </a:solidFill>
              </a:rPr>
              <a:t>on a branch prediction</a:t>
            </a:r>
          </a:p>
          <a:p>
            <a:r>
              <a:rPr lang="en-GB" sz="2400" dirty="0" smtClean="0">
                <a:solidFill>
                  <a:srgbClr val="002060"/>
                </a:solidFill>
              </a:rPr>
              <a:t>Brings instructions into the pipeline that </a:t>
            </a:r>
            <a:r>
              <a:rPr lang="en-GB" sz="2400" dirty="0" smtClean="0">
                <a:solidFill>
                  <a:srgbClr val="FF0000"/>
                </a:solidFill>
              </a:rPr>
              <a:t>must</a:t>
            </a:r>
            <a:r>
              <a:rPr lang="en-GB" sz="2400" dirty="0" smtClean="0">
                <a:solidFill>
                  <a:srgbClr val="002060"/>
                </a:solidFill>
              </a:rPr>
              <a:t> subsequently </a:t>
            </a:r>
            <a:r>
              <a:rPr lang="en-GB" sz="2400" dirty="0" smtClean="0">
                <a:solidFill>
                  <a:srgbClr val="FF0000"/>
                </a:solidFill>
              </a:rPr>
              <a:t>be discarded</a:t>
            </a:r>
          </a:p>
          <a:p>
            <a:r>
              <a:rPr lang="en-GB" sz="2400" b="1" dirty="0" smtClean="0">
                <a:solidFill>
                  <a:srgbClr val="002060"/>
                </a:solidFill>
              </a:rPr>
              <a:t>Dealing with Branches</a:t>
            </a:r>
            <a:r>
              <a:rPr lang="en-GB" sz="2400" dirty="0" smtClean="0">
                <a:solidFill>
                  <a:srgbClr val="002060"/>
                </a:solidFill>
              </a:rPr>
              <a:t>:</a:t>
            </a:r>
          </a:p>
          <a:p>
            <a:pPr lvl="1"/>
            <a:r>
              <a:rPr lang="en-GB" sz="2000" b="1" dirty="0" smtClean="0">
                <a:solidFill>
                  <a:srgbClr val="0000CC"/>
                </a:solidFill>
              </a:rPr>
              <a:t>Multiple streams</a:t>
            </a:r>
          </a:p>
          <a:p>
            <a:pPr lvl="1"/>
            <a:r>
              <a:rPr lang="en-GB" sz="2000" b="1" dirty="0" smtClean="0">
                <a:solidFill>
                  <a:srgbClr val="0000CC"/>
                </a:solidFill>
              </a:rPr>
              <a:t>Prefetch branch target</a:t>
            </a:r>
          </a:p>
          <a:p>
            <a:pPr lvl="1"/>
            <a:r>
              <a:rPr lang="en-GB" sz="2000" b="1" dirty="0" smtClean="0">
                <a:solidFill>
                  <a:srgbClr val="0000CC"/>
                </a:solidFill>
              </a:rPr>
              <a:t>Loop buffer</a:t>
            </a:r>
          </a:p>
          <a:p>
            <a:pPr lvl="1"/>
            <a:r>
              <a:rPr lang="en-GB" sz="2000" b="1" dirty="0" smtClean="0">
                <a:solidFill>
                  <a:srgbClr val="0000CC"/>
                </a:solidFill>
              </a:rPr>
              <a:t>Branch prediction</a:t>
            </a:r>
          </a:p>
          <a:p>
            <a:pPr lvl="1"/>
            <a:r>
              <a:rPr lang="en-GB" sz="2000" b="1" dirty="0" smtClean="0">
                <a:solidFill>
                  <a:srgbClr val="0000CC"/>
                </a:solidFill>
              </a:rPr>
              <a:t>Delayed branch</a:t>
            </a:r>
            <a:endParaRPr lang="en-GB" sz="2000" b="1"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4294967295"/>
          </p:nvPr>
        </p:nvGraphicFramePr>
        <p:xfrm>
          <a:off x="381000" y="1000108"/>
          <a:ext cx="8305800" cy="5400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806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88068" name="Rectangle 4"/>
          <p:cNvSpPr>
            <a:spLocks noGrp="1" noChangeArrowheads="1"/>
          </p:cNvSpPr>
          <p:nvPr>
            <p:ph type="title" idx="4294967295"/>
          </p:nvPr>
        </p:nvSpPr>
        <p:spPr>
          <a:xfrm>
            <a:off x="609600" y="214290"/>
            <a:ext cx="7556500" cy="695308"/>
          </a:xfrm>
          <a:noFill/>
          <a:ln/>
        </p:spPr>
        <p:txBody>
          <a:bodyPr lIns="90488" tIns="44450" rIns="90488" bIns="44450"/>
          <a:lstStyle/>
          <a:p>
            <a:r>
              <a:rPr lang="en-US" dirty="0">
                <a:effectLst>
                  <a:outerShdw blurRad="38100" dist="38100" dir="2700000" algn="tl">
                    <a:srgbClr val="000000">
                      <a:alpha val="43137"/>
                    </a:srgbClr>
                  </a:outerShdw>
                </a:effectLst>
              </a:rPr>
              <a:t>Multiple Streams</a:t>
            </a:r>
          </a:p>
        </p:txBody>
      </p:sp>
      <p:sp>
        <p:nvSpPr>
          <p:cNvPr id="6" name="Rectangle 5"/>
          <p:cNvSpPr/>
          <p:nvPr/>
        </p:nvSpPr>
        <p:spPr>
          <a:xfrm>
            <a:off x="6072198" y="3415729"/>
            <a:ext cx="3000364" cy="584775"/>
          </a:xfrm>
          <a:prstGeom prst="rect">
            <a:avLst/>
          </a:prstGeom>
          <a:solidFill>
            <a:srgbClr val="FFFF00"/>
          </a:solidFill>
        </p:spPr>
        <p:txBody>
          <a:bodyPr wrap="square">
            <a:spAutoFit/>
          </a:bodyPr>
          <a:lstStyle/>
          <a:p>
            <a:pPr algn="ctr"/>
            <a:r>
              <a:rPr lang="en-US" sz="1600" dirty="0" smtClean="0"/>
              <a:t>brute-force search or exhaustive search (vét cạn)</a:t>
            </a:r>
            <a:endParaRPr lang="en-US" sz="1600"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0116" name="Rectangle 4"/>
          <p:cNvSpPr>
            <a:spLocks noGrp="1" noChangeArrowheads="1"/>
          </p:cNvSpPr>
          <p:nvPr>
            <p:ph type="title"/>
          </p:nvPr>
        </p:nvSpPr>
        <p:spPr>
          <a:xfrm>
            <a:off x="304800" y="304800"/>
            <a:ext cx="6191157" cy="838184"/>
          </a:xfrm>
          <a:noFill/>
          <a:ln/>
        </p:spPr>
        <p:txBody>
          <a:bodyPr lIns="90488" tIns="44450" rIns="90488" bIns="44450">
            <a:normAutofit/>
          </a:bodyPr>
          <a:lstStyle/>
          <a:p>
            <a:r>
              <a:rPr lang="en-US" sz="3600" dirty="0">
                <a:effectLst>
                  <a:outerShdw blurRad="38100" dist="38100" dir="2700000" algn="tl">
                    <a:srgbClr val="000000">
                      <a:alpha val="43137"/>
                    </a:srgbClr>
                  </a:outerShdw>
                </a:effectLst>
              </a:rPr>
              <a:t>Prefetch Branch Target</a:t>
            </a:r>
          </a:p>
        </p:txBody>
      </p:sp>
      <p:sp>
        <p:nvSpPr>
          <p:cNvPr id="90117" name="Rectangle 5"/>
          <p:cNvSpPr>
            <a:spLocks noGrp="1" noChangeArrowheads="1"/>
          </p:cNvSpPr>
          <p:nvPr>
            <p:ph type="body" sz="half" idx="2"/>
          </p:nvPr>
        </p:nvSpPr>
        <p:spPr>
          <a:xfrm>
            <a:off x="685800" y="1447800"/>
            <a:ext cx="5818095" cy="4848224"/>
          </a:xfrm>
          <a:noFill/>
          <a:ln/>
        </p:spPr>
        <p:txBody>
          <a:bodyPr lIns="90488" tIns="44450" rIns="90488" bIns="44450">
            <a:normAutofit/>
          </a:bodyPr>
          <a:lstStyle/>
          <a:p>
            <a:pPr marL="228600" indent="-228600">
              <a:spcBef>
                <a:spcPts val="2000"/>
              </a:spcBef>
              <a:buFont typeface="Wingdings" pitchFamily="2" charset="2"/>
              <a:buChar char="n"/>
            </a:pPr>
            <a:r>
              <a:rPr lang="en-US" sz="2400" dirty="0" smtClean="0">
                <a:solidFill>
                  <a:srgbClr val="002060"/>
                </a:solidFill>
              </a:rPr>
              <a:t>When a </a:t>
            </a:r>
            <a:r>
              <a:rPr lang="en-US" sz="2400" dirty="0" smtClean="0">
                <a:solidFill>
                  <a:srgbClr val="0000CC"/>
                </a:solidFill>
              </a:rPr>
              <a:t>conditional branch </a:t>
            </a:r>
            <a:r>
              <a:rPr lang="en-US" sz="2400" dirty="0" smtClean="0">
                <a:solidFill>
                  <a:srgbClr val="002060"/>
                </a:solidFill>
              </a:rPr>
              <a:t>is recognized, the </a:t>
            </a:r>
            <a:r>
              <a:rPr lang="en-US" sz="2400" dirty="0" smtClean="0">
                <a:solidFill>
                  <a:srgbClr val="0000CC"/>
                </a:solidFill>
              </a:rPr>
              <a:t>target of the branch is prefetched</a:t>
            </a:r>
            <a:r>
              <a:rPr lang="en-US" sz="2400" dirty="0" smtClean="0">
                <a:solidFill>
                  <a:srgbClr val="002060"/>
                </a:solidFill>
              </a:rPr>
              <a:t>, in addition to the instruction following the branch</a:t>
            </a:r>
          </a:p>
          <a:p>
            <a:pPr marL="228600" indent="-228600">
              <a:spcBef>
                <a:spcPts val="2000"/>
              </a:spcBef>
              <a:buFont typeface="Wingdings" pitchFamily="2" charset="2"/>
              <a:buChar char="n"/>
            </a:pPr>
            <a:r>
              <a:rPr lang="en-US" sz="2400" dirty="0" smtClean="0">
                <a:solidFill>
                  <a:srgbClr val="0000CC"/>
                </a:solidFill>
              </a:rPr>
              <a:t>Target is then saved </a:t>
            </a:r>
            <a:r>
              <a:rPr lang="en-US" sz="2400" dirty="0" smtClean="0">
                <a:solidFill>
                  <a:srgbClr val="002060"/>
                </a:solidFill>
              </a:rPr>
              <a:t>until the branch instruction is executed</a:t>
            </a:r>
          </a:p>
          <a:p>
            <a:pPr marL="228600" indent="-228600">
              <a:spcBef>
                <a:spcPts val="2000"/>
              </a:spcBef>
              <a:buFont typeface="Wingdings" pitchFamily="2" charset="2"/>
              <a:buChar char="n"/>
            </a:pPr>
            <a:r>
              <a:rPr lang="en-US" sz="2400" dirty="0" smtClean="0">
                <a:solidFill>
                  <a:srgbClr val="002060"/>
                </a:solidFill>
              </a:rPr>
              <a:t>If the branch is taken, the target has already been prefetched</a:t>
            </a:r>
          </a:p>
          <a:p>
            <a:pPr marL="228600" indent="-228600">
              <a:spcBef>
                <a:spcPts val="2000"/>
              </a:spcBef>
              <a:buFont typeface="Wingdings" pitchFamily="2" charset="2"/>
              <a:buChar char="n"/>
            </a:pPr>
            <a:r>
              <a:rPr lang="en-US" sz="2400" dirty="0" smtClean="0">
                <a:solidFill>
                  <a:srgbClr val="002060"/>
                </a:solidFill>
              </a:rPr>
              <a:t>IBM 360/91 uses this approach</a:t>
            </a:r>
            <a:endParaRPr lang="en-US" sz="2400" dirty="0">
              <a:solidFill>
                <a:srgbClr val="002060"/>
              </a:solidFill>
            </a:endParaRPr>
          </a:p>
        </p:txBody>
      </p:sp>
      <p:sp useBgFill="1">
        <p:nvSpPr>
          <p:cNvPr id="7" name="TextBox 6"/>
          <p:cNvSpPr txBox="1"/>
          <p:nvPr/>
        </p:nvSpPr>
        <p:spPr>
          <a:xfrm>
            <a:off x="225334" y="4690631"/>
            <a:ext cx="384265" cy="414769"/>
          </a:xfrm>
          <a:prstGeom prst="rect">
            <a:avLst/>
          </a:prstGeom>
        </p:spPr>
        <p:txBody>
          <a:bodyPr wrap="square" rtlCol="0">
            <a:spAutoFit/>
          </a:bodyPr>
          <a:lstStyle/>
          <a:p>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2164" name="Rectangle 4"/>
          <p:cNvSpPr>
            <a:spLocks noGrp="1" noChangeArrowheads="1"/>
          </p:cNvSpPr>
          <p:nvPr>
            <p:ph type="title"/>
          </p:nvPr>
        </p:nvSpPr>
        <p:spPr>
          <a:xfrm>
            <a:off x="428597" y="71438"/>
            <a:ext cx="2857520" cy="785794"/>
          </a:xfrm>
          <a:noFill/>
          <a:ln/>
        </p:spPr>
        <p:txBody>
          <a:bodyPr lIns="90488" tIns="44450" rIns="90488" bIns="44450"/>
          <a:lstStyle/>
          <a:p>
            <a:r>
              <a:rPr lang="en-US" dirty="0">
                <a:effectLst>
                  <a:outerShdw blurRad="38100" dist="38100" dir="2700000" algn="tl">
                    <a:srgbClr val="000000">
                      <a:alpha val="43137"/>
                    </a:srgbClr>
                  </a:outerShdw>
                </a:effectLst>
              </a:rPr>
              <a:t>Loop Buffer</a:t>
            </a:r>
          </a:p>
        </p:txBody>
      </p:sp>
      <p:sp>
        <p:nvSpPr>
          <p:cNvPr id="92165" name="Rectangle 5"/>
          <p:cNvSpPr>
            <a:spLocks noGrp="1" noChangeArrowheads="1"/>
          </p:cNvSpPr>
          <p:nvPr>
            <p:ph idx="1"/>
          </p:nvPr>
        </p:nvSpPr>
        <p:spPr>
          <a:xfrm>
            <a:off x="142844" y="3176606"/>
            <a:ext cx="5286412" cy="3538542"/>
          </a:xfrm>
          <a:noFill/>
          <a:ln/>
        </p:spPr>
        <p:txBody>
          <a:bodyPr lIns="90488" tIns="44450" rIns="90488" bIns="44450">
            <a:noAutofit/>
          </a:bodyPr>
          <a:lstStyle/>
          <a:p>
            <a:r>
              <a:rPr lang="en-US" sz="2400" b="1" dirty="0" smtClean="0">
                <a:solidFill>
                  <a:srgbClr val="002060"/>
                </a:solidFill>
              </a:rPr>
              <a:t>Benefits</a:t>
            </a:r>
            <a:r>
              <a:rPr lang="en-US" sz="2400" dirty="0" smtClean="0">
                <a:solidFill>
                  <a:srgbClr val="002060"/>
                </a:solidFill>
              </a:rPr>
              <a:t>:</a:t>
            </a:r>
          </a:p>
          <a:p>
            <a:pPr lvl="1"/>
            <a:r>
              <a:rPr lang="en-US" sz="2000" dirty="0" smtClean="0">
                <a:solidFill>
                  <a:srgbClr val="FF0000"/>
                </a:solidFill>
              </a:rPr>
              <a:t>Instructions fetched in sequence will be available without the usual memory access time</a:t>
            </a:r>
          </a:p>
          <a:p>
            <a:pPr lvl="1"/>
            <a:r>
              <a:rPr lang="en-US" sz="2000" dirty="0" smtClean="0">
                <a:solidFill>
                  <a:srgbClr val="0000CC"/>
                </a:solidFill>
              </a:rPr>
              <a:t>If a branch occurs to a target just a few locations ahead of the address of the branch instruction, the target will already be in the buffer</a:t>
            </a:r>
          </a:p>
          <a:p>
            <a:pPr lvl="1"/>
            <a:r>
              <a:rPr lang="en-US" sz="2000" dirty="0" smtClean="0">
                <a:solidFill>
                  <a:srgbClr val="002060"/>
                </a:solidFill>
              </a:rPr>
              <a:t>This strategy is particularly well suited to dealing with loops</a:t>
            </a:r>
          </a:p>
          <a:p>
            <a:pPr marL="228600" lvl="1">
              <a:spcBef>
                <a:spcPts val="2000"/>
              </a:spcBef>
              <a:buClr>
                <a:schemeClr val="accent1"/>
              </a:buClr>
            </a:pPr>
            <a:endParaRPr lang="en-US" sz="2000" b="1" dirty="0" smtClean="0">
              <a:solidFill>
                <a:srgbClr val="0000CC"/>
              </a:solidFill>
            </a:endParaRPr>
          </a:p>
        </p:txBody>
      </p:sp>
      <p:pic>
        <p:nvPicPr>
          <p:cNvPr id="10242" name="Picture 2"/>
          <p:cNvPicPr>
            <a:picLocks noChangeAspect="1" noChangeArrowheads="1"/>
          </p:cNvPicPr>
          <p:nvPr/>
        </p:nvPicPr>
        <p:blipFill>
          <a:blip r:embed="rId3"/>
          <a:srcRect/>
          <a:stretch>
            <a:fillRect/>
          </a:stretch>
        </p:blipFill>
        <p:spPr bwMode="auto">
          <a:xfrm>
            <a:off x="4643438" y="142852"/>
            <a:ext cx="4446364" cy="2390758"/>
          </a:xfrm>
          <a:prstGeom prst="rect">
            <a:avLst/>
          </a:prstGeom>
          <a:noFill/>
          <a:ln w="9525">
            <a:noFill/>
            <a:miter lim="800000"/>
            <a:headEnd/>
            <a:tailEnd/>
          </a:ln>
          <a:effectLst/>
        </p:spPr>
      </p:pic>
      <p:sp>
        <p:nvSpPr>
          <p:cNvPr id="7" name="Rectangle 6"/>
          <p:cNvSpPr/>
          <p:nvPr/>
        </p:nvSpPr>
        <p:spPr>
          <a:xfrm>
            <a:off x="214282" y="918504"/>
            <a:ext cx="4429156" cy="1938992"/>
          </a:xfrm>
          <a:prstGeom prst="rect">
            <a:avLst/>
          </a:prstGeom>
        </p:spPr>
        <p:txBody>
          <a:bodyPr wrap="square">
            <a:spAutoFit/>
          </a:bodyPr>
          <a:lstStyle/>
          <a:p>
            <a:r>
              <a:rPr lang="en-US" dirty="0" smtClean="0">
                <a:solidFill>
                  <a:srgbClr val="002060"/>
                </a:solidFill>
              </a:rPr>
              <a:t>Small, very-high speed memory maintained by the instruction fetch stage of the pipeline and containing the </a:t>
            </a:r>
            <a:r>
              <a:rPr lang="en-US" i="1" dirty="0" smtClean="0">
                <a:solidFill>
                  <a:srgbClr val="002060"/>
                </a:solidFill>
              </a:rPr>
              <a:t>n </a:t>
            </a:r>
            <a:r>
              <a:rPr lang="en-US" dirty="0" smtClean="0">
                <a:solidFill>
                  <a:srgbClr val="002060"/>
                </a:solidFill>
              </a:rPr>
              <a:t>most recently fetched instructions, in sequence</a:t>
            </a:r>
          </a:p>
        </p:txBody>
      </p:sp>
      <p:sp>
        <p:nvSpPr>
          <p:cNvPr id="8" name="Rectangle 7"/>
          <p:cNvSpPr/>
          <p:nvPr/>
        </p:nvSpPr>
        <p:spPr>
          <a:xfrm>
            <a:off x="5572132" y="3332995"/>
            <a:ext cx="3357586" cy="2739211"/>
          </a:xfrm>
          <a:prstGeom prst="rect">
            <a:avLst/>
          </a:prstGeom>
        </p:spPr>
        <p:txBody>
          <a:bodyPr wrap="square">
            <a:spAutoFit/>
          </a:bodyPr>
          <a:lstStyle/>
          <a:p>
            <a:pPr marL="228600" lvl="1">
              <a:spcBef>
                <a:spcPts val="2000"/>
              </a:spcBef>
              <a:buClr>
                <a:schemeClr val="accent1"/>
              </a:buClr>
            </a:pPr>
            <a:r>
              <a:rPr lang="en-US" b="1" u="sng" dirty="0" smtClean="0">
                <a:solidFill>
                  <a:srgbClr val="002060"/>
                </a:solidFill>
              </a:rPr>
              <a:t>Similar</a:t>
            </a:r>
            <a:r>
              <a:rPr lang="en-US" dirty="0" smtClean="0">
                <a:solidFill>
                  <a:srgbClr val="002060"/>
                </a:solidFill>
              </a:rPr>
              <a:t> in principle </a:t>
            </a:r>
            <a:r>
              <a:rPr lang="en-US" b="1" u="sng" dirty="0" smtClean="0">
                <a:solidFill>
                  <a:srgbClr val="002060"/>
                </a:solidFill>
              </a:rPr>
              <a:t>to a cache</a:t>
            </a:r>
            <a:r>
              <a:rPr lang="en-US" dirty="0" smtClean="0">
                <a:solidFill>
                  <a:srgbClr val="002060"/>
                </a:solidFill>
              </a:rPr>
              <a:t> dedicated to instructions.  </a:t>
            </a:r>
            <a:r>
              <a:rPr lang="en-US" sz="2000" dirty="0" smtClean="0">
                <a:solidFill>
                  <a:srgbClr val="002060"/>
                </a:solidFill>
              </a:rPr>
              <a:t>Differences: </a:t>
            </a:r>
          </a:p>
          <a:p>
            <a:pPr lvl="1">
              <a:buFont typeface="Arial" pitchFamily="34" charset="0"/>
              <a:buChar char="•"/>
            </a:pPr>
            <a:r>
              <a:rPr lang="en-US" sz="2000" dirty="0" smtClean="0">
                <a:solidFill>
                  <a:srgbClr val="FF0000"/>
                </a:solidFill>
              </a:rPr>
              <a:t>The loop buffer only retains instructions in sequence</a:t>
            </a:r>
          </a:p>
          <a:p>
            <a:pPr lvl="1">
              <a:buFont typeface="Arial" pitchFamily="34" charset="0"/>
              <a:buChar char="•"/>
            </a:pPr>
            <a:r>
              <a:rPr lang="en-US" sz="2000" dirty="0" smtClean="0">
                <a:solidFill>
                  <a:srgbClr val="0000CC"/>
                </a:solidFill>
              </a:rPr>
              <a:t>Is much smaller in size and hence lower in cost</a:t>
            </a:r>
            <a:endParaRPr lang="en-US"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1" name="Rectangle 3"/>
          <p:cNvSpPr>
            <a:spLocks noChangeArrowheads="1"/>
          </p:cNvSpPr>
          <p:nvPr/>
        </p:nvSpPr>
        <p:spPr bwMode="auto">
          <a:xfrm>
            <a:off x="3429000" y="624840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94212" name="Rectangle 4"/>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Branch Prediction</a:t>
            </a:r>
            <a:endParaRPr lang="en-US" dirty="0">
              <a:effectLst>
                <a:outerShdw blurRad="38100" dist="38100" dir="2700000" algn="tl">
                  <a:srgbClr val="000000">
                    <a:alpha val="43137"/>
                  </a:srgbClr>
                </a:outerShdw>
              </a:effectLst>
            </a:endParaRPr>
          </a:p>
        </p:txBody>
      </p:sp>
      <p:sp>
        <p:nvSpPr>
          <p:cNvPr id="94213" name="Rectangle 5"/>
          <p:cNvSpPr>
            <a:spLocks noGrp="1" noChangeArrowheads="1"/>
          </p:cNvSpPr>
          <p:nvPr>
            <p:ph idx="1"/>
          </p:nvPr>
        </p:nvSpPr>
        <p:spPr/>
        <p:txBody>
          <a:bodyPr/>
          <a:lstStyle/>
          <a:p>
            <a:r>
              <a:rPr lang="en-US" sz="2400" dirty="0" smtClean="0">
                <a:solidFill>
                  <a:srgbClr val="002060"/>
                </a:solidFill>
              </a:rPr>
              <a:t>Various techniques can be used to predict whether a branch will be taken:</a:t>
            </a:r>
          </a:p>
          <a:p>
            <a:pPr>
              <a:buNone/>
            </a:pPr>
            <a:endParaRPr lang="en-US" sz="100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Predict never taken</a:t>
            </a:r>
          </a:p>
          <a:p>
            <a:pPr marL="571500" lvl="1" indent="-342900">
              <a:buClr>
                <a:schemeClr val="accent1"/>
              </a:buClr>
              <a:buSzPct val="100000"/>
              <a:buFont typeface="+mj-lt"/>
              <a:buAutoNum type="arabicPeriod"/>
            </a:pPr>
            <a:r>
              <a:rPr lang="en-US" sz="2000" dirty="0" smtClean="0">
                <a:solidFill>
                  <a:srgbClr val="002060"/>
                </a:solidFill>
              </a:rPr>
              <a:t>Predict always taken</a:t>
            </a:r>
          </a:p>
          <a:p>
            <a:pPr marL="571500" lvl="1" indent="-342900">
              <a:buClr>
                <a:schemeClr val="accent1"/>
              </a:buClr>
              <a:buSzPct val="100000"/>
              <a:buFont typeface="+mj-lt"/>
              <a:buAutoNum type="arabicPeriod"/>
            </a:pPr>
            <a:r>
              <a:rPr lang="en-US" sz="2000" dirty="0" smtClean="0">
                <a:solidFill>
                  <a:srgbClr val="002060"/>
                </a:solidFill>
              </a:rPr>
              <a:t>Predict by opcode</a:t>
            </a:r>
          </a:p>
          <a:p>
            <a:pPr marL="571500" lvl="1" indent="-342900">
              <a:buClr>
                <a:schemeClr val="accent1"/>
              </a:buClr>
              <a:buSzPct val="100000"/>
              <a:buFont typeface="+mj-lt"/>
              <a:buAutoNum type="arabicPeriod"/>
            </a:pPr>
            <a:endParaRPr lang="en-US" sz="1050" dirty="0" smtClean="0">
              <a:solidFill>
                <a:srgbClr val="002060"/>
              </a:solidFill>
            </a:endParaRPr>
          </a:p>
          <a:p>
            <a:pPr marL="571500" lvl="1" indent="-342900">
              <a:buClr>
                <a:schemeClr val="accent1"/>
              </a:buClr>
              <a:buSzPct val="100000"/>
              <a:buNone/>
            </a:pPr>
            <a:endParaRPr lang="en-US" sz="1050" dirty="0" smtClean="0">
              <a:solidFill>
                <a:srgbClr val="002060"/>
              </a:solidFill>
            </a:endParaRPr>
          </a:p>
          <a:p>
            <a:pPr marL="571500" lvl="1" indent="-342900">
              <a:buClr>
                <a:schemeClr val="accent1"/>
              </a:buClr>
              <a:buSzPct val="100000"/>
              <a:buFont typeface="+mj-lt"/>
              <a:buAutoNum type="arabicPeriod"/>
            </a:pPr>
            <a:r>
              <a:rPr lang="en-US" sz="2000" dirty="0" smtClean="0">
                <a:solidFill>
                  <a:srgbClr val="002060"/>
                </a:solidFill>
              </a:rPr>
              <a:t>Taken/not taken switch</a:t>
            </a:r>
          </a:p>
          <a:p>
            <a:pPr marL="571500" lvl="1" indent="-342900">
              <a:buClr>
                <a:schemeClr val="accent1"/>
              </a:buClr>
              <a:buSzPct val="100000"/>
              <a:buFont typeface="+mj-lt"/>
              <a:buAutoNum type="arabicPeriod"/>
            </a:pPr>
            <a:r>
              <a:rPr lang="en-US" sz="2000" dirty="0" smtClean="0">
                <a:solidFill>
                  <a:srgbClr val="002060"/>
                </a:solidFill>
              </a:rPr>
              <a:t>Branch history table</a:t>
            </a:r>
          </a:p>
        </p:txBody>
      </p:sp>
      <p:sp>
        <p:nvSpPr>
          <p:cNvPr id="9" name="Right Brace 8"/>
          <p:cNvSpPr/>
          <p:nvPr/>
        </p:nvSpPr>
        <p:spPr>
          <a:xfrm>
            <a:off x="3533772" y="3214686"/>
            <a:ext cx="609600" cy="1143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Right Brace 9"/>
          <p:cNvSpPr/>
          <p:nvPr/>
        </p:nvSpPr>
        <p:spPr>
          <a:xfrm>
            <a:off x="3829048" y="4805378"/>
            <a:ext cx="4572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1" name="TextBox 10"/>
          <p:cNvSpPr txBox="1"/>
          <p:nvPr/>
        </p:nvSpPr>
        <p:spPr>
          <a:xfrm>
            <a:off x="3937563" y="3080421"/>
            <a:ext cx="4492089" cy="1277273"/>
          </a:xfrm>
          <a:prstGeom prst="rect">
            <a:avLst/>
          </a:prstGeom>
          <a:noFill/>
        </p:spPr>
        <p:txBody>
          <a:bodyPr wrap="squar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static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do not depend on the execution history up to the time of the conditional branch instruction</a:t>
            </a:r>
          </a:p>
        </p:txBody>
      </p:sp>
      <p:sp>
        <p:nvSpPr>
          <p:cNvPr id="12" name="TextBox 11"/>
          <p:cNvSpPr txBox="1"/>
          <p:nvPr/>
        </p:nvSpPr>
        <p:spPr>
          <a:xfrm>
            <a:off x="4052909" y="4848865"/>
            <a:ext cx="4806829" cy="723275"/>
          </a:xfrm>
          <a:prstGeom prst="rect">
            <a:avLst/>
          </a:prstGeom>
          <a:noFill/>
        </p:spPr>
        <p:txBody>
          <a:bodyPr wrap="none" rtlCol="0">
            <a:spAutoFit/>
          </a:bodyPr>
          <a:lstStyle/>
          <a:p>
            <a:pPr lvl="1" indent="-228600" eaLnBrk="1" hangingPunct="1">
              <a:spcBef>
                <a:spcPts val="600"/>
              </a:spcBef>
              <a:buClr>
                <a:schemeClr val="accent1">
                  <a:lumMod val="60000"/>
                  <a:lumOff val="40000"/>
                </a:schemeClr>
              </a:buClr>
              <a:buSzPct val="75000"/>
              <a:buFont typeface="Wingdings" pitchFamily="2" charset="2"/>
              <a:buChar char="n"/>
            </a:pPr>
            <a:r>
              <a:rPr lang="en-US" sz="1800" b="1" dirty="0" smtClean="0">
                <a:solidFill>
                  <a:srgbClr val="0000CC"/>
                </a:solidFill>
                <a:latin typeface="+mn-lt"/>
              </a:rPr>
              <a:t>These approaches are dynamic</a:t>
            </a:r>
          </a:p>
          <a:p>
            <a:pPr lvl="1" indent="-228600" eaLnBrk="1" hangingPunct="1">
              <a:spcBef>
                <a:spcPts val="600"/>
              </a:spcBef>
              <a:buClr>
                <a:schemeClr val="accent1">
                  <a:lumMod val="60000"/>
                  <a:lumOff val="40000"/>
                </a:schemeClr>
              </a:buClr>
              <a:buSzPct val="75000"/>
              <a:buFont typeface="Wingdings" pitchFamily="2" charset="2"/>
              <a:buChar char="n"/>
            </a:pPr>
            <a:r>
              <a:rPr lang="en-US" sz="1800" dirty="0" smtClean="0">
                <a:latin typeface="+mn-lt"/>
              </a:rPr>
              <a:t>They depend on the </a:t>
            </a:r>
            <a:r>
              <a:rPr lang="en-US" sz="1800" b="1" dirty="0" smtClean="0">
                <a:latin typeface="+mn-lt"/>
              </a:rPr>
              <a:t>execution history</a:t>
            </a:r>
          </a:p>
        </p:txBody>
      </p:sp>
      <p:sp>
        <p:nvSpPr>
          <p:cNvPr id="13" name="Rectangle 12"/>
          <p:cNvSpPr/>
          <p:nvPr/>
        </p:nvSpPr>
        <p:spPr>
          <a:xfrm>
            <a:off x="4500562" y="5783065"/>
            <a:ext cx="4214842" cy="646331"/>
          </a:xfrm>
          <a:prstGeom prst="rect">
            <a:avLst/>
          </a:prstGeom>
          <a:solidFill>
            <a:srgbClr val="FFFF00"/>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dirty="0" smtClean="0">
                <a:sym typeface="Wingdings" pitchFamily="2" charset="2"/>
              </a:rPr>
              <a:t> States of some last instructions (some bits) must be stores in cache</a:t>
            </a:r>
            <a:endParaRPr lang="en-US" sz="1800" dirty="0" smtClean="0"/>
          </a:p>
        </p:txBody>
      </p:sp>
      <p:sp>
        <p:nvSpPr>
          <p:cNvPr id="14" name="Rectangle 13"/>
          <p:cNvSpPr/>
          <p:nvPr/>
        </p:nvSpPr>
        <p:spPr>
          <a:xfrm>
            <a:off x="71438" y="5848997"/>
            <a:ext cx="4143372" cy="723275"/>
          </a:xfrm>
          <a:prstGeom prst="rect">
            <a:avLst/>
          </a:prstGeom>
          <a:solidFill>
            <a:schemeClr val="accent5">
              <a:lumMod val="60000"/>
              <a:lumOff val="40000"/>
            </a:schemeClr>
          </a:solidFill>
        </p:spPr>
        <p:txBody>
          <a:bodyPr wrap="square">
            <a:spAutoFit/>
          </a:bodyPr>
          <a:lstStyle/>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How are predictions carried out?</a:t>
            </a:r>
          </a:p>
          <a:p>
            <a:pPr lvl="1" indent="-228600" eaLnBrk="1" hangingPunct="1">
              <a:spcBef>
                <a:spcPts val="600"/>
              </a:spcBef>
              <a:buClr>
                <a:schemeClr val="accent1">
                  <a:lumMod val="60000"/>
                  <a:lumOff val="40000"/>
                </a:schemeClr>
              </a:buClr>
              <a:buSzPct val="75000"/>
            </a:pPr>
            <a:r>
              <a:rPr lang="en-US" sz="1800" b="1" dirty="0" smtClean="0">
                <a:latin typeface="+mj-lt"/>
                <a:sym typeface="Wingdings" pitchFamily="2" charset="2"/>
              </a:rPr>
              <a:t>Next slide</a:t>
            </a:r>
            <a:endParaRPr lang="en-US" sz="1800" b="1" dirty="0" smtClean="0">
              <a:latin typeface="+mj-lt"/>
            </a:endParaRPr>
          </a:p>
        </p:txBody>
      </p:sp>
      <p:sp>
        <p:nvSpPr>
          <p:cNvPr id="15" name="Slide Number Placeholder 14"/>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381000" y="857232"/>
            <a:ext cx="3255264" cy="1428760"/>
          </a:xfrm>
        </p:spPr>
        <p:txBody>
          <a:bodyPr>
            <a:noAutofit/>
          </a:bodyPr>
          <a:lstStyle/>
          <a:p>
            <a:r>
              <a:rPr lang="en-GB" sz="3200" b="1" dirty="0">
                <a:effectLst>
                  <a:outerShdw blurRad="38100" dist="38100" dir="2700000" algn="tl">
                    <a:srgbClr val="000000">
                      <a:alpha val="43137"/>
                    </a:srgbClr>
                  </a:outerShdw>
                </a:effectLst>
              </a:rPr>
              <a:t>Branch Prediction </a:t>
            </a:r>
            <a:r>
              <a:rPr lang="en-GB" sz="3200" b="1" dirty="0" smtClean="0">
                <a:effectLst>
                  <a:outerShdw blurRad="38100" dist="38100" dir="2700000" algn="tl">
                    <a:srgbClr val="000000">
                      <a:alpha val="43137"/>
                    </a:srgbClr>
                  </a:outerShdw>
                </a:effectLst>
              </a:rPr>
              <a:t>Flow Chart</a:t>
            </a:r>
            <a:endParaRPr lang="en-GB" sz="3200" b="1" dirty="0">
              <a:effectLst>
                <a:outerShdw blurRad="38100" dist="38100" dir="2700000" algn="tl">
                  <a:srgbClr val="000000">
                    <a:alpha val="43137"/>
                  </a:srgbClr>
                </a:outerShdw>
              </a:effectLst>
            </a:endParaRPr>
          </a:p>
        </p:txBody>
      </p:sp>
      <p:pic>
        <p:nvPicPr>
          <p:cNvPr id="11266" name="Picture 2"/>
          <p:cNvPicPr>
            <a:picLocks noChangeAspect="1" noChangeArrowheads="1"/>
          </p:cNvPicPr>
          <p:nvPr/>
        </p:nvPicPr>
        <p:blipFill>
          <a:blip r:embed="rId3"/>
          <a:srcRect/>
          <a:stretch>
            <a:fillRect/>
          </a:stretch>
        </p:blipFill>
        <p:spPr bwMode="auto">
          <a:xfrm>
            <a:off x="4357686" y="423885"/>
            <a:ext cx="4200525" cy="6219825"/>
          </a:xfrm>
          <a:prstGeom prst="rect">
            <a:avLst/>
          </a:prstGeom>
          <a:noFill/>
          <a:ln w="9525">
            <a:noFill/>
            <a:miter lim="800000"/>
            <a:headEnd/>
            <a:tailEnd/>
          </a:ln>
          <a:effectLst/>
        </p:spPr>
      </p:pic>
      <p:cxnSp>
        <p:nvCxnSpPr>
          <p:cNvPr id="6" name="Straight Arrow Connector 5"/>
          <p:cNvCxnSpPr/>
          <p:nvPr/>
        </p:nvCxnSpPr>
        <p:spPr>
          <a:xfrm rot="5400000">
            <a:off x="5144298" y="357166"/>
            <a:ext cx="427834"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85720" y="2428868"/>
            <a:ext cx="3429024" cy="1938992"/>
          </a:xfrm>
          <a:prstGeom prst="rect">
            <a:avLst/>
          </a:prstGeom>
        </p:spPr>
        <p:txBody>
          <a:bodyPr wrap="square">
            <a:spAutoFit/>
          </a:bodyPr>
          <a:lstStyle/>
          <a:p>
            <a:pPr algn="ctr"/>
            <a:r>
              <a:rPr lang="en-US" b="1" dirty="0" smtClean="0">
                <a:solidFill>
                  <a:schemeClr val="bg1"/>
                </a:solidFill>
              </a:rPr>
              <a:t>If only one bit is stored, a loop may cause 2 errors in prediction: once on entering and once on exiting. </a:t>
            </a:r>
          </a:p>
        </p:txBody>
      </p:sp>
      <p:sp>
        <p:nvSpPr>
          <p:cNvPr id="9" name="Rectangle 8"/>
          <p:cNvSpPr/>
          <p:nvPr/>
        </p:nvSpPr>
        <p:spPr>
          <a:xfrm>
            <a:off x="285720" y="4645422"/>
            <a:ext cx="3429024" cy="1569660"/>
          </a:xfrm>
          <a:prstGeom prst="rect">
            <a:avLst/>
          </a:prstGeom>
        </p:spPr>
        <p:txBody>
          <a:bodyPr wrap="square">
            <a:spAutoFit/>
          </a:bodyPr>
          <a:lstStyle/>
          <a:p>
            <a:pPr algn="ctr"/>
            <a:r>
              <a:rPr lang="en-US" dirty="0" smtClean="0">
                <a:solidFill>
                  <a:schemeClr val="bg1"/>
                </a:solidFill>
              </a:rPr>
              <a:t>If 2 bits are stored, a prediction algorithm is carried out using 2 branches (fig. 14.18)</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304800" y="228600"/>
            <a:ext cx="7556500" cy="1116012"/>
          </a:xfrm>
        </p:spPr>
        <p:txBody>
          <a:bodyPr/>
          <a:lstStyle/>
          <a:p>
            <a:r>
              <a:rPr lang="en-US" dirty="0">
                <a:effectLst>
                  <a:outerShdw blurRad="38100" dist="38100" dir="2700000" algn="tl">
                    <a:srgbClr val="000000">
                      <a:alpha val="43137"/>
                    </a:srgbClr>
                  </a:outerShdw>
                </a:effectLst>
              </a:rPr>
              <a:t>Branch Prediction State Diagram</a:t>
            </a:r>
          </a:p>
        </p:txBody>
      </p:sp>
      <p:pic>
        <p:nvPicPr>
          <p:cNvPr id="12290" name="Picture 2"/>
          <p:cNvPicPr>
            <a:picLocks noChangeAspect="1" noChangeArrowheads="1"/>
          </p:cNvPicPr>
          <p:nvPr/>
        </p:nvPicPr>
        <p:blipFill>
          <a:blip r:embed="rId3"/>
          <a:srcRect/>
          <a:stretch>
            <a:fillRect/>
          </a:stretch>
        </p:blipFill>
        <p:spPr bwMode="auto">
          <a:xfrm>
            <a:off x="3143240" y="1428736"/>
            <a:ext cx="5841810" cy="4429156"/>
          </a:xfrm>
          <a:prstGeom prst="rect">
            <a:avLst/>
          </a:prstGeom>
          <a:noFill/>
          <a:ln w="9525">
            <a:noFill/>
            <a:miter lim="800000"/>
            <a:headEnd/>
            <a:tailEnd/>
          </a:ln>
          <a:effectLst/>
        </p:spPr>
      </p:pic>
      <p:sp>
        <p:nvSpPr>
          <p:cNvPr id="5" name="Rectangle 4"/>
          <p:cNvSpPr/>
          <p:nvPr/>
        </p:nvSpPr>
        <p:spPr>
          <a:xfrm>
            <a:off x="0" y="1285860"/>
            <a:ext cx="2857488" cy="1569660"/>
          </a:xfrm>
          <a:prstGeom prst="rect">
            <a:avLst/>
          </a:prstGeom>
        </p:spPr>
        <p:txBody>
          <a:bodyPr wrap="square">
            <a:spAutoFit/>
          </a:bodyPr>
          <a:lstStyle/>
          <a:p>
            <a:r>
              <a:rPr lang="en-US" dirty="0" smtClean="0"/>
              <a:t>The decision process can be represented more compactly by a finite-state machine</a:t>
            </a:r>
            <a:endParaRPr lang="en-US" dirty="0"/>
          </a:p>
        </p:txBody>
      </p:sp>
      <p:sp>
        <p:nvSpPr>
          <p:cNvPr id="6" name="Rectangle 5"/>
          <p:cNvSpPr/>
          <p:nvPr/>
        </p:nvSpPr>
        <p:spPr>
          <a:xfrm>
            <a:off x="-32" y="3071810"/>
            <a:ext cx="3214678" cy="2308324"/>
          </a:xfrm>
          <a:prstGeom prst="rect">
            <a:avLst/>
          </a:prstGeom>
        </p:spPr>
        <p:txBody>
          <a:bodyPr wrap="square">
            <a:spAutoFit/>
          </a:bodyPr>
          <a:lstStyle/>
          <a:p>
            <a:r>
              <a:rPr lang="en-US" dirty="0" smtClean="0"/>
              <a:t>Finite-state machine is a way to express a processing mechanism in which each part of input will determine a step of the process.</a:t>
            </a:r>
            <a:endParaRPr lang="en-US" dirty="0"/>
          </a:p>
        </p:txBody>
      </p:sp>
      <p:sp>
        <p:nvSpPr>
          <p:cNvPr id="7" name="TextBox 6"/>
          <p:cNvSpPr txBox="1"/>
          <p:nvPr/>
        </p:nvSpPr>
        <p:spPr>
          <a:xfrm>
            <a:off x="142844" y="6110607"/>
            <a:ext cx="8858280" cy="461665"/>
          </a:xfrm>
          <a:prstGeom prst="rect">
            <a:avLst/>
          </a:prstGeom>
          <a:noFill/>
        </p:spPr>
        <p:txBody>
          <a:bodyPr wrap="square" rtlCol="0">
            <a:spAutoFit/>
          </a:bodyPr>
          <a:lstStyle/>
          <a:p>
            <a:r>
              <a:rPr lang="en-US" dirty="0" smtClean="0"/>
              <a:t>Some bits are stored: 0: Not taken, 1: Taken. A history can be as 01110</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28596" y="71414"/>
            <a:ext cx="2548371" cy="2214578"/>
          </a:xfrm>
        </p:spPr>
        <p:txBody>
          <a:bodyPr>
            <a:normAutofit/>
          </a:bodyPr>
          <a:lstStyle/>
          <a:p>
            <a:pPr algn="ctr"/>
            <a:r>
              <a:rPr lang="en-GB" sz="4000" dirty="0">
                <a:effectLst>
                  <a:outerShdw blurRad="38100" dist="38100" dir="2700000" algn="tl">
                    <a:srgbClr val="000000">
                      <a:alpha val="43137"/>
                    </a:srgbClr>
                  </a:outerShdw>
                </a:effectLst>
              </a:rPr>
              <a:t>Dealing With </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Branches</a:t>
            </a:r>
          </a:p>
        </p:txBody>
      </p:sp>
      <p:pic>
        <p:nvPicPr>
          <p:cNvPr id="13316" name="Picture 4"/>
          <p:cNvPicPr>
            <a:picLocks noChangeAspect="1" noChangeArrowheads="1"/>
          </p:cNvPicPr>
          <p:nvPr/>
        </p:nvPicPr>
        <p:blipFill>
          <a:blip r:embed="rId3"/>
          <a:srcRect/>
          <a:stretch>
            <a:fillRect/>
          </a:stretch>
        </p:blipFill>
        <p:spPr bwMode="auto">
          <a:xfrm>
            <a:off x="3521410" y="176276"/>
            <a:ext cx="5408308" cy="6467434"/>
          </a:xfrm>
          <a:prstGeom prst="rect">
            <a:avLst/>
          </a:prstGeom>
          <a:noFill/>
          <a:ln w="9525">
            <a:noFill/>
            <a:miter lim="800000"/>
            <a:headEnd/>
            <a:tailEnd/>
          </a:ln>
          <a:effectLst/>
        </p:spPr>
      </p:pic>
      <p:sp>
        <p:nvSpPr>
          <p:cNvPr id="7" name="Rectangle 6"/>
          <p:cNvSpPr/>
          <p:nvPr/>
        </p:nvSpPr>
        <p:spPr>
          <a:xfrm>
            <a:off x="500035" y="2902107"/>
            <a:ext cx="3000396" cy="3170099"/>
          </a:xfrm>
          <a:prstGeom prst="rect">
            <a:avLst/>
          </a:prstGeom>
        </p:spPr>
        <p:txBody>
          <a:bodyPr wrap="square">
            <a:spAutoFit/>
          </a:bodyPr>
          <a:lstStyle/>
          <a:p>
            <a:r>
              <a:rPr lang="en-US" sz="2000" dirty="0" smtClean="0">
                <a:solidFill>
                  <a:schemeClr val="bg1"/>
                </a:solidFill>
              </a:rPr>
              <a:t>Each prefetch triggers a lookup in the table. </a:t>
            </a:r>
          </a:p>
          <a:p>
            <a:r>
              <a:rPr lang="en-US" sz="2000" b="1" dirty="0" smtClean="0">
                <a:solidFill>
                  <a:srgbClr val="FFFF00"/>
                </a:solidFill>
              </a:rPr>
              <a:t>No match</a:t>
            </a:r>
            <a:r>
              <a:rPr lang="en-US" sz="2000" dirty="0" smtClean="0">
                <a:solidFill>
                  <a:schemeClr val="bg1"/>
                </a:solidFill>
              </a:rPr>
              <a:t>: Fetch next sequential address.</a:t>
            </a:r>
          </a:p>
          <a:p>
            <a:r>
              <a:rPr lang="en-US" sz="2000" b="1" dirty="0" smtClean="0">
                <a:solidFill>
                  <a:srgbClr val="FFFF00"/>
                </a:solidFill>
              </a:rPr>
              <a:t>Match</a:t>
            </a:r>
            <a:r>
              <a:rPr lang="en-US" sz="2000" dirty="0" smtClean="0">
                <a:solidFill>
                  <a:schemeClr val="bg1"/>
                </a:solidFill>
              </a:rPr>
              <a:t>: a prediction is made based on the state of the instruction: Either the next sequential address or the branch target address is fed to the select logic. </a:t>
            </a:r>
            <a:endParaRPr lang="en-US" sz="2000" dirty="0">
              <a:solidFill>
                <a:schemeClr val="bg1"/>
              </a:solidFill>
            </a:endParaRPr>
          </a:p>
        </p:txBody>
      </p:sp>
      <p:sp>
        <p:nvSpPr>
          <p:cNvPr id="8" name="Rectangle 7"/>
          <p:cNvSpPr/>
          <p:nvPr/>
        </p:nvSpPr>
        <p:spPr>
          <a:xfrm>
            <a:off x="4929190" y="3500438"/>
            <a:ext cx="1714512" cy="307777"/>
          </a:xfrm>
          <a:prstGeom prst="rect">
            <a:avLst/>
          </a:prstGeom>
          <a:solidFill>
            <a:schemeClr val="accent6">
              <a:lumMod val="60000"/>
              <a:lumOff val="40000"/>
            </a:schemeClr>
          </a:solidFill>
        </p:spPr>
        <p:txBody>
          <a:bodyPr wrap="square">
            <a:spAutoFit/>
          </a:bodyPr>
          <a:lstStyle/>
          <a:p>
            <a:r>
              <a:rPr lang="en-US" sz="1400" dirty="0" smtClean="0"/>
              <a:t>branch history table </a:t>
            </a:r>
            <a:endParaRPr lang="en-US" sz="1400" dirty="0"/>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smtClean="0">
                <a:effectLst>
                  <a:outerShdw blurRad="38100" dist="38100" dir="2700000" algn="tl">
                    <a:srgbClr val="000000">
                      <a:alpha val="43137"/>
                    </a:srgbClr>
                  </a:outerShdw>
                </a:effectLst>
              </a:rPr>
              <a:t>Delayed Branch</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285720" y="1500174"/>
            <a:ext cx="7786742" cy="2714644"/>
          </a:xfrm>
        </p:spPr>
        <p:txBody>
          <a:bodyPr>
            <a:noAutofit/>
          </a:bodyPr>
          <a:lstStyle/>
          <a:p>
            <a:pPr>
              <a:lnSpc>
                <a:spcPct val="90000"/>
              </a:lnSpc>
            </a:pPr>
            <a:r>
              <a:rPr lang="en-US" sz="2800" dirty="0" smtClean="0">
                <a:solidFill>
                  <a:srgbClr val="002060"/>
                </a:solidFill>
              </a:rPr>
              <a:t> It is possible to improve pipeline performance by </a:t>
            </a:r>
            <a:r>
              <a:rPr lang="en-US" sz="2800" dirty="0" smtClean="0">
                <a:solidFill>
                  <a:srgbClr val="FF0000"/>
                </a:solidFill>
              </a:rPr>
              <a:t>automatically rearranging instructions</a:t>
            </a:r>
            <a:r>
              <a:rPr lang="en-US" sz="2800" dirty="0" smtClean="0">
                <a:solidFill>
                  <a:srgbClr val="002060"/>
                </a:solidFill>
              </a:rPr>
              <a:t> within a program, so that branch instructions occur later than actually desired. This intriguing approach is examined in Chapter 15.</a:t>
            </a:r>
            <a:endParaRPr lang="en-GB" sz="2800" dirty="0" smtClean="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484094"/>
            <a:ext cx="7556313" cy="568642"/>
          </a:xfrm>
        </p:spPr>
        <p:txBody>
          <a:bodyPr/>
          <a:lstStyle/>
          <a:p>
            <a:r>
              <a:rPr lang="en-GB" dirty="0" smtClean="0">
                <a:effectLst>
                  <a:outerShdw blurRad="38100" dist="38100" dir="2700000" algn="tl">
                    <a:srgbClr val="000000">
                      <a:alpha val="43137"/>
                    </a:srgbClr>
                  </a:outerShdw>
                </a:effectLst>
              </a:rPr>
              <a:t>10 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251520" y="1285860"/>
            <a:ext cx="8215064" cy="5114940"/>
          </a:xfrm>
        </p:spPr>
        <p:txBody>
          <a:bodyPr>
            <a:noAutofit/>
          </a:bodyPr>
          <a:lstStyle/>
          <a:p>
            <a:pPr>
              <a:lnSpc>
                <a:spcPct val="90000"/>
              </a:lnSpc>
            </a:pPr>
            <a:r>
              <a:rPr lang="en-US" dirty="0" smtClean="0">
                <a:solidFill>
                  <a:schemeClr val="tx1"/>
                </a:solidFill>
              </a:rPr>
              <a:t>14.1 What general roles are performed by processor registers? </a:t>
            </a:r>
          </a:p>
          <a:p>
            <a:pPr>
              <a:lnSpc>
                <a:spcPct val="90000"/>
              </a:lnSpc>
            </a:pPr>
            <a:r>
              <a:rPr lang="en-US" dirty="0" smtClean="0">
                <a:solidFill>
                  <a:schemeClr val="tx1"/>
                </a:solidFill>
              </a:rPr>
              <a:t>14.2 What categories of data are commonly supported by user-visible registers? </a:t>
            </a:r>
          </a:p>
          <a:p>
            <a:pPr>
              <a:lnSpc>
                <a:spcPct val="90000"/>
              </a:lnSpc>
            </a:pPr>
            <a:r>
              <a:rPr lang="en-US" dirty="0" smtClean="0">
                <a:solidFill>
                  <a:schemeClr val="tx1"/>
                </a:solidFill>
              </a:rPr>
              <a:t>14.3 What is the function of condition codes? </a:t>
            </a:r>
          </a:p>
          <a:p>
            <a:pPr>
              <a:lnSpc>
                <a:spcPct val="90000"/>
              </a:lnSpc>
            </a:pPr>
            <a:r>
              <a:rPr lang="en-US" dirty="0" smtClean="0">
                <a:solidFill>
                  <a:schemeClr val="tx1"/>
                </a:solidFill>
              </a:rPr>
              <a:t>14.4 What is a program status word? </a:t>
            </a:r>
          </a:p>
          <a:p>
            <a:pPr>
              <a:lnSpc>
                <a:spcPct val="90000"/>
              </a:lnSpc>
            </a:pPr>
            <a:r>
              <a:rPr lang="en-US" dirty="0" smtClean="0">
                <a:solidFill>
                  <a:schemeClr val="tx1"/>
                </a:solidFill>
              </a:rPr>
              <a:t>14.5 Why is a two-stage instruction pipeline unlikely to cut the instruction cycle time in half, compared with the use of no pipeline? </a:t>
            </a:r>
          </a:p>
          <a:p>
            <a:pPr>
              <a:lnSpc>
                <a:spcPct val="90000"/>
              </a:lnSpc>
            </a:pPr>
            <a:r>
              <a:rPr lang="en-US" dirty="0" smtClean="0">
                <a:solidFill>
                  <a:schemeClr val="tx1"/>
                </a:solidFill>
              </a:rPr>
              <a:t>14.6 List and briefly explain various ways in which an instruction pipeline can deal with conditional branch instructions (Refer to “Control Hazard”).  </a:t>
            </a:r>
          </a:p>
          <a:p>
            <a:pPr>
              <a:lnSpc>
                <a:spcPct val="90000"/>
              </a:lnSpc>
            </a:pPr>
            <a:r>
              <a:rPr lang="en-US" dirty="0" smtClean="0">
                <a:solidFill>
                  <a:schemeClr val="tx1"/>
                </a:solidFill>
              </a:rPr>
              <a:t>14.7 How are history bits used for branch prediction? (refer to “Branch Prediction State Diagram”)</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42852"/>
            <a:ext cx="7556313" cy="658890"/>
          </a:xfrm>
        </p:spPr>
        <p:txBody>
          <a:bodyPr/>
          <a:lstStyle/>
          <a:p>
            <a:r>
              <a:rPr lang="en-GB" dirty="0">
                <a:effectLst>
                  <a:outerShdw blurRad="38100" dist="38100" dir="2700000" algn="tl">
                    <a:srgbClr val="000000">
                      <a:alpha val="43137"/>
                    </a:srgbClr>
                  </a:outerShdw>
                </a:effectLst>
              </a:rPr>
              <a:t>Intel 80486 Pipelining</a:t>
            </a:r>
          </a:p>
        </p:txBody>
      </p:sp>
      <p:sp>
        <p:nvSpPr>
          <p:cNvPr id="144387" name="Rectangle 3"/>
          <p:cNvSpPr>
            <a:spLocks noGrp="1" noChangeArrowheads="1"/>
          </p:cNvSpPr>
          <p:nvPr>
            <p:ph idx="1"/>
          </p:nvPr>
        </p:nvSpPr>
        <p:spPr>
          <a:xfrm>
            <a:off x="285720" y="1071546"/>
            <a:ext cx="7967690" cy="5329254"/>
          </a:xfrm>
        </p:spPr>
        <p:txBody>
          <a:bodyPr>
            <a:noAutofit/>
          </a:bodyPr>
          <a:lstStyle/>
          <a:p>
            <a:pPr>
              <a:lnSpc>
                <a:spcPct val="90000"/>
              </a:lnSpc>
            </a:pPr>
            <a:r>
              <a:rPr lang="en-GB" sz="1800" b="1" dirty="0" smtClean="0">
                <a:solidFill>
                  <a:srgbClr val="002060"/>
                </a:solidFill>
              </a:rPr>
              <a:t>Fetch</a:t>
            </a:r>
          </a:p>
          <a:p>
            <a:pPr lvl="1">
              <a:lnSpc>
                <a:spcPct val="90000"/>
              </a:lnSpc>
            </a:pPr>
            <a:r>
              <a:rPr lang="en-GB" sz="1600" dirty="0" smtClean="0">
                <a:solidFill>
                  <a:srgbClr val="002060"/>
                </a:solidFill>
              </a:rPr>
              <a:t>Objective is to </a:t>
            </a:r>
            <a:r>
              <a:rPr lang="en-GB" sz="1600" b="1" dirty="0" smtClean="0">
                <a:solidFill>
                  <a:srgbClr val="002060"/>
                </a:solidFill>
              </a:rPr>
              <a:t>fill the prefetch buffers </a:t>
            </a:r>
            <a:r>
              <a:rPr lang="en-GB" sz="1600" dirty="0" smtClean="0">
                <a:solidFill>
                  <a:srgbClr val="002060"/>
                </a:solidFill>
              </a:rPr>
              <a:t>with new data as soon as the old data have been consumed by the instruction decoder</a:t>
            </a:r>
          </a:p>
          <a:p>
            <a:pPr lvl="1">
              <a:lnSpc>
                <a:spcPct val="90000"/>
              </a:lnSpc>
            </a:pPr>
            <a:r>
              <a:rPr lang="en-GB" sz="1600" b="1" dirty="0" smtClean="0">
                <a:solidFill>
                  <a:srgbClr val="002060"/>
                </a:solidFill>
              </a:rPr>
              <a:t>Operates independently </a:t>
            </a:r>
            <a:r>
              <a:rPr lang="en-GB" sz="1600" dirty="0" smtClean="0">
                <a:solidFill>
                  <a:srgbClr val="002060"/>
                </a:solidFill>
              </a:rPr>
              <a:t>of the other stages to keep the prefetch buffers full</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1</a:t>
            </a:r>
          </a:p>
          <a:p>
            <a:pPr lvl="1">
              <a:lnSpc>
                <a:spcPct val="90000"/>
              </a:lnSpc>
            </a:pPr>
            <a:r>
              <a:rPr lang="en-GB" sz="1600" b="1" dirty="0" smtClean="0">
                <a:solidFill>
                  <a:srgbClr val="002060"/>
                </a:solidFill>
              </a:rPr>
              <a:t>All opcode </a:t>
            </a:r>
            <a:r>
              <a:rPr lang="en-GB" sz="1600" dirty="0" smtClean="0">
                <a:solidFill>
                  <a:srgbClr val="002060"/>
                </a:solidFill>
              </a:rPr>
              <a:t>and addressing-mode information is decoded in the D1 stage</a:t>
            </a:r>
          </a:p>
          <a:p>
            <a:pPr lvl="1">
              <a:lnSpc>
                <a:spcPct val="90000"/>
              </a:lnSpc>
            </a:pPr>
            <a:r>
              <a:rPr lang="en-GB" sz="1600" b="1" dirty="0" smtClean="0">
                <a:solidFill>
                  <a:srgbClr val="002060"/>
                </a:solidFill>
              </a:rPr>
              <a:t>3 bytes </a:t>
            </a:r>
            <a:r>
              <a:rPr lang="en-GB" sz="1600" dirty="0" smtClean="0">
                <a:solidFill>
                  <a:srgbClr val="002060"/>
                </a:solidFill>
              </a:rPr>
              <a:t>of instruction are passed to the D1 stage from </a:t>
            </a:r>
            <a:r>
              <a:rPr lang="en-GB" sz="1600" b="1" dirty="0" smtClean="0">
                <a:solidFill>
                  <a:srgbClr val="002060"/>
                </a:solidFill>
              </a:rPr>
              <a:t>the prefetch buffers</a:t>
            </a:r>
          </a:p>
          <a:p>
            <a:pPr lvl="1">
              <a:lnSpc>
                <a:spcPct val="90000"/>
              </a:lnSpc>
            </a:pPr>
            <a:r>
              <a:rPr lang="en-GB" sz="1600" dirty="0" smtClean="0">
                <a:solidFill>
                  <a:srgbClr val="002060"/>
                </a:solidFill>
              </a:rPr>
              <a:t>D1 decoder can then </a:t>
            </a:r>
            <a:r>
              <a:rPr lang="en-GB" sz="1600" b="1" dirty="0" smtClean="0">
                <a:solidFill>
                  <a:srgbClr val="002060"/>
                </a:solidFill>
              </a:rPr>
              <a:t>direct the D2 stage </a:t>
            </a:r>
            <a:r>
              <a:rPr lang="en-GB" sz="1600" dirty="0" smtClean="0">
                <a:solidFill>
                  <a:srgbClr val="002060"/>
                </a:solidFill>
              </a:rPr>
              <a:t>to capture the rest of the instruction</a:t>
            </a:r>
          </a:p>
          <a:p>
            <a:pPr>
              <a:lnSpc>
                <a:spcPct val="90000"/>
              </a:lnSpc>
            </a:pPr>
            <a:r>
              <a:rPr lang="en-GB" sz="1800" b="1" dirty="0" smtClean="0">
                <a:solidFill>
                  <a:srgbClr val="002060"/>
                </a:solidFill>
              </a:rPr>
              <a:t>Decode </a:t>
            </a:r>
            <a:r>
              <a:rPr lang="en-GB" sz="1800" b="1" dirty="0">
                <a:solidFill>
                  <a:srgbClr val="002060"/>
                </a:solidFill>
              </a:rPr>
              <a:t>stage </a:t>
            </a:r>
            <a:r>
              <a:rPr lang="en-GB" sz="1800" b="1" dirty="0" smtClean="0">
                <a:solidFill>
                  <a:srgbClr val="002060"/>
                </a:solidFill>
              </a:rPr>
              <a:t>2</a:t>
            </a:r>
          </a:p>
          <a:p>
            <a:pPr lvl="1">
              <a:lnSpc>
                <a:spcPct val="90000"/>
              </a:lnSpc>
            </a:pPr>
            <a:r>
              <a:rPr lang="en-GB" sz="1600" dirty="0" smtClean="0">
                <a:solidFill>
                  <a:srgbClr val="002060"/>
                </a:solidFill>
              </a:rPr>
              <a:t>Expands each opcode into control signals for the ALU</a:t>
            </a:r>
          </a:p>
          <a:p>
            <a:pPr lvl="1">
              <a:lnSpc>
                <a:spcPct val="90000"/>
              </a:lnSpc>
            </a:pPr>
            <a:r>
              <a:rPr lang="en-GB" sz="1600" dirty="0" smtClean="0">
                <a:solidFill>
                  <a:srgbClr val="002060"/>
                </a:solidFill>
              </a:rPr>
              <a:t>Also controls the computation of the more complex addressing modes</a:t>
            </a:r>
          </a:p>
          <a:p>
            <a:pPr>
              <a:lnSpc>
                <a:spcPct val="90000"/>
              </a:lnSpc>
            </a:pPr>
            <a:r>
              <a:rPr lang="en-GB" sz="1800" b="1" dirty="0" smtClean="0">
                <a:solidFill>
                  <a:srgbClr val="002060"/>
                </a:solidFill>
              </a:rPr>
              <a:t>Execute</a:t>
            </a:r>
          </a:p>
          <a:p>
            <a:pPr lvl="1">
              <a:lnSpc>
                <a:spcPct val="90000"/>
              </a:lnSpc>
            </a:pPr>
            <a:r>
              <a:rPr lang="en-GB" sz="1600" dirty="0" smtClean="0">
                <a:solidFill>
                  <a:srgbClr val="002060"/>
                </a:solidFill>
              </a:rPr>
              <a:t>Stage includes ALU operations, cache access, and register update</a:t>
            </a:r>
          </a:p>
          <a:p>
            <a:pPr>
              <a:lnSpc>
                <a:spcPct val="90000"/>
              </a:lnSpc>
            </a:pPr>
            <a:r>
              <a:rPr lang="en-GB" sz="1800" b="1" dirty="0" smtClean="0">
                <a:solidFill>
                  <a:srgbClr val="002060"/>
                </a:solidFill>
              </a:rPr>
              <a:t>Write back</a:t>
            </a:r>
          </a:p>
          <a:p>
            <a:pPr lvl="1">
              <a:lnSpc>
                <a:spcPct val="90000"/>
              </a:lnSpc>
            </a:pPr>
            <a:r>
              <a:rPr lang="en-GB" sz="1600" b="1" dirty="0" smtClean="0">
                <a:solidFill>
                  <a:srgbClr val="002060"/>
                </a:solidFill>
              </a:rPr>
              <a:t>Updates registers </a:t>
            </a:r>
            <a:r>
              <a:rPr lang="en-GB" sz="1600" dirty="0" smtClean="0">
                <a:solidFill>
                  <a:srgbClr val="002060"/>
                </a:solidFill>
              </a:rPr>
              <a:t>and </a:t>
            </a:r>
            <a:r>
              <a:rPr lang="en-GB" sz="1600" b="1" dirty="0" smtClean="0">
                <a:solidFill>
                  <a:srgbClr val="002060"/>
                </a:solidFill>
              </a:rPr>
              <a:t>status flags </a:t>
            </a:r>
            <a:r>
              <a:rPr lang="en-GB" sz="1600" dirty="0" smtClean="0">
                <a:solidFill>
                  <a:srgbClr val="002060"/>
                </a:solidFill>
              </a:rPr>
              <a:t>modified during the preceding execute stage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00034" y="857232"/>
            <a:ext cx="2190736" cy="2071702"/>
          </a:xfrm>
        </p:spPr>
        <p:txBody>
          <a:bodyPr>
            <a:normAutofit/>
          </a:bodyPr>
          <a:lstStyle/>
          <a:p>
            <a:pPr algn="ctr"/>
            <a:r>
              <a:rPr lang="en-GB" sz="2800" b="1" dirty="0">
                <a:effectLst>
                  <a:outerShdw blurRad="38100" dist="38100" dir="2700000" algn="tl">
                    <a:srgbClr val="000000">
                      <a:alpha val="43137"/>
                    </a:srgbClr>
                  </a:outerShdw>
                </a:effectLst>
              </a:rPr>
              <a:t>80486</a:t>
            </a:r>
            <a:r>
              <a:rPr lang="en-GB" sz="2800" b="1" dirty="0" smtClean="0">
                <a:effectLst>
                  <a:outerShdw blurRad="38100" dist="38100" dir="2700000" algn="tl">
                    <a:srgbClr val="000000">
                      <a:alpha val="43137"/>
                    </a:srgbClr>
                  </a:outerShdw>
                </a:effectLst>
              </a:rPr>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Instruction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Pipeline </a:t>
            </a:r>
            <a:br>
              <a:rPr lang="en-GB" sz="2800" b="1" dirty="0" smtClean="0">
                <a:effectLst>
                  <a:outerShdw blurRad="38100" dist="38100" dir="2700000" algn="tl">
                    <a:srgbClr val="000000">
                      <a:alpha val="43137"/>
                    </a:srgbClr>
                  </a:outerShdw>
                </a:effectLst>
              </a:rPr>
            </a:br>
            <a:r>
              <a:rPr lang="en-GB" sz="2800" b="1" dirty="0" smtClean="0">
                <a:effectLst>
                  <a:outerShdw blurRad="38100" dist="38100" dir="2700000" algn="tl">
                    <a:srgbClr val="000000">
                      <a:alpha val="43137"/>
                    </a:srgbClr>
                  </a:outerShdw>
                </a:effectLst>
              </a:rPr>
              <a:t>Examples</a:t>
            </a:r>
            <a:endParaRPr lang="en-GB" sz="2800" b="1" dirty="0">
              <a:effectLst>
                <a:outerShdw blurRad="38100" dist="38100" dir="2700000" algn="tl">
                  <a:srgbClr val="000000">
                    <a:alpha val="43137"/>
                  </a:srgbClr>
                </a:outerShdw>
              </a:effectLst>
            </a:endParaRPr>
          </a:p>
        </p:txBody>
      </p:sp>
      <p:pic>
        <p:nvPicPr>
          <p:cNvPr id="14338" name="Picture 2"/>
          <p:cNvPicPr>
            <a:picLocks noChangeAspect="1" noChangeArrowheads="1"/>
          </p:cNvPicPr>
          <p:nvPr/>
        </p:nvPicPr>
        <p:blipFill>
          <a:blip r:embed="rId3"/>
          <a:srcRect/>
          <a:stretch>
            <a:fillRect/>
          </a:stretch>
        </p:blipFill>
        <p:spPr bwMode="auto">
          <a:xfrm>
            <a:off x="2928926" y="1285860"/>
            <a:ext cx="5943600" cy="4352925"/>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4073526"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97541" y="2438400"/>
            <a:ext cx="3657600" cy="3205178"/>
          </a:xfrm>
        </p:spPr>
        <p:txBody>
          <a:bodyPr>
            <a:noAutofit/>
          </a:bodyPr>
          <a:lstStyle/>
          <a:p>
            <a:r>
              <a:rPr lang="en-US" sz="2400" dirty="0" smtClean="0">
                <a:solidFill>
                  <a:srgbClr val="002060"/>
                </a:solidFill>
              </a:rPr>
              <a:t>Processor organization</a:t>
            </a:r>
          </a:p>
          <a:p>
            <a:r>
              <a:rPr lang="en-US" sz="2400" dirty="0" smtClean="0">
                <a:solidFill>
                  <a:srgbClr val="002060"/>
                </a:solidFill>
              </a:rPr>
              <a:t>Register organization</a:t>
            </a:r>
          </a:p>
          <a:p>
            <a:pPr lvl="1"/>
            <a:r>
              <a:rPr lang="en-US" sz="2400" dirty="0" smtClean="0">
                <a:solidFill>
                  <a:srgbClr val="002060"/>
                </a:solidFill>
              </a:rPr>
              <a:t>User-visible registers</a:t>
            </a:r>
          </a:p>
          <a:p>
            <a:pPr lvl="1"/>
            <a:r>
              <a:rPr lang="en-US" sz="2400" dirty="0" smtClean="0">
                <a:solidFill>
                  <a:srgbClr val="002060"/>
                </a:solidFill>
              </a:rPr>
              <a:t>Control and status registers</a:t>
            </a:r>
          </a:p>
          <a:p>
            <a:r>
              <a:rPr lang="en-US" sz="2400" dirty="0" smtClean="0">
                <a:solidFill>
                  <a:srgbClr val="002060"/>
                </a:solidFill>
              </a:rPr>
              <a:t>Instruction cycle</a:t>
            </a:r>
          </a:p>
          <a:p>
            <a:pPr lvl="1"/>
            <a:r>
              <a:rPr lang="en-US" sz="2400" dirty="0" smtClean="0">
                <a:solidFill>
                  <a:srgbClr val="002060"/>
                </a:solidFill>
              </a:rPr>
              <a:t>The indirect cycle</a:t>
            </a:r>
          </a:p>
          <a:p>
            <a:pPr lvl="1"/>
            <a:r>
              <a:rPr lang="en-US" sz="2400" dirty="0" smtClean="0">
                <a:solidFill>
                  <a:srgbClr val="002060"/>
                </a:solidFill>
              </a:rPr>
              <a:t>Data flow</a:t>
            </a:r>
          </a:p>
        </p:txBody>
      </p:sp>
      <p:sp>
        <p:nvSpPr>
          <p:cNvPr id="32" name="Content Placeholder 31"/>
          <p:cNvSpPr>
            <a:spLocks noGrp="1"/>
          </p:cNvSpPr>
          <p:nvPr>
            <p:ph sz="quarter" idx="4"/>
          </p:nvPr>
        </p:nvSpPr>
        <p:spPr>
          <a:xfrm>
            <a:off x="4800600" y="2286000"/>
            <a:ext cx="3657600" cy="4114800"/>
          </a:xfrm>
        </p:spPr>
        <p:txBody>
          <a:bodyPr>
            <a:normAutofit/>
          </a:bodyPr>
          <a:lstStyle/>
          <a:p>
            <a:r>
              <a:rPr lang="en-US" sz="2400" dirty="0" smtClean="0">
                <a:solidFill>
                  <a:srgbClr val="002060"/>
                </a:solidFill>
              </a:rPr>
              <a:t>Instruction pipelining</a:t>
            </a:r>
          </a:p>
          <a:p>
            <a:pPr lvl="1"/>
            <a:r>
              <a:rPr lang="en-US" sz="2400" dirty="0" smtClean="0">
                <a:solidFill>
                  <a:srgbClr val="002060"/>
                </a:solidFill>
              </a:rPr>
              <a:t>Pipelining strategy</a:t>
            </a:r>
          </a:p>
          <a:p>
            <a:pPr lvl="1"/>
            <a:r>
              <a:rPr lang="en-US" sz="2400" dirty="0" smtClean="0">
                <a:solidFill>
                  <a:srgbClr val="002060"/>
                </a:solidFill>
              </a:rPr>
              <a:t>Pipeline performance</a:t>
            </a:r>
          </a:p>
          <a:p>
            <a:pPr lvl="1"/>
            <a:r>
              <a:rPr lang="en-US" sz="2400" dirty="0" smtClean="0">
                <a:solidFill>
                  <a:srgbClr val="002060"/>
                </a:solidFill>
              </a:rPr>
              <a:t>Pipeline hazards</a:t>
            </a:r>
          </a:p>
          <a:p>
            <a:pPr lvl="1"/>
            <a:r>
              <a:rPr lang="en-US" sz="2400" dirty="0" smtClean="0">
                <a:solidFill>
                  <a:srgbClr val="002060"/>
                </a:solidFill>
              </a:rPr>
              <a:t>Dealing with branches</a:t>
            </a:r>
          </a:p>
          <a:p>
            <a:pPr lvl="1"/>
            <a:r>
              <a:rPr lang="en-US" sz="2400" dirty="0" smtClean="0">
                <a:solidFill>
                  <a:srgbClr val="002060"/>
                </a:solidFill>
              </a:rPr>
              <a:t>Intel 80486 pipelining</a:t>
            </a:r>
          </a:p>
        </p:txBody>
      </p:sp>
      <p:sp>
        <p:nvSpPr>
          <p:cNvPr id="44035" name="Rectangle 3"/>
          <p:cNvSpPr>
            <a:spLocks noGrp="1" noChangeArrowheads="1"/>
          </p:cNvSpPr>
          <p:nvPr>
            <p:ph type="body" idx="1"/>
          </p:nvPr>
        </p:nvSpPr>
        <p:spPr>
          <a:xfrm>
            <a:off x="497541" y="1295400"/>
            <a:ext cx="3657600" cy="1098177"/>
          </a:xfrm>
        </p:spPr>
        <p:txBody>
          <a:bodyPr>
            <a:normAutofit/>
          </a:bodyPr>
          <a:lstStyle/>
          <a:p>
            <a:endParaRPr/>
          </a:p>
          <a:p>
            <a:endParaRPr lang="en-US" sz="800" dirty="0" smtClean="0"/>
          </a:p>
          <a:p>
            <a:endParaRPr lang="en-US" sz="800" dirty="0" smtClean="0"/>
          </a:p>
          <a:p>
            <a:r>
              <a:rPr lang="en-US" sz="3200" dirty="0" smtClean="0"/>
              <a:t>Chapter 14     </a:t>
            </a:r>
          </a:p>
          <a:p>
            <a:endParaRPr lang="en-US" sz="3200" dirty="0"/>
          </a:p>
        </p:txBody>
      </p:sp>
      <p:sp>
        <p:nvSpPr>
          <p:cNvPr id="31" name="Text Placeholder 30"/>
          <p:cNvSpPr>
            <a:spLocks noGrp="1"/>
          </p:cNvSpPr>
          <p:nvPr>
            <p:ph type="body" sz="quarter" idx="3"/>
          </p:nvPr>
        </p:nvSpPr>
        <p:spPr>
          <a:xfrm>
            <a:off x="4419600" y="304800"/>
            <a:ext cx="3657600" cy="1707776"/>
          </a:xfrm>
        </p:spPr>
        <p:txBody>
          <a:bodyPr/>
          <a:lstStyle/>
          <a:p>
            <a:r>
              <a:rPr lang="en-US" sz="2800" dirty="0" smtClean="0">
                <a:solidFill>
                  <a:schemeClr val="accent1">
                    <a:lumMod val="50000"/>
                  </a:schemeClr>
                </a:solidFill>
              </a:rPr>
              <a:t>Processor Structure and Function</a:t>
            </a:r>
            <a:endParaRPr lang="en-US" dirty="0">
              <a:solidFill>
                <a:srgbClr val="6666CC"/>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498474" y="116632"/>
            <a:ext cx="7556313" cy="712658"/>
          </a:xfrm>
        </p:spPr>
        <p:txBody>
          <a:bodyPr/>
          <a:lstStyle/>
          <a:p>
            <a:r>
              <a:rPr lang="en-GB" dirty="0" smtClean="0">
                <a:effectLst>
                  <a:outerShdw blurRad="38100" dist="38100" dir="2700000" algn="tl">
                    <a:srgbClr val="000000">
                      <a:alpha val="43137"/>
                    </a:srgbClr>
                  </a:outerShdw>
                </a:effectLst>
              </a:rPr>
              <a:t>10 Exercises</a:t>
            </a:r>
            <a:endParaRPr lang="en-GB" dirty="0">
              <a:effectLst>
                <a:outerShdw blurRad="38100" dist="38100" dir="2700000" algn="tl">
                  <a:srgbClr val="000000">
                    <a:alpha val="43137"/>
                  </a:srgbClr>
                </a:outerShdw>
              </a:effectLst>
            </a:endParaRPr>
          </a:p>
        </p:txBody>
      </p:sp>
      <p:sp>
        <p:nvSpPr>
          <p:cNvPr id="144387" name="Rectangle 3"/>
          <p:cNvSpPr>
            <a:spLocks noGrp="1" noChangeArrowheads="1"/>
          </p:cNvSpPr>
          <p:nvPr>
            <p:ph idx="1"/>
          </p:nvPr>
        </p:nvSpPr>
        <p:spPr>
          <a:xfrm>
            <a:off x="533400" y="1052736"/>
            <a:ext cx="7556313" cy="3168352"/>
          </a:xfrm>
        </p:spPr>
        <p:txBody>
          <a:bodyPr>
            <a:normAutofit/>
          </a:bodyPr>
          <a:lstStyle/>
          <a:p>
            <a:pPr>
              <a:lnSpc>
                <a:spcPct val="90000"/>
              </a:lnSpc>
              <a:buNone/>
            </a:pPr>
            <a:r>
              <a:rPr lang="en-US" dirty="0" smtClean="0">
                <a:solidFill>
                  <a:schemeClr val="tx1"/>
                </a:solidFill>
              </a:rPr>
              <a:t>What would be the value of the following flags: Carry, Zero, Overflow, Sign, Even Parity , Half-Carry ?</a:t>
            </a:r>
          </a:p>
          <a:p>
            <a:pPr>
              <a:lnSpc>
                <a:spcPct val="90000"/>
              </a:lnSpc>
            </a:pPr>
            <a:r>
              <a:rPr lang="en-US" dirty="0" smtClean="0">
                <a:solidFill>
                  <a:schemeClr val="tx1"/>
                </a:solidFill>
              </a:rPr>
              <a:t>14.8 -If the last operation performed on a computer with an 8-bit word was an addition in which the two operands were 00000010 and 00000011.</a:t>
            </a:r>
          </a:p>
          <a:p>
            <a:pPr>
              <a:lnSpc>
                <a:spcPct val="90000"/>
              </a:lnSpc>
            </a:pPr>
            <a:r>
              <a:rPr lang="en-US" dirty="0" smtClean="0">
                <a:solidFill>
                  <a:schemeClr val="tx1"/>
                </a:solidFill>
              </a:rPr>
              <a:t>14.9-Repeat for the addition of -1 (twos complement) and +1. </a:t>
            </a:r>
          </a:p>
          <a:p>
            <a:pPr>
              <a:lnSpc>
                <a:spcPct val="90000"/>
              </a:lnSpc>
            </a:pPr>
            <a:r>
              <a:rPr lang="en-US" dirty="0" smtClean="0">
                <a:solidFill>
                  <a:schemeClr val="tx1"/>
                </a:solidFill>
              </a:rPr>
              <a:t>14.10- Repeat for the </a:t>
            </a:r>
            <a:r>
              <a:rPr lang="en-US" dirty="0" err="1" smtClean="0">
                <a:solidFill>
                  <a:schemeClr val="tx1"/>
                </a:solidFill>
              </a:rPr>
              <a:t>substraction</a:t>
            </a:r>
            <a:r>
              <a:rPr lang="en-US" dirty="0" smtClean="0">
                <a:solidFill>
                  <a:schemeClr val="tx1"/>
                </a:solidFill>
              </a:rPr>
              <a:t>  A - B, where A contains 11110000 and B contains 0010100.</a:t>
            </a:r>
            <a:endParaRPr lang="en-GB" dirty="0" smtClean="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sp>
        <p:nvSpPr>
          <p:cNvPr id="5" name="TextBox 4"/>
          <p:cNvSpPr txBox="1"/>
          <p:nvPr/>
        </p:nvSpPr>
        <p:spPr>
          <a:xfrm>
            <a:off x="323528" y="4077072"/>
            <a:ext cx="8496944" cy="2554545"/>
          </a:xfrm>
          <a:prstGeom prst="rect">
            <a:avLst/>
          </a:prstGeom>
          <a:noFill/>
        </p:spPr>
        <p:txBody>
          <a:bodyPr wrap="square" rtlCol="0">
            <a:spAutoFit/>
          </a:bodyPr>
          <a:lstStyle/>
          <a:p>
            <a:r>
              <a:rPr lang="en-US" sz="2000" dirty="0" err="1" smtClean="0"/>
              <a:t>Cờ</a:t>
            </a:r>
            <a:r>
              <a:rPr lang="en-US" sz="2000" dirty="0" smtClean="0"/>
              <a:t> </a:t>
            </a:r>
            <a:r>
              <a:rPr lang="en-US" sz="2000" dirty="0" err="1" smtClean="0"/>
              <a:t>nhớ</a:t>
            </a:r>
            <a:r>
              <a:rPr lang="en-US" sz="2000" dirty="0" smtClean="0"/>
              <a:t> </a:t>
            </a:r>
            <a:r>
              <a:rPr lang="en-US" sz="2000" b="1" u="sng" dirty="0" smtClean="0"/>
              <a:t>carry</a:t>
            </a:r>
            <a:r>
              <a:rPr lang="en-US" sz="2000" dirty="0" smtClean="0"/>
              <a:t>: </a:t>
            </a:r>
            <a:r>
              <a:rPr lang="en-US" sz="2000" dirty="0" err="1" smtClean="0"/>
              <a:t>Làm</a:t>
            </a:r>
            <a:r>
              <a:rPr lang="en-US" sz="2000" dirty="0" smtClean="0"/>
              <a:t> </a:t>
            </a:r>
            <a:r>
              <a:rPr lang="en-US" sz="2000" dirty="0" err="1" smtClean="0"/>
              <a:t>phép</a:t>
            </a:r>
            <a:r>
              <a:rPr lang="en-US" sz="2000" dirty="0" smtClean="0"/>
              <a:t> </a:t>
            </a:r>
            <a:r>
              <a:rPr lang="en-US" sz="2000" dirty="0" err="1" smtClean="0"/>
              <a:t>toán</a:t>
            </a:r>
            <a:r>
              <a:rPr lang="en-US" sz="2000" dirty="0" smtClean="0"/>
              <a:t> </a:t>
            </a:r>
            <a:r>
              <a:rPr lang="en-US" sz="2000" dirty="0" err="1" smtClean="0"/>
              <a:t>xong</a:t>
            </a:r>
            <a:r>
              <a:rPr lang="en-US" sz="2000" dirty="0" smtClean="0"/>
              <a:t> </a:t>
            </a:r>
            <a:r>
              <a:rPr lang="en-US" sz="2000" dirty="0" err="1" smtClean="0"/>
              <a:t>còn</a:t>
            </a:r>
            <a:r>
              <a:rPr lang="en-US" sz="2000" dirty="0" smtClean="0"/>
              <a:t> </a:t>
            </a:r>
            <a:r>
              <a:rPr lang="en-US" sz="2000" dirty="0" err="1" smtClean="0"/>
              <a:t>nhớ</a:t>
            </a:r>
            <a:r>
              <a:rPr lang="en-US" sz="2000" dirty="0" smtClean="0"/>
              <a:t> hay </a:t>
            </a:r>
            <a:r>
              <a:rPr lang="en-US" sz="2000" dirty="0" err="1" smtClean="0"/>
              <a:t>không</a:t>
            </a:r>
            <a:r>
              <a:rPr lang="en-US" sz="2000" dirty="0" smtClean="0"/>
              <a:t>?</a:t>
            </a:r>
          </a:p>
          <a:p>
            <a:r>
              <a:rPr lang="en-US" sz="2000" dirty="0" err="1" smtClean="0"/>
              <a:t>Cờ</a:t>
            </a:r>
            <a:r>
              <a:rPr lang="en-US" sz="2000" dirty="0" smtClean="0"/>
              <a:t> </a:t>
            </a:r>
            <a:r>
              <a:rPr lang="en-US" sz="2000" b="1" u="sng" dirty="0" smtClean="0"/>
              <a:t>zero</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toán</a:t>
            </a:r>
            <a:r>
              <a:rPr lang="en-US" sz="2000" dirty="0" smtClean="0"/>
              <a:t> </a:t>
            </a:r>
            <a:r>
              <a:rPr lang="en-US" sz="2000" dirty="0" err="1" smtClean="0"/>
              <a:t>có</a:t>
            </a:r>
            <a:r>
              <a:rPr lang="en-US" sz="2000" dirty="0" smtClean="0"/>
              <a:t> </a:t>
            </a:r>
            <a:r>
              <a:rPr lang="en-US" sz="2000" dirty="0" err="1" smtClean="0"/>
              <a:t>là</a:t>
            </a:r>
            <a:r>
              <a:rPr lang="en-US" sz="2000" dirty="0" smtClean="0"/>
              <a:t> 0 hay </a:t>
            </a:r>
            <a:r>
              <a:rPr lang="en-US" sz="2000" dirty="0" err="1" smtClean="0"/>
              <a:t>không</a:t>
            </a:r>
            <a:r>
              <a:rPr lang="en-US" sz="2000" dirty="0" smtClean="0"/>
              <a:t>?</a:t>
            </a:r>
          </a:p>
          <a:p>
            <a:r>
              <a:rPr lang="en-US" sz="2000" dirty="0" err="1" smtClean="0"/>
              <a:t>Cờ</a:t>
            </a:r>
            <a:r>
              <a:rPr lang="en-US" sz="2000" dirty="0" smtClean="0"/>
              <a:t> </a:t>
            </a:r>
            <a:r>
              <a:rPr lang="en-US" sz="2000" dirty="0" err="1" smtClean="0"/>
              <a:t>tràn</a:t>
            </a:r>
            <a:r>
              <a:rPr lang="en-US" sz="2000" dirty="0" smtClean="0"/>
              <a:t> (</a:t>
            </a:r>
            <a:r>
              <a:rPr lang="en-US" sz="2000" b="1" u="sng" dirty="0" smtClean="0"/>
              <a:t>overflow</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của</a:t>
            </a:r>
            <a:r>
              <a:rPr lang="en-US" sz="2000" dirty="0" smtClean="0"/>
              <a:t> </a:t>
            </a:r>
            <a:r>
              <a:rPr lang="en-US" sz="2000" dirty="0" err="1" smtClean="0"/>
              <a:t>phép</a:t>
            </a:r>
            <a:r>
              <a:rPr lang="en-US" sz="2000" dirty="0" smtClean="0"/>
              <a:t> </a:t>
            </a:r>
            <a:r>
              <a:rPr lang="en-US" sz="2000" dirty="0" err="1" smtClean="0"/>
              <a:t>toán</a:t>
            </a:r>
            <a:r>
              <a:rPr lang="en-US" sz="2000" dirty="0" smtClean="0"/>
              <a:t> </a:t>
            </a:r>
            <a:r>
              <a:rPr lang="en-US" sz="2000" dirty="0" err="1" smtClean="0"/>
              <a:t>có</a:t>
            </a:r>
            <a:r>
              <a:rPr lang="en-US" sz="2000" dirty="0" smtClean="0"/>
              <a:t> </a:t>
            </a:r>
            <a:r>
              <a:rPr lang="en-US" sz="2000" dirty="0" err="1" smtClean="0"/>
              <a:t>bị</a:t>
            </a:r>
            <a:r>
              <a:rPr lang="en-US" sz="2000" dirty="0" smtClean="0"/>
              <a:t> </a:t>
            </a:r>
            <a:r>
              <a:rPr lang="en-US" sz="2000" dirty="0" err="1" smtClean="0"/>
              <a:t>tràn</a:t>
            </a:r>
            <a:r>
              <a:rPr lang="en-US" sz="2000" dirty="0" smtClean="0"/>
              <a:t> hay </a:t>
            </a:r>
            <a:r>
              <a:rPr lang="en-US" sz="2000" dirty="0" err="1" smtClean="0"/>
              <a:t>không</a:t>
            </a:r>
            <a:r>
              <a:rPr lang="en-US" sz="2000" dirty="0" smtClean="0"/>
              <a:t> (</a:t>
            </a:r>
            <a:r>
              <a:rPr lang="en-US" sz="2000" dirty="0" err="1" smtClean="0"/>
              <a:t>nơi</a:t>
            </a:r>
            <a:r>
              <a:rPr lang="en-US" sz="2000" dirty="0" smtClean="0"/>
              <a:t> </a:t>
            </a:r>
            <a:r>
              <a:rPr lang="en-US" sz="2000" dirty="0" err="1" smtClean="0"/>
              <a:t>chưa</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không</a:t>
            </a:r>
            <a:r>
              <a:rPr lang="en-US" sz="2000" dirty="0" smtClean="0"/>
              <a:t> </a:t>
            </a:r>
            <a:r>
              <a:rPr lang="en-US" sz="2000" dirty="0" err="1" smtClean="0"/>
              <a:t>đủ</a:t>
            </a:r>
            <a:r>
              <a:rPr lang="en-US" sz="2000" dirty="0" smtClean="0"/>
              <a:t> </a:t>
            </a:r>
            <a:r>
              <a:rPr lang="en-US" sz="2000" dirty="0" err="1" smtClean="0"/>
              <a:t>rông</a:t>
            </a:r>
            <a:r>
              <a:rPr lang="en-US" sz="2000" dirty="0" smtClean="0"/>
              <a:t> </a:t>
            </a:r>
            <a:r>
              <a:rPr lang="en-US" sz="2000" dirty="0" err="1" smtClean="0"/>
              <a:t>để</a:t>
            </a:r>
            <a:r>
              <a:rPr lang="en-US" sz="2000" dirty="0" smtClean="0"/>
              <a:t> </a:t>
            </a:r>
            <a:r>
              <a:rPr lang="en-US" sz="2000" dirty="0" err="1" smtClean="0"/>
              <a:t>chứa</a:t>
            </a:r>
            <a:r>
              <a:rPr lang="en-US" sz="2000" dirty="0" smtClean="0"/>
              <a:t> </a:t>
            </a:r>
            <a:r>
              <a:rPr lang="en-US" sz="2000" dirty="0" err="1" smtClean="0"/>
              <a:t>kết</a:t>
            </a:r>
            <a:r>
              <a:rPr lang="en-US" sz="2000" dirty="0" smtClean="0"/>
              <a:t> </a:t>
            </a:r>
            <a:r>
              <a:rPr lang="en-US" sz="2000" dirty="0" err="1" smtClean="0"/>
              <a:t>quả</a:t>
            </a:r>
            <a:r>
              <a:rPr lang="en-US" sz="2000" dirty="0" smtClean="0"/>
              <a:t>)?</a:t>
            </a:r>
          </a:p>
          <a:p>
            <a:r>
              <a:rPr lang="en-US" sz="2000" dirty="0" err="1" smtClean="0"/>
              <a:t>Cờ</a:t>
            </a:r>
            <a:r>
              <a:rPr lang="en-US" sz="2000" dirty="0" smtClean="0"/>
              <a:t> </a:t>
            </a:r>
            <a:r>
              <a:rPr lang="en-US" sz="2000" dirty="0" err="1" smtClean="0"/>
              <a:t>dấu</a:t>
            </a:r>
            <a:r>
              <a:rPr lang="en-US" sz="2000" dirty="0" smtClean="0"/>
              <a:t> (</a:t>
            </a:r>
            <a:r>
              <a:rPr lang="en-US" sz="2000" b="1" u="sng" dirty="0" smtClean="0"/>
              <a:t>sign</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có</a:t>
            </a:r>
            <a:r>
              <a:rPr lang="en-US" sz="2000" dirty="0" smtClean="0"/>
              <a:t> </a:t>
            </a:r>
            <a:r>
              <a:rPr lang="en-US" sz="2000" dirty="0" err="1" smtClean="0"/>
              <a:t>là</a:t>
            </a:r>
            <a:r>
              <a:rPr lang="en-US" sz="2000" dirty="0" smtClean="0"/>
              <a:t> </a:t>
            </a:r>
            <a:r>
              <a:rPr lang="en-US" sz="2000" dirty="0" err="1" smtClean="0"/>
              <a:t>số</a:t>
            </a:r>
            <a:r>
              <a:rPr lang="en-US" sz="2000" dirty="0" smtClean="0"/>
              <a:t> </a:t>
            </a:r>
            <a:r>
              <a:rPr lang="en-US" sz="2000" dirty="0" err="1" smtClean="0"/>
              <a:t>âm</a:t>
            </a:r>
            <a:r>
              <a:rPr lang="en-US" sz="2000" dirty="0" smtClean="0"/>
              <a:t> </a:t>
            </a:r>
            <a:r>
              <a:rPr lang="en-US" sz="2000" dirty="0" err="1" smtClean="0"/>
              <a:t>không</a:t>
            </a:r>
            <a:r>
              <a:rPr lang="en-US" sz="2000" dirty="0" smtClean="0"/>
              <a:t>?</a:t>
            </a:r>
          </a:p>
          <a:p>
            <a:r>
              <a:rPr lang="en-US" sz="2000" dirty="0" err="1" smtClean="0"/>
              <a:t>Cờ</a:t>
            </a:r>
            <a:r>
              <a:rPr lang="en-US" sz="2000" dirty="0" smtClean="0"/>
              <a:t> parity </a:t>
            </a:r>
            <a:r>
              <a:rPr lang="en-US" sz="2000" dirty="0" err="1" smtClean="0"/>
              <a:t>chẵn</a:t>
            </a:r>
            <a:r>
              <a:rPr lang="en-US" sz="2000" dirty="0" smtClean="0"/>
              <a:t> (</a:t>
            </a:r>
            <a:r>
              <a:rPr lang="en-US" sz="2000" b="1" u="sng" dirty="0" smtClean="0"/>
              <a:t>even parity</a:t>
            </a:r>
            <a:r>
              <a:rPr lang="en-US" sz="2000" dirty="0" smtClean="0"/>
              <a:t>): </a:t>
            </a:r>
            <a:r>
              <a:rPr lang="en-US" sz="2000" dirty="0" err="1" smtClean="0"/>
              <a:t>Số</a:t>
            </a:r>
            <a:r>
              <a:rPr lang="en-US" sz="2000" dirty="0" smtClean="0"/>
              <a:t> bit 1 </a:t>
            </a:r>
            <a:r>
              <a:rPr lang="en-US" sz="2000" dirty="0" err="1" smtClean="0"/>
              <a:t>của</a:t>
            </a:r>
            <a:r>
              <a:rPr lang="en-US" sz="2000" dirty="0" smtClean="0"/>
              <a:t> </a:t>
            </a:r>
            <a:r>
              <a:rPr lang="en-US" sz="2000" dirty="0" err="1" smtClean="0"/>
              <a:t>kết</a:t>
            </a:r>
            <a:r>
              <a:rPr lang="en-US" sz="2000" dirty="0" smtClean="0"/>
              <a:t> </a:t>
            </a:r>
            <a:r>
              <a:rPr lang="en-US" sz="2000" dirty="0" err="1" smtClean="0"/>
              <a:t>quả</a:t>
            </a:r>
            <a:r>
              <a:rPr lang="en-US" sz="2000" dirty="0" smtClean="0"/>
              <a:t> </a:t>
            </a:r>
            <a:r>
              <a:rPr lang="en-US" sz="2000" dirty="0" err="1" smtClean="0"/>
              <a:t>có</a:t>
            </a:r>
            <a:r>
              <a:rPr lang="en-US" sz="2000" dirty="0" smtClean="0"/>
              <a:t> </a:t>
            </a:r>
            <a:r>
              <a:rPr lang="en-US" sz="2000" dirty="0" err="1" smtClean="0"/>
              <a:t>là</a:t>
            </a:r>
            <a:r>
              <a:rPr lang="en-US" sz="2000" dirty="0" smtClean="0"/>
              <a:t> </a:t>
            </a:r>
            <a:r>
              <a:rPr lang="en-US" sz="2000" dirty="0" err="1" smtClean="0"/>
              <a:t>số</a:t>
            </a:r>
            <a:r>
              <a:rPr lang="en-US" sz="2000" dirty="0" smtClean="0"/>
              <a:t> </a:t>
            </a:r>
            <a:r>
              <a:rPr lang="en-US" sz="2000" dirty="0" err="1" smtClean="0"/>
              <a:t>chẵn</a:t>
            </a:r>
            <a:r>
              <a:rPr lang="en-US" sz="2000" dirty="0" smtClean="0"/>
              <a:t> </a:t>
            </a:r>
            <a:r>
              <a:rPr lang="en-US" sz="2000" dirty="0" err="1" smtClean="0"/>
              <a:t>không</a:t>
            </a:r>
            <a:r>
              <a:rPr lang="en-US" sz="2000" dirty="0" smtClean="0"/>
              <a:t>?</a:t>
            </a:r>
          </a:p>
          <a:p>
            <a:r>
              <a:rPr lang="en-US" sz="2000" dirty="0" err="1" smtClean="0"/>
              <a:t>Cờ</a:t>
            </a:r>
            <a:r>
              <a:rPr lang="en-US" sz="2000" dirty="0" smtClean="0"/>
              <a:t> </a:t>
            </a:r>
            <a:r>
              <a:rPr lang="en-US" sz="2000" dirty="0" err="1" smtClean="0"/>
              <a:t>nhớ</a:t>
            </a:r>
            <a:r>
              <a:rPr lang="en-US" sz="2000" dirty="0" smtClean="0"/>
              <a:t> </a:t>
            </a:r>
            <a:r>
              <a:rPr lang="en-US" sz="2000" dirty="0" err="1" smtClean="0"/>
              <a:t>nửa</a:t>
            </a:r>
            <a:r>
              <a:rPr lang="en-US" sz="2000" dirty="0" smtClean="0"/>
              <a:t> (</a:t>
            </a:r>
            <a:r>
              <a:rPr lang="en-US" sz="2000" b="1" u="sng" dirty="0" smtClean="0"/>
              <a:t>half-carry</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biến</a:t>
            </a:r>
            <a:r>
              <a:rPr lang="en-US" sz="2000" dirty="0" smtClean="0"/>
              <a:t> </a:t>
            </a:r>
            <a:r>
              <a:rPr lang="en-US" sz="2000" dirty="0" err="1" smtClean="0"/>
              <a:t>nhớ</a:t>
            </a:r>
            <a:r>
              <a:rPr lang="en-US" sz="2000" dirty="0" smtClean="0"/>
              <a:t> (carry) </a:t>
            </a:r>
            <a:r>
              <a:rPr lang="en-US" sz="2000" smtClean="0"/>
              <a:t>sau </a:t>
            </a:r>
            <a:r>
              <a:rPr lang="en-US" sz="2000" dirty="0" err="1" smtClean="0"/>
              <a:t>khi</a:t>
            </a:r>
            <a:r>
              <a:rPr lang="en-US" sz="2000" dirty="0" smtClean="0"/>
              <a:t> </a:t>
            </a:r>
            <a:r>
              <a:rPr lang="en-US" sz="2000" dirty="0" err="1" smtClean="0"/>
              <a:t>thực</a:t>
            </a:r>
            <a:r>
              <a:rPr lang="en-US" sz="2000" dirty="0" smtClean="0"/>
              <a:t> </a:t>
            </a:r>
            <a:r>
              <a:rPr lang="en-US" sz="2000" dirty="0" err="1" smtClean="0"/>
              <a:t>thi</a:t>
            </a:r>
            <a:r>
              <a:rPr lang="en-US" sz="2000" dirty="0" smtClean="0"/>
              <a:t> </a:t>
            </a:r>
            <a:r>
              <a:rPr lang="en-US" sz="2000" dirty="0" err="1" smtClean="0"/>
              <a:t>được</a:t>
            </a:r>
            <a:r>
              <a:rPr lang="en-US" sz="2000" dirty="0" smtClean="0"/>
              <a:t> </a:t>
            </a:r>
            <a:r>
              <a:rPr lang="en-US" sz="2000" dirty="0" err="1" smtClean="0"/>
              <a:t>một</a:t>
            </a:r>
            <a:r>
              <a:rPr lang="en-US" sz="2000" dirty="0" smtClean="0"/>
              <a:t> </a:t>
            </a:r>
            <a:r>
              <a:rPr lang="en-US" sz="2000" dirty="0" err="1" smtClean="0"/>
              <a:t>nửa</a:t>
            </a:r>
            <a:r>
              <a:rPr lang="en-US" sz="2000" dirty="0" smtClean="0"/>
              <a:t> </a:t>
            </a:r>
            <a:r>
              <a:rPr lang="en-US" sz="2000" dirty="0" err="1" smtClean="0"/>
              <a:t>số</a:t>
            </a:r>
            <a:r>
              <a:rPr lang="en-US" sz="2000" dirty="0" smtClean="0"/>
              <a:t> bit </a:t>
            </a:r>
            <a:r>
              <a:rPr lang="en-US" sz="2000" dirty="0" err="1" smtClean="0"/>
              <a:t>cần</a:t>
            </a:r>
            <a:r>
              <a:rPr lang="en-US" sz="2000" dirty="0" smtClean="0"/>
              <a:t> </a:t>
            </a:r>
            <a:r>
              <a:rPr lang="en-US" sz="2000" dirty="0" err="1" smtClean="0"/>
              <a:t>tính</a:t>
            </a:r>
            <a:r>
              <a:rPr lang="en-US" sz="2000" dirty="0" smtClean="0"/>
              <a:t> </a:t>
            </a:r>
            <a:r>
              <a:rPr lang="en-US" sz="2000" dirty="0" err="1" smtClean="0"/>
              <a:t>toán</a:t>
            </a:r>
            <a:r>
              <a:rPr lang="en-US" sz="2000" dirty="0" smtClean="0"/>
              <a:t>. </a:t>
            </a:r>
            <a:r>
              <a:rPr lang="en-US" sz="2000" dirty="0" err="1" smtClean="0"/>
              <a:t>Thí</a:t>
            </a:r>
            <a:r>
              <a:rPr lang="en-US" sz="2000" dirty="0" smtClean="0"/>
              <a:t> </a:t>
            </a:r>
            <a:r>
              <a:rPr lang="en-US" sz="2000" dirty="0" err="1" smtClean="0"/>
              <a:t>dụ</a:t>
            </a:r>
            <a:r>
              <a:rPr lang="en-US" sz="2000" dirty="0" smtClean="0"/>
              <a:t>: </a:t>
            </a:r>
            <a:r>
              <a:rPr lang="en-US" sz="2000" dirty="0" err="1" smtClean="0"/>
              <a:t>Đơn</a:t>
            </a:r>
            <a:r>
              <a:rPr lang="en-US" sz="2000" dirty="0" smtClean="0"/>
              <a:t> </a:t>
            </a:r>
            <a:r>
              <a:rPr lang="en-US" sz="2000" dirty="0" err="1" smtClean="0"/>
              <a:t>vị</a:t>
            </a:r>
            <a:r>
              <a:rPr lang="en-US" sz="2000" dirty="0" smtClean="0"/>
              <a:t>  </a:t>
            </a:r>
            <a:r>
              <a:rPr lang="en-US" sz="2000" dirty="0" err="1" smtClean="0"/>
              <a:t>bộ</a:t>
            </a:r>
            <a:r>
              <a:rPr lang="en-US" sz="2000" dirty="0" smtClean="0"/>
              <a:t> </a:t>
            </a:r>
            <a:r>
              <a:rPr lang="en-US" sz="2000" dirty="0" err="1" smtClean="0"/>
              <a:t>nhớ</a:t>
            </a:r>
            <a:r>
              <a:rPr lang="en-US" sz="2000" dirty="0" smtClean="0"/>
              <a:t> </a:t>
            </a:r>
            <a:r>
              <a:rPr lang="en-US" sz="2000" dirty="0" err="1" smtClean="0"/>
              <a:t>là</a:t>
            </a:r>
            <a:r>
              <a:rPr lang="en-US" sz="2000" dirty="0" smtClean="0"/>
              <a:t> 1 byte </a:t>
            </a:r>
            <a:r>
              <a:rPr lang="en-US" sz="2000" dirty="0" err="1" smtClean="0"/>
              <a:t>thì</a:t>
            </a:r>
            <a:r>
              <a:rPr lang="en-US" sz="2000" dirty="0" smtClean="0"/>
              <a:t> </a:t>
            </a:r>
            <a:r>
              <a:rPr lang="en-US" sz="2000" dirty="0" err="1" smtClean="0"/>
              <a:t>một</a:t>
            </a:r>
            <a:r>
              <a:rPr lang="en-US" sz="2000" dirty="0" smtClean="0"/>
              <a:t> </a:t>
            </a:r>
            <a:r>
              <a:rPr lang="en-US" sz="2000" dirty="0" err="1" smtClean="0"/>
              <a:t>nửa</a:t>
            </a:r>
            <a:r>
              <a:rPr lang="en-US" sz="2000" dirty="0" smtClean="0"/>
              <a:t> </a:t>
            </a:r>
            <a:r>
              <a:rPr lang="en-US" sz="2000" dirty="0" err="1" smtClean="0"/>
              <a:t>có</a:t>
            </a:r>
            <a:r>
              <a:rPr lang="en-US" sz="2000" dirty="0" smtClean="0"/>
              <a:t> 4 bit.</a:t>
            </a:r>
            <a:endParaRPr lang="en-US" sz="20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7"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7108" name="Rectangle 4"/>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14.1- Processor Organization</a:t>
            </a:r>
            <a:endParaRPr lang="en-US"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533400" y="2219348"/>
            <a:ext cx="8182004" cy="3638544"/>
          </a:xfrm>
        </p:spPr>
        <p:txBody>
          <a:bodyPr>
            <a:normAutofit/>
          </a:bodyPr>
          <a:lstStyle/>
          <a:p>
            <a:r>
              <a:rPr lang="en-US" b="1" dirty="0" smtClean="0">
                <a:solidFill>
                  <a:srgbClr val="002060"/>
                </a:solidFill>
              </a:rPr>
              <a:t>Fetch instruction </a:t>
            </a:r>
            <a:r>
              <a:rPr lang="en-US" dirty="0" smtClean="0">
                <a:solidFill>
                  <a:srgbClr val="002060"/>
                </a:solidFill>
              </a:rPr>
              <a:t>(from memory (register, cache, main </a:t>
            </a:r>
            <a:r>
              <a:rPr lang="en-US" smtClean="0">
                <a:solidFill>
                  <a:srgbClr val="002060"/>
                </a:solidFill>
              </a:rPr>
              <a:t>memory))</a:t>
            </a:r>
            <a:endParaRPr lang="en-US" dirty="0" smtClean="0">
              <a:solidFill>
                <a:srgbClr val="002060"/>
              </a:solidFill>
            </a:endParaRPr>
          </a:p>
          <a:p>
            <a:r>
              <a:rPr lang="en-US" b="1" dirty="0" smtClean="0">
                <a:solidFill>
                  <a:srgbClr val="002060"/>
                </a:solidFill>
              </a:rPr>
              <a:t>Interpret instruction </a:t>
            </a:r>
            <a:r>
              <a:rPr lang="en-US" dirty="0" smtClean="0">
                <a:solidFill>
                  <a:srgbClr val="002060"/>
                </a:solidFill>
              </a:rPr>
              <a:t>(what action is required)</a:t>
            </a:r>
          </a:p>
          <a:p>
            <a:r>
              <a:rPr lang="en-US" b="1" dirty="0" smtClean="0">
                <a:solidFill>
                  <a:srgbClr val="002060"/>
                </a:solidFill>
              </a:rPr>
              <a:t>Fetch data </a:t>
            </a:r>
            <a:r>
              <a:rPr lang="en-US" dirty="0" smtClean="0">
                <a:solidFill>
                  <a:srgbClr val="002060"/>
                </a:solidFill>
              </a:rPr>
              <a:t>(data from memory or an I/O module)</a:t>
            </a:r>
          </a:p>
          <a:p>
            <a:r>
              <a:rPr lang="en-US" b="1" dirty="0" smtClean="0">
                <a:solidFill>
                  <a:srgbClr val="002060"/>
                </a:solidFill>
              </a:rPr>
              <a:t>Process data </a:t>
            </a:r>
            <a:r>
              <a:rPr lang="en-US" dirty="0" smtClean="0">
                <a:solidFill>
                  <a:srgbClr val="002060"/>
                </a:solidFill>
              </a:rPr>
              <a:t>(performing some operations on data)</a:t>
            </a:r>
          </a:p>
          <a:p>
            <a:r>
              <a:rPr lang="en-US" b="1" dirty="0" smtClean="0">
                <a:solidFill>
                  <a:srgbClr val="002060"/>
                </a:solidFill>
              </a:rPr>
              <a:t>Write data </a:t>
            </a:r>
            <a:r>
              <a:rPr lang="en-US" dirty="0" smtClean="0">
                <a:solidFill>
                  <a:srgbClr val="002060"/>
                </a:solidFill>
              </a:rPr>
              <a:t>(writing result to memory or an I/O module)</a:t>
            </a:r>
          </a:p>
          <a:p>
            <a:pPr>
              <a:buNone/>
            </a:pPr>
            <a:r>
              <a:rPr lang="en-US" dirty="0" smtClean="0">
                <a:solidFill>
                  <a:srgbClr val="002060"/>
                </a:solidFill>
                <a:sym typeface="Wingdings" pitchFamily="2" charset="2"/>
              </a:rPr>
              <a:t> </a:t>
            </a:r>
            <a:r>
              <a:rPr lang="en-US" dirty="0" smtClean="0">
                <a:solidFill>
                  <a:srgbClr val="FF0000"/>
                </a:solidFill>
              </a:rPr>
              <a:t>In order to do these things the processor needs to store some data temporarily and therefore needs a small internal memory</a:t>
            </a:r>
            <a:endParaRPr lang="en-US" dirty="0">
              <a:solidFill>
                <a:srgbClr val="FF0000"/>
              </a:solidFill>
            </a:endParaRPr>
          </a:p>
        </p:txBody>
      </p:sp>
      <p:sp>
        <p:nvSpPr>
          <p:cNvPr id="9" name="Text Placeholder 8"/>
          <p:cNvSpPr>
            <a:spLocks noGrp="1"/>
          </p:cNvSpPr>
          <p:nvPr>
            <p:ph type="body" sz="half" idx="2"/>
          </p:nvPr>
        </p:nvSpPr>
        <p:spPr>
          <a:xfrm>
            <a:off x="762000" y="1219200"/>
            <a:ext cx="7558960" cy="774700"/>
          </a:xfrm>
        </p:spPr>
        <p:txBody>
          <a:bodyPr/>
          <a:lstStyle/>
          <a:p>
            <a:r>
              <a:rPr lang="en-US" sz="2800" b="1" dirty="0" smtClean="0"/>
              <a:t>Processor Requirements:</a:t>
            </a:r>
            <a:endParaRPr lang="en-US" sz="2800" b="1" dirty="0"/>
          </a:p>
        </p:txBody>
      </p:sp>
      <p:pic>
        <p:nvPicPr>
          <p:cNvPr id="10" name="Picture 9"/>
          <p:cNvPicPr>
            <a:picLocks noChangeAspect="1"/>
          </p:cNvPicPr>
          <p:nvPr/>
        </p:nvPicPr>
        <p:blipFill>
          <a:blip r:embed="rId3"/>
          <a:stretch>
            <a:fillRect/>
          </a:stretch>
        </p:blipFill>
        <p:spPr>
          <a:xfrm rot="726868">
            <a:off x="6971827" y="478043"/>
            <a:ext cx="1786215" cy="1274312"/>
          </a:xfrm>
          <a:prstGeom prst="rect">
            <a:avLst/>
          </a:prstGeom>
          <a:effectLst/>
        </p:spPr>
      </p:pic>
      <p:sp>
        <p:nvSpPr>
          <p:cNvPr id="11" name="Slide Number Placeholder 10"/>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CPU With</a:t>
            </a:r>
            <a:r>
              <a:rPr lang="en-GB" dirty="0" smtClean="0">
                <a:effectLst>
                  <a:outerShdw blurRad="38100" dist="38100" dir="2700000" algn="tl">
                    <a:srgbClr val="000000">
                      <a:alpha val="43137"/>
                    </a:srgbClr>
                  </a:outerShdw>
                </a:effectLst>
              </a:rPr>
              <a:t> the System Bus and </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 CPU Internal Structure</a:t>
            </a:r>
            <a:endParaRPr lang="en-GB" dirty="0">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233359" y="2100307"/>
            <a:ext cx="3838575" cy="3619500"/>
          </a:xfrm>
          <a:prstGeom prst="rect">
            <a:avLst/>
          </a:prstGeom>
          <a:noFill/>
          <a:ln w="28575">
            <a:solidFill>
              <a:schemeClr val="tx1"/>
            </a:solid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214810" y="1933593"/>
            <a:ext cx="4743450" cy="4067175"/>
          </a:xfrm>
          <a:prstGeom prst="rect">
            <a:avLst/>
          </a:prstGeom>
          <a:noFill/>
          <a:ln w="28575">
            <a:solidFill>
              <a:schemeClr val="tx1"/>
            </a:solid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5"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49156" name="Rectangle 4"/>
          <p:cNvSpPr>
            <a:spLocks noGrp="1" noChangeArrowheads="1"/>
          </p:cNvSpPr>
          <p:nvPr>
            <p:ph type="title"/>
          </p:nvPr>
        </p:nvSpPr>
        <p:spPr>
          <a:xfrm>
            <a:off x="685800" y="142852"/>
            <a:ext cx="7556313" cy="604822"/>
          </a:xfrm>
          <a:noFill/>
          <a:ln/>
        </p:spPr>
        <p:txBody>
          <a:bodyPr lIns="90488" tIns="44450" rIns="90488" bIns="44450"/>
          <a:lstStyle/>
          <a:p>
            <a:r>
              <a:rPr lang="en-US" dirty="0" smtClean="0">
                <a:effectLst>
                  <a:outerShdw blurRad="38100" dist="38100" dir="2700000" algn="tl">
                    <a:srgbClr val="000000">
                      <a:alpha val="43137"/>
                    </a:srgbClr>
                  </a:outerShdw>
                </a:effectLst>
              </a:rPr>
              <a:t>14.2- Register Organization</a:t>
            </a:r>
            <a:endParaRPr lang="en-US" dirty="0">
              <a:effectLst>
                <a:outerShdw blurRad="38100" dist="38100" dir="2700000" algn="tl">
                  <a:srgbClr val="000000">
                    <a:alpha val="43137"/>
                  </a:srgbClr>
                </a:outerShdw>
              </a:effectLst>
            </a:endParaRPr>
          </a:p>
        </p:txBody>
      </p:sp>
      <p:sp>
        <p:nvSpPr>
          <p:cNvPr id="49157" name="Rectangle 5"/>
          <p:cNvSpPr>
            <a:spLocks noGrp="1" noChangeArrowheads="1"/>
          </p:cNvSpPr>
          <p:nvPr>
            <p:ph sz="half" idx="2"/>
          </p:nvPr>
        </p:nvSpPr>
        <p:spPr>
          <a:xfrm>
            <a:off x="533400" y="3657600"/>
            <a:ext cx="3657600" cy="2124635"/>
          </a:xfrm>
          <a:noFill/>
          <a:ln/>
        </p:spPr>
        <p:txBody>
          <a:bodyPr lIns="90488" tIns="44450" rIns="90488" bIns="44450">
            <a:noAutofit/>
          </a:bodyPr>
          <a:lstStyle/>
          <a:p>
            <a:r>
              <a:rPr lang="en-US" sz="2400" dirty="0" smtClean="0">
                <a:solidFill>
                  <a:srgbClr val="002060"/>
                </a:solidFill>
              </a:rPr>
              <a:t>Enable the machine or assembly language programmer to minimize main memory references by optimizing use of registers</a:t>
            </a:r>
            <a:endParaRPr lang="en-US" sz="2400" dirty="0">
              <a:solidFill>
                <a:srgbClr val="002060"/>
              </a:solidFill>
            </a:endParaRPr>
          </a:p>
        </p:txBody>
      </p:sp>
      <p:sp>
        <p:nvSpPr>
          <p:cNvPr id="8" name="Content Placeholder 7"/>
          <p:cNvSpPr>
            <a:spLocks noGrp="1"/>
          </p:cNvSpPr>
          <p:nvPr>
            <p:ph sz="quarter" idx="4"/>
          </p:nvPr>
        </p:nvSpPr>
        <p:spPr>
          <a:xfrm>
            <a:off x="4419600" y="3657600"/>
            <a:ext cx="3657600" cy="2200835"/>
          </a:xfrm>
        </p:spPr>
        <p:txBody>
          <a:bodyPr>
            <a:noAutofit/>
          </a:bodyPr>
          <a:lstStyle/>
          <a:p>
            <a:r>
              <a:rPr lang="en-US" sz="2400" dirty="0" smtClean="0">
                <a:solidFill>
                  <a:srgbClr val="002060"/>
                </a:solidFill>
              </a:rPr>
              <a:t>Used by the control unit to control the operation of the processor and by privileged operating system programs to control the execution of programs</a:t>
            </a:r>
            <a:endParaRPr lang="en-US" sz="2400" dirty="0">
              <a:solidFill>
                <a:srgbClr val="002060"/>
              </a:solidFill>
            </a:endParaRPr>
          </a:p>
        </p:txBody>
      </p:sp>
      <p:sp>
        <p:nvSpPr>
          <p:cNvPr id="6" name="Text Placeholder 5"/>
          <p:cNvSpPr>
            <a:spLocks noGrp="1"/>
          </p:cNvSpPr>
          <p:nvPr>
            <p:ph type="body" idx="1"/>
          </p:nvPr>
        </p:nvSpPr>
        <p:spPr>
          <a:xfrm>
            <a:off x="533400" y="3000372"/>
            <a:ext cx="3657600" cy="522757"/>
          </a:xfrm>
        </p:spPr>
        <p:txBody>
          <a:bodyPr/>
          <a:lstStyle/>
          <a:p>
            <a:r>
              <a:rPr lang="en-US" sz="2000" dirty="0" smtClean="0"/>
              <a:t>User-Visible Registers</a:t>
            </a:r>
            <a:endParaRPr lang="en-US" sz="2000" dirty="0"/>
          </a:p>
        </p:txBody>
      </p:sp>
      <p:sp>
        <p:nvSpPr>
          <p:cNvPr id="7" name="Text Placeholder 6"/>
          <p:cNvSpPr>
            <a:spLocks noGrp="1"/>
          </p:cNvSpPr>
          <p:nvPr>
            <p:ph type="body" sz="quarter" idx="3"/>
          </p:nvPr>
        </p:nvSpPr>
        <p:spPr>
          <a:xfrm>
            <a:off x="4419600" y="3000372"/>
            <a:ext cx="3657600" cy="522757"/>
          </a:xfrm>
        </p:spPr>
        <p:txBody>
          <a:bodyPr/>
          <a:lstStyle/>
          <a:p>
            <a:r>
              <a:rPr lang="en-US" sz="2000" dirty="0" smtClean="0"/>
              <a:t>Control and Status Registers</a:t>
            </a:r>
            <a:endParaRPr lang="en-US" sz="2000" dirty="0"/>
          </a:p>
        </p:txBody>
      </p:sp>
      <p:sp>
        <p:nvSpPr>
          <p:cNvPr id="9" name="TextBox 8"/>
          <p:cNvSpPr txBox="1"/>
          <p:nvPr/>
        </p:nvSpPr>
        <p:spPr>
          <a:xfrm>
            <a:off x="500034" y="1000108"/>
            <a:ext cx="7600976" cy="1826141"/>
          </a:xfrm>
          <a:prstGeom prst="rect">
            <a:avLst/>
          </a:prstGeom>
          <a:noFill/>
        </p:spPr>
        <p:txBody>
          <a:bodyPr wrap="square" rtlCol="0">
            <a:spAutoFit/>
          </a:bodyPr>
          <a:lstStyle/>
          <a:p>
            <a:pPr marL="228600" indent="-228600" eaLnBrk="1" hangingPunct="1">
              <a:spcBef>
                <a:spcPts val="2000"/>
              </a:spcBef>
              <a:buClr>
                <a:schemeClr val="accent1"/>
              </a:buClr>
              <a:buSzPct val="75000"/>
              <a:buFont typeface="Wingdings" pitchFamily="2" charset="2"/>
              <a:buChar char="n"/>
            </a:pPr>
            <a:r>
              <a:rPr lang="en-US" dirty="0">
                <a:latin typeface="+mn-lt"/>
              </a:rPr>
              <a:t>Within the processor there is a set of registers that function as a level of memory above main memory and cache in the </a:t>
            </a:r>
            <a:r>
              <a:rPr lang="en-US" dirty="0" smtClean="0">
                <a:latin typeface="+mn-lt"/>
              </a:rPr>
              <a:t>hierarchy</a:t>
            </a:r>
          </a:p>
          <a:p>
            <a:pPr marL="228600" indent="-228600" eaLnBrk="1" hangingPunct="1">
              <a:spcBef>
                <a:spcPts val="2000"/>
              </a:spcBef>
              <a:buClr>
                <a:schemeClr val="accent1"/>
              </a:buClr>
              <a:buSzPct val="75000"/>
              <a:buFont typeface="Wingdings" pitchFamily="2" charset="2"/>
              <a:buChar char="n"/>
            </a:pPr>
            <a:r>
              <a:rPr lang="en-US" dirty="0" smtClean="0">
                <a:latin typeface="+mn-lt"/>
              </a:rPr>
              <a:t>The registers in the processor perform two roles:</a:t>
            </a:r>
            <a:endParaRPr lang="en-US" dirty="0">
              <a:latin typeface="+mn-lt"/>
            </a:endParaRPr>
          </a:p>
        </p:txBody>
      </p:sp>
      <p:sp>
        <p:nvSpPr>
          <p:cNvPr id="10" name="Slide Number Placeholder 9"/>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ontent Placeholder 16"/>
          <p:cNvGraphicFramePr>
            <a:graphicFrameLocks noGrp="1"/>
          </p:cNvGraphicFramePr>
          <p:nvPr>
            <p:ph idx="4294967295"/>
          </p:nvPr>
        </p:nvGraphicFramePr>
        <p:xfrm>
          <a:off x="0" y="152400"/>
          <a:ext cx="9144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02" name="Rectangle 2"/>
          <p:cNvSpPr>
            <a:spLocks noChangeArrowheads="1"/>
          </p:cNvSpPr>
          <p:nvPr/>
        </p:nvSpPr>
        <p:spPr bwMode="auto">
          <a:xfrm>
            <a:off x="431800" y="6229350"/>
            <a:ext cx="19050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3" name="Rectangle 3"/>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prstTxWarp prst="textNoShape">
              <a:avLst/>
            </a:prstTxWarp>
          </a:bodyPr>
          <a:lstStyle/>
          <a:p>
            <a:endParaRPr lang="en-US" dirty="0"/>
          </a:p>
        </p:txBody>
      </p:sp>
      <p:sp>
        <p:nvSpPr>
          <p:cNvPr id="51204" name="Rectangle 4"/>
          <p:cNvSpPr>
            <a:spLocks noGrp="1" noChangeArrowheads="1"/>
          </p:cNvSpPr>
          <p:nvPr>
            <p:ph type="title" idx="4294967295"/>
          </p:nvPr>
        </p:nvSpPr>
        <p:spPr>
          <a:xfrm>
            <a:off x="304800" y="884228"/>
            <a:ext cx="7556500" cy="1116012"/>
          </a:xfrm>
          <a:noFill/>
          <a:ln/>
        </p:spPr>
        <p:txBody>
          <a:bodyPr lIns="90488" tIns="44450" rIns="90488" bIns="44450"/>
          <a:lstStyle/>
          <a:p>
            <a:r>
              <a:rPr lang="en-US" dirty="0" smtClean="0">
                <a:effectLst>
                  <a:outerShdw blurRad="38100" dist="38100" dir="2700000" algn="tl">
                    <a:srgbClr val="000000">
                      <a:alpha val="43137"/>
                    </a:srgbClr>
                  </a:outerShdw>
                </a:effectLst>
              </a:rPr>
              <a:t>User-Visible </a:t>
            </a:r>
            <a:r>
              <a:rPr lang="en-US" dirty="0">
                <a:effectLst>
                  <a:outerShdw blurRad="38100" dist="38100" dir="2700000" algn="tl">
                    <a:srgbClr val="000000">
                      <a:alpha val="43137"/>
                    </a:srgbClr>
                  </a:outerShdw>
                </a:effectLst>
              </a:rPr>
              <a:t>Registers</a:t>
            </a:r>
          </a:p>
        </p:txBody>
      </p:sp>
      <p:sp>
        <p:nvSpPr>
          <p:cNvPr id="6" name="Slide Number Placeholder 5"/>
          <p:cNvSpPr>
            <a:spLocks noGrp="1"/>
          </p:cNvSpPr>
          <p:nvPr>
            <p:ph type="sldNum" sz="quarter" idx="12"/>
          </p:nvPr>
        </p:nvSpPr>
        <p:spPr/>
        <p:txBody>
          <a:bodyPr/>
          <a:lstStyle/>
          <a:p>
            <a:fld id="{8AF02B71-8991-4516-A01E-F1A9ACD28BDC}" type="slidenum">
              <a:rPr lang="en-US" smtClean="0"/>
              <a:pPr/>
              <a:t>9</a:t>
            </a:fld>
            <a:endParaRPr lang="en-US"/>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4158</TotalTime>
  <Words>10539</Words>
  <Application>Microsoft Office PowerPoint</Application>
  <PresentationFormat>On-screen Show (4:3)</PresentationFormat>
  <Paragraphs>600</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Advantage</vt:lpstr>
      <vt:lpstr>William Stallings, Computer Organization and Architecture, 9th Edition</vt:lpstr>
      <vt:lpstr>Objectives</vt:lpstr>
      <vt:lpstr>Contents</vt:lpstr>
      <vt:lpstr>10 Exercises</vt:lpstr>
      <vt:lpstr>10 Exercises</vt:lpstr>
      <vt:lpstr>14.1- Processor Organization</vt:lpstr>
      <vt:lpstr>CPU With the System Bus and   CPU Internal Structure</vt:lpstr>
      <vt:lpstr>14.2- Register Organization</vt:lpstr>
      <vt:lpstr>User-Visible Registers</vt:lpstr>
      <vt:lpstr>Table 14.1: Condition Codes</vt:lpstr>
      <vt:lpstr>Control and Status Registers</vt:lpstr>
      <vt:lpstr>Program Status Word (PSW)</vt:lpstr>
      <vt:lpstr>Slide 13</vt:lpstr>
      <vt:lpstr>14.3-Instruction Cycle</vt:lpstr>
      <vt:lpstr>Instruction Cycle</vt:lpstr>
      <vt:lpstr>Instruction Cycle State Diagram</vt:lpstr>
      <vt:lpstr>Data Flow, Fetch Cycle</vt:lpstr>
      <vt:lpstr>Data Flow, Interrupt Cycle</vt:lpstr>
      <vt:lpstr>14.4- Instruction Pipelining Pipelining Strategy</vt:lpstr>
      <vt:lpstr>Two-Stage Instruction Pipeline</vt:lpstr>
      <vt:lpstr>Additional Stages</vt:lpstr>
      <vt:lpstr>Timing Diagram for Instruction Pipeline Operation</vt:lpstr>
      <vt:lpstr>The Effect of a Conditional Branch on Instruction Pipeline Operation</vt:lpstr>
      <vt:lpstr>Six Stage  Instruction Pipeline</vt:lpstr>
      <vt:lpstr>Alternative Pipeline Depiction</vt:lpstr>
      <vt:lpstr>Speedup Factors with Instruction Pipelining</vt:lpstr>
      <vt:lpstr>Pipeline Hazards (rủi ro)</vt:lpstr>
      <vt:lpstr>Resource Hazards</vt:lpstr>
      <vt:lpstr>Data Hazards</vt:lpstr>
      <vt:lpstr>Types of Data Hazard</vt:lpstr>
      <vt:lpstr>Control Hazard</vt:lpstr>
      <vt:lpstr>Multiple Streams</vt:lpstr>
      <vt:lpstr>Prefetch Branch Target</vt:lpstr>
      <vt:lpstr>Loop Buffer</vt:lpstr>
      <vt:lpstr>Branch Prediction</vt:lpstr>
      <vt:lpstr>Branch Prediction Flow Chart</vt:lpstr>
      <vt:lpstr>Branch Prediction State Diagram</vt:lpstr>
      <vt:lpstr>Dealing With  Branches</vt:lpstr>
      <vt:lpstr>Delayed Branch</vt:lpstr>
      <vt:lpstr>Intel 80486 Pipelining</vt:lpstr>
      <vt:lpstr>80486 Instruction  Pipeline  Examples</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 Processor Structure and Function</dc:title>
  <dc:creator>Adrian J Pullin</dc:creator>
  <cp:lastModifiedBy>Azure</cp:lastModifiedBy>
  <cp:revision>127</cp:revision>
  <dcterms:created xsi:type="dcterms:W3CDTF">2012-07-22T02:20:50Z</dcterms:created>
  <dcterms:modified xsi:type="dcterms:W3CDTF">2024-06-21T03:11:33Z</dcterms:modified>
</cp:coreProperties>
</file>