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diagrams/layout2.xml" ContentType="application/vnd.openxmlformats-officedocument.drawingml.diagramLayou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9" r:id="rId1"/>
  </p:sldMasterIdLst>
  <p:notesMasterIdLst>
    <p:notesMasterId r:id="rId36"/>
  </p:notesMasterIdLst>
  <p:handoutMasterIdLst>
    <p:handoutMasterId r:id="rId37"/>
  </p:handoutMasterIdLst>
  <p:sldIdLst>
    <p:sldId id="343" r:id="rId2"/>
    <p:sldId id="257" r:id="rId3"/>
    <p:sldId id="356" r:id="rId4"/>
    <p:sldId id="355" r:id="rId5"/>
    <p:sldId id="362" r:id="rId6"/>
    <p:sldId id="258" r:id="rId7"/>
    <p:sldId id="267" r:id="rId8"/>
    <p:sldId id="271" r:id="rId9"/>
    <p:sldId id="340" r:id="rId10"/>
    <p:sldId id="273" r:id="rId11"/>
    <p:sldId id="297" r:id="rId12"/>
    <p:sldId id="276" r:id="rId13"/>
    <p:sldId id="277" r:id="rId14"/>
    <p:sldId id="282" r:id="rId15"/>
    <p:sldId id="358" r:id="rId16"/>
    <p:sldId id="359" r:id="rId17"/>
    <p:sldId id="346" r:id="rId18"/>
    <p:sldId id="360" r:id="rId19"/>
    <p:sldId id="347" r:id="rId20"/>
    <p:sldId id="288" r:id="rId21"/>
    <p:sldId id="290" r:id="rId22"/>
    <p:sldId id="289" r:id="rId23"/>
    <p:sldId id="291" r:id="rId24"/>
    <p:sldId id="348" r:id="rId25"/>
    <p:sldId id="349" r:id="rId26"/>
    <p:sldId id="323" r:id="rId27"/>
    <p:sldId id="361" r:id="rId28"/>
    <p:sldId id="325" r:id="rId29"/>
    <p:sldId id="326" r:id="rId30"/>
    <p:sldId id="327" r:id="rId31"/>
    <p:sldId id="333" r:id="rId32"/>
    <p:sldId id="338" r:id="rId33"/>
    <p:sldId id="357" r:id="rId34"/>
    <p:sldId id="345"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8000"/>
    <a:srgbClr val="0000CC"/>
    <a:srgbClr val="003300"/>
    <a:srgbClr val="99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71053" autoAdjust="0"/>
  </p:normalViewPr>
  <p:slideViewPr>
    <p:cSldViewPr>
      <p:cViewPr varScale="1">
        <p:scale>
          <a:sx n="52" d="100"/>
          <a:sy n="52" d="100"/>
        </p:scale>
        <p:origin x="-162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1.xml"/><Relationship Id="rId18" Type="http://schemas.openxmlformats.org/officeDocument/2006/relationships/slide" Target="slides/slide28.xml"/><Relationship Id="rId3" Type="http://schemas.openxmlformats.org/officeDocument/2006/relationships/slide" Target="slides/slide3.xml"/><Relationship Id="rId21" Type="http://schemas.openxmlformats.org/officeDocument/2006/relationships/slide" Target="slides/slide32.xml"/><Relationship Id="rId7" Type="http://schemas.openxmlformats.org/officeDocument/2006/relationships/slide" Target="slides/slide8.xml"/><Relationship Id="rId12" Type="http://schemas.openxmlformats.org/officeDocument/2006/relationships/slide" Target="slides/slide20.xml"/><Relationship Id="rId17" Type="http://schemas.openxmlformats.org/officeDocument/2006/relationships/slide" Target="slides/slide27.xml"/><Relationship Id="rId2" Type="http://schemas.openxmlformats.org/officeDocument/2006/relationships/slide" Target="slides/slide2.xml"/><Relationship Id="rId16" Type="http://schemas.openxmlformats.org/officeDocument/2006/relationships/slide" Target="slides/slide26.xml"/><Relationship Id="rId20"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5.xml"/><Relationship Id="rId5" Type="http://schemas.openxmlformats.org/officeDocument/2006/relationships/slide" Target="slides/slide5.xml"/><Relationship Id="rId15" Type="http://schemas.openxmlformats.org/officeDocument/2006/relationships/slide" Target="slides/slide23.xml"/><Relationship Id="rId23" Type="http://schemas.openxmlformats.org/officeDocument/2006/relationships/slide" Target="slides/slide34.xml"/><Relationship Id="rId10" Type="http://schemas.openxmlformats.org/officeDocument/2006/relationships/slide" Target="slides/slide14.xml"/><Relationship Id="rId19" Type="http://schemas.openxmlformats.org/officeDocument/2006/relationships/slide" Target="slides/slide29.xml"/><Relationship Id="rId4" Type="http://schemas.openxmlformats.org/officeDocument/2006/relationships/slide" Target="slides/slide4.xml"/><Relationship Id="rId9" Type="http://schemas.openxmlformats.org/officeDocument/2006/relationships/slide" Target="slides/slide13.xml"/><Relationship Id="rId14" Type="http://schemas.openxmlformats.org/officeDocument/2006/relationships/slide" Target="slides/slide22.xml"/><Relationship Id="rId22"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Collect and maintain information about copies of data in cache</a:t>
          </a:r>
          <a:endParaRPr lang="en-US" dirty="0">
            <a:effectLst>
              <a:outerShdw blurRad="38100" dist="38100" dir="2700000" algn="tl">
                <a:srgbClr val="000000">
                  <a:alpha val="43137"/>
                </a:srgbClr>
              </a:outerShdw>
            </a:effectLst>
          </a:endParaRP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solidFill>
          <a:schemeClr val="accent4"/>
        </a:solidFill>
        <a:ln>
          <a:solidFill>
            <a:schemeClr val="accent1"/>
          </a:solidFill>
        </a:ln>
      </dgm:spPr>
      <dgm:t>
        <a:bodyPr/>
        <a:lstStyle/>
        <a:p>
          <a:endParaRPr lang="en-US" dirty="0"/>
        </a:p>
      </dgm:t>
    </dgm:pt>
    <dgm:pt modelId="{DDC234C1-B6FB-4C48-8620-9C9C968115E9}">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Directory stored in main memory</a:t>
          </a:r>
          <a:endParaRPr lang="en-US" dirty="0">
            <a:effectLst>
              <a:outerShdw blurRad="38100" dist="38100" dir="2700000" algn="tl">
                <a:srgbClr val="000000">
                  <a:alpha val="43137"/>
                </a:srgbClr>
              </a:outerShdw>
            </a:effectLst>
          </a:endParaRP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solidFill>
          <a:schemeClr val="accent4"/>
        </a:solidFill>
        <a:ln>
          <a:solidFill>
            <a:schemeClr val="accent1"/>
          </a:solidFill>
        </a:ln>
      </dgm:spPr>
      <dgm:t>
        <a:bodyPr/>
        <a:lstStyle/>
        <a:p>
          <a:endParaRPr lang="en-US" dirty="0"/>
        </a:p>
      </dgm:t>
    </dgm:pt>
    <dgm:pt modelId="{E4FE43E0-63FF-9445-BE27-81AEB86689B4}">
      <dgm:prSet/>
      <dgm:spPr/>
      <dgm:t>
        <a:bodyPr/>
        <a:lstStyle/>
        <a:p>
          <a:pPr rtl="0"/>
          <a:r>
            <a:rPr lang="en-US" dirty="0" smtClean="0">
              <a:effectLst>
                <a:outerShdw blurRad="38100" dist="38100" dir="2700000" algn="tl">
                  <a:srgbClr val="000000">
                    <a:alpha val="43137"/>
                  </a:srgbClr>
                </a:outerShdw>
              </a:effectLst>
            </a:rPr>
            <a:t>Requests are checked against directory</a:t>
          </a:r>
          <a:endParaRPr lang="en-US" dirty="0">
            <a:effectLst>
              <a:outerShdw blurRad="38100" dist="38100" dir="2700000" algn="tl">
                <a:srgbClr val="000000">
                  <a:alpha val="43137"/>
                </a:srgbClr>
              </a:outerShdw>
            </a:effectLst>
          </a:endParaRP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solidFill>
          <a:schemeClr val="accent4"/>
        </a:solidFill>
        <a:ln>
          <a:solidFill>
            <a:schemeClr val="accent1"/>
          </a:solidFill>
        </a:ln>
      </dgm:spPr>
      <dgm:t>
        <a:bodyPr/>
        <a:lstStyle/>
        <a:p>
          <a:endParaRPr lang="en-US" dirty="0"/>
        </a:p>
      </dgm:t>
    </dgm:pt>
    <dgm:pt modelId="{344A9E29-547A-E444-82CC-6985DDBFBE0A}">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Appropriate transfers are performed</a:t>
          </a:r>
          <a:endParaRPr lang="en-US" dirty="0">
            <a:effectLst>
              <a:outerShdw blurRad="38100" dist="38100" dir="2700000" algn="tl">
                <a:srgbClr val="000000">
                  <a:alpha val="43137"/>
                </a:srgbClr>
              </a:outerShdw>
            </a:effectLst>
          </a:endParaRP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solidFill>
          <a:schemeClr val="accent4"/>
        </a:solidFill>
        <a:ln>
          <a:solidFill>
            <a:schemeClr val="accent1"/>
          </a:solidFill>
        </a:ln>
      </dgm:spPr>
      <dgm:t>
        <a:bodyPr/>
        <a:lstStyle/>
        <a:p>
          <a:endParaRPr lang="en-US" dirty="0"/>
        </a:p>
      </dgm:t>
    </dgm:pt>
    <dgm:pt modelId="{BD43E75A-295C-2E4C-BD5C-30F4540B5CD3}">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Creates central bottleneck</a:t>
          </a:r>
          <a:endParaRPr lang="en-US" dirty="0">
            <a:effectLst>
              <a:outerShdw blurRad="38100" dist="38100" dir="2700000" algn="tl">
                <a:srgbClr val="000000">
                  <a:alpha val="43137"/>
                </a:srgbClr>
              </a:outerShdw>
            </a:effectLst>
          </a:endParaRP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solidFill>
          <a:schemeClr val="accent4"/>
        </a:solidFill>
        <a:ln>
          <a:solidFill>
            <a:schemeClr val="accent1"/>
          </a:solidFill>
        </a:ln>
      </dgm:spPr>
      <dgm:t>
        <a:bodyPr/>
        <a:lstStyle/>
        <a:p>
          <a:endParaRPr lang="en-US" dirty="0"/>
        </a:p>
      </dgm:t>
    </dgm:pt>
    <dgm:pt modelId="{0B34292E-3F5A-DF49-AB01-125E0227620F}">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Effective in large scale systems with complex interconnection schemes</a:t>
          </a:r>
          <a:endParaRPr lang="en-US" dirty="0">
            <a:effectLst>
              <a:outerShdw blurRad="38100" dist="38100" dir="2700000" algn="tl">
                <a:srgbClr val="000000">
                  <a:alpha val="43137"/>
                </a:srgbClr>
              </a:outerShdw>
            </a:effectLst>
          </a:endParaRP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t>
        <a:bodyPr/>
        <a:lstStyle/>
        <a:p>
          <a:endParaRPr lang="en-US"/>
        </a:p>
      </dgm:t>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dgm:presLayoutVars>
          <dgm:bulletEnabled val="1"/>
        </dgm:presLayoutVars>
      </dgm:prSet>
      <dgm:spPr/>
      <dgm:t>
        <a:bodyPr/>
        <a:lstStyle/>
        <a:p>
          <a:endParaRPr lang="en-US"/>
        </a:p>
      </dgm:t>
    </dgm:pt>
    <dgm:pt modelId="{2D17573D-7ACC-BB44-9073-55022998936C}" type="pres">
      <dgm:prSet presAssocID="{C415D7EF-5880-8243-A837-FE463D8384CE}" presName="sibTrans" presStyleLbl="bgSibTrans2D1" presStyleIdx="0" presStyleCnt="5"/>
      <dgm:spPr/>
      <dgm:t>
        <a:bodyPr/>
        <a:lstStyle/>
        <a:p>
          <a:endParaRPr lang="en-US"/>
        </a:p>
      </dgm:t>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t>
        <a:bodyPr/>
        <a:lstStyle/>
        <a:p>
          <a:endParaRPr lang="en-US"/>
        </a:p>
      </dgm:t>
    </dgm:pt>
    <dgm:pt modelId="{4D2404F7-C043-1F43-A850-7696C06410C9}" type="pres">
      <dgm:prSet presAssocID="{E1999C17-365D-FD49-83AD-9F4B7FA85979}" presName="sibTrans" presStyleLbl="bgSibTrans2D1" presStyleIdx="1" presStyleCnt="5"/>
      <dgm:spPr/>
      <dgm:t>
        <a:bodyPr/>
        <a:lstStyle/>
        <a:p>
          <a:endParaRPr lang="en-US"/>
        </a:p>
      </dgm:t>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t>
        <a:bodyPr/>
        <a:lstStyle/>
        <a:p>
          <a:endParaRPr lang="en-US"/>
        </a:p>
      </dgm:t>
    </dgm:pt>
    <dgm:pt modelId="{D643CE4E-E530-9342-9685-CB02A57DD750}" type="pres">
      <dgm:prSet presAssocID="{2D313D61-DC8F-F346-A65A-04D62392047B}" presName="sibTrans" presStyleLbl="bgSibTrans2D1" presStyleIdx="2" presStyleCnt="5"/>
      <dgm:spPr/>
      <dgm:t>
        <a:bodyPr/>
        <a:lstStyle/>
        <a:p>
          <a:endParaRPr lang="en-US"/>
        </a:p>
      </dgm:t>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dgm:presLayoutVars>
          <dgm:bulletEnabled val="1"/>
        </dgm:presLayoutVars>
      </dgm:prSet>
      <dgm:spPr/>
      <dgm:t>
        <a:bodyPr/>
        <a:lstStyle/>
        <a:p>
          <a:endParaRPr lang="en-US"/>
        </a:p>
      </dgm:t>
    </dgm:pt>
    <dgm:pt modelId="{FEC11408-FF1C-CA4C-8AFD-D46A3CF61CBF}" type="pres">
      <dgm:prSet presAssocID="{72619468-7534-BD40-BDDB-C17E25EF9E85}" presName="sibTrans" presStyleLbl="bgSibTrans2D1" presStyleIdx="3" presStyleCnt="5"/>
      <dgm:spPr/>
      <dgm:t>
        <a:bodyPr/>
        <a:lstStyle/>
        <a:p>
          <a:endParaRPr lang="en-US"/>
        </a:p>
      </dgm:t>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t>
        <a:bodyPr/>
        <a:lstStyle/>
        <a:p>
          <a:endParaRPr lang="en-US"/>
        </a:p>
      </dgm:t>
    </dgm:pt>
    <dgm:pt modelId="{EC505D46-4F46-8A47-BB54-15A3D28DA180}" type="pres">
      <dgm:prSet presAssocID="{4F908D0C-1880-6946-B09D-00AFD6D97FD8}" presName="sibTrans" presStyleLbl="bgSibTrans2D1" presStyleIdx="4" presStyleCnt="5"/>
      <dgm:spPr/>
      <dgm:t>
        <a:bodyPr/>
        <a:lstStyle/>
        <a:p>
          <a:endParaRPr lang="en-US"/>
        </a:p>
      </dgm:t>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t>
        <a:bodyPr/>
        <a:lstStyle/>
        <a:p>
          <a:endParaRPr lang="en-US"/>
        </a:p>
      </dgm:t>
    </dgm:pt>
  </dgm:ptLst>
  <dgm:cxnLst>
    <dgm:cxn modelId="{11197F55-CC97-974F-9220-352368D5C1B9}" srcId="{79EEE31A-E67A-8440-82E2-D1A5F56E8875}" destId="{BD43E75A-295C-2E4C-BD5C-30F4540B5CD3}" srcOrd="4" destOrd="0" parTransId="{9D4F9194-4380-BB4C-994F-BFB4EA35B03D}" sibTransId="{4F908D0C-1880-6946-B09D-00AFD6D97FD8}"/>
    <dgm:cxn modelId="{CC32ED31-6FA0-4846-8884-80A50E36AC34}" type="presOf" srcId="{4F908D0C-1880-6946-B09D-00AFD6D97FD8}" destId="{EC505D46-4F46-8A47-BB54-15A3D28DA180}" srcOrd="0" destOrd="0" presId="urn:microsoft.com/office/officeart/2005/8/layout/bProcess4"/>
    <dgm:cxn modelId="{28B31EDE-9175-9E45-9EF6-9B14CC093EE6}" type="presOf" srcId="{E4FE43E0-63FF-9445-BE27-81AEB86689B4}" destId="{08B8E968-D043-2A4A-9F23-A995EA6C04B6}" srcOrd="0" destOrd="0" presId="urn:microsoft.com/office/officeart/2005/8/layout/bProcess4"/>
    <dgm:cxn modelId="{29E1EB6D-E8C4-ED4B-B214-1D351E5917B3}" type="presOf" srcId="{2D313D61-DC8F-F346-A65A-04D62392047B}" destId="{D643CE4E-E530-9342-9685-CB02A57DD750}"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E42EB39A-340C-F448-AA18-9026627E35C2}" type="presOf" srcId="{2BF8596B-F737-F04D-9282-AD3374528F9C}" destId="{1AD4BB02-0C09-224F-8548-79447B50FC83}"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216CDDE5-745B-1440-8FA8-A72698FDD14C}" srcId="{79EEE31A-E67A-8440-82E2-D1A5F56E8875}" destId="{DDC234C1-B6FB-4C48-8620-9C9C968115E9}" srcOrd="1" destOrd="0" parTransId="{8320A488-D738-6B49-BDA8-FC75C4A18D49}" sibTransId="{E1999C17-365D-FD49-83AD-9F4B7FA85979}"/>
    <dgm:cxn modelId="{7605FF84-1386-D342-8D27-122A026283B5}" type="presOf" srcId="{344A9E29-547A-E444-82CC-6985DDBFBE0A}" destId="{AA093B9A-6538-6942-A7E0-0DF85FCF2763}"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D4D54DDC-1164-2C44-A7C5-D265A6272B77}" type="presOf" srcId="{72619468-7534-BD40-BDDB-C17E25EF9E85}" destId="{FEC11408-FF1C-CA4C-8AFD-D46A3CF61CBF}" srcOrd="0" destOrd="0" presId="urn:microsoft.com/office/officeart/2005/8/layout/bProcess4"/>
    <dgm:cxn modelId="{0E3B2B6A-9B22-6242-9C21-37485364D9FE}" srcId="{79EEE31A-E67A-8440-82E2-D1A5F56E8875}" destId="{2BF8596B-F737-F04D-9282-AD3374528F9C}" srcOrd="0" destOrd="0" parTransId="{CCFB33AC-9321-F74A-8E4E-956D50B2C610}" sibTransId="{C415D7EF-5880-8243-A837-FE463D8384CE}"/>
    <dgm:cxn modelId="{8F8D43BD-5DAB-5E45-A691-F4ECA11644EA}" srcId="{79EEE31A-E67A-8440-82E2-D1A5F56E8875}" destId="{344A9E29-547A-E444-82CC-6985DDBFBE0A}" srcOrd="3" destOrd="0" parTransId="{E9ACC9E9-D9E7-0B4B-888E-8184B989626D}" sibTransId="{72619468-7534-BD40-BDDB-C17E25EF9E85}"/>
    <dgm:cxn modelId="{F91459C8-37FC-0149-AB9B-4E8ABF3E7F6F}" type="presOf" srcId="{79EEE31A-E67A-8440-82E2-D1A5F56E8875}" destId="{230438A7-7DF4-F64D-B95C-267260991FEF}" srcOrd="0" destOrd="0" presId="urn:microsoft.com/office/officeart/2005/8/layout/bProcess4"/>
    <dgm:cxn modelId="{EB82C676-7FE5-754F-93C3-F4C429836F44}" type="presOf" srcId="{E1999C17-365D-FD49-83AD-9F4B7FA85979}" destId="{4D2404F7-C043-1F43-A850-7696C06410C9}" srcOrd="0" destOrd="0" presId="urn:microsoft.com/office/officeart/2005/8/layout/bProcess4"/>
    <dgm:cxn modelId="{CAA2C502-1638-D44E-8B6D-7982264382AD}" type="presOf" srcId="{0B34292E-3F5A-DF49-AB01-125E0227620F}" destId="{525DC54E-6DDC-4B4F-97E2-F11FB388EF71}" srcOrd="0" destOrd="0" presId="urn:microsoft.com/office/officeart/2005/8/layout/bProcess4"/>
    <dgm:cxn modelId="{768FF641-7619-5D43-B91D-2FE46F8FABAA}" type="presOf" srcId="{C415D7EF-5880-8243-A837-FE463D8384CE}" destId="{2D17573D-7ACC-BB44-9073-55022998936C}" srcOrd="0" destOrd="0" presId="urn:microsoft.com/office/officeart/2005/8/layout/bProcess4"/>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BC5109-F798-7F4A-A4F5-6F98DC3A0C3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06430D1-3460-7A42-A738-A675A7F8E210}">
      <dgm:prSet custT="1"/>
      <dgm:spPr/>
      <dgm:t>
        <a:bodyPr/>
        <a:lstStyle/>
        <a:p>
          <a:pPr rtl="0"/>
          <a:r>
            <a:rPr lang="en-US" sz="1600" dirty="0" smtClean="0">
              <a:solidFill>
                <a:srgbClr val="0000CC"/>
              </a:solidFill>
            </a:rPr>
            <a:t>Thread in multithreaded processors may or may not be the same as the concept of software threads in a multiprogrammed operating system</a:t>
          </a:r>
          <a:endParaRPr lang="en-US" sz="1600" dirty="0">
            <a:solidFill>
              <a:srgbClr val="0000CC"/>
            </a:solidFill>
          </a:endParaRPr>
        </a:p>
      </dgm:t>
    </dgm:pt>
    <dgm:pt modelId="{005C269E-4F4E-264A-A7CD-256A920D61FA}" type="parTrans" cxnId="{3B7A96F7-F603-2C4B-8518-01F511DED89D}">
      <dgm:prSet/>
      <dgm:spPr/>
      <dgm:t>
        <a:bodyPr/>
        <a:lstStyle/>
        <a:p>
          <a:endParaRPr lang="en-US"/>
        </a:p>
      </dgm:t>
    </dgm:pt>
    <dgm:pt modelId="{AB4B590C-FB84-0B4A-80C1-335639057AA9}" type="sibTrans" cxnId="{3B7A96F7-F603-2C4B-8518-01F511DED89D}">
      <dgm:prSet/>
      <dgm:spPr/>
      <dgm:t>
        <a:bodyPr/>
        <a:lstStyle/>
        <a:p>
          <a:endParaRPr lang="en-US"/>
        </a:p>
      </dgm:t>
    </dgm:pt>
    <dgm:pt modelId="{6CA3169C-750F-6545-B50C-BD90BDA35B85}">
      <dgm:prSet custT="1"/>
      <dgm:spPr>
        <a:solidFill>
          <a:srgbClr val="99FF66"/>
        </a:solidFill>
      </dgm:spPr>
      <dgm:t>
        <a:bodyPr/>
        <a:lstStyle/>
        <a:p>
          <a:pPr rtl="0"/>
          <a:r>
            <a:rPr lang="en-GB" sz="1600" b="1" dirty="0" smtClean="0">
              <a:solidFill>
                <a:srgbClr val="0000CC"/>
              </a:solidFill>
            </a:rPr>
            <a:t>Thread</a:t>
          </a:r>
          <a:r>
            <a:rPr lang="en-GB" sz="1600" dirty="0" smtClean="0">
              <a:solidFill>
                <a:srgbClr val="0000CC"/>
              </a:solidFill>
            </a:rPr>
            <a:t> is concerned with scheduling and execution, whereas a </a:t>
          </a:r>
          <a:r>
            <a:rPr lang="en-GB" sz="1600" b="1" dirty="0" smtClean="0">
              <a:solidFill>
                <a:srgbClr val="0000CC"/>
              </a:solidFill>
            </a:rPr>
            <a:t>process</a:t>
          </a:r>
          <a:r>
            <a:rPr lang="en-GB" sz="1600" dirty="0" smtClean="0">
              <a:solidFill>
                <a:srgbClr val="0000CC"/>
              </a:solidFill>
            </a:rPr>
            <a:t> is concerned with both scheduling/execution and resource and resource ownership</a:t>
          </a:r>
          <a:endParaRPr lang="en-GB" sz="1600" dirty="0">
            <a:solidFill>
              <a:srgbClr val="0000CC"/>
            </a:solidFill>
          </a:endParaRPr>
        </a:p>
      </dgm:t>
    </dgm:pt>
    <dgm:pt modelId="{A3157F6D-C4E5-1641-8728-3FD3CCB9D50D}" type="parTrans" cxnId="{AE3C23A9-C0B2-8248-8E82-A55573C0E6EF}">
      <dgm:prSet/>
      <dgm:spPr/>
      <dgm:t>
        <a:bodyPr/>
        <a:lstStyle/>
        <a:p>
          <a:endParaRPr lang="en-US"/>
        </a:p>
      </dgm:t>
    </dgm:pt>
    <dgm:pt modelId="{2313422C-B853-CB41-8F38-0FAB40F37AFF}" type="sibTrans" cxnId="{AE3C23A9-C0B2-8248-8E82-A55573C0E6EF}">
      <dgm:prSet/>
      <dgm:spPr/>
      <dgm:t>
        <a:bodyPr/>
        <a:lstStyle/>
        <a:p>
          <a:endParaRPr lang="en-US"/>
        </a:p>
      </dgm:t>
    </dgm:pt>
    <dgm:pt modelId="{4A84CFBD-E4A5-0C40-884C-81D7792A4689}">
      <dgm:prSet custT="1"/>
      <dgm:spPr/>
      <dgm:t>
        <a:bodyPr/>
        <a:lstStyle/>
        <a:p>
          <a:pPr rtl="0"/>
          <a:r>
            <a:rPr lang="en-US" sz="2000" b="1" dirty="0" smtClean="0">
              <a:solidFill>
                <a:srgbClr val="FF0000"/>
              </a:solidFill>
            </a:rPr>
            <a:t>Process: </a:t>
          </a:r>
          <a:endParaRPr lang="en-US" sz="2000" b="1" dirty="0">
            <a:solidFill>
              <a:srgbClr val="FF0000"/>
            </a:solidFill>
          </a:endParaRPr>
        </a:p>
      </dgm:t>
    </dgm:pt>
    <dgm:pt modelId="{4AF7DD68-6939-7E4E-A17C-2A8093F00524}" type="parTrans" cxnId="{2D56BF75-F614-DB48-ADCB-A0B3FC3E942C}">
      <dgm:prSet/>
      <dgm:spPr/>
      <dgm:t>
        <a:bodyPr/>
        <a:lstStyle/>
        <a:p>
          <a:endParaRPr lang="en-US"/>
        </a:p>
      </dgm:t>
    </dgm:pt>
    <dgm:pt modelId="{9E47A2E4-34EA-0545-99F6-FDA23C87B707}" type="sibTrans" cxnId="{2D56BF75-F614-DB48-ADCB-A0B3FC3E942C}">
      <dgm:prSet/>
      <dgm:spPr/>
      <dgm:t>
        <a:bodyPr/>
        <a:lstStyle/>
        <a:p>
          <a:endParaRPr lang="en-US"/>
        </a:p>
      </dgm:t>
    </dgm:pt>
    <dgm:pt modelId="{0FA81A88-FB3F-4E40-B8F8-D9C738822C59}">
      <dgm:prSet custT="1"/>
      <dgm:spPr/>
      <dgm:t>
        <a:bodyPr/>
        <a:lstStyle/>
        <a:p>
          <a:pPr rtl="0"/>
          <a:r>
            <a:rPr lang="en-US" sz="1400" dirty="0" smtClean="0">
              <a:solidFill>
                <a:srgbClr val="FF0000"/>
              </a:solidFill>
            </a:rPr>
            <a:t>An instance of program running on computer</a:t>
          </a:r>
          <a:endParaRPr lang="en-US" sz="1400" dirty="0">
            <a:solidFill>
              <a:srgbClr val="FF0000"/>
            </a:solidFill>
          </a:endParaRPr>
        </a:p>
      </dgm:t>
    </dgm:pt>
    <dgm:pt modelId="{91D8EC8B-A3A1-BD43-88E2-5987D9B70F2E}" type="parTrans" cxnId="{C41B9806-76C5-5A42-9ABA-9A62FAE7318A}">
      <dgm:prSet/>
      <dgm:spPr/>
      <dgm:t>
        <a:bodyPr/>
        <a:lstStyle/>
        <a:p>
          <a:endParaRPr lang="en-US"/>
        </a:p>
      </dgm:t>
    </dgm:pt>
    <dgm:pt modelId="{0A8D2C92-3E89-5A4B-BEDE-EB30CF8EBE9B}" type="sibTrans" cxnId="{C41B9806-76C5-5A42-9ABA-9A62FAE7318A}">
      <dgm:prSet/>
      <dgm:spPr/>
      <dgm:t>
        <a:bodyPr/>
        <a:lstStyle/>
        <a:p>
          <a:endParaRPr lang="en-US"/>
        </a:p>
      </dgm:t>
    </dgm:pt>
    <dgm:pt modelId="{0CCABC8D-EE78-F848-B302-656B3DA48823}">
      <dgm:prSet custT="1"/>
      <dgm:spPr/>
      <dgm:t>
        <a:bodyPr/>
        <a:lstStyle/>
        <a:p>
          <a:pPr rtl="0"/>
          <a:r>
            <a:rPr lang="en-GB" sz="1400" dirty="0" smtClean="0">
              <a:solidFill>
                <a:srgbClr val="FF0000"/>
              </a:solidFill>
            </a:rPr>
            <a:t>Two key characteristics:</a:t>
          </a:r>
          <a:endParaRPr lang="en-GB" sz="1400" dirty="0">
            <a:solidFill>
              <a:srgbClr val="FF0000"/>
            </a:solidFill>
          </a:endParaRPr>
        </a:p>
      </dgm:t>
    </dgm:pt>
    <dgm:pt modelId="{E9BD4C6A-32F8-5448-A91E-58546CCF2D0D}" type="parTrans" cxnId="{84459167-55FE-F14D-AC5D-BD3D674A4ABE}">
      <dgm:prSet/>
      <dgm:spPr/>
      <dgm:t>
        <a:bodyPr/>
        <a:lstStyle/>
        <a:p>
          <a:endParaRPr lang="en-US"/>
        </a:p>
      </dgm:t>
    </dgm:pt>
    <dgm:pt modelId="{B1B57F7B-D9EE-4949-9BC4-498731413EB0}" type="sibTrans" cxnId="{84459167-55FE-F14D-AC5D-BD3D674A4ABE}">
      <dgm:prSet/>
      <dgm:spPr/>
      <dgm:t>
        <a:bodyPr/>
        <a:lstStyle/>
        <a:p>
          <a:endParaRPr lang="en-US"/>
        </a:p>
      </dgm:t>
    </dgm:pt>
    <dgm:pt modelId="{9EFF2EB3-D786-1D46-887A-98985999292D}">
      <dgm:prSet custT="1"/>
      <dgm:spPr/>
      <dgm:t>
        <a:bodyPr/>
        <a:lstStyle/>
        <a:p>
          <a:pPr rtl="0"/>
          <a:r>
            <a:rPr lang="en-GB" sz="1400" dirty="0" smtClean="0">
              <a:solidFill>
                <a:srgbClr val="FF0000"/>
              </a:solidFill>
            </a:rPr>
            <a:t>Resource ownership</a:t>
          </a:r>
          <a:endParaRPr lang="en-GB" sz="1400" dirty="0">
            <a:solidFill>
              <a:srgbClr val="FF0000"/>
            </a:solidFill>
          </a:endParaRPr>
        </a:p>
      </dgm:t>
    </dgm:pt>
    <dgm:pt modelId="{5A569FB7-2882-3E4C-AAD8-C9ED5B924E1B}" type="parTrans" cxnId="{7EC14006-31F7-724D-8EE9-E24F1BC6CA9F}">
      <dgm:prSet/>
      <dgm:spPr/>
      <dgm:t>
        <a:bodyPr/>
        <a:lstStyle/>
        <a:p>
          <a:endParaRPr lang="en-US"/>
        </a:p>
      </dgm:t>
    </dgm:pt>
    <dgm:pt modelId="{48910CF2-8FB0-D749-A8DD-E766BC5B9DE1}" type="sibTrans" cxnId="{7EC14006-31F7-724D-8EE9-E24F1BC6CA9F}">
      <dgm:prSet/>
      <dgm:spPr/>
      <dgm:t>
        <a:bodyPr/>
        <a:lstStyle/>
        <a:p>
          <a:endParaRPr lang="en-US"/>
        </a:p>
      </dgm:t>
    </dgm:pt>
    <dgm:pt modelId="{F4C57902-D9B1-4749-BDB8-95E980AD9747}">
      <dgm:prSet custT="1"/>
      <dgm:spPr/>
      <dgm:t>
        <a:bodyPr/>
        <a:lstStyle/>
        <a:p>
          <a:pPr rtl="0"/>
          <a:r>
            <a:rPr lang="en-GB" sz="1400" dirty="0" smtClean="0">
              <a:solidFill>
                <a:srgbClr val="FF0000"/>
              </a:solidFill>
            </a:rPr>
            <a:t>Scheduling/execution</a:t>
          </a:r>
          <a:endParaRPr lang="en-GB" sz="1400" dirty="0">
            <a:solidFill>
              <a:srgbClr val="FF0000"/>
            </a:solidFill>
          </a:endParaRPr>
        </a:p>
      </dgm:t>
    </dgm:pt>
    <dgm:pt modelId="{A91AE92F-AB0D-DB47-8BE8-1196A1FE3C56}" type="parTrans" cxnId="{36551271-703D-C34C-A700-A4986B2B8E47}">
      <dgm:prSet/>
      <dgm:spPr/>
      <dgm:t>
        <a:bodyPr/>
        <a:lstStyle/>
        <a:p>
          <a:endParaRPr lang="en-US"/>
        </a:p>
      </dgm:t>
    </dgm:pt>
    <dgm:pt modelId="{DC89FB8D-4BAE-5940-954A-70EA6E03D194}" type="sibTrans" cxnId="{36551271-703D-C34C-A700-A4986B2B8E47}">
      <dgm:prSet/>
      <dgm:spPr/>
      <dgm:t>
        <a:bodyPr/>
        <a:lstStyle/>
        <a:p>
          <a:endParaRPr lang="en-US"/>
        </a:p>
      </dgm:t>
    </dgm:pt>
    <dgm:pt modelId="{F7B84DEF-8E82-8F4E-94F5-8B57C079C0D2}">
      <dgm:prSet custT="1"/>
      <dgm:spPr/>
      <dgm:t>
        <a:bodyPr/>
        <a:lstStyle/>
        <a:p>
          <a:pPr rtl="0"/>
          <a:r>
            <a:rPr lang="en-GB" sz="1800" b="1" dirty="0" smtClean="0">
              <a:solidFill>
                <a:srgbClr val="FF0000"/>
              </a:solidFill>
            </a:rPr>
            <a:t>Process switch</a:t>
          </a:r>
          <a:endParaRPr lang="en-GB" sz="1800" b="1" dirty="0">
            <a:solidFill>
              <a:srgbClr val="FF0000"/>
            </a:solidFill>
          </a:endParaRPr>
        </a:p>
      </dgm:t>
    </dgm:pt>
    <dgm:pt modelId="{0488F012-C41B-CE45-BD93-E99AEA21B6B5}" type="parTrans" cxnId="{71E60D73-494E-4D44-8E8E-E74503E56B91}">
      <dgm:prSet/>
      <dgm:spPr/>
      <dgm:t>
        <a:bodyPr/>
        <a:lstStyle/>
        <a:p>
          <a:endParaRPr lang="en-US"/>
        </a:p>
      </dgm:t>
    </dgm:pt>
    <dgm:pt modelId="{7698C4E5-0A5F-C44F-83EE-A1810D3B996E}" type="sibTrans" cxnId="{71E60D73-494E-4D44-8E8E-E74503E56B91}">
      <dgm:prSet/>
      <dgm:spPr/>
      <dgm:t>
        <a:bodyPr/>
        <a:lstStyle/>
        <a:p>
          <a:endParaRPr lang="en-US"/>
        </a:p>
      </dgm:t>
    </dgm:pt>
    <dgm:pt modelId="{6AEDE740-14C0-B145-900B-2A5A1D58662F}">
      <dgm:prSet custT="1"/>
      <dgm:spPr/>
      <dgm:t>
        <a:bodyPr/>
        <a:lstStyle/>
        <a:p>
          <a:pPr rtl="0"/>
          <a:r>
            <a:rPr lang="en-GB" sz="1400" dirty="0" smtClean="0">
              <a:solidFill>
                <a:srgbClr val="FF0000"/>
              </a:solidFill>
            </a:rPr>
            <a:t>Operation that switches the processor from one process to another </a:t>
          </a:r>
          <a:r>
            <a:rPr lang="en-US" sz="1400" dirty="0" smtClean="0">
              <a:solidFill>
                <a:srgbClr val="FF0000"/>
              </a:solidFill>
            </a:rPr>
            <a:t>by saving all the process control data, registers, and other information for the first and replacing them with the process information for the second</a:t>
          </a:r>
          <a:endParaRPr lang="en-GB" sz="1400" dirty="0">
            <a:solidFill>
              <a:srgbClr val="FF0000"/>
            </a:solidFill>
          </a:endParaRPr>
        </a:p>
      </dgm:t>
    </dgm:pt>
    <dgm:pt modelId="{3BE5351B-4249-CD45-B374-3479DE820905}" type="parTrans" cxnId="{E8C8FAD9-8078-3149-8796-4E62BF1E3B09}">
      <dgm:prSet/>
      <dgm:spPr/>
      <dgm:t>
        <a:bodyPr/>
        <a:lstStyle/>
        <a:p>
          <a:endParaRPr lang="en-US"/>
        </a:p>
      </dgm:t>
    </dgm:pt>
    <dgm:pt modelId="{CA9749C9-8A44-BF4B-BF06-347E5B1937E1}" type="sibTrans" cxnId="{E8C8FAD9-8078-3149-8796-4E62BF1E3B09}">
      <dgm:prSet/>
      <dgm:spPr/>
      <dgm:t>
        <a:bodyPr/>
        <a:lstStyle/>
        <a:p>
          <a:endParaRPr lang="en-US"/>
        </a:p>
      </dgm:t>
    </dgm:pt>
    <dgm:pt modelId="{8C95F624-596A-CB49-BF4A-E38929EFCE73}">
      <dgm:prSet custT="1"/>
      <dgm:spPr/>
      <dgm:t>
        <a:bodyPr/>
        <a:lstStyle/>
        <a:p>
          <a:pPr rtl="0"/>
          <a:r>
            <a:rPr lang="en-US" sz="2000" b="1" dirty="0" smtClean="0">
              <a:solidFill>
                <a:srgbClr val="003300"/>
              </a:solidFill>
            </a:rPr>
            <a:t>Thread</a:t>
          </a:r>
          <a:r>
            <a:rPr lang="en-US" sz="2000" dirty="0" smtClean="0">
              <a:solidFill>
                <a:srgbClr val="003300"/>
              </a:solidFill>
            </a:rPr>
            <a:t>: </a:t>
          </a:r>
          <a:endParaRPr lang="en-US" sz="2000" dirty="0">
            <a:solidFill>
              <a:srgbClr val="003300"/>
            </a:solidFill>
          </a:endParaRPr>
        </a:p>
      </dgm:t>
    </dgm:pt>
    <dgm:pt modelId="{3DE285F3-15DF-AE46-906E-D1DBDC9A0456}" type="parTrans" cxnId="{34FD660E-BA7B-CB47-811B-9DF65F14474A}">
      <dgm:prSet/>
      <dgm:spPr/>
      <dgm:t>
        <a:bodyPr/>
        <a:lstStyle/>
        <a:p>
          <a:endParaRPr lang="en-US"/>
        </a:p>
      </dgm:t>
    </dgm:pt>
    <dgm:pt modelId="{596CFA4C-AFE6-8042-BFA5-F1E372B96BEB}" type="sibTrans" cxnId="{34FD660E-BA7B-CB47-811B-9DF65F14474A}">
      <dgm:prSet/>
      <dgm:spPr/>
      <dgm:t>
        <a:bodyPr/>
        <a:lstStyle/>
        <a:p>
          <a:endParaRPr lang="en-US"/>
        </a:p>
      </dgm:t>
    </dgm:pt>
    <dgm:pt modelId="{41D5AE6F-D60A-E249-A9D9-53CD757D2E8B}">
      <dgm:prSet custT="1"/>
      <dgm:spPr/>
      <dgm:t>
        <a:bodyPr/>
        <a:lstStyle/>
        <a:p>
          <a:pPr rtl="0"/>
          <a:r>
            <a:rPr lang="en-GB" sz="1400" dirty="0" smtClean="0">
              <a:solidFill>
                <a:srgbClr val="003300"/>
              </a:solidFill>
            </a:rPr>
            <a:t>Dispatchable unit of work within a process</a:t>
          </a:r>
          <a:endParaRPr lang="en-GB" sz="1400" dirty="0">
            <a:solidFill>
              <a:srgbClr val="003300"/>
            </a:solidFill>
          </a:endParaRPr>
        </a:p>
      </dgm:t>
    </dgm:pt>
    <dgm:pt modelId="{827CAB66-A488-444F-8AA0-4FA212C0E26F}" type="parTrans" cxnId="{7B2F4AB2-6075-114C-9997-BFDA779B1BEC}">
      <dgm:prSet/>
      <dgm:spPr/>
      <dgm:t>
        <a:bodyPr/>
        <a:lstStyle/>
        <a:p>
          <a:endParaRPr lang="en-US"/>
        </a:p>
      </dgm:t>
    </dgm:pt>
    <dgm:pt modelId="{D598E112-8C84-DF4E-9F5C-2E8C5205C415}" type="sibTrans" cxnId="{7B2F4AB2-6075-114C-9997-BFDA779B1BEC}">
      <dgm:prSet/>
      <dgm:spPr/>
      <dgm:t>
        <a:bodyPr/>
        <a:lstStyle/>
        <a:p>
          <a:endParaRPr lang="en-US"/>
        </a:p>
      </dgm:t>
    </dgm:pt>
    <dgm:pt modelId="{E03480D1-B158-074B-9EC0-E42DA1DA5F0E}">
      <dgm:prSet custT="1"/>
      <dgm:spPr/>
      <dgm:t>
        <a:bodyPr/>
        <a:lstStyle/>
        <a:p>
          <a:pPr rtl="0"/>
          <a:r>
            <a:rPr lang="en-GB" sz="1400" dirty="0" smtClean="0">
              <a:solidFill>
                <a:srgbClr val="003300"/>
              </a:solidFill>
            </a:rPr>
            <a:t>Includes processor context (which includes the program counter and stack pointer) and data area for stack</a:t>
          </a:r>
          <a:endParaRPr lang="en-GB" sz="1400" dirty="0">
            <a:solidFill>
              <a:srgbClr val="003300"/>
            </a:solidFill>
          </a:endParaRPr>
        </a:p>
      </dgm:t>
    </dgm:pt>
    <dgm:pt modelId="{FE258033-775C-8048-A067-474A8D4C841A}" type="parTrans" cxnId="{ABCD2C15-D454-2842-9A5A-376A59971549}">
      <dgm:prSet/>
      <dgm:spPr/>
      <dgm:t>
        <a:bodyPr/>
        <a:lstStyle/>
        <a:p>
          <a:endParaRPr lang="en-US"/>
        </a:p>
      </dgm:t>
    </dgm:pt>
    <dgm:pt modelId="{1945740A-C72E-5744-84CD-D2E266EBB70D}" type="sibTrans" cxnId="{ABCD2C15-D454-2842-9A5A-376A59971549}">
      <dgm:prSet/>
      <dgm:spPr/>
      <dgm:t>
        <a:bodyPr/>
        <a:lstStyle/>
        <a:p>
          <a:endParaRPr lang="en-US"/>
        </a:p>
      </dgm:t>
    </dgm:pt>
    <dgm:pt modelId="{D2D106D5-7ED1-4A4E-9997-B08B475F63C4}">
      <dgm:prSet custT="1"/>
      <dgm:spPr/>
      <dgm:t>
        <a:bodyPr/>
        <a:lstStyle/>
        <a:p>
          <a:pPr rtl="0"/>
          <a:r>
            <a:rPr lang="en-US" sz="1400" dirty="0" smtClean="0">
              <a:solidFill>
                <a:srgbClr val="003300"/>
              </a:solidFill>
            </a:rPr>
            <a:t>Executes sequentially and is interruptible so that the processor can turn to another thread</a:t>
          </a:r>
          <a:endParaRPr lang="en-US" sz="1400" dirty="0">
            <a:solidFill>
              <a:srgbClr val="003300"/>
            </a:solidFill>
          </a:endParaRPr>
        </a:p>
      </dgm:t>
    </dgm:pt>
    <dgm:pt modelId="{77126BBC-C3BA-AE4B-AE41-4CDB67F8BEDF}" type="parTrans" cxnId="{18B2D797-FEA2-9446-8CE6-76AC9507ECB7}">
      <dgm:prSet/>
      <dgm:spPr/>
      <dgm:t>
        <a:bodyPr/>
        <a:lstStyle/>
        <a:p>
          <a:endParaRPr lang="en-US"/>
        </a:p>
      </dgm:t>
    </dgm:pt>
    <dgm:pt modelId="{E8E27F4A-EB54-1043-B8D4-71C11551AC25}" type="sibTrans" cxnId="{18B2D797-FEA2-9446-8CE6-76AC9507ECB7}">
      <dgm:prSet/>
      <dgm:spPr/>
      <dgm:t>
        <a:bodyPr/>
        <a:lstStyle/>
        <a:p>
          <a:endParaRPr lang="en-US"/>
        </a:p>
      </dgm:t>
    </dgm:pt>
    <dgm:pt modelId="{8BDB8623-A0C8-4640-8F75-0BB8668C27A6}">
      <dgm:prSet custT="1"/>
      <dgm:spPr/>
      <dgm:t>
        <a:bodyPr/>
        <a:lstStyle/>
        <a:p>
          <a:pPr rtl="0"/>
          <a:r>
            <a:rPr lang="en-GB" sz="1800" b="1" dirty="0" smtClean="0">
              <a:solidFill>
                <a:srgbClr val="003300"/>
              </a:solidFill>
            </a:rPr>
            <a:t>Thread switch</a:t>
          </a:r>
          <a:endParaRPr lang="en-GB" sz="1800" b="1" dirty="0">
            <a:solidFill>
              <a:srgbClr val="003300"/>
            </a:solidFill>
          </a:endParaRPr>
        </a:p>
      </dgm:t>
    </dgm:pt>
    <dgm:pt modelId="{385089B7-518E-0942-9DCA-F6818C982F1D}" type="parTrans" cxnId="{FA7C6456-B832-3449-A55B-23C6262B2C1F}">
      <dgm:prSet/>
      <dgm:spPr/>
      <dgm:t>
        <a:bodyPr/>
        <a:lstStyle/>
        <a:p>
          <a:endParaRPr lang="en-US"/>
        </a:p>
      </dgm:t>
    </dgm:pt>
    <dgm:pt modelId="{93C62568-2288-E04F-BC7F-55CB1CEDB560}" type="sibTrans" cxnId="{FA7C6456-B832-3449-A55B-23C6262B2C1F}">
      <dgm:prSet/>
      <dgm:spPr/>
      <dgm:t>
        <a:bodyPr/>
        <a:lstStyle/>
        <a:p>
          <a:endParaRPr lang="en-US"/>
        </a:p>
      </dgm:t>
    </dgm:pt>
    <dgm:pt modelId="{2C78DDFA-5173-8045-BCF7-67A7D9B37E55}">
      <dgm:prSet custT="1"/>
      <dgm:spPr/>
      <dgm:t>
        <a:bodyPr/>
        <a:lstStyle/>
        <a:p>
          <a:pPr rtl="0"/>
          <a:r>
            <a:rPr lang="en-US" sz="1400" dirty="0" smtClean="0">
              <a:solidFill>
                <a:srgbClr val="003300"/>
              </a:solidFill>
            </a:rPr>
            <a:t>The act of switching processor control between threads within the same process</a:t>
          </a:r>
          <a:endParaRPr lang="en-US" sz="1400" dirty="0">
            <a:solidFill>
              <a:srgbClr val="003300"/>
            </a:solidFill>
          </a:endParaRPr>
        </a:p>
      </dgm:t>
    </dgm:pt>
    <dgm:pt modelId="{8F69BE19-2CDB-DD43-88CA-32DAA7E27E26}" type="parTrans" cxnId="{0D1F7200-CF97-864F-8D09-F2BD785D58F1}">
      <dgm:prSet/>
      <dgm:spPr/>
      <dgm:t>
        <a:bodyPr/>
        <a:lstStyle/>
        <a:p>
          <a:endParaRPr lang="en-US"/>
        </a:p>
      </dgm:t>
    </dgm:pt>
    <dgm:pt modelId="{21A1142B-0EE0-B343-AABE-D3AF3788E41A}" type="sibTrans" cxnId="{0D1F7200-CF97-864F-8D09-F2BD785D58F1}">
      <dgm:prSet/>
      <dgm:spPr/>
      <dgm:t>
        <a:bodyPr/>
        <a:lstStyle/>
        <a:p>
          <a:endParaRPr lang="en-US"/>
        </a:p>
      </dgm:t>
    </dgm:pt>
    <dgm:pt modelId="{F04FD671-833D-CC42-B9DA-43066DF68CF8}">
      <dgm:prSet custT="1"/>
      <dgm:spPr/>
      <dgm:t>
        <a:bodyPr/>
        <a:lstStyle/>
        <a:p>
          <a:pPr rtl="0"/>
          <a:r>
            <a:rPr lang="en-US" sz="1400" dirty="0" smtClean="0">
              <a:solidFill>
                <a:srgbClr val="003300"/>
              </a:solidFill>
            </a:rPr>
            <a:t>Typically less costly than process switch</a:t>
          </a:r>
          <a:endParaRPr lang="en-US" sz="1400" dirty="0">
            <a:solidFill>
              <a:srgbClr val="003300"/>
            </a:solidFill>
          </a:endParaRPr>
        </a:p>
      </dgm:t>
    </dgm:pt>
    <dgm:pt modelId="{5483B081-B4F0-754D-BAF2-998BB590B324}" type="parTrans" cxnId="{226CC1A4-9237-D14F-9605-1651070EE006}">
      <dgm:prSet/>
      <dgm:spPr/>
      <dgm:t>
        <a:bodyPr/>
        <a:lstStyle/>
        <a:p>
          <a:endParaRPr lang="en-US"/>
        </a:p>
      </dgm:t>
    </dgm:pt>
    <dgm:pt modelId="{90CA317B-E52F-BC46-824B-A486BB453DA9}" type="sibTrans" cxnId="{226CC1A4-9237-D14F-9605-1651070EE006}">
      <dgm:prSet/>
      <dgm:spPr/>
      <dgm:t>
        <a:bodyPr/>
        <a:lstStyle/>
        <a:p>
          <a:endParaRPr lang="en-US"/>
        </a:p>
      </dgm:t>
    </dgm:pt>
    <dgm:pt modelId="{51992B27-8E1C-594C-9D1D-0035964166D6}" type="pres">
      <dgm:prSet presAssocID="{C6BC5109-F798-7F4A-A4F5-6F98DC3A0C37}" presName="compositeShape" presStyleCnt="0">
        <dgm:presLayoutVars>
          <dgm:chMax val="7"/>
          <dgm:dir/>
          <dgm:resizeHandles val="exact"/>
        </dgm:presLayoutVars>
      </dgm:prSet>
      <dgm:spPr/>
      <dgm:t>
        <a:bodyPr/>
        <a:lstStyle/>
        <a:p>
          <a:endParaRPr lang="en-US"/>
        </a:p>
      </dgm:t>
    </dgm:pt>
    <dgm:pt modelId="{22D01897-8099-364C-9C6A-34BEB9698B44}" type="pres">
      <dgm:prSet presAssocID="{406430D1-3460-7A42-A738-A675A7F8E210}" presName="circ1" presStyleLbl="vennNode1" presStyleIdx="0" presStyleCnt="6"/>
      <dgm:spPr/>
    </dgm:pt>
    <dgm:pt modelId="{2D42DB35-4587-6446-AB60-53BE55EA0121}" type="pres">
      <dgm:prSet presAssocID="{406430D1-3460-7A42-A738-A675A7F8E210}" presName="circ1Tx" presStyleLbl="revTx" presStyleIdx="0" presStyleCnt="0" custScaleX="118183" custScaleY="114598">
        <dgm:presLayoutVars>
          <dgm:chMax val="0"/>
          <dgm:chPref val="0"/>
          <dgm:bulletEnabled val="1"/>
        </dgm:presLayoutVars>
      </dgm:prSet>
      <dgm:spPr/>
      <dgm:t>
        <a:bodyPr/>
        <a:lstStyle/>
        <a:p>
          <a:endParaRPr lang="en-US"/>
        </a:p>
      </dgm:t>
    </dgm:pt>
    <dgm:pt modelId="{C63810A4-7204-104F-8145-45ADFBBF5C29}" type="pres">
      <dgm:prSet presAssocID="{6CA3169C-750F-6545-B50C-BD90BDA35B85}" presName="circ2" presStyleLbl="vennNode1" presStyleIdx="1" presStyleCnt="6"/>
      <dgm:spPr/>
    </dgm:pt>
    <dgm:pt modelId="{B3B00AE8-F8E3-F549-AA8D-260965224262}" type="pres">
      <dgm:prSet presAssocID="{6CA3169C-750F-6545-B50C-BD90BDA35B85}" presName="circ2Tx" presStyleLbl="revTx" presStyleIdx="0" presStyleCnt="0" custScaleY="163789">
        <dgm:presLayoutVars>
          <dgm:chMax val="0"/>
          <dgm:chPref val="0"/>
          <dgm:bulletEnabled val="1"/>
        </dgm:presLayoutVars>
      </dgm:prSet>
      <dgm:spPr/>
      <dgm:t>
        <a:bodyPr/>
        <a:lstStyle/>
        <a:p>
          <a:endParaRPr lang="en-US"/>
        </a:p>
      </dgm:t>
    </dgm:pt>
    <dgm:pt modelId="{0C4D4423-A48F-6C40-B123-0C2259171F2F}" type="pres">
      <dgm:prSet presAssocID="{4A84CFBD-E4A5-0C40-884C-81D7792A4689}" presName="circ3" presStyleLbl="vennNode1" presStyleIdx="2" presStyleCnt="6"/>
      <dgm:spPr/>
    </dgm:pt>
    <dgm:pt modelId="{AD442CCC-2545-1842-AB10-F68C4BDFEE54}" type="pres">
      <dgm:prSet presAssocID="{4A84CFBD-E4A5-0C40-884C-81D7792A4689}" presName="circ3Tx" presStyleLbl="revTx" presStyleIdx="0" presStyleCnt="0" custScaleX="109536" custScaleY="126423">
        <dgm:presLayoutVars>
          <dgm:chMax val="0"/>
          <dgm:chPref val="0"/>
          <dgm:bulletEnabled val="1"/>
        </dgm:presLayoutVars>
      </dgm:prSet>
      <dgm:spPr/>
      <dgm:t>
        <a:bodyPr/>
        <a:lstStyle/>
        <a:p>
          <a:endParaRPr lang="en-US"/>
        </a:p>
      </dgm:t>
    </dgm:pt>
    <dgm:pt modelId="{D78622AE-3F71-0D40-BEE6-DF424A4ED85C}" type="pres">
      <dgm:prSet presAssocID="{F7B84DEF-8E82-8F4E-94F5-8B57C079C0D2}" presName="circ4" presStyleLbl="vennNode1" presStyleIdx="3" presStyleCnt="6"/>
      <dgm:spPr/>
    </dgm:pt>
    <dgm:pt modelId="{8A50D7EE-62BB-614A-BB66-FA81522857D3}" type="pres">
      <dgm:prSet presAssocID="{F7B84DEF-8E82-8F4E-94F5-8B57C079C0D2}" presName="circ4Tx" presStyleLbl="revTx" presStyleIdx="0" presStyleCnt="0" custScaleX="186894" custLinFactNeighborX="25599" custLinFactNeighborY="7051">
        <dgm:presLayoutVars>
          <dgm:chMax val="0"/>
          <dgm:chPref val="0"/>
          <dgm:bulletEnabled val="1"/>
        </dgm:presLayoutVars>
      </dgm:prSet>
      <dgm:spPr/>
      <dgm:t>
        <a:bodyPr/>
        <a:lstStyle/>
        <a:p>
          <a:endParaRPr lang="en-US"/>
        </a:p>
      </dgm:t>
    </dgm:pt>
    <dgm:pt modelId="{CEF8270F-35BB-0848-B381-E981F8C8F51C}" type="pres">
      <dgm:prSet presAssocID="{8C95F624-596A-CB49-BF4A-E38929EFCE73}" presName="circ5" presStyleLbl="vennNode1" presStyleIdx="4" presStyleCnt="6"/>
      <dgm:spPr/>
    </dgm:pt>
    <dgm:pt modelId="{15CF3CA2-2079-8948-96AE-DF3A5B01EEAA}" type="pres">
      <dgm:prSet presAssocID="{8C95F624-596A-CB49-BF4A-E38929EFCE73}" presName="circ5Tx" presStyleLbl="revTx" presStyleIdx="0" presStyleCnt="0" custScaleX="154516" custScaleY="145622" custLinFactNeighborX="-12289" custLinFactNeighborY="-19200">
        <dgm:presLayoutVars>
          <dgm:chMax val="0"/>
          <dgm:chPref val="0"/>
          <dgm:bulletEnabled val="1"/>
        </dgm:presLayoutVars>
      </dgm:prSet>
      <dgm:spPr/>
      <dgm:t>
        <a:bodyPr/>
        <a:lstStyle/>
        <a:p>
          <a:endParaRPr lang="en-US"/>
        </a:p>
      </dgm:t>
    </dgm:pt>
    <dgm:pt modelId="{31706F97-55E3-D54B-9146-B3F3378F801A}" type="pres">
      <dgm:prSet presAssocID="{8BDB8623-A0C8-4640-8F75-0BB8668C27A6}" presName="circ6" presStyleLbl="vennNode1" presStyleIdx="5" presStyleCnt="6"/>
      <dgm:spPr/>
    </dgm:pt>
    <dgm:pt modelId="{5A342A44-5C4A-AA4B-B420-B41308FC5827}" type="pres">
      <dgm:prSet presAssocID="{8BDB8623-A0C8-4640-8F75-0BB8668C27A6}" presName="circ6Tx" presStyleLbl="revTx" presStyleIdx="0" presStyleCnt="0" custLinFactNeighborY="-14144">
        <dgm:presLayoutVars>
          <dgm:chMax val="0"/>
          <dgm:chPref val="0"/>
          <dgm:bulletEnabled val="1"/>
        </dgm:presLayoutVars>
      </dgm:prSet>
      <dgm:spPr/>
      <dgm:t>
        <a:bodyPr/>
        <a:lstStyle/>
        <a:p>
          <a:endParaRPr lang="en-US"/>
        </a:p>
      </dgm:t>
    </dgm:pt>
  </dgm:ptLst>
  <dgm:cxnLst>
    <dgm:cxn modelId="{84459167-55FE-F14D-AC5D-BD3D674A4ABE}" srcId="{4A84CFBD-E4A5-0C40-884C-81D7792A4689}" destId="{0CCABC8D-EE78-F848-B302-656B3DA48823}" srcOrd="1" destOrd="0" parTransId="{E9BD4C6A-32F8-5448-A91E-58546CCF2D0D}" sibTransId="{B1B57F7B-D9EE-4949-9BC4-498731413EB0}"/>
    <dgm:cxn modelId="{7EC14006-31F7-724D-8EE9-E24F1BC6CA9F}" srcId="{0CCABC8D-EE78-F848-B302-656B3DA48823}" destId="{9EFF2EB3-D786-1D46-887A-98985999292D}" srcOrd="0" destOrd="0" parTransId="{5A569FB7-2882-3E4C-AAD8-C9ED5B924E1B}" sibTransId="{48910CF2-8FB0-D749-A8DD-E766BC5B9DE1}"/>
    <dgm:cxn modelId="{6F215318-4911-C846-8964-2AF3A21C809F}" type="presOf" srcId="{8BDB8623-A0C8-4640-8F75-0BB8668C27A6}" destId="{5A342A44-5C4A-AA4B-B420-B41308FC5827}" srcOrd="0" destOrd="0" presId="urn:microsoft.com/office/officeart/2005/8/layout/venn1"/>
    <dgm:cxn modelId="{3749EBAD-CCF4-A14D-9E2F-17E4B76ABA62}" type="presOf" srcId="{2C78DDFA-5173-8045-BCF7-67A7D9B37E55}" destId="{5A342A44-5C4A-AA4B-B420-B41308FC5827}" srcOrd="0" destOrd="1" presId="urn:microsoft.com/office/officeart/2005/8/layout/venn1"/>
    <dgm:cxn modelId="{3B7A96F7-F603-2C4B-8518-01F511DED89D}" srcId="{C6BC5109-F798-7F4A-A4F5-6F98DC3A0C37}" destId="{406430D1-3460-7A42-A738-A675A7F8E210}" srcOrd="0" destOrd="0" parTransId="{005C269E-4F4E-264A-A7CD-256A920D61FA}" sibTransId="{AB4B590C-FB84-0B4A-80C1-335639057AA9}"/>
    <dgm:cxn modelId="{AC5943EE-F872-FE4B-A7B0-FAAE6BAE38C3}" type="presOf" srcId="{F7B84DEF-8E82-8F4E-94F5-8B57C079C0D2}" destId="{8A50D7EE-62BB-614A-BB66-FA81522857D3}" srcOrd="0" destOrd="0" presId="urn:microsoft.com/office/officeart/2005/8/layout/venn1"/>
    <dgm:cxn modelId="{236B77DB-A22F-6142-89C9-52BBA2BA1707}" type="presOf" srcId="{6AEDE740-14C0-B145-900B-2A5A1D58662F}" destId="{8A50D7EE-62BB-614A-BB66-FA81522857D3}" srcOrd="0" destOrd="1" presId="urn:microsoft.com/office/officeart/2005/8/layout/venn1"/>
    <dgm:cxn modelId="{96C2156F-BBB4-874C-AF03-07960B981C10}" type="presOf" srcId="{0CCABC8D-EE78-F848-B302-656B3DA48823}" destId="{AD442CCC-2545-1842-AB10-F68C4BDFEE54}" srcOrd="0" destOrd="2" presId="urn:microsoft.com/office/officeart/2005/8/layout/venn1"/>
    <dgm:cxn modelId="{A29B9232-DB51-0C48-A804-FA9EB0823A38}" type="presOf" srcId="{6CA3169C-750F-6545-B50C-BD90BDA35B85}" destId="{B3B00AE8-F8E3-F549-AA8D-260965224262}" srcOrd="0" destOrd="0" presId="urn:microsoft.com/office/officeart/2005/8/layout/venn1"/>
    <dgm:cxn modelId="{36551271-703D-C34C-A700-A4986B2B8E47}" srcId="{0CCABC8D-EE78-F848-B302-656B3DA48823}" destId="{F4C57902-D9B1-4749-BDB8-95E980AD9747}" srcOrd="1" destOrd="0" parTransId="{A91AE92F-AB0D-DB47-8BE8-1196A1FE3C56}" sibTransId="{DC89FB8D-4BAE-5940-954A-70EA6E03D194}"/>
    <dgm:cxn modelId="{FA7C6456-B832-3449-A55B-23C6262B2C1F}" srcId="{C6BC5109-F798-7F4A-A4F5-6F98DC3A0C37}" destId="{8BDB8623-A0C8-4640-8F75-0BB8668C27A6}" srcOrd="5" destOrd="0" parTransId="{385089B7-518E-0942-9DCA-F6818C982F1D}" sibTransId="{93C62568-2288-E04F-BC7F-55CB1CEDB560}"/>
    <dgm:cxn modelId="{C5DE8C38-BA17-CF45-BCC8-27F662E05875}" type="presOf" srcId="{8C95F624-596A-CB49-BF4A-E38929EFCE73}" destId="{15CF3CA2-2079-8948-96AE-DF3A5B01EEAA}" srcOrd="0" destOrd="0" presId="urn:microsoft.com/office/officeart/2005/8/layout/venn1"/>
    <dgm:cxn modelId="{18B2D797-FEA2-9446-8CE6-76AC9507ECB7}" srcId="{8C95F624-596A-CB49-BF4A-E38929EFCE73}" destId="{D2D106D5-7ED1-4A4E-9997-B08B475F63C4}" srcOrd="2" destOrd="0" parTransId="{77126BBC-C3BA-AE4B-AE41-4CDB67F8BEDF}" sibTransId="{E8E27F4A-EB54-1043-B8D4-71C11551AC25}"/>
    <dgm:cxn modelId="{F92C37A6-5369-0D46-8AC4-1BD4771FD7D2}" type="presOf" srcId="{F4C57902-D9B1-4749-BDB8-95E980AD9747}" destId="{AD442CCC-2545-1842-AB10-F68C4BDFEE54}" srcOrd="0" destOrd="4" presId="urn:microsoft.com/office/officeart/2005/8/layout/venn1"/>
    <dgm:cxn modelId="{976E5D24-27E3-7149-BB11-81AA7E522A75}" type="presOf" srcId="{E03480D1-B158-074B-9EC0-E42DA1DA5F0E}" destId="{15CF3CA2-2079-8948-96AE-DF3A5B01EEAA}" srcOrd="0" destOrd="2" presId="urn:microsoft.com/office/officeart/2005/8/layout/venn1"/>
    <dgm:cxn modelId="{2D56BF75-F614-DB48-ADCB-A0B3FC3E942C}" srcId="{C6BC5109-F798-7F4A-A4F5-6F98DC3A0C37}" destId="{4A84CFBD-E4A5-0C40-884C-81D7792A4689}" srcOrd="2" destOrd="0" parTransId="{4AF7DD68-6939-7E4E-A17C-2A8093F00524}" sibTransId="{9E47A2E4-34EA-0545-99F6-FDA23C87B707}"/>
    <dgm:cxn modelId="{0D1F7200-CF97-864F-8D09-F2BD785D58F1}" srcId="{8BDB8623-A0C8-4640-8F75-0BB8668C27A6}" destId="{2C78DDFA-5173-8045-BCF7-67A7D9B37E55}" srcOrd="0" destOrd="0" parTransId="{8F69BE19-2CDB-DD43-88CA-32DAA7E27E26}" sibTransId="{21A1142B-0EE0-B343-AABE-D3AF3788E41A}"/>
    <dgm:cxn modelId="{ABCD2C15-D454-2842-9A5A-376A59971549}" srcId="{8C95F624-596A-CB49-BF4A-E38929EFCE73}" destId="{E03480D1-B158-074B-9EC0-E42DA1DA5F0E}" srcOrd="1" destOrd="0" parTransId="{FE258033-775C-8048-A067-474A8D4C841A}" sibTransId="{1945740A-C72E-5744-84CD-D2E266EBB70D}"/>
    <dgm:cxn modelId="{226CC1A4-9237-D14F-9605-1651070EE006}" srcId="{8BDB8623-A0C8-4640-8F75-0BB8668C27A6}" destId="{F04FD671-833D-CC42-B9DA-43066DF68CF8}" srcOrd="1" destOrd="0" parTransId="{5483B081-B4F0-754D-BAF2-998BB590B324}" sibTransId="{90CA317B-E52F-BC46-824B-A486BB453DA9}"/>
    <dgm:cxn modelId="{C99ADC2D-AA02-6C42-9F07-1A4F1F21A319}" type="presOf" srcId="{F04FD671-833D-CC42-B9DA-43066DF68CF8}" destId="{5A342A44-5C4A-AA4B-B420-B41308FC5827}" srcOrd="0" destOrd="2" presId="urn:microsoft.com/office/officeart/2005/8/layout/venn1"/>
    <dgm:cxn modelId="{856D1050-C185-3B42-9BDE-C45E79B48974}" type="presOf" srcId="{4A84CFBD-E4A5-0C40-884C-81D7792A4689}" destId="{AD442CCC-2545-1842-AB10-F68C4BDFEE54}" srcOrd="0" destOrd="0" presId="urn:microsoft.com/office/officeart/2005/8/layout/venn1"/>
    <dgm:cxn modelId="{D1840D52-4296-4A42-848C-0DCDC659956C}" type="presOf" srcId="{0FA81A88-FB3F-4E40-B8F8-D9C738822C59}" destId="{AD442CCC-2545-1842-AB10-F68C4BDFEE54}" srcOrd="0" destOrd="1" presId="urn:microsoft.com/office/officeart/2005/8/layout/venn1"/>
    <dgm:cxn modelId="{23AF5052-9932-F444-9C3A-BD36B32F41BB}" type="presOf" srcId="{41D5AE6F-D60A-E249-A9D9-53CD757D2E8B}" destId="{15CF3CA2-2079-8948-96AE-DF3A5B01EEAA}" srcOrd="0" destOrd="1" presId="urn:microsoft.com/office/officeart/2005/8/layout/venn1"/>
    <dgm:cxn modelId="{71E60D73-494E-4D44-8E8E-E74503E56B91}" srcId="{C6BC5109-F798-7F4A-A4F5-6F98DC3A0C37}" destId="{F7B84DEF-8E82-8F4E-94F5-8B57C079C0D2}" srcOrd="3" destOrd="0" parTransId="{0488F012-C41B-CE45-BD93-E99AEA21B6B5}" sibTransId="{7698C4E5-0A5F-C44F-83EE-A1810D3B996E}"/>
    <dgm:cxn modelId="{7B2F4AB2-6075-114C-9997-BFDA779B1BEC}" srcId="{8C95F624-596A-CB49-BF4A-E38929EFCE73}" destId="{41D5AE6F-D60A-E249-A9D9-53CD757D2E8B}" srcOrd="0" destOrd="0" parTransId="{827CAB66-A488-444F-8AA0-4FA212C0E26F}" sibTransId="{D598E112-8C84-DF4E-9F5C-2E8C5205C415}"/>
    <dgm:cxn modelId="{8CDA5FCF-FB39-7345-B924-73347320394B}" type="presOf" srcId="{406430D1-3460-7A42-A738-A675A7F8E210}" destId="{2D42DB35-4587-6446-AB60-53BE55EA0121}" srcOrd="0" destOrd="0" presId="urn:microsoft.com/office/officeart/2005/8/layout/venn1"/>
    <dgm:cxn modelId="{AE3C23A9-C0B2-8248-8E82-A55573C0E6EF}" srcId="{C6BC5109-F798-7F4A-A4F5-6F98DC3A0C37}" destId="{6CA3169C-750F-6545-B50C-BD90BDA35B85}" srcOrd="1" destOrd="0" parTransId="{A3157F6D-C4E5-1641-8728-3FD3CCB9D50D}" sibTransId="{2313422C-B853-CB41-8F38-0FAB40F37AFF}"/>
    <dgm:cxn modelId="{D363EDB6-53FC-804A-99E6-94FB75E6ABC3}" type="presOf" srcId="{D2D106D5-7ED1-4A4E-9997-B08B475F63C4}" destId="{15CF3CA2-2079-8948-96AE-DF3A5B01EEAA}" srcOrd="0" destOrd="3" presId="urn:microsoft.com/office/officeart/2005/8/layout/venn1"/>
    <dgm:cxn modelId="{100692F3-9272-A046-A6A7-52E27E0AF23D}" type="presOf" srcId="{9EFF2EB3-D786-1D46-887A-98985999292D}" destId="{AD442CCC-2545-1842-AB10-F68C4BDFEE54}" srcOrd="0" destOrd="3" presId="urn:microsoft.com/office/officeart/2005/8/layout/venn1"/>
    <dgm:cxn modelId="{DC4E0696-9873-7840-8BBE-4B5DB1E44731}" type="presOf" srcId="{C6BC5109-F798-7F4A-A4F5-6F98DC3A0C37}" destId="{51992B27-8E1C-594C-9D1D-0035964166D6}" srcOrd="0" destOrd="0" presId="urn:microsoft.com/office/officeart/2005/8/layout/venn1"/>
    <dgm:cxn modelId="{34FD660E-BA7B-CB47-811B-9DF65F14474A}" srcId="{C6BC5109-F798-7F4A-A4F5-6F98DC3A0C37}" destId="{8C95F624-596A-CB49-BF4A-E38929EFCE73}" srcOrd="4" destOrd="0" parTransId="{3DE285F3-15DF-AE46-906E-D1DBDC9A0456}" sibTransId="{596CFA4C-AFE6-8042-BFA5-F1E372B96BEB}"/>
    <dgm:cxn modelId="{C41B9806-76C5-5A42-9ABA-9A62FAE7318A}" srcId="{4A84CFBD-E4A5-0C40-884C-81D7792A4689}" destId="{0FA81A88-FB3F-4E40-B8F8-D9C738822C59}" srcOrd="0" destOrd="0" parTransId="{91D8EC8B-A3A1-BD43-88E2-5987D9B70F2E}" sibTransId="{0A8D2C92-3E89-5A4B-BEDE-EB30CF8EBE9B}"/>
    <dgm:cxn modelId="{E8C8FAD9-8078-3149-8796-4E62BF1E3B09}" srcId="{F7B84DEF-8E82-8F4E-94F5-8B57C079C0D2}" destId="{6AEDE740-14C0-B145-900B-2A5A1D58662F}" srcOrd="0" destOrd="0" parTransId="{3BE5351B-4249-CD45-B374-3479DE820905}" sibTransId="{CA9749C9-8A44-BF4B-BF06-347E5B1937E1}"/>
    <dgm:cxn modelId="{72E8191D-F598-DA44-967A-4EF2EBD93CCE}" type="presParOf" srcId="{51992B27-8E1C-594C-9D1D-0035964166D6}" destId="{22D01897-8099-364C-9C6A-34BEB9698B44}" srcOrd="0" destOrd="0" presId="urn:microsoft.com/office/officeart/2005/8/layout/venn1"/>
    <dgm:cxn modelId="{48F71BDD-C867-9240-8F6F-545A1E784932}" type="presParOf" srcId="{51992B27-8E1C-594C-9D1D-0035964166D6}" destId="{2D42DB35-4587-6446-AB60-53BE55EA0121}" srcOrd="1" destOrd="0" presId="urn:microsoft.com/office/officeart/2005/8/layout/venn1"/>
    <dgm:cxn modelId="{598EC274-FDBE-FF4B-954D-54316D08513D}" type="presParOf" srcId="{51992B27-8E1C-594C-9D1D-0035964166D6}" destId="{C63810A4-7204-104F-8145-45ADFBBF5C29}" srcOrd="2" destOrd="0" presId="urn:microsoft.com/office/officeart/2005/8/layout/venn1"/>
    <dgm:cxn modelId="{E35C4559-8B06-F64A-B3D8-55E34B08CD11}" type="presParOf" srcId="{51992B27-8E1C-594C-9D1D-0035964166D6}" destId="{B3B00AE8-F8E3-F549-AA8D-260965224262}" srcOrd="3" destOrd="0" presId="urn:microsoft.com/office/officeart/2005/8/layout/venn1"/>
    <dgm:cxn modelId="{7563552F-4618-C24C-9ABB-0188888D07D1}" type="presParOf" srcId="{51992B27-8E1C-594C-9D1D-0035964166D6}" destId="{0C4D4423-A48F-6C40-B123-0C2259171F2F}" srcOrd="4" destOrd="0" presId="urn:microsoft.com/office/officeart/2005/8/layout/venn1"/>
    <dgm:cxn modelId="{71CB5FFF-3611-574A-AF46-DC3741C17E28}" type="presParOf" srcId="{51992B27-8E1C-594C-9D1D-0035964166D6}" destId="{AD442CCC-2545-1842-AB10-F68C4BDFEE54}" srcOrd="5" destOrd="0" presId="urn:microsoft.com/office/officeart/2005/8/layout/venn1"/>
    <dgm:cxn modelId="{4628167C-1325-F745-B690-07EF61579BC3}" type="presParOf" srcId="{51992B27-8E1C-594C-9D1D-0035964166D6}" destId="{D78622AE-3F71-0D40-BEE6-DF424A4ED85C}" srcOrd="6" destOrd="0" presId="urn:microsoft.com/office/officeart/2005/8/layout/venn1"/>
    <dgm:cxn modelId="{48B57DF7-53B1-C046-BDE0-38B2031C7147}" type="presParOf" srcId="{51992B27-8E1C-594C-9D1D-0035964166D6}" destId="{8A50D7EE-62BB-614A-BB66-FA81522857D3}" srcOrd="7" destOrd="0" presId="urn:microsoft.com/office/officeart/2005/8/layout/venn1"/>
    <dgm:cxn modelId="{233F0A87-49A2-5348-B91E-0FE420E37A94}" type="presParOf" srcId="{51992B27-8E1C-594C-9D1D-0035964166D6}" destId="{CEF8270F-35BB-0848-B381-E981F8C8F51C}" srcOrd="8" destOrd="0" presId="urn:microsoft.com/office/officeart/2005/8/layout/venn1"/>
    <dgm:cxn modelId="{4143D722-4F89-3B43-BFE5-50C40F5A2923}" type="presParOf" srcId="{51992B27-8E1C-594C-9D1D-0035964166D6}" destId="{15CF3CA2-2079-8948-96AE-DF3A5B01EEAA}" srcOrd="9" destOrd="0" presId="urn:microsoft.com/office/officeart/2005/8/layout/venn1"/>
    <dgm:cxn modelId="{490E5A82-116D-1644-B8D1-C742FAB53455}" type="presParOf" srcId="{51992B27-8E1C-594C-9D1D-0035964166D6}" destId="{31706F97-55E3-D54B-9146-B3F3378F801A}" srcOrd="10" destOrd="0" presId="urn:microsoft.com/office/officeart/2005/8/layout/venn1"/>
    <dgm:cxn modelId="{C83C304B-9601-2B46-B358-1F24DFCF63A4}" type="presParOf" srcId="{51992B27-8E1C-594C-9D1D-0035964166D6}" destId="{5A342A44-5C4A-AA4B-B420-B41308FC5827}" srcOrd="11"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17573D-7ACC-BB44-9073-55022998936C}">
      <dsp:nvSpPr>
        <dsp:cNvPr id="0" name=""/>
        <dsp:cNvSpPr/>
      </dsp:nvSpPr>
      <dsp:spPr>
        <a:xfrm rot="5400000">
          <a:off x="114768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556413" y="2723"/>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Collect and maintain information about copies of data in cache</a:t>
          </a:r>
          <a:endParaRPr lang="en-US" sz="1800" kern="1200" dirty="0">
            <a:effectLst>
              <a:outerShdw blurRad="38100" dist="38100" dir="2700000" algn="tl">
                <a:srgbClr val="000000">
                  <a:alpha val="43137"/>
                </a:srgbClr>
              </a:outerShdw>
            </a:effectLst>
          </a:endParaRPr>
        </a:p>
      </dsp:txBody>
      <dsp:txXfrm>
        <a:off x="1556413" y="2723"/>
        <a:ext cx="2392263" cy="1435357"/>
      </dsp:txXfrm>
    </dsp:sp>
    <dsp:sp modelId="{4D2404F7-C043-1F43-A850-7696C06410C9}">
      <dsp:nvSpPr>
        <dsp:cNvPr id="0" name=""/>
        <dsp:cNvSpPr/>
      </dsp:nvSpPr>
      <dsp:spPr>
        <a:xfrm rot="5400000">
          <a:off x="114768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556413" y="1796921"/>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Directory stored in main memory</a:t>
          </a:r>
          <a:endParaRPr lang="en-US" sz="1800" kern="1200" dirty="0">
            <a:effectLst>
              <a:outerShdw blurRad="38100" dist="38100" dir="2700000" algn="tl">
                <a:srgbClr val="000000">
                  <a:alpha val="43137"/>
                </a:srgbClr>
              </a:outerShdw>
            </a:effectLst>
          </a:endParaRPr>
        </a:p>
      </dsp:txBody>
      <dsp:txXfrm>
        <a:off x="1556413" y="1796921"/>
        <a:ext cx="2392263" cy="1435357"/>
      </dsp:txXfrm>
    </dsp:sp>
    <dsp:sp modelId="{D643CE4E-E530-9342-9685-CB02A57DD750}">
      <dsp:nvSpPr>
        <dsp:cNvPr id="0" name=""/>
        <dsp:cNvSpPr/>
      </dsp:nvSpPr>
      <dsp:spPr>
        <a:xfrm>
          <a:off x="2044779" y="3835301"/>
          <a:ext cx="3171796"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556413" y="3591118"/>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Requests are checked against directory</a:t>
          </a:r>
          <a:endParaRPr lang="en-US" sz="1800" kern="1200" dirty="0">
            <a:effectLst>
              <a:outerShdw blurRad="38100" dist="38100" dir="2700000" algn="tl">
                <a:srgbClr val="000000">
                  <a:alpha val="43137"/>
                </a:srgbClr>
              </a:outerShdw>
            </a:effectLst>
          </a:endParaRPr>
        </a:p>
      </dsp:txBody>
      <dsp:txXfrm>
        <a:off x="1556413" y="3591118"/>
        <a:ext cx="2392263" cy="1435357"/>
      </dsp:txXfrm>
    </dsp:sp>
    <dsp:sp modelId="{FEC11408-FF1C-CA4C-8AFD-D46A3CF61CBF}">
      <dsp:nvSpPr>
        <dsp:cNvPr id="0" name=""/>
        <dsp:cNvSpPr/>
      </dsp:nvSpPr>
      <dsp:spPr>
        <a:xfrm rot="16200000">
          <a:off x="432939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738123" y="3591118"/>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Appropriate transfers are performed</a:t>
          </a:r>
          <a:endParaRPr lang="en-US" sz="1800" kern="1200" dirty="0">
            <a:effectLst>
              <a:outerShdw blurRad="38100" dist="38100" dir="2700000" algn="tl">
                <a:srgbClr val="000000">
                  <a:alpha val="43137"/>
                </a:srgbClr>
              </a:outerShdw>
            </a:effectLst>
          </a:endParaRPr>
        </a:p>
      </dsp:txBody>
      <dsp:txXfrm>
        <a:off x="4738123" y="3591118"/>
        <a:ext cx="2392263" cy="1435357"/>
      </dsp:txXfrm>
    </dsp:sp>
    <dsp:sp modelId="{EC505D46-4F46-8A47-BB54-15A3D28DA180}">
      <dsp:nvSpPr>
        <dsp:cNvPr id="0" name=""/>
        <dsp:cNvSpPr/>
      </dsp:nvSpPr>
      <dsp:spPr>
        <a:xfrm rot="16200000">
          <a:off x="432939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738123" y="1796921"/>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Creates central bottleneck</a:t>
          </a:r>
          <a:endParaRPr lang="en-US" sz="1800" kern="1200" dirty="0">
            <a:effectLst>
              <a:outerShdw blurRad="38100" dist="38100" dir="2700000" algn="tl">
                <a:srgbClr val="000000">
                  <a:alpha val="43137"/>
                </a:srgbClr>
              </a:outerShdw>
            </a:effectLst>
          </a:endParaRPr>
        </a:p>
      </dsp:txBody>
      <dsp:txXfrm>
        <a:off x="4738123" y="1796921"/>
        <a:ext cx="2392263" cy="1435357"/>
      </dsp:txXfrm>
    </dsp:sp>
    <dsp:sp modelId="{525DC54E-6DDC-4B4F-97E2-F11FB388EF71}">
      <dsp:nvSpPr>
        <dsp:cNvPr id="0" name=""/>
        <dsp:cNvSpPr/>
      </dsp:nvSpPr>
      <dsp:spPr>
        <a:xfrm>
          <a:off x="4738123" y="2723"/>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Effective in large scale systems with complex interconnection schemes</a:t>
          </a:r>
          <a:endParaRPr lang="en-US" sz="1800" kern="1200" dirty="0">
            <a:effectLst>
              <a:outerShdw blurRad="38100" dist="38100" dir="2700000" algn="tl">
                <a:srgbClr val="000000">
                  <a:alpha val="43137"/>
                </a:srgbClr>
              </a:outerShdw>
            </a:effectLst>
          </a:endParaRPr>
        </a:p>
      </dsp:txBody>
      <dsp:txXfrm>
        <a:off x="4738123" y="2723"/>
        <a:ext cx="2392263" cy="143535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17 “Parallel</a:t>
            </a:r>
            <a:r>
              <a:rPr lang="en-US" baseline="0" dirty="0" smtClean="0">
                <a:latin typeface="Times New Roman" pitchFamily="-110" charset="0"/>
              </a:rPr>
              <a:t> Processing</a:t>
            </a:r>
            <a:r>
              <a:rPr lang="en-US" dirty="0" smtClean="0">
                <a:latin typeface="Times New Roman" pitchFamily="-110" charset="0"/>
              </a:rPr>
              <a:t>”.</a:t>
            </a:r>
            <a:endParaRPr lang="en-AU" dirty="0" smtClean="0">
              <a:latin typeface="Times New Roman" pitchFamily="-110" charset="0"/>
            </a:endParaRPr>
          </a:p>
          <a:p>
            <a:r>
              <a:rPr lang="en-GB" dirty="0" smtClean="0"/>
              <a:t>Adapted</a:t>
            </a:r>
            <a:r>
              <a:rPr lang="en-GB" baseline="0" dirty="0" smtClean="0"/>
              <a:t> by Thân Văn Sử</a:t>
            </a:r>
          </a:p>
          <a:p>
            <a:endParaRPr lang="en-GB" baseline="0" dirty="0" smtClean="0"/>
          </a:p>
          <a:p>
            <a:r>
              <a:rPr lang="en-US" sz="1200" kern="1200" dirty="0" smtClean="0">
                <a:solidFill>
                  <a:schemeClr val="tx1"/>
                </a:solidFill>
                <a:latin typeface="Times New Roman" pitchFamily="-84" charset="0"/>
                <a:ea typeface="+mn-ea"/>
                <a:cs typeface="+mn-cs"/>
              </a:rPr>
              <a:t>Traditionally, the computer has been viewed as a sequential machine. Most computer programming languages require the programmer to specify algorithms as sequences of instructions. Processors execute programs by executing machine instructions in a sequence and one at a time. Each instruction is executed in a sequence of operations (fetch instruction, fetch operands, perform operation, store results).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view of the computer has never been entirely true. At the micro-operation level, multiple control signals are generated at the same time. Instruction pipelining, at least to the extent of overlapping fetch and execute operations, has been around for a long time. Both of these are examples of performing functions in parallel. This approach is taken further with superscalar organization, which exploits instruction- level parallelism. With a superscalar machine, there are multiple execution units within a single processor, and these may execute multiple instructions from the same program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As computer technology has evolved, and as the cost of computer hardware has dropped, computer designers have sought more and more opportunities for </a:t>
            </a:r>
          </a:p>
          <a:p>
            <a:r>
              <a:rPr lang="en-US" sz="1200" kern="1200" dirty="0" smtClean="0">
                <a:solidFill>
                  <a:schemeClr val="tx1"/>
                </a:solidFill>
                <a:latin typeface="Times New Roman" pitchFamily="-84" charset="0"/>
                <a:ea typeface="+mn-ea"/>
                <a:cs typeface="+mn-cs"/>
              </a:rPr>
              <a:t>parallelism, usually to enhance performance and, in some cases, to increase availability. After an overview, this chapter looks at some of the most prominent approaches to parallel organization. First, we examine symmetric multiprocessors (SMPs), one of the earliest and still the most common example of parallel organization. In an SMP organization, multiple processors share a common memory. This organization raises the issue of cache coherence, to which a separate section is devoted. Next, the chapter examines multithreaded processors and chip multiprocessors. Then we describe clusters, which consist of multiple independent computers organized in a cooperative fashion. Clusters have become increasingly common to support workloads that are beyond the capacity of a single SMP. Another approach to the use of multiple processors that we examine is that of non-uniform memory access (NUMA) machines. The NUMA approach is relatively new and not yet proven in the marketplace, but is often considered as an alternative to the SMP or cluster approach. Finally, this chapter looks at hardware organizational approaches to vector computation. These approaches optimize the ALU for processing vectors or arrays of floating-point numbers. They are common on the class of systems known as </a:t>
            </a:r>
            <a:r>
              <a:rPr lang="en-US" sz="1200" i="1" kern="1200" dirty="0" smtClean="0">
                <a:solidFill>
                  <a:schemeClr val="tx1"/>
                </a:solidFill>
                <a:latin typeface="Times New Roman" pitchFamily="-84" charset="0"/>
                <a:ea typeface="+mn-ea"/>
                <a:cs typeface="+mn-cs"/>
              </a:rPr>
              <a:t>supercomputers. </a:t>
            </a:r>
            <a:endParaRPr lang="en-US" dirty="0" smtClean="0"/>
          </a:p>
          <a:p>
            <a:endParaRPr lang="en-US"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10</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GB" b="1" u="sng" dirty="0" err="1" smtClean="0"/>
              <a:t>Dạng</a:t>
            </a:r>
            <a:r>
              <a:rPr lang="en-GB" b="1" u="sng" baseline="0" dirty="0" smtClean="0"/>
              <a:t> </a:t>
            </a:r>
            <a:r>
              <a:rPr lang="en-GB" b="1" u="sng" baseline="0" dirty="0" err="1" smtClean="0"/>
              <a:t>g</a:t>
            </a:r>
            <a:r>
              <a:rPr lang="en-GB" b="1" u="sng" dirty="0" err="1" smtClean="0"/>
              <a:t>hép</a:t>
            </a:r>
            <a:r>
              <a:rPr lang="en-GB" b="1" u="sng" baseline="0" dirty="0" smtClean="0"/>
              <a:t> </a:t>
            </a:r>
            <a:r>
              <a:rPr lang="en-GB" b="1" u="sng" baseline="0" dirty="0" err="1" smtClean="0"/>
              <a:t>nội</a:t>
            </a:r>
            <a:r>
              <a:rPr lang="en-GB" b="1" u="sng" baseline="0" dirty="0" smtClean="0"/>
              <a:t> </a:t>
            </a:r>
            <a:r>
              <a:rPr lang="en-GB" b="1" u="sng" baseline="0" dirty="0" err="1" smtClean="0"/>
              <a:t>chặt</a:t>
            </a:r>
            <a:r>
              <a:rPr lang="en-GB" b="1" u="sng" baseline="0" dirty="0" smtClean="0"/>
              <a:t> </a:t>
            </a:r>
            <a:r>
              <a:rPr lang="en-GB" b="1" u="sng" baseline="0" dirty="0" err="1" smtClean="0"/>
              <a:t>một</a:t>
            </a:r>
            <a:r>
              <a:rPr lang="en-GB" b="1" u="sng" baseline="0" dirty="0" smtClean="0"/>
              <a:t> </a:t>
            </a:r>
            <a:r>
              <a:rPr lang="en-GB" b="1" u="sng" baseline="0" dirty="0" err="1" smtClean="0"/>
              <a:t>hệ</a:t>
            </a:r>
            <a:r>
              <a:rPr lang="en-GB" b="1" u="sng" baseline="0" dirty="0" smtClean="0"/>
              <a:t> </a:t>
            </a:r>
            <a:r>
              <a:rPr lang="en-GB" b="1" u="sng" baseline="0" dirty="0" err="1" smtClean="0"/>
              <a:t>thống</a:t>
            </a:r>
            <a:r>
              <a:rPr lang="en-GB" b="1" u="sng" baseline="0" dirty="0" smtClean="0"/>
              <a:t> </a:t>
            </a:r>
            <a:r>
              <a:rPr lang="en-GB" b="1" u="sng" baseline="0" dirty="0" err="1" smtClean="0"/>
              <a:t>đa</a:t>
            </a:r>
            <a:r>
              <a:rPr lang="en-GB" b="1" u="sng" baseline="0" dirty="0" smtClean="0"/>
              <a:t> </a:t>
            </a:r>
            <a:r>
              <a:rPr lang="en-GB" b="1" u="sng" baseline="0" dirty="0" err="1" smtClean="0"/>
              <a:t>xử</a:t>
            </a:r>
            <a:r>
              <a:rPr lang="en-GB" b="1" u="sng" baseline="0" dirty="0" smtClean="0"/>
              <a:t> </a:t>
            </a:r>
            <a:r>
              <a:rPr lang="en-GB" b="1" u="sng" baseline="0" dirty="0" err="1" smtClean="0"/>
              <a:t>lý</a:t>
            </a:r>
            <a:r>
              <a:rPr lang="en-GB" b="0" u="none" baseline="0" dirty="0" smtClean="0"/>
              <a:t/>
            </a:r>
            <a:br>
              <a:rPr lang="en-GB" b="0" u="none" baseline="0" dirty="0" smtClean="0"/>
            </a:br>
            <a:r>
              <a:rPr lang="en-GB" b="0" u="none" baseline="0" dirty="0" smtClean="0"/>
              <a:t>- </a:t>
            </a:r>
            <a:r>
              <a:rPr lang="en-GB" b="0" u="none" baseline="0" dirty="0" err="1" smtClean="0"/>
              <a:t>Khi</a:t>
            </a:r>
            <a:r>
              <a:rPr lang="en-GB" b="0" u="none" baseline="0" dirty="0" smtClean="0"/>
              <a:t> </a:t>
            </a:r>
            <a:r>
              <a:rPr lang="en-GB" b="0" u="none" baseline="0" dirty="0" err="1" smtClean="0"/>
              <a:t>máy</a:t>
            </a:r>
            <a:r>
              <a:rPr lang="en-GB" b="0" u="none" baseline="0" dirty="0" smtClean="0"/>
              <a:t> </a:t>
            </a:r>
            <a:r>
              <a:rPr lang="en-GB" b="0" u="none" baseline="0" dirty="0" err="1" smtClean="0"/>
              <a:t>đang</a:t>
            </a:r>
            <a:r>
              <a:rPr lang="en-GB" b="0" u="none" baseline="0" dirty="0" smtClean="0"/>
              <a:t> </a:t>
            </a:r>
            <a:r>
              <a:rPr lang="en-GB" b="0" u="none" baseline="0" dirty="0" err="1" smtClean="0"/>
              <a:t>chạy</a:t>
            </a:r>
            <a:r>
              <a:rPr lang="en-GB" b="0" u="none" baseline="0" dirty="0" smtClean="0"/>
              <a:t> </a:t>
            </a:r>
            <a:r>
              <a:rPr lang="en-GB" b="0" u="none" baseline="0" dirty="0" err="1" smtClean="0"/>
              <a:t>thì</a:t>
            </a:r>
            <a:r>
              <a:rPr lang="en-GB" b="0" u="none" baseline="0" dirty="0" smtClean="0"/>
              <a:t> </a:t>
            </a:r>
            <a:r>
              <a:rPr lang="en-GB" b="0" u="none" baseline="0" dirty="0" err="1" smtClean="0"/>
              <a:t>không</a:t>
            </a:r>
            <a:r>
              <a:rPr lang="en-GB" b="0" u="none" baseline="0" dirty="0" smtClean="0"/>
              <a:t> </a:t>
            </a:r>
            <a:r>
              <a:rPr lang="en-GB" b="0" u="none" baseline="0" dirty="0" err="1" smtClean="0"/>
              <a:t>thể</a:t>
            </a:r>
            <a:r>
              <a:rPr lang="en-GB" b="0" u="none" baseline="0" dirty="0" smtClean="0"/>
              <a:t> </a:t>
            </a:r>
            <a:r>
              <a:rPr lang="en-GB" b="0" u="none" baseline="0" dirty="0" err="1" smtClean="0"/>
              <a:t>gỡ</a:t>
            </a:r>
            <a:r>
              <a:rPr lang="en-GB" b="0" u="none" baseline="0" dirty="0" smtClean="0"/>
              <a:t> 1 </a:t>
            </a:r>
            <a:r>
              <a:rPr lang="en-GB" b="0" u="none" baseline="0" dirty="0" err="1" smtClean="0"/>
              <a:t>thành</a:t>
            </a:r>
            <a:r>
              <a:rPr lang="en-GB" b="0" u="none" baseline="0" dirty="0" smtClean="0"/>
              <a:t> </a:t>
            </a:r>
            <a:r>
              <a:rPr lang="en-GB" b="0" u="none" baseline="0" dirty="0" err="1" smtClean="0"/>
              <a:t>phần</a:t>
            </a:r>
            <a:r>
              <a:rPr lang="en-GB" b="0" u="none" baseline="0" dirty="0" smtClean="0"/>
              <a:t> </a:t>
            </a:r>
            <a:r>
              <a:rPr lang="en-GB" b="0" u="none" baseline="0" dirty="0" err="1" smtClean="0"/>
              <a:t>ra</a:t>
            </a:r>
            <a:r>
              <a:rPr lang="en-GB" b="0" u="none" baseline="0" dirty="0" smtClean="0"/>
              <a:t> </a:t>
            </a:r>
            <a:r>
              <a:rPr lang="en-GB" b="0" u="none" baseline="0" dirty="0" err="1" smtClean="0"/>
              <a:t>khỏi</a:t>
            </a:r>
            <a:r>
              <a:rPr lang="en-GB" b="0" u="none" baseline="0" dirty="0" smtClean="0"/>
              <a:t> </a:t>
            </a:r>
            <a:r>
              <a:rPr lang="en-GB" b="0" u="none" baseline="0" dirty="0" err="1" smtClean="0"/>
              <a:t>hệ</a:t>
            </a:r>
            <a:r>
              <a:rPr lang="en-GB" b="0" u="none" baseline="0" dirty="0" smtClean="0"/>
              <a:t> </a:t>
            </a:r>
            <a:r>
              <a:rPr lang="en-GB" b="0" u="none" baseline="0" dirty="0" err="1" smtClean="0"/>
              <a:t>thống</a:t>
            </a:r>
            <a:endParaRPr lang="en-GB" b="0" u="none" baseline="0" dirty="0" smtClean="0"/>
          </a:p>
          <a:p>
            <a:pPr>
              <a:buFontTx/>
              <a:buChar char="-"/>
            </a:pPr>
            <a:r>
              <a:rPr lang="en-GB" b="0" u="none" baseline="0" dirty="0" err="1" smtClean="0"/>
              <a:t>Dùng</a:t>
            </a:r>
            <a:r>
              <a:rPr lang="en-GB" b="0" u="none" baseline="0" dirty="0" smtClean="0"/>
              <a:t> </a:t>
            </a:r>
            <a:r>
              <a:rPr lang="en-GB" b="0" u="none" baseline="0" dirty="0" err="1" smtClean="0"/>
              <a:t>chung</a:t>
            </a:r>
            <a:r>
              <a:rPr lang="en-GB" b="0" u="none" baseline="0" dirty="0" smtClean="0"/>
              <a:t> </a:t>
            </a:r>
            <a:r>
              <a:rPr lang="en-GB" b="0" u="none" baseline="0" dirty="0" err="1" smtClean="0"/>
              <a:t>Mem</a:t>
            </a:r>
            <a:r>
              <a:rPr lang="en-GB" b="0" u="none" baseline="0" dirty="0" smtClean="0"/>
              <a:t> </a:t>
            </a:r>
            <a:r>
              <a:rPr lang="en-GB" b="0" u="none" baseline="0" dirty="0" err="1" smtClean="0"/>
              <a:t>và</a:t>
            </a:r>
            <a:r>
              <a:rPr lang="en-GB" b="0" u="none" baseline="0" dirty="0" smtClean="0"/>
              <a:t> IO.</a:t>
            </a:r>
          </a:p>
          <a:p>
            <a:pPr>
              <a:buFontTx/>
              <a:buChar char="-"/>
            </a:pPr>
            <a:r>
              <a:rPr lang="en-GB" b="0" u="none" baseline="0" dirty="0" err="1" smtClean="0"/>
              <a:t>Mem</a:t>
            </a:r>
            <a:r>
              <a:rPr lang="en-GB" b="0" u="none" baseline="0" dirty="0" smtClean="0"/>
              <a:t> </a:t>
            </a:r>
            <a:r>
              <a:rPr lang="en-GB" b="0" u="none" baseline="0" dirty="0" err="1" smtClean="0"/>
              <a:t>có</a:t>
            </a:r>
            <a:r>
              <a:rPr lang="en-GB" b="0" u="none" baseline="0" dirty="0" smtClean="0"/>
              <a:t> </a:t>
            </a:r>
            <a:r>
              <a:rPr lang="en-GB" b="0" u="none" baseline="0" dirty="0" err="1" smtClean="0"/>
              <a:t>thể</a:t>
            </a:r>
            <a:r>
              <a:rPr lang="en-GB" b="0" u="none" baseline="0" dirty="0" smtClean="0"/>
              <a:t> </a:t>
            </a:r>
            <a:r>
              <a:rPr lang="en-GB" b="0" u="none" baseline="0" dirty="0" err="1" smtClean="0"/>
              <a:t>gồm</a:t>
            </a:r>
            <a:r>
              <a:rPr lang="en-GB" b="0" u="none" baseline="0" dirty="0" smtClean="0"/>
              <a:t> </a:t>
            </a:r>
            <a:r>
              <a:rPr lang="en-GB" b="0" u="none" baseline="0" dirty="0" err="1" smtClean="0"/>
              <a:t>nhiều</a:t>
            </a:r>
            <a:r>
              <a:rPr lang="en-GB" b="0" u="none" baseline="0" dirty="0" smtClean="0"/>
              <a:t> </a:t>
            </a:r>
            <a:r>
              <a:rPr lang="en-GB" b="0" u="none" baseline="0" dirty="0" err="1" smtClean="0"/>
              <a:t>thành</a:t>
            </a:r>
            <a:r>
              <a:rPr lang="en-GB" b="0" u="none" baseline="0" dirty="0" smtClean="0"/>
              <a:t> </a:t>
            </a:r>
            <a:r>
              <a:rPr lang="en-GB" b="0" u="none" baseline="0" dirty="0" err="1" smtClean="0"/>
              <a:t>phần</a:t>
            </a:r>
            <a:r>
              <a:rPr lang="en-GB" b="0" u="none" baseline="0" dirty="0" smtClean="0"/>
              <a:t> </a:t>
            </a:r>
            <a:r>
              <a:rPr lang="en-GB" b="0" u="none" baseline="0" dirty="0" err="1" smtClean="0"/>
              <a:t>để</a:t>
            </a:r>
            <a:r>
              <a:rPr lang="en-GB" b="0" u="none" baseline="0" dirty="0" smtClean="0"/>
              <a:t> </a:t>
            </a:r>
            <a:r>
              <a:rPr lang="en-GB" b="0" u="none" baseline="0" dirty="0" err="1" smtClean="0"/>
              <a:t>cho</a:t>
            </a:r>
            <a:r>
              <a:rPr lang="en-GB" b="0" u="none" baseline="0" dirty="0" smtClean="0"/>
              <a:t> </a:t>
            </a:r>
            <a:r>
              <a:rPr lang="en-GB" b="0" u="none" baseline="0" dirty="0" err="1" smtClean="0"/>
              <a:t>phép</a:t>
            </a:r>
            <a:r>
              <a:rPr lang="en-GB" b="0" u="none" baseline="0" dirty="0" smtClean="0"/>
              <a:t> </a:t>
            </a:r>
            <a:r>
              <a:rPr lang="en-GB" b="0" u="none" baseline="0" dirty="0" err="1" smtClean="0"/>
              <a:t>nhiều</a:t>
            </a:r>
            <a:r>
              <a:rPr lang="en-GB" b="0" u="none" baseline="0" dirty="0" smtClean="0"/>
              <a:t> CPU </a:t>
            </a:r>
            <a:r>
              <a:rPr lang="en-GB" b="0" u="none" baseline="0" dirty="0" err="1" smtClean="0"/>
              <a:t>truy</a:t>
            </a:r>
            <a:r>
              <a:rPr lang="en-GB" b="0" u="none" baseline="0" dirty="0" smtClean="0"/>
              <a:t> </a:t>
            </a:r>
            <a:r>
              <a:rPr lang="en-GB" b="0" u="none" baseline="0" dirty="0" err="1" smtClean="0"/>
              <a:t>cập</a:t>
            </a:r>
            <a:r>
              <a:rPr lang="en-GB" b="0" u="none" baseline="0" dirty="0" smtClean="0"/>
              <a:t> </a:t>
            </a:r>
            <a:r>
              <a:rPr lang="en-GB" b="0" u="none" baseline="0" dirty="0" err="1" smtClean="0"/>
              <a:t>đồng</a:t>
            </a:r>
            <a:r>
              <a:rPr lang="en-GB" b="0" u="none" baseline="0" dirty="0" smtClean="0"/>
              <a:t> </a:t>
            </a:r>
            <a:r>
              <a:rPr lang="en-GB" b="0" u="none" baseline="0" dirty="0" err="1" smtClean="0"/>
              <a:t>thời</a:t>
            </a:r>
            <a:r>
              <a:rPr lang="en-GB" b="0" u="none" baseline="0" dirty="0" smtClean="0"/>
              <a:t> </a:t>
            </a:r>
            <a:r>
              <a:rPr lang="en-GB" b="0" u="none" baseline="0" dirty="0" err="1" smtClean="0"/>
              <a:t>những</a:t>
            </a:r>
            <a:r>
              <a:rPr lang="en-GB" b="0" u="none" baseline="0" dirty="0" smtClean="0"/>
              <a:t> </a:t>
            </a:r>
            <a:r>
              <a:rPr lang="en-GB" b="0" u="none" baseline="0" dirty="0" err="1" smtClean="0"/>
              <a:t>thành</a:t>
            </a:r>
            <a:r>
              <a:rPr lang="en-GB" b="0" u="none" baseline="0" dirty="0" smtClean="0"/>
              <a:t> </a:t>
            </a:r>
            <a:r>
              <a:rPr lang="en-GB" b="0" u="none" baseline="0" dirty="0" err="1" smtClean="0"/>
              <a:t>phần</a:t>
            </a:r>
            <a:r>
              <a:rPr lang="en-GB" b="0" u="none" baseline="0" dirty="0" smtClean="0"/>
              <a:t> </a:t>
            </a:r>
            <a:r>
              <a:rPr lang="en-GB" b="0" u="none" baseline="0" dirty="0" err="1" smtClean="0"/>
              <a:t>nhớ</a:t>
            </a:r>
            <a:r>
              <a:rPr lang="en-GB" b="0" u="none" baseline="0" dirty="0" smtClean="0"/>
              <a:t> </a:t>
            </a:r>
            <a:r>
              <a:rPr lang="en-GB" b="0" u="none" baseline="0" dirty="0" err="1" smtClean="0"/>
              <a:t>phân</a:t>
            </a:r>
            <a:r>
              <a:rPr lang="en-GB" b="0" u="none" baseline="0" dirty="0" smtClean="0"/>
              <a:t> </a:t>
            </a:r>
            <a:r>
              <a:rPr lang="en-GB" b="0" u="none" baseline="0" dirty="0" err="1" smtClean="0"/>
              <a:t>biệt</a:t>
            </a:r>
            <a:r>
              <a:rPr lang="en-GB" b="0" u="none" baseline="0" dirty="0" smtClean="0"/>
              <a:t> </a:t>
            </a:r>
            <a:r>
              <a:rPr lang="en-GB" b="0" u="none" baseline="0" dirty="0" err="1" smtClean="0"/>
              <a:t>nhau</a:t>
            </a:r>
            <a:r>
              <a:rPr lang="en-GB" b="0" u="none" baseline="0" dirty="0" smtClean="0"/>
              <a:t>.</a:t>
            </a:r>
          </a:p>
          <a:p>
            <a:pPr>
              <a:buFontTx/>
              <a:buChar char="-"/>
            </a:pPr>
            <a:r>
              <a:rPr lang="en-GB" b="0" u="none" baseline="0" dirty="0" smtClean="0"/>
              <a:t> </a:t>
            </a:r>
            <a:r>
              <a:rPr lang="en-GB" b="0" u="none" baseline="0" dirty="0" err="1" smtClean="0"/>
              <a:t>Có</a:t>
            </a:r>
            <a:r>
              <a:rPr lang="en-GB" b="0" u="none" baseline="0" dirty="0" smtClean="0"/>
              <a:t> </a:t>
            </a:r>
            <a:r>
              <a:rPr lang="en-GB" b="0" u="none" baseline="0" dirty="0" err="1" smtClean="0"/>
              <a:t>thể</a:t>
            </a:r>
            <a:r>
              <a:rPr lang="en-GB" b="0" u="none" baseline="0" dirty="0" smtClean="0"/>
              <a:t> 1 CPU </a:t>
            </a:r>
            <a:r>
              <a:rPr lang="en-GB" b="0" u="none" baseline="0" dirty="0" err="1" smtClean="0"/>
              <a:t>cóp</a:t>
            </a:r>
            <a:r>
              <a:rPr lang="en-GB" b="0" u="none" baseline="0" dirty="0" smtClean="0"/>
              <a:t> </a:t>
            </a:r>
            <a:r>
              <a:rPr lang="en-GB" b="0" u="none" baseline="0" dirty="0" err="1" smtClean="0"/>
              <a:t>Mem</a:t>
            </a:r>
            <a:r>
              <a:rPr lang="en-GB" b="0" u="none" baseline="0" dirty="0" smtClean="0"/>
              <a:t> </a:t>
            </a:r>
            <a:r>
              <a:rPr lang="en-GB" b="0" u="none" baseline="0" dirty="0" err="1" smtClean="0"/>
              <a:t>riêng</a:t>
            </a:r>
            <a:r>
              <a:rPr lang="en-GB" b="0" u="none" baseline="0" dirty="0" smtClean="0"/>
              <a:t>.</a:t>
            </a:r>
          </a:p>
          <a:p>
            <a:pPr>
              <a:buFontTx/>
              <a:buChar char="-"/>
            </a:pPr>
            <a:endParaRPr lang="en-GB" b="0" u="none" baseline="0" dirty="0" smtClean="0"/>
          </a:p>
          <a:p>
            <a:r>
              <a:rPr lang="en-GB" b="1" u="none" baseline="0" dirty="0" err="1" smtClean="0"/>
              <a:t>Dù</a:t>
            </a:r>
            <a:r>
              <a:rPr lang="en-GB" b="1" u="none" baseline="0" dirty="0" smtClean="0"/>
              <a:t> </a:t>
            </a:r>
            <a:r>
              <a:rPr lang="en-GB" b="1" u="none" baseline="0" dirty="0" err="1" smtClean="0"/>
              <a:t>sao</a:t>
            </a:r>
            <a:r>
              <a:rPr lang="en-GB" b="1" u="none" baseline="0" dirty="0" smtClean="0"/>
              <a:t> </a:t>
            </a:r>
            <a:r>
              <a:rPr lang="en-GB" b="1" u="none" baseline="0" dirty="0" err="1" smtClean="0"/>
              <a:t>thì</a:t>
            </a:r>
            <a:r>
              <a:rPr lang="en-GB" b="1" u="none" baseline="0" dirty="0" smtClean="0"/>
              <a:t> </a:t>
            </a:r>
            <a:r>
              <a:rPr lang="en-GB" b="1" u="none" baseline="0" dirty="0" err="1" smtClean="0"/>
              <a:t>bộ</a:t>
            </a:r>
            <a:r>
              <a:rPr lang="en-GB" b="1" u="none" baseline="0" dirty="0" smtClean="0"/>
              <a:t> </a:t>
            </a:r>
            <a:r>
              <a:rPr lang="en-GB" b="1" u="none" baseline="0" dirty="0" err="1" smtClean="0"/>
              <a:t>nhớ</a:t>
            </a:r>
            <a:r>
              <a:rPr lang="en-GB" b="1" u="none" baseline="0" dirty="0" smtClean="0"/>
              <a:t> </a:t>
            </a:r>
            <a:r>
              <a:rPr lang="en-GB" b="1" u="none" baseline="0" dirty="0" err="1" smtClean="0"/>
              <a:t>và</a:t>
            </a:r>
            <a:r>
              <a:rPr lang="en-GB" b="1" u="none" baseline="0" dirty="0" smtClean="0"/>
              <a:t> IO </a:t>
            </a:r>
            <a:r>
              <a:rPr lang="en-GB" b="1" u="none" baseline="0" dirty="0" err="1" smtClean="0"/>
              <a:t>là</a:t>
            </a:r>
            <a:r>
              <a:rPr lang="en-GB" b="1" u="none" baseline="0" dirty="0" smtClean="0"/>
              <a:t> </a:t>
            </a:r>
            <a:r>
              <a:rPr lang="en-GB" b="1" u="none" baseline="0" dirty="0" err="1" smtClean="0"/>
              <a:t>điểm</a:t>
            </a:r>
            <a:r>
              <a:rPr lang="en-GB" b="1" u="none" baseline="0" dirty="0" smtClean="0"/>
              <a:t> </a:t>
            </a:r>
            <a:r>
              <a:rPr lang="en-GB" b="1" u="none" baseline="0" dirty="0" err="1" smtClean="0"/>
              <a:t>nghẽn</a:t>
            </a:r>
            <a:r>
              <a:rPr lang="en-GB" b="1" u="none" baseline="0" dirty="0" smtClean="0"/>
              <a:t> </a:t>
            </a:r>
            <a:r>
              <a:rPr lang="en-GB" b="1" u="none" baseline="0" dirty="0" err="1" smtClean="0"/>
              <a:t>của</a:t>
            </a:r>
            <a:r>
              <a:rPr lang="en-GB" b="1" u="none" baseline="0" dirty="0" smtClean="0"/>
              <a:t> </a:t>
            </a:r>
            <a:r>
              <a:rPr lang="en-GB" b="1" u="none" baseline="0" dirty="0" err="1" smtClean="0"/>
              <a:t>hệ</a:t>
            </a:r>
            <a:r>
              <a:rPr lang="en-GB" b="1" u="none" baseline="0" dirty="0" smtClean="0"/>
              <a:t> </a:t>
            </a:r>
            <a:r>
              <a:rPr lang="en-GB" b="1" u="none" baseline="0" dirty="0" err="1" smtClean="0"/>
              <a:t>thống</a:t>
            </a:r>
            <a:r>
              <a:rPr lang="en-GB" b="1" u="none" baseline="0" dirty="0" smtClean="0"/>
              <a:t> </a:t>
            </a:r>
            <a:r>
              <a:rPr lang="en-GB" b="1" u="none" baseline="0" dirty="0" err="1" smtClean="0"/>
              <a:t>vì</a:t>
            </a:r>
            <a:r>
              <a:rPr lang="en-GB" b="1" u="none" baseline="0" dirty="0" smtClean="0"/>
              <a:t> </a:t>
            </a:r>
            <a:r>
              <a:rPr lang="en-GB" b="1" u="none" baseline="0" dirty="0" err="1" smtClean="0"/>
              <a:t>các</a:t>
            </a:r>
            <a:r>
              <a:rPr lang="en-GB" b="1" u="none" baseline="0" dirty="0" smtClean="0"/>
              <a:t> </a:t>
            </a:r>
            <a:r>
              <a:rPr lang="en-GB" b="1" u="none" baseline="0" dirty="0" err="1" smtClean="0"/>
              <a:t>nhân</a:t>
            </a:r>
            <a:r>
              <a:rPr lang="en-GB" b="1" u="none" baseline="0" dirty="0" smtClean="0"/>
              <a:t> </a:t>
            </a:r>
            <a:r>
              <a:rPr lang="en-GB" b="1" u="none" baseline="0" dirty="0" err="1" smtClean="0"/>
              <a:t>tranh</a:t>
            </a:r>
            <a:r>
              <a:rPr lang="en-GB" b="1" u="none" baseline="0" dirty="0" smtClean="0"/>
              <a:t> </a:t>
            </a:r>
            <a:r>
              <a:rPr lang="en-GB" b="1" u="none" baseline="0" dirty="0" err="1" smtClean="0"/>
              <a:t>giành</a:t>
            </a:r>
            <a:r>
              <a:rPr lang="en-GB" b="1" u="none" baseline="0" dirty="0" smtClean="0"/>
              <a:t> </a:t>
            </a:r>
            <a:r>
              <a:rPr lang="en-GB" b="1" u="none" baseline="0" dirty="0" err="1" smtClean="0"/>
              <a:t>nhau</a:t>
            </a:r>
            <a:r>
              <a:rPr lang="en-GB" b="1" u="none" baseline="0" dirty="0" smtClean="0"/>
              <a:t> </a:t>
            </a:r>
            <a:r>
              <a:rPr lang="en-GB" b="1" u="none" baseline="0" dirty="0" err="1" smtClean="0"/>
              <a:t>quyền</a:t>
            </a:r>
            <a:r>
              <a:rPr lang="en-GB" b="1" u="none" baseline="0" dirty="0" smtClean="0"/>
              <a:t> </a:t>
            </a:r>
            <a:r>
              <a:rPr lang="en-GB" b="1" u="none" baseline="0" dirty="0" err="1" smtClean="0"/>
              <a:t>truy</a:t>
            </a:r>
            <a:r>
              <a:rPr lang="en-GB" b="1" u="none" baseline="0" dirty="0" smtClean="0"/>
              <a:t> </a:t>
            </a:r>
            <a:r>
              <a:rPr lang="en-GB" b="1" u="none" baseline="0" dirty="0" err="1" smtClean="0"/>
              <a:t>cập</a:t>
            </a:r>
            <a:r>
              <a:rPr lang="en-GB" b="1" u="none" baseline="0" dirty="0" smtClean="0"/>
              <a:t> </a:t>
            </a:r>
            <a:r>
              <a:rPr lang="en-GB" b="1" u="none" baseline="0" dirty="0" err="1" smtClean="0"/>
              <a:t>cùng</a:t>
            </a:r>
            <a:r>
              <a:rPr lang="en-GB" b="1" u="none" baseline="0" dirty="0" smtClean="0"/>
              <a:t> 1 tahn2h pah62n </a:t>
            </a:r>
            <a:r>
              <a:rPr lang="en-GB" b="1" u="none" baseline="0" dirty="0" err="1" smtClean="0"/>
              <a:t>bộ</a:t>
            </a:r>
            <a:r>
              <a:rPr lang="en-GB" b="1" u="none" baseline="0" dirty="0" smtClean="0"/>
              <a:t> </a:t>
            </a:r>
            <a:r>
              <a:rPr lang="en-GB" b="1" u="none" baseline="0" dirty="0" err="1" smtClean="0"/>
              <a:t>nhớ</a:t>
            </a:r>
            <a:r>
              <a:rPr lang="en-GB" b="1" u="none" baseline="0" dirty="0" smtClean="0"/>
              <a:t> </a:t>
            </a:r>
            <a:r>
              <a:rPr lang="en-GB" b="1" u="none" baseline="0" dirty="0" err="1" smtClean="0"/>
              <a:t>hoặc</a:t>
            </a:r>
            <a:r>
              <a:rPr lang="en-GB" b="1" u="none" baseline="0" dirty="0" smtClean="0"/>
              <a:t> 1 </a:t>
            </a:r>
            <a:r>
              <a:rPr lang="en-GB" b="1" u="none" baseline="0" dirty="0" err="1" smtClean="0"/>
              <a:t>thiết</a:t>
            </a:r>
            <a:r>
              <a:rPr lang="en-GB" b="1" u="none" baseline="0" dirty="0" smtClean="0"/>
              <a:t> </a:t>
            </a:r>
            <a:r>
              <a:rPr lang="en-GB" b="1" u="none" baseline="0" dirty="0" err="1" smtClean="0"/>
              <a:t>bị</a:t>
            </a:r>
            <a:r>
              <a:rPr lang="en-GB" b="1" u="none" baseline="0" dirty="0" smtClean="0"/>
              <a:t> IO.</a:t>
            </a:r>
            <a:endParaRPr lang="en-GB" b="1" u="sng"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Times New Roman" pitchFamily="-84" charset="0"/>
                <a:ea typeface="+mn-ea"/>
                <a:cs typeface="+mn-cs"/>
              </a:rPr>
              <a:t>SMP using Bus – </a:t>
            </a:r>
            <a:r>
              <a:rPr lang="en-US" sz="1200" b="1" kern="1200" baseline="0" dirty="0" err="1" smtClean="0">
                <a:solidFill>
                  <a:schemeClr val="tx1"/>
                </a:solidFill>
                <a:latin typeface="Times New Roman" pitchFamily="-84" charset="0"/>
                <a:ea typeface="+mn-ea"/>
                <a:cs typeface="+mn-cs"/>
              </a:rPr>
              <a:t>Hệ</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đa</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xử</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lý</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đối</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xứng</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dùng</a:t>
            </a:r>
            <a:r>
              <a:rPr lang="en-US" sz="1200" b="1" kern="1200" baseline="0" dirty="0" smtClean="0">
                <a:solidFill>
                  <a:schemeClr val="tx1"/>
                </a:solidFill>
                <a:latin typeface="Times New Roman" pitchFamily="-84" charset="0"/>
                <a:ea typeface="+mn-ea"/>
                <a:cs typeface="+mn-cs"/>
              </a:rPr>
              <a:t> bus</a:t>
            </a:r>
            <a:endParaRPr lang="en-US" sz="1200" b="1" kern="1200" dirty="0" smtClean="0">
              <a:solidFill>
                <a:schemeClr val="tx1"/>
              </a:solidFill>
              <a:latin typeface="Times New Roman" pitchFamily="-84" charset="0"/>
              <a:ea typeface="+mn-ea"/>
              <a:cs typeface="+mn-cs"/>
            </a:endParaRPr>
          </a:p>
          <a:p>
            <a:r>
              <a:rPr lang="en-US" sz="1200" b="1" kern="1200" dirty="0" err="1" smtClean="0">
                <a:solidFill>
                  <a:schemeClr val="tx1"/>
                </a:solidFill>
                <a:latin typeface="Times New Roman" pitchFamily="-84" charset="0"/>
                <a:ea typeface="+mn-ea"/>
                <a:cs typeface="+mn-cs"/>
              </a:rPr>
              <a:t>Ưu</a:t>
            </a:r>
            <a:r>
              <a:rPr lang="en-US" sz="1200" b="0" kern="1200" dirty="0" smtClean="0">
                <a:solidFill>
                  <a:schemeClr val="tx1"/>
                </a:solidFill>
                <a:latin typeface="Times New Roman" pitchFamily="-84" charset="0"/>
                <a:ea typeface="+mn-ea"/>
                <a:cs typeface="+mn-cs"/>
              </a:rPr>
              <a: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Đơn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giản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rẻ</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linh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động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vì</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dễ</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thêm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vào</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gỡ</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ra</a:t>
            </a:r>
            <a:r>
              <a:rPr lang="en-US" sz="1200" b="0" kern="1200" baseline="0" dirty="0" smtClean="0">
                <a:solidFill>
                  <a:schemeClr val="tx1"/>
                </a:solidFill>
                <a:latin typeface="Times New Roman" pitchFamily="-84" charset="0"/>
                <a:ea typeface="+mn-ea"/>
                <a:cs typeface="+mn-cs"/>
              </a:rPr>
              <a:t>, tin </a:t>
            </a:r>
            <a:r>
              <a:rPr lang="en-US" sz="1200" b="0" kern="1200" baseline="0" dirty="0" err="1" smtClean="0">
                <a:solidFill>
                  <a:schemeClr val="tx1"/>
                </a:solidFill>
                <a:latin typeface="Times New Roman" pitchFamily="-84" charset="0"/>
                <a:ea typeface="+mn-ea"/>
                <a:cs typeface="+mn-cs"/>
              </a:rPr>
              <a:t>cậy</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vì</a:t>
            </a:r>
            <a:r>
              <a:rPr lang="en-US" sz="1200" b="0" kern="1200" baseline="0" dirty="0" smtClean="0">
                <a:solidFill>
                  <a:schemeClr val="tx1"/>
                </a:solidFill>
                <a:latin typeface="Times New Roman" pitchFamily="-84" charset="0"/>
                <a:ea typeface="+mn-ea"/>
                <a:cs typeface="+mn-cs"/>
              </a:rPr>
              <a:t> bus </a:t>
            </a:r>
            <a:r>
              <a:rPr lang="en-US" sz="1200" b="0" kern="1200" baseline="0" dirty="0" err="1" smtClean="0">
                <a:solidFill>
                  <a:schemeClr val="tx1"/>
                </a:solidFill>
                <a:latin typeface="Times New Roman" pitchFamily="-84" charset="0"/>
                <a:ea typeface="+mn-ea"/>
                <a:cs typeface="+mn-cs"/>
              </a:rPr>
              <a:t>chỉ</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làm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nhiệm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vụ</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truyền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thông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không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có</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bất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kỳ</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một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thiết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bị</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tác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động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nào</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khác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có</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thể</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làm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thay</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đổi</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tín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hiệu</a:t>
            </a:r>
            <a:r>
              <a:rPr lang="en-US" sz="1200" b="0" kern="1200" baseline="0" dirty="0" smtClean="0">
                <a:solidFill>
                  <a:schemeClr val="tx1"/>
                </a:solidFill>
                <a:latin typeface="Times New Roman" pitchFamily="-84" charset="0"/>
                <a:ea typeface="+mn-ea"/>
                <a:cs typeface="+mn-cs"/>
              </a:rPr>
              <a:t>.</a:t>
            </a:r>
          </a:p>
          <a:p>
            <a:r>
              <a:rPr lang="en-US" sz="1200" b="1" kern="1200" baseline="0" dirty="0" err="1" smtClean="0">
                <a:solidFill>
                  <a:schemeClr val="tx1"/>
                </a:solidFill>
                <a:latin typeface="Times New Roman" pitchFamily="-84" charset="0"/>
                <a:ea typeface="+mn-ea"/>
                <a:cs typeface="+mn-cs"/>
              </a:rPr>
              <a:t>Nhược</a:t>
            </a:r>
            <a:r>
              <a:rPr lang="en-US" sz="1200" b="0" kern="1200" baseline="0" dirty="0" smtClean="0">
                <a:solidFill>
                  <a:schemeClr val="tx1"/>
                </a:solidFill>
                <a:latin typeface="Times New Roman" pitchFamily="-84" charset="0"/>
                <a:ea typeface="+mn-ea"/>
                <a:cs typeface="+mn-cs"/>
              </a:rPr>
              <a:t>: Bus </a:t>
            </a:r>
            <a:r>
              <a:rPr lang="en-US" sz="1200" b="0" kern="1200" baseline="0" dirty="0" err="1" smtClean="0">
                <a:solidFill>
                  <a:schemeClr val="tx1"/>
                </a:solidFill>
                <a:latin typeface="Times New Roman" pitchFamily="-84" charset="0"/>
                <a:ea typeface="+mn-ea"/>
                <a:cs typeface="+mn-cs"/>
              </a:rPr>
              <a:t>là</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điểm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nghẽ</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của</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hệ</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thống</a:t>
            </a:r>
            <a:r>
              <a:rPr lang="en-US" sz="1200" b="0" kern="1200" baseline="0" dirty="0" smtClean="0">
                <a:solidFill>
                  <a:schemeClr val="tx1"/>
                </a:solidFill>
                <a:latin typeface="Times New Roman" pitchFamily="-84" charset="0"/>
                <a:ea typeface="+mn-ea"/>
                <a:cs typeface="+mn-cs"/>
              </a:rPr>
              <a:t>.</a:t>
            </a:r>
          </a:p>
          <a:p>
            <a:r>
              <a:rPr lang="en-US" sz="1200" b="1" kern="1200" baseline="0" dirty="0" err="1" smtClean="0">
                <a:solidFill>
                  <a:schemeClr val="tx1"/>
                </a:solidFill>
                <a:latin typeface="Times New Roman" pitchFamily="-84" charset="0"/>
                <a:ea typeface="+mn-ea"/>
                <a:cs typeface="+mn-cs"/>
              </a:rPr>
              <a:t>Cách</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khắc</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phục</a:t>
            </a:r>
            <a:r>
              <a:rPr lang="en-US" sz="1200" b="1" kern="1200" baseline="0" dirty="0" smtClean="0">
                <a:solidFill>
                  <a:schemeClr val="tx1"/>
                </a:solidFill>
                <a:latin typeface="Times New Roman" pitchFamily="-84" charset="0"/>
                <a:ea typeface="+mn-ea"/>
                <a:cs typeface="+mn-cs"/>
              </a:rPr>
              <a:t>:</a:t>
            </a:r>
          </a:p>
          <a:p>
            <a:pPr marL="228600" indent="-228600">
              <a:buAutoNum type="arabicParenBoth"/>
            </a:pPr>
            <a:r>
              <a:rPr lang="en-US" sz="1200" b="1" kern="1200" baseline="0" dirty="0" err="1" smtClean="0">
                <a:solidFill>
                  <a:schemeClr val="tx1"/>
                </a:solidFill>
                <a:latin typeface="Times New Roman" pitchFamily="-84" charset="0"/>
                <a:ea typeface="+mn-ea"/>
                <a:cs typeface="+mn-cs"/>
              </a:rPr>
              <a:t>Mỗi</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nhân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có</a:t>
            </a:r>
            <a:r>
              <a:rPr lang="en-US" sz="1200" b="1" kern="1200" baseline="0" dirty="0" smtClean="0">
                <a:solidFill>
                  <a:schemeClr val="tx1"/>
                </a:solidFill>
                <a:latin typeface="Times New Roman" pitchFamily="-84" charset="0"/>
                <a:ea typeface="+mn-ea"/>
                <a:cs typeface="+mn-cs"/>
              </a:rPr>
              <a:t> cache </a:t>
            </a:r>
            <a:r>
              <a:rPr lang="en-US" sz="1200" b="1" kern="1200" baseline="0" dirty="0" err="1" smtClean="0">
                <a:solidFill>
                  <a:schemeClr val="tx1"/>
                </a:solidFill>
                <a:latin typeface="Times New Roman" pitchFamily="-84" charset="0"/>
                <a:ea typeface="+mn-ea"/>
                <a:cs typeface="+mn-cs"/>
              </a:rPr>
              <a:t>riêng</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để</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giảm</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truy</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cập</a:t>
            </a:r>
            <a:r>
              <a:rPr lang="en-US" sz="1200" b="1" kern="1200" baseline="0" dirty="0" smtClean="0">
                <a:solidFill>
                  <a:schemeClr val="tx1"/>
                </a:solidFill>
                <a:latin typeface="Times New Roman" pitchFamily="-84" charset="0"/>
                <a:ea typeface="+mn-ea"/>
                <a:cs typeface="+mn-cs"/>
              </a:rPr>
              <a:t> bus.</a:t>
            </a:r>
          </a:p>
          <a:p>
            <a:pPr marL="228600" indent="-228600">
              <a:buAutoNum type="arabicParenBoth"/>
            </a:pPr>
            <a:r>
              <a:rPr lang="en-US" sz="1200" b="1" kern="1200" baseline="0" dirty="0" err="1" smtClean="0">
                <a:solidFill>
                  <a:schemeClr val="tx1"/>
                </a:solidFill>
                <a:latin typeface="Times New Roman" pitchFamily="-84" charset="0"/>
                <a:ea typeface="+mn-ea"/>
                <a:cs typeface="+mn-cs"/>
              </a:rPr>
              <a:t>Cần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một</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bộ</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phận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giám</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sát</a:t>
            </a:r>
            <a:r>
              <a:rPr lang="en-US" sz="1200" b="1" kern="1200" baseline="0" dirty="0" smtClean="0">
                <a:solidFill>
                  <a:schemeClr val="tx1"/>
                </a:solidFill>
                <a:latin typeface="Times New Roman" pitchFamily="-84" charset="0"/>
                <a:ea typeface="+mn-ea"/>
                <a:cs typeface="+mn-cs"/>
              </a:rPr>
              <a:t> bus (bus arbitration) </a:t>
            </a:r>
            <a:r>
              <a:rPr lang="en-US" sz="1200" b="1" kern="1200" baseline="0" dirty="0" err="1" smtClean="0">
                <a:solidFill>
                  <a:schemeClr val="tx1"/>
                </a:solidFill>
                <a:latin typeface="Times New Roman" pitchFamily="-84" charset="0"/>
                <a:ea typeface="+mn-ea"/>
                <a:cs typeface="+mn-cs"/>
              </a:rPr>
              <a:t>để</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tại</a:t>
            </a:r>
            <a:r>
              <a:rPr lang="en-US" sz="1200" b="1" kern="1200" baseline="0" dirty="0" smtClean="0">
                <a:solidFill>
                  <a:schemeClr val="tx1"/>
                </a:solidFill>
                <a:latin typeface="Times New Roman" pitchFamily="-84" charset="0"/>
                <a:ea typeface="+mn-ea"/>
                <a:cs typeface="+mn-cs"/>
              </a:rPr>
              <a:t> 1 </a:t>
            </a:r>
            <a:r>
              <a:rPr lang="en-US" sz="1200" b="1" kern="1200" baseline="0" dirty="0" err="1" smtClean="0">
                <a:solidFill>
                  <a:schemeClr val="tx1"/>
                </a:solidFill>
                <a:latin typeface="Times New Roman" pitchFamily="-84" charset="0"/>
                <a:ea typeface="+mn-ea"/>
                <a:cs typeface="+mn-cs"/>
              </a:rPr>
              <a:t>thời</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điểm</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chỉ</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cho</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phép</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một</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nhân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truy</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cập</a:t>
            </a:r>
            <a:r>
              <a:rPr lang="en-US" sz="1200" b="1" kern="1200" baseline="0" dirty="0" smtClean="0">
                <a:solidFill>
                  <a:schemeClr val="tx1"/>
                </a:solidFill>
                <a:latin typeface="Times New Roman" pitchFamily="-84" charset="0"/>
                <a:ea typeface="+mn-ea"/>
                <a:cs typeface="+mn-cs"/>
              </a:rPr>
              <a:t> bus</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lang="en-US" sz="1200" b="1" kern="1200" baseline="0" dirty="0" err="1" smtClean="0">
                <a:solidFill>
                  <a:schemeClr val="tx1"/>
                </a:solidFill>
                <a:latin typeface="Times New Roman" pitchFamily="-84" charset="0"/>
                <a:ea typeface="+mn-ea"/>
                <a:cs typeface="+mn-cs"/>
              </a:rPr>
              <a:t>Cần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một</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bộ</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phận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giám</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sát</a:t>
            </a:r>
            <a:r>
              <a:rPr lang="en-US" sz="1200" b="1" kern="1200" baseline="0" dirty="0" smtClean="0">
                <a:solidFill>
                  <a:schemeClr val="tx1"/>
                </a:solidFill>
                <a:latin typeface="Times New Roman" pitchFamily="-84" charset="0"/>
                <a:ea typeface="+mn-ea"/>
                <a:cs typeface="+mn-cs"/>
              </a:rPr>
              <a:t> IO (IO arbitration) </a:t>
            </a:r>
            <a:r>
              <a:rPr lang="en-US" sz="1200" b="1" kern="1200" baseline="0" dirty="0" err="1" smtClean="0">
                <a:solidFill>
                  <a:schemeClr val="tx1"/>
                </a:solidFill>
                <a:latin typeface="Times New Roman" pitchFamily="-84" charset="0"/>
                <a:ea typeface="+mn-ea"/>
                <a:cs typeface="+mn-cs"/>
              </a:rPr>
              <a:t>để</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tại</a:t>
            </a:r>
            <a:r>
              <a:rPr lang="en-US" sz="1200" b="1" kern="1200" baseline="0" dirty="0" smtClean="0">
                <a:solidFill>
                  <a:schemeClr val="tx1"/>
                </a:solidFill>
                <a:latin typeface="Times New Roman" pitchFamily="-84" charset="0"/>
                <a:ea typeface="+mn-ea"/>
                <a:cs typeface="+mn-cs"/>
              </a:rPr>
              <a:t> 1 </a:t>
            </a:r>
            <a:r>
              <a:rPr lang="en-US" sz="1200" b="1" kern="1200" baseline="0" dirty="0" err="1" smtClean="0">
                <a:solidFill>
                  <a:schemeClr val="tx1"/>
                </a:solidFill>
                <a:latin typeface="Times New Roman" pitchFamily="-84" charset="0"/>
                <a:ea typeface="+mn-ea"/>
                <a:cs typeface="+mn-cs"/>
              </a:rPr>
              <a:t>thời</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điểm</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chỉ</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cho</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phép</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một</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nhân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truy</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cập</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một</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thiết</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bị</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đã</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xác</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định</a:t>
            </a:r>
            <a:endParaRPr lang="en-US" sz="1200" b="1" kern="1200" baseline="0" dirty="0" smtClean="0">
              <a:solidFill>
                <a:schemeClr val="tx1"/>
              </a:solidFill>
              <a:latin typeface="Times New Roman" pitchFamily="-84" charset="0"/>
              <a:ea typeface="+mn-ea"/>
              <a:cs typeface="+mn-cs"/>
            </a:endParaRPr>
          </a:p>
          <a:p>
            <a:pPr marL="228600" indent="-228600">
              <a:buNone/>
            </a:pPr>
            <a:endParaRPr lang="en-US" sz="1200" b="1" kern="1200" baseline="0" dirty="0" smtClean="0">
              <a:solidFill>
                <a:schemeClr val="tx1"/>
              </a:solidFill>
              <a:latin typeface="Times New Roman" pitchFamily="-84" charset="0"/>
              <a:ea typeface="+mn-ea"/>
              <a:cs typeface="+mn-cs"/>
            </a:endParaRPr>
          </a:p>
          <a:p>
            <a:endParaRPr lang="en-US" sz="1200" b="0" kern="1200" baseline="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17.5).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Addressing: </a:t>
            </a:r>
            <a:r>
              <a:rPr lang="en-US" sz="1200" kern="1200" dirty="0" smtClean="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Arbitration: </a:t>
            </a:r>
            <a:r>
              <a:rPr lang="en-US" sz="1200" kern="1200" dirty="0" smtClean="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Time-sharing: </a:t>
            </a:r>
            <a:r>
              <a:rPr lang="en-US" sz="1200" kern="1200" dirty="0" smtClean="0">
                <a:solidFill>
                  <a:schemeClr val="tx1"/>
                </a:solidFill>
                <a:latin typeface="Times New Roman" pitchFamily="-84" charset="0"/>
                <a:ea typeface="+mn-ea"/>
                <a:cs typeface="+mn-cs"/>
              </a:rPr>
              <a:t>When one module is controlling the bus, other modules are locked out and must, if necessary, suspend operation until bus access is achieved.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12</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b="1" kern="1200" dirty="0" err="1" smtClean="0">
                <a:solidFill>
                  <a:schemeClr val="tx1"/>
                </a:solidFill>
                <a:latin typeface="Times New Roman" pitchFamily="-84" charset="0"/>
                <a:ea typeface="+mn-ea"/>
                <a:cs typeface="+mn-cs"/>
              </a:rPr>
              <a:t>Xem</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lại</a:t>
            </a:r>
            <a:r>
              <a:rPr lang="en-US" sz="1200" b="1" kern="1200" baseline="0" dirty="0" smtClean="0">
                <a:solidFill>
                  <a:schemeClr val="tx1"/>
                </a:solidFill>
                <a:latin typeface="Times New Roman" pitchFamily="-84" charset="0"/>
                <a:ea typeface="+mn-ea"/>
                <a:cs typeface="+mn-cs"/>
              </a:rPr>
              <a:t> note </a:t>
            </a:r>
            <a:r>
              <a:rPr lang="en-US" sz="1200" b="1" kern="1200" baseline="0" dirty="0" err="1" smtClean="0">
                <a:solidFill>
                  <a:schemeClr val="tx1"/>
                </a:solidFill>
                <a:latin typeface="Times New Roman" pitchFamily="-84" charset="0"/>
                <a:ea typeface="+mn-ea"/>
                <a:cs typeface="+mn-cs"/>
              </a:rPr>
              <a:t>trong</a:t>
            </a:r>
            <a:r>
              <a:rPr lang="en-US" sz="1200" b="1" kern="1200" baseline="0" dirty="0" smtClean="0">
                <a:solidFill>
                  <a:schemeClr val="tx1"/>
                </a:solidFill>
                <a:latin typeface="Times New Roman" pitchFamily="-84" charset="0"/>
                <a:ea typeface="+mn-ea"/>
                <a:cs typeface="+mn-cs"/>
              </a:rPr>
              <a:t> slide </a:t>
            </a:r>
            <a:r>
              <a:rPr lang="en-US" sz="1200" b="1" kern="1200" baseline="0" dirty="0" err="1" smtClean="0">
                <a:solidFill>
                  <a:schemeClr val="tx1"/>
                </a:solidFill>
                <a:latin typeface="Times New Roman" pitchFamily="-84" charset="0"/>
                <a:ea typeface="+mn-ea"/>
                <a:cs typeface="+mn-cs"/>
              </a:rPr>
              <a:t>trước</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nếu</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cần</a:t>
            </a:r>
            <a:endParaRPr lang="en-US" sz="1200" b="1" kern="1200" baseline="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bus organization has several attractive features: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Simplicity: </a:t>
            </a:r>
            <a:r>
              <a:rPr lang="en-US" sz="1200" kern="1200" dirty="0" smtClean="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smtClean="0">
                <a:solidFill>
                  <a:schemeClr val="tx1"/>
                </a:solidFill>
                <a:latin typeface="Times New Roman" pitchFamily="-84" charset="0"/>
                <a:ea typeface="+mn-ea"/>
                <a:cs typeface="+mn-cs"/>
              </a:rPr>
              <a:t>and time-sharing logic of each processor remain the same as in a single-processor system.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Flexibility: </a:t>
            </a:r>
            <a:r>
              <a:rPr lang="en-US" sz="1200" b="0" kern="1200" dirty="0" smtClean="0">
                <a:solidFill>
                  <a:schemeClr val="tx1"/>
                </a:solidFill>
                <a:latin typeface="Times New Roman" pitchFamily="-84" charset="0"/>
                <a:ea typeface="+mn-ea"/>
                <a:cs typeface="+mn-cs"/>
              </a:rPr>
              <a:t>It is generally easy to expand the system by attaching more processors </a:t>
            </a:r>
            <a:r>
              <a:rPr lang="en-US" sz="1200" kern="1200" dirty="0" smtClean="0">
                <a:solidFill>
                  <a:schemeClr val="tx1"/>
                </a:solidFill>
                <a:latin typeface="Times New Roman" pitchFamily="-84" charset="0"/>
                <a:ea typeface="+mn-ea"/>
                <a:cs typeface="+mn-cs"/>
              </a:rPr>
              <a:t>to the bus.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Reliability: </a:t>
            </a:r>
            <a:r>
              <a:rPr lang="en-US" sz="1200" kern="1200" dirty="0" smtClean="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13</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err="1" smtClean="0">
                <a:solidFill>
                  <a:schemeClr val="tx1"/>
                </a:solidFill>
                <a:latin typeface="Times New Roman" pitchFamily="-84" charset="0"/>
                <a:ea typeface="+mn-ea"/>
                <a:cs typeface="+mn-cs"/>
              </a:rPr>
              <a:t>Xem</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lại</a:t>
            </a:r>
            <a:r>
              <a:rPr lang="en-US" sz="1200" b="1" kern="1200" baseline="0" dirty="0" smtClean="0">
                <a:solidFill>
                  <a:schemeClr val="tx1"/>
                </a:solidFill>
                <a:latin typeface="Times New Roman" pitchFamily="-84" charset="0"/>
                <a:ea typeface="+mn-ea"/>
                <a:cs typeface="+mn-cs"/>
              </a:rPr>
              <a:t> note </a:t>
            </a:r>
            <a:r>
              <a:rPr lang="en-US" sz="1200" b="1" kern="1200" baseline="0" dirty="0" err="1" smtClean="0">
                <a:solidFill>
                  <a:schemeClr val="tx1"/>
                </a:solidFill>
                <a:latin typeface="Times New Roman" pitchFamily="-84" charset="0"/>
                <a:ea typeface="+mn-ea"/>
                <a:cs typeface="+mn-cs"/>
              </a:rPr>
              <a:t>trong</a:t>
            </a:r>
            <a:r>
              <a:rPr lang="en-US" sz="1200" b="1" kern="1200" baseline="0" dirty="0" smtClean="0">
                <a:solidFill>
                  <a:schemeClr val="tx1"/>
                </a:solidFill>
                <a:latin typeface="Times New Roman" pitchFamily="-84" charset="0"/>
                <a:ea typeface="+mn-ea"/>
                <a:cs typeface="+mn-cs"/>
              </a:rPr>
              <a:t> slide </a:t>
            </a:r>
            <a:r>
              <a:rPr lang="en-US" sz="1200" b="1" kern="1200" baseline="0" dirty="0" err="1" smtClean="0">
                <a:solidFill>
                  <a:schemeClr val="tx1"/>
                </a:solidFill>
                <a:latin typeface="Times New Roman" pitchFamily="-84" charset="0"/>
                <a:ea typeface="+mn-ea"/>
                <a:cs typeface="+mn-cs"/>
              </a:rPr>
              <a:t>trước</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nếu</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cần</a:t>
            </a:r>
            <a:endParaRPr lang="en-US" sz="1200" b="1" kern="1200" baseline="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b="1" u="sng" kern="1200" dirty="0" err="1" smtClean="0">
                <a:solidFill>
                  <a:schemeClr val="tx1"/>
                </a:solidFill>
                <a:latin typeface="Times New Roman" pitchFamily="-84" charset="0"/>
                <a:ea typeface="+mn-ea"/>
                <a:cs typeface="+mn-cs"/>
              </a:rPr>
              <a:t>Bài</a:t>
            </a:r>
            <a:r>
              <a:rPr lang="en-US" sz="1200" b="1" u="sng" kern="1200" dirty="0" smtClean="0">
                <a:solidFill>
                  <a:schemeClr val="tx1"/>
                </a:solidFill>
                <a:latin typeface="Times New Roman" pitchFamily="-84" charset="0"/>
                <a:ea typeface="+mn-ea"/>
                <a:cs typeface="+mn-cs"/>
              </a:rPr>
              <a:t> </a:t>
            </a:r>
            <a:r>
              <a:rPr lang="en-US" sz="1200" b="1" u="sng" kern="1200" dirty="0" err="1" smtClean="0">
                <a:solidFill>
                  <a:schemeClr val="tx1"/>
                </a:solidFill>
                <a:latin typeface="Times New Roman" pitchFamily="-84" charset="0"/>
                <a:ea typeface="+mn-ea"/>
                <a:cs typeface="+mn-cs"/>
              </a:rPr>
              <a:t>toán</a:t>
            </a:r>
            <a:r>
              <a:rPr lang="en-US" sz="1200" b="1" u="sng" kern="1200" baseline="0" dirty="0" smtClean="0">
                <a:solidFill>
                  <a:schemeClr val="tx1"/>
                </a:solidFill>
                <a:latin typeface="Times New Roman" pitchFamily="-84" charset="0"/>
                <a:ea typeface="+mn-ea"/>
                <a:cs typeface="+mn-cs"/>
              </a:rPr>
              <a:t> cache coherence – </a:t>
            </a:r>
            <a:r>
              <a:rPr lang="en-US" sz="1200" b="1" u="sng" kern="1200" baseline="0" dirty="0" err="1" smtClean="0">
                <a:solidFill>
                  <a:schemeClr val="tx1"/>
                </a:solidFill>
                <a:latin typeface="Times New Roman" pitchFamily="-84" charset="0"/>
                <a:ea typeface="+mn-ea"/>
                <a:cs typeface="+mn-cs"/>
              </a:rPr>
              <a:t>Bài</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toán</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cahe</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riêng</a:t>
            </a:r>
            <a:r>
              <a:rPr lang="en-US" sz="1200" b="1" u="sng" kern="1200" baseline="0" dirty="0" smtClean="0">
                <a:solidFill>
                  <a:schemeClr val="tx1"/>
                </a:solidFill>
                <a:latin typeface="Times New Roman" pitchFamily="-84" charset="0"/>
                <a:ea typeface="+mn-ea"/>
                <a:cs typeface="+mn-cs"/>
              </a:rPr>
              <a:t> </a:t>
            </a:r>
            <a:endParaRPr lang="en-US" sz="1200" b="1" u="sng"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- 4</a:t>
            </a:r>
            <a:r>
              <a:rPr lang="en-US" sz="1200" kern="1200" baseline="0" dirty="0" smtClean="0">
                <a:solidFill>
                  <a:schemeClr val="tx1"/>
                </a:solidFill>
                <a:latin typeface="Times New Roman" pitchFamily="-84" charset="0"/>
                <a:ea typeface="+mn-ea"/>
                <a:cs typeface="+mn-cs"/>
              </a:rPr>
              <a:t> CPU </a:t>
            </a:r>
            <a:r>
              <a:rPr lang="en-US" sz="1200" kern="1200" baseline="0" dirty="0" err="1" smtClean="0">
                <a:solidFill>
                  <a:schemeClr val="tx1"/>
                </a:solidFill>
                <a:latin typeface="Times New Roman" pitchFamily="-84" charset="0"/>
                <a:ea typeface="+mn-ea"/>
                <a:cs typeface="+mn-cs"/>
              </a:rPr>
              <a:t>cùng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chuyển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một</a:t>
            </a:r>
            <a:r>
              <a:rPr lang="en-US" sz="1200"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nội</a:t>
            </a:r>
            <a:r>
              <a:rPr lang="en-US" sz="1200" b="1" kern="1200" baseline="0" dirty="0" smtClean="0">
                <a:solidFill>
                  <a:schemeClr val="tx1"/>
                </a:solidFill>
                <a:latin typeface="Times New Roman" pitchFamily="-84" charset="0"/>
                <a:ea typeface="+mn-ea"/>
                <a:cs typeface="+mn-cs"/>
              </a:rPr>
              <a:t> dung </a:t>
            </a:r>
            <a:r>
              <a:rPr lang="en-US" sz="1200" b="1" kern="1200" baseline="0" dirty="0" err="1" smtClean="0">
                <a:solidFill>
                  <a:schemeClr val="tx1"/>
                </a:solidFill>
                <a:latin typeface="Times New Roman" pitchFamily="-84" charset="0"/>
                <a:ea typeface="+mn-ea"/>
                <a:cs typeface="+mn-cs"/>
              </a:rPr>
              <a:t>dùng</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chung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trong</a:t>
            </a:r>
            <a:r>
              <a:rPr lang="en-US" sz="1200" kern="1200" baseline="0" dirty="0" smtClean="0">
                <a:solidFill>
                  <a:schemeClr val="tx1"/>
                </a:solidFill>
                <a:latin typeface="Times New Roman" pitchFamily="-84" charset="0"/>
                <a:ea typeface="+mn-ea"/>
                <a:cs typeface="+mn-cs"/>
              </a:rPr>
              <a:t> MEM </a:t>
            </a:r>
            <a:r>
              <a:rPr lang="en-US" sz="1200" kern="1200" baseline="0" dirty="0" err="1" smtClean="0">
                <a:solidFill>
                  <a:schemeClr val="tx1"/>
                </a:solidFill>
                <a:latin typeface="Times New Roman" pitchFamily="-84" charset="0"/>
                <a:ea typeface="+mn-ea"/>
                <a:cs typeface="+mn-cs"/>
              </a:rPr>
              <a:t>vào</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cahe</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riêng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của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mình</a:t>
            </a:r>
            <a:r>
              <a:rPr lang="en-US" sz="1200" kern="1200" baseline="0" dirty="0" smtClean="0">
                <a:solidFill>
                  <a:schemeClr val="tx1"/>
                </a:solidFill>
                <a:latin typeface="Times New Roman" pitchFamily="-84" charset="0"/>
                <a:ea typeface="+mn-ea"/>
                <a:cs typeface="+mn-cs"/>
              </a:rPr>
              <a:t>.</a:t>
            </a:r>
          </a:p>
          <a:p>
            <a:pPr>
              <a:buFontTx/>
              <a:buChar char="-"/>
            </a:pPr>
            <a:r>
              <a:rPr lang="en-US" sz="1200" kern="1200" dirty="0" smtClean="0">
                <a:solidFill>
                  <a:schemeClr val="tx1"/>
                </a:solidFill>
                <a:latin typeface="Times New Roman" pitchFamily="-84" charset="0"/>
                <a:ea typeface="+mn-ea"/>
                <a:cs typeface="+mn-cs"/>
              </a:rPr>
              <a:t>1</a:t>
            </a:r>
            <a:r>
              <a:rPr lang="en-US" sz="1200" kern="1200" baseline="0" dirty="0" smtClean="0">
                <a:solidFill>
                  <a:schemeClr val="tx1"/>
                </a:solidFill>
                <a:latin typeface="Times New Roman" pitchFamily="-84" charset="0"/>
                <a:ea typeface="+mn-ea"/>
                <a:cs typeface="+mn-cs"/>
              </a:rPr>
              <a:t> CPU </a:t>
            </a:r>
            <a:r>
              <a:rPr lang="en-US" sz="1200" kern="1200" baseline="0" dirty="0" err="1" smtClean="0">
                <a:solidFill>
                  <a:schemeClr val="tx1"/>
                </a:solidFill>
                <a:latin typeface="Times New Roman" pitchFamily="-84" charset="0"/>
                <a:ea typeface="+mn-ea"/>
                <a:cs typeface="+mn-cs"/>
              </a:rPr>
              <a:t>sửa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dữ</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liệu</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chung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này</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sẽ</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làm</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cho</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dữ</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liệu</a:t>
            </a:r>
            <a:r>
              <a:rPr lang="en-US" sz="1200" kern="1200" baseline="0" dirty="0" smtClean="0">
                <a:solidFill>
                  <a:schemeClr val="tx1"/>
                </a:solidFill>
                <a:latin typeface="Times New Roman" pitchFamily="-84" charset="0"/>
                <a:ea typeface="+mn-ea"/>
                <a:cs typeface="+mn-cs"/>
              </a:rPr>
              <a:t> ở 3 </a:t>
            </a:r>
            <a:r>
              <a:rPr lang="en-US" sz="1200" kern="1200" baseline="0" dirty="0" err="1" smtClean="0">
                <a:solidFill>
                  <a:schemeClr val="tx1"/>
                </a:solidFill>
                <a:latin typeface="Times New Roman" pitchFamily="-84" charset="0"/>
                <a:ea typeface="+mn-ea"/>
                <a:cs typeface="+mn-cs"/>
              </a:rPr>
              <a:t>cahe</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kia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không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còn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đúng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đắn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nữa</a:t>
            </a:r>
            <a:r>
              <a:rPr lang="en-US" sz="1200" kern="1200" baseline="0" dirty="0" smtClean="0">
                <a:solidFill>
                  <a:schemeClr val="tx1"/>
                </a:solidFill>
                <a:latin typeface="Times New Roman" pitchFamily="-84" charset="0"/>
                <a:ea typeface="+mn-ea"/>
                <a:cs typeface="+mn-cs"/>
              </a:rPr>
              <a:t>.</a:t>
            </a:r>
          </a:p>
          <a:p>
            <a:pPr>
              <a:buFontTx/>
              <a:buChar char="-"/>
            </a:pP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Làm</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sao</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giải</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quyết</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vấn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đề</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này</a:t>
            </a:r>
            <a:r>
              <a:rPr lang="en-US" sz="1200" kern="1200" baseline="0" dirty="0" smtClean="0">
                <a:solidFill>
                  <a:schemeClr val="tx1"/>
                </a:solidFill>
                <a:latin typeface="Times New Roman" pitchFamily="-84" charset="0"/>
                <a:ea typeface="+mn-ea"/>
                <a:cs typeface="+mn-cs"/>
              </a:rPr>
              <a:t>? </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Xem</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các</a:t>
            </a:r>
            <a:r>
              <a:rPr lang="en-US" sz="1200" kern="1200" baseline="0" dirty="0" smtClean="0">
                <a:solidFill>
                  <a:schemeClr val="tx1"/>
                </a:solidFill>
                <a:latin typeface="Times New Roman" pitchFamily="-84" charset="0"/>
                <a:ea typeface="+mn-ea"/>
                <a:cs typeface="+mn-cs"/>
                <a:sym typeface="Wingdings" pitchFamily="2" charset="2"/>
              </a:rPr>
              <a:t> slide </a:t>
            </a:r>
            <a:r>
              <a:rPr lang="en-US" sz="1200" kern="1200" baseline="0" dirty="0" err="1" smtClean="0">
                <a:solidFill>
                  <a:schemeClr val="tx1"/>
                </a:solidFill>
                <a:latin typeface="Times New Roman" pitchFamily="-84" charset="0"/>
                <a:ea typeface="+mn-ea"/>
                <a:cs typeface="+mn-cs"/>
                <a:sym typeface="Wingdings" pitchFamily="2" charset="2"/>
              </a:rPr>
              <a:t>sau</a:t>
            </a:r>
            <a:r>
              <a:rPr lang="en-US" sz="1200" kern="1200" baseline="0" dirty="0" smtClean="0">
                <a:solidFill>
                  <a:schemeClr val="tx1"/>
                </a:solidFill>
                <a:latin typeface="Times New Roman" pitchFamily="-84" charset="0"/>
                <a:ea typeface="+mn-ea"/>
                <a:cs typeface="+mn-cs"/>
                <a:sym typeface="Wingdings" pitchFamily="2" charset="2"/>
              </a:rPr>
              <a:t>.</a:t>
            </a:r>
          </a:p>
          <a:p>
            <a:pPr>
              <a:buFontTx/>
              <a:buChar char="-"/>
            </a:pPr>
            <a:endParaRPr lang="en-US" sz="1200" kern="1200" dirty="0" smtClean="0">
              <a:solidFill>
                <a:schemeClr val="tx1"/>
              </a:solidFill>
              <a:latin typeface="Times New Roman" pitchFamily="-84" charset="0"/>
              <a:ea typeface="+mn-ea"/>
              <a:cs typeface="+mn-cs"/>
            </a:endParaRP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main drawback to the bus organization is performance. All memory references pass through the common bus. Thus, the bus cycle time limits the speed of the system. 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use of caches introduces some new design considerations. Because each local cache contains an image of a portion of memory, if a word is altered in one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cache, it could conceivably invalidate a word in another cache. To prevent this, the other processors must be alerted that an update has taken place. This problem is known as the </a:t>
            </a:r>
            <a:r>
              <a:rPr lang="en-US" sz="1200" i="1" kern="1200" dirty="0" smtClean="0">
                <a:solidFill>
                  <a:schemeClr val="tx1"/>
                </a:solidFill>
                <a:latin typeface="Times New Roman" pitchFamily="-84" charset="0"/>
                <a:ea typeface="+mn-ea"/>
                <a:cs typeface="+mn-cs"/>
              </a:rPr>
              <a:t>cache coherence </a:t>
            </a:r>
            <a:r>
              <a:rPr lang="en-US" sz="1200" kern="1200" dirty="0" smtClean="0">
                <a:solidFill>
                  <a:schemeClr val="tx1"/>
                </a:solidFill>
                <a:latin typeface="Times New Roman" pitchFamily="-84" charset="0"/>
                <a:ea typeface="+mn-ea"/>
                <a:cs typeface="+mn-cs"/>
              </a:rPr>
              <a:t>problem and is typically addressed in hardware rather than by the operating system. </a:t>
            </a:r>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14</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b="1" u="sng" kern="1200" dirty="0" err="1" smtClean="0">
                <a:solidFill>
                  <a:schemeClr val="tx1"/>
                </a:solidFill>
                <a:latin typeface="Times New Roman" pitchFamily="-84" charset="0"/>
                <a:ea typeface="+mn-ea"/>
                <a:cs typeface="+mn-cs"/>
              </a:rPr>
              <a:t>Hệ</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điều</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hành</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cho</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hệ</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đa</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xử</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lý</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phải</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xem</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xét</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những</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gì</a:t>
            </a:r>
            <a:r>
              <a:rPr lang="en-US" sz="1200" b="1" u="sng" kern="1200" baseline="0" dirty="0" smtClean="0">
                <a:solidFill>
                  <a:schemeClr val="tx1"/>
                </a:solidFill>
                <a:latin typeface="Times New Roman" pitchFamily="-84" charset="0"/>
                <a:ea typeface="+mn-ea"/>
                <a:cs typeface="+mn-cs"/>
              </a:rPr>
              <a:t>?</a:t>
            </a:r>
            <a:endParaRPr lang="en-US" sz="1200" b="0" u="none" kern="1200" baseline="0" dirty="0" smtClean="0">
              <a:solidFill>
                <a:schemeClr val="tx1"/>
              </a:solidFill>
              <a:latin typeface="Times New Roman" pitchFamily="-84" charset="0"/>
              <a:ea typeface="+mn-ea"/>
              <a:cs typeface="+mn-cs"/>
            </a:endParaRPr>
          </a:p>
          <a:p>
            <a:endParaRPr lang="en-US" sz="1200" b="0" u="none" kern="1200" baseline="0" dirty="0" smtClean="0">
              <a:solidFill>
                <a:schemeClr val="tx1"/>
              </a:solidFill>
              <a:latin typeface="Times New Roman" pitchFamily="-84" charset="0"/>
              <a:ea typeface="+mn-ea"/>
              <a:cs typeface="+mn-cs"/>
            </a:endParaRPr>
          </a:p>
          <a:p>
            <a:r>
              <a:rPr lang="en-US" sz="1200" b="0" u="none" kern="1200" dirty="0" err="1" smtClean="0">
                <a:solidFill>
                  <a:schemeClr val="tx1"/>
                </a:solidFill>
                <a:latin typeface="Times New Roman" pitchFamily="-84" charset="0"/>
                <a:ea typeface="+mn-ea"/>
                <a:cs typeface="+mn-cs"/>
              </a:rPr>
              <a:t>Bằng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kỹ</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thuật</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đan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xen</a:t>
            </a:r>
            <a:r>
              <a:rPr lang="en-US" sz="1200" b="0" u="none" kern="1200" baseline="0" dirty="0" smtClean="0">
                <a:solidFill>
                  <a:schemeClr val="tx1"/>
                </a:solidFill>
                <a:latin typeface="Times New Roman" pitchFamily="-84" charset="0"/>
                <a:ea typeface="+mn-ea"/>
                <a:cs typeface="+mn-cs"/>
              </a:rPr>
              <a:t> (interleaving/</a:t>
            </a:r>
            <a:r>
              <a:rPr lang="en-US" sz="1200" b="0" u="none" kern="1200" baseline="0" dirty="0" err="1" smtClean="0">
                <a:solidFill>
                  <a:schemeClr val="tx1"/>
                </a:solidFill>
                <a:latin typeface="Times New Roman" pitchFamily="-84" charset="0"/>
                <a:ea typeface="+mn-ea"/>
                <a:cs typeface="+mn-cs"/>
              </a:rPr>
              <a:t>tiem</a:t>
            </a:r>
            <a:r>
              <a:rPr lang="en-US" sz="1200" b="0" u="none" kern="1200" baseline="0" dirty="0" smtClean="0">
                <a:solidFill>
                  <a:schemeClr val="tx1"/>
                </a:solidFill>
                <a:latin typeface="Times New Roman" pitchFamily="-84" charset="0"/>
                <a:ea typeface="+mn-ea"/>
                <a:cs typeface="+mn-cs"/>
              </a:rPr>
              <a:t> sharing), </a:t>
            </a:r>
            <a:r>
              <a:rPr lang="en-US" sz="1200" b="0" u="none" kern="1200" baseline="0" dirty="0" err="1" smtClean="0">
                <a:solidFill>
                  <a:schemeClr val="tx1"/>
                </a:solidFill>
                <a:latin typeface="Times New Roman" pitchFamily="-84" charset="0"/>
                <a:ea typeface="+mn-ea"/>
                <a:cs typeface="+mn-cs"/>
              </a:rPr>
              <a:t>một</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hệ</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đơn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nhân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đã</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có</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phép</a:t>
            </a:r>
            <a:r>
              <a:rPr lang="en-US" sz="1200" b="0" u="none" kern="1200" baseline="0" dirty="0" smtClean="0">
                <a:solidFill>
                  <a:schemeClr val="tx1"/>
                </a:solidFill>
                <a:latin typeface="Times New Roman" pitchFamily="-84" charset="0"/>
                <a:ea typeface="+mn-ea"/>
                <a:cs typeface="+mn-cs"/>
              </a:rPr>
              <a:t> n </a:t>
            </a:r>
            <a:r>
              <a:rPr lang="en-US" sz="1200" b="0" u="none" kern="1200" baseline="0" dirty="0" err="1" smtClean="0">
                <a:solidFill>
                  <a:schemeClr val="tx1"/>
                </a:solidFill>
                <a:latin typeface="Times New Roman" pitchFamily="-84" charset="0"/>
                <a:ea typeface="+mn-ea"/>
                <a:cs typeface="+mn-cs"/>
              </a:rPr>
              <a:t>tiến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trình</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cùng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chạy</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mức</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độ</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đa</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tiến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trình</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multiprograming</a:t>
            </a:r>
            <a:r>
              <a:rPr lang="en-US" sz="1200" b="0" u="none" kern="1200" baseline="0" dirty="0" smtClean="0">
                <a:solidFill>
                  <a:schemeClr val="tx1"/>
                </a:solidFill>
                <a:latin typeface="Times New Roman" pitchFamily="-84" charset="0"/>
                <a:ea typeface="+mn-ea"/>
                <a:cs typeface="+mn-cs"/>
              </a:rPr>
              <a:t> degree = n). </a:t>
            </a:r>
            <a:r>
              <a:rPr lang="en-US" sz="1200" b="0" u="none" kern="1200" baseline="0" dirty="0" err="1" smtClean="0">
                <a:solidFill>
                  <a:schemeClr val="tx1"/>
                </a:solidFill>
                <a:latin typeface="Times New Roman" pitchFamily="-84" charset="0"/>
                <a:ea typeface="+mn-ea"/>
                <a:cs typeface="+mn-cs"/>
              </a:rPr>
              <a:t>Hệ</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thống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đa</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nhân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còn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cho</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phép</a:t>
            </a:r>
            <a:r>
              <a:rPr lang="en-US" sz="1200" b="0" u="none" kern="1200" baseline="0" dirty="0" smtClean="0">
                <a:solidFill>
                  <a:schemeClr val="tx1"/>
                </a:solidFill>
                <a:latin typeface="Times New Roman" pitchFamily="-84" charset="0"/>
                <a:ea typeface="+mn-ea"/>
                <a:cs typeface="+mn-cs"/>
              </a:rPr>
              <a:t> degree </a:t>
            </a:r>
            <a:r>
              <a:rPr lang="en-US" sz="1200" b="0" u="none" kern="1200" baseline="0" dirty="0" err="1" smtClean="0">
                <a:solidFill>
                  <a:schemeClr val="tx1"/>
                </a:solidFill>
                <a:latin typeface="Times New Roman" pitchFamily="-84" charset="0"/>
                <a:ea typeface="+mn-ea"/>
                <a:cs typeface="+mn-cs"/>
              </a:rPr>
              <a:t>này</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cao</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hơn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nữa</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Tuy</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nhiên</a:t>
            </a:r>
            <a:r>
              <a:rPr lang="en-US" sz="1200" b="0" u="none" kern="1200" baseline="0" dirty="0" smtClean="0">
                <a:solidFill>
                  <a:schemeClr val="tx1"/>
                </a:solidFill>
                <a:latin typeface="Times New Roman" pitchFamily="-84" charset="0"/>
                <a:ea typeface="+mn-ea"/>
                <a:cs typeface="+mn-cs"/>
              </a:rPr>
              <a:t> OS </a:t>
            </a:r>
            <a:r>
              <a:rPr lang="en-US" sz="1200" b="0" u="none" kern="1200" baseline="0" dirty="0" err="1" smtClean="0">
                <a:solidFill>
                  <a:schemeClr val="tx1"/>
                </a:solidFill>
                <a:latin typeface="Times New Roman" pitchFamily="-84" charset="0"/>
                <a:ea typeface="+mn-ea"/>
                <a:cs typeface="+mn-cs"/>
              </a:rPr>
              <a:t>cũng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đối</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diện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với</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một</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số</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khó</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khăn</a:t>
            </a:r>
            <a:r>
              <a:rPr lang="en-US" sz="1200" b="0" u="none" kern="1200" baseline="0" dirty="0" smtClean="0">
                <a:solidFill>
                  <a:schemeClr val="tx1"/>
                </a:solidFill>
                <a:latin typeface="Times New Roman" pitchFamily="-84" charset="0"/>
                <a:ea typeface="+mn-ea"/>
                <a:cs typeface="+mn-cs"/>
              </a:rPr>
              <a:t>:</a:t>
            </a:r>
          </a:p>
          <a:p>
            <a:pPr>
              <a:buFontTx/>
              <a:buChar char="-"/>
            </a:pPr>
            <a:r>
              <a:rPr lang="en-US" sz="1200" b="0" u="none" kern="1200" baseline="0" dirty="0" err="1" smtClean="0">
                <a:solidFill>
                  <a:schemeClr val="tx1"/>
                </a:solidFill>
                <a:latin typeface="Times New Roman" pitchFamily="-84" charset="0"/>
                <a:ea typeface="+mn-ea"/>
                <a:cs typeface="+mn-cs"/>
              </a:rPr>
              <a:t>Cùng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một</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dịch</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vụ</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tiện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ích</a:t>
            </a:r>
            <a:r>
              <a:rPr lang="en-US" sz="1200" b="0" u="none" kern="1200" baseline="0" dirty="0" smtClean="0">
                <a:solidFill>
                  <a:schemeClr val="tx1"/>
                </a:solidFill>
                <a:latin typeface="Times New Roman" pitchFamily="-84" charset="0"/>
                <a:ea typeface="+mn-ea"/>
                <a:cs typeface="+mn-cs"/>
              </a:rPr>
              <a:t> (code </a:t>
            </a:r>
            <a:r>
              <a:rPr lang="en-US" sz="1200" b="0" u="none" kern="1200" baseline="0" dirty="0" err="1" smtClean="0">
                <a:solidFill>
                  <a:schemeClr val="tx1"/>
                </a:solidFill>
                <a:latin typeface="Times New Roman" pitchFamily="-84" charset="0"/>
                <a:ea typeface="+mn-ea"/>
                <a:cs typeface="+mn-cs"/>
              </a:rPr>
              <a:t>thư</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viện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của</a:t>
            </a:r>
            <a:r>
              <a:rPr lang="en-US" sz="1200" b="0" u="none" kern="1200" baseline="0" dirty="0" smtClean="0">
                <a:solidFill>
                  <a:schemeClr val="tx1"/>
                </a:solidFill>
                <a:latin typeface="Times New Roman" pitchFamily="-84" charset="0"/>
                <a:ea typeface="+mn-ea"/>
                <a:cs typeface="+mn-cs"/>
              </a:rPr>
              <a:t> OS/ OS routines) </a:t>
            </a:r>
            <a:r>
              <a:rPr lang="en-US" sz="1200" b="0" u="none" kern="1200" baseline="0" dirty="0" err="1" smtClean="0">
                <a:solidFill>
                  <a:schemeClr val="tx1"/>
                </a:solidFill>
                <a:latin typeface="Times New Roman" pitchFamily="-84" charset="0"/>
                <a:ea typeface="+mn-ea"/>
                <a:cs typeface="+mn-cs"/>
              </a:rPr>
              <a:t>có</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thể</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được</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gọi</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bởi</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nhiều</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nhân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khác</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nhau</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Cơ</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chế</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nào</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giải</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quyết</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tình</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huống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này</a:t>
            </a:r>
            <a:r>
              <a:rPr lang="en-US" sz="1200" b="0" u="none" kern="1200" baseline="0" dirty="0" smtClean="0">
                <a:solidFill>
                  <a:schemeClr val="tx1"/>
                </a:solidFill>
                <a:latin typeface="Times New Roman" pitchFamily="-84" charset="0"/>
                <a:ea typeface="+mn-ea"/>
                <a:cs typeface="+mn-cs"/>
              </a:rPr>
              <a:t>? </a:t>
            </a:r>
            <a:r>
              <a:rPr lang="en-US" sz="1200" b="0" u="none" kern="1200" baseline="0" dirty="0" smtClean="0">
                <a:solidFill>
                  <a:schemeClr val="tx1"/>
                </a:solidFill>
                <a:latin typeface="Times New Roman" pitchFamily="-84" charset="0"/>
                <a:ea typeface="+mn-ea"/>
                <a:cs typeface="+mn-cs"/>
                <a:sym typeface="Wingdings" pitchFamily="2" charset="2"/>
              </a:rPr>
              <a:t> </a:t>
            </a:r>
            <a:r>
              <a:rPr lang="en-US" sz="1200" b="0" u="none" kern="1200" baseline="0" dirty="0" err="1" smtClean="0">
                <a:solidFill>
                  <a:schemeClr val="tx1"/>
                </a:solidFill>
                <a:latin typeface="Times New Roman" pitchFamily="-84" charset="0"/>
                <a:ea typeface="+mn-ea"/>
                <a:cs typeface="+mn-cs"/>
                <a:sym typeface="Wingdings" pitchFamily="2" charset="2"/>
              </a:rPr>
              <a:t>Phải</a:t>
            </a:r>
            <a:r>
              <a:rPr lang="en-US" sz="1200" b="0" u="none" kern="1200" baseline="0" dirty="0" smtClean="0">
                <a:solidFill>
                  <a:schemeClr val="tx1"/>
                </a:solidFill>
                <a:latin typeface="Times New Roman" pitchFamily="-84" charset="0"/>
                <a:ea typeface="+mn-ea"/>
                <a:cs typeface="+mn-cs"/>
                <a:sym typeface="Wingdings" pitchFamily="2" charset="2"/>
              </a:rPr>
              <a:t> </a:t>
            </a:r>
            <a:r>
              <a:rPr lang="en-US" sz="1200" b="0" u="none" kern="1200" baseline="0" dirty="0" err="1" smtClean="0">
                <a:solidFill>
                  <a:schemeClr val="tx1"/>
                </a:solidFill>
                <a:latin typeface="Times New Roman" pitchFamily="-84" charset="0"/>
                <a:ea typeface="+mn-ea"/>
                <a:cs typeface="+mn-cs"/>
                <a:sym typeface="Wingdings" pitchFamily="2" charset="2"/>
              </a:rPr>
              <a:t>quản</a:t>
            </a:r>
            <a:r>
              <a:rPr lang="en-US" sz="1200" b="0" u="none" kern="1200" baseline="0" dirty="0" smtClean="0">
                <a:solidFill>
                  <a:schemeClr val="tx1"/>
                </a:solidFill>
                <a:latin typeface="Times New Roman" pitchFamily="-84" charset="0"/>
                <a:ea typeface="+mn-ea"/>
                <a:cs typeface="+mn-cs"/>
                <a:sym typeface="Wingdings" pitchFamily="2" charset="2"/>
              </a:rPr>
              <a:t> </a:t>
            </a:r>
            <a:r>
              <a:rPr lang="en-US" sz="1200" b="0" u="none" kern="1200" baseline="0" dirty="0" err="1" smtClean="0">
                <a:solidFill>
                  <a:schemeClr val="tx1"/>
                </a:solidFill>
                <a:latin typeface="Times New Roman" pitchFamily="-84" charset="0"/>
                <a:ea typeface="+mn-ea"/>
                <a:cs typeface="+mn-cs"/>
                <a:sym typeface="Wingdings" pitchFamily="2" charset="2"/>
              </a:rPr>
              <a:t>lý</a:t>
            </a:r>
            <a:r>
              <a:rPr lang="en-US" sz="1200" b="0" u="none" kern="1200" baseline="0" dirty="0" smtClean="0">
                <a:solidFill>
                  <a:schemeClr val="tx1"/>
                </a:solidFill>
                <a:latin typeface="Times New Roman" pitchFamily="-84" charset="0"/>
                <a:ea typeface="+mn-ea"/>
                <a:cs typeface="+mn-cs"/>
                <a:sym typeface="Wingdings" pitchFamily="2" charset="2"/>
              </a:rPr>
              <a:t> </a:t>
            </a:r>
            <a:r>
              <a:rPr lang="en-US" sz="1200" b="0" u="none" kern="1200" baseline="0" dirty="0" err="1" smtClean="0">
                <a:solidFill>
                  <a:schemeClr val="tx1"/>
                </a:solidFill>
                <a:latin typeface="Times New Roman" pitchFamily="-84" charset="0"/>
                <a:ea typeface="+mn-ea"/>
                <a:cs typeface="+mn-cs"/>
                <a:sym typeface="Wingdings" pitchFamily="2" charset="2"/>
              </a:rPr>
              <a:t>bằng</a:t>
            </a:r>
            <a:r>
              <a:rPr lang="en-US" sz="1200" b="0" u="none" kern="1200" baseline="0" dirty="0" smtClean="0">
                <a:solidFill>
                  <a:schemeClr val="tx1"/>
                </a:solidFill>
                <a:latin typeface="Times New Roman" pitchFamily="-84" charset="0"/>
                <a:ea typeface="+mn-ea"/>
                <a:cs typeface="+mn-cs"/>
                <a:sym typeface="Wingdings" pitchFamily="2" charset="2"/>
              </a:rPr>
              <a:t> </a:t>
            </a:r>
            <a:r>
              <a:rPr lang="en-US" sz="1200" b="0" u="none" kern="1200" baseline="0" dirty="0" err="1" smtClean="0">
                <a:solidFill>
                  <a:schemeClr val="tx1"/>
                </a:solidFill>
                <a:latin typeface="Times New Roman" pitchFamily="-84" charset="0"/>
                <a:ea typeface="+mn-ea"/>
                <a:cs typeface="+mn-cs"/>
                <a:sym typeface="Wingdings" pitchFamily="2" charset="2"/>
              </a:rPr>
              <a:t>một</a:t>
            </a:r>
            <a:r>
              <a:rPr lang="en-US" sz="1200" b="0" u="none" kern="1200" baseline="0" dirty="0" smtClean="0">
                <a:solidFill>
                  <a:schemeClr val="tx1"/>
                </a:solidFill>
                <a:latin typeface="Times New Roman" pitchFamily="-84" charset="0"/>
                <a:ea typeface="+mn-ea"/>
                <a:cs typeface="+mn-cs"/>
                <a:sym typeface="Wingdings" pitchFamily="2" charset="2"/>
              </a:rPr>
              <a:t> </a:t>
            </a:r>
            <a:r>
              <a:rPr lang="en-US" sz="1200" b="0" u="none" kern="1200" baseline="0" dirty="0" err="1" smtClean="0">
                <a:solidFill>
                  <a:schemeClr val="tx1"/>
                </a:solidFill>
                <a:latin typeface="Times New Roman" pitchFamily="-84" charset="0"/>
                <a:ea typeface="+mn-ea"/>
                <a:cs typeface="+mn-cs"/>
                <a:sym typeface="Wingdings" pitchFamily="2" charset="2"/>
              </a:rPr>
              <a:t>bảng</a:t>
            </a:r>
            <a:r>
              <a:rPr lang="en-US" sz="1200" b="0" u="none" kern="1200" baseline="0" dirty="0" smtClean="0">
                <a:solidFill>
                  <a:schemeClr val="tx1"/>
                </a:solidFill>
                <a:latin typeface="Times New Roman" pitchFamily="-84" charset="0"/>
                <a:ea typeface="+mn-ea"/>
                <a:cs typeface="+mn-cs"/>
                <a:sym typeface="Wingdings" pitchFamily="2" charset="2"/>
              </a:rPr>
              <a:t> </a:t>
            </a:r>
            <a:r>
              <a:rPr lang="en-US" sz="1200" b="0" u="none" kern="1200" baseline="0" dirty="0" err="1" smtClean="0">
                <a:solidFill>
                  <a:schemeClr val="tx1"/>
                </a:solidFill>
                <a:latin typeface="Times New Roman" pitchFamily="-84" charset="0"/>
                <a:ea typeface="+mn-ea"/>
                <a:cs typeface="+mn-cs"/>
                <a:sym typeface="Wingdings" pitchFamily="2" charset="2"/>
              </a:rPr>
              <a:t>dữ</a:t>
            </a:r>
            <a:r>
              <a:rPr lang="en-US" sz="1200" b="0" u="none" kern="1200" baseline="0" dirty="0" smtClean="0">
                <a:solidFill>
                  <a:schemeClr val="tx1"/>
                </a:solidFill>
                <a:latin typeface="Times New Roman" pitchFamily="-84" charset="0"/>
                <a:ea typeface="+mn-ea"/>
                <a:cs typeface="+mn-cs"/>
                <a:sym typeface="Wingdings" pitchFamily="2" charset="2"/>
              </a:rPr>
              <a:t> </a:t>
            </a:r>
            <a:r>
              <a:rPr lang="en-US" sz="1200" b="0" u="none" kern="1200" baseline="0" dirty="0" err="1" smtClean="0">
                <a:solidFill>
                  <a:schemeClr val="tx1"/>
                </a:solidFill>
                <a:latin typeface="Times New Roman" pitchFamily="-84" charset="0"/>
                <a:ea typeface="+mn-ea"/>
                <a:cs typeface="+mn-cs"/>
                <a:sym typeface="Wingdings" pitchFamily="2" charset="2"/>
              </a:rPr>
              <a:t>liệu</a:t>
            </a:r>
            <a:r>
              <a:rPr lang="en-US" sz="1200" b="0" u="none" kern="1200" baseline="0" dirty="0" smtClean="0">
                <a:solidFill>
                  <a:schemeClr val="tx1"/>
                </a:solidFill>
                <a:latin typeface="Times New Roman" pitchFamily="-84" charset="0"/>
                <a:ea typeface="+mn-ea"/>
                <a:cs typeface="+mn-cs"/>
                <a:sym typeface="Wingdings" pitchFamily="2" charset="2"/>
              </a:rPr>
              <a:t> </a:t>
            </a:r>
            <a:r>
              <a:rPr lang="en-US" sz="1200" b="0" u="none" kern="1200" baseline="0" dirty="0" err="1" smtClean="0">
                <a:solidFill>
                  <a:schemeClr val="tx1"/>
                </a:solidFill>
                <a:latin typeface="Times New Roman" pitchFamily="-84" charset="0"/>
                <a:ea typeface="+mn-ea"/>
                <a:cs typeface="+mn-cs"/>
                <a:sym typeface="Wingdings" pitchFamily="2" charset="2"/>
              </a:rPr>
              <a:t>nhằm</a:t>
            </a:r>
            <a:r>
              <a:rPr lang="en-US" sz="1200" b="0" u="none" kern="1200" baseline="0" dirty="0" smtClean="0">
                <a:solidFill>
                  <a:schemeClr val="tx1"/>
                </a:solidFill>
                <a:latin typeface="Times New Roman" pitchFamily="-84" charset="0"/>
                <a:ea typeface="+mn-ea"/>
                <a:cs typeface="+mn-cs"/>
                <a:sym typeface="Wingdings" pitchFamily="2" charset="2"/>
              </a:rPr>
              <a:t> </a:t>
            </a:r>
            <a:r>
              <a:rPr lang="en-US" sz="1200" b="0" u="none" kern="1200" baseline="0" dirty="0" err="1" smtClean="0">
                <a:solidFill>
                  <a:schemeClr val="tx1"/>
                </a:solidFill>
                <a:latin typeface="Times New Roman" pitchFamily="-84" charset="0"/>
                <a:ea typeface="+mn-ea"/>
                <a:cs typeface="+mn-cs"/>
                <a:sym typeface="Wingdings" pitchFamily="2" charset="2"/>
              </a:rPr>
              <a:t>tránh</a:t>
            </a:r>
            <a:r>
              <a:rPr lang="en-US" sz="1200" b="0" u="none" kern="1200" baseline="0" dirty="0" smtClean="0">
                <a:solidFill>
                  <a:schemeClr val="tx1"/>
                </a:solidFill>
                <a:latin typeface="Times New Roman" pitchFamily="-84" charset="0"/>
                <a:ea typeface="+mn-ea"/>
                <a:cs typeface="+mn-cs"/>
                <a:sym typeface="Wingdings" pitchFamily="2" charset="2"/>
              </a:rPr>
              <a:t> </a:t>
            </a:r>
            <a:r>
              <a:rPr lang="en-US" sz="1200" b="0" u="none" kern="1200" baseline="0" dirty="0" err="1" smtClean="0">
                <a:solidFill>
                  <a:schemeClr val="tx1"/>
                </a:solidFill>
                <a:latin typeface="Times New Roman" pitchFamily="-84" charset="0"/>
                <a:ea typeface="+mn-ea"/>
                <a:cs typeface="+mn-cs"/>
                <a:sym typeface="Wingdings" pitchFamily="2" charset="2"/>
              </a:rPr>
              <a:t>nghẽn</a:t>
            </a:r>
            <a:r>
              <a:rPr lang="en-US" sz="1200" b="0" u="none" kern="1200" baseline="0" dirty="0" smtClean="0">
                <a:solidFill>
                  <a:schemeClr val="tx1"/>
                </a:solidFill>
                <a:latin typeface="Times New Roman" pitchFamily="-84" charset="0"/>
                <a:ea typeface="+mn-ea"/>
                <a:cs typeface="+mn-cs"/>
                <a:sym typeface="Wingdings" pitchFamily="2" charset="2"/>
              </a:rPr>
              <a:t> (deadlock).</a:t>
            </a:r>
          </a:p>
          <a:p>
            <a:pPr>
              <a:buFontTx/>
              <a:buChar char="-"/>
            </a:pPr>
            <a:r>
              <a:rPr lang="en-US" sz="1200" b="0" u="none" kern="1200" dirty="0" smtClean="0">
                <a:solidFill>
                  <a:schemeClr val="tx1"/>
                </a:solidFill>
                <a:latin typeface="Times New Roman" pitchFamily="-84" charset="0"/>
                <a:ea typeface="+mn-ea"/>
                <a:cs typeface="+mn-cs"/>
              </a:rPr>
              <a:t> </a:t>
            </a:r>
            <a:r>
              <a:rPr lang="en-US" sz="1200" b="1" u="none" kern="1200" dirty="0" err="1" smtClean="0">
                <a:solidFill>
                  <a:schemeClr val="tx1"/>
                </a:solidFill>
                <a:latin typeface="Times New Roman" pitchFamily="-84" charset="0"/>
                <a:ea typeface="+mn-ea"/>
                <a:cs typeface="+mn-cs"/>
              </a:rPr>
              <a:t>Sheduling</a:t>
            </a:r>
            <a:r>
              <a:rPr lang="en-US" sz="1200" b="0" u="none" kern="1200" dirty="0" smtClean="0">
                <a:solidFill>
                  <a:schemeClr val="tx1"/>
                </a:solidFill>
                <a:latin typeface="Times New Roman" pitchFamily="-84" charset="0"/>
                <a:ea typeface="+mn-ea"/>
                <a:cs typeface="+mn-cs"/>
              </a:rPr>
              <a:t>: </a:t>
            </a:r>
            <a:r>
              <a:rPr lang="en-US" sz="1200" b="0" u="none" kern="1200" dirty="0" err="1" smtClean="0">
                <a:solidFill>
                  <a:schemeClr val="tx1"/>
                </a:solidFill>
                <a:latin typeface="Times New Roman" pitchFamily="-84" charset="0"/>
                <a:ea typeface="+mn-ea"/>
                <a:cs typeface="+mn-cs"/>
              </a:rPr>
              <a:t>Cách</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lập</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lịch</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phải</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có</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những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thay</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đổi</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để</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phân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công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tiến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trình</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với</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nhân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phù</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hợp</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để</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bảo</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đảm</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cân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bằng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tải</a:t>
            </a:r>
            <a:r>
              <a:rPr lang="en-US" sz="1200" b="0" u="none" kern="1200" baseline="0" dirty="0" smtClean="0">
                <a:solidFill>
                  <a:schemeClr val="tx1"/>
                </a:solidFill>
                <a:latin typeface="Times New Roman" pitchFamily="-84" charset="0"/>
                <a:ea typeface="+mn-ea"/>
                <a:cs typeface="+mn-cs"/>
              </a:rPr>
              <a:t> (load balancing). </a:t>
            </a:r>
            <a:r>
              <a:rPr lang="en-US" sz="1200" b="0" u="none" kern="1200" baseline="0" dirty="0" err="1" smtClean="0">
                <a:solidFill>
                  <a:schemeClr val="tx1"/>
                </a:solidFill>
                <a:latin typeface="Times New Roman" pitchFamily="-84" charset="0"/>
                <a:ea typeface="+mn-ea"/>
                <a:cs typeface="+mn-cs"/>
              </a:rPr>
              <a:t>Đừng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để</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có</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nhân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thì</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quá</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bận</a:t>
            </a:r>
            <a:r>
              <a:rPr lang="en-US" sz="1200" b="0" u="none" kern="1200" baseline="0" dirty="0" smtClean="0">
                <a:solidFill>
                  <a:schemeClr val="tx1"/>
                </a:solidFill>
                <a:latin typeface="Times New Roman" pitchFamily="-84" charset="0"/>
                <a:ea typeface="+mn-ea"/>
                <a:cs typeface="+mn-cs"/>
              </a:rPr>
              <a:t> (busy) </a:t>
            </a:r>
            <a:r>
              <a:rPr lang="en-US" sz="1200" b="0" u="none" kern="1200" baseline="0" dirty="0" err="1" smtClean="0">
                <a:solidFill>
                  <a:schemeClr val="tx1"/>
                </a:solidFill>
                <a:latin typeface="Times New Roman" pitchFamily="-84" charset="0"/>
                <a:ea typeface="+mn-ea"/>
                <a:cs typeface="+mn-cs"/>
              </a:rPr>
              <a:t>có</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nhân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lại</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quá</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rảng</a:t>
            </a:r>
            <a:r>
              <a:rPr lang="en-US" sz="1200" b="0" u="none" kern="1200" baseline="0" dirty="0" smtClean="0">
                <a:solidFill>
                  <a:schemeClr val="tx1"/>
                </a:solidFill>
                <a:latin typeface="Times New Roman" pitchFamily="-84" charset="0"/>
                <a:ea typeface="+mn-ea"/>
                <a:cs typeface="+mn-cs"/>
              </a:rPr>
              <a:t> (idle).</a:t>
            </a:r>
          </a:p>
          <a:p>
            <a:pPr>
              <a:buFontTx/>
              <a:buChar char="-"/>
            </a:pPr>
            <a:r>
              <a:rPr lang="en-US" sz="1200" b="1" u="none" kern="1200" baseline="0" dirty="0" smtClean="0">
                <a:solidFill>
                  <a:schemeClr val="tx1"/>
                </a:solidFill>
                <a:latin typeface="Times New Roman" pitchFamily="-84" charset="0"/>
                <a:ea typeface="+mn-ea"/>
                <a:cs typeface="+mn-cs"/>
              </a:rPr>
              <a:t>Synchronization: </a:t>
            </a:r>
            <a:r>
              <a:rPr lang="en-US" sz="1200" b="0" u="none" kern="1200" baseline="0" dirty="0" err="1" smtClean="0">
                <a:solidFill>
                  <a:schemeClr val="tx1"/>
                </a:solidFill>
                <a:latin typeface="Times New Roman" pitchFamily="-84" charset="0"/>
                <a:ea typeface="+mn-ea"/>
                <a:cs typeface="+mn-cs"/>
              </a:rPr>
              <a:t>Trong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tình</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huống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nhiều</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nhân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cùng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truy</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cập</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một</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thiết</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bị</a:t>
            </a:r>
            <a:r>
              <a:rPr lang="en-US" sz="1200" b="0" u="none" kern="1200" baseline="0" dirty="0" smtClean="0">
                <a:solidFill>
                  <a:schemeClr val="tx1"/>
                </a:solidFill>
                <a:latin typeface="Times New Roman" pitchFamily="-84" charset="0"/>
                <a:ea typeface="+mn-ea"/>
                <a:cs typeface="+mn-cs"/>
              </a:rPr>
              <a:t> IO, </a:t>
            </a:r>
            <a:r>
              <a:rPr lang="en-US" sz="1200" b="0" u="none" kern="1200" baseline="0" dirty="0" err="1" smtClean="0">
                <a:solidFill>
                  <a:schemeClr val="tx1"/>
                </a:solidFill>
                <a:latin typeface="Times New Roman" pitchFamily="-84" charset="0"/>
                <a:ea typeface="+mn-ea"/>
                <a:cs typeface="+mn-cs"/>
              </a:rPr>
              <a:t>cần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phân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xử</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bằng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cách</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tuần</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tự</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hóa</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truy</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xuất</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đồng</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bộ</a:t>
            </a:r>
            <a:r>
              <a:rPr lang="en-US" sz="1200" b="0" u="none" kern="1200" baseline="0" dirty="0" smtClean="0">
                <a:solidFill>
                  <a:schemeClr val="tx1"/>
                </a:solidFill>
                <a:latin typeface="Times New Roman" pitchFamily="-84" charset="0"/>
                <a:ea typeface="+mn-ea"/>
                <a:cs typeface="+mn-cs"/>
              </a:rPr>
              <a:t>/ synchronization) </a:t>
            </a:r>
            <a:r>
              <a:rPr lang="en-US" sz="1200" b="0" u="none" kern="1200" baseline="0" dirty="0" err="1" smtClean="0">
                <a:solidFill>
                  <a:schemeClr val="tx1"/>
                </a:solidFill>
                <a:latin typeface="Times New Roman" pitchFamily="-84" charset="0"/>
                <a:ea typeface="+mn-ea"/>
                <a:cs typeface="+mn-cs"/>
              </a:rPr>
              <a:t>hợp</a:t>
            </a:r>
            <a:r>
              <a:rPr lang="en-US" sz="1200" b="0" u="none" kern="1200" baseline="0" dirty="0" smtClean="0">
                <a:solidFill>
                  <a:schemeClr val="tx1"/>
                </a:solidFill>
                <a:latin typeface="Times New Roman" pitchFamily="-84" charset="0"/>
                <a:ea typeface="+mn-ea"/>
                <a:cs typeface="+mn-cs"/>
              </a:rPr>
              <a:t> </a:t>
            </a:r>
            <a:r>
              <a:rPr lang="en-US" sz="1200" b="0" u="none" kern="1200" baseline="0" dirty="0" err="1" smtClean="0">
                <a:solidFill>
                  <a:schemeClr val="tx1"/>
                </a:solidFill>
                <a:latin typeface="Times New Roman" pitchFamily="-84" charset="0"/>
                <a:ea typeface="+mn-ea"/>
                <a:cs typeface="+mn-cs"/>
              </a:rPr>
              <a:t>lý</a:t>
            </a:r>
            <a:r>
              <a:rPr lang="en-US" sz="1200" b="0" u="none" kern="1200" baseline="0" dirty="0" smtClean="0">
                <a:solidFill>
                  <a:schemeClr val="tx1"/>
                </a:solidFill>
                <a:latin typeface="Times New Roman" pitchFamily="-84" charset="0"/>
                <a:ea typeface="+mn-ea"/>
                <a:cs typeface="+mn-cs"/>
              </a:rPr>
              <a:t>.</a:t>
            </a:r>
          </a:p>
          <a:p>
            <a:pPr>
              <a:buFontTx/>
              <a:buChar char="-"/>
            </a:pPr>
            <a:endParaRPr lang="en-US" sz="1200" b="0" u="none" kern="1200" dirty="0" smtClean="0">
              <a:solidFill>
                <a:schemeClr val="tx1"/>
              </a:solidFill>
              <a:latin typeface="Times New Roman" pitchFamily="-84" charset="0"/>
              <a:ea typeface="+mn-ea"/>
              <a:cs typeface="+mn-cs"/>
            </a:endParaRPr>
          </a:p>
          <a:p>
            <a:endParaRPr lang="en-US" sz="1200" b="1" u="sng"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Simultaneous concurrent processes: OS routines need to be reentrant to allow</a:t>
            </a:r>
            <a:r>
              <a:rPr lang="en-US" sz="1200" kern="1200" dirty="0" smtClean="0">
                <a:solidFill>
                  <a:schemeClr val="tx1"/>
                </a:solidFill>
                <a:latin typeface="Times New Roman" pitchFamily="-84" charset="0"/>
                <a:ea typeface="+mn-ea"/>
                <a:cs typeface="+mn-cs"/>
              </a:rPr>
              <a:t>several processors to execute the same OS code simultaneously. With multiple processors executing the same or different parts of the OS, OS tables and management structures must be managed properly to avoid deadlock or invalid operations.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 </a:t>
            </a:r>
            <a:r>
              <a:rPr lang="en-US" sz="1200" kern="1200" dirty="0" smtClean="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Synchronization: </a:t>
            </a:r>
            <a:r>
              <a:rPr lang="en-US" sz="1200" kern="1200" dirty="0" smtClean="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Memory management: </a:t>
            </a:r>
            <a:r>
              <a:rPr lang="en-US" sz="1200" kern="1200" dirty="0" smtClean="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Reliability and fault tolerance: </a:t>
            </a:r>
            <a:r>
              <a:rPr lang="en-US" sz="1200" kern="1200" dirty="0" smtClean="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15</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pPr>
              <a:buFontTx/>
              <a:buChar char="-"/>
            </a:pPr>
            <a:r>
              <a:rPr lang="en-GB" b="1" dirty="0" smtClean="0"/>
              <a:t>Memory management</a:t>
            </a:r>
            <a:r>
              <a:rPr lang="en-GB" b="0" dirty="0" smtClean="0"/>
              <a:t>: </a:t>
            </a:r>
            <a:r>
              <a:rPr lang="en-GB" b="0" dirty="0" err="1" smtClean="0"/>
              <a:t>Hệ</a:t>
            </a:r>
            <a:r>
              <a:rPr lang="en-GB" b="0" baseline="0" dirty="0" smtClean="0"/>
              <a:t> </a:t>
            </a:r>
            <a:r>
              <a:rPr lang="en-GB" b="0" baseline="0" dirty="0" err="1" smtClean="0"/>
              <a:t>đa</a:t>
            </a:r>
            <a:r>
              <a:rPr lang="en-GB" b="0" baseline="0" dirty="0" smtClean="0"/>
              <a:t> </a:t>
            </a:r>
            <a:r>
              <a:rPr lang="en-GB" b="0" baseline="0" dirty="0" err="1" smtClean="0"/>
              <a:t>nhân</a:t>
            </a:r>
            <a:r>
              <a:rPr lang="en-GB" b="0" baseline="0" dirty="0" smtClean="0"/>
              <a:t> </a:t>
            </a:r>
            <a:r>
              <a:rPr lang="en-GB" b="0" baseline="0" dirty="0" err="1" smtClean="0"/>
              <a:t>có</a:t>
            </a:r>
            <a:r>
              <a:rPr lang="en-GB" b="0" baseline="0" dirty="0" smtClean="0"/>
              <a:t> </a:t>
            </a:r>
            <a:r>
              <a:rPr lang="en-GB" b="0" baseline="0" dirty="0" err="1" smtClean="0"/>
              <a:t>thể</a:t>
            </a:r>
            <a:r>
              <a:rPr lang="en-GB" b="0" baseline="0" dirty="0" smtClean="0"/>
              <a:t> </a:t>
            </a:r>
            <a:r>
              <a:rPr lang="en-GB" b="0" baseline="0" dirty="0" err="1" smtClean="0"/>
              <a:t>cung</a:t>
            </a:r>
            <a:r>
              <a:rPr lang="en-GB" b="0" baseline="0" dirty="0" smtClean="0"/>
              <a:t> </a:t>
            </a:r>
            <a:r>
              <a:rPr lang="en-GB" b="0" baseline="0" dirty="0" err="1" smtClean="0"/>
              <a:t>cấp</a:t>
            </a:r>
            <a:r>
              <a:rPr lang="en-GB" b="0" baseline="0" dirty="0" smtClean="0"/>
              <a:t> </a:t>
            </a:r>
            <a:r>
              <a:rPr lang="en-GB" b="0" baseline="0" dirty="0" err="1" smtClean="0"/>
              <a:t>khả</a:t>
            </a:r>
            <a:r>
              <a:rPr lang="en-GB" b="0" baseline="0" dirty="0" smtClean="0"/>
              <a:t> </a:t>
            </a:r>
            <a:r>
              <a:rPr lang="en-GB" b="0" baseline="0" dirty="0" err="1" smtClean="0"/>
              <a:t>năng</a:t>
            </a:r>
            <a:r>
              <a:rPr lang="en-GB" b="0" baseline="0" dirty="0" smtClean="0"/>
              <a:t> </a:t>
            </a:r>
            <a:r>
              <a:rPr lang="en-GB" b="0" baseline="0" dirty="0" err="1" smtClean="0"/>
              <a:t>truy</a:t>
            </a:r>
            <a:r>
              <a:rPr lang="en-GB" b="0" baseline="0" dirty="0" smtClean="0"/>
              <a:t> </a:t>
            </a:r>
            <a:r>
              <a:rPr lang="en-GB" b="0" baseline="0" dirty="0" err="1" smtClean="0"/>
              <a:t>xuất</a:t>
            </a:r>
            <a:r>
              <a:rPr lang="en-GB" b="0" baseline="0" dirty="0" smtClean="0"/>
              <a:t> </a:t>
            </a:r>
            <a:r>
              <a:rPr lang="en-GB" b="0" baseline="0" dirty="0" err="1" smtClean="0"/>
              <a:t>đồng</a:t>
            </a:r>
            <a:r>
              <a:rPr lang="en-GB" b="0" baseline="0" dirty="0" smtClean="0"/>
              <a:t> </a:t>
            </a:r>
            <a:r>
              <a:rPr lang="en-GB" b="0" baseline="0" dirty="0" err="1" smtClean="0"/>
              <a:t>thời</a:t>
            </a:r>
            <a:r>
              <a:rPr lang="en-GB" b="0" baseline="0" dirty="0" smtClean="0"/>
              <a:t> </a:t>
            </a:r>
            <a:r>
              <a:rPr lang="en-GB" b="0" baseline="0" dirty="0" err="1" smtClean="0"/>
              <a:t>nhiều</a:t>
            </a:r>
            <a:r>
              <a:rPr lang="en-GB" b="0" baseline="0" dirty="0" smtClean="0"/>
              <a:t> module </a:t>
            </a:r>
            <a:r>
              <a:rPr lang="en-GB" b="0" baseline="0" dirty="0" err="1" smtClean="0"/>
              <a:t>bộ</a:t>
            </a:r>
            <a:r>
              <a:rPr lang="en-GB" b="0" baseline="0" dirty="0" smtClean="0"/>
              <a:t> </a:t>
            </a:r>
            <a:r>
              <a:rPr lang="en-GB" b="0" baseline="0" dirty="0" err="1" smtClean="0"/>
              <a:t>nhớ</a:t>
            </a:r>
            <a:r>
              <a:rPr lang="en-GB" b="0" baseline="0" dirty="0" smtClean="0"/>
              <a:t> </a:t>
            </a:r>
            <a:r>
              <a:rPr lang="en-GB" b="0" baseline="0" dirty="0" err="1" smtClean="0"/>
              <a:t>cùng</a:t>
            </a:r>
            <a:r>
              <a:rPr lang="en-GB" b="0" baseline="0" dirty="0" smtClean="0"/>
              <a:t> </a:t>
            </a:r>
            <a:r>
              <a:rPr lang="en-GB" b="0" baseline="0" dirty="0" err="1" smtClean="0"/>
              <a:t>lúc</a:t>
            </a:r>
            <a:r>
              <a:rPr lang="en-GB" b="0" baseline="0" dirty="0" smtClean="0"/>
              <a:t>. OS </a:t>
            </a:r>
            <a:r>
              <a:rPr lang="en-GB" b="0" baseline="0" dirty="0" err="1" smtClean="0"/>
              <a:t>phải</a:t>
            </a:r>
            <a:r>
              <a:rPr lang="en-GB" b="0" baseline="0" dirty="0" smtClean="0"/>
              <a:t> </a:t>
            </a:r>
            <a:r>
              <a:rPr lang="en-GB" b="0" baseline="0" dirty="0" err="1" smtClean="0"/>
              <a:t>biết</a:t>
            </a:r>
            <a:r>
              <a:rPr lang="en-GB" b="0" baseline="0" dirty="0" smtClean="0"/>
              <a:t> </a:t>
            </a:r>
            <a:r>
              <a:rPr lang="en-GB" b="0" baseline="0" dirty="0" err="1" smtClean="0"/>
              <a:t>khai</a:t>
            </a:r>
            <a:r>
              <a:rPr lang="en-GB" b="0" baseline="0" dirty="0" smtClean="0"/>
              <a:t> </a:t>
            </a:r>
            <a:r>
              <a:rPr lang="en-GB" b="0" baseline="0" dirty="0" err="1" smtClean="0"/>
              <a:t>thác</a:t>
            </a:r>
            <a:r>
              <a:rPr lang="en-GB" b="0" baseline="0" dirty="0" smtClean="0"/>
              <a:t>.</a:t>
            </a:r>
          </a:p>
          <a:p>
            <a:pPr>
              <a:buFontTx/>
              <a:buChar char="-"/>
            </a:pPr>
            <a:endParaRPr lang="en-GB" b="0" baseline="0" dirty="0" smtClean="0"/>
          </a:p>
          <a:p>
            <a:pPr>
              <a:buFontTx/>
              <a:buChar char="-"/>
            </a:pPr>
            <a:r>
              <a:rPr lang="en-GB" b="1" baseline="0" dirty="0" smtClean="0"/>
              <a:t>Reliability – Fault tolerance: </a:t>
            </a:r>
            <a:r>
              <a:rPr lang="en-GB" b="1" baseline="0" dirty="0" err="1" smtClean="0"/>
              <a:t>Tính</a:t>
            </a:r>
            <a:r>
              <a:rPr lang="en-GB" b="1" baseline="0" dirty="0" smtClean="0"/>
              <a:t> tin </a:t>
            </a:r>
            <a:r>
              <a:rPr lang="en-GB" b="1" baseline="0" dirty="0" err="1" smtClean="0"/>
              <a:t>cậy</a:t>
            </a:r>
            <a:r>
              <a:rPr lang="en-GB" b="1" baseline="0" dirty="0" smtClean="0"/>
              <a:t> </a:t>
            </a:r>
            <a:r>
              <a:rPr lang="en-GB" b="1" baseline="0" dirty="0" err="1" smtClean="0"/>
              <a:t>và</a:t>
            </a:r>
            <a:r>
              <a:rPr lang="en-GB" b="1" baseline="0" dirty="0" smtClean="0"/>
              <a:t> </a:t>
            </a:r>
            <a:r>
              <a:rPr lang="en-GB" b="1" baseline="0" dirty="0" err="1" smtClean="0"/>
              <a:t>đề</a:t>
            </a:r>
            <a:r>
              <a:rPr lang="en-GB" b="1" baseline="0" dirty="0" smtClean="0"/>
              <a:t> </a:t>
            </a:r>
            <a:r>
              <a:rPr lang="en-GB" b="1" baseline="0" dirty="0" err="1" smtClean="0"/>
              <a:t>kháng</a:t>
            </a:r>
            <a:r>
              <a:rPr lang="en-GB" b="1" baseline="0" dirty="0" smtClean="0"/>
              <a:t> </a:t>
            </a:r>
            <a:r>
              <a:rPr lang="en-GB" b="1" baseline="0" dirty="0" err="1" smtClean="0"/>
              <a:t>lỗi</a:t>
            </a:r>
            <a:r>
              <a:rPr lang="en-GB" b="0" baseline="0" dirty="0" smtClean="0"/>
              <a:t>: </a:t>
            </a:r>
            <a:r>
              <a:rPr lang="en-GB" b="0" baseline="0" dirty="0" err="1" smtClean="0"/>
              <a:t>Một</a:t>
            </a:r>
            <a:r>
              <a:rPr lang="en-GB" b="0" baseline="0" dirty="0" smtClean="0"/>
              <a:t> </a:t>
            </a:r>
            <a:r>
              <a:rPr lang="en-GB" b="0" baseline="0" dirty="0" err="1" smtClean="0"/>
              <a:t>hệ</a:t>
            </a:r>
            <a:r>
              <a:rPr lang="en-GB" b="0" baseline="0" dirty="0" smtClean="0"/>
              <a:t> </a:t>
            </a:r>
            <a:r>
              <a:rPr lang="en-GB" b="0" baseline="0" dirty="0" err="1" smtClean="0"/>
              <a:t>thống</a:t>
            </a:r>
            <a:r>
              <a:rPr lang="en-GB" b="0" baseline="0" dirty="0" smtClean="0"/>
              <a:t> tin </a:t>
            </a:r>
            <a:r>
              <a:rPr lang="en-GB" b="0" baseline="0" dirty="0" err="1" smtClean="0"/>
              <a:t>cậy</a:t>
            </a:r>
            <a:r>
              <a:rPr lang="en-GB" b="0" baseline="0" dirty="0" smtClean="0"/>
              <a:t> </a:t>
            </a:r>
            <a:r>
              <a:rPr lang="en-GB" b="0" baseline="0" dirty="0" err="1" smtClean="0"/>
              <a:t>là</a:t>
            </a:r>
            <a:r>
              <a:rPr lang="en-GB" b="0" baseline="0" dirty="0" smtClean="0"/>
              <a:t> </a:t>
            </a:r>
            <a:r>
              <a:rPr lang="en-GB" b="0" baseline="0" dirty="0" err="1" smtClean="0"/>
              <a:t>một</a:t>
            </a:r>
            <a:r>
              <a:rPr lang="en-GB" b="0" baseline="0" dirty="0" smtClean="0"/>
              <a:t> </a:t>
            </a:r>
            <a:r>
              <a:rPr lang="en-GB" b="0" baseline="0" dirty="0" err="1" smtClean="0"/>
              <a:t>hệ</a:t>
            </a:r>
            <a:r>
              <a:rPr lang="en-GB" b="0" baseline="0" dirty="0" smtClean="0"/>
              <a:t> </a:t>
            </a:r>
            <a:r>
              <a:rPr lang="en-GB" b="0" baseline="0" dirty="0" err="1" smtClean="0"/>
              <a:t>thống</a:t>
            </a:r>
            <a:r>
              <a:rPr lang="en-GB" b="0" baseline="0" dirty="0" smtClean="0"/>
              <a:t> </a:t>
            </a:r>
            <a:r>
              <a:rPr lang="en-GB" b="0" baseline="0" dirty="0" err="1" smtClean="0"/>
              <a:t>có</a:t>
            </a:r>
            <a:r>
              <a:rPr lang="en-GB" b="0" baseline="0" dirty="0" smtClean="0"/>
              <a:t> </a:t>
            </a:r>
            <a:r>
              <a:rPr lang="en-GB" b="0" baseline="0" dirty="0" err="1" smtClean="0"/>
              <a:t>khả</a:t>
            </a:r>
            <a:r>
              <a:rPr lang="en-GB" b="0" baseline="0" dirty="0" smtClean="0"/>
              <a:t> </a:t>
            </a:r>
            <a:r>
              <a:rPr lang="en-GB" b="0" baseline="0" dirty="0" err="1" smtClean="0"/>
              <a:t>năng</a:t>
            </a:r>
            <a:r>
              <a:rPr lang="en-GB" b="0" baseline="0" dirty="0" smtClean="0"/>
              <a:t> </a:t>
            </a:r>
            <a:r>
              <a:rPr lang="en-GB" b="0" baseline="0" dirty="0" err="1" smtClean="0"/>
              <a:t>phát</a:t>
            </a:r>
            <a:r>
              <a:rPr lang="en-GB" b="0" baseline="0" dirty="0" smtClean="0"/>
              <a:t> </a:t>
            </a:r>
            <a:r>
              <a:rPr lang="en-GB" b="0" baseline="0" dirty="0" err="1" smtClean="0"/>
              <a:t>hiện</a:t>
            </a:r>
            <a:r>
              <a:rPr lang="en-GB" b="0" baseline="0" dirty="0" smtClean="0"/>
              <a:t> </a:t>
            </a:r>
            <a:r>
              <a:rPr lang="en-GB" b="0" baseline="0" dirty="0" err="1" smtClean="0"/>
              <a:t>lỗi</a:t>
            </a:r>
            <a:r>
              <a:rPr lang="en-GB" b="0" baseline="0" dirty="0" smtClean="0"/>
              <a:t> </a:t>
            </a:r>
            <a:r>
              <a:rPr lang="en-GB" b="0" baseline="0" dirty="0" err="1" smtClean="0"/>
              <a:t>và</a:t>
            </a:r>
            <a:r>
              <a:rPr lang="en-GB" b="0" baseline="0" dirty="0" smtClean="0"/>
              <a:t> </a:t>
            </a:r>
            <a:r>
              <a:rPr lang="en-GB" b="0" baseline="0" dirty="0" err="1" smtClean="0"/>
              <a:t>kháng</a:t>
            </a:r>
            <a:r>
              <a:rPr lang="en-GB" b="0" baseline="0" dirty="0" smtClean="0"/>
              <a:t> </a:t>
            </a:r>
            <a:r>
              <a:rPr lang="en-GB" b="0" baseline="0" dirty="0" err="1" smtClean="0"/>
              <a:t>được</a:t>
            </a:r>
            <a:r>
              <a:rPr lang="en-GB" b="0" baseline="0" dirty="0" smtClean="0"/>
              <a:t> </a:t>
            </a:r>
            <a:r>
              <a:rPr lang="en-GB" b="0" baseline="0" dirty="0" err="1" smtClean="0"/>
              <a:t>lỗi</a:t>
            </a:r>
            <a:r>
              <a:rPr lang="en-GB" b="0" baseline="0" dirty="0" smtClean="0"/>
              <a:t> </a:t>
            </a:r>
            <a:r>
              <a:rPr lang="en-GB" b="0" baseline="0" dirty="0" err="1" smtClean="0"/>
              <a:t>nếu</a:t>
            </a:r>
            <a:r>
              <a:rPr lang="en-GB" b="0" baseline="0" dirty="0" smtClean="0"/>
              <a:t> </a:t>
            </a:r>
            <a:r>
              <a:rPr lang="en-GB" b="0" baseline="0" dirty="0" err="1" smtClean="0"/>
              <a:t>xẩy</a:t>
            </a:r>
            <a:r>
              <a:rPr lang="en-GB" b="0" baseline="0" dirty="0" smtClean="0"/>
              <a:t> </a:t>
            </a:r>
            <a:r>
              <a:rPr lang="en-GB" b="0" baseline="0" dirty="0" err="1" smtClean="0"/>
              <a:t>ra</a:t>
            </a:r>
            <a:r>
              <a:rPr lang="en-GB" b="0" baseline="0" dirty="0" smtClean="0"/>
              <a:t>. </a:t>
            </a:r>
            <a:r>
              <a:rPr lang="en-GB" b="0" baseline="0" dirty="0" err="1" smtClean="0"/>
              <a:t>Một</a:t>
            </a:r>
            <a:r>
              <a:rPr lang="en-GB" b="0" baseline="0" dirty="0" smtClean="0"/>
              <a:t> </a:t>
            </a:r>
            <a:r>
              <a:rPr lang="en-GB" b="0" baseline="0" dirty="0" err="1" smtClean="0"/>
              <a:t>kỹ</a:t>
            </a:r>
            <a:r>
              <a:rPr lang="en-GB" b="0" baseline="0" dirty="0" smtClean="0"/>
              <a:t> </a:t>
            </a:r>
            <a:r>
              <a:rPr lang="en-GB" b="0" baseline="0" dirty="0" err="1" smtClean="0"/>
              <a:t>thuật</a:t>
            </a:r>
            <a:r>
              <a:rPr lang="en-GB" b="0" baseline="0" dirty="0" smtClean="0"/>
              <a:t> </a:t>
            </a:r>
            <a:r>
              <a:rPr lang="en-GB" b="0" baseline="0" dirty="0" err="1" smtClean="0"/>
              <a:t>đó</a:t>
            </a:r>
            <a:r>
              <a:rPr lang="en-GB" b="0" baseline="0" dirty="0" smtClean="0"/>
              <a:t> </a:t>
            </a:r>
            <a:r>
              <a:rPr lang="en-GB" b="0" baseline="0" dirty="0" err="1" smtClean="0"/>
              <a:t>là</a:t>
            </a:r>
            <a:r>
              <a:rPr lang="en-GB" b="0" baseline="0" dirty="0" smtClean="0"/>
              <a:t>: (1) </a:t>
            </a:r>
            <a:r>
              <a:rPr lang="en-GB" b="0" baseline="0" dirty="0" err="1" smtClean="0"/>
              <a:t>Định</a:t>
            </a:r>
            <a:r>
              <a:rPr lang="en-GB" b="0" baseline="0" dirty="0" smtClean="0"/>
              <a:t> </a:t>
            </a:r>
            <a:r>
              <a:rPr lang="en-GB" b="0" baseline="0" dirty="0" err="1" smtClean="0"/>
              <a:t>thời</a:t>
            </a:r>
            <a:r>
              <a:rPr lang="en-GB" b="0" baseline="0" dirty="0" smtClean="0"/>
              <a:t> </a:t>
            </a:r>
            <a:r>
              <a:rPr lang="en-GB" b="0" baseline="0" dirty="0" err="1" smtClean="0"/>
              <a:t>theo</a:t>
            </a:r>
            <a:r>
              <a:rPr lang="en-GB" b="0" baseline="0" dirty="0" smtClean="0"/>
              <a:t> </a:t>
            </a:r>
            <a:r>
              <a:rPr lang="en-GB" b="0" baseline="0" dirty="0" err="1" smtClean="0"/>
              <a:t>dõi</a:t>
            </a:r>
            <a:r>
              <a:rPr lang="en-GB" b="0" baseline="0" dirty="0" smtClean="0"/>
              <a:t> </a:t>
            </a:r>
            <a:r>
              <a:rPr lang="en-GB" b="0" baseline="0" dirty="0" err="1" smtClean="0"/>
              <a:t>trạng</a:t>
            </a:r>
            <a:r>
              <a:rPr lang="en-GB" b="0" baseline="0" dirty="0" smtClean="0"/>
              <a:t> </a:t>
            </a:r>
            <a:r>
              <a:rPr lang="en-GB" b="0" baseline="0" dirty="0" err="1" smtClean="0"/>
              <a:t>thái</a:t>
            </a:r>
            <a:r>
              <a:rPr lang="en-GB" b="0" baseline="0" dirty="0" smtClean="0"/>
              <a:t> </a:t>
            </a:r>
            <a:r>
              <a:rPr lang="en-GB" b="0" baseline="0" dirty="0" err="1" smtClean="0"/>
              <a:t>hệ</a:t>
            </a:r>
            <a:r>
              <a:rPr lang="en-GB" b="0" baseline="0" dirty="0" smtClean="0"/>
              <a:t> </a:t>
            </a:r>
            <a:r>
              <a:rPr lang="en-GB" b="0" baseline="0" dirty="0" err="1" smtClean="0"/>
              <a:t>thống</a:t>
            </a:r>
            <a:r>
              <a:rPr lang="en-GB" b="0" baseline="0" dirty="0" smtClean="0"/>
              <a:t>, </a:t>
            </a:r>
            <a:r>
              <a:rPr lang="en-GB" b="0" baseline="0" dirty="0" err="1" smtClean="0"/>
              <a:t>định</a:t>
            </a:r>
            <a:r>
              <a:rPr lang="en-GB" b="0" baseline="0" dirty="0" smtClean="0"/>
              <a:t> </a:t>
            </a:r>
            <a:r>
              <a:rPr lang="en-GB" b="0" baseline="0" dirty="0" err="1" smtClean="0"/>
              <a:t>thời</a:t>
            </a:r>
            <a:r>
              <a:rPr lang="en-GB" b="0" baseline="0" dirty="0" smtClean="0"/>
              <a:t> </a:t>
            </a:r>
            <a:r>
              <a:rPr lang="en-GB" b="0" baseline="0" dirty="0" err="1" smtClean="0"/>
              <a:t>sao</a:t>
            </a:r>
            <a:r>
              <a:rPr lang="en-GB" b="0" baseline="0" dirty="0" smtClean="0"/>
              <a:t> </a:t>
            </a:r>
            <a:r>
              <a:rPr lang="en-GB" b="0" baseline="0" dirty="0" err="1" smtClean="0"/>
              <a:t>lưu</a:t>
            </a:r>
            <a:r>
              <a:rPr lang="en-GB" b="0" baseline="0" dirty="0" smtClean="0"/>
              <a:t> </a:t>
            </a:r>
            <a:r>
              <a:rPr lang="en-GB" b="0" baseline="0" dirty="0" err="1" smtClean="0"/>
              <a:t>bộ</a:t>
            </a:r>
            <a:r>
              <a:rPr lang="en-GB" b="0" baseline="0" dirty="0" smtClean="0"/>
              <a:t> </a:t>
            </a:r>
            <a:r>
              <a:rPr lang="en-GB" b="0" baseline="0" dirty="0" err="1" smtClean="0"/>
              <a:t>nhớ</a:t>
            </a:r>
            <a:r>
              <a:rPr lang="en-GB" b="0" baseline="0" dirty="0" smtClean="0"/>
              <a:t> </a:t>
            </a:r>
            <a:r>
              <a:rPr lang="en-GB" b="0" baseline="0" dirty="0" err="1" smtClean="0"/>
              <a:t>lên</a:t>
            </a:r>
            <a:r>
              <a:rPr lang="en-GB" b="0" baseline="0" dirty="0" smtClean="0"/>
              <a:t> file (2) </a:t>
            </a:r>
            <a:r>
              <a:rPr lang="en-GB" b="0" baseline="0" dirty="0" err="1" smtClean="0"/>
              <a:t>Khi</a:t>
            </a:r>
            <a:r>
              <a:rPr lang="en-GB" b="0" baseline="0" dirty="0" smtClean="0"/>
              <a:t> </a:t>
            </a:r>
            <a:r>
              <a:rPr lang="en-GB" b="0" baseline="0" dirty="0" err="1" smtClean="0"/>
              <a:t>có</a:t>
            </a:r>
            <a:r>
              <a:rPr lang="en-GB" b="0" baseline="0" dirty="0" smtClean="0"/>
              <a:t> </a:t>
            </a:r>
            <a:r>
              <a:rPr lang="en-GB" b="0" baseline="0" dirty="0" err="1" smtClean="0"/>
              <a:t>lỗi</a:t>
            </a:r>
            <a:r>
              <a:rPr lang="en-GB" b="0" baseline="0" dirty="0" smtClean="0"/>
              <a:t> </a:t>
            </a:r>
            <a:r>
              <a:rPr lang="en-GB" b="0" baseline="0" dirty="0" err="1" smtClean="0"/>
              <a:t>xẩy</a:t>
            </a:r>
            <a:r>
              <a:rPr lang="en-GB" b="0" baseline="0" dirty="0" smtClean="0"/>
              <a:t> </a:t>
            </a:r>
            <a:r>
              <a:rPr lang="en-GB" b="0" baseline="0" dirty="0" err="1" smtClean="0"/>
              <a:t>ra</a:t>
            </a:r>
            <a:r>
              <a:rPr lang="en-GB" b="0" baseline="0" dirty="0" smtClean="0"/>
              <a:t> (</a:t>
            </a:r>
            <a:r>
              <a:rPr lang="en-GB" b="0" baseline="0" dirty="0" err="1" smtClean="0"/>
              <a:t>nghẽn</a:t>
            </a:r>
            <a:r>
              <a:rPr lang="en-GB" b="0" baseline="0" dirty="0" smtClean="0"/>
              <a:t>/ </a:t>
            </a:r>
            <a:r>
              <a:rPr lang="en-GB" b="0" baseline="0" dirty="0" err="1" smtClean="0"/>
              <a:t>treo</a:t>
            </a:r>
            <a:r>
              <a:rPr lang="en-GB" b="0" baseline="0" dirty="0" smtClean="0"/>
              <a:t> </a:t>
            </a:r>
            <a:r>
              <a:rPr lang="en-GB" b="0" baseline="0" dirty="0" err="1" smtClean="0"/>
              <a:t>máy</a:t>
            </a:r>
            <a:r>
              <a:rPr lang="en-GB" b="0" baseline="0" dirty="0" smtClean="0"/>
              <a:t>) </a:t>
            </a:r>
            <a:r>
              <a:rPr lang="en-GB" b="0" baseline="0" dirty="0" err="1" smtClean="0"/>
              <a:t>thì</a:t>
            </a:r>
            <a:r>
              <a:rPr lang="en-GB" b="0" baseline="0" dirty="0" smtClean="0"/>
              <a:t> </a:t>
            </a:r>
            <a:r>
              <a:rPr lang="en-GB" b="0" baseline="0" dirty="0" err="1" smtClean="0"/>
              <a:t>có</a:t>
            </a:r>
            <a:r>
              <a:rPr lang="en-GB" b="0" baseline="0" dirty="0" smtClean="0"/>
              <a:t> </a:t>
            </a:r>
            <a:r>
              <a:rPr lang="en-GB" b="0" baseline="0" dirty="0" err="1" smtClean="0"/>
              <a:t>cơ</a:t>
            </a:r>
            <a:r>
              <a:rPr lang="en-GB" b="0" baseline="0" dirty="0" smtClean="0"/>
              <a:t> </a:t>
            </a:r>
            <a:r>
              <a:rPr lang="en-GB" b="0" baseline="0" dirty="0" err="1" smtClean="0"/>
              <a:t>chế</a:t>
            </a:r>
            <a:r>
              <a:rPr lang="en-GB" b="0" baseline="0" dirty="0" smtClean="0"/>
              <a:t> </a:t>
            </a:r>
            <a:r>
              <a:rPr lang="en-GB" b="0" baseline="0" dirty="0" err="1" smtClean="0"/>
              <a:t>tự</a:t>
            </a:r>
            <a:r>
              <a:rPr lang="en-GB" b="0" baseline="0" dirty="0" smtClean="0"/>
              <a:t> </a:t>
            </a:r>
            <a:r>
              <a:rPr lang="en-GB" b="0" baseline="0" dirty="0" err="1" smtClean="0"/>
              <a:t>động</a:t>
            </a:r>
            <a:r>
              <a:rPr lang="en-GB" b="0" baseline="0" dirty="0" smtClean="0"/>
              <a:t> </a:t>
            </a:r>
            <a:r>
              <a:rPr lang="en-GB" b="0" baseline="0" dirty="0" err="1" smtClean="0"/>
              <a:t>phục</a:t>
            </a:r>
            <a:r>
              <a:rPr lang="en-GB" b="0" baseline="0" dirty="0" smtClean="0"/>
              <a:t> </a:t>
            </a:r>
            <a:r>
              <a:rPr lang="en-GB" b="0" baseline="0" dirty="0" err="1" smtClean="0"/>
              <a:t>hồi</a:t>
            </a:r>
            <a:r>
              <a:rPr lang="en-GB" b="0" baseline="0" dirty="0" smtClean="0"/>
              <a:t> </a:t>
            </a:r>
            <a:r>
              <a:rPr lang="en-GB" b="0" baseline="0" dirty="0" err="1" smtClean="0"/>
              <a:t>hệ</a:t>
            </a:r>
            <a:r>
              <a:rPr lang="en-GB" b="0" baseline="0" dirty="0" smtClean="0"/>
              <a:t> </a:t>
            </a:r>
            <a:r>
              <a:rPr lang="en-GB" b="0" baseline="0" dirty="0" err="1" smtClean="0"/>
              <a:t>thống</a:t>
            </a:r>
            <a:r>
              <a:rPr lang="en-GB" b="0" baseline="0" dirty="0" smtClean="0"/>
              <a:t> </a:t>
            </a:r>
            <a:r>
              <a:rPr lang="en-GB" b="0" baseline="0" dirty="0" err="1" smtClean="0"/>
              <a:t>về</a:t>
            </a:r>
            <a:r>
              <a:rPr lang="en-GB" b="0" baseline="0" dirty="0" smtClean="0"/>
              <a:t> </a:t>
            </a:r>
            <a:r>
              <a:rPr lang="en-GB" b="0" baseline="0" dirty="0" err="1" smtClean="0"/>
              <a:t>thời</a:t>
            </a:r>
            <a:r>
              <a:rPr lang="en-GB" b="0" baseline="0" dirty="0" smtClean="0"/>
              <a:t> </a:t>
            </a:r>
            <a:r>
              <a:rPr lang="en-GB" b="0" baseline="0" dirty="0" err="1" smtClean="0"/>
              <a:t>điểm</a:t>
            </a:r>
            <a:r>
              <a:rPr lang="en-GB" b="0" baseline="0" dirty="0" smtClean="0"/>
              <a:t> </a:t>
            </a:r>
            <a:r>
              <a:rPr lang="en-GB" b="0" baseline="0" dirty="0" err="1" smtClean="0"/>
              <a:t>sao</a:t>
            </a:r>
            <a:r>
              <a:rPr lang="en-GB" b="0" baseline="0" dirty="0" smtClean="0"/>
              <a:t> </a:t>
            </a:r>
            <a:r>
              <a:rPr lang="en-GB" b="0" baseline="0" dirty="0" err="1" smtClean="0"/>
              <a:t>lưu</a:t>
            </a:r>
            <a:r>
              <a:rPr lang="en-GB" b="0" baseline="0" dirty="0" smtClean="0"/>
              <a:t> </a:t>
            </a:r>
            <a:r>
              <a:rPr lang="en-GB" b="0" baseline="0" dirty="0" smtClean="0">
                <a:sym typeface="Wingdings" pitchFamily="2" charset="2"/>
              </a:rPr>
              <a:t> </a:t>
            </a:r>
            <a:r>
              <a:rPr lang="en-GB" b="1" baseline="0" dirty="0" err="1" smtClean="0">
                <a:sym typeface="Wingdings" pitchFamily="2" charset="2"/>
              </a:rPr>
              <a:t>Nguyên</a:t>
            </a:r>
            <a:r>
              <a:rPr lang="en-GB" b="1" baseline="0" dirty="0" smtClean="0">
                <a:sym typeface="Wingdings" pitchFamily="2" charset="2"/>
              </a:rPr>
              <a:t> </a:t>
            </a:r>
            <a:r>
              <a:rPr lang="en-GB" b="1" baseline="0" dirty="0" err="1" smtClean="0">
                <a:sym typeface="Wingdings" pitchFamily="2" charset="2"/>
              </a:rPr>
              <a:t>tắc</a:t>
            </a:r>
            <a:r>
              <a:rPr lang="en-GB" b="1" baseline="0" dirty="0" smtClean="0">
                <a:sym typeface="Wingdings" pitchFamily="2" charset="2"/>
              </a:rPr>
              <a:t> </a:t>
            </a:r>
            <a:r>
              <a:rPr lang="en-GB" b="1" baseline="0" dirty="0" err="1" smtClean="0">
                <a:sym typeface="Wingdings" pitchFamily="2" charset="2"/>
              </a:rPr>
              <a:t>tổn</a:t>
            </a:r>
            <a:r>
              <a:rPr lang="en-GB" b="1" baseline="0" dirty="0" smtClean="0">
                <a:sym typeface="Wingdings" pitchFamily="2" charset="2"/>
              </a:rPr>
              <a:t> </a:t>
            </a:r>
            <a:r>
              <a:rPr lang="en-GB" b="1" baseline="0" dirty="0" err="1" smtClean="0">
                <a:sym typeface="Wingdings" pitchFamily="2" charset="2"/>
              </a:rPr>
              <a:t>thất</a:t>
            </a:r>
            <a:r>
              <a:rPr lang="en-GB" b="1" baseline="0" dirty="0" smtClean="0">
                <a:sym typeface="Wingdings" pitchFamily="2" charset="2"/>
              </a:rPr>
              <a:t> </a:t>
            </a:r>
            <a:r>
              <a:rPr lang="en-GB" b="1" baseline="0" dirty="0" err="1" smtClean="0">
                <a:sym typeface="Wingdings" pitchFamily="2" charset="2"/>
              </a:rPr>
              <a:t>tối</a:t>
            </a:r>
            <a:r>
              <a:rPr lang="en-GB" b="1" baseline="0" dirty="0" smtClean="0">
                <a:sym typeface="Wingdings" pitchFamily="2" charset="2"/>
              </a:rPr>
              <a:t> </a:t>
            </a:r>
            <a:r>
              <a:rPr lang="en-GB" b="1" baseline="0" dirty="0" err="1" smtClean="0">
                <a:sym typeface="Wingdings" pitchFamily="2" charset="2"/>
              </a:rPr>
              <a:t>thiểu</a:t>
            </a:r>
            <a:r>
              <a:rPr lang="en-GB" b="1" baseline="0" dirty="0" smtClean="0">
                <a:sym typeface="Wingdings" pitchFamily="2" charset="2"/>
              </a:rPr>
              <a:t>.</a:t>
            </a:r>
            <a:r>
              <a:rPr lang="en-GB" b="0" baseline="0" dirty="0" smtClean="0"/>
              <a:t> </a:t>
            </a:r>
            <a:endParaRPr lang="en-GB"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smtClean="0"/>
          </a:p>
          <a:p>
            <a:r>
              <a:rPr lang="en-US" sz="1200" b="1" u="sng" kern="1200" dirty="0" err="1" smtClean="0">
                <a:solidFill>
                  <a:schemeClr val="tx1"/>
                </a:solidFill>
                <a:latin typeface="Times New Roman" pitchFamily="-84" charset="0"/>
                <a:ea typeface="+mn-ea"/>
                <a:cs typeface="+mn-cs"/>
              </a:rPr>
              <a:t>Bài</a:t>
            </a:r>
            <a:r>
              <a:rPr lang="en-US" sz="1200" b="1" u="sng" kern="1200" dirty="0" smtClean="0">
                <a:solidFill>
                  <a:schemeClr val="tx1"/>
                </a:solidFill>
                <a:latin typeface="Times New Roman" pitchFamily="-84" charset="0"/>
                <a:ea typeface="+mn-ea"/>
                <a:cs typeface="+mn-cs"/>
              </a:rPr>
              <a:t> </a:t>
            </a:r>
            <a:r>
              <a:rPr lang="en-US" sz="1200" b="1" u="sng" kern="1200" dirty="0" err="1" smtClean="0">
                <a:solidFill>
                  <a:schemeClr val="tx1"/>
                </a:solidFill>
                <a:latin typeface="Times New Roman" pitchFamily="-84" charset="0"/>
                <a:ea typeface="+mn-ea"/>
                <a:cs typeface="+mn-cs"/>
              </a:rPr>
              <a:t>toán</a:t>
            </a:r>
            <a:r>
              <a:rPr lang="en-US" sz="1200" b="1" u="sng" kern="1200" baseline="0" dirty="0" smtClean="0">
                <a:solidFill>
                  <a:schemeClr val="tx1"/>
                </a:solidFill>
                <a:latin typeface="Times New Roman" pitchFamily="-84" charset="0"/>
                <a:ea typeface="+mn-ea"/>
                <a:cs typeface="+mn-cs"/>
              </a:rPr>
              <a:t> cache coherence – </a:t>
            </a:r>
            <a:r>
              <a:rPr lang="en-US" sz="1200" b="1" u="sng" kern="1200" baseline="0" dirty="0" err="1" smtClean="0">
                <a:solidFill>
                  <a:schemeClr val="tx1"/>
                </a:solidFill>
                <a:latin typeface="Times New Roman" pitchFamily="-84" charset="0"/>
                <a:ea typeface="+mn-ea"/>
                <a:cs typeface="+mn-cs"/>
              </a:rPr>
              <a:t>Bài</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toán</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cahe</a:t>
            </a:r>
            <a:r>
              <a:rPr lang="en-US" sz="1200" b="1" u="sng" kern="1200" baseline="0" dirty="0" smtClean="0">
                <a:solidFill>
                  <a:schemeClr val="tx1"/>
                </a:solidFill>
                <a:latin typeface="Times New Roman" pitchFamily="-84" charset="0"/>
                <a:ea typeface="+mn-ea"/>
                <a:cs typeface="+mn-cs"/>
              </a:rPr>
              <a:t> </a:t>
            </a:r>
            <a:r>
              <a:rPr lang="en-US" sz="1200" b="1" u="sng" kern="1200" baseline="0" dirty="0" err="1" smtClean="0">
                <a:solidFill>
                  <a:schemeClr val="tx1"/>
                </a:solidFill>
                <a:latin typeface="Times New Roman" pitchFamily="-84" charset="0"/>
                <a:ea typeface="+mn-ea"/>
                <a:cs typeface="+mn-cs"/>
              </a:rPr>
              <a:t>riêng</a:t>
            </a:r>
            <a:r>
              <a:rPr lang="en-US" sz="1200" b="1" u="sng" kern="1200" baseline="0" dirty="0" smtClean="0">
                <a:solidFill>
                  <a:schemeClr val="tx1"/>
                </a:solidFill>
                <a:latin typeface="Times New Roman" pitchFamily="-84" charset="0"/>
                <a:ea typeface="+mn-ea"/>
                <a:cs typeface="+mn-cs"/>
              </a:rPr>
              <a:t> </a:t>
            </a:r>
            <a:endParaRPr lang="en-US" sz="1200" b="1" u="sng"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- 4</a:t>
            </a:r>
            <a:r>
              <a:rPr lang="en-US" sz="1200" kern="1200" baseline="0" dirty="0" smtClean="0">
                <a:solidFill>
                  <a:schemeClr val="tx1"/>
                </a:solidFill>
                <a:latin typeface="Times New Roman" pitchFamily="-84" charset="0"/>
                <a:ea typeface="+mn-ea"/>
                <a:cs typeface="+mn-cs"/>
              </a:rPr>
              <a:t> CPU </a:t>
            </a:r>
            <a:r>
              <a:rPr lang="en-US" sz="1200" kern="1200" baseline="0" dirty="0" err="1" smtClean="0">
                <a:solidFill>
                  <a:schemeClr val="tx1"/>
                </a:solidFill>
                <a:latin typeface="Times New Roman" pitchFamily="-84" charset="0"/>
                <a:ea typeface="+mn-ea"/>
                <a:cs typeface="+mn-cs"/>
              </a:rPr>
              <a:t>cùng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chuyển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một</a:t>
            </a:r>
            <a:r>
              <a:rPr lang="en-US" sz="1200"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nội</a:t>
            </a:r>
            <a:r>
              <a:rPr lang="en-US" sz="1200" b="1" kern="1200" baseline="0" dirty="0" smtClean="0">
                <a:solidFill>
                  <a:schemeClr val="tx1"/>
                </a:solidFill>
                <a:latin typeface="Times New Roman" pitchFamily="-84" charset="0"/>
                <a:ea typeface="+mn-ea"/>
                <a:cs typeface="+mn-cs"/>
              </a:rPr>
              <a:t> dung </a:t>
            </a:r>
            <a:r>
              <a:rPr lang="en-US" sz="1200" b="1" kern="1200" baseline="0" dirty="0" err="1" smtClean="0">
                <a:solidFill>
                  <a:schemeClr val="tx1"/>
                </a:solidFill>
                <a:latin typeface="Times New Roman" pitchFamily="-84" charset="0"/>
                <a:ea typeface="+mn-ea"/>
                <a:cs typeface="+mn-cs"/>
              </a:rPr>
              <a:t>dùng</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chung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trong</a:t>
            </a:r>
            <a:r>
              <a:rPr lang="en-US" sz="1200" kern="1200" baseline="0" dirty="0" smtClean="0">
                <a:solidFill>
                  <a:schemeClr val="tx1"/>
                </a:solidFill>
                <a:latin typeface="Times New Roman" pitchFamily="-84" charset="0"/>
                <a:ea typeface="+mn-ea"/>
                <a:cs typeface="+mn-cs"/>
              </a:rPr>
              <a:t> MEM </a:t>
            </a:r>
            <a:r>
              <a:rPr lang="en-US" sz="1200" kern="1200" baseline="0" dirty="0" err="1" smtClean="0">
                <a:solidFill>
                  <a:schemeClr val="tx1"/>
                </a:solidFill>
                <a:latin typeface="Times New Roman" pitchFamily="-84" charset="0"/>
                <a:ea typeface="+mn-ea"/>
                <a:cs typeface="+mn-cs"/>
              </a:rPr>
              <a:t>vào</a:t>
            </a:r>
            <a:r>
              <a:rPr lang="en-US" sz="1200" kern="1200" baseline="0" dirty="0" smtClean="0">
                <a:solidFill>
                  <a:schemeClr val="tx1"/>
                </a:solidFill>
                <a:latin typeface="Times New Roman" pitchFamily="-84" charset="0"/>
                <a:ea typeface="+mn-ea"/>
                <a:cs typeface="+mn-cs"/>
              </a:rPr>
              <a:t> cache </a:t>
            </a:r>
            <a:r>
              <a:rPr lang="en-US" sz="1200" kern="1200" baseline="0" dirty="0" err="1" smtClean="0">
                <a:solidFill>
                  <a:schemeClr val="tx1"/>
                </a:solidFill>
                <a:latin typeface="Times New Roman" pitchFamily="-84" charset="0"/>
                <a:ea typeface="+mn-ea"/>
                <a:cs typeface="+mn-cs"/>
              </a:rPr>
              <a:t>riêng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của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mình</a:t>
            </a:r>
            <a:r>
              <a:rPr lang="en-US" sz="1200" kern="1200" baseline="0" dirty="0" smtClean="0">
                <a:solidFill>
                  <a:schemeClr val="tx1"/>
                </a:solidFill>
                <a:latin typeface="Times New Roman" pitchFamily="-84" charset="0"/>
                <a:ea typeface="+mn-ea"/>
                <a:cs typeface="+mn-cs"/>
              </a:rPr>
              <a:t>.</a:t>
            </a:r>
          </a:p>
          <a:p>
            <a:pPr>
              <a:buFontTx/>
              <a:buChar char="-"/>
            </a:pPr>
            <a:r>
              <a:rPr lang="en-US" sz="1200" kern="1200" dirty="0" smtClean="0">
                <a:solidFill>
                  <a:schemeClr val="tx1"/>
                </a:solidFill>
                <a:latin typeface="Times New Roman" pitchFamily="-84" charset="0"/>
                <a:ea typeface="+mn-ea"/>
                <a:cs typeface="+mn-cs"/>
              </a:rPr>
              <a:t>1</a:t>
            </a:r>
            <a:r>
              <a:rPr lang="en-US" sz="1200" kern="1200" baseline="0" dirty="0" smtClean="0">
                <a:solidFill>
                  <a:schemeClr val="tx1"/>
                </a:solidFill>
                <a:latin typeface="Times New Roman" pitchFamily="-84" charset="0"/>
                <a:ea typeface="+mn-ea"/>
                <a:cs typeface="+mn-cs"/>
              </a:rPr>
              <a:t> CPU </a:t>
            </a:r>
            <a:r>
              <a:rPr lang="en-US" sz="1200" kern="1200" baseline="0" dirty="0" err="1" smtClean="0">
                <a:solidFill>
                  <a:schemeClr val="tx1"/>
                </a:solidFill>
                <a:latin typeface="Times New Roman" pitchFamily="-84" charset="0"/>
                <a:ea typeface="+mn-ea"/>
                <a:cs typeface="+mn-cs"/>
              </a:rPr>
              <a:t>sửa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dữ</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liệu</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chung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này</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sẽ</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làm</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cho</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dữ</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liệu</a:t>
            </a:r>
            <a:r>
              <a:rPr lang="en-US" sz="1200" kern="1200" baseline="0" dirty="0" smtClean="0">
                <a:solidFill>
                  <a:schemeClr val="tx1"/>
                </a:solidFill>
                <a:latin typeface="Times New Roman" pitchFamily="-84" charset="0"/>
                <a:ea typeface="+mn-ea"/>
                <a:cs typeface="+mn-cs"/>
              </a:rPr>
              <a:t> ở 3 cache </a:t>
            </a:r>
            <a:r>
              <a:rPr lang="en-US" sz="1200" kern="1200" baseline="0" dirty="0" err="1" smtClean="0">
                <a:solidFill>
                  <a:schemeClr val="tx1"/>
                </a:solidFill>
                <a:latin typeface="Times New Roman" pitchFamily="-84" charset="0"/>
                <a:ea typeface="+mn-ea"/>
                <a:cs typeface="+mn-cs"/>
              </a:rPr>
              <a:t>kia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không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còn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đúng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đắn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nữa</a:t>
            </a:r>
            <a:r>
              <a:rPr lang="en-US" sz="1200" kern="1200" baseline="0" dirty="0" smtClean="0">
                <a:solidFill>
                  <a:schemeClr val="tx1"/>
                </a:solidFill>
                <a:latin typeface="Times New Roman" pitchFamily="-84" charset="0"/>
                <a:ea typeface="+mn-ea"/>
                <a:cs typeface="+mn-cs"/>
              </a:rPr>
              <a:t>.</a:t>
            </a:r>
          </a:p>
          <a:p>
            <a:pPr>
              <a:buFontTx/>
              <a:buChar char="-"/>
            </a:pP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Làm</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sao</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giải</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quyết</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vấn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đề</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này</a:t>
            </a:r>
            <a:r>
              <a:rPr lang="en-US" sz="1200" kern="1200" baseline="0" dirty="0" smtClean="0">
                <a:solidFill>
                  <a:schemeClr val="tx1"/>
                </a:solidFill>
                <a:latin typeface="Times New Roman" pitchFamily="-84" charset="0"/>
                <a:ea typeface="+mn-ea"/>
                <a:cs typeface="+mn-cs"/>
              </a:rPr>
              <a:t>? </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Một</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số</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cách</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làm</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giao</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thức</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được</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giới</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thiệu</a:t>
            </a:r>
            <a:r>
              <a:rPr lang="en-US" sz="1200" kern="1200" baseline="0" dirty="0" smtClean="0">
                <a:solidFill>
                  <a:schemeClr val="tx1"/>
                </a:solidFill>
                <a:latin typeface="Times New Roman" pitchFamily="-84" charset="0"/>
                <a:ea typeface="+mn-ea"/>
                <a:cs typeface="+mn-cs"/>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u="none" kern="1200" dirty="0" err="1" smtClean="0">
                <a:solidFill>
                  <a:schemeClr val="tx1"/>
                </a:solidFill>
                <a:latin typeface="Times New Roman" pitchFamily="-84" charset="0"/>
                <a:ea typeface="+mn-ea"/>
                <a:cs typeface="+mn-cs"/>
              </a:rPr>
              <a:t>Phần</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cứng</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thì</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né</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tránh</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đẩy</a:t>
            </a:r>
            <a:r>
              <a:rPr lang="en-US" sz="1200" b="1" u="none" kern="1200" baseline="0" dirty="0" smtClean="0">
                <a:solidFill>
                  <a:schemeClr val="tx1"/>
                </a:solidFill>
                <a:latin typeface="Times New Roman" pitchFamily="-84" charset="0"/>
                <a:ea typeface="+mn-ea"/>
                <a:cs typeface="+mn-cs"/>
              </a:rPr>
              <a:t> kjho1 </a:t>
            </a:r>
            <a:r>
              <a:rPr lang="en-US" sz="1200" b="1" u="none" kern="1200" baseline="0" dirty="0" err="1" smtClean="0">
                <a:solidFill>
                  <a:schemeClr val="tx1"/>
                </a:solidFill>
                <a:latin typeface="Times New Roman" pitchFamily="-84" charset="0"/>
                <a:ea typeface="+mn-ea"/>
                <a:cs typeface="+mn-cs"/>
              </a:rPr>
              <a:t>khăn</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về</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cho</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phền</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mềm</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trình</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biên</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dịch</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thông</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dịch</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môi</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trường</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thực</a:t>
            </a:r>
            <a:r>
              <a:rPr lang="en-US" sz="1200" b="1" u="none" kern="1200" baseline="0" dirty="0" smtClean="0">
                <a:solidFill>
                  <a:schemeClr val="tx1"/>
                </a:solidFill>
                <a:latin typeface="Times New Roman" pitchFamily="-84" charset="0"/>
                <a:ea typeface="+mn-ea"/>
                <a:cs typeface="+mn-cs"/>
              </a:rPr>
              <a:t> </a:t>
            </a:r>
            <a:r>
              <a:rPr lang="en-US" sz="1200" b="1" u="none" kern="1200" baseline="0" dirty="0" err="1" smtClean="0">
                <a:solidFill>
                  <a:schemeClr val="tx1"/>
                </a:solidFill>
                <a:latin typeface="Times New Roman" pitchFamily="-84" charset="0"/>
                <a:ea typeface="+mn-ea"/>
                <a:cs typeface="+mn-cs"/>
              </a:rPr>
              <a:t>thi</a:t>
            </a:r>
            <a:r>
              <a:rPr lang="en-US" sz="1200" b="1" u="none" kern="1200" baseline="0" dirty="0" smtClean="0">
                <a:solidFill>
                  <a:schemeClr val="tx1"/>
                </a:solidFill>
                <a:latin typeface="Times New Roman" pitchFamily="-84" charset="0"/>
                <a:ea typeface="+mn-ea"/>
                <a:cs typeface="+mn-cs"/>
              </a:rPr>
              <a:t>)</a:t>
            </a:r>
          </a:p>
          <a:p>
            <a:endParaRPr lang="en-US" sz="1200" b="1" u="none"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Software approaches are attractive because the overhead of detecting potential problems is transferred from run time to compile time, and the design complexity is transferred from hardware to software. On the other hand, compile- time software approaches generally must make conservative decisions, leading to inefficient cache utilization.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u="sng" dirty="0" err="1" smtClean="0">
                <a:solidFill>
                  <a:srgbClr val="0070C0"/>
                </a:solidFill>
              </a:rPr>
              <a:t>Giải</a:t>
            </a:r>
            <a:r>
              <a:rPr lang="en-US" sz="1200" b="1" i="0" u="sng" baseline="0" dirty="0" smtClean="0">
                <a:solidFill>
                  <a:srgbClr val="0070C0"/>
                </a:solidFill>
              </a:rPr>
              <a:t>  </a:t>
            </a:r>
            <a:r>
              <a:rPr lang="en-US" sz="1200" b="1" i="0" u="sng" baseline="0" dirty="0" err="1" smtClean="0">
                <a:solidFill>
                  <a:srgbClr val="0070C0"/>
                </a:solidFill>
              </a:rPr>
              <a:t>pháp</a:t>
            </a:r>
            <a:r>
              <a:rPr lang="en-US" sz="1200" b="1" i="0" u="sng" baseline="0" dirty="0" smtClean="0">
                <a:solidFill>
                  <a:srgbClr val="0070C0"/>
                </a:solidFill>
              </a:rPr>
              <a:t> </a:t>
            </a:r>
            <a:r>
              <a:rPr lang="en-US" sz="1200" b="1" i="0" u="sng" baseline="0" dirty="0" err="1" smtClean="0">
                <a:solidFill>
                  <a:srgbClr val="0070C0"/>
                </a:solidFill>
              </a:rPr>
              <a:t>phần</a:t>
            </a:r>
            <a:r>
              <a:rPr lang="en-US" sz="1200" b="1" i="0" u="sng" baseline="0" dirty="0" smtClean="0">
                <a:solidFill>
                  <a:srgbClr val="0070C0"/>
                </a:solidFill>
              </a:rPr>
              <a:t> </a:t>
            </a:r>
            <a:r>
              <a:rPr lang="en-US" sz="1200" b="1" i="0" u="sng" baseline="0" dirty="0" err="1" smtClean="0">
                <a:solidFill>
                  <a:srgbClr val="0070C0"/>
                </a:solidFill>
              </a:rPr>
              <a:t>cứng</a:t>
            </a:r>
            <a:r>
              <a:rPr lang="en-US" sz="1200" b="1" i="0" u="sng" baseline="0" dirty="0" smtClean="0">
                <a:solidFill>
                  <a:srgbClr val="0070C0"/>
                </a:solidFill>
              </a:rPr>
              <a:t> </a:t>
            </a:r>
            <a:r>
              <a:rPr lang="en-US" sz="1200" b="1" i="0" u="sng" baseline="0" dirty="0" err="1" smtClean="0">
                <a:solidFill>
                  <a:srgbClr val="0070C0"/>
                </a:solidFill>
              </a:rPr>
              <a:t>cho</a:t>
            </a:r>
            <a:r>
              <a:rPr lang="en-US" sz="1200" b="1" i="0" u="sng" baseline="0" dirty="0" smtClean="0">
                <a:solidFill>
                  <a:srgbClr val="0070C0"/>
                </a:solidFill>
              </a:rPr>
              <a:t> </a:t>
            </a:r>
            <a:r>
              <a:rPr lang="en-US" sz="1200" b="1" i="0" u="sng" baseline="0" dirty="0" err="1" smtClean="0">
                <a:solidFill>
                  <a:srgbClr val="0070C0"/>
                </a:solidFill>
              </a:rPr>
              <a:t>bài</a:t>
            </a:r>
            <a:r>
              <a:rPr lang="en-US" sz="1200" b="1" i="0" u="sng" baseline="0" dirty="0" smtClean="0">
                <a:solidFill>
                  <a:srgbClr val="0070C0"/>
                </a:solidFill>
              </a:rPr>
              <a:t> </a:t>
            </a:r>
            <a:r>
              <a:rPr lang="en-US" sz="1200" b="1" i="0" u="sng" baseline="0" dirty="0" err="1" smtClean="0">
                <a:solidFill>
                  <a:srgbClr val="0070C0"/>
                </a:solidFill>
              </a:rPr>
              <a:t>toán</a:t>
            </a:r>
            <a:r>
              <a:rPr lang="en-US" sz="1200" b="1" i="0" u="sng" baseline="0" dirty="0" smtClean="0">
                <a:solidFill>
                  <a:srgbClr val="0070C0"/>
                </a:solidFill>
              </a:rPr>
              <a:t> Cache Coherence</a:t>
            </a:r>
            <a:endParaRPr lang="en-US" sz="1200" b="1" i="0" u="sng" dirty="0" smtClean="0">
              <a:solidFill>
                <a:srgbClr val="0070C0"/>
              </a:solidFill>
            </a:endParaRPr>
          </a:p>
          <a:p>
            <a:pPr>
              <a:buFontTx/>
              <a:buChar char="-"/>
            </a:pPr>
            <a:r>
              <a:rPr lang="en-US" sz="1200" b="0" i="0" dirty="0" smtClean="0">
                <a:solidFill>
                  <a:srgbClr val="0070C0"/>
                </a:solidFill>
              </a:rPr>
              <a:t>Theo</a:t>
            </a:r>
            <a:r>
              <a:rPr lang="en-US" sz="1200" b="0" i="0" baseline="0" dirty="0" smtClean="0">
                <a:solidFill>
                  <a:srgbClr val="0070C0"/>
                </a:solidFill>
              </a:rPr>
              <a:t> </a:t>
            </a:r>
            <a:r>
              <a:rPr lang="en-US" sz="1200" b="0" i="0" baseline="0" dirty="0" err="1" smtClean="0">
                <a:solidFill>
                  <a:srgbClr val="0070C0"/>
                </a:solidFill>
              </a:rPr>
              <a:t>dõi</a:t>
            </a:r>
            <a:r>
              <a:rPr lang="en-US" sz="1200" b="0" i="0" baseline="0" dirty="0" smtClean="0">
                <a:solidFill>
                  <a:srgbClr val="0070C0"/>
                </a:solidFill>
              </a:rPr>
              <a:t> </a:t>
            </a:r>
            <a:r>
              <a:rPr lang="en-US" sz="1200" b="0" i="0" baseline="0" dirty="0" err="1" smtClean="0">
                <a:solidFill>
                  <a:srgbClr val="0070C0"/>
                </a:solidFill>
              </a:rPr>
              <a:t>động</a:t>
            </a:r>
            <a:r>
              <a:rPr lang="en-US" sz="1200" b="0" i="0" baseline="0" dirty="0" smtClean="0">
                <a:solidFill>
                  <a:srgbClr val="0070C0"/>
                </a:solidFill>
              </a:rPr>
              <a:t> (dynamic </a:t>
            </a:r>
            <a:r>
              <a:rPr lang="en-US" sz="1200" b="0" i="0" baseline="0" dirty="0" err="1" smtClean="0">
                <a:solidFill>
                  <a:srgbClr val="0070C0"/>
                </a:solidFill>
              </a:rPr>
              <a:t>regconition</a:t>
            </a:r>
            <a:r>
              <a:rPr lang="en-US" sz="1200" b="0" i="0" baseline="0" dirty="0" smtClean="0">
                <a:solidFill>
                  <a:srgbClr val="0070C0"/>
                </a:solidFill>
              </a:rPr>
              <a:t>) </a:t>
            </a:r>
            <a:r>
              <a:rPr lang="en-US" sz="1200" b="0" i="0" baseline="0" dirty="0" err="1" smtClean="0">
                <a:solidFill>
                  <a:srgbClr val="0070C0"/>
                </a:solidFill>
              </a:rPr>
              <a:t>sự</a:t>
            </a:r>
            <a:r>
              <a:rPr lang="en-US" sz="1200" b="0" i="0" baseline="0" dirty="0" smtClean="0">
                <a:solidFill>
                  <a:srgbClr val="0070C0"/>
                </a:solidFill>
              </a:rPr>
              <a:t> </a:t>
            </a:r>
            <a:r>
              <a:rPr lang="en-US" sz="1200" b="0" i="0" baseline="0" dirty="0" err="1" smtClean="0">
                <a:solidFill>
                  <a:srgbClr val="0070C0"/>
                </a:solidFill>
              </a:rPr>
              <a:t>thay</a:t>
            </a:r>
            <a:r>
              <a:rPr lang="en-US" sz="1200" b="0" i="0" baseline="0" dirty="0" smtClean="0">
                <a:solidFill>
                  <a:srgbClr val="0070C0"/>
                </a:solidFill>
              </a:rPr>
              <a:t> </a:t>
            </a:r>
            <a:r>
              <a:rPr lang="en-US" sz="1200" b="0" i="0" baseline="0" dirty="0" err="1" smtClean="0">
                <a:solidFill>
                  <a:srgbClr val="0070C0"/>
                </a:solidFill>
              </a:rPr>
              <a:t>đổi</a:t>
            </a:r>
            <a:r>
              <a:rPr lang="en-US" sz="1200" b="0" i="0" baseline="0" dirty="0" smtClean="0">
                <a:solidFill>
                  <a:srgbClr val="0070C0"/>
                </a:solidFill>
              </a:rPr>
              <a:t> </a:t>
            </a:r>
            <a:r>
              <a:rPr lang="en-US" sz="1200" b="0" i="0" baseline="0" dirty="0" err="1" smtClean="0">
                <a:solidFill>
                  <a:srgbClr val="0070C0"/>
                </a:solidFill>
              </a:rPr>
              <a:t>trạng</a:t>
            </a:r>
            <a:r>
              <a:rPr lang="en-US" sz="1200" b="0" i="0" baseline="0" dirty="0" smtClean="0">
                <a:solidFill>
                  <a:srgbClr val="0070C0"/>
                </a:solidFill>
              </a:rPr>
              <a:t> tah1i </a:t>
            </a:r>
            <a:r>
              <a:rPr lang="en-US" sz="1200" b="0" i="0" baseline="0" dirty="0" err="1" smtClean="0">
                <a:solidFill>
                  <a:srgbClr val="0070C0"/>
                </a:solidFill>
              </a:rPr>
              <a:t>dữ</a:t>
            </a:r>
            <a:r>
              <a:rPr lang="en-US" sz="1200" b="0" i="0" baseline="0" dirty="0" smtClean="0">
                <a:solidFill>
                  <a:srgbClr val="0070C0"/>
                </a:solidFill>
              </a:rPr>
              <a:t> </a:t>
            </a:r>
            <a:r>
              <a:rPr lang="en-US" sz="1200" b="0" i="0" baseline="0" dirty="0" err="1" smtClean="0">
                <a:solidFill>
                  <a:srgbClr val="0070C0"/>
                </a:solidFill>
              </a:rPr>
              <a:t>liệu</a:t>
            </a:r>
            <a:r>
              <a:rPr lang="en-US" sz="1200" b="0" i="0" baseline="0" dirty="0" smtClean="0">
                <a:solidFill>
                  <a:srgbClr val="0070C0"/>
                </a:solidFill>
              </a:rPr>
              <a:t> </a:t>
            </a:r>
            <a:r>
              <a:rPr lang="en-US" sz="1200" b="0" i="0" baseline="0" dirty="0" err="1" smtClean="0">
                <a:solidFill>
                  <a:srgbClr val="0070C0"/>
                </a:solidFill>
              </a:rPr>
              <a:t>chung</a:t>
            </a:r>
            <a:endParaRPr lang="en-US" sz="1200" b="0" i="0" baseline="0" dirty="0" smtClean="0">
              <a:solidFill>
                <a:srgbClr val="0070C0"/>
              </a:solidFill>
            </a:endParaRPr>
          </a:p>
          <a:p>
            <a:pPr>
              <a:buFontTx/>
              <a:buChar char="-"/>
            </a:pPr>
            <a:r>
              <a:rPr lang="en-US" sz="1200" b="0" i="0" baseline="0" dirty="0" smtClean="0">
                <a:solidFill>
                  <a:srgbClr val="0070C0"/>
                </a:solidFill>
              </a:rPr>
              <a:t> </a:t>
            </a:r>
            <a:r>
              <a:rPr lang="en-US" sz="1200" b="0" i="0" baseline="0" dirty="0" err="1" smtClean="0">
                <a:solidFill>
                  <a:srgbClr val="0070C0"/>
                </a:solidFill>
              </a:rPr>
              <a:t>Người</a:t>
            </a:r>
            <a:r>
              <a:rPr lang="en-US" sz="1200" b="0" i="0" baseline="0" dirty="0" smtClean="0">
                <a:solidFill>
                  <a:srgbClr val="0070C0"/>
                </a:solidFill>
              </a:rPr>
              <a:t> </a:t>
            </a:r>
            <a:r>
              <a:rPr lang="en-US" sz="1200" b="0" i="0" baseline="0" dirty="0" err="1" smtClean="0">
                <a:solidFill>
                  <a:srgbClr val="0070C0"/>
                </a:solidFill>
              </a:rPr>
              <a:t>lập</a:t>
            </a:r>
            <a:r>
              <a:rPr lang="en-US" sz="1200" b="0" i="0" baseline="0" dirty="0" smtClean="0">
                <a:solidFill>
                  <a:srgbClr val="0070C0"/>
                </a:solidFill>
              </a:rPr>
              <a:t> </a:t>
            </a:r>
            <a:r>
              <a:rPr lang="en-US" sz="1200" b="0" i="0" baseline="0" dirty="0" err="1" smtClean="0">
                <a:solidFill>
                  <a:srgbClr val="0070C0"/>
                </a:solidFill>
              </a:rPr>
              <a:t>trình</a:t>
            </a:r>
            <a:r>
              <a:rPr lang="en-US" sz="1200" b="0" i="0" baseline="0" dirty="0" smtClean="0">
                <a:solidFill>
                  <a:srgbClr val="0070C0"/>
                </a:solidFill>
              </a:rPr>
              <a:t> </a:t>
            </a:r>
            <a:r>
              <a:rPr lang="en-US" sz="1200" b="0" i="0" baseline="0" dirty="0" err="1" smtClean="0">
                <a:solidFill>
                  <a:srgbClr val="0070C0"/>
                </a:solidFill>
              </a:rPr>
              <a:t>cũng</a:t>
            </a:r>
            <a:r>
              <a:rPr lang="en-US" sz="1200" b="0" i="0" baseline="0" dirty="0" smtClean="0">
                <a:solidFill>
                  <a:srgbClr val="0070C0"/>
                </a:solidFill>
              </a:rPr>
              <a:t> </a:t>
            </a:r>
            <a:r>
              <a:rPr lang="en-US" sz="1200" b="0" i="0" baseline="0" dirty="0" err="1" smtClean="0">
                <a:solidFill>
                  <a:srgbClr val="0070C0"/>
                </a:solidFill>
              </a:rPr>
              <a:t>như</a:t>
            </a:r>
            <a:r>
              <a:rPr lang="en-US" sz="1200" b="0" i="0" baseline="0" dirty="0" smtClean="0">
                <a:solidFill>
                  <a:srgbClr val="0070C0"/>
                </a:solidFill>
              </a:rPr>
              <a:t> </a:t>
            </a:r>
            <a:r>
              <a:rPr lang="en-US" sz="1200" b="0" i="0" baseline="0" dirty="0" err="1" smtClean="0">
                <a:solidFill>
                  <a:srgbClr val="0070C0"/>
                </a:solidFill>
              </a:rPr>
              <a:t>trình</a:t>
            </a:r>
            <a:r>
              <a:rPr lang="en-US" sz="1200" b="0" i="0" baseline="0" dirty="0" smtClean="0">
                <a:solidFill>
                  <a:srgbClr val="0070C0"/>
                </a:solidFill>
              </a:rPr>
              <a:t> </a:t>
            </a:r>
            <a:r>
              <a:rPr lang="en-US" sz="1200" b="0" i="0" baseline="0" dirty="0" err="1" smtClean="0">
                <a:solidFill>
                  <a:srgbClr val="0070C0"/>
                </a:solidFill>
              </a:rPr>
              <a:t>biên</a:t>
            </a:r>
            <a:r>
              <a:rPr lang="en-US" sz="1200" b="0" i="0" baseline="0" dirty="0" smtClean="0">
                <a:solidFill>
                  <a:srgbClr val="0070C0"/>
                </a:solidFill>
              </a:rPr>
              <a:t> </a:t>
            </a:r>
            <a:r>
              <a:rPr lang="en-US" sz="1200" b="0" i="0" baseline="0" dirty="0" err="1" smtClean="0">
                <a:solidFill>
                  <a:srgbClr val="0070C0"/>
                </a:solidFill>
              </a:rPr>
              <a:t>dịch</a:t>
            </a:r>
            <a:r>
              <a:rPr lang="en-US" sz="1200" b="0" i="0" baseline="0" dirty="0" smtClean="0">
                <a:solidFill>
                  <a:srgbClr val="0070C0"/>
                </a:solidFill>
              </a:rPr>
              <a:t> </a:t>
            </a:r>
            <a:r>
              <a:rPr lang="en-US" sz="1200" b="0" i="0" baseline="0" dirty="0" err="1" smtClean="0">
                <a:solidFill>
                  <a:srgbClr val="0070C0"/>
                </a:solidFill>
              </a:rPr>
              <a:t>không</a:t>
            </a:r>
            <a:r>
              <a:rPr lang="en-US" sz="1200" b="0" i="0" baseline="0" dirty="0" smtClean="0">
                <a:solidFill>
                  <a:srgbClr val="0070C0"/>
                </a:solidFill>
              </a:rPr>
              <a:t> </a:t>
            </a:r>
            <a:r>
              <a:rPr lang="en-US" sz="1200" b="0" i="0" baseline="0" dirty="0" err="1" smtClean="0">
                <a:solidFill>
                  <a:srgbClr val="0070C0"/>
                </a:solidFill>
              </a:rPr>
              <a:t>biết</a:t>
            </a:r>
            <a:r>
              <a:rPr lang="en-US" sz="1200" b="0" i="0" baseline="0" dirty="0" smtClean="0">
                <a:solidFill>
                  <a:srgbClr val="0070C0"/>
                </a:solidFill>
              </a:rPr>
              <a:t> </a:t>
            </a:r>
            <a:r>
              <a:rPr lang="en-US" sz="1200" b="0" i="0" baseline="0" dirty="0" err="1" smtClean="0">
                <a:solidFill>
                  <a:srgbClr val="0070C0"/>
                </a:solidFill>
              </a:rPr>
              <a:t>đến</a:t>
            </a:r>
            <a:r>
              <a:rPr lang="en-US" sz="1200" b="0" i="0" baseline="0" dirty="0" smtClean="0">
                <a:solidFill>
                  <a:srgbClr val="0070C0"/>
                </a:solidFill>
              </a:rPr>
              <a:t> </a:t>
            </a:r>
            <a:r>
              <a:rPr lang="en-US" sz="1200" b="0" i="0" baseline="0" dirty="0" err="1" smtClean="0">
                <a:solidFill>
                  <a:srgbClr val="0070C0"/>
                </a:solidFill>
              </a:rPr>
              <a:t>việc</a:t>
            </a:r>
            <a:r>
              <a:rPr lang="en-US" sz="1200" b="0" i="0" baseline="0" dirty="0" smtClean="0">
                <a:solidFill>
                  <a:srgbClr val="0070C0"/>
                </a:solidFill>
              </a:rPr>
              <a:t> </a:t>
            </a:r>
            <a:r>
              <a:rPr lang="en-US" sz="1200" b="0" i="0" baseline="0" dirty="0" err="1" smtClean="0">
                <a:solidFill>
                  <a:srgbClr val="0070C0"/>
                </a:solidFill>
              </a:rPr>
              <a:t>này</a:t>
            </a:r>
            <a:r>
              <a:rPr lang="en-US" sz="1200" b="0" i="0" baseline="0" dirty="0" smtClean="0">
                <a:solidFill>
                  <a:srgbClr val="0070C0"/>
                </a:solidFill>
              </a:rPr>
              <a:t> (transparent- </a:t>
            </a:r>
            <a:r>
              <a:rPr lang="en-US" sz="1200" b="0" i="0" baseline="0" dirty="0" err="1" smtClean="0">
                <a:solidFill>
                  <a:srgbClr val="0070C0"/>
                </a:solidFill>
              </a:rPr>
              <a:t>trong</a:t>
            </a:r>
            <a:r>
              <a:rPr lang="en-US" sz="1200" b="0" i="0" baseline="0" dirty="0" smtClean="0">
                <a:solidFill>
                  <a:srgbClr val="0070C0"/>
                </a:solidFill>
              </a:rPr>
              <a:t> </a:t>
            </a:r>
            <a:r>
              <a:rPr lang="en-US" sz="1200" b="0" i="0" baseline="0" dirty="0" err="1" smtClean="0">
                <a:solidFill>
                  <a:srgbClr val="0070C0"/>
                </a:solidFill>
              </a:rPr>
              <a:t>suốt</a:t>
            </a:r>
            <a:r>
              <a:rPr lang="en-US" sz="1200" b="0" i="0" baseline="0" dirty="0" smtClean="0">
                <a:solidFill>
                  <a:srgbClr val="0070C0"/>
                </a:solidFill>
              </a:rPr>
              <a:t>).</a:t>
            </a:r>
          </a:p>
          <a:p>
            <a:endParaRPr lang="en-US" sz="1200" b="0" i="0" u="none" baseline="0" dirty="0" smtClean="0">
              <a:solidFill>
                <a:srgbClr val="0070C0"/>
              </a:solidFill>
            </a:endParaRPr>
          </a:p>
          <a:p>
            <a:r>
              <a:rPr lang="en-US" sz="1200" b="0" i="0" u="none" baseline="0" dirty="0" err="1" smtClean="0">
                <a:solidFill>
                  <a:srgbClr val="0070C0"/>
                </a:solidFill>
              </a:rPr>
              <a:t>Nến</a:t>
            </a:r>
            <a:r>
              <a:rPr lang="en-US" sz="1200" b="0" i="0" u="none" baseline="0" dirty="0" smtClean="0">
                <a:solidFill>
                  <a:srgbClr val="0070C0"/>
                </a:solidFill>
              </a:rPr>
              <a:t> </a:t>
            </a:r>
            <a:r>
              <a:rPr lang="en-US" sz="1200" b="0" i="0" u="none" baseline="0" dirty="0" err="1" smtClean="0">
                <a:solidFill>
                  <a:srgbClr val="0070C0"/>
                </a:solidFill>
              </a:rPr>
              <a:t>tảng</a:t>
            </a:r>
            <a:r>
              <a:rPr lang="en-US" sz="1200" b="0" i="0" u="none" baseline="0" dirty="0" smtClean="0">
                <a:solidFill>
                  <a:srgbClr val="0070C0"/>
                </a:solidFill>
              </a:rPr>
              <a:t> ý </a:t>
            </a:r>
            <a:r>
              <a:rPr lang="en-US" sz="1200" b="0" i="0" u="none" baseline="0" dirty="0" err="1" smtClean="0">
                <a:solidFill>
                  <a:srgbClr val="0070C0"/>
                </a:solidFill>
              </a:rPr>
              <a:t>tưởng</a:t>
            </a:r>
            <a:r>
              <a:rPr lang="en-US" sz="1200" b="0" i="0" u="none" baseline="0" dirty="0" smtClean="0">
                <a:solidFill>
                  <a:srgbClr val="0070C0"/>
                </a:solidFill>
              </a:rPr>
              <a:t>: </a:t>
            </a:r>
            <a:r>
              <a:rPr lang="en-US" sz="1200" b="0" i="0" u="none" baseline="0" dirty="0" err="1" smtClean="0">
                <a:solidFill>
                  <a:srgbClr val="0070C0"/>
                </a:solidFill>
              </a:rPr>
              <a:t>Mỗi</a:t>
            </a:r>
            <a:r>
              <a:rPr lang="en-US" sz="1200" b="0" i="0" u="none" baseline="0" dirty="0" smtClean="0">
                <a:solidFill>
                  <a:srgbClr val="0070C0"/>
                </a:solidFill>
              </a:rPr>
              <a:t> </a:t>
            </a:r>
            <a:r>
              <a:rPr lang="en-US" sz="1200" b="0" i="0" u="none" baseline="0" dirty="0" err="1" smtClean="0">
                <a:solidFill>
                  <a:srgbClr val="0070C0"/>
                </a:solidFill>
              </a:rPr>
              <a:t>dữ</a:t>
            </a:r>
            <a:r>
              <a:rPr lang="en-US" sz="1200" b="0" i="0" u="none" baseline="0" dirty="0" smtClean="0">
                <a:solidFill>
                  <a:srgbClr val="0070C0"/>
                </a:solidFill>
              </a:rPr>
              <a:t> </a:t>
            </a:r>
            <a:r>
              <a:rPr lang="en-US" sz="1200" b="0" i="0" u="none" baseline="0" dirty="0" err="1" smtClean="0">
                <a:solidFill>
                  <a:srgbClr val="0070C0"/>
                </a:solidFill>
              </a:rPr>
              <a:t>liệu</a:t>
            </a:r>
            <a:r>
              <a:rPr lang="en-US" sz="1200" b="0" i="0" u="none" baseline="0" dirty="0" smtClean="0">
                <a:solidFill>
                  <a:srgbClr val="0070C0"/>
                </a:solidFill>
              </a:rPr>
              <a:t> </a:t>
            </a:r>
            <a:r>
              <a:rPr lang="en-US" sz="1200" b="0" i="0" u="none" baseline="0" dirty="0" err="1" smtClean="0">
                <a:solidFill>
                  <a:srgbClr val="0070C0"/>
                </a:solidFill>
              </a:rPr>
              <a:t>chung</a:t>
            </a:r>
            <a:r>
              <a:rPr lang="en-US" sz="1200" b="0" i="0" u="none" baseline="0" dirty="0" smtClean="0">
                <a:solidFill>
                  <a:srgbClr val="0070C0"/>
                </a:solidFill>
              </a:rPr>
              <a:t> </a:t>
            </a:r>
            <a:r>
              <a:rPr lang="en-US" sz="1200" b="0" i="0" u="none" baseline="0" dirty="0" err="1" smtClean="0">
                <a:solidFill>
                  <a:srgbClr val="0070C0"/>
                </a:solidFill>
              </a:rPr>
              <a:t>tại</a:t>
            </a:r>
            <a:r>
              <a:rPr lang="en-US" sz="1200" b="0" i="0" u="none" baseline="0" dirty="0" smtClean="0">
                <a:solidFill>
                  <a:srgbClr val="0070C0"/>
                </a:solidFill>
              </a:rPr>
              <a:t> 1 </a:t>
            </a:r>
            <a:r>
              <a:rPr lang="en-US" sz="1200" b="0" i="0" u="none" baseline="0" dirty="0" err="1" smtClean="0">
                <a:solidFill>
                  <a:srgbClr val="0070C0"/>
                </a:solidFill>
              </a:rPr>
              <a:t>thời</a:t>
            </a:r>
            <a:r>
              <a:rPr lang="en-US" sz="1200" b="0" i="0" u="none" baseline="0" dirty="0" smtClean="0">
                <a:solidFill>
                  <a:srgbClr val="0070C0"/>
                </a:solidFill>
              </a:rPr>
              <a:t> </a:t>
            </a:r>
            <a:r>
              <a:rPr lang="en-US" sz="1200" b="0" i="0" u="none" baseline="0" dirty="0" err="1" smtClean="0">
                <a:solidFill>
                  <a:srgbClr val="0070C0"/>
                </a:solidFill>
              </a:rPr>
              <a:t>điểm</a:t>
            </a:r>
            <a:r>
              <a:rPr lang="en-US" sz="1200" b="0" i="0" u="none" baseline="0" dirty="0" smtClean="0">
                <a:solidFill>
                  <a:srgbClr val="0070C0"/>
                </a:solidFill>
              </a:rPr>
              <a:t> </a:t>
            </a:r>
            <a:r>
              <a:rPr lang="en-US" sz="1200" b="0" i="0" u="none" baseline="0" dirty="0" err="1" smtClean="0">
                <a:solidFill>
                  <a:srgbClr val="0070C0"/>
                </a:solidFill>
              </a:rPr>
              <a:t>có</a:t>
            </a:r>
            <a:r>
              <a:rPr lang="en-US" sz="1200" b="0" i="0" u="none" baseline="0" dirty="0" smtClean="0">
                <a:solidFill>
                  <a:srgbClr val="0070C0"/>
                </a:solidFill>
              </a:rPr>
              <a:t> </a:t>
            </a:r>
            <a:r>
              <a:rPr lang="en-US" sz="1200" b="0" i="0" u="none" baseline="0" dirty="0" err="1" smtClean="0">
                <a:solidFill>
                  <a:srgbClr val="0070C0"/>
                </a:solidFill>
              </a:rPr>
              <a:t>thể</a:t>
            </a:r>
            <a:r>
              <a:rPr lang="en-US" sz="1200" b="0" i="0" u="none" baseline="0" dirty="0" smtClean="0">
                <a:solidFill>
                  <a:srgbClr val="0070C0"/>
                </a:solidFill>
              </a:rPr>
              <a:t> </a:t>
            </a:r>
            <a:r>
              <a:rPr lang="en-US" sz="1200" b="0" i="0" u="none" baseline="0" dirty="0" err="1" smtClean="0">
                <a:solidFill>
                  <a:srgbClr val="0070C0"/>
                </a:solidFill>
              </a:rPr>
              <a:t>có</a:t>
            </a:r>
            <a:r>
              <a:rPr lang="en-US" sz="1200" b="0" i="0" u="none" baseline="0" dirty="0" smtClean="0">
                <a:solidFill>
                  <a:srgbClr val="0070C0"/>
                </a:solidFill>
              </a:rPr>
              <a:t> 1 </a:t>
            </a:r>
            <a:r>
              <a:rPr lang="en-US" sz="1200" b="0" i="0" u="none" baseline="0" dirty="0" err="1" smtClean="0">
                <a:solidFill>
                  <a:srgbClr val="0070C0"/>
                </a:solidFill>
              </a:rPr>
              <a:t>trạng</a:t>
            </a:r>
            <a:r>
              <a:rPr lang="en-US" sz="1200" b="0" i="0" u="none" baseline="0" dirty="0" smtClean="0">
                <a:solidFill>
                  <a:srgbClr val="0070C0"/>
                </a:solidFill>
              </a:rPr>
              <a:t> </a:t>
            </a:r>
            <a:r>
              <a:rPr lang="en-US" sz="1200" b="0" i="0" u="none" baseline="0" dirty="0" err="1" smtClean="0">
                <a:solidFill>
                  <a:srgbClr val="0070C0"/>
                </a:solidFill>
              </a:rPr>
              <a:t>thái</a:t>
            </a:r>
            <a:r>
              <a:rPr lang="en-US" sz="1200" b="0" i="0" u="none" baseline="0" dirty="0" smtClean="0">
                <a:solidFill>
                  <a:srgbClr val="0070C0"/>
                </a:solidFill>
              </a:rPr>
              <a:t> </a:t>
            </a:r>
            <a:r>
              <a:rPr lang="en-US" sz="1200" b="0" i="0" u="none" baseline="0" dirty="0" err="1" smtClean="0">
                <a:solidFill>
                  <a:srgbClr val="0070C0"/>
                </a:solidFill>
              </a:rPr>
              <a:t>trong</a:t>
            </a:r>
            <a:r>
              <a:rPr lang="en-US" sz="1200" b="0" i="0" u="none" baseline="0" dirty="0" smtClean="0">
                <a:solidFill>
                  <a:srgbClr val="0070C0"/>
                </a:solidFill>
              </a:rPr>
              <a:t> 4 </a:t>
            </a:r>
            <a:r>
              <a:rPr lang="en-US" sz="1200" b="0" i="0" u="none" baseline="0" dirty="0" err="1" smtClean="0">
                <a:solidFill>
                  <a:srgbClr val="0070C0"/>
                </a:solidFill>
              </a:rPr>
              <a:t>trạng</a:t>
            </a:r>
            <a:r>
              <a:rPr lang="en-US" sz="1200" b="0" i="0" u="none" baseline="0" dirty="0" smtClean="0">
                <a:solidFill>
                  <a:srgbClr val="0070C0"/>
                </a:solidFill>
              </a:rPr>
              <a:t> </a:t>
            </a:r>
            <a:r>
              <a:rPr lang="en-US" sz="1200" b="0" i="0" u="none" baseline="0" dirty="0" err="1" smtClean="0">
                <a:solidFill>
                  <a:srgbClr val="0070C0"/>
                </a:solidFill>
              </a:rPr>
              <a:t>thái</a:t>
            </a:r>
            <a:r>
              <a:rPr lang="en-US" sz="1200" b="0" i="0" u="none" baseline="0" dirty="0" smtClean="0">
                <a:solidFill>
                  <a:srgbClr val="0070C0"/>
                </a:solidFill>
              </a:rPr>
              <a:t>.</a:t>
            </a:r>
          </a:p>
          <a:p>
            <a:r>
              <a:rPr lang="en-US" sz="1200" b="1" dirty="0" smtClean="0">
                <a:solidFill>
                  <a:srgbClr val="0000CC"/>
                </a:solidFill>
              </a:rPr>
              <a:t>M</a:t>
            </a:r>
            <a:r>
              <a:rPr lang="en-US" sz="1200" b="1" dirty="0" smtClean="0"/>
              <a:t>odified</a:t>
            </a:r>
            <a:r>
              <a:rPr lang="en-US" sz="1200" b="0" dirty="0" smtClean="0"/>
              <a:t>: </a:t>
            </a:r>
            <a:r>
              <a:rPr lang="en-US" sz="1200" b="0" dirty="0" err="1" smtClean="0"/>
              <a:t>Đã</a:t>
            </a:r>
            <a:r>
              <a:rPr lang="en-US" sz="1200" b="0" baseline="0" dirty="0" smtClean="0"/>
              <a:t> </a:t>
            </a:r>
            <a:r>
              <a:rPr lang="en-US" sz="1200" b="0" baseline="0" dirty="0" err="1" smtClean="0"/>
              <a:t>bị</a:t>
            </a:r>
            <a:r>
              <a:rPr lang="en-US" sz="1200" b="0" baseline="0" dirty="0" smtClean="0"/>
              <a:t> </a:t>
            </a:r>
            <a:r>
              <a:rPr lang="en-US" sz="1200" b="0" baseline="0" dirty="0" err="1" smtClean="0"/>
              <a:t>sửa</a:t>
            </a:r>
            <a:r>
              <a:rPr lang="en-US" sz="1200" b="0" dirty="0" smtClean="0"/>
              <a:t>/</a:t>
            </a:r>
            <a:r>
              <a:rPr lang="en-US" sz="1200" b="1" dirty="0" smtClean="0">
                <a:solidFill>
                  <a:srgbClr val="0000CC"/>
                </a:solidFill>
              </a:rPr>
              <a:t>E</a:t>
            </a:r>
            <a:r>
              <a:rPr lang="en-US" sz="1200" b="1" dirty="0" smtClean="0"/>
              <a:t>xclusive</a:t>
            </a:r>
            <a:r>
              <a:rPr lang="en-US" sz="1200" b="0" dirty="0" smtClean="0"/>
              <a:t>: </a:t>
            </a:r>
            <a:r>
              <a:rPr lang="en-US" sz="1200" b="0" dirty="0" err="1" smtClean="0"/>
              <a:t>Đang</a:t>
            </a:r>
            <a:r>
              <a:rPr lang="en-US" sz="1200" b="0" baseline="0" dirty="0" smtClean="0"/>
              <a:t> </a:t>
            </a:r>
            <a:r>
              <a:rPr lang="en-US" sz="1200" b="0" baseline="0" dirty="0" err="1" smtClean="0"/>
              <a:t>bị</a:t>
            </a:r>
            <a:r>
              <a:rPr lang="en-US" sz="1200" b="0" baseline="0" dirty="0" smtClean="0"/>
              <a:t> </a:t>
            </a:r>
            <a:r>
              <a:rPr lang="en-US" sz="1200" b="0" baseline="0" dirty="0" err="1" smtClean="0"/>
              <a:t>độc</a:t>
            </a:r>
            <a:r>
              <a:rPr lang="en-US" sz="1200" b="0" baseline="0" dirty="0" smtClean="0"/>
              <a:t> </a:t>
            </a:r>
            <a:r>
              <a:rPr lang="en-US" sz="1200" b="0" baseline="0" dirty="0" err="1" smtClean="0"/>
              <a:t>chiếm</a:t>
            </a:r>
            <a:r>
              <a:rPr lang="en-US" sz="1200" b="0" baseline="0" dirty="0" smtClean="0"/>
              <a:t> </a:t>
            </a:r>
            <a:r>
              <a:rPr lang="en-US" sz="1200" b="0" baseline="0" dirty="0" err="1" smtClean="0"/>
              <a:t>bởi</a:t>
            </a:r>
            <a:r>
              <a:rPr lang="en-US" sz="1200" b="0" baseline="0" dirty="0" smtClean="0"/>
              <a:t> 1 </a:t>
            </a:r>
            <a:r>
              <a:rPr lang="en-US" sz="1200" b="0" baseline="0" dirty="0" err="1" smtClean="0"/>
              <a:t>bộ</a:t>
            </a:r>
            <a:r>
              <a:rPr lang="en-US" sz="1200" b="0" baseline="0" dirty="0" smtClean="0"/>
              <a:t> </a:t>
            </a:r>
            <a:r>
              <a:rPr lang="en-US" sz="1200" b="0" baseline="0" dirty="0" err="1" smtClean="0"/>
              <a:t>xử</a:t>
            </a:r>
            <a:r>
              <a:rPr lang="en-US" sz="1200" b="0" baseline="0" dirty="0" smtClean="0"/>
              <a:t> </a:t>
            </a:r>
            <a:r>
              <a:rPr lang="en-US" sz="1200" b="0" baseline="0" dirty="0" err="1" smtClean="0"/>
              <a:t>lý</a:t>
            </a:r>
            <a:r>
              <a:rPr lang="en-US" sz="1200" b="1" dirty="0" smtClean="0"/>
              <a:t>/ </a:t>
            </a:r>
            <a:r>
              <a:rPr lang="en-US" sz="1200" b="1" dirty="0" smtClean="0">
                <a:solidFill>
                  <a:srgbClr val="0000CC"/>
                </a:solidFill>
              </a:rPr>
              <a:t>S</a:t>
            </a:r>
            <a:r>
              <a:rPr lang="en-US" sz="1200" b="1" dirty="0" smtClean="0"/>
              <a:t>hared </a:t>
            </a:r>
            <a:r>
              <a:rPr lang="en-US" sz="1200" b="0" dirty="0" smtClean="0"/>
              <a:t>: </a:t>
            </a:r>
            <a:r>
              <a:rPr lang="en-US" sz="1200" b="0" dirty="0" err="1" smtClean="0"/>
              <a:t>đang</a:t>
            </a:r>
            <a:r>
              <a:rPr lang="en-US" sz="1200" b="0" baseline="0" dirty="0" smtClean="0"/>
              <a:t> </a:t>
            </a:r>
            <a:r>
              <a:rPr lang="en-US" sz="1200" b="0" baseline="0" dirty="0" err="1" smtClean="0"/>
              <a:t>được</a:t>
            </a:r>
            <a:r>
              <a:rPr lang="en-US" sz="1200" b="0" baseline="0" dirty="0" smtClean="0"/>
              <a:t> </a:t>
            </a:r>
            <a:r>
              <a:rPr lang="en-US" sz="1200" b="0" baseline="0" dirty="0" err="1" smtClean="0"/>
              <a:t>dùng</a:t>
            </a:r>
            <a:r>
              <a:rPr lang="en-US" sz="1200" b="0" baseline="0" dirty="0" smtClean="0"/>
              <a:t> </a:t>
            </a:r>
            <a:r>
              <a:rPr lang="en-US" sz="1200" b="0" baseline="0" dirty="0" err="1" smtClean="0"/>
              <a:t>chung</a:t>
            </a:r>
            <a:r>
              <a:rPr lang="en-US" sz="1200" b="0" dirty="0" smtClean="0"/>
              <a:t> </a:t>
            </a:r>
            <a:r>
              <a:rPr lang="en-US" sz="1200" b="1" dirty="0" smtClean="0"/>
              <a:t>/</a:t>
            </a:r>
            <a:r>
              <a:rPr lang="en-US" sz="1200" b="1" dirty="0" smtClean="0">
                <a:solidFill>
                  <a:srgbClr val="0000CC"/>
                </a:solidFill>
              </a:rPr>
              <a:t>I</a:t>
            </a:r>
            <a:r>
              <a:rPr lang="en-US" sz="1200" b="1" dirty="0" smtClean="0"/>
              <a:t>nvalid</a:t>
            </a:r>
            <a:r>
              <a:rPr lang="en-US" sz="1200" b="0" dirty="0" smtClean="0"/>
              <a:t>:</a:t>
            </a:r>
            <a:r>
              <a:rPr lang="en-US" sz="1200" b="0" baseline="0" dirty="0" smtClean="0"/>
              <a:t> </a:t>
            </a:r>
            <a:r>
              <a:rPr lang="en-US" sz="1200" b="0" baseline="0" dirty="0" err="1" smtClean="0"/>
              <a:t>Không</a:t>
            </a:r>
            <a:r>
              <a:rPr lang="en-US" sz="1200" b="0" baseline="0" dirty="0" smtClean="0"/>
              <a:t> </a:t>
            </a:r>
            <a:r>
              <a:rPr lang="en-US" sz="1200" b="0" baseline="0" dirty="0" err="1" smtClean="0"/>
              <a:t>còn</a:t>
            </a:r>
            <a:r>
              <a:rPr lang="en-US" sz="1200" b="0" baseline="0" dirty="0" smtClean="0"/>
              <a:t> </a:t>
            </a:r>
            <a:r>
              <a:rPr lang="en-US" sz="1200" b="0" baseline="0" dirty="0" err="1" smtClean="0"/>
              <a:t>hợp</a:t>
            </a:r>
            <a:r>
              <a:rPr lang="en-US" sz="1200" b="0" baseline="0" dirty="0" smtClean="0"/>
              <a:t> </a:t>
            </a:r>
            <a:r>
              <a:rPr lang="en-US" sz="1200" b="0" baseline="0" dirty="0" err="1" smtClean="0"/>
              <a:t>lệ</a:t>
            </a:r>
            <a:r>
              <a:rPr lang="en-US" sz="1200" b="0" baseline="0" dirty="0" smtClean="0"/>
              <a:t>.</a:t>
            </a:r>
            <a:endParaRPr lang="en-US" sz="1200" b="1" dirty="0" smtClean="0"/>
          </a:p>
          <a:p>
            <a:endParaRPr lang="en-US" sz="1200" b="0" i="0" u="none" baseline="0" dirty="0" smtClean="0">
              <a:solidFill>
                <a:srgbClr val="0070C0"/>
              </a:solidFill>
            </a:endParaRPr>
          </a:p>
          <a:p>
            <a:r>
              <a:rPr lang="en-US" sz="1200" b="0" i="0" u="none" baseline="0" dirty="0" err="1" smtClean="0">
                <a:solidFill>
                  <a:srgbClr val="0070C0"/>
                </a:solidFill>
              </a:rPr>
              <a:t>Vì</a:t>
            </a:r>
            <a:r>
              <a:rPr lang="en-US" sz="1200" b="0" i="0" u="none" baseline="0" dirty="0" smtClean="0">
                <a:solidFill>
                  <a:srgbClr val="0070C0"/>
                </a:solidFill>
              </a:rPr>
              <a:t> </a:t>
            </a:r>
            <a:r>
              <a:rPr lang="en-US" sz="1200" b="0" i="0" u="none" baseline="0" dirty="0" err="1" smtClean="0">
                <a:solidFill>
                  <a:srgbClr val="0070C0"/>
                </a:solidFill>
              </a:rPr>
              <a:t>các</a:t>
            </a:r>
            <a:r>
              <a:rPr lang="en-US" sz="1200" b="0" i="0" u="none" baseline="0" dirty="0" smtClean="0">
                <a:solidFill>
                  <a:srgbClr val="0070C0"/>
                </a:solidFill>
              </a:rPr>
              <a:t> cache </a:t>
            </a:r>
            <a:r>
              <a:rPr lang="en-US" sz="1200" b="0" i="0" u="none" baseline="0" dirty="0" err="1" smtClean="0">
                <a:solidFill>
                  <a:srgbClr val="0070C0"/>
                </a:solidFill>
              </a:rPr>
              <a:t>đang</a:t>
            </a:r>
            <a:r>
              <a:rPr lang="en-US" sz="1200" b="0" i="0" u="none" baseline="0" dirty="0" smtClean="0">
                <a:solidFill>
                  <a:srgbClr val="0070C0"/>
                </a:solidFill>
              </a:rPr>
              <a:t> </a:t>
            </a:r>
            <a:r>
              <a:rPr lang="en-US" sz="1200" b="0" i="0" u="none" baseline="0" dirty="0" err="1" smtClean="0">
                <a:solidFill>
                  <a:srgbClr val="0070C0"/>
                </a:solidFill>
              </a:rPr>
              <a:t>chứa</a:t>
            </a:r>
            <a:r>
              <a:rPr lang="en-US" sz="1200" b="0" i="0" u="none" baseline="0" dirty="0" smtClean="0">
                <a:solidFill>
                  <a:srgbClr val="0070C0"/>
                </a:solidFill>
              </a:rPr>
              <a:t> </a:t>
            </a:r>
            <a:r>
              <a:rPr lang="en-US" sz="1200" b="0" i="0" u="none" baseline="0" dirty="0" err="1" smtClean="0">
                <a:solidFill>
                  <a:srgbClr val="0070C0"/>
                </a:solidFill>
              </a:rPr>
              <a:t>dữ</a:t>
            </a:r>
            <a:r>
              <a:rPr lang="en-US" sz="1200" b="0" i="0" u="none" baseline="0" dirty="0" smtClean="0">
                <a:solidFill>
                  <a:srgbClr val="0070C0"/>
                </a:solidFill>
              </a:rPr>
              <a:t> </a:t>
            </a:r>
            <a:r>
              <a:rPr lang="en-US" sz="1200" b="0" i="0" u="none" baseline="0" dirty="0" err="1" smtClean="0">
                <a:solidFill>
                  <a:srgbClr val="0070C0"/>
                </a:solidFill>
              </a:rPr>
              <a:t>liệu</a:t>
            </a:r>
            <a:r>
              <a:rPr lang="en-US" sz="1200" b="0" i="0" u="none" baseline="0" dirty="0" smtClean="0">
                <a:solidFill>
                  <a:srgbClr val="0070C0"/>
                </a:solidFill>
              </a:rPr>
              <a:t> </a:t>
            </a:r>
            <a:r>
              <a:rPr lang="en-US" sz="1200" b="0" i="0" u="none" baseline="0" dirty="0" err="1" smtClean="0">
                <a:solidFill>
                  <a:srgbClr val="0070C0"/>
                </a:solidFill>
              </a:rPr>
              <a:t>dùng</a:t>
            </a:r>
            <a:r>
              <a:rPr lang="en-US" sz="1200" b="0" i="0" u="none" baseline="0" dirty="0" smtClean="0">
                <a:solidFill>
                  <a:srgbClr val="0070C0"/>
                </a:solidFill>
              </a:rPr>
              <a:t> </a:t>
            </a:r>
            <a:r>
              <a:rPr lang="en-US" sz="1200" b="0" i="0" u="none" baseline="0" dirty="0" err="1" smtClean="0">
                <a:solidFill>
                  <a:srgbClr val="0070C0"/>
                </a:solidFill>
              </a:rPr>
              <a:t>chung</a:t>
            </a:r>
            <a:r>
              <a:rPr lang="en-US" sz="1200" b="0" i="0" u="none" baseline="0" dirty="0" smtClean="0">
                <a:solidFill>
                  <a:srgbClr val="0070C0"/>
                </a:solidFill>
              </a:rPr>
              <a:t> </a:t>
            </a:r>
            <a:r>
              <a:rPr lang="en-US" sz="1200" b="0" i="0" u="none" baseline="0" dirty="0" err="1" smtClean="0">
                <a:solidFill>
                  <a:srgbClr val="0070C0"/>
                </a:solidFill>
              </a:rPr>
              <a:t>nên</a:t>
            </a:r>
            <a:r>
              <a:rPr lang="en-US" sz="1200" b="0" i="0" u="none" baseline="0" dirty="0" smtClean="0">
                <a:solidFill>
                  <a:srgbClr val="0070C0"/>
                </a:solidFill>
              </a:rPr>
              <a:t> </a:t>
            </a:r>
            <a:r>
              <a:rPr lang="en-US" sz="1200" b="0" i="0" u="none" baseline="0" dirty="0" err="1" smtClean="0">
                <a:solidFill>
                  <a:srgbClr val="0070C0"/>
                </a:solidFill>
              </a:rPr>
              <a:t>hiển</a:t>
            </a:r>
            <a:r>
              <a:rPr lang="en-US" sz="1200" b="0" i="0" u="none" baseline="0" dirty="0" smtClean="0">
                <a:solidFill>
                  <a:srgbClr val="0070C0"/>
                </a:solidFill>
              </a:rPr>
              <a:t> </a:t>
            </a:r>
            <a:r>
              <a:rPr lang="en-US" sz="1200" b="0" i="0" u="none" baseline="0" dirty="0" err="1" smtClean="0">
                <a:solidFill>
                  <a:srgbClr val="0070C0"/>
                </a:solidFill>
              </a:rPr>
              <a:t>nhiên</a:t>
            </a:r>
            <a:r>
              <a:rPr lang="en-US" sz="1200" b="0" i="0" u="none" baseline="0" dirty="0" smtClean="0">
                <a:solidFill>
                  <a:srgbClr val="0070C0"/>
                </a:solidFill>
              </a:rPr>
              <a:t> </a:t>
            </a:r>
            <a:r>
              <a:rPr lang="en-US" sz="1200" b="0" i="0" u="none" baseline="0" dirty="0" err="1" smtClean="0">
                <a:solidFill>
                  <a:srgbClr val="0070C0"/>
                </a:solidFill>
              </a:rPr>
              <a:t>dữ</a:t>
            </a:r>
            <a:r>
              <a:rPr lang="en-US" sz="1200" b="0" i="0" u="none" baseline="0" dirty="0" smtClean="0">
                <a:solidFill>
                  <a:srgbClr val="0070C0"/>
                </a:solidFill>
              </a:rPr>
              <a:t> </a:t>
            </a:r>
            <a:r>
              <a:rPr lang="en-US" sz="1200" b="0" i="0" u="none" baseline="0" dirty="0" err="1" smtClean="0">
                <a:solidFill>
                  <a:srgbClr val="0070C0"/>
                </a:solidFill>
              </a:rPr>
              <a:t>liệu</a:t>
            </a:r>
            <a:r>
              <a:rPr lang="en-US" sz="1200" b="0" i="0" u="none" baseline="0" dirty="0" smtClean="0">
                <a:solidFill>
                  <a:srgbClr val="0070C0"/>
                </a:solidFill>
              </a:rPr>
              <a:t> </a:t>
            </a:r>
            <a:r>
              <a:rPr lang="en-US" sz="1200" b="0" i="0" u="none" baseline="0" dirty="0" err="1" smtClean="0">
                <a:solidFill>
                  <a:srgbClr val="0070C0"/>
                </a:solidFill>
              </a:rPr>
              <a:t>trogn</a:t>
            </a:r>
            <a:r>
              <a:rPr lang="en-US" sz="1200" b="0" i="0" u="none" baseline="0" dirty="0" smtClean="0">
                <a:solidFill>
                  <a:srgbClr val="0070C0"/>
                </a:solidFill>
              </a:rPr>
              <a:t> cache </a:t>
            </a:r>
            <a:r>
              <a:rPr lang="en-US" sz="1200" b="0" i="0" u="none" baseline="0" dirty="0" err="1" smtClean="0">
                <a:solidFill>
                  <a:srgbClr val="0070C0"/>
                </a:solidFill>
              </a:rPr>
              <a:t>đang</a:t>
            </a:r>
            <a:r>
              <a:rPr lang="en-US" sz="1200" b="0" i="0" u="none" baseline="0" dirty="0" smtClean="0">
                <a:solidFill>
                  <a:srgbClr val="0070C0"/>
                </a:solidFill>
              </a:rPr>
              <a:t> </a:t>
            </a:r>
            <a:r>
              <a:rPr lang="en-US" sz="1200" b="0" i="0" u="none" baseline="0" dirty="0" err="1" smtClean="0">
                <a:solidFill>
                  <a:srgbClr val="0070C0"/>
                </a:solidFill>
              </a:rPr>
              <a:t>Mỗi</a:t>
            </a:r>
            <a:r>
              <a:rPr lang="en-US" sz="1200" b="0" i="0" u="none" baseline="0" dirty="0" smtClean="0">
                <a:solidFill>
                  <a:srgbClr val="0070C0"/>
                </a:solidFill>
              </a:rPr>
              <a:t> </a:t>
            </a:r>
            <a:r>
              <a:rPr lang="en-US" sz="1200" b="0" i="0" u="none" baseline="0" dirty="0" err="1" smtClean="0">
                <a:solidFill>
                  <a:srgbClr val="0070C0"/>
                </a:solidFill>
              </a:rPr>
              <a:t>dữ</a:t>
            </a:r>
            <a:r>
              <a:rPr lang="en-US" sz="1200" b="0" i="0" u="none" baseline="0" dirty="0" smtClean="0">
                <a:solidFill>
                  <a:srgbClr val="0070C0"/>
                </a:solidFill>
              </a:rPr>
              <a:t> </a:t>
            </a:r>
            <a:r>
              <a:rPr lang="en-US" sz="1200" b="0" i="0" u="none" baseline="0" dirty="0" err="1" smtClean="0">
                <a:solidFill>
                  <a:srgbClr val="0070C0"/>
                </a:solidFill>
              </a:rPr>
              <a:t>liệu</a:t>
            </a:r>
            <a:r>
              <a:rPr lang="en-US" sz="1200" b="0" i="0" u="none" baseline="0" dirty="0" smtClean="0">
                <a:solidFill>
                  <a:srgbClr val="0070C0"/>
                </a:solidFill>
              </a:rPr>
              <a:t> </a:t>
            </a:r>
            <a:r>
              <a:rPr lang="en-US" sz="1200" b="0" i="0" u="none" baseline="0" dirty="0" err="1" smtClean="0">
                <a:solidFill>
                  <a:srgbClr val="0070C0"/>
                </a:solidFill>
              </a:rPr>
              <a:t>chung</a:t>
            </a:r>
            <a:r>
              <a:rPr lang="en-US" sz="1200" b="0" i="0" u="none" baseline="0" dirty="0" smtClean="0">
                <a:solidFill>
                  <a:srgbClr val="0070C0"/>
                </a:solidFill>
              </a:rPr>
              <a:t> </a:t>
            </a:r>
            <a:r>
              <a:rPr lang="en-US" sz="1200" b="0" i="0" u="none" baseline="0" dirty="0" err="1" smtClean="0">
                <a:solidFill>
                  <a:srgbClr val="0070C0"/>
                </a:solidFill>
              </a:rPr>
              <a:t>trong</a:t>
            </a:r>
            <a:r>
              <a:rPr lang="en-US" sz="1200" b="0" i="0" u="none" baseline="0" dirty="0" smtClean="0">
                <a:solidFill>
                  <a:srgbClr val="0070C0"/>
                </a:solidFill>
              </a:rPr>
              <a:t> </a:t>
            </a:r>
            <a:r>
              <a:rPr lang="en-US" sz="1200" b="0" i="0" u="none" baseline="0" dirty="0" err="1" smtClean="0">
                <a:solidFill>
                  <a:srgbClr val="0070C0"/>
                </a:solidFill>
              </a:rPr>
              <a:t>các</a:t>
            </a:r>
            <a:r>
              <a:rPr lang="en-US" sz="1200" b="0" i="0" u="none" baseline="0" dirty="0" smtClean="0">
                <a:solidFill>
                  <a:srgbClr val="0070C0"/>
                </a:solidFill>
              </a:rPr>
              <a:t> </a:t>
            </a:r>
            <a:r>
              <a:rPr lang="en-US" sz="1200" b="0" i="0" u="none" baseline="0" dirty="0" err="1" smtClean="0">
                <a:solidFill>
                  <a:srgbClr val="0070C0"/>
                </a:solidFill>
              </a:rPr>
              <a:t>cahce</a:t>
            </a:r>
            <a:r>
              <a:rPr lang="en-US" sz="1200" b="0" i="0" u="none" baseline="0" dirty="0" smtClean="0">
                <a:solidFill>
                  <a:srgbClr val="0070C0"/>
                </a:solidFill>
              </a:rPr>
              <a:t> </a:t>
            </a:r>
          </a:p>
          <a:p>
            <a:r>
              <a:rPr lang="en-US" sz="1200" b="1" i="0" u="none" baseline="0" dirty="0" smtClean="0">
                <a:solidFill>
                  <a:srgbClr val="0070C0"/>
                </a:solidFill>
              </a:rPr>
              <a:t>  </a:t>
            </a:r>
            <a:r>
              <a:rPr lang="en-US" sz="1200" b="1" i="0" u="sng" dirty="0" smtClean="0">
                <a:solidFill>
                  <a:srgbClr val="0070C0"/>
                </a:solidFill>
              </a:rPr>
              <a:t>- </a:t>
            </a:r>
            <a:r>
              <a:rPr lang="en-US" sz="1200" b="1" i="0" u="sng" dirty="0" err="1" smtClean="0">
                <a:solidFill>
                  <a:srgbClr val="0070C0"/>
                </a:solidFill>
              </a:rPr>
              <a:t>Các</a:t>
            </a:r>
            <a:r>
              <a:rPr lang="en-US" sz="1200" b="1" i="0" u="sng" baseline="0" dirty="0" smtClean="0">
                <a:solidFill>
                  <a:srgbClr val="0070C0"/>
                </a:solidFill>
              </a:rPr>
              <a:t> </a:t>
            </a:r>
            <a:endParaRPr lang="en-US" sz="1200" b="1" i="0" u="sng" dirty="0" smtClean="0">
              <a:solidFill>
                <a:srgbClr val="0070C0"/>
              </a:solidFill>
            </a:endParaRPr>
          </a:p>
          <a:p>
            <a:r>
              <a:rPr lang="en-US" sz="1200" i="1" dirty="0" smtClean="0">
                <a:solidFill>
                  <a:srgbClr val="0070C0"/>
                </a:solidFill>
              </a:rPr>
              <a:t>Transparent: unable to see- </a:t>
            </a:r>
            <a:r>
              <a:rPr lang="en-US" sz="1200" i="1" dirty="0" err="1" smtClean="0">
                <a:solidFill>
                  <a:srgbClr val="0070C0"/>
                </a:solidFill>
              </a:rPr>
              <a:t>trong</a:t>
            </a:r>
            <a:r>
              <a:rPr lang="en-US" sz="1200" i="1" dirty="0" smtClean="0">
                <a:solidFill>
                  <a:srgbClr val="0070C0"/>
                </a:solidFill>
              </a:rPr>
              <a:t> </a:t>
            </a:r>
            <a:r>
              <a:rPr lang="en-US" sz="1200" i="1" dirty="0" err="1" smtClean="0">
                <a:solidFill>
                  <a:srgbClr val="0070C0"/>
                </a:solidFill>
              </a:rPr>
              <a:t>suốt</a:t>
            </a:r>
            <a:endParaRPr lang="en-US" sz="1200" i="1" dirty="0" smtClean="0">
              <a:solidFill>
                <a:srgbClr val="0070C0"/>
              </a:solidFill>
            </a:endParaRPr>
          </a:p>
          <a:p>
            <a:r>
              <a:rPr lang="en-US" sz="1200" i="1" dirty="0" smtClean="0">
                <a:solidFill>
                  <a:srgbClr val="0070C0"/>
                </a:solidFill>
              </a:rPr>
              <a:t>Snoop: spy, </a:t>
            </a:r>
            <a:r>
              <a:rPr lang="en-US" sz="1200" i="1" dirty="0" err="1" smtClean="0">
                <a:solidFill>
                  <a:srgbClr val="0070C0"/>
                </a:solidFill>
              </a:rPr>
              <a:t>rình</a:t>
            </a:r>
            <a:r>
              <a:rPr lang="en-US" sz="1200" i="1" dirty="0" smtClean="0">
                <a:solidFill>
                  <a:srgbClr val="0070C0"/>
                </a:solidFill>
              </a:rPr>
              <a:t> </a:t>
            </a:r>
            <a:r>
              <a:rPr lang="en-US" sz="1200" i="1" dirty="0" err="1" smtClean="0">
                <a:solidFill>
                  <a:srgbClr val="0070C0"/>
                </a:solidFill>
              </a:rPr>
              <a:t>mò</a:t>
            </a:r>
            <a:r>
              <a:rPr lang="en-US" sz="1200" i="1" dirty="0" smtClean="0">
                <a:solidFill>
                  <a:srgbClr val="0070C0"/>
                </a:solidFill>
              </a:rPr>
              <a:t>, </a:t>
            </a:r>
            <a:r>
              <a:rPr lang="en-US" sz="1200" i="1" dirty="0" err="1" smtClean="0">
                <a:solidFill>
                  <a:srgbClr val="0070C0"/>
                </a:solidFill>
              </a:rPr>
              <a:t>thăm</a:t>
            </a:r>
            <a:r>
              <a:rPr lang="en-US" sz="1200" i="1" dirty="0" smtClean="0">
                <a:solidFill>
                  <a:srgbClr val="0070C0"/>
                </a:solidFill>
              </a:rPr>
              <a:t> </a:t>
            </a:r>
            <a:r>
              <a:rPr lang="en-US" sz="1200" i="1" dirty="0" err="1" smtClean="0">
                <a:solidFill>
                  <a:srgbClr val="0070C0"/>
                </a:solidFill>
              </a:rPr>
              <a:t>dò</a:t>
            </a:r>
            <a:r>
              <a:rPr lang="en-US" sz="1200" i="1" dirty="0" smtClean="0">
                <a:solidFill>
                  <a:srgbClr val="0070C0"/>
                </a:solidFill>
              </a:rPr>
              <a:t> </a:t>
            </a:r>
          </a:p>
          <a:p>
            <a:r>
              <a:rPr lang="en-US" sz="1200" kern="1200" dirty="0" smtClean="0">
                <a:solidFill>
                  <a:schemeClr val="tx1"/>
                </a:solidFill>
                <a:latin typeface="Times New Roman" pitchFamily="-84" charset="0"/>
                <a:ea typeface="+mn-ea"/>
                <a:cs typeface="+mn-cs"/>
              </a:rPr>
              <a:t>Hardware-based 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directory protocols and snoopy protocols.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dirty="0" err="1" smtClean="0">
                <a:solidFill>
                  <a:srgbClr val="0070C0"/>
                </a:solidFill>
              </a:rPr>
              <a:t>Hai</a:t>
            </a:r>
            <a:r>
              <a:rPr lang="en-US" sz="1200" b="1" i="1" dirty="0" smtClean="0">
                <a:solidFill>
                  <a:srgbClr val="0070C0"/>
                </a:solidFill>
              </a:rPr>
              <a:t>  </a:t>
            </a:r>
            <a:r>
              <a:rPr lang="en-US" sz="1200" b="1" i="1" dirty="0" err="1" smtClean="0">
                <a:solidFill>
                  <a:srgbClr val="0070C0"/>
                </a:solidFill>
              </a:rPr>
              <a:t>cách</a:t>
            </a:r>
            <a:r>
              <a:rPr lang="en-US" sz="1200" b="1" i="1" baseline="0" dirty="0" smtClean="0">
                <a:solidFill>
                  <a:srgbClr val="0070C0"/>
                </a:solidFill>
              </a:rPr>
              <a:t> </a:t>
            </a:r>
            <a:r>
              <a:rPr lang="en-US" sz="1200" b="1" i="1" baseline="0" dirty="0" err="1" smtClean="0">
                <a:solidFill>
                  <a:srgbClr val="0070C0"/>
                </a:solidFill>
              </a:rPr>
              <a:t>phần</a:t>
            </a:r>
            <a:r>
              <a:rPr lang="en-US" sz="1200" b="1" i="1" baseline="0" dirty="0" smtClean="0">
                <a:solidFill>
                  <a:srgbClr val="0070C0"/>
                </a:solidFill>
              </a:rPr>
              <a:t> </a:t>
            </a:r>
            <a:r>
              <a:rPr lang="en-US" sz="1200" b="1" i="1" baseline="0" dirty="0" err="1" smtClean="0">
                <a:solidFill>
                  <a:srgbClr val="0070C0"/>
                </a:solidFill>
              </a:rPr>
              <a:t>cứng</a:t>
            </a:r>
            <a:r>
              <a:rPr lang="en-US" sz="1200" b="1" i="1" baseline="0" dirty="0" smtClean="0">
                <a:solidFill>
                  <a:srgbClr val="0070C0"/>
                </a:solidFill>
              </a:rPr>
              <a:t> </a:t>
            </a:r>
            <a:r>
              <a:rPr lang="en-US" sz="1200" b="1" i="1" baseline="0" dirty="0" err="1" smtClean="0">
                <a:solidFill>
                  <a:srgbClr val="0070C0"/>
                </a:solidFill>
              </a:rPr>
              <a:t>giải</a:t>
            </a:r>
            <a:r>
              <a:rPr lang="en-US" sz="1200" b="1" i="1" baseline="0" dirty="0" smtClean="0">
                <a:solidFill>
                  <a:srgbClr val="0070C0"/>
                </a:solidFill>
              </a:rPr>
              <a:t> </a:t>
            </a:r>
            <a:r>
              <a:rPr lang="en-US" sz="1200" b="1" i="1" baseline="0" dirty="0" err="1" smtClean="0">
                <a:solidFill>
                  <a:srgbClr val="0070C0"/>
                </a:solidFill>
              </a:rPr>
              <a:t>quyết</a:t>
            </a:r>
            <a:r>
              <a:rPr lang="en-US" sz="1200" b="1" i="1" baseline="0" dirty="0" smtClean="0">
                <a:solidFill>
                  <a:srgbClr val="0070C0"/>
                </a:solidFill>
              </a:rPr>
              <a:t> </a:t>
            </a:r>
            <a:r>
              <a:rPr lang="en-US" sz="1200" b="1" i="1" baseline="0" dirty="0" err="1" smtClean="0">
                <a:solidFill>
                  <a:srgbClr val="0070C0"/>
                </a:solidFill>
              </a:rPr>
              <a:t>bài</a:t>
            </a:r>
            <a:r>
              <a:rPr lang="en-US" sz="1200" b="1" i="1" baseline="0" dirty="0" smtClean="0">
                <a:solidFill>
                  <a:srgbClr val="0070C0"/>
                </a:solidFill>
              </a:rPr>
              <a:t> </a:t>
            </a:r>
            <a:r>
              <a:rPr lang="en-US" sz="1200" b="1" i="1" baseline="0" dirty="0" err="1" smtClean="0">
                <a:solidFill>
                  <a:srgbClr val="0070C0"/>
                </a:solidFill>
              </a:rPr>
              <a:t>toán</a:t>
            </a:r>
            <a:r>
              <a:rPr lang="en-US" sz="1200" b="1" i="1" baseline="0" dirty="0" smtClean="0">
                <a:solidFill>
                  <a:srgbClr val="0070C0"/>
                </a:solidFill>
              </a:rPr>
              <a:t> Cache coherence</a:t>
            </a:r>
          </a:p>
          <a:p>
            <a:endParaRPr lang="en-US" sz="1200" b="0" i="1" u="sng" baseline="0" dirty="0" smtClean="0">
              <a:solidFill>
                <a:srgbClr val="0070C0"/>
              </a:solidFill>
            </a:endParaRPr>
          </a:p>
          <a:p>
            <a:r>
              <a:rPr lang="en-US" sz="1200" b="1" i="1" u="sng" baseline="0" dirty="0" smtClean="0">
                <a:solidFill>
                  <a:srgbClr val="0070C0"/>
                </a:solidFill>
              </a:rPr>
              <a:t>Directory protocol- </a:t>
            </a:r>
            <a:r>
              <a:rPr lang="en-US" sz="1200" b="1" i="1" u="sng" baseline="0" dirty="0" err="1" smtClean="0">
                <a:solidFill>
                  <a:srgbClr val="0070C0"/>
                </a:solidFill>
              </a:rPr>
              <a:t>Giao</a:t>
            </a:r>
            <a:r>
              <a:rPr lang="en-US" sz="1200" b="1" i="1" u="sng" baseline="0" dirty="0" smtClean="0">
                <a:solidFill>
                  <a:srgbClr val="0070C0"/>
                </a:solidFill>
              </a:rPr>
              <a:t> </a:t>
            </a:r>
            <a:r>
              <a:rPr lang="en-US" sz="1200" b="1" i="1" u="sng" baseline="0" dirty="0" err="1" smtClean="0">
                <a:solidFill>
                  <a:srgbClr val="0070C0"/>
                </a:solidFill>
              </a:rPr>
              <a:t>thức</a:t>
            </a:r>
            <a:r>
              <a:rPr lang="en-US" sz="1200" b="1" i="1" u="sng" baseline="0" dirty="0" smtClean="0">
                <a:solidFill>
                  <a:srgbClr val="0070C0"/>
                </a:solidFill>
              </a:rPr>
              <a:t> directory</a:t>
            </a:r>
          </a:p>
          <a:p>
            <a:r>
              <a:rPr lang="en-US" sz="1200" b="0" i="0" dirty="0" err="1" smtClean="0">
                <a:solidFill>
                  <a:srgbClr val="0070C0"/>
                </a:solidFill>
              </a:rPr>
              <a:t>Dữ</a:t>
            </a:r>
            <a:r>
              <a:rPr lang="en-US" sz="1200" b="0" i="0" baseline="0" dirty="0" smtClean="0">
                <a:solidFill>
                  <a:srgbClr val="0070C0"/>
                </a:solidFill>
              </a:rPr>
              <a:t> </a:t>
            </a:r>
            <a:r>
              <a:rPr lang="en-US" sz="1200" b="0" i="0" baseline="0" dirty="0" err="1" smtClean="0">
                <a:solidFill>
                  <a:srgbClr val="0070C0"/>
                </a:solidFill>
              </a:rPr>
              <a:t>liệu</a:t>
            </a:r>
            <a:r>
              <a:rPr lang="en-US" sz="1200" b="0" i="0" baseline="0" dirty="0" smtClean="0">
                <a:solidFill>
                  <a:srgbClr val="0070C0"/>
                </a:solidFill>
              </a:rPr>
              <a:t> </a:t>
            </a:r>
            <a:r>
              <a:rPr lang="en-US" sz="1200" b="0" i="0" baseline="0" dirty="0" err="1" smtClean="0">
                <a:solidFill>
                  <a:srgbClr val="0070C0"/>
                </a:solidFill>
              </a:rPr>
              <a:t>dùng</a:t>
            </a:r>
            <a:r>
              <a:rPr lang="en-US" sz="1200" b="0" i="0" baseline="0" dirty="0" smtClean="0">
                <a:solidFill>
                  <a:srgbClr val="0070C0"/>
                </a:solidFill>
              </a:rPr>
              <a:t> </a:t>
            </a:r>
            <a:r>
              <a:rPr lang="en-US" sz="1200" b="0" i="0" baseline="0" dirty="0" err="1" smtClean="0">
                <a:solidFill>
                  <a:srgbClr val="0070C0"/>
                </a:solidFill>
              </a:rPr>
              <a:t>chung</a:t>
            </a:r>
            <a:r>
              <a:rPr lang="en-US" sz="1200" b="0" i="0" baseline="0" dirty="0" smtClean="0">
                <a:solidFill>
                  <a:srgbClr val="0070C0"/>
                </a:solidFill>
              </a:rPr>
              <a:t> </a:t>
            </a:r>
            <a:r>
              <a:rPr lang="en-US" sz="1200" b="0" i="0" baseline="0" dirty="0" err="1" smtClean="0">
                <a:solidFill>
                  <a:srgbClr val="0070C0"/>
                </a:solidFill>
              </a:rPr>
              <a:t>được</a:t>
            </a:r>
            <a:r>
              <a:rPr lang="en-US" sz="1200" b="0" i="0" baseline="0" dirty="0" smtClean="0">
                <a:solidFill>
                  <a:srgbClr val="0070C0"/>
                </a:solidFill>
              </a:rPr>
              <a:t> </a:t>
            </a:r>
            <a:r>
              <a:rPr lang="en-US" sz="1200" b="0" i="0" baseline="0" dirty="0" err="1" smtClean="0">
                <a:solidFill>
                  <a:srgbClr val="0070C0"/>
                </a:solidFill>
              </a:rPr>
              <a:t>tổ</a:t>
            </a:r>
            <a:r>
              <a:rPr lang="en-US" sz="1200" b="0" i="0" baseline="0" dirty="0" smtClean="0">
                <a:solidFill>
                  <a:srgbClr val="0070C0"/>
                </a:solidFill>
              </a:rPr>
              <a:t> </a:t>
            </a:r>
            <a:r>
              <a:rPr lang="en-US" sz="1200" b="0" i="0" baseline="0" dirty="0" err="1" smtClean="0">
                <a:solidFill>
                  <a:srgbClr val="0070C0"/>
                </a:solidFill>
              </a:rPr>
              <a:t>chức</a:t>
            </a:r>
            <a:r>
              <a:rPr lang="en-US" sz="1200" b="0" i="0" baseline="0" dirty="0" smtClean="0">
                <a:solidFill>
                  <a:srgbClr val="0070C0"/>
                </a:solidFill>
              </a:rPr>
              <a:t> </a:t>
            </a:r>
            <a:r>
              <a:rPr lang="en-US" sz="1200" b="0" i="0" baseline="0" dirty="0" err="1" smtClean="0">
                <a:solidFill>
                  <a:srgbClr val="0070C0"/>
                </a:solidFill>
              </a:rPr>
              <a:t>thành</a:t>
            </a:r>
            <a:r>
              <a:rPr lang="en-US" sz="1200" b="0" i="0" baseline="0" dirty="0" smtClean="0">
                <a:solidFill>
                  <a:srgbClr val="0070C0"/>
                </a:solidFill>
              </a:rPr>
              <a:t> </a:t>
            </a:r>
            <a:r>
              <a:rPr lang="en-US" sz="1200" b="0" i="0" baseline="0" dirty="0" err="1" smtClean="0">
                <a:solidFill>
                  <a:srgbClr val="0070C0"/>
                </a:solidFill>
              </a:rPr>
              <a:t>một</a:t>
            </a:r>
            <a:r>
              <a:rPr lang="en-US" sz="1200" b="0" i="0" baseline="0" dirty="0" smtClean="0">
                <a:solidFill>
                  <a:srgbClr val="0070C0"/>
                </a:solidFill>
              </a:rPr>
              <a:t> </a:t>
            </a:r>
            <a:r>
              <a:rPr lang="en-US" sz="1200" b="0" i="0" baseline="0" dirty="0" err="1" smtClean="0">
                <a:solidFill>
                  <a:srgbClr val="0070C0"/>
                </a:solidFill>
              </a:rPr>
              <a:t>cấu</a:t>
            </a:r>
            <a:r>
              <a:rPr lang="en-US" sz="1200" b="0" i="0" baseline="0" dirty="0" smtClean="0">
                <a:solidFill>
                  <a:srgbClr val="0070C0"/>
                </a:solidFill>
              </a:rPr>
              <a:t> </a:t>
            </a:r>
            <a:r>
              <a:rPr lang="en-US" sz="1200" b="0" i="0" baseline="0" dirty="0" err="1" smtClean="0">
                <a:solidFill>
                  <a:srgbClr val="0070C0"/>
                </a:solidFill>
              </a:rPr>
              <a:t>trúc</a:t>
            </a:r>
            <a:r>
              <a:rPr lang="en-US" sz="1200" b="0" i="0" baseline="0" dirty="0" smtClean="0">
                <a:solidFill>
                  <a:srgbClr val="0070C0"/>
                </a:solidFill>
              </a:rPr>
              <a:t> </a:t>
            </a:r>
            <a:r>
              <a:rPr lang="en-US" sz="1200" b="0" i="0" baseline="0" dirty="0" err="1" smtClean="0">
                <a:solidFill>
                  <a:srgbClr val="0070C0"/>
                </a:solidFill>
              </a:rPr>
              <a:t>tương</a:t>
            </a:r>
            <a:r>
              <a:rPr lang="en-US" sz="1200" b="0" i="0" baseline="0" dirty="0" smtClean="0">
                <a:solidFill>
                  <a:srgbClr val="0070C0"/>
                </a:solidFill>
              </a:rPr>
              <a:t> </a:t>
            </a:r>
            <a:r>
              <a:rPr lang="en-US" sz="1200" b="0" i="0" baseline="0" dirty="0" err="1" smtClean="0">
                <a:solidFill>
                  <a:srgbClr val="0070C0"/>
                </a:solidFill>
              </a:rPr>
              <a:t>tự</a:t>
            </a:r>
            <a:r>
              <a:rPr lang="en-US" sz="1200" b="0" i="0" baseline="0" dirty="0" smtClean="0">
                <a:solidFill>
                  <a:srgbClr val="0070C0"/>
                </a:solidFill>
              </a:rPr>
              <a:t> </a:t>
            </a:r>
            <a:r>
              <a:rPr lang="en-US" sz="1200" b="0" i="0" baseline="0" dirty="0" err="1" smtClean="0">
                <a:solidFill>
                  <a:srgbClr val="0070C0"/>
                </a:solidFill>
              </a:rPr>
              <a:t>như</a:t>
            </a:r>
            <a:r>
              <a:rPr lang="en-US" sz="1200" b="0" i="0" baseline="0" dirty="0" smtClean="0">
                <a:solidFill>
                  <a:srgbClr val="0070C0"/>
                </a:solidFill>
              </a:rPr>
              <a:t> </a:t>
            </a:r>
            <a:r>
              <a:rPr lang="en-US" sz="1200" b="0" i="0" baseline="0" dirty="0" err="1" smtClean="0">
                <a:solidFill>
                  <a:srgbClr val="0070C0"/>
                </a:solidFill>
              </a:rPr>
              <a:t>cấu</a:t>
            </a:r>
            <a:r>
              <a:rPr lang="en-US" sz="1200" b="0" i="0" baseline="0" dirty="0" smtClean="0">
                <a:solidFill>
                  <a:srgbClr val="0070C0"/>
                </a:solidFill>
              </a:rPr>
              <a:t> </a:t>
            </a:r>
            <a:r>
              <a:rPr lang="en-US" sz="1200" b="0" i="0" baseline="0" dirty="0" err="1" smtClean="0">
                <a:solidFill>
                  <a:srgbClr val="0070C0"/>
                </a:solidFill>
              </a:rPr>
              <a:t>trúc</a:t>
            </a:r>
            <a:r>
              <a:rPr lang="en-US" sz="1200" b="0" i="0" baseline="0" dirty="0" smtClean="0">
                <a:solidFill>
                  <a:srgbClr val="0070C0"/>
                </a:solidFill>
              </a:rPr>
              <a:t> </a:t>
            </a:r>
            <a:r>
              <a:rPr lang="en-US" sz="1200" b="0" i="0" baseline="0" dirty="0" err="1" smtClean="0">
                <a:solidFill>
                  <a:srgbClr val="0070C0"/>
                </a:solidFill>
              </a:rPr>
              <a:t>thư</a:t>
            </a:r>
            <a:r>
              <a:rPr lang="en-US" sz="1200" b="0" i="0" baseline="0" dirty="0" smtClean="0">
                <a:solidFill>
                  <a:srgbClr val="0070C0"/>
                </a:solidFill>
              </a:rPr>
              <a:t> </a:t>
            </a:r>
            <a:r>
              <a:rPr lang="en-US" sz="1200" b="0" i="0" baseline="0" dirty="0" err="1" smtClean="0">
                <a:solidFill>
                  <a:srgbClr val="0070C0"/>
                </a:solidFill>
              </a:rPr>
              <a:t>mục</a:t>
            </a:r>
            <a:r>
              <a:rPr lang="en-US" sz="1200" b="0" i="0" baseline="0" dirty="0" smtClean="0">
                <a:solidFill>
                  <a:srgbClr val="0070C0"/>
                </a:solidFill>
              </a:rPr>
              <a:t> </a:t>
            </a:r>
            <a:r>
              <a:rPr lang="en-US" sz="1200" b="0" i="0" baseline="0" dirty="0" err="1" smtClean="0">
                <a:solidFill>
                  <a:srgbClr val="0070C0"/>
                </a:solidFill>
              </a:rPr>
              <a:t>trên</a:t>
            </a:r>
            <a:r>
              <a:rPr lang="en-US" sz="1200" b="0" i="0" baseline="0" dirty="0" smtClean="0">
                <a:solidFill>
                  <a:srgbClr val="0070C0"/>
                </a:solidFill>
              </a:rPr>
              <a:t> </a:t>
            </a:r>
            <a:r>
              <a:rPr lang="en-US" sz="1200" b="0" i="0" baseline="0" dirty="0" err="1" smtClean="0">
                <a:solidFill>
                  <a:srgbClr val="0070C0"/>
                </a:solidFill>
              </a:rPr>
              <a:t>đĩa</a:t>
            </a:r>
            <a:r>
              <a:rPr lang="en-US" sz="1200" b="0" i="0" baseline="0" dirty="0" smtClean="0">
                <a:solidFill>
                  <a:srgbClr val="0070C0"/>
                </a:solidFill>
              </a:rPr>
              <a:t>, </a:t>
            </a:r>
            <a:r>
              <a:rPr lang="en-US" sz="1200" b="0" i="0" baseline="0" dirty="0" err="1" smtClean="0">
                <a:solidFill>
                  <a:srgbClr val="0070C0"/>
                </a:solidFill>
              </a:rPr>
              <a:t>dữ</a:t>
            </a:r>
            <a:r>
              <a:rPr lang="en-US" sz="1200" b="0" i="0" baseline="0" dirty="0" smtClean="0">
                <a:solidFill>
                  <a:srgbClr val="0070C0"/>
                </a:solidFill>
              </a:rPr>
              <a:t> </a:t>
            </a:r>
            <a:r>
              <a:rPr lang="en-US" sz="1200" b="0" i="0" baseline="0" dirty="0" err="1" smtClean="0">
                <a:solidFill>
                  <a:srgbClr val="0070C0"/>
                </a:solidFill>
              </a:rPr>
              <a:t>liệu</a:t>
            </a:r>
            <a:r>
              <a:rPr lang="en-US" sz="1200" b="0" i="0" baseline="0" dirty="0" smtClean="0">
                <a:solidFill>
                  <a:srgbClr val="0070C0"/>
                </a:solidFill>
              </a:rPr>
              <a:t> </a:t>
            </a:r>
            <a:r>
              <a:rPr lang="en-US" sz="1200" b="0" i="0" baseline="0" dirty="0" err="1" smtClean="0">
                <a:solidFill>
                  <a:srgbClr val="0070C0"/>
                </a:solidFill>
              </a:rPr>
              <a:t>nào</a:t>
            </a:r>
            <a:r>
              <a:rPr lang="en-US" sz="1200" b="0" i="0" baseline="0" dirty="0" smtClean="0">
                <a:solidFill>
                  <a:srgbClr val="0070C0"/>
                </a:solidFill>
              </a:rPr>
              <a:t> </a:t>
            </a:r>
            <a:r>
              <a:rPr lang="en-US" sz="1200" b="0" i="0" baseline="0" dirty="0" err="1" smtClean="0">
                <a:solidFill>
                  <a:srgbClr val="0070C0"/>
                </a:solidFill>
              </a:rPr>
              <a:t>đã</a:t>
            </a:r>
            <a:r>
              <a:rPr lang="en-US" sz="1200" b="0" i="0" baseline="0" dirty="0" smtClean="0">
                <a:solidFill>
                  <a:srgbClr val="0070C0"/>
                </a:solidFill>
              </a:rPr>
              <a:t> </a:t>
            </a:r>
            <a:r>
              <a:rPr lang="en-US" sz="1200" b="0" i="0" baseline="0" dirty="0" err="1" smtClean="0">
                <a:solidFill>
                  <a:srgbClr val="0070C0"/>
                </a:solidFill>
              </a:rPr>
              <a:t>được</a:t>
            </a:r>
            <a:r>
              <a:rPr lang="en-US" sz="1200" b="0" i="0" baseline="0" dirty="0" smtClean="0">
                <a:solidFill>
                  <a:srgbClr val="0070C0"/>
                </a:solidFill>
              </a:rPr>
              <a:t> </a:t>
            </a:r>
            <a:r>
              <a:rPr lang="en-US" sz="1200" b="0" i="0" baseline="0" dirty="0" err="1" smtClean="0">
                <a:solidFill>
                  <a:srgbClr val="0070C0"/>
                </a:solidFill>
              </a:rPr>
              <a:t>chép</a:t>
            </a:r>
            <a:r>
              <a:rPr lang="en-US" sz="1200" b="0" i="0" baseline="0" dirty="0" smtClean="0">
                <a:solidFill>
                  <a:srgbClr val="0070C0"/>
                </a:solidFill>
              </a:rPr>
              <a:t> </a:t>
            </a:r>
            <a:r>
              <a:rPr lang="en-US" sz="1200" b="0" i="0" baseline="0" dirty="0" err="1" smtClean="0">
                <a:solidFill>
                  <a:srgbClr val="0070C0"/>
                </a:solidFill>
              </a:rPr>
              <a:t>vào</a:t>
            </a:r>
            <a:r>
              <a:rPr lang="en-US" sz="1200" b="0" i="0" baseline="0" dirty="0" smtClean="0">
                <a:solidFill>
                  <a:srgbClr val="0070C0"/>
                </a:solidFill>
              </a:rPr>
              <a:t> processor cache </a:t>
            </a:r>
            <a:r>
              <a:rPr lang="en-US" sz="1200" b="0" i="0" baseline="0" dirty="0" err="1" smtClean="0">
                <a:solidFill>
                  <a:srgbClr val="0070C0"/>
                </a:solidFill>
              </a:rPr>
              <a:t>nào</a:t>
            </a:r>
            <a:r>
              <a:rPr lang="en-US" sz="1200" b="0" i="0" baseline="0" dirty="0" smtClean="0">
                <a:solidFill>
                  <a:srgbClr val="0070C0"/>
                </a:solidFill>
              </a:rPr>
              <a:t>.</a:t>
            </a:r>
          </a:p>
          <a:p>
            <a:r>
              <a:rPr lang="en-US" sz="1200" b="0" i="0" baseline="0" dirty="0" err="1" smtClean="0">
                <a:solidFill>
                  <a:srgbClr val="0070C0"/>
                </a:solidFill>
              </a:rPr>
              <a:t>Một</a:t>
            </a:r>
            <a:r>
              <a:rPr lang="en-US" sz="1200" b="0" i="0" baseline="0" dirty="0" smtClean="0">
                <a:solidFill>
                  <a:srgbClr val="0070C0"/>
                </a:solidFill>
              </a:rPr>
              <a:t> </a:t>
            </a:r>
            <a:r>
              <a:rPr lang="en-US" sz="1200" b="0" i="0" baseline="0" dirty="0" err="1" smtClean="0">
                <a:solidFill>
                  <a:srgbClr val="0070C0"/>
                </a:solidFill>
              </a:rPr>
              <a:t>phần</a:t>
            </a:r>
            <a:r>
              <a:rPr lang="en-US" sz="1200" b="0" i="0" baseline="0" dirty="0" smtClean="0">
                <a:solidFill>
                  <a:srgbClr val="0070C0"/>
                </a:solidFill>
              </a:rPr>
              <a:t> </a:t>
            </a:r>
            <a:r>
              <a:rPr lang="en-US" sz="1200" b="0" i="0" baseline="0" dirty="0" err="1" smtClean="0">
                <a:solidFill>
                  <a:srgbClr val="0070C0"/>
                </a:solidFill>
              </a:rPr>
              <a:t>cứng</a:t>
            </a:r>
            <a:r>
              <a:rPr lang="en-US" sz="1200" b="0" i="0" baseline="0" dirty="0" smtClean="0">
                <a:solidFill>
                  <a:srgbClr val="0070C0"/>
                </a:solidFill>
              </a:rPr>
              <a:t> </a:t>
            </a:r>
            <a:r>
              <a:rPr lang="en-US" sz="1200" b="0" i="0" baseline="0" dirty="0" err="1" smtClean="0">
                <a:solidFill>
                  <a:srgbClr val="0070C0"/>
                </a:solidFill>
              </a:rPr>
              <a:t>được</a:t>
            </a:r>
            <a:r>
              <a:rPr lang="en-US" sz="1200" b="0" i="0" baseline="0" dirty="0" smtClean="0">
                <a:solidFill>
                  <a:srgbClr val="0070C0"/>
                </a:solidFill>
              </a:rPr>
              <a:t> </a:t>
            </a:r>
            <a:r>
              <a:rPr lang="en-US" sz="1200" b="0" i="0" baseline="0" dirty="0" err="1" smtClean="0">
                <a:solidFill>
                  <a:srgbClr val="0070C0"/>
                </a:solidFill>
              </a:rPr>
              <a:t>làm</a:t>
            </a:r>
            <a:r>
              <a:rPr lang="en-US" sz="1200" b="0" i="0" baseline="0" dirty="0" smtClean="0">
                <a:solidFill>
                  <a:srgbClr val="0070C0"/>
                </a:solidFill>
              </a:rPr>
              <a:t> </a:t>
            </a:r>
            <a:r>
              <a:rPr lang="en-US" sz="1200" b="0" i="0" baseline="0" dirty="0" err="1" smtClean="0">
                <a:solidFill>
                  <a:srgbClr val="0070C0"/>
                </a:solidFill>
              </a:rPr>
              <a:t>riêng</a:t>
            </a:r>
            <a:r>
              <a:rPr lang="en-US" sz="1200" b="0" i="0" baseline="0" dirty="0" smtClean="0">
                <a:solidFill>
                  <a:srgbClr val="0070C0"/>
                </a:solidFill>
              </a:rPr>
              <a:t> </a:t>
            </a:r>
            <a:r>
              <a:rPr lang="en-US" sz="1200" b="0" i="0" baseline="0" dirty="0" err="1" smtClean="0">
                <a:solidFill>
                  <a:srgbClr val="0070C0"/>
                </a:solidFill>
              </a:rPr>
              <a:t>gọi</a:t>
            </a:r>
            <a:r>
              <a:rPr lang="en-US" sz="1200" b="0" i="0" baseline="0" dirty="0" smtClean="0">
                <a:solidFill>
                  <a:srgbClr val="0070C0"/>
                </a:solidFill>
              </a:rPr>
              <a:t> </a:t>
            </a:r>
            <a:r>
              <a:rPr lang="en-US" sz="1200" b="0" i="0" baseline="0" dirty="0" err="1" smtClean="0">
                <a:solidFill>
                  <a:srgbClr val="0070C0"/>
                </a:solidFill>
              </a:rPr>
              <a:t>là</a:t>
            </a:r>
            <a:r>
              <a:rPr lang="en-US" sz="1200" b="0" i="0" baseline="0" dirty="0" smtClean="0">
                <a:solidFill>
                  <a:srgbClr val="0070C0"/>
                </a:solidFill>
              </a:rPr>
              <a:t> controller (</a:t>
            </a:r>
            <a:r>
              <a:rPr lang="en-US" sz="1200" b="0" i="0" baseline="0" dirty="0" err="1" smtClean="0">
                <a:solidFill>
                  <a:srgbClr val="0070C0"/>
                </a:solidFill>
              </a:rPr>
              <a:t>một</a:t>
            </a:r>
            <a:r>
              <a:rPr lang="en-US" sz="1200" b="0" i="0" baseline="0" dirty="0" smtClean="0">
                <a:solidFill>
                  <a:srgbClr val="0070C0"/>
                </a:solidFill>
              </a:rPr>
              <a:t> </a:t>
            </a:r>
            <a:r>
              <a:rPr lang="en-US" sz="1200" b="0" i="0" baseline="0" dirty="0" err="1" smtClean="0">
                <a:solidFill>
                  <a:srgbClr val="0070C0"/>
                </a:solidFill>
              </a:rPr>
              <a:t>thành</a:t>
            </a:r>
            <a:r>
              <a:rPr lang="en-US" sz="1200" b="0" i="0" baseline="0" dirty="0" smtClean="0">
                <a:solidFill>
                  <a:srgbClr val="0070C0"/>
                </a:solidFill>
              </a:rPr>
              <a:t> </a:t>
            </a:r>
            <a:r>
              <a:rPr lang="en-US" sz="1200" b="0" i="0" baseline="0" dirty="0" err="1" smtClean="0">
                <a:solidFill>
                  <a:srgbClr val="0070C0"/>
                </a:solidFill>
              </a:rPr>
              <a:t>phần</a:t>
            </a:r>
            <a:r>
              <a:rPr lang="en-US" sz="1200" b="0" i="0" baseline="0" dirty="0" smtClean="0">
                <a:solidFill>
                  <a:srgbClr val="0070C0"/>
                </a:solidFill>
              </a:rPr>
              <a:t> </a:t>
            </a:r>
            <a:r>
              <a:rPr lang="en-US" sz="1200" b="0" i="0" baseline="0" dirty="0" err="1" smtClean="0">
                <a:solidFill>
                  <a:srgbClr val="0070C0"/>
                </a:solidFill>
              </a:rPr>
              <a:t>thêm</a:t>
            </a:r>
            <a:r>
              <a:rPr lang="en-US" sz="1200" b="0" i="0" baseline="0" dirty="0" smtClean="0">
                <a:solidFill>
                  <a:srgbClr val="0070C0"/>
                </a:solidFill>
              </a:rPr>
              <a:t> </a:t>
            </a:r>
            <a:r>
              <a:rPr lang="en-US" sz="1200" b="0" i="0" baseline="0" dirty="0" err="1" smtClean="0">
                <a:solidFill>
                  <a:srgbClr val="0070C0"/>
                </a:solidFill>
              </a:rPr>
              <a:t>vào</a:t>
            </a:r>
            <a:r>
              <a:rPr lang="en-US" sz="1200" b="0" i="0" baseline="0" dirty="0" smtClean="0">
                <a:solidFill>
                  <a:srgbClr val="0070C0"/>
                </a:solidFill>
              </a:rPr>
              <a:t> </a:t>
            </a:r>
            <a:r>
              <a:rPr lang="en-US" sz="1200" b="0" i="0" baseline="0" dirty="0" err="1" smtClean="0">
                <a:solidFill>
                  <a:srgbClr val="0070C0"/>
                </a:solidFill>
              </a:rPr>
              <a:t>trong</a:t>
            </a:r>
            <a:r>
              <a:rPr lang="en-US" sz="1200" b="0" i="0" baseline="0" dirty="0" smtClean="0">
                <a:solidFill>
                  <a:srgbClr val="0070C0"/>
                </a:solidFill>
              </a:rPr>
              <a:t> </a:t>
            </a:r>
            <a:r>
              <a:rPr lang="en-US" sz="1200" b="0" i="0" baseline="0" dirty="0" err="1" smtClean="0">
                <a:solidFill>
                  <a:srgbClr val="0070C0"/>
                </a:solidFill>
              </a:rPr>
              <a:t>bộ</a:t>
            </a:r>
            <a:r>
              <a:rPr lang="en-US" sz="1200" b="0" i="0" baseline="0" dirty="0" smtClean="0">
                <a:solidFill>
                  <a:srgbClr val="0070C0"/>
                </a:solidFill>
              </a:rPr>
              <a:t> </a:t>
            </a:r>
            <a:r>
              <a:rPr lang="en-US" sz="1200" b="0" i="0" baseline="0" dirty="0" err="1" smtClean="0">
                <a:solidFill>
                  <a:srgbClr val="0070C0"/>
                </a:solidFill>
              </a:rPr>
              <a:t>phận</a:t>
            </a:r>
            <a:r>
              <a:rPr lang="en-US" sz="1200" b="0" i="0" baseline="0" dirty="0" smtClean="0">
                <a:solidFill>
                  <a:srgbClr val="0070C0"/>
                </a:solidFill>
              </a:rPr>
              <a:t> </a:t>
            </a:r>
            <a:r>
              <a:rPr lang="en-US" sz="1200" b="0" i="0" baseline="0" dirty="0" err="1" smtClean="0">
                <a:solidFill>
                  <a:srgbClr val="0070C0"/>
                </a:solidFill>
              </a:rPr>
              <a:t>quản</a:t>
            </a:r>
            <a:r>
              <a:rPr lang="en-US" sz="1200" b="0" i="0" baseline="0" dirty="0" smtClean="0">
                <a:solidFill>
                  <a:srgbClr val="0070C0"/>
                </a:solidFill>
              </a:rPr>
              <a:t> </a:t>
            </a:r>
            <a:r>
              <a:rPr lang="en-US" sz="1200" b="0" i="0" baseline="0" dirty="0" err="1" smtClean="0">
                <a:solidFill>
                  <a:srgbClr val="0070C0"/>
                </a:solidFill>
              </a:rPr>
              <a:t>lý</a:t>
            </a:r>
            <a:r>
              <a:rPr lang="en-US" sz="1200" b="0" i="0" baseline="0" dirty="0" smtClean="0">
                <a:solidFill>
                  <a:srgbClr val="0070C0"/>
                </a:solidFill>
              </a:rPr>
              <a:t> </a:t>
            </a:r>
            <a:r>
              <a:rPr lang="en-US" sz="1200" b="0" i="0" baseline="0" dirty="0" err="1" smtClean="0">
                <a:solidFill>
                  <a:srgbClr val="0070C0"/>
                </a:solidFill>
              </a:rPr>
              <a:t>bộ</a:t>
            </a:r>
            <a:r>
              <a:rPr lang="en-US" sz="1200" b="0" i="0" baseline="0" dirty="0" smtClean="0">
                <a:solidFill>
                  <a:srgbClr val="0070C0"/>
                </a:solidFill>
              </a:rPr>
              <a:t> </a:t>
            </a:r>
            <a:r>
              <a:rPr lang="en-US" sz="1200" b="0" i="0" baseline="0" dirty="0" err="1" smtClean="0">
                <a:solidFill>
                  <a:srgbClr val="0070C0"/>
                </a:solidFill>
              </a:rPr>
              <a:t>nhớ</a:t>
            </a:r>
            <a:r>
              <a:rPr lang="en-US" sz="1200" b="0" i="0" baseline="0" dirty="0" smtClean="0">
                <a:solidFill>
                  <a:srgbClr val="0070C0"/>
                </a:solidFill>
              </a:rPr>
              <a:t> - MMU) </a:t>
            </a:r>
            <a:r>
              <a:rPr lang="en-US" sz="1200" b="0" i="0" baseline="0" dirty="0" err="1" smtClean="0">
                <a:solidFill>
                  <a:srgbClr val="0070C0"/>
                </a:solidFill>
              </a:rPr>
              <a:t>sẽ</a:t>
            </a:r>
            <a:r>
              <a:rPr lang="en-US" sz="1200" b="0" i="0" baseline="0" dirty="0" smtClean="0">
                <a:solidFill>
                  <a:srgbClr val="0070C0"/>
                </a:solidFill>
              </a:rPr>
              <a:t> </a:t>
            </a:r>
            <a:r>
              <a:rPr lang="en-US" sz="1200" b="0" i="0" baseline="0" dirty="0" err="1" smtClean="0">
                <a:solidFill>
                  <a:srgbClr val="0070C0"/>
                </a:solidFill>
              </a:rPr>
              <a:t>giao</a:t>
            </a:r>
            <a:r>
              <a:rPr lang="en-US" sz="1200" b="0" i="0" baseline="0" dirty="0" smtClean="0">
                <a:solidFill>
                  <a:srgbClr val="0070C0"/>
                </a:solidFill>
              </a:rPr>
              <a:t> </a:t>
            </a:r>
            <a:r>
              <a:rPr lang="en-US" sz="1200" b="0" i="0" baseline="0" dirty="0" err="1" smtClean="0">
                <a:solidFill>
                  <a:srgbClr val="0070C0"/>
                </a:solidFill>
              </a:rPr>
              <a:t>tiếp</a:t>
            </a:r>
            <a:r>
              <a:rPr lang="en-US" sz="1200" b="0" i="0" baseline="0" dirty="0" smtClean="0">
                <a:solidFill>
                  <a:srgbClr val="0070C0"/>
                </a:solidFill>
              </a:rPr>
              <a:t> </a:t>
            </a:r>
            <a:r>
              <a:rPr lang="en-US" sz="1200" b="0" i="0" baseline="0" dirty="0" err="1" smtClean="0">
                <a:solidFill>
                  <a:srgbClr val="0070C0"/>
                </a:solidFill>
              </a:rPr>
              <a:t>với</a:t>
            </a:r>
            <a:r>
              <a:rPr lang="en-US" sz="1200" b="0" i="0" baseline="0" dirty="0" smtClean="0">
                <a:solidFill>
                  <a:srgbClr val="0070C0"/>
                </a:solidFill>
              </a:rPr>
              <a:t> </a:t>
            </a:r>
            <a:r>
              <a:rPr lang="en-US" sz="1200" b="0" i="0" baseline="0" dirty="0" err="1" smtClean="0">
                <a:solidFill>
                  <a:srgbClr val="0070C0"/>
                </a:solidFill>
              </a:rPr>
              <a:t>các</a:t>
            </a:r>
            <a:r>
              <a:rPr lang="en-US" sz="1200" b="0" i="0" baseline="0" dirty="0" smtClean="0">
                <a:solidFill>
                  <a:srgbClr val="0070C0"/>
                </a:solidFill>
              </a:rPr>
              <a:t> processor </a:t>
            </a:r>
            <a:r>
              <a:rPr lang="en-US" sz="1200" b="0" i="0" baseline="0" dirty="0" err="1" smtClean="0">
                <a:solidFill>
                  <a:srgbClr val="0070C0"/>
                </a:solidFill>
              </a:rPr>
              <a:t>để</a:t>
            </a:r>
            <a:r>
              <a:rPr lang="en-US" sz="1200" b="0" i="0" baseline="0" dirty="0" smtClean="0">
                <a:solidFill>
                  <a:srgbClr val="0070C0"/>
                </a:solidFill>
              </a:rPr>
              <a:t> </a:t>
            </a:r>
            <a:r>
              <a:rPr lang="en-US" sz="1200" b="0" i="0" baseline="0" dirty="0" err="1" smtClean="0">
                <a:solidFill>
                  <a:srgbClr val="0070C0"/>
                </a:solidFill>
              </a:rPr>
              <a:t>cập</a:t>
            </a:r>
            <a:r>
              <a:rPr lang="en-US" sz="1200" b="0" i="0" baseline="0" dirty="0" smtClean="0">
                <a:solidFill>
                  <a:srgbClr val="0070C0"/>
                </a:solidFill>
              </a:rPr>
              <a:t> </a:t>
            </a:r>
            <a:r>
              <a:rPr lang="en-US" sz="1200" b="0" i="0" baseline="0" dirty="0" err="1" smtClean="0">
                <a:solidFill>
                  <a:srgbClr val="0070C0"/>
                </a:solidFill>
              </a:rPr>
              <a:t>nhật</a:t>
            </a:r>
            <a:r>
              <a:rPr lang="en-US" sz="1200" b="0" i="0" baseline="0" dirty="0" smtClean="0">
                <a:solidFill>
                  <a:srgbClr val="0070C0"/>
                </a:solidFill>
              </a:rPr>
              <a:t> </a:t>
            </a:r>
            <a:r>
              <a:rPr lang="en-US" sz="1200" b="0" i="0" baseline="0" dirty="0" err="1" smtClean="0">
                <a:solidFill>
                  <a:srgbClr val="0070C0"/>
                </a:solidFill>
              </a:rPr>
              <a:t>trạng</a:t>
            </a:r>
            <a:r>
              <a:rPr lang="en-US" sz="1200" b="0" i="0" baseline="0" dirty="0" smtClean="0">
                <a:solidFill>
                  <a:srgbClr val="0070C0"/>
                </a:solidFill>
              </a:rPr>
              <a:t> </a:t>
            </a:r>
            <a:r>
              <a:rPr lang="en-US" sz="1200" b="0" i="0" baseline="0" dirty="0" err="1" smtClean="0">
                <a:solidFill>
                  <a:srgbClr val="0070C0"/>
                </a:solidFill>
              </a:rPr>
              <a:t>thái</a:t>
            </a:r>
            <a:r>
              <a:rPr lang="en-US" sz="1200" b="0" i="0" baseline="0" dirty="0" smtClean="0">
                <a:solidFill>
                  <a:srgbClr val="0070C0"/>
                </a:solidFill>
              </a:rPr>
              <a:t> </a:t>
            </a:r>
            <a:r>
              <a:rPr lang="en-US" sz="1200" b="0" i="0" baseline="0" dirty="0" err="1" smtClean="0">
                <a:solidFill>
                  <a:srgbClr val="0070C0"/>
                </a:solidFill>
              </a:rPr>
              <a:t>dữ</a:t>
            </a:r>
            <a:r>
              <a:rPr lang="en-US" sz="1200" b="0" i="0" baseline="0" dirty="0" smtClean="0">
                <a:solidFill>
                  <a:srgbClr val="0070C0"/>
                </a:solidFill>
              </a:rPr>
              <a:t> </a:t>
            </a:r>
            <a:r>
              <a:rPr lang="en-US" sz="1200" b="0" i="0" baseline="0" dirty="0" err="1" smtClean="0">
                <a:solidFill>
                  <a:srgbClr val="0070C0"/>
                </a:solidFill>
              </a:rPr>
              <a:t>liệu</a:t>
            </a:r>
            <a:r>
              <a:rPr lang="en-US" sz="1200" b="0" i="0" baseline="0" dirty="0" smtClean="0">
                <a:solidFill>
                  <a:srgbClr val="0070C0"/>
                </a:solidFill>
              </a:rPr>
              <a:t> </a:t>
            </a:r>
            <a:r>
              <a:rPr lang="en-US" sz="1200" b="0" i="0" baseline="0" dirty="0" err="1" smtClean="0">
                <a:solidFill>
                  <a:srgbClr val="0070C0"/>
                </a:solidFill>
              </a:rPr>
              <a:t>dùng</a:t>
            </a:r>
            <a:r>
              <a:rPr lang="en-US" sz="1200" b="0" i="0" baseline="0" dirty="0" smtClean="0">
                <a:solidFill>
                  <a:srgbClr val="0070C0"/>
                </a:solidFill>
              </a:rPr>
              <a:t> </a:t>
            </a:r>
            <a:r>
              <a:rPr lang="en-US" sz="1200" b="0" i="0" baseline="0" dirty="0" err="1" smtClean="0">
                <a:solidFill>
                  <a:srgbClr val="0070C0"/>
                </a:solidFill>
              </a:rPr>
              <a:t>chung</a:t>
            </a:r>
            <a:r>
              <a:rPr lang="en-US" sz="1200" b="0" i="0" baseline="0" dirty="0" smtClean="0">
                <a:solidFill>
                  <a:srgbClr val="0070C0"/>
                </a:solidFill>
              </a:rPr>
              <a:t> </a:t>
            </a:r>
            <a:r>
              <a:rPr lang="en-US" sz="1200" b="0" i="0" baseline="0" dirty="0" err="1" smtClean="0">
                <a:solidFill>
                  <a:srgbClr val="0070C0"/>
                </a:solidFill>
              </a:rPr>
              <a:t>đến</a:t>
            </a:r>
            <a:r>
              <a:rPr lang="en-US" sz="1200" b="0" i="0" baseline="0" dirty="0" smtClean="0">
                <a:solidFill>
                  <a:srgbClr val="0070C0"/>
                </a:solidFill>
              </a:rPr>
              <a:t> </a:t>
            </a:r>
            <a:r>
              <a:rPr lang="en-US" sz="1200" b="0" i="0" baseline="0" dirty="0" err="1" smtClean="0">
                <a:solidFill>
                  <a:srgbClr val="0070C0"/>
                </a:solidFill>
              </a:rPr>
              <a:t>các</a:t>
            </a:r>
            <a:r>
              <a:rPr lang="en-US" sz="1200" b="0" i="0" baseline="0" dirty="0" smtClean="0">
                <a:solidFill>
                  <a:srgbClr val="0070C0"/>
                </a:solidFill>
              </a:rPr>
              <a:t> processor </a:t>
            </a:r>
            <a:r>
              <a:rPr lang="en-US" sz="1200" b="0" i="0" baseline="0" dirty="0" err="1" smtClean="0">
                <a:solidFill>
                  <a:srgbClr val="0070C0"/>
                </a:solidFill>
              </a:rPr>
              <a:t>có</a:t>
            </a:r>
            <a:r>
              <a:rPr lang="en-US" sz="1200" b="0" i="0" baseline="0" dirty="0" smtClean="0">
                <a:solidFill>
                  <a:srgbClr val="0070C0"/>
                </a:solidFill>
              </a:rPr>
              <a:t> </a:t>
            </a:r>
            <a:r>
              <a:rPr lang="en-US" sz="1200" b="0" i="0" baseline="0" dirty="0" err="1" smtClean="0">
                <a:solidFill>
                  <a:srgbClr val="0070C0"/>
                </a:solidFill>
              </a:rPr>
              <a:t>chúa</a:t>
            </a:r>
            <a:r>
              <a:rPr lang="en-US" sz="1200" b="0" i="0" baseline="0" dirty="0" smtClean="0">
                <a:solidFill>
                  <a:srgbClr val="0070C0"/>
                </a:solidFill>
              </a:rPr>
              <a:t> </a:t>
            </a:r>
            <a:r>
              <a:rPr lang="en-US" sz="1200" b="0" i="0" baseline="0" dirty="0" err="1" smtClean="0">
                <a:solidFill>
                  <a:srgbClr val="0070C0"/>
                </a:solidFill>
              </a:rPr>
              <a:t>dữ</a:t>
            </a:r>
            <a:r>
              <a:rPr lang="en-US" sz="1200" b="0" i="0" baseline="0" dirty="0" smtClean="0">
                <a:solidFill>
                  <a:srgbClr val="0070C0"/>
                </a:solidFill>
              </a:rPr>
              <a:t> </a:t>
            </a:r>
            <a:r>
              <a:rPr lang="en-US" sz="1200" b="0" i="0" baseline="0" dirty="0" err="1" smtClean="0">
                <a:solidFill>
                  <a:srgbClr val="0070C0"/>
                </a:solidFill>
              </a:rPr>
              <a:t>liệu</a:t>
            </a:r>
            <a:r>
              <a:rPr lang="en-US" sz="1200" b="0" i="0" baseline="0" dirty="0" smtClean="0">
                <a:solidFill>
                  <a:srgbClr val="0070C0"/>
                </a:solidFill>
              </a:rPr>
              <a:t> </a:t>
            </a:r>
            <a:r>
              <a:rPr lang="en-US" sz="1200" b="0" i="0" baseline="0" dirty="0" err="1" smtClean="0">
                <a:solidFill>
                  <a:srgbClr val="0070C0"/>
                </a:solidFill>
              </a:rPr>
              <a:t>chung</a:t>
            </a:r>
            <a:r>
              <a:rPr lang="en-US" sz="1200" b="0" i="0" baseline="0" dirty="0" smtClean="0">
                <a:solidFill>
                  <a:srgbClr val="0070C0"/>
                </a:solidFill>
              </a:rPr>
              <a:t> </a:t>
            </a:r>
            <a:r>
              <a:rPr lang="en-US" sz="1200" b="0" i="0" baseline="0" dirty="0" err="1" smtClean="0">
                <a:solidFill>
                  <a:srgbClr val="0070C0"/>
                </a:solidFill>
              </a:rPr>
              <a:t>này</a:t>
            </a:r>
            <a:r>
              <a:rPr lang="en-US" sz="1200" b="0" i="0" baseline="0" dirty="0" smtClean="0">
                <a:solidFill>
                  <a:srgbClr val="0070C0"/>
                </a:solidFill>
              </a:rPr>
              <a:t>.</a:t>
            </a:r>
          </a:p>
          <a:p>
            <a:r>
              <a:rPr lang="en-US" sz="1200" b="0" i="0" baseline="0" dirty="0" err="1" smtClean="0">
                <a:solidFill>
                  <a:srgbClr val="0070C0"/>
                </a:solidFill>
              </a:rPr>
              <a:t>Nhược</a:t>
            </a:r>
            <a:r>
              <a:rPr lang="en-US" sz="1200" b="0" i="0" baseline="0" dirty="0" smtClean="0">
                <a:solidFill>
                  <a:srgbClr val="0070C0"/>
                </a:solidFill>
              </a:rPr>
              <a:t> </a:t>
            </a:r>
            <a:r>
              <a:rPr lang="en-US" sz="1200" b="0" i="0" baseline="0" dirty="0" err="1" smtClean="0">
                <a:solidFill>
                  <a:srgbClr val="0070C0"/>
                </a:solidFill>
              </a:rPr>
              <a:t>điểm</a:t>
            </a:r>
            <a:r>
              <a:rPr lang="en-US" sz="1200" b="0" i="0" baseline="0" dirty="0" smtClean="0">
                <a:solidFill>
                  <a:srgbClr val="0070C0"/>
                </a:solidFill>
              </a:rPr>
              <a:t>: Directory </a:t>
            </a:r>
            <a:r>
              <a:rPr lang="en-US" sz="1200" b="0" i="0" baseline="0" dirty="0" err="1" smtClean="0">
                <a:solidFill>
                  <a:srgbClr val="0070C0"/>
                </a:solidFill>
              </a:rPr>
              <a:t>là</a:t>
            </a:r>
            <a:r>
              <a:rPr lang="en-US" sz="1200" b="0" i="0" baseline="0" dirty="0" smtClean="0">
                <a:solidFill>
                  <a:srgbClr val="0070C0"/>
                </a:solidFill>
              </a:rPr>
              <a:t> </a:t>
            </a:r>
            <a:r>
              <a:rPr lang="en-US" sz="1200" b="0" i="0" baseline="0" dirty="0" err="1" smtClean="0">
                <a:solidFill>
                  <a:srgbClr val="0070C0"/>
                </a:solidFill>
              </a:rPr>
              <a:t>điểm</a:t>
            </a:r>
            <a:r>
              <a:rPr lang="en-US" sz="1200" b="0" i="0" baseline="0" dirty="0" smtClean="0">
                <a:solidFill>
                  <a:srgbClr val="0070C0"/>
                </a:solidFill>
              </a:rPr>
              <a:t> </a:t>
            </a:r>
            <a:r>
              <a:rPr lang="en-US" sz="1200" b="0" i="0" baseline="0" dirty="0" err="1" smtClean="0">
                <a:solidFill>
                  <a:srgbClr val="0070C0"/>
                </a:solidFill>
              </a:rPr>
              <a:t>nghẽn</a:t>
            </a:r>
            <a:r>
              <a:rPr lang="en-US" sz="1200" b="0" i="0" baseline="0" dirty="0" smtClean="0">
                <a:solidFill>
                  <a:srgbClr val="0070C0"/>
                </a:solidFill>
              </a:rPr>
              <a:t> </a:t>
            </a:r>
            <a:r>
              <a:rPr lang="en-US" sz="1200" b="0" i="0" baseline="0" dirty="0" err="1" smtClean="0">
                <a:solidFill>
                  <a:srgbClr val="0070C0"/>
                </a:solidFill>
              </a:rPr>
              <a:t>của</a:t>
            </a:r>
            <a:r>
              <a:rPr lang="en-US" sz="1200" b="0" i="0" baseline="0" dirty="0" smtClean="0">
                <a:solidFill>
                  <a:srgbClr val="0070C0"/>
                </a:solidFill>
              </a:rPr>
              <a:t> </a:t>
            </a:r>
            <a:r>
              <a:rPr lang="en-US" sz="1200" b="0" i="0" baseline="0" dirty="0" err="1" smtClean="0">
                <a:solidFill>
                  <a:srgbClr val="0070C0"/>
                </a:solidFill>
              </a:rPr>
              <a:t>hệ</a:t>
            </a:r>
            <a:r>
              <a:rPr lang="en-US" sz="1200" b="0" i="0" baseline="0" dirty="0" smtClean="0">
                <a:solidFill>
                  <a:srgbClr val="0070C0"/>
                </a:solidFill>
              </a:rPr>
              <a:t> </a:t>
            </a:r>
            <a:r>
              <a:rPr lang="en-US" sz="1200" b="0" i="0" baseline="0" dirty="0" err="1" smtClean="0">
                <a:solidFill>
                  <a:srgbClr val="0070C0"/>
                </a:solidFill>
              </a:rPr>
              <a:t>thống</a:t>
            </a:r>
            <a:r>
              <a:rPr lang="en-US" sz="1200" b="0" i="0" baseline="0" dirty="0" smtClean="0">
                <a:solidFill>
                  <a:srgbClr val="0070C0"/>
                </a:solidFill>
              </a:rPr>
              <a:t>.</a:t>
            </a:r>
          </a:p>
          <a:p>
            <a:endParaRPr lang="en-US" sz="1200" b="0" i="0" baseline="0" dirty="0" smtClean="0">
              <a:solidFill>
                <a:srgbClr val="0070C0"/>
              </a:solidFill>
            </a:endParaRPr>
          </a:p>
          <a:p>
            <a:r>
              <a:rPr lang="en-US" sz="1200" b="1" i="1" u="sng" baseline="0" dirty="0" smtClean="0">
                <a:solidFill>
                  <a:srgbClr val="0070C0"/>
                </a:solidFill>
              </a:rPr>
              <a:t>Snoopy protocol- </a:t>
            </a:r>
            <a:r>
              <a:rPr lang="en-US" sz="1200" b="1" i="1" u="sng" baseline="0" dirty="0" err="1" smtClean="0">
                <a:solidFill>
                  <a:srgbClr val="0070C0"/>
                </a:solidFill>
              </a:rPr>
              <a:t>Giao</a:t>
            </a:r>
            <a:r>
              <a:rPr lang="en-US" sz="1200" b="1" i="1" u="sng" baseline="0" dirty="0" smtClean="0">
                <a:solidFill>
                  <a:srgbClr val="0070C0"/>
                </a:solidFill>
              </a:rPr>
              <a:t> </a:t>
            </a:r>
            <a:r>
              <a:rPr lang="en-US" sz="1200" b="1" i="1" u="sng" baseline="0" dirty="0" err="1" smtClean="0">
                <a:solidFill>
                  <a:srgbClr val="0070C0"/>
                </a:solidFill>
              </a:rPr>
              <a:t>thức</a:t>
            </a:r>
            <a:r>
              <a:rPr lang="en-US" sz="1200" b="1" i="1" u="sng" baseline="0" dirty="0" smtClean="0">
                <a:solidFill>
                  <a:srgbClr val="0070C0"/>
                </a:solidFill>
              </a:rPr>
              <a:t> </a:t>
            </a:r>
            <a:r>
              <a:rPr lang="en-US" sz="1200" b="1" i="1" u="sng" baseline="0" dirty="0" err="1" smtClean="0">
                <a:solidFill>
                  <a:srgbClr val="0070C0"/>
                </a:solidFill>
              </a:rPr>
              <a:t>thăm</a:t>
            </a:r>
            <a:r>
              <a:rPr lang="en-US" sz="1200" b="1" i="1" u="sng" baseline="0" dirty="0" smtClean="0">
                <a:solidFill>
                  <a:srgbClr val="0070C0"/>
                </a:solidFill>
              </a:rPr>
              <a:t> </a:t>
            </a:r>
            <a:r>
              <a:rPr lang="en-US" sz="1200" b="1" i="1" u="sng" baseline="0" dirty="0" err="1" smtClean="0">
                <a:solidFill>
                  <a:srgbClr val="0070C0"/>
                </a:solidFill>
              </a:rPr>
              <a:t>dò</a:t>
            </a:r>
            <a:endParaRPr lang="en-US" sz="1200" b="1" i="1" u="sng" baseline="0" dirty="0" smtClean="0">
              <a:solidFill>
                <a:srgbClr val="0070C0"/>
              </a:solidFill>
            </a:endParaRPr>
          </a:p>
          <a:p>
            <a:r>
              <a:rPr lang="en-US" sz="1200" b="0" i="0" dirty="0" err="1" smtClean="0">
                <a:solidFill>
                  <a:srgbClr val="0070C0"/>
                </a:solidFill>
              </a:rPr>
              <a:t>Một</a:t>
            </a:r>
            <a:r>
              <a:rPr lang="en-US" sz="1200" b="0" i="0" baseline="0" dirty="0" smtClean="0">
                <a:solidFill>
                  <a:srgbClr val="0070C0"/>
                </a:solidFill>
              </a:rPr>
              <a:t> </a:t>
            </a:r>
            <a:r>
              <a:rPr lang="en-US" sz="1200" b="0" i="0" baseline="0" dirty="0" err="1" smtClean="0">
                <a:solidFill>
                  <a:srgbClr val="0070C0"/>
                </a:solidFill>
              </a:rPr>
              <a:t>hệ</a:t>
            </a:r>
            <a:r>
              <a:rPr lang="en-US" sz="1200" b="0" i="0" baseline="0" dirty="0" smtClean="0">
                <a:solidFill>
                  <a:srgbClr val="0070C0"/>
                </a:solidFill>
              </a:rPr>
              <a:t> </a:t>
            </a:r>
            <a:r>
              <a:rPr lang="en-US" sz="1200" b="0" i="0" baseline="0" dirty="0" err="1" smtClean="0">
                <a:solidFill>
                  <a:srgbClr val="0070C0"/>
                </a:solidFill>
              </a:rPr>
              <a:t>thống</a:t>
            </a:r>
            <a:r>
              <a:rPr lang="en-US" sz="1200" b="0" i="0" baseline="0" dirty="0" smtClean="0">
                <a:solidFill>
                  <a:srgbClr val="0070C0"/>
                </a:solidFill>
              </a:rPr>
              <a:t> bus </a:t>
            </a:r>
            <a:r>
              <a:rPr lang="en-US" sz="1200" b="0" i="0" baseline="0" dirty="0" err="1" smtClean="0">
                <a:solidFill>
                  <a:srgbClr val="0070C0"/>
                </a:solidFill>
              </a:rPr>
              <a:t>riêng</a:t>
            </a:r>
            <a:r>
              <a:rPr lang="en-US" sz="1200" b="0" i="0" baseline="0" dirty="0" smtClean="0">
                <a:solidFill>
                  <a:srgbClr val="0070C0"/>
                </a:solidFill>
              </a:rPr>
              <a:t> </a:t>
            </a:r>
            <a:r>
              <a:rPr lang="en-US" sz="1200" b="0" i="0" baseline="0" dirty="0" err="1" smtClean="0">
                <a:solidFill>
                  <a:srgbClr val="0070C0"/>
                </a:solidFill>
              </a:rPr>
              <a:t>kết</a:t>
            </a:r>
            <a:r>
              <a:rPr lang="en-US" sz="1200" b="0" i="0" baseline="0" dirty="0" smtClean="0">
                <a:solidFill>
                  <a:srgbClr val="0070C0"/>
                </a:solidFill>
              </a:rPr>
              <a:t> </a:t>
            </a:r>
            <a:r>
              <a:rPr lang="en-US" sz="1200" b="0" i="0" baseline="0" dirty="0" err="1" smtClean="0">
                <a:solidFill>
                  <a:srgbClr val="0070C0"/>
                </a:solidFill>
              </a:rPr>
              <a:t>nối</a:t>
            </a:r>
            <a:r>
              <a:rPr lang="en-US" sz="1200" b="0" i="0" baseline="0" dirty="0" smtClean="0">
                <a:solidFill>
                  <a:srgbClr val="0070C0"/>
                </a:solidFill>
              </a:rPr>
              <a:t> </a:t>
            </a:r>
            <a:r>
              <a:rPr lang="en-US" sz="1200" b="0" i="0" baseline="0" dirty="0" err="1" smtClean="0">
                <a:solidFill>
                  <a:srgbClr val="0070C0"/>
                </a:solidFill>
              </a:rPr>
              <a:t>các</a:t>
            </a:r>
            <a:r>
              <a:rPr lang="en-US" sz="1200" b="0" i="0" baseline="0" dirty="0" smtClean="0">
                <a:solidFill>
                  <a:srgbClr val="0070C0"/>
                </a:solidFill>
              </a:rPr>
              <a:t> processor </a:t>
            </a:r>
            <a:r>
              <a:rPr lang="en-US" sz="1200" b="0" i="0" baseline="0" dirty="0" err="1" smtClean="0">
                <a:solidFill>
                  <a:srgbClr val="0070C0"/>
                </a:solidFill>
              </a:rPr>
              <a:t>cho</a:t>
            </a:r>
            <a:r>
              <a:rPr lang="en-US" sz="1200" b="0" i="0" baseline="0" dirty="0" smtClean="0">
                <a:solidFill>
                  <a:srgbClr val="0070C0"/>
                </a:solidFill>
              </a:rPr>
              <a:t> </a:t>
            </a:r>
            <a:r>
              <a:rPr lang="en-US" sz="1200" b="0" i="0" baseline="0" dirty="0" err="1" smtClean="0">
                <a:solidFill>
                  <a:srgbClr val="0070C0"/>
                </a:solidFill>
              </a:rPr>
              <a:t>phép</a:t>
            </a:r>
            <a:r>
              <a:rPr lang="en-US" sz="1200" b="0" i="0" baseline="0" dirty="0" smtClean="0">
                <a:solidFill>
                  <a:srgbClr val="0070C0"/>
                </a:solidFill>
              </a:rPr>
              <a:t> </a:t>
            </a:r>
            <a:r>
              <a:rPr lang="en-US" sz="1200" b="0" i="0" baseline="0" dirty="0" err="1" smtClean="0">
                <a:solidFill>
                  <a:srgbClr val="0070C0"/>
                </a:solidFill>
              </a:rPr>
              <a:t>chúng</a:t>
            </a:r>
            <a:r>
              <a:rPr lang="en-US" sz="1200" b="0" i="0" baseline="0" dirty="0" smtClean="0">
                <a:solidFill>
                  <a:srgbClr val="0070C0"/>
                </a:solidFill>
              </a:rPr>
              <a:t> </a:t>
            </a:r>
            <a:r>
              <a:rPr lang="en-US" sz="1200" b="0" i="0" baseline="0" dirty="0" err="1" smtClean="0">
                <a:solidFill>
                  <a:srgbClr val="0070C0"/>
                </a:solidFill>
              </a:rPr>
              <a:t>giao</a:t>
            </a:r>
            <a:r>
              <a:rPr lang="en-US" sz="1200" b="0" i="0" baseline="0" dirty="0" smtClean="0">
                <a:solidFill>
                  <a:srgbClr val="0070C0"/>
                </a:solidFill>
              </a:rPr>
              <a:t> </a:t>
            </a:r>
            <a:r>
              <a:rPr lang="en-US" sz="1200" b="0" i="0" baseline="0" dirty="0" err="1" smtClean="0">
                <a:solidFill>
                  <a:srgbClr val="0070C0"/>
                </a:solidFill>
              </a:rPr>
              <a:t>tiếp</a:t>
            </a:r>
            <a:r>
              <a:rPr lang="en-US" sz="1200" b="0" i="0" baseline="0" dirty="0" smtClean="0">
                <a:solidFill>
                  <a:srgbClr val="0070C0"/>
                </a:solidFill>
              </a:rPr>
              <a:t> </a:t>
            </a:r>
            <a:r>
              <a:rPr lang="en-US" sz="1200" b="0" i="0" baseline="0" dirty="0" err="1" smtClean="0">
                <a:solidFill>
                  <a:srgbClr val="0070C0"/>
                </a:solidFill>
              </a:rPr>
              <a:t>với</a:t>
            </a:r>
            <a:r>
              <a:rPr lang="en-US" sz="1200" b="0" i="0" baseline="0" dirty="0" smtClean="0">
                <a:solidFill>
                  <a:srgbClr val="0070C0"/>
                </a:solidFill>
              </a:rPr>
              <a:t> </a:t>
            </a:r>
            <a:r>
              <a:rPr lang="en-US" sz="1200" b="0" i="0" baseline="0" dirty="0" err="1" smtClean="0">
                <a:solidFill>
                  <a:srgbClr val="0070C0"/>
                </a:solidFill>
              </a:rPr>
              <a:t>nhau</a:t>
            </a:r>
            <a:r>
              <a:rPr lang="en-US" sz="1200" b="0" i="0" baseline="0" dirty="0" smtClean="0">
                <a:solidFill>
                  <a:srgbClr val="0070C0"/>
                </a:solidFill>
              </a:rPr>
              <a:t>.</a:t>
            </a:r>
          </a:p>
          <a:p>
            <a:r>
              <a:rPr lang="en-US" sz="1200" b="0" i="0" dirty="0" err="1" smtClean="0">
                <a:solidFill>
                  <a:srgbClr val="0070C0"/>
                </a:solidFill>
              </a:rPr>
              <a:t>Mỗi</a:t>
            </a:r>
            <a:r>
              <a:rPr lang="en-US" sz="1200" b="0" i="0" baseline="0" dirty="0" smtClean="0">
                <a:solidFill>
                  <a:srgbClr val="0070C0"/>
                </a:solidFill>
              </a:rPr>
              <a:t> cache controller </a:t>
            </a:r>
            <a:r>
              <a:rPr lang="en-US" sz="1200" b="0" i="0" baseline="0" dirty="0" err="1" smtClean="0">
                <a:solidFill>
                  <a:srgbClr val="0070C0"/>
                </a:solidFill>
              </a:rPr>
              <a:t>trong</a:t>
            </a:r>
            <a:r>
              <a:rPr lang="en-US" sz="1200" b="0" i="0" baseline="0" dirty="0" smtClean="0">
                <a:solidFill>
                  <a:srgbClr val="0070C0"/>
                </a:solidFill>
              </a:rPr>
              <a:t> </a:t>
            </a:r>
            <a:r>
              <a:rPr lang="en-US" sz="1200" b="0" i="0" baseline="0" dirty="0" err="1" smtClean="0">
                <a:solidFill>
                  <a:srgbClr val="0070C0"/>
                </a:solidFill>
              </a:rPr>
              <a:t>mỗi</a:t>
            </a:r>
            <a:r>
              <a:rPr lang="en-US" sz="1200" b="0" i="0" baseline="0" dirty="0" smtClean="0">
                <a:solidFill>
                  <a:srgbClr val="0070C0"/>
                </a:solidFill>
              </a:rPr>
              <a:t> processor </a:t>
            </a:r>
            <a:r>
              <a:rPr lang="en-US" sz="1200" b="0" i="0" baseline="0" dirty="0" err="1" smtClean="0">
                <a:solidFill>
                  <a:srgbClr val="0070C0"/>
                </a:solidFill>
              </a:rPr>
              <a:t>định</a:t>
            </a:r>
            <a:r>
              <a:rPr lang="en-US" sz="1200" b="0" i="0" baseline="0" dirty="0" smtClean="0">
                <a:solidFill>
                  <a:srgbClr val="0070C0"/>
                </a:solidFill>
              </a:rPr>
              <a:t> </a:t>
            </a:r>
            <a:r>
              <a:rPr lang="en-US" sz="1200" b="0" i="0" baseline="0" dirty="0" err="1" smtClean="0">
                <a:solidFill>
                  <a:srgbClr val="0070C0"/>
                </a:solidFill>
              </a:rPr>
              <a:t>kỳ</a:t>
            </a:r>
            <a:r>
              <a:rPr lang="en-US" sz="1200" b="0" i="0" baseline="0" dirty="0" smtClean="0">
                <a:solidFill>
                  <a:srgbClr val="0070C0"/>
                </a:solidFill>
              </a:rPr>
              <a:t> </a:t>
            </a:r>
            <a:r>
              <a:rPr lang="en-US" sz="1200" b="0" i="0" baseline="0" dirty="0" err="1" smtClean="0">
                <a:solidFill>
                  <a:srgbClr val="0070C0"/>
                </a:solidFill>
              </a:rPr>
              <a:t>theo</a:t>
            </a:r>
            <a:r>
              <a:rPr lang="en-US" sz="1200" b="0" i="0" baseline="0" dirty="0" smtClean="0">
                <a:solidFill>
                  <a:srgbClr val="0070C0"/>
                </a:solidFill>
              </a:rPr>
              <a:t> </a:t>
            </a:r>
            <a:r>
              <a:rPr lang="en-US" sz="1200" b="0" i="0" baseline="0" dirty="0" err="1" smtClean="0">
                <a:solidFill>
                  <a:srgbClr val="0070C0"/>
                </a:solidFill>
              </a:rPr>
              <a:t>dõi</a:t>
            </a:r>
            <a:r>
              <a:rPr lang="en-US" sz="1200" b="0" i="0" baseline="0" dirty="0" smtClean="0">
                <a:solidFill>
                  <a:srgbClr val="0070C0"/>
                </a:solidFill>
              </a:rPr>
              <a:t> </a:t>
            </a:r>
            <a:r>
              <a:rPr lang="en-US" sz="1200" b="0" i="0" baseline="0" dirty="0" err="1" smtClean="0">
                <a:solidFill>
                  <a:srgbClr val="0070C0"/>
                </a:solidFill>
              </a:rPr>
              <a:t>tình</a:t>
            </a:r>
            <a:r>
              <a:rPr lang="en-US" sz="1200" b="0" i="0" baseline="0" dirty="0" smtClean="0">
                <a:solidFill>
                  <a:srgbClr val="0070C0"/>
                </a:solidFill>
              </a:rPr>
              <a:t> </a:t>
            </a:r>
            <a:r>
              <a:rPr lang="en-US" sz="1200" b="0" i="0" baseline="0" dirty="0" err="1" smtClean="0">
                <a:solidFill>
                  <a:srgbClr val="0070C0"/>
                </a:solidFill>
              </a:rPr>
              <a:t>trạng</a:t>
            </a:r>
            <a:r>
              <a:rPr lang="en-US" sz="1200" b="0" i="0" baseline="0" dirty="0" smtClean="0">
                <a:solidFill>
                  <a:srgbClr val="0070C0"/>
                </a:solidFill>
              </a:rPr>
              <a:t> bus </a:t>
            </a:r>
            <a:r>
              <a:rPr lang="en-US" sz="1200" b="0" i="0" baseline="0" dirty="0" err="1" smtClean="0">
                <a:solidFill>
                  <a:srgbClr val="0070C0"/>
                </a:solidFill>
              </a:rPr>
              <a:t>này</a:t>
            </a:r>
            <a:r>
              <a:rPr lang="en-US" sz="1200" b="0" i="0" baseline="0" dirty="0" smtClean="0">
                <a:solidFill>
                  <a:srgbClr val="0070C0"/>
                </a:solidFill>
              </a:rPr>
              <a:t> </a:t>
            </a:r>
            <a:r>
              <a:rPr lang="en-US" sz="1200" b="0" i="0" baseline="0" dirty="0" err="1" smtClean="0">
                <a:solidFill>
                  <a:srgbClr val="0070C0"/>
                </a:solidFill>
              </a:rPr>
              <a:t>và</a:t>
            </a:r>
            <a:r>
              <a:rPr lang="en-US" sz="1200" b="0" i="0" baseline="0" dirty="0" smtClean="0">
                <a:solidFill>
                  <a:srgbClr val="0070C0"/>
                </a:solidFill>
              </a:rPr>
              <a:t> </a:t>
            </a:r>
            <a:r>
              <a:rPr lang="en-US" sz="1200" b="0" i="0" baseline="0" dirty="0" err="1" smtClean="0">
                <a:solidFill>
                  <a:srgbClr val="0070C0"/>
                </a:solidFill>
              </a:rPr>
              <a:t>truyền</a:t>
            </a:r>
            <a:r>
              <a:rPr lang="en-US" sz="1200" b="0" i="0" baseline="0" dirty="0" smtClean="0">
                <a:solidFill>
                  <a:srgbClr val="0070C0"/>
                </a:solidFill>
              </a:rPr>
              <a:t> </a:t>
            </a:r>
            <a:r>
              <a:rPr lang="en-US" sz="1200" b="0" i="0" baseline="0" dirty="0" err="1" smtClean="0">
                <a:solidFill>
                  <a:srgbClr val="0070C0"/>
                </a:solidFill>
              </a:rPr>
              <a:t>cập</a:t>
            </a:r>
            <a:r>
              <a:rPr lang="en-US" sz="1200" b="0" i="0" baseline="0" dirty="0" smtClean="0">
                <a:solidFill>
                  <a:srgbClr val="0070C0"/>
                </a:solidFill>
              </a:rPr>
              <a:t> </a:t>
            </a:r>
            <a:r>
              <a:rPr lang="en-US" sz="1200" b="0" i="0" baseline="0" dirty="0" err="1" smtClean="0">
                <a:solidFill>
                  <a:srgbClr val="0070C0"/>
                </a:solidFill>
              </a:rPr>
              <a:t>nhật</a:t>
            </a:r>
            <a:r>
              <a:rPr lang="en-US" sz="1200" b="0" i="0" baseline="0" dirty="0" smtClean="0">
                <a:solidFill>
                  <a:srgbClr val="0070C0"/>
                </a:solidFill>
              </a:rPr>
              <a:t> </a:t>
            </a:r>
            <a:r>
              <a:rPr lang="en-US" sz="1200" b="0" i="0" baseline="0" dirty="0" err="1" smtClean="0">
                <a:solidFill>
                  <a:srgbClr val="0070C0"/>
                </a:solidFill>
              </a:rPr>
              <a:t>dữ</a:t>
            </a:r>
            <a:r>
              <a:rPr lang="en-US" sz="1200" b="0" i="0" baseline="0" dirty="0" smtClean="0">
                <a:solidFill>
                  <a:srgbClr val="0070C0"/>
                </a:solidFill>
              </a:rPr>
              <a:t> </a:t>
            </a:r>
            <a:r>
              <a:rPr lang="en-US" sz="1200" b="0" i="0" baseline="0" dirty="0" err="1" smtClean="0">
                <a:solidFill>
                  <a:srgbClr val="0070C0"/>
                </a:solidFill>
              </a:rPr>
              <a:t>liệu</a:t>
            </a:r>
            <a:r>
              <a:rPr lang="en-US" sz="1200" b="0" i="0" baseline="0" dirty="0" smtClean="0">
                <a:solidFill>
                  <a:srgbClr val="0070C0"/>
                </a:solidFill>
              </a:rPr>
              <a:t> </a:t>
            </a:r>
            <a:r>
              <a:rPr lang="en-US" sz="1200" b="0" i="0" baseline="0" dirty="0" err="1" smtClean="0">
                <a:solidFill>
                  <a:srgbClr val="0070C0"/>
                </a:solidFill>
              </a:rPr>
              <a:t>đến</a:t>
            </a:r>
            <a:r>
              <a:rPr lang="en-US" sz="1200" b="0" i="0" baseline="0" dirty="0" smtClean="0">
                <a:solidFill>
                  <a:srgbClr val="0070C0"/>
                </a:solidFill>
              </a:rPr>
              <a:t> </a:t>
            </a:r>
            <a:r>
              <a:rPr lang="en-US" sz="1200" b="0" i="0" baseline="0" dirty="0" err="1" smtClean="0">
                <a:solidFill>
                  <a:srgbClr val="0070C0"/>
                </a:solidFill>
              </a:rPr>
              <a:t>các</a:t>
            </a:r>
            <a:r>
              <a:rPr lang="en-US" sz="1200" b="0" i="0" baseline="0" dirty="0" smtClean="0">
                <a:solidFill>
                  <a:srgbClr val="0070C0"/>
                </a:solidFill>
              </a:rPr>
              <a:t> processor </a:t>
            </a:r>
            <a:r>
              <a:rPr lang="en-US" sz="1200" b="0" i="0" baseline="0" dirty="0" err="1" smtClean="0">
                <a:solidFill>
                  <a:srgbClr val="0070C0"/>
                </a:solidFill>
              </a:rPr>
              <a:t>khác</a:t>
            </a:r>
            <a:r>
              <a:rPr lang="en-US" sz="1200" b="0" i="0" baseline="0" dirty="0" smtClean="0">
                <a:solidFill>
                  <a:srgbClr val="0070C0"/>
                </a:solidFill>
              </a:rPr>
              <a:t> </a:t>
            </a:r>
            <a:r>
              <a:rPr lang="en-US" sz="1200" b="0" i="0" baseline="0" dirty="0" err="1" smtClean="0">
                <a:solidFill>
                  <a:srgbClr val="0070C0"/>
                </a:solidFill>
              </a:rPr>
              <a:t>cũng</a:t>
            </a:r>
            <a:r>
              <a:rPr lang="en-US" sz="1200" b="0" i="0" baseline="0" dirty="0" smtClean="0">
                <a:solidFill>
                  <a:srgbClr val="0070C0"/>
                </a:solidFill>
              </a:rPr>
              <a:t> </a:t>
            </a:r>
            <a:r>
              <a:rPr lang="en-US" sz="1200" b="0" i="0" baseline="0" dirty="0" err="1" smtClean="0">
                <a:solidFill>
                  <a:srgbClr val="0070C0"/>
                </a:solidFill>
              </a:rPr>
              <a:t>như</a:t>
            </a:r>
            <a:r>
              <a:rPr lang="en-US" sz="1200" b="0" i="0" baseline="0" dirty="0" smtClean="0">
                <a:solidFill>
                  <a:srgbClr val="0070C0"/>
                </a:solidFill>
              </a:rPr>
              <a:t> </a:t>
            </a:r>
            <a:r>
              <a:rPr lang="en-US" sz="1200" b="0" i="0" baseline="0" dirty="0" err="1" smtClean="0">
                <a:solidFill>
                  <a:srgbClr val="0070C0"/>
                </a:solidFill>
              </a:rPr>
              <a:t>theo</a:t>
            </a:r>
            <a:r>
              <a:rPr lang="en-US" sz="1200" b="0" i="0" baseline="0" dirty="0" smtClean="0">
                <a:solidFill>
                  <a:srgbClr val="0070C0"/>
                </a:solidFill>
              </a:rPr>
              <a:t> </a:t>
            </a:r>
            <a:r>
              <a:rPr lang="en-US" sz="1200" b="0" i="0" baseline="0" dirty="0" err="1" smtClean="0">
                <a:solidFill>
                  <a:srgbClr val="0070C0"/>
                </a:solidFill>
              </a:rPr>
              <a:t>dõi</a:t>
            </a:r>
            <a:r>
              <a:rPr lang="en-US" sz="1200" b="0" i="0" baseline="0" dirty="0" smtClean="0">
                <a:solidFill>
                  <a:srgbClr val="0070C0"/>
                </a:solidFill>
              </a:rPr>
              <a:t> </a:t>
            </a:r>
            <a:r>
              <a:rPr lang="en-US" sz="1200" b="0" i="0" baseline="0" dirty="0" err="1" smtClean="0">
                <a:solidFill>
                  <a:srgbClr val="0070C0"/>
                </a:solidFill>
              </a:rPr>
              <a:t>những</a:t>
            </a:r>
            <a:r>
              <a:rPr lang="en-US" sz="1200" b="0" i="0" baseline="0" dirty="0" smtClean="0">
                <a:solidFill>
                  <a:srgbClr val="0070C0"/>
                </a:solidFill>
              </a:rPr>
              <a:t> </a:t>
            </a:r>
            <a:r>
              <a:rPr lang="en-US" sz="1200" b="0" i="0" baseline="0" dirty="0" err="1" smtClean="0">
                <a:solidFill>
                  <a:srgbClr val="0070C0"/>
                </a:solidFill>
              </a:rPr>
              <a:t>cập</a:t>
            </a:r>
            <a:r>
              <a:rPr lang="en-US" sz="1200" b="0" i="0" baseline="0" dirty="0" smtClean="0">
                <a:solidFill>
                  <a:srgbClr val="0070C0"/>
                </a:solidFill>
              </a:rPr>
              <a:t> </a:t>
            </a:r>
            <a:r>
              <a:rPr lang="en-US" sz="1200" b="0" i="0" baseline="0" dirty="0" err="1" smtClean="0">
                <a:solidFill>
                  <a:srgbClr val="0070C0"/>
                </a:solidFill>
              </a:rPr>
              <a:t>nhật</a:t>
            </a:r>
            <a:r>
              <a:rPr lang="en-US" sz="1200" b="0" i="0" baseline="0" dirty="0" smtClean="0">
                <a:solidFill>
                  <a:srgbClr val="0070C0"/>
                </a:solidFill>
              </a:rPr>
              <a:t> </a:t>
            </a:r>
            <a:r>
              <a:rPr lang="en-US" sz="1200" b="0" i="0" baseline="0" dirty="0" err="1" smtClean="0">
                <a:solidFill>
                  <a:srgbClr val="0070C0"/>
                </a:solidFill>
              </a:rPr>
              <a:t>từ</a:t>
            </a:r>
            <a:r>
              <a:rPr lang="en-US" sz="1200" b="0" i="0" baseline="0" dirty="0" smtClean="0">
                <a:solidFill>
                  <a:srgbClr val="0070C0"/>
                </a:solidFill>
              </a:rPr>
              <a:t> </a:t>
            </a:r>
            <a:r>
              <a:rPr lang="en-US" sz="1200" b="0" i="0" baseline="0" dirty="0" err="1" smtClean="0">
                <a:solidFill>
                  <a:srgbClr val="0070C0"/>
                </a:solidFill>
              </a:rPr>
              <a:t>các</a:t>
            </a:r>
            <a:r>
              <a:rPr lang="en-US" sz="1200" b="0" i="0" baseline="0" dirty="0" smtClean="0">
                <a:solidFill>
                  <a:srgbClr val="0070C0"/>
                </a:solidFill>
              </a:rPr>
              <a:t> processor </a:t>
            </a:r>
            <a:r>
              <a:rPr lang="en-US" sz="1200" b="0" i="0" baseline="0" dirty="0" err="1" smtClean="0">
                <a:solidFill>
                  <a:srgbClr val="0070C0"/>
                </a:solidFill>
              </a:rPr>
              <a:t>khác</a:t>
            </a:r>
            <a:r>
              <a:rPr lang="en-US" sz="1200" b="0" i="0" baseline="0" dirty="0" smtClean="0">
                <a:solidFill>
                  <a:srgbClr val="0070C0"/>
                </a:solidFill>
              </a:rPr>
              <a:t>.</a:t>
            </a:r>
          </a:p>
          <a:p>
            <a:endParaRPr lang="en-US" sz="1200" b="0" i="0" baseline="0" dirty="0" smtClean="0">
              <a:solidFill>
                <a:srgbClr val="0070C0"/>
              </a:solidFill>
            </a:endParaRPr>
          </a:p>
          <a:p>
            <a:endParaRPr lang="en-US" sz="1200" b="0" i="0" dirty="0" smtClean="0">
              <a:solidFill>
                <a:srgbClr val="0070C0"/>
              </a:solidFill>
            </a:endParaRPr>
          </a:p>
          <a:p>
            <a:r>
              <a:rPr lang="en-US" sz="1200" kern="1200" dirty="0" smtClean="0">
                <a:solidFill>
                  <a:schemeClr val="tx1"/>
                </a:solidFill>
                <a:latin typeface="Times New Roman" pitchFamily="-84" charset="0"/>
                <a:ea typeface="+mn-ea"/>
                <a:cs typeface="+mn-cs"/>
              </a:rPr>
              <a:t>Hardware-based 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directory protocols and snoopy protocols.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2</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GB" b="1" dirty="0" smtClean="0"/>
              <a:t>Multiple CPU computer: </a:t>
            </a:r>
            <a:r>
              <a:rPr lang="en-GB" b="0" dirty="0" err="1" smtClean="0"/>
              <a:t>Máy</a:t>
            </a:r>
            <a:r>
              <a:rPr lang="en-GB" b="0" baseline="0" dirty="0" smtClean="0"/>
              <a:t> </a:t>
            </a:r>
            <a:r>
              <a:rPr lang="en-GB" b="0" baseline="0" dirty="0" err="1" smtClean="0"/>
              <a:t>tính</a:t>
            </a:r>
            <a:r>
              <a:rPr lang="en-GB" b="0" baseline="0" dirty="0" smtClean="0"/>
              <a:t> </a:t>
            </a:r>
            <a:r>
              <a:rPr lang="en-GB" b="0" baseline="0" dirty="0" err="1" smtClean="0"/>
              <a:t>nhiều</a:t>
            </a:r>
            <a:r>
              <a:rPr lang="en-GB" b="0" baseline="0" dirty="0" smtClean="0"/>
              <a:t> CPU/ </a:t>
            </a:r>
            <a:r>
              <a:rPr lang="en-GB" b="0" baseline="0" dirty="0" err="1" smtClean="0"/>
              <a:t>đa</a:t>
            </a:r>
            <a:r>
              <a:rPr lang="en-GB" b="0" baseline="0" dirty="0" smtClean="0"/>
              <a:t> </a:t>
            </a:r>
            <a:r>
              <a:rPr lang="en-GB" b="0" baseline="0" dirty="0" err="1" smtClean="0"/>
              <a:t>nhân</a:t>
            </a:r>
            <a:endParaRPr lang="en-GB" b="0" baseline="0" dirty="0" smtClean="0"/>
          </a:p>
          <a:p>
            <a:r>
              <a:rPr lang="en-GB" b="1" baseline="0" dirty="0" smtClean="0"/>
              <a:t>Symmetric multiprocessor:</a:t>
            </a:r>
            <a:r>
              <a:rPr lang="en-GB" b="0" baseline="0" dirty="0" smtClean="0"/>
              <a:t> </a:t>
            </a:r>
            <a:r>
              <a:rPr lang="en-GB" b="0" baseline="0" dirty="0" err="1" smtClean="0"/>
              <a:t>Bộ</a:t>
            </a:r>
            <a:r>
              <a:rPr lang="en-GB" b="0" baseline="0" dirty="0" smtClean="0"/>
              <a:t> </a:t>
            </a:r>
            <a:r>
              <a:rPr lang="en-GB" b="0" baseline="0" dirty="0" err="1" smtClean="0"/>
              <a:t>xử</a:t>
            </a:r>
            <a:r>
              <a:rPr lang="en-GB" b="0" baseline="0" dirty="0" smtClean="0"/>
              <a:t> </a:t>
            </a:r>
            <a:r>
              <a:rPr lang="en-GB" b="0" baseline="0" dirty="0" err="1" smtClean="0"/>
              <a:t>lý</a:t>
            </a:r>
            <a:r>
              <a:rPr lang="en-GB" b="0" baseline="0" dirty="0" smtClean="0"/>
              <a:t> </a:t>
            </a:r>
            <a:r>
              <a:rPr lang="en-GB" b="0" baseline="0" dirty="0" err="1" smtClean="0"/>
              <a:t>nhiều</a:t>
            </a:r>
            <a:r>
              <a:rPr lang="en-GB" b="0" baseline="0" dirty="0" smtClean="0"/>
              <a:t> </a:t>
            </a:r>
            <a:r>
              <a:rPr lang="en-GB" b="0" baseline="0" dirty="0" err="1" smtClean="0"/>
              <a:t>nhân</a:t>
            </a:r>
            <a:r>
              <a:rPr lang="en-GB" b="0" baseline="0" dirty="0" smtClean="0"/>
              <a:t>, </a:t>
            </a:r>
            <a:r>
              <a:rPr lang="en-GB" b="0" baseline="0" dirty="0" err="1" smtClean="0"/>
              <a:t>các</a:t>
            </a:r>
            <a:r>
              <a:rPr lang="en-GB" b="0" baseline="0" dirty="0" smtClean="0"/>
              <a:t> </a:t>
            </a:r>
            <a:r>
              <a:rPr lang="en-GB" b="0" baseline="0" dirty="0" err="1" smtClean="0"/>
              <a:t>nhân</a:t>
            </a:r>
            <a:r>
              <a:rPr lang="en-GB" b="0" baseline="0" dirty="0" smtClean="0"/>
              <a:t> </a:t>
            </a:r>
            <a:r>
              <a:rPr lang="en-GB" b="0" baseline="0" dirty="0" err="1" smtClean="0"/>
              <a:t>giống</a:t>
            </a:r>
            <a:r>
              <a:rPr lang="en-GB" b="0" baseline="0" dirty="0" smtClean="0"/>
              <a:t> </a:t>
            </a:r>
            <a:r>
              <a:rPr lang="en-GB" b="0" baseline="0" dirty="0" err="1" smtClean="0"/>
              <a:t>nhau</a:t>
            </a:r>
            <a:endParaRPr lang="en-GB" b="0" baseline="0" dirty="0" smtClean="0"/>
          </a:p>
          <a:p>
            <a:r>
              <a:rPr lang="en-GB" b="1" baseline="0" dirty="0" smtClean="0"/>
              <a:t>Cache coherence</a:t>
            </a:r>
            <a:r>
              <a:rPr lang="en-GB" b="0" baseline="0" dirty="0" smtClean="0"/>
              <a:t>: </a:t>
            </a:r>
            <a:r>
              <a:rPr lang="en-GB" b="0" baseline="0" dirty="0" err="1" smtClean="0"/>
              <a:t>Việc</a:t>
            </a:r>
            <a:r>
              <a:rPr lang="en-GB" b="0" baseline="0" dirty="0" smtClean="0"/>
              <a:t> </a:t>
            </a:r>
            <a:r>
              <a:rPr lang="en-GB" b="0" baseline="0" dirty="0" err="1" smtClean="0"/>
              <a:t>đưa</a:t>
            </a:r>
            <a:r>
              <a:rPr lang="en-GB" b="0" baseline="0" dirty="0" smtClean="0"/>
              <a:t> cache </a:t>
            </a:r>
            <a:r>
              <a:rPr lang="en-GB" b="0" baseline="0" dirty="0" err="1" smtClean="0"/>
              <a:t>vào</a:t>
            </a:r>
            <a:r>
              <a:rPr lang="en-GB" b="0" baseline="0" dirty="0" smtClean="0"/>
              <a:t> </a:t>
            </a:r>
            <a:r>
              <a:rPr lang="en-GB" b="0" baseline="0" dirty="0" err="1" smtClean="0"/>
              <a:t>bên</a:t>
            </a:r>
            <a:r>
              <a:rPr lang="en-GB" b="0" baseline="0" dirty="0" smtClean="0"/>
              <a:t> </a:t>
            </a:r>
            <a:r>
              <a:rPr lang="en-GB" b="0" baseline="0" dirty="0" err="1" smtClean="0"/>
              <a:t>trong</a:t>
            </a:r>
            <a:r>
              <a:rPr lang="en-GB" b="0" baseline="0" dirty="0" smtClean="0"/>
              <a:t> CPU</a:t>
            </a:r>
            <a:endParaRPr lang="en-GB" b="1" dirty="0" smtClean="0"/>
          </a:p>
          <a:p>
            <a:r>
              <a:rPr lang="en-GB" b="1" dirty="0" smtClean="0"/>
              <a:t>MESI protocol</a:t>
            </a:r>
            <a:r>
              <a:rPr lang="en-GB" dirty="0" smtClean="0"/>
              <a:t>: </a:t>
            </a:r>
            <a:r>
              <a:rPr lang="en-GB" dirty="0" err="1" smtClean="0"/>
              <a:t>Giao</a:t>
            </a:r>
            <a:r>
              <a:rPr lang="en-GB" dirty="0" smtClean="0"/>
              <a:t> </a:t>
            </a:r>
            <a:r>
              <a:rPr lang="en-GB" dirty="0" err="1" smtClean="0"/>
              <a:t>thức</a:t>
            </a:r>
            <a:r>
              <a:rPr lang="en-GB" dirty="0" smtClean="0"/>
              <a:t>/</a:t>
            </a:r>
            <a:r>
              <a:rPr lang="en-GB" baseline="0" dirty="0" smtClean="0"/>
              <a:t> </a:t>
            </a:r>
            <a:r>
              <a:rPr lang="en-GB" baseline="0" dirty="0" err="1" smtClean="0"/>
              <a:t>cách</a:t>
            </a:r>
            <a:r>
              <a:rPr lang="en-GB" baseline="0" dirty="0" smtClean="0"/>
              <a:t> </a:t>
            </a:r>
            <a:r>
              <a:rPr lang="en-GB" baseline="0" dirty="0" err="1" smtClean="0"/>
              <a:t>thực</a:t>
            </a:r>
            <a:r>
              <a:rPr lang="en-GB" baseline="0" dirty="0" smtClean="0"/>
              <a:t> </a:t>
            </a:r>
            <a:r>
              <a:rPr lang="en-GB" baseline="0" dirty="0" err="1" smtClean="0"/>
              <a:t>quản</a:t>
            </a:r>
            <a:r>
              <a:rPr lang="en-GB" baseline="0" dirty="0" smtClean="0"/>
              <a:t> </a:t>
            </a:r>
            <a:r>
              <a:rPr lang="en-GB" baseline="0" dirty="0" err="1" smtClean="0"/>
              <a:t>lý</a:t>
            </a:r>
            <a:r>
              <a:rPr lang="en-GB" baseline="0" dirty="0" smtClean="0"/>
              <a:t> </a:t>
            </a:r>
            <a:r>
              <a:rPr lang="en-GB" baseline="0" dirty="0" err="1" smtClean="0"/>
              <a:t>nhiều</a:t>
            </a:r>
            <a:r>
              <a:rPr lang="en-GB" baseline="0" dirty="0" smtClean="0"/>
              <a:t> CPU </a:t>
            </a:r>
            <a:r>
              <a:rPr lang="en-GB" baseline="0" dirty="0" err="1" smtClean="0"/>
              <a:t>cùng</a:t>
            </a:r>
            <a:r>
              <a:rPr lang="en-GB" baseline="0" dirty="0" smtClean="0"/>
              <a:t> </a:t>
            </a:r>
            <a:r>
              <a:rPr lang="en-GB" baseline="0" dirty="0" err="1" smtClean="0"/>
              <a:t>truy</a:t>
            </a:r>
            <a:r>
              <a:rPr lang="en-GB" baseline="0" dirty="0" smtClean="0"/>
              <a:t> </a:t>
            </a:r>
            <a:r>
              <a:rPr lang="en-GB" baseline="0" dirty="0" err="1" smtClean="0"/>
              <a:t>xuất</a:t>
            </a:r>
            <a:r>
              <a:rPr lang="en-GB" baseline="0" dirty="0" smtClean="0"/>
              <a:t> cache </a:t>
            </a:r>
            <a:r>
              <a:rPr lang="en-GB" baseline="0" dirty="0" err="1" smtClean="0"/>
              <a:t>dùng</a:t>
            </a:r>
            <a:r>
              <a:rPr lang="en-GB" baseline="0" dirty="0" smtClean="0"/>
              <a:t> </a:t>
            </a:r>
            <a:r>
              <a:rPr lang="en-GB" baseline="0" dirty="0" err="1" smtClean="0"/>
              <a:t>chung</a:t>
            </a:r>
            <a:r>
              <a:rPr lang="en-GB" baseline="0" dirty="0" smtClean="0"/>
              <a:t>.</a:t>
            </a:r>
          </a:p>
          <a:p>
            <a:r>
              <a:rPr lang="en-GB" b="1" baseline="0" dirty="0" smtClean="0"/>
              <a:t>Thread</a:t>
            </a:r>
            <a:r>
              <a:rPr lang="en-GB" baseline="0" dirty="0" smtClean="0"/>
              <a:t>: </a:t>
            </a:r>
            <a:r>
              <a:rPr lang="en-GB" baseline="0" dirty="0" err="1" smtClean="0"/>
              <a:t>Luồng</a:t>
            </a:r>
            <a:r>
              <a:rPr lang="en-GB" baseline="0" dirty="0" smtClean="0"/>
              <a:t>, </a:t>
            </a:r>
            <a:r>
              <a:rPr lang="en-GB" baseline="0" dirty="0" err="1" smtClean="0"/>
              <a:t>một</a:t>
            </a:r>
            <a:r>
              <a:rPr lang="en-GB" baseline="0" dirty="0" smtClean="0"/>
              <a:t> </a:t>
            </a:r>
            <a:r>
              <a:rPr lang="en-GB" baseline="0" dirty="0" err="1" smtClean="0"/>
              <a:t>đơn</a:t>
            </a:r>
            <a:r>
              <a:rPr lang="en-GB" baseline="0" dirty="0" smtClean="0"/>
              <a:t> </a:t>
            </a:r>
            <a:r>
              <a:rPr lang="en-GB" baseline="0" dirty="0" err="1" smtClean="0"/>
              <a:t>vị</a:t>
            </a:r>
            <a:r>
              <a:rPr lang="en-GB" baseline="0" dirty="0" smtClean="0"/>
              <a:t> code (</a:t>
            </a:r>
            <a:r>
              <a:rPr lang="en-GB" baseline="0" dirty="0" err="1" smtClean="0"/>
              <a:t>hàm</a:t>
            </a:r>
            <a:r>
              <a:rPr lang="en-GB" baseline="0" dirty="0" smtClean="0"/>
              <a:t>) </a:t>
            </a:r>
            <a:r>
              <a:rPr lang="en-GB" baseline="0" dirty="0" err="1" smtClean="0"/>
              <a:t>đang</a:t>
            </a:r>
            <a:r>
              <a:rPr lang="en-GB" baseline="0" dirty="0" smtClean="0"/>
              <a:t> </a:t>
            </a:r>
            <a:r>
              <a:rPr lang="en-GB" baseline="0" dirty="0" err="1" smtClean="0"/>
              <a:t>thực</a:t>
            </a:r>
            <a:r>
              <a:rPr lang="en-GB" baseline="0" dirty="0" smtClean="0"/>
              <a:t> </a:t>
            </a:r>
            <a:r>
              <a:rPr lang="en-GB" baseline="0" dirty="0" err="1" smtClean="0"/>
              <a:t>thi</a:t>
            </a:r>
            <a:r>
              <a:rPr lang="en-GB" baseline="0" dirty="0" smtClean="0"/>
              <a:t>.</a:t>
            </a:r>
          </a:p>
          <a:p>
            <a:r>
              <a:rPr lang="en-GB" b="1" baseline="0" dirty="0" smtClean="0"/>
              <a:t>Multithreading</a:t>
            </a:r>
            <a:r>
              <a:rPr lang="en-GB" baseline="0" dirty="0" smtClean="0"/>
              <a:t>: </a:t>
            </a:r>
            <a:r>
              <a:rPr lang="en-GB" baseline="0" dirty="0" err="1" smtClean="0"/>
              <a:t>Kỹ</a:t>
            </a:r>
            <a:r>
              <a:rPr lang="en-GB" baseline="0" dirty="0" smtClean="0"/>
              <a:t> </a:t>
            </a:r>
            <a:r>
              <a:rPr lang="en-GB" baseline="0" dirty="0" err="1" smtClean="0"/>
              <a:t>thuật</a:t>
            </a:r>
            <a:r>
              <a:rPr lang="en-GB" baseline="0" dirty="0" smtClean="0"/>
              <a:t> </a:t>
            </a:r>
            <a:r>
              <a:rPr lang="en-GB" baseline="0" dirty="0" err="1" smtClean="0"/>
              <a:t>đa</a:t>
            </a:r>
            <a:r>
              <a:rPr lang="en-GB" baseline="0" dirty="0" smtClean="0"/>
              <a:t> </a:t>
            </a:r>
            <a:r>
              <a:rPr lang="en-GB" baseline="0" dirty="0" err="1" smtClean="0"/>
              <a:t>luồng</a:t>
            </a:r>
            <a:r>
              <a:rPr lang="en-GB" baseline="0" dirty="0" smtClean="0"/>
              <a:t>. </a:t>
            </a:r>
            <a:r>
              <a:rPr lang="en-GB" baseline="0" dirty="0" err="1" smtClean="0"/>
              <a:t>Một</a:t>
            </a:r>
            <a:r>
              <a:rPr lang="en-GB" baseline="0" dirty="0" smtClean="0"/>
              <a:t> </a:t>
            </a:r>
            <a:r>
              <a:rPr lang="en-GB" baseline="0" dirty="0" err="1" smtClean="0"/>
              <a:t>kỹ</a:t>
            </a:r>
            <a:r>
              <a:rPr lang="en-GB" baseline="0" dirty="0" smtClean="0"/>
              <a:t> </a:t>
            </a:r>
            <a:r>
              <a:rPr lang="en-GB" baseline="0" dirty="0" err="1" smtClean="0"/>
              <a:t>thuật</a:t>
            </a:r>
            <a:r>
              <a:rPr lang="en-GB" baseline="0" dirty="0" smtClean="0"/>
              <a:t> </a:t>
            </a:r>
            <a:r>
              <a:rPr lang="en-GB" baseline="0" dirty="0" err="1" smtClean="0"/>
              <a:t>cho</a:t>
            </a:r>
            <a:r>
              <a:rPr lang="en-GB" baseline="0" dirty="0" smtClean="0"/>
              <a:t> </a:t>
            </a:r>
            <a:r>
              <a:rPr lang="en-GB" baseline="0" dirty="0" err="1" smtClean="0"/>
              <a:t>phép</a:t>
            </a:r>
            <a:r>
              <a:rPr lang="en-GB" baseline="0" dirty="0" smtClean="0"/>
              <a:t> CPU </a:t>
            </a:r>
            <a:r>
              <a:rPr lang="en-GB" baseline="0" dirty="0" err="1" smtClean="0"/>
              <a:t>thực</a:t>
            </a:r>
            <a:r>
              <a:rPr lang="en-GB" baseline="0" dirty="0" smtClean="0"/>
              <a:t> </a:t>
            </a:r>
            <a:r>
              <a:rPr lang="en-GB" baseline="0" dirty="0" err="1" smtClean="0"/>
              <a:t>thi</a:t>
            </a:r>
            <a:r>
              <a:rPr lang="en-GB" baseline="0" dirty="0" smtClean="0"/>
              <a:t> </a:t>
            </a:r>
            <a:r>
              <a:rPr lang="en-GB" baseline="0" dirty="0" err="1" smtClean="0"/>
              <a:t>nhiều</a:t>
            </a:r>
            <a:r>
              <a:rPr lang="en-GB" baseline="0" dirty="0" smtClean="0"/>
              <a:t> </a:t>
            </a:r>
            <a:r>
              <a:rPr lang="en-GB" baseline="0" dirty="0" err="1" smtClean="0"/>
              <a:t>hàm</a:t>
            </a:r>
            <a:r>
              <a:rPr lang="en-GB" baseline="0" dirty="0" smtClean="0"/>
              <a:t> </a:t>
            </a:r>
            <a:r>
              <a:rPr lang="en-GB" baseline="0" dirty="0" err="1" smtClean="0"/>
              <a:t>đồng</a:t>
            </a:r>
            <a:r>
              <a:rPr lang="en-GB" baseline="0" dirty="0" smtClean="0"/>
              <a:t> </a:t>
            </a:r>
            <a:r>
              <a:rPr lang="en-GB" baseline="0" dirty="0" err="1" smtClean="0"/>
              <a:t>thời</a:t>
            </a:r>
            <a:r>
              <a:rPr lang="en-GB" baseline="0" dirty="0" smtClean="0"/>
              <a:t> </a:t>
            </a:r>
            <a:r>
              <a:rPr lang="en-GB" baseline="0" dirty="0" smtClean="0">
                <a:sym typeface="Wingdings" pitchFamily="2" charset="2"/>
              </a:rPr>
              <a:t> </a:t>
            </a:r>
            <a:r>
              <a:rPr lang="en-GB" baseline="0" dirty="0" err="1" smtClean="0">
                <a:sym typeface="Wingdings" pitchFamily="2" charset="2"/>
              </a:rPr>
              <a:t>Không</a:t>
            </a:r>
            <a:r>
              <a:rPr lang="en-GB" baseline="0" dirty="0" smtClean="0">
                <a:sym typeface="Wingdings" pitchFamily="2" charset="2"/>
              </a:rPr>
              <a:t> </a:t>
            </a:r>
            <a:r>
              <a:rPr lang="en-GB" baseline="0" dirty="0" err="1" smtClean="0">
                <a:sym typeface="Wingdings" pitchFamily="2" charset="2"/>
              </a:rPr>
              <a:t>cho</a:t>
            </a:r>
            <a:r>
              <a:rPr lang="en-GB" baseline="0" dirty="0" smtClean="0">
                <a:sym typeface="Wingdings" pitchFamily="2" charset="2"/>
              </a:rPr>
              <a:t> CPU </a:t>
            </a:r>
            <a:r>
              <a:rPr lang="en-GB" baseline="0" dirty="0" err="1" smtClean="0">
                <a:sym typeface="Wingdings" pitchFamily="2" charset="2"/>
              </a:rPr>
              <a:t>rảnh</a:t>
            </a:r>
            <a:r>
              <a:rPr lang="en-GB" baseline="0" dirty="0" smtClean="0">
                <a:sym typeface="Wingdings" pitchFamily="2" charset="2"/>
              </a:rPr>
              <a:t>  </a:t>
            </a:r>
            <a:r>
              <a:rPr lang="en-GB" baseline="0" dirty="0" err="1" smtClean="0">
                <a:sym typeface="Wingdings" pitchFamily="2" charset="2"/>
              </a:rPr>
              <a:t>Tăng</a:t>
            </a:r>
            <a:r>
              <a:rPr lang="en-GB" baseline="0" dirty="0" smtClean="0">
                <a:sym typeface="Wingdings" pitchFamily="2" charset="2"/>
              </a:rPr>
              <a:t> </a:t>
            </a:r>
            <a:r>
              <a:rPr lang="en-GB" baseline="0" dirty="0" err="1" smtClean="0">
                <a:sym typeface="Wingdings" pitchFamily="2" charset="2"/>
              </a:rPr>
              <a:t>hiệu</a:t>
            </a:r>
            <a:r>
              <a:rPr lang="en-GB" baseline="0" dirty="0" smtClean="0">
                <a:sym typeface="Wingdings" pitchFamily="2" charset="2"/>
              </a:rPr>
              <a:t> </a:t>
            </a:r>
            <a:r>
              <a:rPr lang="en-GB" baseline="0" dirty="0" err="1" smtClean="0">
                <a:sym typeface="Wingdings" pitchFamily="2" charset="2"/>
              </a:rPr>
              <a:t>suất</a:t>
            </a:r>
            <a:r>
              <a:rPr lang="en-GB" baseline="0" dirty="0" smtClean="0">
                <a:sym typeface="Wingdings" pitchFamily="2" charset="2"/>
              </a:rPr>
              <a:t>.</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20</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multiple buses or some other complex interconnection scheme. </a:t>
            </a:r>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21</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b="0" i="0" u="none" baseline="0" dirty="0" err="1" smtClean="0">
                <a:solidFill>
                  <a:srgbClr val="0070C0"/>
                </a:solidFill>
              </a:rPr>
              <a:t>Mỗi</a:t>
            </a:r>
            <a:r>
              <a:rPr lang="en-US" sz="1200" b="0" i="0" u="none" baseline="0" dirty="0" smtClean="0">
                <a:solidFill>
                  <a:srgbClr val="0070C0"/>
                </a:solidFill>
              </a:rPr>
              <a:t> </a:t>
            </a:r>
            <a:r>
              <a:rPr lang="en-US" sz="1200" b="0" i="0" u="none" baseline="0" dirty="0" err="1" smtClean="0">
                <a:solidFill>
                  <a:srgbClr val="0070C0"/>
                </a:solidFill>
              </a:rPr>
              <a:t>dữ</a:t>
            </a:r>
            <a:r>
              <a:rPr lang="en-US" sz="1200" b="0" i="0" u="none" baseline="0" dirty="0" smtClean="0">
                <a:solidFill>
                  <a:srgbClr val="0070C0"/>
                </a:solidFill>
              </a:rPr>
              <a:t> </a:t>
            </a:r>
            <a:r>
              <a:rPr lang="en-US" sz="1200" b="0" i="0" u="none" baseline="0" dirty="0" err="1" smtClean="0">
                <a:solidFill>
                  <a:srgbClr val="0070C0"/>
                </a:solidFill>
              </a:rPr>
              <a:t>liệu</a:t>
            </a:r>
            <a:r>
              <a:rPr lang="en-US" sz="1200" b="0" i="0" u="none" baseline="0" dirty="0" smtClean="0">
                <a:solidFill>
                  <a:srgbClr val="0070C0"/>
                </a:solidFill>
              </a:rPr>
              <a:t> </a:t>
            </a:r>
            <a:r>
              <a:rPr lang="en-US" sz="1200" b="0" i="0" u="none" baseline="0" dirty="0" err="1" smtClean="0">
                <a:solidFill>
                  <a:srgbClr val="0070C0"/>
                </a:solidFill>
              </a:rPr>
              <a:t>chung</a:t>
            </a:r>
            <a:r>
              <a:rPr lang="en-US" sz="1200" b="0" i="0" u="none" baseline="0" dirty="0" smtClean="0">
                <a:solidFill>
                  <a:srgbClr val="0070C0"/>
                </a:solidFill>
              </a:rPr>
              <a:t> </a:t>
            </a:r>
            <a:r>
              <a:rPr lang="en-US" sz="1200" b="0" i="0" u="none" baseline="0" dirty="0" err="1" smtClean="0">
                <a:solidFill>
                  <a:srgbClr val="0070C0"/>
                </a:solidFill>
              </a:rPr>
              <a:t>tại</a:t>
            </a:r>
            <a:r>
              <a:rPr lang="en-US" sz="1200" b="0" i="0" u="none" baseline="0" dirty="0" smtClean="0">
                <a:solidFill>
                  <a:srgbClr val="0070C0"/>
                </a:solidFill>
              </a:rPr>
              <a:t> 1 </a:t>
            </a:r>
            <a:r>
              <a:rPr lang="en-US" sz="1200" b="0" i="0" u="none" baseline="0" dirty="0" err="1" smtClean="0">
                <a:solidFill>
                  <a:srgbClr val="0070C0"/>
                </a:solidFill>
              </a:rPr>
              <a:t>thời</a:t>
            </a:r>
            <a:r>
              <a:rPr lang="en-US" sz="1200" b="0" i="0" u="none" baseline="0" dirty="0" smtClean="0">
                <a:solidFill>
                  <a:srgbClr val="0070C0"/>
                </a:solidFill>
              </a:rPr>
              <a:t> </a:t>
            </a:r>
            <a:r>
              <a:rPr lang="en-US" sz="1200" b="0" i="0" u="none" baseline="0" dirty="0" err="1" smtClean="0">
                <a:solidFill>
                  <a:srgbClr val="0070C0"/>
                </a:solidFill>
              </a:rPr>
              <a:t>điểm</a:t>
            </a:r>
            <a:r>
              <a:rPr lang="en-US" sz="1200" b="0" i="0" u="none" baseline="0" dirty="0" smtClean="0">
                <a:solidFill>
                  <a:srgbClr val="0070C0"/>
                </a:solidFill>
              </a:rPr>
              <a:t> </a:t>
            </a:r>
            <a:r>
              <a:rPr lang="en-US" sz="1200" b="0" i="0" u="none" baseline="0" dirty="0" err="1" smtClean="0">
                <a:solidFill>
                  <a:srgbClr val="0070C0"/>
                </a:solidFill>
              </a:rPr>
              <a:t>có</a:t>
            </a:r>
            <a:r>
              <a:rPr lang="en-US" sz="1200" b="0" i="0" u="none" baseline="0" dirty="0" smtClean="0">
                <a:solidFill>
                  <a:srgbClr val="0070C0"/>
                </a:solidFill>
              </a:rPr>
              <a:t> </a:t>
            </a:r>
            <a:r>
              <a:rPr lang="en-US" sz="1200" b="0" i="0" u="none" baseline="0" dirty="0" err="1" smtClean="0">
                <a:solidFill>
                  <a:srgbClr val="0070C0"/>
                </a:solidFill>
              </a:rPr>
              <a:t>thể</a:t>
            </a:r>
            <a:r>
              <a:rPr lang="en-US" sz="1200" b="0" i="0" u="none" baseline="0" dirty="0" smtClean="0">
                <a:solidFill>
                  <a:srgbClr val="0070C0"/>
                </a:solidFill>
              </a:rPr>
              <a:t> </a:t>
            </a:r>
            <a:r>
              <a:rPr lang="en-US" sz="1200" b="0" i="0" u="none" baseline="0" dirty="0" err="1" smtClean="0">
                <a:solidFill>
                  <a:srgbClr val="0070C0"/>
                </a:solidFill>
              </a:rPr>
              <a:t>có</a:t>
            </a:r>
            <a:r>
              <a:rPr lang="en-US" sz="1200" b="0" i="0" u="none" baseline="0" dirty="0" smtClean="0">
                <a:solidFill>
                  <a:srgbClr val="0070C0"/>
                </a:solidFill>
              </a:rPr>
              <a:t> 1 </a:t>
            </a:r>
            <a:r>
              <a:rPr lang="en-US" sz="1200" b="0" i="0" u="none" baseline="0" dirty="0" err="1" smtClean="0">
                <a:solidFill>
                  <a:srgbClr val="0070C0"/>
                </a:solidFill>
              </a:rPr>
              <a:t>trạng</a:t>
            </a:r>
            <a:r>
              <a:rPr lang="en-US" sz="1200" b="0" i="0" u="none" baseline="0" dirty="0" smtClean="0">
                <a:solidFill>
                  <a:srgbClr val="0070C0"/>
                </a:solidFill>
              </a:rPr>
              <a:t> </a:t>
            </a:r>
            <a:r>
              <a:rPr lang="en-US" sz="1200" b="0" i="0" u="none" baseline="0" dirty="0" err="1" smtClean="0">
                <a:solidFill>
                  <a:srgbClr val="0070C0"/>
                </a:solidFill>
              </a:rPr>
              <a:t>thái</a:t>
            </a:r>
            <a:r>
              <a:rPr lang="en-US" sz="1200" b="0" i="0" u="none" baseline="0" dirty="0" smtClean="0">
                <a:solidFill>
                  <a:srgbClr val="0070C0"/>
                </a:solidFill>
              </a:rPr>
              <a:t> </a:t>
            </a:r>
            <a:r>
              <a:rPr lang="en-US" sz="1200" b="0" i="0" u="none" baseline="0" dirty="0" err="1" smtClean="0">
                <a:solidFill>
                  <a:srgbClr val="0070C0"/>
                </a:solidFill>
              </a:rPr>
              <a:t>trong</a:t>
            </a:r>
            <a:r>
              <a:rPr lang="en-US" sz="1200" b="0" i="0" u="none" baseline="0" dirty="0" smtClean="0">
                <a:solidFill>
                  <a:srgbClr val="0070C0"/>
                </a:solidFill>
              </a:rPr>
              <a:t> 4 </a:t>
            </a:r>
            <a:r>
              <a:rPr lang="en-US" sz="1200" b="0" i="0" u="none" baseline="0" dirty="0" err="1" smtClean="0">
                <a:solidFill>
                  <a:srgbClr val="0070C0"/>
                </a:solidFill>
              </a:rPr>
              <a:t>trạng</a:t>
            </a:r>
            <a:r>
              <a:rPr lang="en-US" sz="1200" b="0" i="0" u="none" baseline="0" dirty="0" smtClean="0">
                <a:solidFill>
                  <a:srgbClr val="0070C0"/>
                </a:solidFill>
              </a:rPr>
              <a:t> </a:t>
            </a:r>
            <a:r>
              <a:rPr lang="en-US" sz="1200" b="0" i="0" u="none" baseline="0" dirty="0" err="1" smtClean="0">
                <a:solidFill>
                  <a:srgbClr val="0070C0"/>
                </a:solidFill>
              </a:rPr>
              <a:t>thái</a:t>
            </a:r>
            <a:r>
              <a:rPr lang="en-US" sz="1200" b="0" i="0" u="none" baseline="0" dirty="0" smtClean="0">
                <a:solidFill>
                  <a:srgbClr val="0070C0"/>
                </a:solidFill>
              </a:rPr>
              <a:t>.</a:t>
            </a:r>
          </a:p>
          <a:p>
            <a:r>
              <a:rPr lang="en-US" sz="1200" b="1" dirty="0" smtClean="0">
                <a:solidFill>
                  <a:srgbClr val="0000CC"/>
                </a:solidFill>
              </a:rPr>
              <a:t>M</a:t>
            </a:r>
            <a:r>
              <a:rPr lang="en-US" sz="1200" b="1" dirty="0" smtClean="0"/>
              <a:t>odified</a:t>
            </a:r>
            <a:r>
              <a:rPr lang="en-US" sz="1200" b="0" dirty="0" smtClean="0"/>
              <a:t>: </a:t>
            </a:r>
            <a:r>
              <a:rPr lang="en-US" sz="1200" b="0" dirty="0" err="1" smtClean="0"/>
              <a:t>Đã</a:t>
            </a:r>
            <a:r>
              <a:rPr lang="en-US" sz="1200" b="0" baseline="0" dirty="0" smtClean="0"/>
              <a:t> </a:t>
            </a:r>
            <a:r>
              <a:rPr lang="en-US" sz="1200" b="0" baseline="0" dirty="0" err="1" smtClean="0"/>
              <a:t>bị</a:t>
            </a:r>
            <a:r>
              <a:rPr lang="en-US" sz="1200" b="0" baseline="0" dirty="0" smtClean="0"/>
              <a:t> </a:t>
            </a:r>
            <a:r>
              <a:rPr lang="en-US" sz="1200" b="0" baseline="0" dirty="0" err="1" smtClean="0"/>
              <a:t>sửa</a:t>
            </a:r>
            <a:r>
              <a:rPr lang="en-US" sz="1200" b="0" dirty="0" smtClean="0"/>
              <a:t>/</a:t>
            </a:r>
            <a:r>
              <a:rPr lang="en-US" sz="1200" b="1" dirty="0" smtClean="0">
                <a:solidFill>
                  <a:srgbClr val="0000CC"/>
                </a:solidFill>
              </a:rPr>
              <a:t>E</a:t>
            </a:r>
            <a:r>
              <a:rPr lang="en-US" sz="1200" b="1" dirty="0" smtClean="0"/>
              <a:t>xclusive</a:t>
            </a:r>
            <a:r>
              <a:rPr lang="en-US" sz="1200" b="0" dirty="0" smtClean="0"/>
              <a:t>: </a:t>
            </a:r>
            <a:r>
              <a:rPr lang="en-US" sz="1200" b="0" dirty="0" err="1" smtClean="0"/>
              <a:t>Đang</a:t>
            </a:r>
            <a:r>
              <a:rPr lang="en-US" sz="1200" b="0" baseline="0" dirty="0" smtClean="0"/>
              <a:t> </a:t>
            </a:r>
            <a:r>
              <a:rPr lang="en-US" sz="1200" b="0" baseline="0" dirty="0" err="1" smtClean="0"/>
              <a:t>bị</a:t>
            </a:r>
            <a:r>
              <a:rPr lang="en-US" sz="1200" b="0" baseline="0" dirty="0" smtClean="0"/>
              <a:t> </a:t>
            </a:r>
            <a:r>
              <a:rPr lang="en-US" sz="1200" b="0" baseline="0" dirty="0" err="1" smtClean="0"/>
              <a:t>độc</a:t>
            </a:r>
            <a:r>
              <a:rPr lang="en-US" sz="1200" b="0" baseline="0" dirty="0" smtClean="0"/>
              <a:t> </a:t>
            </a:r>
            <a:r>
              <a:rPr lang="en-US" sz="1200" b="0" baseline="0" dirty="0" err="1" smtClean="0"/>
              <a:t>chiếm</a:t>
            </a:r>
            <a:r>
              <a:rPr lang="en-US" sz="1200" b="0" baseline="0" dirty="0" smtClean="0"/>
              <a:t> </a:t>
            </a:r>
            <a:r>
              <a:rPr lang="en-US" sz="1200" b="0" baseline="0" dirty="0" err="1" smtClean="0"/>
              <a:t>bởi</a:t>
            </a:r>
            <a:r>
              <a:rPr lang="en-US" sz="1200" b="0" baseline="0" dirty="0" smtClean="0"/>
              <a:t> 1 </a:t>
            </a:r>
            <a:r>
              <a:rPr lang="en-US" sz="1200" b="0" baseline="0" dirty="0" err="1" smtClean="0"/>
              <a:t>bộ</a:t>
            </a:r>
            <a:r>
              <a:rPr lang="en-US" sz="1200" b="0" baseline="0" dirty="0" smtClean="0"/>
              <a:t> </a:t>
            </a:r>
            <a:r>
              <a:rPr lang="en-US" sz="1200" b="0" baseline="0" dirty="0" err="1" smtClean="0"/>
              <a:t>xử</a:t>
            </a:r>
            <a:r>
              <a:rPr lang="en-US" sz="1200" b="0" baseline="0" dirty="0" smtClean="0"/>
              <a:t> </a:t>
            </a:r>
            <a:r>
              <a:rPr lang="en-US" sz="1200" b="0" baseline="0" dirty="0" err="1" smtClean="0"/>
              <a:t>lý</a:t>
            </a:r>
            <a:r>
              <a:rPr lang="en-US" sz="1200" b="1" dirty="0" smtClean="0"/>
              <a:t>/ </a:t>
            </a:r>
            <a:r>
              <a:rPr lang="en-US" sz="1200" b="1" dirty="0" smtClean="0">
                <a:solidFill>
                  <a:srgbClr val="0000CC"/>
                </a:solidFill>
              </a:rPr>
              <a:t>S</a:t>
            </a:r>
            <a:r>
              <a:rPr lang="en-US" sz="1200" b="1" dirty="0" smtClean="0"/>
              <a:t>hared </a:t>
            </a:r>
            <a:r>
              <a:rPr lang="en-US" sz="1200" b="0" dirty="0" smtClean="0"/>
              <a:t>: </a:t>
            </a:r>
            <a:r>
              <a:rPr lang="en-US" sz="1200" b="0" dirty="0" err="1" smtClean="0"/>
              <a:t>đang</a:t>
            </a:r>
            <a:r>
              <a:rPr lang="en-US" sz="1200" b="0" baseline="0" dirty="0" smtClean="0"/>
              <a:t> </a:t>
            </a:r>
            <a:r>
              <a:rPr lang="en-US" sz="1200" b="0" baseline="0" dirty="0" err="1" smtClean="0"/>
              <a:t>được</a:t>
            </a:r>
            <a:r>
              <a:rPr lang="en-US" sz="1200" b="0" baseline="0" dirty="0" smtClean="0"/>
              <a:t> </a:t>
            </a:r>
            <a:r>
              <a:rPr lang="en-US" sz="1200" b="0" baseline="0" dirty="0" err="1" smtClean="0"/>
              <a:t>dùng</a:t>
            </a:r>
            <a:r>
              <a:rPr lang="en-US" sz="1200" b="0" baseline="0" dirty="0" smtClean="0"/>
              <a:t> </a:t>
            </a:r>
            <a:r>
              <a:rPr lang="en-US" sz="1200" b="0" baseline="0" dirty="0" err="1" smtClean="0"/>
              <a:t>chung</a:t>
            </a:r>
            <a:r>
              <a:rPr lang="en-US" sz="1200" b="0" dirty="0" smtClean="0"/>
              <a:t> </a:t>
            </a:r>
            <a:r>
              <a:rPr lang="en-US" sz="1200" b="1" dirty="0" smtClean="0"/>
              <a:t>/</a:t>
            </a:r>
            <a:r>
              <a:rPr lang="en-US" sz="1200" b="1" dirty="0" smtClean="0">
                <a:solidFill>
                  <a:srgbClr val="0000CC"/>
                </a:solidFill>
              </a:rPr>
              <a:t>I</a:t>
            </a:r>
            <a:r>
              <a:rPr lang="en-US" sz="1200" b="1" dirty="0" smtClean="0"/>
              <a:t>nvalid</a:t>
            </a:r>
            <a:r>
              <a:rPr lang="en-US" sz="1200" b="0" dirty="0" smtClean="0"/>
              <a:t>:</a:t>
            </a:r>
            <a:r>
              <a:rPr lang="en-US" sz="1200" b="0" baseline="0" dirty="0" smtClean="0"/>
              <a:t> </a:t>
            </a:r>
            <a:r>
              <a:rPr lang="en-US" sz="1200" b="0" baseline="0" dirty="0" err="1" smtClean="0"/>
              <a:t>Không</a:t>
            </a:r>
            <a:r>
              <a:rPr lang="en-US" sz="1200" b="0" baseline="0" dirty="0" smtClean="0"/>
              <a:t> </a:t>
            </a:r>
            <a:r>
              <a:rPr lang="en-US" sz="1200" b="0" baseline="0" dirty="0" err="1" smtClean="0"/>
              <a:t>còn</a:t>
            </a:r>
            <a:r>
              <a:rPr lang="en-US" sz="1200" b="0" baseline="0" dirty="0" smtClean="0"/>
              <a:t> </a:t>
            </a:r>
            <a:r>
              <a:rPr lang="en-US" sz="1200" b="0" baseline="0" dirty="0" err="1" smtClean="0"/>
              <a:t>hợp</a:t>
            </a:r>
            <a:r>
              <a:rPr lang="en-US" sz="1200" b="0" baseline="0" dirty="0" smtClean="0"/>
              <a:t> </a:t>
            </a:r>
            <a:r>
              <a:rPr lang="en-US" sz="1200" b="0" baseline="0" dirty="0" err="1" smtClean="0"/>
              <a:t>lệ</a:t>
            </a:r>
            <a:r>
              <a:rPr lang="en-US" sz="1200" b="0" baseline="0" dirty="0" smtClean="0"/>
              <a:t>.</a:t>
            </a:r>
            <a:endParaRPr lang="en-US" sz="1200" b="1" dirty="0" smtClean="0"/>
          </a:p>
          <a:p>
            <a:endParaRPr lang="en-US" sz="1200" kern="1200" dirty="0" smtClean="0">
              <a:solidFill>
                <a:schemeClr val="tx1"/>
              </a:solidFill>
              <a:latin typeface="Times New Roman" pitchFamily="-84" charset="0"/>
              <a:ea typeface="+mn-ea"/>
              <a:cs typeface="+mn-cs"/>
            </a:endParaRP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write-invalidate approach is the most widely used in commercial multi- processor systems, such as the Pentium 4 and PowerPC.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smtClean="0"/>
          </a:p>
          <a:p>
            <a:endParaRPr lang="en-GB" dirty="0" smtClean="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22</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a:t>
            </a:r>
            <a:endParaRPr lang="en-US" dirty="0" smtClean="0"/>
          </a:p>
          <a:p>
            <a:r>
              <a:rPr lang="en-US" sz="1200" kern="1200" dirty="0" smtClean="0">
                <a:solidFill>
                  <a:schemeClr val="tx1"/>
                </a:solidFill>
                <a:latin typeface="Times New Roman" pitchFamily="-84" charset="0"/>
                <a:ea typeface="+mn-ea"/>
                <a:cs typeface="+mn-cs"/>
              </a:rPr>
              <a:t>When an update action is performed on a shared cache line, it must be announced to all other caches by a broadcast mechanism. Each cache controller is able to “snoop” on the network to observe these broadcasted notifications, and react accordingly.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23</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Modified: </a:t>
            </a:r>
            <a:r>
              <a:rPr lang="en-US" sz="1200" kern="1200" dirty="0" smtClean="0">
                <a:solidFill>
                  <a:schemeClr val="tx1"/>
                </a:solidFill>
                <a:latin typeface="Times New Roman" pitchFamily="-84" charset="0"/>
                <a:ea typeface="+mn-ea"/>
                <a:cs typeface="+mn-cs"/>
              </a:rPr>
              <a:t>The line in the cache has been modified (different from main memory) and is available only in this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Exclusive: </a:t>
            </a:r>
            <a:r>
              <a:rPr lang="en-US" sz="1200" kern="1200" dirty="0" smtClean="0">
                <a:solidFill>
                  <a:schemeClr val="tx1"/>
                </a:solidFill>
                <a:latin typeface="Times New Roman" pitchFamily="-84" charset="0"/>
                <a:ea typeface="+mn-ea"/>
                <a:cs typeface="+mn-cs"/>
              </a:rPr>
              <a:t>The line in the cache is the same as that in main memory and is not present in any 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Shared: </a:t>
            </a:r>
            <a:r>
              <a:rPr lang="en-US" sz="1200" kern="1200" dirty="0" smtClean="0">
                <a:solidFill>
                  <a:schemeClr val="tx1"/>
                </a:solidFill>
                <a:latin typeface="Times New Roman" pitchFamily="-84" charset="0"/>
                <a:ea typeface="+mn-ea"/>
                <a:cs typeface="+mn-cs"/>
              </a:rPr>
              <a:t>The line in the cache is the same as that in main memory and may be present in another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Invalid: </a:t>
            </a:r>
            <a:r>
              <a:rPr lang="en-US" sz="1200" kern="1200" dirty="0" smtClean="0">
                <a:solidFill>
                  <a:schemeClr val="tx1"/>
                </a:solidFill>
                <a:latin typeface="Times New Roman" pitchFamily="-84" charset="0"/>
                <a:ea typeface="+mn-ea"/>
                <a:cs typeface="+mn-cs"/>
              </a:rPr>
              <a:t>The line in the cache does not contain valid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Table 17.1 summarizes the meaning of the four states. </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latin typeface="Times New Roman" pitchFamily="-84" charset="0"/>
                <a:ea typeface="+mn-ea"/>
                <a:cs typeface="+mn-cs"/>
              </a:rPr>
              <a:t>IPC</a:t>
            </a:r>
            <a:r>
              <a:rPr lang="en-US" sz="1200" kern="1200" dirty="0" smtClean="0">
                <a:solidFill>
                  <a:schemeClr val="tx1"/>
                </a:solidFill>
                <a:latin typeface="Times New Roman" pitchFamily="-84" charset="0"/>
                <a:ea typeface="+mn-ea"/>
                <a:cs typeface="+mn-cs"/>
              </a:rPr>
              <a:t>: </a:t>
            </a:r>
            <a:r>
              <a:rPr lang="en-US" sz="1200" kern="1200" dirty="0" err="1" smtClean="0">
                <a:solidFill>
                  <a:schemeClr val="tx1"/>
                </a:solidFill>
                <a:latin typeface="Times New Roman" pitchFamily="-84" charset="0"/>
                <a:ea typeface="+mn-ea"/>
                <a:cs typeface="+mn-cs"/>
              </a:rPr>
              <a:t>Số</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lệnh</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trung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bình</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làm</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trong</a:t>
            </a:r>
            <a:r>
              <a:rPr lang="en-US" sz="1200" kern="1200" baseline="0" dirty="0" smtClean="0">
                <a:solidFill>
                  <a:schemeClr val="tx1"/>
                </a:solidFill>
                <a:latin typeface="Times New Roman" pitchFamily="-84" charset="0"/>
                <a:ea typeface="+mn-ea"/>
                <a:cs typeface="+mn-cs"/>
              </a:rPr>
              <a:t> 1 </a:t>
            </a:r>
            <a:r>
              <a:rPr lang="en-US" sz="1200" kern="1200" baseline="0" dirty="0" err="1" smtClean="0">
                <a:solidFill>
                  <a:schemeClr val="tx1"/>
                </a:solidFill>
                <a:latin typeface="Times New Roman" pitchFamily="-84" charset="0"/>
                <a:ea typeface="+mn-ea"/>
                <a:cs typeface="+mn-cs"/>
              </a:rPr>
              <a:t>giây</a:t>
            </a:r>
            <a:endParaRPr lang="en-US" sz="1200" kern="1200" baseline="0" dirty="0" smtClean="0">
              <a:solidFill>
                <a:schemeClr val="tx1"/>
              </a:solidFill>
              <a:latin typeface="Times New Roman" pitchFamily="-84" charset="0"/>
              <a:ea typeface="+mn-ea"/>
              <a:cs typeface="+mn-cs"/>
            </a:endParaRP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most important measure of performance for a processor is the rate at which it executes instructions. This can be expressed as </a:t>
            </a:r>
            <a:endParaRPr lang="en-US" dirty="0" smtClean="0"/>
          </a:p>
          <a:p>
            <a:r>
              <a:rPr lang="en-US" sz="1200" kern="1200" dirty="0" smtClean="0">
                <a:solidFill>
                  <a:schemeClr val="tx1"/>
                </a:solidFill>
                <a:latin typeface="Times New Roman" pitchFamily="-84" charset="0"/>
                <a:ea typeface="+mn-ea"/>
                <a:cs typeface="+mn-cs"/>
              </a:rPr>
              <a:t>MIPS rate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IPC </a:t>
            </a:r>
            <a:endParaRPr lang="en-US" dirty="0" smtClean="0"/>
          </a:p>
          <a:p>
            <a:r>
              <a:rPr lang="en-US" sz="1200" kern="1200" dirty="0" smtClean="0">
                <a:solidFill>
                  <a:schemeClr val="tx1"/>
                </a:solidFill>
                <a:latin typeface="Times New Roman" pitchFamily="-84" charset="0"/>
                <a:ea typeface="+mn-ea"/>
                <a:cs typeface="+mn-cs"/>
              </a:rPr>
              <a:t>where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is the processor clock frequency, in MHz, and </a:t>
            </a:r>
            <a:r>
              <a:rPr lang="en-US" sz="1200" i="1" kern="1200" dirty="0" smtClean="0">
                <a:solidFill>
                  <a:schemeClr val="tx1"/>
                </a:solidFill>
                <a:latin typeface="Times New Roman" pitchFamily="-84" charset="0"/>
                <a:ea typeface="+mn-ea"/>
                <a:cs typeface="+mn-cs"/>
              </a:rPr>
              <a:t>IPC </a:t>
            </a:r>
            <a:r>
              <a:rPr lang="en-US" sz="1200" kern="1200" dirty="0" smtClean="0">
                <a:solidFill>
                  <a:schemeClr val="tx1"/>
                </a:solidFill>
                <a:latin typeface="Times New Roman" pitchFamily="-84" charset="0"/>
                <a:ea typeface="+mn-ea"/>
                <a:cs typeface="+mn-cs"/>
              </a:rPr>
              <a:t>(instructions per cycle) is the average number of instructions executed per cycle. Accordingly, designers have pursued the goal of increased performance on two fronts: increasing clock frequency and increasing the number of instructions executed or, more properly, the number of instructions that complete during a processor cycle. As we have seen in earlier chapters, designers have increased IPC by using an instruction pipeline and then by using multiple parallel instruction pipelines in a superscalar architecture. With pipelined and multiple-pipeline designs, the principal problem is to maximize the utilization of each pipeline stage. 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this approach may be reaching a limit due to complexity and power consumption concerns.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alternative approach, which allows for a high degree of instruction-level parallelism without increasing circuit complexity or power consumption, is called multithreading. In essence, the instruction stream is divided into several smaller streams, known as threads, such that the threads can be executed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Thread:</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luồng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một</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đơn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vị</a:t>
            </a:r>
            <a:r>
              <a:rPr lang="en-US" sz="1200" kern="1200" baseline="0" dirty="0" smtClean="0">
                <a:solidFill>
                  <a:schemeClr val="tx1"/>
                </a:solidFill>
                <a:latin typeface="Times New Roman" pitchFamily="-84" charset="0"/>
                <a:ea typeface="+mn-ea"/>
                <a:cs typeface="+mn-cs"/>
              </a:rPr>
              <a:t> code </a:t>
            </a:r>
            <a:r>
              <a:rPr lang="en-US" sz="1200" kern="1200" baseline="0" dirty="0" err="1" smtClean="0">
                <a:solidFill>
                  <a:schemeClr val="tx1"/>
                </a:solidFill>
                <a:latin typeface="Times New Roman" pitchFamily="-84" charset="0"/>
                <a:ea typeface="+mn-ea"/>
                <a:cs typeface="+mn-cs"/>
              </a:rPr>
              <a:t>được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thực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thi</a:t>
            </a:r>
            <a:endParaRPr lang="en-US" sz="1200" kern="1200" baseline="0" dirty="0" smtClean="0">
              <a:solidFill>
                <a:schemeClr val="tx1"/>
              </a:solidFill>
              <a:latin typeface="Times New Roman" pitchFamily="-84" charset="0"/>
              <a:ea typeface="+mn-ea"/>
              <a:cs typeface="+mn-cs"/>
            </a:endParaRPr>
          </a:p>
          <a:p>
            <a:r>
              <a:rPr lang="en-US" sz="1200" kern="1200" baseline="0" dirty="0" smtClean="0">
                <a:solidFill>
                  <a:schemeClr val="tx1"/>
                </a:solidFill>
                <a:latin typeface="Times New Roman" pitchFamily="-84" charset="0"/>
                <a:ea typeface="+mn-ea"/>
                <a:cs typeface="+mn-cs"/>
              </a:rPr>
              <a:t>Multithreading: </a:t>
            </a:r>
            <a:r>
              <a:rPr lang="en-US" sz="1200" kern="1200" baseline="0" dirty="0" err="1" smtClean="0">
                <a:solidFill>
                  <a:schemeClr val="tx1"/>
                </a:solidFill>
                <a:latin typeface="Times New Roman" pitchFamily="-84" charset="0"/>
                <a:ea typeface="+mn-ea"/>
                <a:cs typeface="+mn-cs"/>
              </a:rPr>
              <a:t>Kỹ</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thuật</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luồng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một</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kỹ</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thuật</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cho</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phép</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nhiều</a:t>
            </a:r>
            <a:r>
              <a:rPr lang="en-US" sz="1200" kern="1200" baseline="0" dirty="0" smtClean="0">
                <a:solidFill>
                  <a:schemeClr val="tx1"/>
                </a:solidFill>
                <a:latin typeface="Times New Roman" pitchFamily="-84" charset="0"/>
                <a:ea typeface="+mn-ea"/>
                <a:cs typeface="+mn-cs"/>
              </a:rPr>
              <a:t> code </a:t>
            </a:r>
            <a:r>
              <a:rPr lang="en-US" sz="1200" kern="1200" baseline="0" dirty="0" err="1" smtClean="0">
                <a:solidFill>
                  <a:schemeClr val="tx1"/>
                </a:solidFill>
                <a:latin typeface="Times New Roman" pitchFamily="-84" charset="0"/>
                <a:ea typeface="+mn-ea"/>
                <a:cs typeface="+mn-cs"/>
              </a:rPr>
              <a:t>được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thực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thi</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đồng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thời</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trong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nhiều</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đường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ống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lệnh</a:t>
            </a:r>
            <a:r>
              <a:rPr lang="en-US" sz="1200" kern="1200" baseline="0" dirty="0" smtClean="0">
                <a:solidFill>
                  <a:schemeClr val="tx1"/>
                </a:solidFill>
                <a:latin typeface="Times New Roman" pitchFamily="-84" charset="0"/>
                <a:ea typeface="+mn-ea"/>
                <a:cs typeface="+mn-cs"/>
              </a:rPr>
              <a:t>.</a:t>
            </a:r>
            <a:endParaRPr lang="en-US" sz="1200" kern="1200" dirty="0" smtClean="0">
              <a:solidFill>
                <a:schemeClr val="tx1"/>
              </a:solidFill>
              <a:latin typeface="Times New Roman" pitchFamily="-84" charset="0"/>
              <a:ea typeface="+mn-ea"/>
              <a:cs typeface="+mn-cs"/>
            </a:endParaRP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most important measure of performance for a processor is the rate at which it executes instructions. This can be expressed as </a:t>
            </a:r>
            <a:endParaRPr lang="en-US" dirty="0" smtClean="0"/>
          </a:p>
          <a:p>
            <a:r>
              <a:rPr lang="en-US" sz="1200" kern="1200" dirty="0" smtClean="0">
                <a:solidFill>
                  <a:schemeClr val="tx1"/>
                </a:solidFill>
                <a:latin typeface="Times New Roman" pitchFamily="-84" charset="0"/>
                <a:ea typeface="+mn-ea"/>
                <a:cs typeface="+mn-cs"/>
              </a:rPr>
              <a:t>MIPS rate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IPC </a:t>
            </a:r>
            <a:endParaRPr lang="en-US" dirty="0" smtClean="0"/>
          </a:p>
          <a:p>
            <a:r>
              <a:rPr lang="en-US" sz="1200" kern="1200" dirty="0" smtClean="0">
                <a:solidFill>
                  <a:schemeClr val="tx1"/>
                </a:solidFill>
                <a:latin typeface="Times New Roman" pitchFamily="-84" charset="0"/>
                <a:ea typeface="+mn-ea"/>
                <a:cs typeface="+mn-cs"/>
              </a:rPr>
              <a:t>where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is the processor clock frequency, in MHz, and </a:t>
            </a:r>
            <a:r>
              <a:rPr lang="en-US" sz="1200" i="1" kern="1200" dirty="0" smtClean="0">
                <a:solidFill>
                  <a:schemeClr val="tx1"/>
                </a:solidFill>
                <a:latin typeface="Times New Roman" pitchFamily="-84" charset="0"/>
                <a:ea typeface="+mn-ea"/>
                <a:cs typeface="+mn-cs"/>
              </a:rPr>
              <a:t>IPC </a:t>
            </a:r>
            <a:r>
              <a:rPr lang="en-US" sz="1200" kern="1200" dirty="0" smtClean="0">
                <a:solidFill>
                  <a:schemeClr val="tx1"/>
                </a:solidFill>
                <a:latin typeface="Times New Roman" pitchFamily="-84" charset="0"/>
                <a:ea typeface="+mn-ea"/>
                <a:cs typeface="+mn-cs"/>
              </a:rPr>
              <a:t>(instructions per cycle) is the average number of instructions executed per cycle. Accordingly, designers have pursued the goal of increased performance on two fronts: increasing clock frequency and increasing the number of instructions executed or, more properly, the number of instructions that complete during a processor cycle. As we have seen in earlier chapters, designers have increased IPC by using an instruction pipeline and then by using multiple parallel instruction pipelines in a superscalar architecture. With pipelined and multiple-pipeline designs, the principal problem is to maximize the utilization of each pipeline stage. 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this approach may be reaching a limit due to complexity and power consumption concerns.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alternative approach, which allows for a high degree of instruction-level parallelism without increasing circuit complexity or power consumption, is called multithreading. In essence, the instruction stream is divided into several smaller streams, known as threads, such that the threads can be executed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1" kern="1200" baseline="0" dirty="0" smtClean="0">
                <a:solidFill>
                  <a:schemeClr val="tx1"/>
                </a:solidFill>
                <a:latin typeface="Times New Roman" pitchFamily="-84" charset="0"/>
                <a:ea typeface="+mn-ea"/>
                <a:cs typeface="+mn-cs"/>
              </a:rPr>
              <a:t>Process – </a:t>
            </a:r>
            <a:r>
              <a:rPr lang="en-US" sz="1200" b="1" kern="1200" baseline="0" dirty="0" err="1" smtClean="0">
                <a:solidFill>
                  <a:schemeClr val="tx1"/>
                </a:solidFill>
                <a:latin typeface="Times New Roman" pitchFamily="-84" charset="0"/>
                <a:ea typeface="+mn-ea"/>
                <a:cs typeface="+mn-cs"/>
              </a:rPr>
              <a:t>tiến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trình</a:t>
            </a:r>
            <a:r>
              <a:rPr lang="en-US" sz="1200" b="1" kern="1200" baseline="0" dirty="0" smtClean="0">
                <a:solidFill>
                  <a:schemeClr val="tx1"/>
                </a:solidFill>
                <a:latin typeface="Times New Roman" pitchFamily="-84" charset="0"/>
                <a:ea typeface="+mn-ea"/>
                <a:cs typeface="+mn-cs"/>
              </a:rPr>
              <a:t>:  </a:t>
            </a:r>
          </a:p>
          <a:p>
            <a:r>
              <a:rPr lang="en-US" sz="1200" b="0" kern="1200" baseline="0" dirty="0" err="1" smtClean="0">
                <a:solidFill>
                  <a:schemeClr val="tx1"/>
                </a:solidFill>
                <a:latin typeface="Times New Roman" pitchFamily="-84" charset="0"/>
                <a:ea typeface="+mn-ea"/>
                <a:cs typeface="+mn-cs"/>
              </a:rPr>
              <a:t>Chương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đang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thực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thi</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Khi</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nào</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lập</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lịch</a:t>
            </a:r>
            <a:r>
              <a:rPr lang="en-US" sz="1200" b="0" kern="1200" baseline="0" dirty="0" smtClean="0">
                <a:solidFill>
                  <a:schemeClr val="tx1"/>
                </a:solidFill>
                <a:latin typeface="Times New Roman" pitchFamily="-84" charset="0"/>
                <a:ea typeface="+mn-ea"/>
                <a:cs typeface="+mn-cs"/>
              </a:rPr>
              <a:t> (scheduler) </a:t>
            </a:r>
            <a:r>
              <a:rPr lang="en-US" sz="1200" b="0" kern="1200" baseline="0" dirty="0" err="1" smtClean="0">
                <a:solidFill>
                  <a:schemeClr val="tx1"/>
                </a:solidFill>
                <a:latin typeface="Times New Roman" pitchFamily="-84" charset="0"/>
                <a:ea typeface="+mn-ea"/>
                <a:cs typeface="+mn-cs"/>
              </a:rPr>
              <a:t>của</a:t>
            </a:r>
            <a:r>
              <a:rPr lang="en-US" sz="1200" b="0" kern="1200" baseline="0" dirty="0" smtClean="0">
                <a:solidFill>
                  <a:schemeClr val="tx1"/>
                </a:solidFill>
                <a:latin typeface="Times New Roman" pitchFamily="-84" charset="0"/>
                <a:ea typeface="+mn-ea"/>
                <a:cs typeface="+mn-cs"/>
              </a:rPr>
              <a:t> OS </a:t>
            </a:r>
            <a:r>
              <a:rPr lang="en-US" sz="1200" b="0" kern="1200" baseline="0" dirty="0" err="1" smtClean="0">
                <a:solidFill>
                  <a:schemeClr val="tx1"/>
                </a:solidFill>
                <a:latin typeface="Times New Roman" pitchFamily="-84" charset="0"/>
                <a:ea typeface="+mn-ea"/>
                <a:cs typeface="+mn-cs"/>
              </a:rPr>
              <a:t>cho</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phép</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thì</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tiến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được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dùng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tài</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nguyên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phần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cứng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để</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chạy</a:t>
            </a:r>
            <a:r>
              <a:rPr lang="en-US" sz="1200" b="0" kern="1200" baseline="0" dirty="0" smtClean="0">
                <a:solidFill>
                  <a:schemeClr val="tx1"/>
                </a:solidFill>
                <a:latin typeface="Times New Roman" pitchFamily="-84" charset="0"/>
                <a:ea typeface="+mn-ea"/>
                <a:cs typeface="+mn-cs"/>
              </a:rPr>
              <a:t>.</a:t>
            </a:r>
          </a:p>
          <a:p>
            <a:r>
              <a:rPr lang="en-US" sz="1200" b="1" kern="1200" baseline="0" dirty="0" smtClean="0">
                <a:solidFill>
                  <a:schemeClr val="tx1"/>
                </a:solidFill>
                <a:latin typeface="Times New Roman" pitchFamily="-84" charset="0"/>
                <a:ea typeface="+mn-ea"/>
                <a:cs typeface="+mn-cs"/>
              </a:rPr>
              <a:t>Process switch- </a:t>
            </a:r>
            <a:r>
              <a:rPr lang="en-US" sz="1200" b="1" kern="1200" baseline="0" dirty="0" err="1" smtClean="0">
                <a:solidFill>
                  <a:schemeClr val="tx1"/>
                </a:solidFill>
                <a:latin typeface="Times New Roman" pitchFamily="-84" charset="0"/>
                <a:ea typeface="+mn-ea"/>
                <a:cs typeface="+mn-cs"/>
              </a:rPr>
              <a:t>Chuyển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tiến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p>
          <a:p>
            <a:r>
              <a:rPr lang="en-US" sz="1200" b="0" kern="1200" baseline="0" dirty="0" err="1" smtClean="0">
                <a:solidFill>
                  <a:schemeClr val="tx1"/>
                </a:solidFill>
                <a:latin typeface="Times New Roman" pitchFamily="-84" charset="0"/>
                <a:ea typeface="+mn-ea"/>
                <a:cs typeface="+mn-cs"/>
              </a:rPr>
              <a:t>Khi</a:t>
            </a:r>
            <a:r>
              <a:rPr lang="en-US" sz="1200" b="0" kern="1200" baseline="0" dirty="0" smtClean="0">
                <a:solidFill>
                  <a:schemeClr val="tx1"/>
                </a:solidFill>
                <a:latin typeface="Times New Roman" pitchFamily="-84" charset="0"/>
                <a:ea typeface="+mn-ea"/>
                <a:cs typeface="+mn-cs"/>
              </a:rPr>
              <a:t> 1 </a:t>
            </a:r>
            <a:r>
              <a:rPr lang="en-US" sz="1200" b="0" kern="1200" baseline="0" dirty="0" err="1" smtClean="0">
                <a:solidFill>
                  <a:schemeClr val="tx1"/>
                </a:solidFill>
                <a:latin typeface="Times New Roman" pitchFamily="-84" charset="0"/>
                <a:ea typeface="+mn-ea"/>
                <a:cs typeface="+mn-cs"/>
              </a:rPr>
              <a:t>tiến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đang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thực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hết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thời</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hạn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được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cấp</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hoặc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truy</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xuất</a:t>
            </a:r>
            <a:r>
              <a:rPr lang="en-US" sz="1200" b="0" kern="1200" baseline="0" dirty="0" smtClean="0">
                <a:solidFill>
                  <a:schemeClr val="tx1"/>
                </a:solidFill>
                <a:latin typeface="Times New Roman" pitchFamily="-84" charset="0"/>
                <a:ea typeface="+mn-ea"/>
                <a:cs typeface="+mn-cs"/>
              </a:rPr>
              <a:t> IO </a:t>
            </a:r>
            <a:r>
              <a:rPr lang="en-US" sz="1200" b="0" kern="1200" baseline="0" dirty="0" err="1" smtClean="0">
                <a:solidFill>
                  <a:schemeClr val="tx1"/>
                </a:solidFill>
                <a:latin typeface="Times New Roman" pitchFamily="-84" charset="0"/>
                <a:ea typeface="+mn-ea"/>
                <a:cs typeface="+mn-cs"/>
              </a:rPr>
              <a:t>thì</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lập</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lịch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chuyển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tài</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nguyên</a:t>
            </a:r>
            <a:r>
              <a:rPr lang="en-US" sz="1200" b="0" kern="1200" baseline="0" dirty="0" smtClean="0">
                <a:solidFill>
                  <a:schemeClr val="tx1"/>
                </a:solidFill>
                <a:latin typeface="Times New Roman" pitchFamily="-84" charset="0"/>
                <a:ea typeface="+mn-ea"/>
                <a:cs typeface="+mn-cs"/>
              </a:rPr>
              <a:t> sang </a:t>
            </a:r>
            <a:r>
              <a:rPr lang="en-US" sz="1200" b="0" kern="1200" baseline="0" dirty="0" err="1" smtClean="0">
                <a:solidFill>
                  <a:schemeClr val="tx1"/>
                </a:solidFill>
                <a:latin typeface="Times New Roman" pitchFamily="-84" charset="0"/>
                <a:ea typeface="+mn-ea"/>
                <a:cs typeface="+mn-cs"/>
              </a:rPr>
              <a:t>cho</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tiến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khác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thực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thi</a:t>
            </a:r>
            <a:r>
              <a:rPr lang="en-US" sz="1200" b="0" kern="1200" baseline="0" dirty="0" smtClean="0">
                <a:solidFill>
                  <a:schemeClr val="tx1"/>
                </a:solidFill>
                <a:latin typeface="Times New Roman" pitchFamily="-84" charset="0"/>
                <a:ea typeface="+mn-ea"/>
                <a:cs typeface="+mn-cs"/>
              </a:rPr>
              <a:t>.</a:t>
            </a:r>
          </a:p>
          <a:p>
            <a:r>
              <a:rPr lang="en-US" sz="1200" b="1" kern="1200" baseline="0" dirty="0" smtClean="0">
                <a:solidFill>
                  <a:schemeClr val="tx1"/>
                </a:solidFill>
                <a:latin typeface="Times New Roman" pitchFamily="-84" charset="0"/>
                <a:ea typeface="+mn-ea"/>
                <a:cs typeface="+mn-cs"/>
              </a:rPr>
              <a:t>Thread</a:t>
            </a:r>
            <a:r>
              <a:rPr lang="en-US" sz="1200" b="0" kern="1200" baseline="0" dirty="0" smtClean="0">
                <a:solidFill>
                  <a:schemeClr val="tx1"/>
                </a:solidFill>
                <a:latin typeface="Times New Roman" pitchFamily="-84" charset="0"/>
                <a:ea typeface="+mn-ea"/>
                <a:cs typeface="+mn-cs"/>
              </a:rPr>
              <a:t>: </a:t>
            </a:r>
          </a:p>
          <a:p>
            <a:r>
              <a:rPr lang="en-US" sz="1200" b="0" kern="1200" baseline="0" dirty="0" err="1" smtClean="0">
                <a:solidFill>
                  <a:schemeClr val="tx1"/>
                </a:solidFill>
                <a:latin typeface="Times New Roman" pitchFamily="-84" charset="0"/>
                <a:ea typeface="+mn-ea"/>
                <a:cs typeface="+mn-cs"/>
              </a:rPr>
              <a:t>Một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đơn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vị</a:t>
            </a:r>
            <a:r>
              <a:rPr lang="en-US" sz="1200" b="0" kern="1200" baseline="0" dirty="0" smtClean="0">
                <a:solidFill>
                  <a:schemeClr val="tx1"/>
                </a:solidFill>
                <a:latin typeface="Times New Roman" pitchFamily="-84" charset="0"/>
                <a:ea typeface="+mn-ea"/>
                <a:cs typeface="+mn-cs"/>
              </a:rPr>
              <a:t> code (</a:t>
            </a:r>
            <a:r>
              <a:rPr lang="en-US" sz="1200" b="0" kern="1200" baseline="0" dirty="0" err="1" smtClean="0">
                <a:solidFill>
                  <a:schemeClr val="tx1"/>
                </a:solidFill>
                <a:latin typeface="Times New Roman" pitchFamily="-84" charset="0"/>
                <a:ea typeface="+mn-ea"/>
                <a:cs typeface="+mn-cs"/>
              </a:rPr>
              <a:t>hàm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trong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một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tiến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đang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thực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thi</a:t>
            </a:r>
            <a:r>
              <a:rPr lang="en-US" sz="1200" b="0" kern="1200" baseline="0" dirty="0" smtClean="0">
                <a:solidFill>
                  <a:schemeClr val="tx1"/>
                </a:solidFill>
                <a:latin typeface="Times New Roman" pitchFamily="-84" charset="0"/>
                <a:ea typeface="+mn-ea"/>
                <a:cs typeface="+mn-cs"/>
              </a:rPr>
              <a:t> </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Một</a:t>
            </a:r>
            <a:r>
              <a:rPr lang="en-US" sz="1200" b="0" kern="1200" baseline="0" dirty="0" smtClean="0">
                <a:solidFill>
                  <a:schemeClr val="tx1"/>
                </a:solidFill>
                <a:latin typeface="Times New Roman" pitchFamily="-84" charset="0"/>
                <a:ea typeface="+mn-ea"/>
                <a:cs typeface="+mn-cs"/>
                <a:sym typeface="Wingdings" pitchFamily="2" charset="2"/>
              </a:rPr>
              <a:t> process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thể</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threads.</a:t>
            </a:r>
          </a:p>
          <a:p>
            <a:r>
              <a:rPr lang="en-US" sz="1200" b="1" kern="1200" baseline="0" dirty="0" smtClean="0">
                <a:solidFill>
                  <a:schemeClr val="tx1"/>
                </a:solidFill>
                <a:latin typeface="Times New Roman" pitchFamily="-84" charset="0"/>
                <a:ea typeface="+mn-ea"/>
                <a:cs typeface="+mn-cs"/>
                <a:sym typeface="Wingdings" pitchFamily="2" charset="2"/>
              </a:rPr>
              <a:t>Multithread Programming</a:t>
            </a:r>
            <a:r>
              <a:rPr lang="en-US" sz="1200" b="0" kern="1200" baseline="0" dirty="0" smtClean="0">
                <a:solidFill>
                  <a:schemeClr val="tx1"/>
                </a:solidFill>
                <a:latin typeface="Times New Roman" pitchFamily="-84" charset="0"/>
                <a:ea typeface="+mn-ea"/>
                <a:cs typeface="+mn-cs"/>
                <a:sym typeface="Wingdings" pitchFamily="2" charset="2"/>
              </a:rPr>
              <a:t>: </a:t>
            </a:r>
          </a:p>
          <a:p>
            <a:r>
              <a:rPr lang="en-US" sz="1200" b="0" kern="1200" baseline="0" dirty="0" err="1" smtClean="0">
                <a:solidFill>
                  <a:schemeClr val="tx1"/>
                </a:solidFill>
                <a:latin typeface="Times New Roman" pitchFamily="-84" charset="0"/>
                <a:ea typeface="+mn-ea"/>
                <a:cs typeface="+mn-cs"/>
                <a:sym typeface="Wingdings" pitchFamily="2" charset="2"/>
              </a:rPr>
              <a:t>Kỹ</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thuật</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cho</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phép</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luồng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thực</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thi</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đồng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thời</a:t>
            </a:r>
            <a:r>
              <a:rPr lang="en-US" sz="1200" b="0" kern="1200" baseline="0" dirty="0" smtClean="0">
                <a:solidFill>
                  <a:schemeClr val="tx1"/>
                </a:solidFill>
                <a:latin typeface="Times New Roman" pitchFamily="-84" charset="0"/>
                <a:ea typeface="+mn-ea"/>
                <a:cs typeface="+mn-cs"/>
                <a:sym typeface="Wingdings" pitchFamily="2" charset="2"/>
              </a:rPr>
              <a:t>  CPU </a:t>
            </a:r>
            <a:r>
              <a:rPr lang="en-US" sz="1200" b="0" kern="1200" baseline="0" dirty="0" err="1" smtClean="0">
                <a:solidFill>
                  <a:schemeClr val="tx1"/>
                </a:solidFill>
                <a:latin typeface="Times New Roman" pitchFamily="-84" charset="0"/>
                <a:ea typeface="+mn-ea"/>
                <a:cs typeface="+mn-cs"/>
                <a:sym typeface="Wingdings" pitchFamily="2" charset="2"/>
              </a:rPr>
              <a:t>bận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hơn</a:t>
            </a:r>
            <a:r>
              <a:rPr lang="en-US" sz="1200" b="0" kern="1200" baseline="0" dirty="0" smtClean="0">
                <a:solidFill>
                  <a:schemeClr val="tx1"/>
                </a:solidFill>
                <a:latin typeface="Times New Roman" pitchFamily="-84" charset="0"/>
                <a:ea typeface="+mn-ea"/>
                <a:cs typeface="+mn-cs"/>
                <a:sym typeface="Wingdings" pitchFamily="2" charset="2"/>
              </a:rPr>
              <a:t>  </a:t>
            </a:r>
            <a:r>
              <a:rPr lang="en-US" sz="1200" b="0" kern="1200" baseline="0" dirty="0" err="1" smtClean="0">
                <a:solidFill>
                  <a:schemeClr val="tx1"/>
                </a:solidFill>
                <a:latin typeface="Times New Roman" pitchFamily="-84" charset="0"/>
                <a:ea typeface="+mn-ea"/>
                <a:cs typeface="+mn-cs"/>
                <a:sym typeface="Wingdings" pitchFamily="2" charset="2"/>
              </a:rPr>
              <a:t>hiệu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suất</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cao</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hơn</a:t>
            </a:r>
            <a:r>
              <a:rPr lang="en-US" sz="1200" b="0" kern="1200" baseline="0" dirty="0" smtClean="0">
                <a:solidFill>
                  <a:schemeClr val="tx1"/>
                </a:solidFill>
                <a:latin typeface="Times New Roman" pitchFamily="-84" charset="0"/>
                <a:ea typeface="+mn-ea"/>
                <a:cs typeface="+mn-cs"/>
                <a:sym typeface="Wingdings" pitchFamily="2" charset="2"/>
              </a:rPr>
              <a:t>.</a:t>
            </a:r>
          </a:p>
          <a:p>
            <a:r>
              <a:rPr lang="en-US" sz="1200" b="0" kern="1200" baseline="0" dirty="0" err="1" smtClean="0">
                <a:solidFill>
                  <a:schemeClr val="tx1"/>
                </a:solidFill>
                <a:latin typeface="Times New Roman" pitchFamily="-84" charset="0"/>
                <a:ea typeface="+mn-ea"/>
                <a:cs typeface="+mn-cs"/>
                <a:sym typeface="Wingdings" pitchFamily="2" charset="2"/>
              </a:rPr>
              <a:t>Tài</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nguyên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hữu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hạn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luồng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 </a:t>
            </a:r>
            <a:r>
              <a:rPr lang="en-US" sz="1200" b="0" kern="1200" baseline="0" dirty="0" err="1" smtClean="0">
                <a:solidFill>
                  <a:schemeClr val="tx1"/>
                </a:solidFill>
                <a:latin typeface="Times New Roman" pitchFamily="-84" charset="0"/>
                <a:ea typeface="+mn-ea"/>
                <a:cs typeface="+mn-cs"/>
                <a:sym typeface="Wingdings" pitchFamily="2" charset="2"/>
              </a:rPr>
              <a:t>Cũng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cần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cơ</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chế</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lập</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lịch</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cho</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luồng</a:t>
            </a:r>
            <a:r>
              <a:rPr lang="en-US" sz="1200" b="0" kern="1200" baseline="0" dirty="0" smtClean="0">
                <a:solidFill>
                  <a:schemeClr val="tx1"/>
                </a:solidFill>
                <a:latin typeface="Times New Roman" pitchFamily="-84" charset="0"/>
                <a:ea typeface="+mn-ea"/>
                <a:cs typeface="+mn-cs"/>
                <a:sym typeface="Wingdings" pitchFamily="2" charset="2"/>
              </a:rPr>
              <a:t>.</a:t>
            </a:r>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The concept of thread used in discussing multithreaded processors may or may not be the same as the concept of software threads in a multiprogrammed operating system. It will be useful to define terms briefly: </a:t>
            </a:r>
            <a:endParaRPr lang="en-US" b="0"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Process: </a:t>
            </a:r>
            <a:r>
              <a:rPr lang="en-US" sz="1200" kern="1200" dirty="0" smtClean="0">
                <a:solidFill>
                  <a:schemeClr val="tx1"/>
                </a:solidFill>
                <a:latin typeface="Times New Roman" pitchFamily="-84" charset="0"/>
                <a:ea typeface="+mn-ea"/>
                <a:cs typeface="+mn-cs"/>
              </a:rPr>
              <a:t>An instance of a program running on a computer. A process embodies two key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—Resource ownership: </a:t>
            </a:r>
            <a:r>
              <a:rPr lang="en-US" sz="1200" kern="1200" dirty="0" smtClean="0">
                <a:solidFill>
                  <a:schemeClr val="tx1"/>
                </a:solidFill>
                <a:latin typeface="Times New Roman" pitchFamily="-84" charset="0"/>
                <a:ea typeface="+mn-ea"/>
                <a:cs typeface="+mn-cs"/>
              </a:rPr>
              <a:t>A process includes a virtual address space to hold the process image; the process image is the collection of program, data, stack, and attributes that define the process. From time to time, a process may be allocated control or ownership of resources, such as main memory, I/O channels, I/O devices, and files.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—Scheduling/execution: </a:t>
            </a:r>
            <a:r>
              <a:rPr lang="en-US" sz="1200" kern="1200" dirty="0" smtClean="0">
                <a:solidFill>
                  <a:schemeClr val="tx1"/>
                </a:solidFill>
                <a:latin typeface="Times New Roman" pitchFamily="-84" charset="0"/>
                <a:ea typeface="+mn-ea"/>
                <a:cs typeface="+mn-cs"/>
              </a:rPr>
              <a:t>The execution of a process follows an execution path (trace) through one or more programs. This execution may be inter- leaved with that of other processes. Thus, a process has an execution state (Running, Ready, etc.) and a dispatching priority and is the entity that is scheduled and dispatched by the operating system.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Process switch: </a:t>
            </a:r>
            <a:r>
              <a:rPr lang="en-US" sz="1200" kern="1200" dirty="0" smtClean="0">
                <a:solidFill>
                  <a:schemeClr val="tx1"/>
                </a:solidFill>
                <a:latin typeface="Times New Roman" pitchFamily="-84" charset="0"/>
                <a:ea typeface="+mn-ea"/>
                <a:cs typeface="+mn-cs"/>
              </a:rPr>
              <a:t>An operation that switches the processor from one process to another, by saving all the process control data, registers, and other information for the first and replacing them with the process information for the second.2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a:t>
            </a:r>
            <a:r>
              <a:rPr lang="en-US" sz="1200" kern="1200" dirty="0" smtClean="0">
                <a:solidFill>
                  <a:schemeClr val="tx1"/>
                </a:solidFill>
                <a:latin typeface="Times New Roman" pitchFamily="-84" charset="0"/>
                <a:ea typeface="+mn-ea"/>
                <a:cs typeface="+mn-cs"/>
              </a:rPr>
              <a:t>A dispatchable unit of work within a process. It includes a processor context (which includes the program counter and stack pointer) and its own data area for a stack (to enable subroutine branching). A thread executes sequentially and is interruptible so that the processor can turn to another thread.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switch: </a:t>
            </a:r>
            <a:r>
              <a:rPr lang="en-US" sz="1200" kern="1200" dirty="0" smtClean="0">
                <a:solidFill>
                  <a:schemeClr val="tx1"/>
                </a:solidFill>
                <a:latin typeface="Times New Roman" pitchFamily="-84" charset="0"/>
                <a:ea typeface="+mn-ea"/>
                <a:cs typeface="+mn-cs"/>
              </a:rPr>
              <a:t>The act of switching processor control from one thread to an- other within the same process. Typically, this type of switch is much less costly than a process switch. </a:t>
            </a:r>
          </a:p>
          <a:p>
            <a:endParaRPr lang="en-US" dirty="0" smtClean="0"/>
          </a:p>
          <a:p>
            <a:r>
              <a:rPr lang="en-US" sz="1200" kern="1200" dirty="0" smtClean="0">
                <a:solidFill>
                  <a:schemeClr val="tx1"/>
                </a:solidFill>
                <a:latin typeface="Times New Roman" pitchFamily="-84" charset="0"/>
                <a:ea typeface="+mn-ea"/>
                <a:cs typeface="+mn-cs"/>
              </a:rPr>
              <a:t>Thus, a thread is concerned with scheduling and execution, whereas a process is concerned with both scheduling/execution and resource ownership. The multiple threads within a process share the same resources. This is why a thread switch is much less time consuming than a process switch. Traditional operating systems, such as earlier versions of UNIX, did not support threads. Most modern operating systems, such as Linux, other versions of UNIX, and Windows, do support thread. A distinction is made between user-level threads, which are visible to the application program, and kernel-level threads, which are visible only to the operating sys- tem. Both of these may be referred to as explicit threads, defined in software. </a:t>
            </a:r>
            <a:endParaRPr lang="en-US" dirty="0" smtClean="0"/>
          </a:p>
          <a:p>
            <a:endParaRPr lang="en-US" sz="1200" kern="1200" dirty="0" smtClean="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Times New Roman" pitchFamily="-84" charset="0"/>
                <a:ea typeface="+mn-ea"/>
                <a:cs typeface="+mn-cs"/>
              </a:rPr>
              <a:t>Explicit thread – </a:t>
            </a:r>
            <a:r>
              <a:rPr lang="en-US" sz="1200" b="1" kern="1200" dirty="0" err="1" smtClean="0">
                <a:solidFill>
                  <a:schemeClr val="tx1"/>
                </a:solidFill>
                <a:latin typeface="Times New Roman" pitchFamily="-84" charset="0"/>
                <a:ea typeface="+mn-ea"/>
                <a:cs typeface="+mn-cs"/>
              </a:rPr>
              <a:t>Luồng</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tường</a:t>
            </a:r>
            <a:r>
              <a:rPr lang="en-US" sz="1200" b="1" kern="1200" baseline="0" dirty="0" smtClean="0">
                <a:solidFill>
                  <a:schemeClr val="tx1"/>
                </a:solidFill>
                <a:latin typeface="Times New Roman" pitchFamily="-84" charset="0"/>
                <a:ea typeface="+mn-ea"/>
                <a:cs typeface="+mn-cs"/>
              </a:rPr>
              <a:t> minh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Luồng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được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khai</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báo</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trong</a:t>
            </a:r>
            <a:r>
              <a:rPr lang="en-US" sz="1200" b="0" kern="1200" baseline="0" dirty="0" smtClean="0">
                <a:solidFill>
                  <a:schemeClr val="tx1"/>
                </a:solidFill>
                <a:latin typeface="Times New Roman" pitchFamily="-84" charset="0"/>
                <a:ea typeface="+mn-ea"/>
                <a:cs typeface="+mn-cs"/>
              </a:rPr>
              <a:t> code </a:t>
            </a:r>
            <a:r>
              <a:rPr lang="en-US" sz="1200" b="0" kern="1200" baseline="0" dirty="0" err="1" smtClean="0">
                <a:solidFill>
                  <a:schemeClr val="tx1"/>
                </a:solidFill>
                <a:latin typeface="Times New Roman" pitchFamily="-84" charset="0"/>
                <a:ea typeface="+mn-ea"/>
                <a:cs typeface="+mn-cs"/>
              </a:rPr>
              <a:t>chương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a:t>
            </a:r>
          </a:p>
          <a:p>
            <a:r>
              <a:rPr lang="en-US" sz="1200" b="1" kern="1200" baseline="0" dirty="0" smtClean="0">
                <a:solidFill>
                  <a:schemeClr val="tx1"/>
                </a:solidFill>
                <a:latin typeface="Times New Roman" pitchFamily="-84" charset="0"/>
                <a:ea typeface="+mn-ea"/>
                <a:cs typeface="+mn-cs"/>
              </a:rPr>
              <a:t>Implicit thread – </a:t>
            </a:r>
            <a:r>
              <a:rPr lang="en-US" sz="1200" b="1" kern="1200" baseline="0" dirty="0" err="1" smtClean="0">
                <a:solidFill>
                  <a:schemeClr val="tx1"/>
                </a:solidFill>
                <a:latin typeface="Times New Roman" pitchFamily="-84" charset="0"/>
                <a:ea typeface="+mn-ea"/>
                <a:cs typeface="+mn-cs"/>
              </a:rPr>
              <a:t>Luồng</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ngầm</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định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Luồng</a:t>
            </a:r>
            <a:r>
              <a:rPr lang="en-US" sz="1200" b="0" kern="1200" baseline="0" dirty="0" smtClean="0">
                <a:solidFill>
                  <a:schemeClr val="tx1"/>
                </a:solidFill>
                <a:latin typeface="Times New Roman" pitchFamily="-84" charset="0"/>
                <a:ea typeface="+mn-ea"/>
                <a:cs typeface="+mn-cs"/>
              </a:rPr>
              <a:t> do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biên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dịch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tự</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động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tạo</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ra</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khi</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biên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dịch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chương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bằng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cách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gom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các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lệnh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độc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lập</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nhau</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nhằm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tăng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khả</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năng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chạy</a:t>
            </a:r>
            <a:r>
              <a:rPr lang="en-US" sz="1200" b="0" kern="1200" baseline="0" dirty="0" smtClean="0">
                <a:solidFill>
                  <a:schemeClr val="tx1"/>
                </a:solidFill>
                <a:latin typeface="Times New Roman" pitchFamily="-84" charset="0"/>
                <a:ea typeface="+mn-ea"/>
                <a:cs typeface="+mn-cs"/>
              </a:rPr>
              <a:t> song </a:t>
            </a:r>
            <a:r>
              <a:rPr lang="en-US" sz="1200" b="0" kern="1200" baseline="0" dirty="0" err="1" smtClean="0">
                <a:solidFill>
                  <a:schemeClr val="tx1"/>
                </a:solidFill>
                <a:latin typeface="Times New Roman" pitchFamily="-84" charset="0"/>
                <a:ea typeface="+mn-ea"/>
                <a:cs typeface="+mn-cs"/>
              </a:rPr>
              <a:t>song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của</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phần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cứng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Luồng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ngầm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định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cũng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có</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thể</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hình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thành</a:t>
            </a:r>
            <a:r>
              <a:rPr lang="en-US" sz="1200" b="0" kern="1200" baseline="0" dirty="0" smtClean="0">
                <a:solidFill>
                  <a:schemeClr val="tx1"/>
                </a:solidFill>
                <a:latin typeface="Times New Roman" pitchFamily="-84" charset="0"/>
                <a:ea typeface="+mn-ea"/>
                <a:cs typeface="+mn-cs"/>
              </a:rPr>
              <a:t> do </a:t>
            </a:r>
            <a:r>
              <a:rPr lang="en-US" sz="1200" b="0" kern="1200" baseline="0" dirty="0" err="1" smtClean="0">
                <a:solidFill>
                  <a:schemeClr val="tx1"/>
                </a:solidFill>
                <a:latin typeface="Times New Roman" pitchFamily="-84" charset="0"/>
                <a:ea typeface="+mn-ea"/>
                <a:cs typeface="+mn-cs"/>
              </a:rPr>
              <a:t>phần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cứng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tách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các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lệnh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độc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lập</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nhau</a:t>
            </a:r>
            <a:r>
              <a:rPr lang="en-US" sz="1200" b="0" kern="1200" baseline="0" dirty="0" smtClean="0">
                <a:solidFill>
                  <a:schemeClr val="tx1"/>
                </a:solidFill>
                <a:latin typeface="Times New Roman" pitchFamily="-84" charset="0"/>
                <a:ea typeface="+mn-ea"/>
                <a:cs typeface="+mn-cs"/>
              </a:rPr>
              <a:t>.</a:t>
            </a:r>
          </a:p>
          <a:p>
            <a:r>
              <a:rPr lang="en-US" sz="1200" b="0" kern="1200" baseline="0" dirty="0" smtClean="0">
                <a:solidFill>
                  <a:schemeClr val="tx1"/>
                </a:solidFill>
                <a:latin typeface="Times New Roman" pitchFamily="-84" charset="0"/>
                <a:ea typeface="+mn-ea"/>
                <a:cs typeface="+mn-cs"/>
              </a:rPr>
              <a:t>  </a:t>
            </a:r>
            <a:endParaRPr lang="en-US" sz="1200" b="1"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All of the commercial processors and most of the experimental processors so far have used explicit multithreading. These systems concurrently execute instructions from different explicit threads, either by interleaving instructions from different threads on shared pipelines or by parallel execution on parallel pipelines. Implicit multithreading refers to the concurrent execution of multiple threads extracted from a single sequential program. These implicit threads may be defined either statically by the compiler or dynamically by the hardware. In the remainder of this section we consider explicit multithreading.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Broadly speaking, there are four principal approaches to multithreading: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Interleaved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fine-grained multithreading. </a:t>
            </a:r>
            <a:r>
              <a:rPr lang="en-US" sz="1200" kern="1200" dirty="0" smtClean="0">
                <a:solidFill>
                  <a:schemeClr val="tx1"/>
                </a:solidFill>
                <a:latin typeface="Times New Roman" pitchFamily="-84" charset="0"/>
                <a:ea typeface="+mn-ea"/>
                <a:cs typeface="+mn-cs"/>
              </a:rPr>
              <a:t>The processor deals with two or more thread contexts at a time, switching from one thread to another at each clock cycle. If a thread is blocked because of data dependencies or memory latencies, that thread is skipped and a ready </a:t>
            </a:r>
            <a:endParaRPr lang="en-US" dirty="0" smtClean="0"/>
          </a:p>
          <a:p>
            <a:r>
              <a:rPr lang="en-US" sz="1200" kern="1200" dirty="0" smtClean="0">
                <a:solidFill>
                  <a:schemeClr val="tx1"/>
                </a:solidFill>
                <a:latin typeface="Times New Roman" pitchFamily="-84" charset="0"/>
                <a:ea typeface="+mn-ea"/>
                <a:cs typeface="+mn-cs"/>
              </a:rPr>
              <a:t>thread is executed.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Blocked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coarse-grained multithreading. </a:t>
            </a:r>
            <a:r>
              <a:rPr lang="en-US" sz="1200" kern="1200" dirty="0" smtClean="0">
                <a:solidFill>
                  <a:schemeClr val="tx1"/>
                </a:solidFill>
                <a:latin typeface="Times New Roman" pitchFamily="-84" charset="0"/>
                <a:ea typeface="+mn-ea"/>
                <a:cs typeface="+mn-cs"/>
              </a:rPr>
              <a:t>The instructions of a thread are executed successively until an event occurs that may cause delay, such as a cache miss. This event induces a switch to another thread. This approach is effective on an in-order processor that would stall the pipeline for a delay event such as a cache miss.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Simultaneous multithreading (SMT): </a:t>
            </a:r>
            <a:r>
              <a:rPr lang="en-US" sz="1200" kern="1200" dirty="0" smtClean="0">
                <a:solidFill>
                  <a:schemeClr val="tx1"/>
                </a:solidFill>
                <a:latin typeface="Times New Roman" pitchFamily="-84" charset="0"/>
                <a:ea typeface="+mn-ea"/>
                <a:cs typeface="+mn-cs"/>
              </a:rPr>
              <a:t>Instructions are simultaneously issued from multiple threads to the execution units of a superscalar processor. This combines the wide superscalar instruction issue capability with the use of multiple thread contexts.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Chip multiprocessing: </a:t>
            </a:r>
            <a:r>
              <a:rPr lang="en-US" sz="1200" kern="1200" dirty="0" smtClean="0">
                <a:solidFill>
                  <a:schemeClr val="tx1"/>
                </a:solidFill>
                <a:latin typeface="Times New Roman" pitchFamily="-84" charset="0"/>
                <a:ea typeface="+mn-ea"/>
                <a:cs typeface="+mn-cs"/>
              </a:rPr>
              <a:t>In this case, the entire processor is replicated on a single chip and each processor handles separate threads. The advantage of this approach is that the available logic area on a chip is used effectively without depending on ever-increasing complexity in pipeline design.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For the first two approaches, instructions from different threads are not executed simultaneously. Instead, the processor is able to rapidly switch from one thread to another, using a different set of registers and other context information. This results in a better utilization of the processor’s execution resources and avoids a large penalty due to cache misses and other latency events. The SMT approach involves true simultaneous execution of instructions from different threads, using replicated execution resources. Chip multiprocessing also enables simultaneous execution of instructions from different threads.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 based on one in [UNGE02], illustrates some of the possible pipe- line architectures that involve multithreading and contrasts these with approaches that do not use multithreading. Each horizontal row represents the potential issue slot or slots for a single execution cycle; that is, the width of each row corresponds to the maximum number of instructions that can be issued in a single clock cycle.3 The vertical dimension represents the time sequence of clock cycles. An empty (shaded) slot represents an unused execution slot in one pipeline. A no-op is indicated by N.</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first three illustrations in Figure 17.7 show different approaches with a scalar (i.e., single-issue) processor: </a:t>
            </a:r>
            <a:endParaRPr lang="en-US" dirty="0" smtClean="0"/>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Single-threaded scalar: </a:t>
            </a:r>
            <a:r>
              <a:rPr lang="en-US" sz="1200" kern="1200" dirty="0" smtClean="0">
                <a:solidFill>
                  <a:schemeClr val="tx1"/>
                </a:solidFill>
                <a:latin typeface="Times New Roman" pitchFamily="-84" charset="0"/>
                <a:ea typeface="ＭＳ Ｐゴシック" pitchFamily="-84" charset="-128"/>
                <a:cs typeface="+mn-cs"/>
              </a:rPr>
              <a:t>This is the simple pipeline found in traditional RISC and CISC machines, with no multithreading. </a:t>
            </a:r>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Interleaved multithreaded scalar: </a:t>
            </a:r>
            <a:r>
              <a:rPr lang="en-US" sz="1200" kern="1200" dirty="0" smtClean="0">
                <a:solidFill>
                  <a:schemeClr val="tx1"/>
                </a:solidFill>
                <a:latin typeface="Times New Roman" pitchFamily="-84" charset="0"/>
                <a:ea typeface="ＭＳ Ｐゴシック" pitchFamily="-84" charset="-128"/>
                <a:cs typeface="+mn-cs"/>
              </a:rPr>
              <a:t>This is the easiest multithreading approach to implement. By switching from one thread to another at each clock cycle, the pipeline stages can be kept fully occupied, or close to fully occupied. The hardware must be capable of switching from one thread context to another between cycles. </a:t>
            </a:r>
          </a:p>
          <a:p>
            <a:endParaRPr lang="en-US" dirty="0" smtClean="0"/>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Blocked multithreaded scalar: </a:t>
            </a:r>
            <a:r>
              <a:rPr lang="en-US" sz="1200" kern="1200" dirty="0" smtClean="0">
                <a:solidFill>
                  <a:schemeClr val="tx1"/>
                </a:solidFill>
                <a:latin typeface="Times New Roman" pitchFamily="-84" charset="0"/>
                <a:ea typeface="+mn-ea"/>
                <a:cs typeface="+mn-cs"/>
              </a:rPr>
              <a:t>In this case, a single thread is executed until a latency event occurs that would stop the pipeline, at which time the processor        </a:t>
            </a:r>
          </a:p>
          <a:p>
            <a:r>
              <a:rPr lang="en-US" sz="1200" kern="1200" dirty="0" smtClean="0">
                <a:solidFill>
                  <a:schemeClr val="tx1"/>
                </a:solidFill>
                <a:latin typeface="Times New Roman" pitchFamily="-84" charset="0"/>
                <a:ea typeface="+mn-ea"/>
                <a:cs typeface="+mn-cs"/>
              </a:rPr>
              <a:t>switches to another thread.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the case of interleaved multithreading, it is assumed that there are no control or data dependencies between threads, which simplifies the pipeline design and there- fore should allow a thread switch with no delay. However, depending on the specific design and implementation, block multithreading may require a clock cycle to per- form a thread switch, as illustrated in Figure 17.7. This is true if a fetched instruction triggers the thread switch and must be discarded from the pipeline [UNGE03].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Although interleaved multithreading appears to offer better processor utilization than blocked multithreading, it does so at the sacrifice of single-thread performance. The multiple threads compete for cache resources, which raises the probability of a cache miss for a given thread.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More opportunities for parallel execution are available if the processor can issue multiple instructions per cycle. Figures 17.7d through 17.7i illustrate a number of variations among processors that have hardware for issuing four instructions per cycle. </a:t>
            </a:r>
            <a:endParaRPr lang="en-US" dirty="0" smtClean="0"/>
          </a:p>
          <a:p>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17.7c shows a situation in which the time to perform a thread switch is one cycle, whereas Figure 17.7b shows that thread switching occurs in zero cycles.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recent models of the Pentium 4 use a multithreading technique that the Intel literature refers to as </a:t>
            </a:r>
            <a:r>
              <a:rPr lang="en-US" sz="1200" i="1" kern="1200" dirty="0" smtClean="0">
                <a:solidFill>
                  <a:schemeClr val="tx1"/>
                </a:solidFill>
                <a:latin typeface="Times New Roman" pitchFamily="-84" charset="0"/>
                <a:ea typeface="+mn-ea"/>
                <a:cs typeface="+mn-cs"/>
              </a:rPr>
              <a:t>hyperthreading </a:t>
            </a:r>
            <a:r>
              <a:rPr lang="en-US" sz="1200" kern="1200" dirty="0" smtClean="0">
                <a:solidFill>
                  <a:schemeClr val="tx1"/>
                </a:solidFill>
                <a:latin typeface="Times New Roman" pitchFamily="-84" charset="0"/>
                <a:ea typeface="+mn-ea"/>
                <a:cs typeface="+mn-cs"/>
              </a:rPr>
              <a:t>[MARR02]. In essence, the Pentium 4 approach is to use SMT with support for two threads. Thus, the single multithreaded processor is logically two processors.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IBM Power5 chip, which is used in high-end PowerPC products, combines chip multiprocessing with SMT [KALL04]. The chip has two separate processors, each of which is a multithreaded processor capable of supporting two threads concurrently using SMT. Interestingly, the designers simulated various alternatives and found that having two two-way SMT processors on a single chip provided superior performance to a single four-way SMT processor. The simulations showed that additional multithreading beyond the support for two threads might decrease performance because of cache thrashing, as data from one thread displaces data needed by another thread.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34</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baseline="0" dirty="0" smtClean="0"/>
              <a:t> 17</a:t>
            </a:r>
            <a:r>
              <a:rPr lang="en-GB" dirty="0" smtClean="0"/>
              <a:t>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4</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err="1" smtClean="0">
                <a:solidFill>
                  <a:schemeClr val="tx1"/>
                </a:solidFill>
                <a:latin typeface="Times New Roman" pitchFamily="-84" charset="0"/>
                <a:ea typeface="+mn-ea"/>
                <a:cs typeface="+mn-cs"/>
              </a:rPr>
              <a:t>Chương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trình</a:t>
            </a:r>
            <a:r>
              <a:rPr lang="en-US" sz="1200" kern="1200" baseline="0" dirty="0" smtClean="0">
                <a:solidFill>
                  <a:schemeClr val="tx1"/>
                </a:solidFill>
                <a:latin typeface="Times New Roman" pitchFamily="-84" charset="0"/>
                <a:ea typeface="+mn-ea"/>
                <a:cs typeface="+mn-cs"/>
              </a:rPr>
              <a:t> = code + data</a:t>
            </a:r>
          </a:p>
          <a:p>
            <a:endParaRPr lang="en-US" sz="1200" kern="1200" baseline="0" dirty="0" smtClean="0">
              <a:solidFill>
                <a:schemeClr val="tx1"/>
              </a:solidFill>
              <a:latin typeface="Times New Roman" pitchFamily="-84" charset="0"/>
              <a:ea typeface="+mn-ea"/>
              <a:cs typeface="+mn-cs"/>
            </a:endParaRPr>
          </a:p>
          <a:p>
            <a:r>
              <a:rPr lang="en-US" sz="1200" kern="1200" baseline="0" dirty="0" err="1" smtClean="0">
                <a:solidFill>
                  <a:schemeClr val="tx1"/>
                </a:solidFill>
                <a:latin typeface="Times New Roman" pitchFamily="-84" charset="0"/>
                <a:ea typeface="+mn-ea"/>
                <a:cs typeface="+mn-cs"/>
              </a:rPr>
              <a:t>Lần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lượt</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từng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lệnh</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được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thực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thi</a:t>
            </a:r>
            <a:r>
              <a:rPr lang="en-US" sz="1200" kern="1200" baseline="0" dirty="0" smtClean="0">
                <a:solidFill>
                  <a:schemeClr val="tx1"/>
                </a:solidFill>
                <a:latin typeface="Times New Roman" pitchFamily="-84" charset="0"/>
                <a:ea typeface="+mn-ea"/>
                <a:cs typeface="+mn-cs"/>
              </a:rPr>
              <a:t> </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dòng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lệnh</a:t>
            </a:r>
            <a:r>
              <a:rPr lang="en-US" sz="1200" kern="1200" baseline="0" dirty="0" smtClean="0">
                <a:solidFill>
                  <a:schemeClr val="tx1"/>
                </a:solidFill>
                <a:latin typeface="Times New Roman" pitchFamily="-84" charset="0"/>
                <a:ea typeface="+mn-ea"/>
                <a:cs typeface="+mn-cs"/>
                <a:sym typeface="Wingdings" pitchFamily="2" charset="2"/>
              </a:rPr>
              <a:t>/ </a:t>
            </a:r>
            <a:r>
              <a:rPr lang="en-US" sz="1200" b="1" kern="1200" baseline="0" dirty="0" smtClean="0">
                <a:solidFill>
                  <a:schemeClr val="tx1"/>
                </a:solidFill>
                <a:latin typeface="Times New Roman" pitchFamily="-84" charset="0"/>
                <a:ea typeface="+mn-ea"/>
                <a:cs typeface="+mn-cs"/>
                <a:sym typeface="Wingdings" pitchFamily="2" charset="2"/>
              </a:rPr>
              <a:t>instruction stream</a:t>
            </a:r>
            <a:r>
              <a:rPr lang="en-US" sz="1200" b="0" kern="1200" baseline="0" dirty="0" smtClean="0">
                <a:solidFill>
                  <a:schemeClr val="tx1"/>
                </a:solidFill>
                <a:latin typeface="Times New Roman" pitchFamily="-84" charset="0"/>
                <a:ea typeface="+mn-ea"/>
                <a:cs typeface="+mn-cs"/>
                <a:sym typeface="Wingdings" pitchFamily="2" charset="2"/>
              </a:rPr>
              <a:t> </a:t>
            </a:r>
          </a:p>
          <a:p>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1 (</a:t>
            </a:r>
            <a:r>
              <a:rPr lang="en-US" sz="1200" b="1" u="sng" kern="1200" baseline="0" dirty="0" smtClean="0">
                <a:solidFill>
                  <a:schemeClr val="tx1"/>
                </a:solidFill>
                <a:latin typeface="Times New Roman" pitchFamily="-84" charset="0"/>
                <a:ea typeface="+mn-ea"/>
                <a:cs typeface="+mn-cs"/>
                <a:sym typeface="Wingdings" pitchFamily="2" charset="2"/>
              </a:rPr>
              <a:t>Single</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hoặc</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1" u="sng" kern="1200" baseline="0" dirty="0" smtClean="0">
                <a:solidFill>
                  <a:schemeClr val="tx1"/>
                </a:solidFill>
                <a:latin typeface="Times New Roman" pitchFamily="-84" charset="0"/>
                <a:ea typeface="+mn-ea"/>
                <a:cs typeface="+mn-cs"/>
                <a:sym typeface="Wingdings" pitchFamily="2" charset="2"/>
              </a:rPr>
              <a:t>M</a:t>
            </a:r>
            <a:r>
              <a:rPr lang="en-US" sz="1200" b="1" kern="1200" baseline="0" dirty="0" smtClean="0">
                <a:solidFill>
                  <a:schemeClr val="tx1"/>
                </a:solidFill>
                <a:latin typeface="Times New Roman" pitchFamily="-84" charset="0"/>
                <a:ea typeface="+mn-ea"/>
                <a:cs typeface="+mn-cs"/>
                <a:sym typeface="Wingdings" pitchFamily="2" charset="2"/>
              </a:rPr>
              <a:t>ultiple)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phận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phần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cứng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đảm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nhiệm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xử</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lý</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dòng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lệnh</a:t>
            </a:r>
            <a:r>
              <a:rPr lang="en-US" sz="1200" b="0" kern="1200" baseline="0" dirty="0" smtClean="0">
                <a:solidFill>
                  <a:schemeClr val="tx1"/>
                </a:solidFill>
                <a:latin typeface="Times New Roman" pitchFamily="-84" charset="0"/>
                <a:ea typeface="+mn-ea"/>
                <a:cs typeface="+mn-cs"/>
                <a:sym typeface="Wingdings" pitchFamily="2" charset="2"/>
              </a:rPr>
              <a:t>  1 </a:t>
            </a:r>
            <a:r>
              <a:rPr lang="en-US" sz="1200" b="0" kern="1200" baseline="0" dirty="0" err="1" smtClean="0">
                <a:solidFill>
                  <a:schemeClr val="tx1"/>
                </a:solidFill>
                <a:latin typeface="Times New Roman" pitchFamily="-84" charset="0"/>
                <a:ea typeface="+mn-ea"/>
                <a:cs typeface="+mn-cs"/>
                <a:sym typeface="Wingdings" pitchFamily="2" charset="2"/>
              </a:rPr>
              <a:t>hoặc</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CPU</a:t>
            </a:r>
            <a:endParaRPr lang="en-US" sz="1200" b="1" kern="1200" baseline="0" dirty="0" smtClean="0">
              <a:solidFill>
                <a:schemeClr val="tx1"/>
              </a:solidFill>
              <a:latin typeface="Times New Roman" pitchFamily="-84" charset="0"/>
              <a:ea typeface="+mn-ea"/>
              <a:cs typeface="+mn-cs"/>
              <a:sym typeface="Wingdings" pitchFamily="2" charset="2"/>
            </a:endParaRPr>
          </a:p>
          <a:p>
            <a:endParaRPr lang="en-US" sz="1200" kern="1200" baseline="0" dirty="0" smtClean="0">
              <a:solidFill>
                <a:schemeClr val="tx1"/>
              </a:solidFill>
              <a:latin typeface="Times New Roman" pitchFamily="-84" charset="0"/>
              <a:ea typeface="+mn-ea"/>
              <a:cs typeface="+mn-cs"/>
              <a:sym typeface="Wingdings" pitchFamily="2" charset="2"/>
            </a:endParaRPr>
          </a:p>
          <a:p>
            <a:r>
              <a:rPr lang="en-US" sz="1200" kern="1200" baseline="0" dirty="0" err="1" smtClean="0">
                <a:solidFill>
                  <a:schemeClr val="tx1"/>
                </a:solidFill>
                <a:latin typeface="Times New Roman" pitchFamily="-84" charset="0"/>
                <a:ea typeface="+mn-ea"/>
                <a:cs typeface="+mn-cs"/>
                <a:sym typeface="Wingdings" pitchFamily="2" charset="2"/>
              </a:rPr>
              <a:t>Lần</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lượt</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từng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đơn</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vị</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dữ</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liệu</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được</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truy</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xuất</a:t>
            </a:r>
            <a:r>
              <a:rPr lang="en-US" sz="1200" kern="1200" baseline="0" dirty="0" smtClean="0">
                <a:solidFill>
                  <a:schemeClr val="tx1"/>
                </a:solidFill>
                <a:latin typeface="Times New Roman" pitchFamily="-84" charset="0"/>
                <a:ea typeface="+mn-ea"/>
                <a:cs typeface="+mn-cs"/>
                <a:sym typeface="Wingdings" pitchFamily="2" charset="2"/>
              </a:rPr>
              <a:t>  </a:t>
            </a:r>
            <a:r>
              <a:rPr lang="en-US" sz="1200" kern="1200" baseline="0" dirty="0" err="1" smtClean="0">
                <a:solidFill>
                  <a:schemeClr val="tx1"/>
                </a:solidFill>
                <a:latin typeface="Times New Roman" pitchFamily="-84" charset="0"/>
                <a:ea typeface="+mn-ea"/>
                <a:cs typeface="+mn-cs"/>
                <a:sym typeface="Wingdings" pitchFamily="2" charset="2"/>
              </a:rPr>
              <a:t>dòng</a:t>
            </a:r>
            <a:r>
              <a:rPr lang="en-US" sz="1200" kern="1200" baseline="0" dirty="0" smtClean="0">
                <a:solidFill>
                  <a:schemeClr val="tx1"/>
                </a:solidFill>
                <a:latin typeface="Times New Roman" pitchFamily="-84" charset="0"/>
                <a:ea typeface="+mn-ea"/>
                <a:cs typeface="+mn-cs"/>
                <a:sym typeface="Wingdings" pitchFamily="2" charset="2"/>
              </a:rPr>
              <a:t> data / </a:t>
            </a:r>
            <a:r>
              <a:rPr lang="en-US" sz="1200" b="1" kern="1200" baseline="0" dirty="0" smtClean="0">
                <a:solidFill>
                  <a:schemeClr val="tx1"/>
                </a:solidFill>
                <a:latin typeface="Times New Roman" pitchFamily="-84" charset="0"/>
                <a:ea typeface="+mn-ea"/>
                <a:cs typeface="+mn-cs"/>
                <a:sym typeface="Wingdings" pitchFamily="2" charset="2"/>
              </a:rPr>
              <a:t>data stream</a:t>
            </a:r>
            <a:r>
              <a:rPr lang="en-US" sz="1200" b="0" kern="1200" baseline="0" dirty="0" smtClean="0">
                <a:solidFill>
                  <a:schemeClr val="tx1"/>
                </a:solidFill>
                <a:latin typeface="Times New Roman" pitchFamily="-84"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1 (</a:t>
            </a:r>
            <a:r>
              <a:rPr lang="en-US" sz="1200" b="1" u="sng" kern="1200" baseline="0" dirty="0" smtClean="0">
                <a:solidFill>
                  <a:schemeClr val="tx1"/>
                </a:solidFill>
                <a:latin typeface="Times New Roman" pitchFamily="-84" charset="0"/>
                <a:ea typeface="+mn-ea"/>
                <a:cs typeface="+mn-cs"/>
                <a:sym typeface="Wingdings" pitchFamily="2" charset="2"/>
              </a:rPr>
              <a:t>Single</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hoặc</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1" u="sng" kern="1200" baseline="0" dirty="0" smtClean="0">
                <a:solidFill>
                  <a:schemeClr val="tx1"/>
                </a:solidFill>
                <a:latin typeface="Times New Roman" pitchFamily="-84" charset="0"/>
                <a:ea typeface="+mn-ea"/>
                <a:cs typeface="+mn-cs"/>
                <a:sym typeface="Wingdings" pitchFamily="2" charset="2"/>
              </a:rPr>
              <a:t>M</a:t>
            </a:r>
            <a:r>
              <a:rPr lang="en-US" sz="1200" b="1" kern="1200" baseline="0" dirty="0" smtClean="0">
                <a:solidFill>
                  <a:schemeClr val="tx1"/>
                </a:solidFill>
                <a:latin typeface="Times New Roman" pitchFamily="-84" charset="0"/>
                <a:ea typeface="+mn-ea"/>
                <a:cs typeface="+mn-cs"/>
                <a:sym typeface="Wingdings" pitchFamily="2" charset="2"/>
              </a:rPr>
              <a:t>ultiple)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phận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phần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cứng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đảm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nhiệm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truy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xuất</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dòng</a:t>
            </a:r>
            <a:r>
              <a:rPr lang="en-US" sz="1200" b="0" kern="1200" baseline="0" dirty="0" smtClean="0">
                <a:solidFill>
                  <a:schemeClr val="tx1"/>
                </a:solidFill>
                <a:latin typeface="Times New Roman" pitchFamily="-84" charset="0"/>
                <a:ea typeface="+mn-ea"/>
                <a:cs typeface="+mn-cs"/>
                <a:sym typeface="Wingdings" pitchFamily="2" charset="2"/>
              </a:rPr>
              <a:t> data  1 </a:t>
            </a:r>
            <a:r>
              <a:rPr lang="en-US" sz="1200" b="0" kern="1200" baseline="0" dirty="0" err="1" smtClean="0">
                <a:solidFill>
                  <a:schemeClr val="tx1"/>
                </a:solidFill>
                <a:latin typeface="Times New Roman" pitchFamily="-84" charset="0"/>
                <a:ea typeface="+mn-ea"/>
                <a:cs typeface="+mn-cs"/>
                <a:sym typeface="Wingdings" pitchFamily="2" charset="2"/>
              </a:rPr>
              <a:t>hoặc</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Memory</a:t>
            </a:r>
            <a:endParaRPr lang="en-US" sz="1200" b="1" kern="1200" baseline="0" dirty="0" smtClean="0">
              <a:solidFill>
                <a:schemeClr val="tx1"/>
              </a:solidFill>
              <a:latin typeface="Times New Roman" pitchFamily="-84" charset="0"/>
              <a:ea typeface="+mn-ea"/>
              <a:cs typeface="+mn-cs"/>
              <a:sym typeface="Wingdings" pitchFamily="2" charset="2"/>
            </a:endParaRPr>
          </a:p>
          <a:p>
            <a:endParaRPr lang="en-US" sz="1200" b="0" kern="1200" baseline="0" dirty="0" smtClean="0">
              <a:solidFill>
                <a:schemeClr val="tx1"/>
              </a:solidFill>
              <a:latin typeface="Times New Roman" pitchFamily="-84" charset="0"/>
              <a:ea typeface="+mn-ea"/>
              <a:cs typeface="+mn-cs"/>
              <a:sym typeface="Wingdings" pitchFamily="2" charset="2"/>
            </a:endParaRPr>
          </a:p>
          <a:p>
            <a:r>
              <a:rPr lang="en-US" sz="1200" b="0" kern="1200" baseline="0" dirty="0" err="1" smtClean="0">
                <a:solidFill>
                  <a:schemeClr val="tx1"/>
                </a:solidFill>
                <a:latin typeface="Times New Roman" pitchFamily="-84" charset="0"/>
                <a:ea typeface="+mn-ea"/>
                <a:cs typeface="+mn-cs"/>
                <a:sym typeface="Wingdings" pitchFamily="2" charset="2"/>
              </a:rPr>
              <a:t>MỖi</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hiện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thực</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truy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xuất</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dòng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2 </a:t>
            </a:r>
            <a:r>
              <a:rPr lang="en-US" sz="1200" b="0" kern="1200" baseline="0" dirty="0" err="1" smtClean="0">
                <a:solidFill>
                  <a:schemeClr val="tx1"/>
                </a:solidFill>
                <a:latin typeface="Times New Roman" pitchFamily="-84" charset="0"/>
                <a:ea typeface="+mn-ea"/>
                <a:cs typeface="+mn-cs"/>
                <a:sym typeface="Wingdings" pitchFamily="2" charset="2"/>
              </a:rPr>
              <a:t>lựa</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chọn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nên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4 </a:t>
            </a:r>
            <a:r>
              <a:rPr lang="en-US" sz="1200" b="0" kern="1200" baseline="0" dirty="0" err="1" smtClean="0">
                <a:solidFill>
                  <a:schemeClr val="tx1"/>
                </a:solidFill>
                <a:latin typeface="Times New Roman" pitchFamily="-84" charset="0"/>
                <a:ea typeface="+mn-ea"/>
                <a:cs typeface="+mn-cs"/>
                <a:sym typeface="Wingdings" pitchFamily="2" charset="2"/>
              </a:rPr>
              <a:t>tổ</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hợp</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lắp</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ghép</a:t>
            </a:r>
            <a:r>
              <a:rPr lang="en-US" sz="1200" b="0" kern="1200" baseline="0" dirty="0" smtClean="0">
                <a:solidFill>
                  <a:schemeClr val="tx1"/>
                </a:solidFill>
                <a:latin typeface="Times New Roman" pitchFamily="-84" charset="0"/>
                <a:ea typeface="+mn-ea"/>
                <a:cs typeface="+mn-cs"/>
                <a:sym typeface="Wingdings" pitchFamily="2" charset="2"/>
              </a:rPr>
              <a:t>:</a:t>
            </a:r>
          </a:p>
          <a:p>
            <a:r>
              <a:rPr lang="en-US" sz="1200" b="0" kern="1200" baseline="0" dirty="0" smtClean="0">
                <a:solidFill>
                  <a:schemeClr val="tx1"/>
                </a:solidFill>
                <a:latin typeface="Times New Roman" pitchFamily="-84" charset="0"/>
                <a:ea typeface="+mn-ea"/>
                <a:cs typeface="+mn-cs"/>
                <a:sym typeface="Wingdings" pitchFamily="2" charset="2"/>
              </a:rPr>
              <a:t>(1) </a:t>
            </a:r>
            <a:r>
              <a:rPr lang="en-US" sz="1200" b="1" kern="1200" baseline="0" dirty="0" smtClean="0">
                <a:solidFill>
                  <a:schemeClr val="tx1"/>
                </a:solidFill>
                <a:latin typeface="Times New Roman" pitchFamily="-84" charset="0"/>
                <a:ea typeface="+mn-ea"/>
                <a:cs typeface="+mn-cs"/>
                <a:sym typeface="Wingdings" pitchFamily="2" charset="2"/>
              </a:rPr>
              <a:t>SISD</a:t>
            </a:r>
            <a:r>
              <a:rPr lang="en-US" sz="1200" b="0" kern="1200" baseline="0" dirty="0" smtClean="0">
                <a:solidFill>
                  <a:schemeClr val="tx1"/>
                </a:solidFill>
                <a:latin typeface="Times New Roman" pitchFamily="-84" charset="0"/>
                <a:ea typeface="+mn-ea"/>
                <a:cs typeface="+mn-cs"/>
                <a:sym typeface="Wingdings" pitchFamily="2" charset="2"/>
              </a:rPr>
              <a:t>: Single instruction stream – single data stream  </a:t>
            </a:r>
            <a:r>
              <a:rPr lang="en-US" sz="1200" b="0" kern="1200" baseline="0" dirty="0" err="1" smtClean="0">
                <a:solidFill>
                  <a:schemeClr val="tx1"/>
                </a:solidFill>
                <a:latin typeface="Times New Roman" pitchFamily="-84" charset="0"/>
                <a:ea typeface="+mn-ea"/>
                <a:cs typeface="+mn-cs"/>
                <a:sym typeface="Wingdings" pitchFamily="2" charset="2"/>
              </a:rPr>
              <a:t>Máy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tính</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cổ</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điển</a:t>
            </a:r>
            <a:r>
              <a:rPr lang="en-US" sz="1200" b="0" kern="1200" baseline="0" dirty="0" smtClean="0">
                <a:solidFill>
                  <a:schemeClr val="tx1"/>
                </a:solidFill>
                <a:latin typeface="Times New Roman" pitchFamily="-84" charset="0"/>
                <a:ea typeface="+mn-ea"/>
                <a:cs typeface="+mn-cs"/>
                <a:sym typeface="Wingdings" pitchFamily="2" charset="2"/>
              </a:rPr>
              <a:t> 1 CPU + 1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84" charset="0"/>
                <a:ea typeface="+mn-ea"/>
                <a:cs typeface="+mn-cs"/>
                <a:sym typeface="Wingdings" pitchFamily="2" charset="2"/>
              </a:rPr>
              <a:t>(2) </a:t>
            </a:r>
            <a:r>
              <a:rPr lang="en-US" sz="1200" b="1" kern="1200" baseline="0" dirty="0" smtClean="0">
                <a:solidFill>
                  <a:schemeClr val="tx1"/>
                </a:solidFill>
                <a:latin typeface="Times New Roman" pitchFamily="-84" charset="0"/>
                <a:ea typeface="+mn-ea"/>
                <a:cs typeface="+mn-cs"/>
                <a:sym typeface="Wingdings" pitchFamily="2" charset="2"/>
              </a:rPr>
              <a:t>SIMD</a:t>
            </a:r>
            <a:r>
              <a:rPr lang="en-US" sz="1200" b="0" kern="1200" baseline="0" dirty="0" smtClean="0">
                <a:solidFill>
                  <a:schemeClr val="tx1"/>
                </a:solidFill>
                <a:latin typeface="Times New Roman" pitchFamily="-84" charset="0"/>
                <a:ea typeface="+mn-ea"/>
                <a:cs typeface="+mn-cs"/>
                <a:sym typeface="Wingdings" pitchFamily="2" charset="2"/>
              </a:rPr>
              <a:t>: Single instruction stream – multiple data stream  </a:t>
            </a:r>
            <a:r>
              <a:rPr lang="en-US" sz="1200" b="0" kern="1200" baseline="0" dirty="0" err="1" smtClean="0">
                <a:solidFill>
                  <a:schemeClr val="tx1"/>
                </a:solidFill>
                <a:latin typeface="Times New Roman" pitchFamily="-84" charset="0"/>
                <a:ea typeface="+mn-ea"/>
                <a:cs typeface="+mn-cs"/>
                <a:sym typeface="Wingdings" pitchFamily="2" charset="2"/>
              </a:rPr>
              <a:t>Máy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tính</a:t>
            </a:r>
            <a:r>
              <a:rPr lang="en-US" sz="1200" b="0" kern="1200" baseline="0" dirty="0" smtClean="0">
                <a:solidFill>
                  <a:schemeClr val="tx1"/>
                </a:solidFill>
                <a:latin typeface="Times New Roman" pitchFamily="-84" charset="0"/>
                <a:ea typeface="+mn-ea"/>
                <a:cs typeface="+mn-cs"/>
                <a:sym typeface="Wingdings" pitchFamily="2" charset="2"/>
              </a:rPr>
              <a:t> 1 CPU +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84" charset="0"/>
                <a:ea typeface="+mn-ea"/>
                <a:cs typeface="+mn-cs"/>
                <a:sym typeface="Wingdings" pitchFamily="2" charset="2"/>
              </a:rPr>
              <a:t>(3) </a:t>
            </a:r>
            <a:r>
              <a:rPr lang="en-US" sz="1200" b="1" kern="1200" baseline="0" dirty="0" smtClean="0">
                <a:solidFill>
                  <a:schemeClr val="tx1"/>
                </a:solidFill>
                <a:latin typeface="Times New Roman" pitchFamily="-84" charset="0"/>
                <a:ea typeface="+mn-ea"/>
                <a:cs typeface="+mn-cs"/>
                <a:sym typeface="Wingdings" pitchFamily="2" charset="2"/>
              </a:rPr>
              <a:t>MISD</a:t>
            </a:r>
            <a:r>
              <a:rPr lang="en-US" sz="1200" b="0" kern="1200" baseline="0" dirty="0" smtClean="0">
                <a:solidFill>
                  <a:schemeClr val="tx1"/>
                </a:solidFill>
                <a:latin typeface="Times New Roman" pitchFamily="-84" charset="0"/>
                <a:ea typeface="+mn-ea"/>
                <a:cs typeface="+mn-cs"/>
                <a:sym typeface="Wingdings" pitchFamily="2" charset="2"/>
              </a:rPr>
              <a:t>: Multiple instruction stream – single data stream  </a:t>
            </a:r>
            <a:r>
              <a:rPr lang="en-US" sz="1200" b="0" kern="1200" baseline="0" dirty="0" err="1" smtClean="0">
                <a:solidFill>
                  <a:schemeClr val="tx1"/>
                </a:solidFill>
                <a:latin typeface="Times New Roman" pitchFamily="-84" charset="0"/>
                <a:ea typeface="+mn-ea"/>
                <a:cs typeface="+mn-cs"/>
                <a:sym typeface="Wingdings" pitchFamily="2" charset="2"/>
              </a:rPr>
              <a:t>Máy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tính</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CPU + 1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 CPU </a:t>
            </a:r>
            <a:r>
              <a:rPr lang="en-US" sz="1200" b="0" kern="1200" baseline="0" dirty="0" err="1" smtClean="0">
                <a:solidFill>
                  <a:schemeClr val="tx1"/>
                </a:solidFill>
                <a:latin typeface="Times New Roman" pitchFamily="-84" charset="0"/>
                <a:ea typeface="+mn-ea"/>
                <a:cs typeface="+mn-cs"/>
                <a:sym typeface="Wingdings" pitchFamily="2" charset="2"/>
              </a:rPr>
              <a:t>giành</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nhau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 </a:t>
            </a:r>
            <a:r>
              <a:rPr lang="en-US" sz="1200" b="0" kern="1200" baseline="0" dirty="0" err="1" smtClean="0">
                <a:solidFill>
                  <a:schemeClr val="tx1"/>
                </a:solidFill>
                <a:latin typeface="Times New Roman" pitchFamily="-84" charset="0"/>
                <a:ea typeface="+mn-ea"/>
                <a:cs typeface="+mn-cs"/>
                <a:sym typeface="Wingdings" pitchFamily="2" charset="2"/>
              </a:rPr>
              <a:t>nghẽn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tại</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84" charset="0"/>
                <a:ea typeface="+mn-ea"/>
                <a:cs typeface="+mn-cs"/>
                <a:sym typeface="Wingdings" pitchFamily="2" charset="2"/>
              </a:rPr>
              <a:t>                 </a:t>
            </a:r>
            <a:r>
              <a:rPr lang="en-US" sz="1200" b="0" kern="1200" baseline="0" dirty="0" err="1" smtClean="0">
                <a:solidFill>
                  <a:schemeClr val="tx1"/>
                </a:solidFill>
                <a:latin typeface="Times New Roman" pitchFamily="-84" charset="0"/>
                <a:ea typeface="+mn-ea"/>
                <a:cs typeface="+mn-cs"/>
                <a:sym typeface="Wingdings" pitchFamily="2" charset="2"/>
              </a:rPr>
              <a:t>Không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hiện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thực</a:t>
            </a:r>
            <a:r>
              <a:rPr lang="en-US" sz="1200" b="0" kern="1200" baseline="0" dirty="0" smtClean="0">
                <a:solidFill>
                  <a:schemeClr val="tx1"/>
                </a:solidFill>
                <a:latin typeface="Times New Roman" pitchFamily="-84"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84" charset="0"/>
                <a:ea typeface="+mn-ea"/>
                <a:cs typeface="+mn-cs"/>
                <a:sym typeface="Wingdings" pitchFamily="2" charset="2"/>
              </a:rPr>
              <a:t>(4) </a:t>
            </a:r>
            <a:r>
              <a:rPr lang="en-US" sz="1200" b="1" kern="1200" baseline="0" dirty="0" smtClean="0">
                <a:solidFill>
                  <a:schemeClr val="tx1"/>
                </a:solidFill>
                <a:latin typeface="Times New Roman" pitchFamily="-84" charset="0"/>
                <a:ea typeface="+mn-ea"/>
                <a:cs typeface="+mn-cs"/>
                <a:sym typeface="Wingdings" pitchFamily="2" charset="2"/>
              </a:rPr>
              <a:t>MIMD</a:t>
            </a:r>
            <a:r>
              <a:rPr lang="en-US" sz="1200" b="0" kern="1200" baseline="0" dirty="0" smtClean="0">
                <a:solidFill>
                  <a:schemeClr val="tx1"/>
                </a:solidFill>
                <a:latin typeface="Times New Roman" pitchFamily="-84" charset="0"/>
                <a:ea typeface="+mn-ea"/>
                <a:cs typeface="+mn-cs"/>
                <a:sym typeface="Wingdings" pitchFamily="2" charset="2"/>
              </a:rPr>
              <a:t>: Multiple instruction stream – Multiple data stream  </a:t>
            </a:r>
            <a:r>
              <a:rPr lang="en-US" sz="1200" b="0" kern="1200" baseline="0" dirty="0" err="1" smtClean="0">
                <a:solidFill>
                  <a:schemeClr val="tx1"/>
                </a:solidFill>
                <a:latin typeface="Times New Roman" pitchFamily="-84" charset="0"/>
                <a:ea typeface="+mn-ea"/>
                <a:cs typeface="+mn-cs"/>
                <a:sym typeface="Wingdings" pitchFamily="2" charset="2"/>
              </a:rPr>
              <a:t>Máy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tính</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CPU +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a:t>
            </a:r>
          </a:p>
          <a:p>
            <a:endParaRPr lang="en-US" sz="1200" b="0" kern="1200" baseline="0" dirty="0" smtClean="0">
              <a:solidFill>
                <a:schemeClr val="tx1"/>
              </a:solidFill>
              <a:latin typeface="Times New Roman" pitchFamily="-84" charset="0"/>
              <a:ea typeface="+mn-ea"/>
              <a:cs typeface="+mn-cs"/>
              <a:sym typeface="Wingdings" pitchFamily="2" charset="2"/>
            </a:endParaRPr>
          </a:p>
          <a:p>
            <a:endParaRPr lang="en-US" sz="1200" b="0" kern="1200" baseline="0" dirty="0" smtClean="0">
              <a:solidFill>
                <a:schemeClr val="tx1"/>
              </a:solidFill>
              <a:latin typeface="Times New Roman" pitchFamily="-84" charset="0"/>
              <a:ea typeface="+mn-ea"/>
              <a:cs typeface="+mn-cs"/>
              <a:sym typeface="Wingdings" pitchFamily="2" charset="2"/>
            </a:endParaRPr>
          </a:p>
          <a:p>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phận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phần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cứng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đảm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nhiệm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truy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xuất</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dòng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tata</a:t>
            </a:r>
            <a:endParaRPr lang="en-US" sz="1200" b="0" kern="1200" baseline="0" dirty="0" smtClean="0">
              <a:solidFill>
                <a:schemeClr val="tx1"/>
              </a:solidFill>
              <a:latin typeface="Times New Roman" pitchFamily="-84" charset="0"/>
              <a:ea typeface="+mn-ea"/>
              <a:cs typeface="+mn-cs"/>
              <a:sym typeface="Wingdings" pitchFamily="2" charset="2"/>
            </a:endParaRPr>
          </a:p>
          <a:p>
            <a:endParaRPr lang="en-US" sz="1200" b="0" kern="1200" baseline="0" dirty="0" smtClean="0">
              <a:solidFill>
                <a:schemeClr val="tx1"/>
              </a:solidFill>
              <a:latin typeface="Times New Roman" pitchFamily="-84" charset="0"/>
              <a:ea typeface="+mn-ea"/>
              <a:cs typeface="+mn-cs"/>
              <a:sym typeface="Wingdings" pitchFamily="2" charset="2"/>
            </a:endParaRPr>
          </a:p>
          <a:p>
            <a:endParaRPr lang="en-US" sz="1200" b="0" kern="1200" baseline="0" dirty="0" smtClean="0">
              <a:solidFill>
                <a:schemeClr val="tx1"/>
              </a:solidFill>
              <a:latin typeface="Times New Roman" pitchFamily="-84" charset="0"/>
              <a:ea typeface="+mn-ea"/>
              <a:cs typeface="+mn-cs"/>
              <a:sym typeface="Wingdings" pitchFamily="2" charset="2"/>
            </a:endParaRPr>
          </a:p>
          <a:p>
            <a:r>
              <a:rPr lang="en-US" sz="1200" kern="1200" dirty="0" smtClean="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single data (SISD) stream: </a:t>
            </a:r>
            <a:r>
              <a:rPr lang="en-US" sz="1200" kern="1200" dirty="0" smtClean="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multiple data (SIMD) stream: </a:t>
            </a:r>
            <a:r>
              <a:rPr lang="en-US" sz="1200" kern="1200" dirty="0" smtClean="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single data (MISD) stream: </a:t>
            </a:r>
            <a:r>
              <a:rPr lang="en-US" sz="1200" kern="1200" dirty="0" smtClean="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multiple data (MIMD) stream: </a:t>
            </a:r>
            <a:r>
              <a:rPr lang="en-US" sz="1200" kern="1200" dirty="0" smtClean="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5</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err="1" smtClean="0">
                <a:solidFill>
                  <a:schemeClr val="tx1"/>
                </a:solidFill>
                <a:latin typeface="Times New Roman" pitchFamily="-84" charset="0"/>
                <a:ea typeface="+mn-ea"/>
                <a:cs typeface="+mn-cs"/>
              </a:rPr>
              <a:t>Chương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trình</a:t>
            </a:r>
            <a:r>
              <a:rPr lang="en-US" sz="1200" kern="1200" baseline="0" dirty="0" smtClean="0">
                <a:solidFill>
                  <a:schemeClr val="tx1"/>
                </a:solidFill>
                <a:latin typeface="Times New Roman" pitchFamily="-84" charset="0"/>
                <a:ea typeface="+mn-ea"/>
                <a:cs typeface="+mn-cs"/>
              </a:rPr>
              <a:t> = code + data</a:t>
            </a:r>
          </a:p>
          <a:p>
            <a:endParaRPr lang="en-US" sz="1200" kern="1200" baseline="0" dirty="0" smtClean="0">
              <a:solidFill>
                <a:schemeClr val="tx1"/>
              </a:solidFill>
              <a:latin typeface="Times New Roman" pitchFamily="-84" charset="0"/>
              <a:ea typeface="+mn-ea"/>
              <a:cs typeface="+mn-cs"/>
            </a:endParaRPr>
          </a:p>
          <a:p>
            <a:r>
              <a:rPr lang="en-US" sz="1200" kern="1200" baseline="0" dirty="0" err="1" smtClean="0">
                <a:solidFill>
                  <a:schemeClr val="tx1"/>
                </a:solidFill>
                <a:latin typeface="Times New Roman" pitchFamily="-84" charset="0"/>
                <a:ea typeface="+mn-ea"/>
                <a:cs typeface="+mn-cs"/>
              </a:rPr>
              <a:t>Lần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lượt</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từng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lệnh</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được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thực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thi</a:t>
            </a:r>
            <a:r>
              <a:rPr lang="en-US" sz="1200" kern="1200" baseline="0" dirty="0" smtClean="0">
                <a:solidFill>
                  <a:schemeClr val="tx1"/>
                </a:solidFill>
                <a:latin typeface="Times New Roman" pitchFamily="-84" charset="0"/>
                <a:ea typeface="+mn-ea"/>
                <a:cs typeface="+mn-cs"/>
              </a:rPr>
              <a:t> </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dòng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lệnh</a:t>
            </a:r>
            <a:r>
              <a:rPr lang="en-US" sz="1200" kern="1200" baseline="0" dirty="0" smtClean="0">
                <a:solidFill>
                  <a:schemeClr val="tx1"/>
                </a:solidFill>
                <a:latin typeface="Times New Roman" pitchFamily="-84" charset="0"/>
                <a:ea typeface="+mn-ea"/>
                <a:cs typeface="+mn-cs"/>
                <a:sym typeface="Wingdings" pitchFamily="2" charset="2"/>
              </a:rPr>
              <a:t>/ </a:t>
            </a:r>
            <a:r>
              <a:rPr lang="en-US" sz="1200" b="1" kern="1200" baseline="0" dirty="0" smtClean="0">
                <a:solidFill>
                  <a:schemeClr val="tx1"/>
                </a:solidFill>
                <a:latin typeface="Times New Roman" pitchFamily="-84" charset="0"/>
                <a:ea typeface="+mn-ea"/>
                <a:cs typeface="+mn-cs"/>
                <a:sym typeface="Wingdings" pitchFamily="2" charset="2"/>
              </a:rPr>
              <a:t>instruction stream</a:t>
            </a:r>
            <a:r>
              <a:rPr lang="en-US" sz="1200" b="0" kern="1200" baseline="0" dirty="0" smtClean="0">
                <a:solidFill>
                  <a:schemeClr val="tx1"/>
                </a:solidFill>
                <a:latin typeface="Times New Roman" pitchFamily="-84" charset="0"/>
                <a:ea typeface="+mn-ea"/>
                <a:cs typeface="+mn-cs"/>
                <a:sym typeface="Wingdings" pitchFamily="2" charset="2"/>
              </a:rPr>
              <a:t> </a:t>
            </a:r>
          </a:p>
          <a:p>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1 (</a:t>
            </a:r>
            <a:r>
              <a:rPr lang="en-US" sz="1200" b="1" u="sng" kern="1200" baseline="0" dirty="0" smtClean="0">
                <a:solidFill>
                  <a:schemeClr val="tx1"/>
                </a:solidFill>
                <a:latin typeface="Times New Roman" pitchFamily="-84" charset="0"/>
                <a:ea typeface="+mn-ea"/>
                <a:cs typeface="+mn-cs"/>
                <a:sym typeface="Wingdings" pitchFamily="2" charset="2"/>
              </a:rPr>
              <a:t>Single</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hoặc</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1" u="sng" kern="1200" baseline="0" dirty="0" smtClean="0">
                <a:solidFill>
                  <a:schemeClr val="tx1"/>
                </a:solidFill>
                <a:latin typeface="Times New Roman" pitchFamily="-84" charset="0"/>
                <a:ea typeface="+mn-ea"/>
                <a:cs typeface="+mn-cs"/>
                <a:sym typeface="Wingdings" pitchFamily="2" charset="2"/>
              </a:rPr>
              <a:t>M</a:t>
            </a:r>
            <a:r>
              <a:rPr lang="en-US" sz="1200" b="1" kern="1200" baseline="0" dirty="0" smtClean="0">
                <a:solidFill>
                  <a:schemeClr val="tx1"/>
                </a:solidFill>
                <a:latin typeface="Times New Roman" pitchFamily="-84" charset="0"/>
                <a:ea typeface="+mn-ea"/>
                <a:cs typeface="+mn-cs"/>
                <a:sym typeface="Wingdings" pitchFamily="2" charset="2"/>
              </a:rPr>
              <a:t>ultiple)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phận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phần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cứng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đảm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nhiệm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xử</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lý</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dòng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lệnh</a:t>
            </a:r>
            <a:r>
              <a:rPr lang="en-US" sz="1200" b="0" kern="1200" baseline="0" dirty="0" smtClean="0">
                <a:solidFill>
                  <a:schemeClr val="tx1"/>
                </a:solidFill>
                <a:latin typeface="Times New Roman" pitchFamily="-84" charset="0"/>
                <a:ea typeface="+mn-ea"/>
                <a:cs typeface="+mn-cs"/>
                <a:sym typeface="Wingdings" pitchFamily="2" charset="2"/>
              </a:rPr>
              <a:t>  1 </a:t>
            </a:r>
            <a:r>
              <a:rPr lang="en-US" sz="1200" b="0" kern="1200" baseline="0" dirty="0" err="1" smtClean="0">
                <a:solidFill>
                  <a:schemeClr val="tx1"/>
                </a:solidFill>
                <a:latin typeface="Times New Roman" pitchFamily="-84" charset="0"/>
                <a:ea typeface="+mn-ea"/>
                <a:cs typeface="+mn-cs"/>
                <a:sym typeface="Wingdings" pitchFamily="2" charset="2"/>
              </a:rPr>
              <a:t>hoặc</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CPU</a:t>
            </a:r>
            <a:endParaRPr lang="en-US" sz="1200" b="1" kern="1200" baseline="0" dirty="0" smtClean="0">
              <a:solidFill>
                <a:schemeClr val="tx1"/>
              </a:solidFill>
              <a:latin typeface="Times New Roman" pitchFamily="-84" charset="0"/>
              <a:ea typeface="+mn-ea"/>
              <a:cs typeface="+mn-cs"/>
              <a:sym typeface="Wingdings" pitchFamily="2" charset="2"/>
            </a:endParaRPr>
          </a:p>
          <a:p>
            <a:endParaRPr lang="en-US" sz="1200" kern="1200" baseline="0" dirty="0" smtClean="0">
              <a:solidFill>
                <a:schemeClr val="tx1"/>
              </a:solidFill>
              <a:latin typeface="Times New Roman" pitchFamily="-84" charset="0"/>
              <a:ea typeface="+mn-ea"/>
              <a:cs typeface="+mn-cs"/>
              <a:sym typeface="Wingdings" pitchFamily="2" charset="2"/>
            </a:endParaRPr>
          </a:p>
          <a:p>
            <a:r>
              <a:rPr lang="en-US" sz="1200" kern="1200" baseline="0" dirty="0" err="1" smtClean="0">
                <a:solidFill>
                  <a:schemeClr val="tx1"/>
                </a:solidFill>
                <a:latin typeface="Times New Roman" pitchFamily="-84" charset="0"/>
                <a:ea typeface="+mn-ea"/>
                <a:cs typeface="+mn-cs"/>
                <a:sym typeface="Wingdings" pitchFamily="2" charset="2"/>
              </a:rPr>
              <a:t>Lần</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lượt</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từng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đơn</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vị</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dữ</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liệu</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được</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truy</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xuất</a:t>
            </a:r>
            <a:r>
              <a:rPr lang="en-US" sz="1200" kern="1200" baseline="0" dirty="0" smtClean="0">
                <a:solidFill>
                  <a:schemeClr val="tx1"/>
                </a:solidFill>
                <a:latin typeface="Times New Roman" pitchFamily="-84" charset="0"/>
                <a:ea typeface="+mn-ea"/>
                <a:cs typeface="+mn-cs"/>
                <a:sym typeface="Wingdings" pitchFamily="2" charset="2"/>
              </a:rPr>
              <a:t>  </a:t>
            </a:r>
            <a:r>
              <a:rPr lang="en-US" sz="1200" kern="1200" baseline="0" dirty="0" err="1" smtClean="0">
                <a:solidFill>
                  <a:schemeClr val="tx1"/>
                </a:solidFill>
                <a:latin typeface="Times New Roman" pitchFamily="-84" charset="0"/>
                <a:ea typeface="+mn-ea"/>
                <a:cs typeface="+mn-cs"/>
                <a:sym typeface="Wingdings" pitchFamily="2" charset="2"/>
              </a:rPr>
              <a:t>dòng</a:t>
            </a:r>
            <a:r>
              <a:rPr lang="en-US" sz="1200" kern="1200" baseline="0" dirty="0" smtClean="0">
                <a:solidFill>
                  <a:schemeClr val="tx1"/>
                </a:solidFill>
                <a:latin typeface="Times New Roman" pitchFamily="-84" charset="0"/>
                <a:ea typeface="+mn-ea"/>
                <a:cs typeface="+mn-cs"/>
                <a:sym typeface="Wingdings" pitchFamily="2" charset="2"/>
              </a:rPr>
              <a:t> data / </a:t>
            </a:r>
            <a:r>
              <a:rPr lang="en-US" sz="1200" b="1" kern="1200" baseline="0" dirty="0" smtClean="0">
                <a:solidFill>
                  <a:schemeClr val="tx1"/>
                </a:solidFill>
                <a:latin typeface="Times New Roman" pitchFamily="-84" charset="0"/>
                <a:ea typeface="+mn-ea"/>
                <a:cs typeface="+mn-cs"/>
                <a:sym typeface="Wingdings" pitchFamily="2" charset="2"/>
              </a:rPr>
              <a:t>data stream</a:t>
            </a:r>
            <a:r>
              <a:rPr lang="en-US" sz="1200" b="0" kern="1200" baseline="0" dirty="0" smtClean="0">
                <a:solidFill>
                  <a:schemeClr val="tx1"/>
                </a:solidFill>
                <a:latin typeface="Times New Roman" pitchFamily="-84"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1 (</a:t>
            </a:r>
            <a:r>
              <a:rPr lang="en-US" sz="1200" b="1" u="sng" kern="1200" baseline="0" dirty="0" smtClean="0">
                <a:solidFill>
                  <a:schemeClr val="tx1"/>
                </a:solidFill>
                <a:latin typeface="Times New Roman" pitchFamily="-84" charset="0"/>
                <a:ea typeface="+mn-ea"/>
                <a:cs typeface="+mn-cs"/>
                <a:sym typeface="Wingdings" pitchFamily="2" charset="2"/>
              </a:rPr>
              <a:t>Single</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hoặc</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1" u="sng" kern="1200" baseline="0" dirty="0" smtClean="0">
                <a:solidFill>
                  <a:schemeClr val="tx1"/>
                </a:solidFill>
                <a:latin typeface="Times New Roman" pitchFamily="-84" charset="0"/>
                <a:ea typeface="+mn-ea"/>
                <a:cs typeface="+mn-cs"/>
                <a:sym typeface="Wingdings" pitchFamily="2" charset="2"/>
              </a:rPr>
              <a:t>M</a:t>
            </a:r>
            <a:r>
              <a:rPr lang="en-US" sz="1200" b="1" kern="1200" baseline="0" dirty="0" smtClean="0">
                <a:solidFill>
                  <a:schemeClr val="tx1"/>
                </a:solidFill>
                <a:latin typeface="Times New Roman" pitchFamily="-84" charset="0"/>
                <a:ea typeface="+mn-ea"/>
                <a:cs typeface="+mn-cs"/>
                <a:sym typeface="Wingdings" pitchFamily="2" charset="2"/>
              </a:rPr>
              <a:t>ultiple)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phận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phần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cứng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đảm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nhiệm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truy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xuất</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dòng</a:t>
            </a:r>
            <a:r>
              <a:rPr lang="en-US" sz="1200" b="0" kern="1200" baseline="0" dirty="0" smtClean="0">
                <a:solidFill>
                  <a:schemeClr val="tx1"/>
                </a:solidFill>
                <a:latin typeface="Times New Roman" pitchFamily="-84" charset="0"/>
                <a:ea typeface="+mn-ea"/>
                <a:cs typeface="+mn-cs"/>
                <a:sym typeface="Wingdings" pitchFamily="2" charset="2"/>
              </a:rPr>
              <a:t> data  1 </a:t>
            </a:r>
            <a:r>
              <a:rPr lang="en-US" sz="1200" b="0" kern="1200" baseline="0" dirty="0" err="1" smtClean="0">
                <a:solidFill>
                  <a:schemeClr val="tx1"/>
                </a:solidFill>
                <a:latin typeface="Times New Roman" pitchFamily="-84" charset="0"/>
                <a:ea typeface="+mn-ea"/>
                <a:cs typeface="+mn-cs"/>
                <a:sym typeface="Wingdings" pitchFamily="2" charset="2"/>
              </a:rPr>
              <a:t>hoặc</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Memory</a:t>
            </a:r>
            <a:endParaRPr lang="en-US" sz="1200" b="1" kern="1200" baseline="0" dirty="0" smtClean="0">
              <a:solidFill>
                <a:schemeClr val="tx1"/>
              </a:solidFill>
              <a:latin typeface="Times New Roman" pitchFamily="-84" charset="0"/>
              <a:ea typeface="+mn-ea"/>
              <a:cs typeface="+mn-cs"/>
              <a:sym typeface="Wingdings" pitchFamily="2" charset="2"/>
            </a:endParaRPr>
          </a:p>
          <a:p>
            <a:endParaRPr lang="en-US" sz="1200" b="0" kern="1200" baseline="0" dirty="0" smtClean="0">
              <a:solidFill>
                <a:schemeClr val="tx1"/>
              </a:solidFill>
              <a:latin typeface="Times New Roman" pitchFamily="-84" charset="0"/>
              <a:ea typeface="+mn-ea"/>
              <a:cs typeface="+mn-cs"/>
              <a:sym typeface="Wingdings" pitchFamily="2" charset="2"/>
            </a:endParaRPr>
          </a:p>
          <a:p>
            <a:r>
              <a:rPr lang="en-US" sz="1200" b="0" kern="1200" baseline="0" dirty="0" err="1" smtClean="0">
                <a:solidFill>
                  <a:schemeClr val="tx1"/>
                </a:solidFill>
                <a:latin typeface="Times New Roman" pitchFamily="-84" charset="0"/>
                <a:ea typeface="+mn-ea"/>
                <a:cs typeface="+mn-cs"/>
                <a:sym typeface="Wingdings" pitchFamily="2" charset="2"/>
              </a:rPr>
              <a:t>MỖi</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hiện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thực</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truy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xuất</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dòng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2 </a:t>
            </a:r>
            <a:r>
              <a:rPr lang="en-US" sz="1200" b="0" kern="1200" baseline="0" dirty="0" err="1" smtClean="0">
                <a:solidFill>
                  <a:schemeClr val="tx1"/>
                </a:solidFill>
                <a:latin typeface="Times New Roman" pitchFamily="-84" charset="0"/>
                <a:ea typeface="+mn-ea"/>
                <a:cs typeface="+mn-cs"/>
                <a:sym typeface="Wingdings" pitchFamily="2" charset="2"/>
              </a:rPr>
              <a:t>lựa</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chọn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nên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4 </a:t>
            </a:r>
            <a:r>
              <a:rPr lang="en-US" sz="1200" b="0" kern="1200" baseline="0" dirty="0" err="1" smtClean="0">
                <a:solidFill>
                  <a:schemeClr val="tx1"/>
                </a:solidFill>
                <a:latin typeface="Times New Roman" pitchFamily="-84" charset="0"/>
                <a:ea typeface="+mn-ea"/>
                <a:cs typeface="+mn-cs"/>
                <a:sym typeface="Wingdings" pitchFamily="2" charset="2"/>
              </a:rPr>
              <a:t>tổ</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hợp</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lắp</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ghép</a:t>
            </a:r>
            <a:r>
              <a:rPr lang="en-US" sz="1200" b="0" kern="1200" baseline="0" dirty="0" smtClean="0">
                <a:solidFill>
                  <a:schemeClr val="tx1"/>
                </a:solidFill>
                <a:latin typeface="Times New Roman" pitchFamily="-84" charset="0"/>
                <a:ea typeface="+mn-ea"/>
                <a:cs typeface="+mn-cs"/>
                <a:sym typeface="Wingdings" pitchFamily="2" charset="2"/>
              </a:rPr>
              <a:t>:</a:t>
            </a:r>
          </a:p>
          <a:p>
            <a:r>
              <a:rPr lang="en-US" sz="1200" b="0" kern="1200" baseline="0" dirty="0" smtClean="0">
                <a:solidFill>
                  <a:schemeClr val="tx1"/>
                </a:solidFill>
                <a:latin typeface="Times New Roman" pitchFamily="-84" charset="0"/>
                <a:ea typeface="+mn-ea"/>
                <a:cs typeface="+mn-cs"/>
                <a:sym typeface="Wingdings" pitchFamily="2" charset="2"/>
              </a:rPr>
              <a:t>(1) </a:t>
            </a:r>
            <a:r>
              <a:rPr lang="en-US" sz="1200" b="1" kern="1200" baseline="0" dirty="0" smtClean="0">
                <a:solidFill>
                  <a:schemeClr val="tx1"/>
                </a:solidFill>
                <a:latin typeface="Times New Roman" pitchFamily="-84" charset="0"/>
                <a:ea typeface="+mn-ea"/>
                <a:cs typeface="+mn-cs"/>
                <a:sym typeface="Wingdings" pitchFamily="2" charset="2"/>
              </a:rPr>
              <a:t>SISD</a:t>
            </a:r>
            <a:r>
              <a:rPr lang="en-US" sz="1200" b="0" kern="1200" baseline="0" dirty="0" smtClean="0">
                <a:solidFill>
                  <a:schemeClr val="tx1"/>
                </a:solidFill>
                <a:latin typeface="Times New Roman" pitchFamily="-84" charset="0"/>
                <a:ea typeface="+mn-ea"/>
                <a:cs typeface="+mn-cs"/>
                <a:sym typeface="Wingdings" pitchFamily="2" charset="2"/>
              </a:rPr>
              <a:t>: Single instruction stream – single data stream  </a:t>
            </a:r>
            <a:r>
              <a:rPr lang="en-US" sz="1200" b="0" kern="1200" baseline="0" dirty="0" err="1" smtClean="0">
                <a:solidFill>
                  <a:schemeClr val="tx1"/>
                </a:solidFill>
                <a:latin typeface="Times New Roman" pitchFamily="-84" charset="0"/>
                <a:ea typeface="+mn-ea"/>
                <a:cs typeface="+mn-cs"/>
                <a:sym typeface="Wingdings" pitchFamily="2" charset="2"/>
              </a:rPr>
              <a:t>Máy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tính</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cổ</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điển</a:t>
            </a:r>
            <a:r>
              <a:rPr lang="en-US" sz="1200" b="0" kern="1200" baseline="0" dirty="0" smtClean="0">
                <a:solidFill>
                  <a:schemeClr val="tx1"/>
                </a:solidFill>
                <a:latin typeface="Times New Roman" pitchFamily="-84" charset="0"/>
                <a:ea typeface="+mn-ea"/>
                <a:cs typeface="+mn-cs"/>
                <a:sym typeface="Wingdings" pitchFamily="2" charset="2"/>
              </a:rPr>
              <a:t> 1 CPU + 1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84" charset="0"/>
                <a:ea typeface="+mn-ea"/>
                <a:cs typeface="+mn-cs"/>
                <a:sym typeface="Wingdings" pitchFamily="2" charset="2"/>
              </a:rPr>
              <a:t>(2) </a:t>
            </a:r>
            <a:r>
              <a:rPr lang="en-US" sz="1200" b="1" kern="1200" baseline="0" dirty="0" smtClean="0">
                <a:solidFill>
                  <a:schemeClr val="tx1"/>
                </a:solidFill>
                <a:latin typeface="Times New Roman" pitchFamily="-84" charset="0"/>
                <a:ea typeface="+mn-ea"/>
                <a:cs typeface="+mn-cs"/>
                <a:sym typeface="Wingdings" pitchFamily="2" charset="2"/>
              </a:rPr>
              <a:t>SIMD</a:t>
            </a:r>
            <a:r>
              <a:rPr lang="en-US" sz="1200" b="0" kern="1200" baseline="0" dirty="0" smtClean="0">
                <a:solidFill>
                  <a:schemeClr val="tx1"/>
                </a:solidFill>
                <a:latin typeface="Times New Roman" pitchFamily="-84" charset="0"/>
                <a:ea typeface="+mn-ea"/>
                <a:cs typeface="+mn-cs"/>
                <a:sym typeface="Wingdings" pitchFamily="2" charset="2"/>
              </a:rPr>
              <a:t>: Single instruction stream – multiple data stream  </a:t>
            </a:r>
            <a:r>
              <a:rPr lang="en-US" sz="1200" b="0" kern="1200" baseline="0" dirty="0" err="1" smtClean="0">
                <a:solidFill>
                  <a:schemeClr val="tx1"/>
                </a:solidFill>
                <a:latin typeface="Times New Roman" pitchFamily="-84" charset="0"/>
                <a:ea typeface="+mn-ea"/>
                <a:cs typeface="+mn-cs"/>
                <a:sym typeface="Wingdings" pitchFamily="2" charset="2"/>
              </a:rPr>
              <a:t>Máy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tính</a:t>
            </a:r>
            <a:r>
              <a:rPr lang="en-US" sz="1200" b="0" kern="1200" baseline="0" dirty="0" smtClean="0">
                <a:solidFill>
                  <a:schemeClr val="tx1"/>
                </a:solidFill>
                <a:latin typeface="Times New Roman" pitchFamily="-84" charset="0"/>
                <a:ea typeface="+mn-ea"/>
                <a:cs typeface="+mn-cs"/>
                <a:sym typeface="Wingdings" pitchFamily="2" charset="2"/>
              </a:rPr>
              <a:t> 1 CPU +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84" charset="0"/>
                <a:ea typeface="+mn-ea"/>
                <a:cs typeface="+mn-cs"/>
                <a:sym typeface="Wingdings" pitchFamily="2" charset="2"/>
              </a:rPr>
              <a:t>(3) </a:t>
            </a:r>
            <a:r>
              <a:rPr lang="en-US" sz="1200" b="1" kern="1200" baseline="0" dirty="0" smtClean="0">
                <a:solidFill>
                  <a:schemeClr val="tx1"/>
                </a:solidFill>
                <a:latin typeface="Times New Roman" pitchFamily="-84" charset="0"/>
                <a:ea typeface="+mn-ea"/>
                <a:cs typeface="+mn-cs"/>
                <a:sym typeface="Wingdings" pitchFamily="2" charset="2"/>
              </a:rPr>
              <a:t>MISD</a:t>
            </a:r>
            <a:r>
              <a:rPr lang="en-US" sz="1200" b="0" kern="1200" baseline="0" dirty="0" smtClean="0">
                <a:solidFill>
                  <a:schemeClr val="tx1"/>
                </a:solidFill>
                <a:latin typeface="Times New Roman" pitchFamily="-84" charset="0"/>
                <a:ea typeface="+mn-ea"/>
                <a:cs typeface="+mn-cs"/>
                <a:sym typeface="Wingdings" pitchFamily="2" charset="2"/>
              </a:rPr>
              <a:t>: Multiple instruction stream – single data stream  </a:t>
            </a:r>
            <a:r>
              <a:rPr lang="en-US" sz="1200" b="0" kern="1200" baseline="0" dirty="0" err="1" smtClean="0">
                <a:solidFill>
                  <a:schemeClr val="tx1"/>
                </a:solidFill>
                <a:latin typeface="Times New Roman" pitchFamily="-84" charset="0"/>
                <a:ea typeface="+mn-ea"/>
                <a:cs typeface="+mn-cs"/>
                <a:sym typeface="Wingdings" pitchFamily="2" charset="2"/>
              </a:rPr>
              <a:t>Máy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tính</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CPU + 1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 CPU </a:t>
            </a:r>
            <a:r>
              <a:rPr lang="en-US" sz="1200" b="0" kern="1200" baseline="0" dirty="0" err="1" smtClean="0">
                <a:solidFill>
                  <a:schemeClr val="tx1"/>
                </a:solidFill>
                <a:latin typeface="Times New Roman" pitchFamily="-84" charset="0"/>
                <a:ea typeface="+mn-ea"/>
                <a:cs typeface="+mn-cs"/>
                <a:sym typeface="Wingdings" pitchFamily="2" charset="2"/>
              </a:rPr>
              <a:t>giành</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nhau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 </a:t>
            </a:r>
            <a:r>
              <a:rPr lang="en-US" sz="1200" b="0" kern="1200" baseline="0" dirty="0" err="1" smtClean="0">
                <a:solidFill>
                  <a:schemeClr val="tx1"/>
                </a:solidFill>
                <a:latin typeface="Times New Roman" pitchFamily="-84" charset="0"/>
                <a:ea typeface="+mn-ea"/>
                <a:cs typeface="+mn-cs"/>
                <a:sym typeface="Wingdings" pitchFamily="2" charset="2"/>
              </a:rPr>
              <a:t>nghẽn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tại</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84" charset="0"/>
                <a:ea typeface="+mn-ea"/>
                <a:cs typeface="+mn-cs"/>
                <a:sym typeface="Wingdings" pitchFamily="2" charset="2"/>
              </a:rPr>
              <a:t>                 </a:t>
            </a:r>
            <a:r>
              <a:rPr lang="en-US" sz="1200" b="0" kern="1200" baseline="0" dirty="0" err="1" smtClean="0">
                <a:solidFill>
                  <a:schemeClr val="tx1"/>
                </a:solidFill>
                <a:latin typeface="Times New Roman" pitchFamily="-84" charset="0"/>
                <a:ea typeface="+mn-ea"/>
                <a:cs typeface="+mn-cs"/>
                <a:sym typeface="Wingdings" pitchFamily="2" charset="2"/>
              </a:rPr>
              <a:t>Không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hiện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thực</a:t>
            </a:r>
            <a:r>
              <a:rPr lang="en-US" sz="1200" b="0" kern="1200" baseline="0" dirty="0" smtClean="0">
                <a:solidFill>
                  <a:schemeClr val="tx1"/>
                </a:solidFill>
                <a:latin typeface="Times New Roman" pitchFamily="-84"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84" charset="0"/>
                <a:ea typeface="+mn-ea"/>
                <a:cs typeface="+mn-cs"/>
                <a:sym typeface="Wingdings" pitchFamily="2" charset="2"/>
              </a:rPr>
              <a:t>(4) </a:t>
            </a:r>
            <a:r>
              <a:rPr lang="en-US" sz="1200" b="1" kern="1200" baseline="0" dirty="0" smtClean="0">
                <a:solidFill>
                  <a:schemeClr val="tx1"/>
                </a:solidFill>
                <a:latin typeface="Times New Roman" pitchFamily="-84" charset="0"/>
                <a:ea typeface="+mn-ea"/>
                <a:cs typeface="+mn-cs"/>
                <a:sym typeface="Wingdings" pitchFamily="2" charset="2"/>
              </a:rPr>
              <a:t>MIMD</a:t>
            </a:r>
            <a:r>
              <a:rPr lang="en-US" sz="1200" b="0" kern="1200" baseline="0" dirty="0" smtClean="0">
                <a:solidFill>
                  <a:schemeClr val="tx1"/>
                </a:solidFill>
                <a:latin typeface="Times New Roman" pitchFamily="-84" charset="0"/>
                <a:ea typeface="+mn-ea"/>
                <a:cs typeface="+mn-cs"/>
                <a:sym typeface="Wingdings" pitchFamily="2" charset="2"/>
              </a:rPr>
              <a:t>: Multiple instruction stream – Multiple data stream  </a:t>
            </a:r>
            <a:r>
              <a:rPr lang="en-US" sz="1200" b="0" kern="1200" baseline="0" dirty="0" err="1" smtClean="0">
                <a:solidFill>
                  <a:schemeClr val="tx1"/>
                </a:solidFill>
                <a:latin typeface="Times New Roman" pitchFamily="-84" charset="0"/>
                <a:ea typeface="+mn-ea"/>
                <a:cs typeface="+mn-cs"/>
                <a:sym typeface="Wingdings" pitchFamily="2" charset="2"/>
              </a:rPr>
              <a:t>Máy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tính</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CPU + </a:t>
            </a:r>
            <a:r>
              <a:rPr lang="en-US" sz="1200" b="0" kern="1200" baseline="0" dirty="0" err="1" smtClean="0">
                <a:solidFill>
                  <a:schemeClr val="tx1"/>
                </a:solidFill>
                <a:latin typeface="Times New Roman" pitchFamily="-84" charset="0"/>
                <a:ea typeface="+mn-ea"/>
                <a:cs typeface="+mn-cs"/>
                <a:sym typeface="Wingdings" pitchFamily="2" charset="2"/>
              </a:rPr>
              <a:t>nhiều</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nhớ</a:t>
            </a:r>
            <a:r>
              <a:rPr lang="en-US" sz="1200" b="0" kern="1200" baseline="0" dirty="0" smtClean="0">
                <a:solidFill>
                  <a:schemeClr val="tx1"/>
                </a:solidFill>
                <a:latin typeface="Times New Roman" pitchFamily="-84" charset="0"/>
                <a:ea typeface="+mn-ea"/>
                <a:cs typeface="+mn-cs"/>
                <a:sym typeface="Wingdings" pitchFamily="2" charset="2"/>
              </a:rPr>
              <a:t> </a:t>
            </a:r>
          </a:p>
          <a:p>
            <a:endParaRPr lang="en-US" sz="1200" b="0" kern="1200" baseline="0" dirty="0" smtClean="0">
              <a:solidFill>
                <a:schemeClr val="tx1"/>
              </a:solidFill>
              <a:latin typeface="Times New Roman" pitchFamily="-84" charset="0"/>
              <a:ea typeface="+mn-ea"/>
              <a:cs typeface="+mn-cs"/>
              <a:sym typeface="Wingdings" pitchFamily="2" charset="2"/>
            </a:endParaRPr>
          </a:p>
          <a:p>
            <a:endParaRPr lang="en-US" sz="1200" b="0" kern="1200" baseline="0" dirty="0" smtClean="0">
              <a:solidFill>
                <a:schemeClr val="tx1"/>
              </a:solidFill>
              <a:latin typeface="Times New Roman" pitchFamily="-84" charset="0"/>
              <a:ea typeface="+mn-ea"/>
              <a:cs typeface="+mn-cs"/>
              <a:sym typeface="Wingdings" pitchFamily="2" charset="2"/>
            </a:endParaRPr>
          </a:p>
          <a:p>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Có</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bộ</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phận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phần</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cứng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đảm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nhiệm</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truy</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xuất</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dòng</a:t>
            </a:r>
            <a:r>
              <a:rPr lang="en-US" sz="1200" b="0" kern="1200" baseline="0" dirty="0" smtClean="0">
                <a:solidFill>
                  <a:schemeClr val="tx1"/>
                </a:solidFill>
                <a:latin typeface="Times New Roman" pitchFamily="-84" charset="0"/>
                <a:ea typeface="+mn-ea"/>
                <a:cs typeface="+mn-cs"/>
                <a:sym typeface="Wingdings" pitchFamily="2" charset="2"/>
              </a:rPr>
              <a:t> </a:t>
            </a:r>
            <a:r>
              <a:rPr lang="en-US" sz="1200" b="0" kern="1200" baseline="0" dirty="0" err="1" smtClean="0">
                <a:solidFill>
                  <a:schemeClr val="tx1"/>
                </a:solidFill>
                <a:latin typeface="Times New Roman" pitchFamily="-84" charset="0"/>
                <a:ea typeface="+mn-ea"/>
                <a:cs typeface="+mn-cs"/>
                <a:sym typeface="Wingdings" pitchFamily="2" charset="2"/>
              </a:rPr>
              <a:t>tata</a:t>
            </a:r>
            <a:endParaRPr lang="en-US" sz="1200" b="0" kern="1200" baseline="0" dirty="0" smtClean="0">
              <a:solidFill>
                <a:schemeClr val="tx1"/>
              </a:solidFill>
              <a:latin typeface="Times New Roman" pitchFamily="-84" charset="0"/>
              <a:ea typeface="+mn-ea"/>
              <a:cs typeface="+mn-cs"/>
              <a:sym typeface="Wingdings" pitchFamily="2" charset="2"/>
            </a:endParaRPr>
          </a:p>
          <a:p>
            <a:endParaRPr lang="en-US" sz="1200" b="0" kern="1200" baseline="0" dirty="0" smtClean="0">
              <a:solidFill>
                <a:schemeClr val="tx1"/>
              </a:solidFill>
              <a:latin typeface="Times New Roman" pitchFamily="-84" charset="0"/>
              <a:ea typeface="+mn-ea"/>
              <a:cs typeface="+mn-cs"/>
              <a:sym typeface="Wingdings" pitchFamily="2" charset="2"/>
            </a:endParaRPr>
          </a:p>
          <a:p>
            <a:endParaRPr lang="en-US" sz="1200" b="0" kern="1200" baseline="0" dirty="0" smtClean="0">
              <a:solidFill>
                <a:schemeClr val="tx1"/>
              </a:solidFill>
              <a:latin typeface="Times New Roman" pitchFamily="-84" charset="0"/>
              <a:ea typeface="+mn-ea"/>
              <a:cs typeface="+mn-cs"/>
              <a:sym typeface="Wingdings" pitchFamily="2" charset="2"/>
            </a:endParaRPr>
          </a:p>
          <a:p>
            <a:r>
              <a:rPr lang="en-US" sz="1200" kern="1200" dirty="0" smtClean="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single data (SISD) stream: </a:t>
            </a:r>
            <a:r>
              <a:rPr lang="en-US" sz="1200" kern="1200" dirty="0" smtClean="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multiple data (SIMD) stream: </a:t>
            </a:r>
            <a:r>
              <a:rPr lang="en-US" sz="1200" kern="1200" dirty="0" smtClean="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single data (MISD) stream: </a:t>
            </a:r>
            <a:r>
              <a:rPr lang="en-US" sz="1200" kern="1200" dirty="0" smtClean="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multiple data (MIMD) stream: </a:t>
            </a:r>
            <a:r>
              <a:rPr lang="en-US" sz="1200" kern="1200" dirty="0" smtClean="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6</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b="1" kern="1200" dirty="0" smtClean="0">
                <a:solidFill>
                  <a:schemeClr val="tx1"/>
                </a:solidFill>
                <a:latin typeface="Times New Roman" pitchFamily="-84" charset="0"/>
                <a:ea typeface="+mn-ea"/>
                <a:cs typeface="+mn-cs"/>
              </a:rPr>
              <a:t>Tightly coupled</a:t>
            </a:r>
            <a:r>
              <a:rPr lang="en-US" sz="1200" b="0" kern="1200" dirty="0" smtClean="0">
                <a:solidFill>
                  <a:schemeClr val="tx1"/>
                </a:solidFill>
                <a:latin typeface="Times New Roman" pitchFamily="-84" charset="0"/>
                <a:ea typeface="+mn-ea"/>
                <a:cs typeface="+mn-cs"/>
              </a:rPr>
              <a:t>: </a:t>
            </a:r>
            <a:r>
              <a:rPr lang="en-US" sz="1200" b="0" kern="1200" dirty="0" err="1" smtClean="0">
                <a:solidFill>
                  <a:schemeClr val="tx1"/>
                </a:solidFill>
                <a:latin typeface="Times New Roman" pitchFamily="-84" charset="0"/>
                <a:ea typeface="+mn-ea"/>
                <a:cs typeface="+mn-cs"/>
              </a:rPr>
              <a:t>kết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nới</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chặt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hàn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chặt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luôn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không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cho</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gỡ</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ra</a:t>
            </a:r>
            <a:endParaRPr lang="en-US" sz="1200" b="0" kern="1200" baseline="0" dirty="0" smtClean="0">
              <a:solidFill>
                <a:schemeClr val="tx1"/>
              </a:solidFill>
              <a:latin typeface="Times New Roman" pitchFamily="-84" charset="0"/>
              <a:ea typeface="+mn-ea"/>
              <a:cs typeface="+mn-cs"/>
            </a:endParaRPr>
          </a:p>
          <a:p>
            <a:r>
              <a:rPr lang="en-US" sz="1200" b="1" kern="1200" baseline="0" dirty="0" smtClean="0">
                <a:solidFill>
                  <a:schemeClr val="tx1"/>
                </a:solidFill>
                <a:latin typeface="Times New Roman" pitchFamily="-84" charset="0"/>
                <a:ea typeface="+mn-ea"/>
                <a:cs typeface="+mn-cs"/>
              </a:rPr>
              <a:t>Loosely coupled</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kết</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nối</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lòng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Dùng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dây</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cắm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vào</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gỡ</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ra</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được</a:t>
            </a:r>
            <a:r>
              <a:rPr lang="en-US" sz="1200" b="0" kern="1200" baseline="0" dirty="0" smtClean="0">
                <a:solidFill>
                  <a:schemeClr val="tx1"/>
                </a:solidFill>
                <a:latin typeface="Times New Roman" pitchFamily="-84" charset="0"/>
                <a:ea typeface="+mn-ea"/>
                <a:cs typeface="+mn-cs"/>
              </a:rPr>
              <a:t>.</a:t>
            </a:r>
          </a:p>
          <a:p>
            <a:r>
              <a:rPr lang="en-US" sz="1200" b="1" kern="1200" baseline="0" dirty="0" smtClean="0">
                <a:solidFill>
                  <a:schemeClr val="tx1"/>
                </a:solidFill>
                <a:latin typeface="Times New Roman" pitchFamily="-84" charset="0"/>
                <a:ea typeface="+mn-ea"/>
                <a:cs typeface="+mn-cs"/>
              </a:rPr>
              <a:t>Cluster</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cụm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Chia</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nhóm</a:t>
            </a:r>
            <a:r>
              <a:rPr lang="en-US" sz="1200" b="0" kern="1200" baseline="0" dirty="0" smtClean="0">
                <a:solidFill>
                  <a:schemeClr val="tx1"/>
                </a:solidFill>
                <a:latin typeface="Times New Roman" pitchFamily="-84" charset="0"/>
                <a:ea typeface="+mn-ea"/>
                <a:cs typeface="+mn-cs"/>
              </a:rPr>
              <a:t> CPU/MEM </a:t>
            </a:r>
            <a:r>
              <a:rPr lang="en-US" sz="1200" b="0" kern="1200" baseline="0" dirty="0" err="1" smtClean="0">
                <a:solidFill>
                  <a:schemeClr val="tx1"/>
                </a:solidFill>
                <a:latin typeface="Times New Roman" pitchFamily="-84" charset="0"/>
                <a:ea typeface="+mn-ea"/>
                <a:cs typeface="+mn-cs"/>
              </a:rPr>
              <a:t>thành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từng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cụm</a:t>
            </a:r>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SMP – </a:t>
            </a:r>
            <a:r>
              <a:rPr lang="en-US" sz="1200" b="1" kern="1200" dirty="0" err="1" smtClean="0">
                <a:solidFill>
                  <a:schemeClr val="tx1"/>
                </a:solidFill>
                <a:latin typeface="Times New Roman" pitchFamily="-84" charset="0"/>
                <a:ea typeface="+mn-ea"/>
                <a:cs typeface="+mn-cs"/>
              </a:rPr>
              <a:t>Symetric</a:t>
            </a:r>
            <a:r>
              <a:rPr lang="en-US" sz="1200" b="1" kern="1200" dirty="0" smtClean="0">
                <a:solidFill>
                  <a:schemeClr val="tx1"/>
                </a:solidFill>
                <a:latin typeface="Times New Roman" pitchFamily="-84" charset="0"/>
                <a:ea typeface="+mn-ea"/>
                <a:cs typeface="+mn-cs"/>
              </a:rPr>
              <a:t> multiprocessor</a:t>
            </a:r>
            <a:r>
              <a:rPr lang="en-US" sz="1200" b="0" kern="1200" dirty="0" smtClean="0">
                <a:solidFill>
                  <a:schemeClr val="tx1"/>
                </a:solidFill>
                <a:latin typeface="Times New Roman" pitchFamily="-84" charset="0"/>
                <a:ea typeface="+mn-ea"/>
                <a:cs typeface="+mn-cs"/>
              </a:rPr>
              <a:t>: CPU </a:t>
            </a:r>
            <a:r>
              <a:rPr lang="en-US" sz="1200" b="0" kern="1200" dirty="0" err="1" smtClean="0">
                <a:solidFill>
                  <a:schemeClr val="tx1"/>
                </a:solidFill>
                <a:latin typeface="Times New Roman" pitchFamily="-84" charset="0"/>
                <a:ea typeface="+mn-ea"/>
                <a:cs typeface="+mn-cs"/>
              </a:rPr>
              <a:t>đa</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nhân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các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nhân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hoàn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toàn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giống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nhau</a:t>
            </a:r>
            <a:r>
              <a:rPr lang="en-US" sz="1200" b="0" kern="1200" dirty="0" smtClean="0">
                <a:solidFill>
                  <a:schemeClr val="tx1"/>
                </a:solidFill>
                <a:latin typeface="Times New Roman" pitchFamily="-84" charset="0"/>
                <a:ea typeface="+mn-ea"/>
                <a:cs typeface="+mn-cs"/>
              </a:rPr>
              <a:t> </a:t>
            </a:r>
          </a:p>
          <a:p>
            <a:r>
              <a:rPr lang="en-US" sz="1200" b="1" kern="1200" dirty="0" smtClean="0">
                <a:solidFill>
                  <a:schemeClr val="tx1"/>
                </a:solidFill>
                <a:latin typeface="Times New Roman" pitchFamily="-84" charset="0"/>
                <a:ea typeface="+mn-ea"/>
                <a:cs typeface="+mn-cs"/>
              </a:rPr>
              <a:t>NUMA- </a:t>
            </a:r>
            <a:r>
              <a:rPr lang="en-US" sz="1200" b="1" kern="1200" dirty="0" err="1" smtClean="0">
                <a:solidFill>
                  <a:schemeClr val="tx1"/>
                </a:solidFill>
                <a:latin typeface="Times New Roman" pitchFamily="-84" charset="0"/>
                <a:ea typeface="+mn-ea"/>
                <a:cs typeface="+mn-cs"/>
              </a:rPr>
              <a:t>Nouniform</a:t>
            </a:r>
            <a:r>
              <a:rPr lang="en-US" sz="1200" b="1" kern="1200" baseline="0" dirty="0" smtClean="0">
                <a:solidFill>
                  <a:schemeClr val="tx1"/>
                </a:solidFill>
                <a:latin typeface="Times New Roman" pitchFamily="-84" charset="0"/>
                <a:ea typeface="+mn-ea"/>
                <a:cs typeface="+mn-cs"/>
              </a:rPr>
              <a:t> memory access</a:t>
            </a:r>
            <a:r>
              <a:rPr lang="en-US" sz="1200" b="0" kern="1200" baseline="0" dirty="0" smtClean="0">
                <a:solidFill>
                  <a:schemeClr val="tx1"/>
                </a:solidFill>
                <a:latin typeface="Times New Roman" pitchFamily="-84" charset="0"/>
                <a:ea typeface="+mn-ea"/>
                <a:cs typeface="+mn-cs"/>
              </a:rPr>
              <a:t> : </a:t>
            </a:r>
            <a:r>
              <a:rPr lang="en-US" sz="1200" b="0" kern="1200" baseline="0" dirty="0" err="1" smtClean="0">
                <a:solidFill>
                  <a:schemeClr val="tx1"/>
                </a:solidFill>
                <a:latin typeface="Times New Roman" pitchFamily="-84" charset="0"/>
                <a:ea typeface="+mn-ea"/>
                <a:cs typeface="+mn-cs"/>
              </a:rPr>
              <a:t>hệ</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thống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bộ</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nhớ</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gồm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nhiều</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đơn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vị</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có</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thể</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khác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nhau</a:t>
            </a:r>
            <a:endParaRPr lang="en-US" sz="1200" b="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84" charset="0"/>
                <a:ea typeface="+mn-ea"/>
                <a:cs typeface="+mn-cs"/>
              </a:rPr>
              <a:t>UMA- </a:t>
            </a:r>
            <a:r>
              <a:rPr lang="en-US" sz="1200" b="1" kern="1200" dirty="0" err="1" smtClean="0">
                <a:solidFill>
                  <a:schemeClr val="tx1"/>
                </a:solidFill>
                <a:latin typeface="Times New Roman" pitchFamily="-84" charset="0"/>
                <a:ea typeface="+mn-ea"/>
                <a:cs typeface="+mn-cs"/>
              </a:rPr>
              <a:t>Nouniform</a:t>
            </a:r>
            <a:r>
              <a:rPr lang="en-US" sz="1200" b="1" kern="1200" baseline="0" dirty="0" smtClean="0">
                <a:solidFill>
                  <a:schemeClr val="tx1"/>
                </a:solidFill>
                <a:latin typeface="Times New Roman" pitchFamily="-84" charset="0"/>
                <a:ea typeface="+mn-ea"/>
                <a:cs typeface="+mn-cs"/>
              </a:rPr>
              <a:t> memory access</a:t>
            </a:r>
            <a:r>
              <a:rPr lang="en-US" sz="1200" b="0" kern="1200" baseline="0" dirty="0" smtClean="0">
                <a:solidFill>
                  <a:schemeClr val="tx1"/>
                </a:solidFill>
                <a:latin typeface="Times New Roman" pitchFamily="-84" charset="0"/>
                <a:ea typeface="+mn-ea"/>
                <a:cs typeface="+mn-cs"/>
              </a:rPr>
              <a:t> : </a:t>
            </a:r>
            <a:r>
              <a:rPr lang="en-US" sz="1200" b="0" kern="1200" baseline="0" dirty="0" err="1" smtClean="0">
                <a:solidFill>
                  <a:schemeClr val="tx1"/>
                </a:solidFill>
                <a:latin typeface="Times New Roman" pitchFamily="-84" charset="0"/>
                <a:ea typeface="+mn-ea"/>
                <a:cs typeface="+mn-cs"/>
              </a:rPr>
              <a:t>hệ</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thống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bộ</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nhớ</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gồm</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nhiều</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đơn</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vị</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giống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nhau</a:t>
            </a:r>
            <a:endParaRPr lang="en-US" sz="1200" b="0" kern="1200" baseline="0" dirty="0" smtClean="0">
              <a:solidFill>
                <a:schemeClr val="tx1"/>
              </a:solidFill>
              <a:latin typeface="Times New Roman" pitchFamily="-84" charset="0"/>
              <a:ea typeface="+mn-ea"/>
              <a:cs typeface="+mn-cs"/>
            </a:endParaRPr>
          </a:p>
          <a:p>
            <a:endParaRPr lang="en-US" sz="1200" b="0" kern="1200" baseline="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17.1). If the processors share a common memory, then each processor accesses programs and data stored in the shared memory, and processors communicate with each other via that memory. The most common form of such system is known as a </a:t>
            </a:r>
            <a:r>
              <a:rPr lang="en-US" sz="1200" b="1" kern="1200" dirty="0" smtClean="0">
                <a:solidFill>
                  <a:schemeClr val="tx1"/>
                </a:solidFill>
                <a:latin typeface="Times New Roman" pitchFamily="-84" charset="0"/>
                <a:ea typeface="+mn-ea"/>
                <a:cs typeface="+mn-cs"/>
              </a:rPr>
              <a:t>symmetric multiprocessor (SMP), </a:t>
            </a:r>
            <a:r>
              <a:rPr lang="en-US" sz="1200" kern="1200" dirty="0" smtClean="0">
                <a:solidFill>
                  <a:schemeClr val="tx1"/>
                </a:solidFill>
                <a:latin typeface="Times New Roman" pitchFamily="-84" charset="0"/>
                <a:ea typeface="+mn-ea"/>
                <a:cs typeface="+mn-cs"/>
              </a:rPr>
              <a:t>which we examine in Section 17.2.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smtClean="0">
                <a:solidFill>
                  <a:schemeClr val="tx1"/>
                </a:solidFill>
                <a:latin typeface="Times New Roman" pitchFamily="-84" charset="0"/>
                <a:ea typeface="+mn-ea"/>
                <a:cs typeface="+mn-cs"/>
              </a:rPr>
              <a:t>non-uniform memory access (NUMA) </a:t>
            </a:r>
            <a:r>
              <a:rPr lang="en-US" sz="1200" kern="1200" dirty="0" smtClean="0">
                <a:solidFill>
                  <a:schemeClr val="tx1"/>
                </a:solidFill>
                <a:latin typeface="Times New Roman" pitchFamily="-84" charset="0"/>
                <a:ea typeface="+mn-ea"/>
                <a:cs typeface="+mn-cs"/>
              </a:rPr>
              <a:t>organization, which is described in Section 17.5. As the name suggests, the memory access time to different regions of memory may differ for a NUMA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collection of independent uniprocessors or SMPs may be interconnected to form a </a:t>
            </a:r>
            <a:r>
              <a:rPr lang="en-US" sz="1200" b="1" kern="1200" dirty="0" smtClean="0">
                <a:solidFill>
                  <a:schemeClr val="tx1"/>
                </a:solidFill>
                <a:latin typeface="Times New Roman" pitchFamily="-84" charset="0"/>
                <a:ea typeface="+mn-ea"/>
                <a:cs typeface="+mn-cs"/>
              </a:rPr>
              <a:t>cluster. </a:t>
            </a:r>
            <a:r>
              <a:rPr lang="en-US" sz="1200" kern="1200" dirty="0" smtClean="0">
                <a:solidFill>
                  <a:schemeClr val="tx1"/>
                </a:solidFill>
                <a:latin typeface="Times New Roman" pitchFamily="-84" charset="0"/>
                <a:ea typeface="+mn-ea"/>
                <a:cs typeface="+mn-cs"/>
              </a:rPr>
              <a:t>Communication among the computers is either via fixed paths or via some network facility. </a:t>
            </a:r>
            <a:endParaRPr lang="en-US" dirty="0" smtClean="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7</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Figure 17.2 illustrates the general organization of the taxonomy of Figure 17.1. Figure 17.2a shows the structure of an SISD. There is some sort of control unit (CU) that provides an instruction stream (IS) to a processing unit (PU). The processing unit operates on a single data stream (DS) from a memory unit (MU). With an </a:t>
            </a:r>
          </a:p>
          <a:p>
            <a:r>
              <a:rPr lang="en-US" sz="1200" kern="1200" dirty="0" smtClean="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17.2b), or there may be a shared memory. Finally, with the MIMD, there are multiple control units, each feeding a separate instruction stream to its own PU. The MIMD may be a shared-memory multiprocessor (Figure 17.2c) or a distributed- memory multicomputer (Figure 17.2d).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8</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b="1" kern="1200" dirty="0" err="1" smtClean="0">
                <a:solidFill>
                  <a:schemeClr val="tx1"/>
                </a:solidFill>
                <a:latin typeface="Times New Roman" pitchFamily="-84" charset="0"/>
                <a:ea typeface="+mn-ea"/>
                <a:cs typeface="+mn-cs"/>
              </a:rPr>
              <a:t>Bộ</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Đa</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Xử</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lý</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đối</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xứng</a:t>
            </a:r>
            <a:endParaRPr lang="en-US" sz="1200" b="1" kern="1200" dirty="0" smtClean="0">
              <a:solidFill>
                <a:schemeClr val="tx1"/>
              </a:solidFill>
              <a:latin typeface="Times New Roman" pitchFamily="-84" charset="0"/>
              <a:ea typeface="+mn-ea"/>
              <a:cs typeface="+mn-cs"/>
            </a:endParaRPr>
          </a:p>
          <a:p>
            <a:pPr>
              <a:buFontTx/>
              <a:buChar char="-"/>
            </a:pPr>
            <a:r>
              <a:rPr lang="en-US" sz="1200" kern="1200" dirty="0" err="1" smtClean="0">
                <a:solidFill>
                  <a:schemeClr val="tx1"/>
                </a:solidFill>
                <a:latin typeface="Times New Roman" pitchFamily="-84" charset="0"/>
                <a:ea typeface="+mn-ea"/>
                <a:cs typeface="+mn-cs"/>
              </a:rPr>
              <a:t>Nhiều</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bộ</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xử</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lý</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gọi</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là</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nhân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tương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tự</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nhau</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cùng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năng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lực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cột</a:t>
            </a:r>
            <a:r>
              <a:rPr lang="en-US" sz="1200" kern="1200" baseline="0" dirty="0" smtClean="0">
                <a:solidFill>
                  <a:schemeClr val="tx1"/>
                </a:solidFill>
                <a:latin typeface="Times New Roman" pitchFamily="-84" charset="0"/>
                <a:ea typeface="+mn-ea"/>
                <a:cs typeface="+mn-cs"/>
              </a:rPr>
              <a:t> 1), </a:t>
            </a:r>
            <a:r>
              <a:rPr lang="en-US" sz="1200" kern="1200" baseline="0" dirty="0" err="1" smtClean="0">
                <a:solidFill>
                  <a:schemeClr val="tx1"/>
                </a:solidFill>
                <a:latin typeface="Times New Roman" pitchFamily="-84" charset="0"/>
                <a:ea typeface="+mn-ea"/>
                <a:cs typeface="+mn-cs"/>
              </a:rPr>
              <a:t>chức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năng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giống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nhau</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cột</a:t>
            </a:r>
            <a:r>
              <a:rPr lang="en-US" sz="1200" kern="1200" baseline="0" dirty="0" smtClean="0">
                <a:solidFill>
                  <a:schemeClr val="tx1"/>
                </a:solidFill>
                <a:latin typeface="Times New Roman" pitchFamily="-84" charset="0"/>
                <a:ea typeface="+mn-ea"/>
                <a:cs typeface="+mn-cs"/>
              </a:rPr>
              <a:t> 4)</a:t>
            </a:r>
          </a:p>
          <a:p>
            <a:pPr>
              <a:buFontTx/>
              <a:buNone/>
            </a:pPr>
            <a:r>
              <a:rPr lang="en-US" sz="1200" kern="1200" baseline="0" dirty="0" smtClean="0">
                <a:solidFill>
                  <a:schemeClr val="tx1"/>
                </a:solidFill>
                <a:latin typeface="Times New Roman" pitchFamily="-84" charset="0"/>
                <a:ea typeface="+mn-ea"/>
                <a:cs typeface="+mn-cs"/>
                <a:sym typeface="Wingdings" pitchFamily="2" charset="2"/>
              </a:rPr>
              <a:t>        </a:t>
            </a:r>
            <a:r>
              <a:rPr lang="en-US" sz="1200" kern="1200" baseline="0" dirty="0" err="1" smtClean="0">
                <a:solidFill>
                  <a:schemeClr val="tx1"/>
                </a:solidFill>
                <a:latin typeface="Times New Roman" pitchFamily="-84" charset="0"/>
                <a:ea typeface="+mn-ea"/>
                <a:cs typeface="+mn-cs"/>
                <a:sym typeface="Wingdings" pitchFamily="2" charset="2"/>
              </a:rPr>
              <a:t>Chúng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phải</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hoàn</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toàn</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giống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nhau</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về</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mặt</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vật</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lý</a:t>
            </a:r>
            <a:endParaRPr lang="en-US" sz="1200" kern="1200" baseline="0" dirty="0" smtClean="0">
              <a:solidFill>
                <a:schemeClr val="tx1"/>
              </a:solidFill>
              <a:latin typeface="Times New Roman" pitchFamily="-84" charset="0"/>
              <a:ea typeface="+mn-ea"/>
              <a:cs typeface="+mn-cs"/>
              <a:sym typeface="Wingdings" pitchFamily="2" charset="2"/>
            </a:endParaRPr>
          </a:p>
          <a:p>
            <a:pPr>
              <a:buFontTx/>
              <a:buChar char="-"/>
            </a:pPr>
            <a:r>
              <a:rPr lang="en-US" sz="1200" kern="1200" baseline="0" dirty="0" err="1" smtClean="0">
                <a:solidFill>
                  <a:schemeClr val="tx1"/>
                </a:solidFill>
                <a:latin typeface="Times New Roman" pitchFamily="-84" charset="0"/>
                <a:ea typeface="+mn-ea"/>
                <a:cs typeface="+mn-cs"/>
                <a:sym typeface="Wingdings" pitchFamily="2" charset="2"/>
              </a:rPr>
              <a:t>Dùng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chung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hệ</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thống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bộ</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nhớ</a:t>
            </a:r>
            <a:endParaRPr lang="en-US" sz="1200" kern="1200" baseline="0" dirty="0" smtClean="0">
              <a:solidFill>
                <a:schemeClr val="tx1"/>
              </a:solidFill>
              <a:latin typeface="Times New Roman" pitchFamily="-84" charset="0"/>
              <a:ea typeface="+mn-ea"/>
              <a:cs typeface="+mn-cs"/>
              <a:sym typeface="Wingdings" pitchFamily="2" charset="2"/>
            </a:endParaRPr>
          </a:p>
          <a:p>
            <a:pPr>
              <a:buFontTx/>
              <a:buChar char="-"/>
            </a:pPr>
            <a:r>
              <a:rPr lang="en-US" sz="1200" kern="1200" baseline="0" dirty="0" err="1" smtClean="0">
                <a:solidFill>
                  <a:schemeClr val="tx1"/>
                </a:solidFill>
                <a:latin typeface="Times New Roman" pitchFamily="-84" charset="0"/>
                <a:ea typeface="+mn-ea"/>
                <a:cs typeface="+mn-cs"/>
                <a:sym typeface="Wingdings" pitchFamily="2" charset="2"/>
              </a:rPr>
              <a:t>Dùng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chung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các</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thiết</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bị</a:t>
            </a:r>
            <a:r>
              <a:rPr lang="en-US" sz="1200" kern="1200" baseline="0" dirty="0" smtClean="0">
                <a:solidFill>
                  <a:schemeClr val="tx1"/>
                </a:solidFill>
                <a:latin typeface="Times New Roman" pitchFamily="-84" charset="0"/>
                <a:ea typeface="+mn-ea"/>
                <a:cs typeface="+mn-cs"/>
                <a:sym typeface="Wingdings" pitchFamily="2" charset="2"/>
              </a:rPr>
              <a:t> IO</a:t>
            </a:r>
          </a:p>
          <a:p>
            <a:pPr>
              <a:buFontTx/>
              <a:buChar char="-"/>
            </a:pPr>
            <a:r>
              <a:rPr lang="en-US" sz="1200" kern="1200" baseline="0" dirty="0" err="1" smtClean="0">
                <a:solidFill>
                  <a:schemeClr val="tx1"/>
                </a:solidFill>
                <a:latin typeface="Times New Roman" pitchFamily="-84" charset="0"/>
                <a:ea typeface="+mn-ea"/>
                <a:cs typeface="+mn-cs"/>
                <a:sym typeface="Wingdings" pitchFamily="2" charset="2"/>
              </a:rPr>
              <a:t>Cần</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được</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điều</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khiển</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hiệu</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quả</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bằng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một</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hệ</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điều</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hành</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phù</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hợp</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cột</a:t>
            </a:r>
            <a:r>
              <a:rPr lang="en-US" sz="1200" kern="1200" baseline="0" dirty="0" smtClean="0">
                <a:solidFill>
                  <a:schemeClr val="tx1"/>
                </a:solidFill>
                <a:latin typeface="Times New Roman" pitchFamily="-84" charset="0"/>
                <a:ea typeface="+mn-ea"/>
                <a:cs typeface="+mn-cs"/>
                <a:sym typeface="Wingdings" pitchFamily="2" charset="2"/>
              </a:rPr>
              <a:t> 5).</a:t>
            </a:r>
          </a:p>
          <a:p>
            <a:pPr>
              <a:buFontTx/>
              <a:buChar char="-"/>
            </a:pPr>
            <a:endParaRPr lang="en-US" sz="1200" kern="1200" baseline="0" dirty="0" smtClean="0">
              <a:solidFill>
                <a:schemeClr val="tx1"/>
              </a:solidFill>
              <a:latin typeface="Times New Roman" pitchFamily="-84" charset="0"/>
              <a:ea typeface="+mn-ea"/>
              <a:cs typeface="+mn-cs"/>
              <a:sym typeface="Wingdings" pitchFamily="2" charset="2"/>
            </a:endParaRPr>
          </a:p>
          <a:p>
            <a:endParaRPr lang="en-US" sz="1200" kern="1200" dirty="0" smtClean="0">
              <a:solidFill>
                <a:schemeClr val="tx1"/>
              </a:solidFill>
              <a:latin typeface="Times New Roman" pitchFamily="-84" charset="0"/>
              <a:ea typeface="+mn-ea"/>
              <a:cs typeface="+mn-cs"/>
            </a:endParaRP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i="1" kern="1200" dirty="0" smtClean="0">
                <a:solidFill>
                  <a:schemeClr val="tx1"/>
                </a:solidFill>
                <a:latin typeface="Times New Roman" pitchFamily="-84" charset="0"/>
                <a:ea typeface="+mn-ea"/>
                <a:cs typeface="+mn-cs"/>
              </a:rPr>
              <a:t>SMP </a:t>
            </a:r>
            <a:r>
              <a:rPr lang="en-US" sz="1200" kern="1200" dirty="0" smtClean="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1. There are two or more similar processors of comparable capability.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2.These processors share the same main memory and I/O facilities and are interconnected by a bus or other internal connection scheme, such that memory access time is approximately the same for each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4. All processors can perform the same functions (hence the term </a:t>
            </a:r>
            <a:r>
              <a:rPr lang="en-US" sz="1200" b="1" i="1" kern="1200" dirty="0" smtClean="0">
                <a:solidFill>
                  <a:schemeClr val="tx1"/>
                </a:solidFill>
                <a:latin typeface="Times New Roman" pitchFamily="-84" charset="0"/>
                <a:ea typeface="+mn-ea"/>
                <a:cs typeface="+mn-cs"/>
              </a:rPr>
              <a:t>symmetric). </a:t>
            </a:r>
            <a:endParaRPr lang="en-US" sz="1200" b="1"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Points 1 to 4 should be self-explanatory. Point 5 illustrates one of the contrasts </a:t>
            </a:r>
          </a:p>
          <a:p>
            <a:r>
              <a:rPr lang="en-US" sz="1200" kern="1200" dirty="0" smtClean="0">
                <a:solidFill>
                  <a:schemeClr val="tx1"/>
                </a:solidFill>
                <a:latin typeface="Times New Roman" pitchFamily="-84" charset="0"/>
                <a:ea typeface="+mn-ea"/>
                <a:cs typeface="+mn-cs"/>
              </a:rPr>
              <a:t>with a loosely coupled multiprocessing system, such as a cluster. In the latter, the physical unit of interaction is usually a message </a:t>
            </a:r>
          </a:p>
          <a:p>
            <a:r>
              <a:rPr lang="en-US" sz="1200" kern="1200" dirty="0" smtClean="0">
                <a:solidFill>
                  <a:schemeClr val="tx1"/>
                </a:solidFill>
                <a:latin typeface="Times New Roman" pitchFamily="-84" charset="0"/>
                <a:ea typeface="+mn-ea"/>
                <a:cs typeface="+mn-cs"/>
              </a:rPr>
              <a:t>or complete file. In an SMP, individual data elements can constitute the level of interaction, and there can be a high degree of cooperation </a:t>
            </a:r>
          </a:p>
          <a:p>
            <a:r>
              <a:rPr lang="en-US" sz="1200" kern="1200" dirty="0" smtClean="0">
                <a:solidFill>
                  <a:schemeClr val="tx1"/>
                </a:solidFill>
                <a:latin typeface="Times New Roman" pitchFamily="-84" charset="0"/>
                <a:ea typeface="+mn-ea"/>
                <a:cs typeface="+mn-cs"/>
              </a:rPr>
              <a:t>between processes. </a:t>
            </a:r>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err="1" smtClean="0">
                <a:solidFill>
                  <a:schemeClr val="tx1"/>
                </a:solidFill>
                <a:latin typeface="Times New Roman" pitchFamily="-84" charset="0"/>
                <a:ea typeface="+mn-ea"/>
                <a:cs typeface="+mn-cs"/>
              </a:rPr>
              <a:t>Bằng</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cách</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nào</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để</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máy</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tính</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có</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thể</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chạy</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nhiều</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tiến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chương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trình</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đang</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thực</a:t>
            </a:r>
            <a:r>
              <a:rPr lang="en-US" sz="1200" b="0" kern="1200" baseline="0" dirty="0" smtClean="0">
                <a:solidFill>
                  <a:schemeClr val="tx1"/>
                </a:solidFill>
                <a:latin typeface="Times New Roman" pitchFamily="-84" charset="0"/>
                <a:ea typeface="+mn-ea"/>
                <a:cs typeface="+mn-cs"/>
              </a:rPr>
              <a:t> </a:t>
            </a:r>
            <a:r>
              <a:rPr lang="en-US" sz="1200" b="0" kern="1200" baseline="0" dirty="0" err="1" smtClean="0">
                <a:solidFill>
                  <a:schemeClr val="tx1"/>
                </a:solidFill>
                <a:latin typeface="Times New Roman" pitchFamily="-84" charset="0"/>
                <a:ea typeface="+mn-ea"/>
                <a:cs typeface="+mn-cs"/>
              </a:rPr>
              <a:t>thi</a:t>
            </a:r>
            <a:r>
              <a:rPr lang="en-US" sz="1200" b="0" kern="1200" baseline="0" dirty="0" smtClean="0">
                <a:solidFill>
                  <a:schemeClr val="tx1"/>
                </a:solidFill>
                <a:latin typeface="Times New Roman" pitchFamily="-84" charset="0"/>
                <a:ea typeface="+mn-ea"/>
                <a:cs typeface="+mn-cs"/>
              </a:rPr>
              <a:t>) </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đồng</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thời</a:t>
            </a:r>
            <a:endParaRPr lang="en-US" sz="1200" b="1" kern="1200" dirty="0" smtClean="0">
              <a:solidFill>
                <a:schemeClr val="tx1"/>
              </a:solidFill>
              <a:latin typeface="Times New Roman" pitchFamily="-84" charset="0"/>
              <a:ea typeface="+mn-ea"/>
              <a:cs typeface="+mn-cs"/>
            </a:endParaRPr>
          </a:p>
          <a:p>
            <a:r>
              <a:rPr lang="en-US" sz="1200" b="1" kern="1200" dirty="0" err="1" smtClean="0">
                <a:solidFill>
                  <a:schemeClr val="tx1"/>
                </a:solidFill>
                <a:latin typeface="Times New Roman" pitchFamily="-84" charset="0"/>
                <a:ea typeface="+mn-ea"/>
                <a:cs typeface="+mn-cs"/>
              </a:rPr>
              <a:t>Hình</a:t>
            </a:r>
            <a:r>
              <a:rPr lang="en-US" sz="1200" b="1" kern="1200" baseline="0" dirty="0" smtClean="0">
                <a:solidFill>
                  <a:schemeClr val="tx1"/>
                </a:solidFill>
                <a:latin typeface="Times New Roman" pitchFamily="-84" charset="0"/>
                <a:ea typeface="+mn-ea"/>
                <a:cs typeface="+mn-cs"/>
              </a:rPr>
              <a:t> 17.3a – </a:t>
            </a:r>
            <a:r>
              <a:rPr lang="en-US" sz="1200" b="1" kern="1200" baseline="0" dirty="0" err="1" smtClean="0">
                <a:solidFill>
                  <a:schemeClr val="tx1"/>
                </a:solidFill>
                <a:latin typeface="Times New Roman" pitchFamily="-84" charset="0"/>
                <a:ea typeface="+mn-ea"/>
                <a:cs typeface="+mn-cs"/>
              </a:rPr>
              <a:t>Máy</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tính</a:t>
            </a:r>
            <a:r>
              <a:rPr lang="en-US" sz="1200" b="1" kern="1200" baseline="0" dirty="0" smtClean="0">
                <a:solidFill>
                  <a:schemeClr val="tx1"/>
                </a:solidFill>
                <a:latin typeface="Times New Roman" pitchFamily="-84" charset="0"/>
                <a:ea typeface="+mn-ea"/>
                <a:cs typeface="+mn-cs"/>
              </a:rPr>
              <a:t> CPU 1 </a:t>
            </a:r>
            <a:r>
              <a:rPr lang="en-US" sz="1200" b="1" kern="1200" baseline="0" dirty="0" err="1" smtClean="0">
                <a:solidFill>
                  <a:schemeClr val="tx1"/>
                </a:solidFill>
                <a:latin typeface="Times New Roman" pitchFamily="-84" charset="0"/>
                <a:ea typeface="+mn-ea"/>
                <a:cs typeface="+mn-cs"/>
              </a:rPr>
              <a:t>nhân</a:t>
            </a:r>
            <a:r>
              <a:rPr lang="en-US" sz="1200" b="1" kern="1200" baseline="0" dirty="0" smtClean="0">
                <a:solidFill>
                  <a:schemeClr val="tx1"/>
                </a:solidFill>
                <a:latin typeface="Times New Roman" pitchFamily="-84" charset="0"/>
                <a:ea typeface="+mn-ea"/>
                <a:cs typeface="+mn-cs"/>
              </a:rPr>
              <a:t> 3 </a:t>
            </a:r>
            <a:r>
              <a:rPr lang="en-US" sz="1200" b="1" kern="1200" baseline="0" dirty="0" err="1" smtClean="0">
                <a:solidFill>
                  <a:schemeClr val="tx1"/>
                </a:solidFill>
                <a:latin typeface="Times New Roman" pitchFamily="-84" charset="0"/>
                <a:ea typeface="+mn-ea"/>
                <a:cs typeface="+mn-cs"/>
              </a:rPr>
              <a:t>tiến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trình</a:t>
            </a:r>
            <a:endParaRPr lang="en-US" sz="1200" b="1"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kern="1200" dirty="0" err="1" smtClean="0">
                <a:solidFill>
                  <a:schemeClr val="tx1"/>
                </a:solidFill>
                <a:latin typeface="Times New Roman" pitchFamily="-84" charset="0"/>
                <a:ea typeface="+mn-ea"/>
                <a:cs typeface="+mn-cs"/>
              </a:rPr>
              <a:t>Dùng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cơ</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chế</a:t>
            </a:r>
            <a:r>
              <a:rPr lang="en-US" sz="1200" kern="1200" baseline="0" dirty="0" smtClean="0">
                <a:solidFill>
                  <a:schemeClr val="tx1"/>
                </a:solidFill>
                <a:latin typeface="Times New Roman" pitchFamily="-84" charset="0"/>
                <a:ea typeface="+mn-ea"/>
                <a:cs typeface="+mn-cs"/>
              </a:rPr>
              <a:t> time sharing (</a:t>
            </a:r>
            <a:r>
              <a:rPr lang="en-US" sz="1200" kern="1200" baseline="0" dirty="0" err="1" smtClean="0">
                <a:solidFill>
                  <a:schemeClr val="tx1"/>
                </a:solidFill>
                <a:latin typeface="Times New Roman" pitchFamily="-84" charset="0"/>
                <a:ea typeface="+mn-ea"/>
                <a:cs typeface="+mn-cs"/>
              </a:rPr>
              <a:t>phân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chia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thời</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gian</a:t>
            </a:r>
            <a:r>
              <a:rPr lang="en-US" sz="1200" kern="1200" baseline="0" dirty="0" smtClean="0">
                <a:solidFill>
                  <a:schemeClr val="tx1"/>
                </a:solidFill>
                <a:latin typeface="Times New Roman" pitchFamily="-84" charset="0"/>
                <a:ea typeface="+mn-ea"/>
                <a:cs typeface="+mn-cs"/>
              </a:rPr>
              <a:t>)/ interleaving (</a:t>
            </a:r>
            <a:r>
              <a:rPr lang="en-US" sz="1200" kern="1200" baseline="0" dirty="0" err="1" smtClean="0">
                <a:solidFill>
                  <a:schemeClr val="tx1"/>
                </a:solidFill>
                <a:latin typeface="Times New Roman" pitchFamily="-84" charset="0"/>
                <a:ea typeface="+mn-ea"/>
                <a:cs typeface="+mn-cs"/>
              </a:rPr>
              <a:t>đan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xen</a:t>
            </a:r>
            <a:r>
              <a:rPr lang="en-US" sz="1200" kern="1200" baseline="0" dirty="0" smtClean="0">
                <a:solidFill>
                  <a:schemeClr val="tx1"/>
                </a:solidFill>
                <a:latin typeface="Times New Roman" pitchFamily="-84" charset="0"/>
                <a:ea typeface="+mn-ea"/>
                <a:cs typeface="+mn-cs"/>
              </a:rPr>
              <a:t>). </a:t>
            </a:r>
          </a:p>
          <a:p>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a:t>
            </a:r>
            <a:r>
              <a:rPr lang="en-US" sz="1200" kern="1200" dirty="0" err="1" smtClean="0">
                <a:solidFill>
                  <a:schemeClr val="tx1"/>
                </a:solidFill>
                <a:latin typeface="Times New Roman" pitchFamily="-84" charset="0"/>
                <a:ea typeface="+mn-ea"/>
                <a:cs typeface="+mn-cs"/>
              </a:rPr>
              <a:t>ại</a:t>
            </a:r>
            <a:r>
              <a:rPr lang="en-US" sz="1200" kern="1200" baseline="0" dirty="0" smtClean="0">
                <a:solidFill>
                  <a:schemeClr val="tx1"/>
                </a:solidFill>
                <a:latin typeface="Times New Roman" pitchFamily="-84" charset="0"/>
                <a:ea typeface="+mn-ea"/>
                <a:cs typeface="+mn-cs"/>
              </a:rPr>
              <a:t> 1 </a:t>
            </a:r>
            <a:r>
              <a:rPr lang="en-US" sz="1200" kern="1200" baseline="0" dirty="0" err="1" smtClean="0">
                <a:solidFill>
                  <a:schemeClr val="tx1"/>
                </a:solidFill>
                <a:latin typeface="Times New Roman" pitchFamily="-84" charset="0"/>
                <a:ea typeface="+mn-ea"/>
                <a:cs typeface="+mn-cs"/>
              </a:rPr>
              <a:t>thời</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điểm</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chỉ</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có</a:t>
            </a:r>
            <a:r>
              <a:rPr lang="en-US" sz="1200" kern="1200" baseline="0" dirty="0" smtClean="0">
                <a:solidFill>
                  <a:schemeClr val="tx1"/>
                </a:solidFill>
                <a:latin typeface="Times New Roman" pitchFamily="-84" charset="0"/>
                <a:ea typeface="+mn-ea"/>
                <a:cs typeface="+mn-cs"/>
              </a:rPr>
              <a:t> 1 </a:t>
            </a:r>
            <a:r>
              <a:rPr lang="en-US" sz="1200" kern="1200" baseline="0" dirty="0" err="1" smtClean="0">
                <a:solidFill>
                  <a:schemeClr val="tx1"/>
                </a:solidFill>
                <a:latin typeface="Times New Roman" pitchFamily="-84" charset="0"/>
                <a:ea typeface="+mn-ea"/>
                <a:cs typeface="+mn-cs"/>
              </a:rPr>
              <a:t>tiến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trình</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thực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thi</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mầu</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xanh</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nhạt</a:t>
            </a:r>
            <a:r>
              <a:rPr lang="en-US" sz="1200" kern="1200" baseline="0" dirty="0" smtClean="0">
                <a:solidFill>
                  <a:schemeClr val="tx1"/>
                </a:solidFill>
                <a:latin typeface="Times New Roman" pitchFamily="-84" charset="0"/>
                <a:ea typeface="+mn-ea"/>
                <a:cs typeface="+mn-cs"/>
              </a:rPr>
              <a:t>), 2 </a:t>
            </a:r>
            <a:r>
              <a:rPr lang="en-US" sz="1200" kern="1200" baseline="0" dirty="0" err="1" smtClean="0">
                <a:solidFill>
                  <a:schemeClr val="tx1"/>
                </a:solidFill>
                <a:latin typeface="Times New Roman" pitchFamily="-84" charset="0"/>
                <a:ea typeface="+mn-ea"/>
                <a:cs typeface="+mn-cs"/>
              </a:rPr>
              <a:t>tiến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trình</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kia</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phải</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chờ</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mầu</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xanh</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đậm</a:t>
            </a:r>
            <a:r>
              <a:rPr lang="en-US" sz="1200" kern="1200" baseline="0" dirty="0" smtClean="0">
                <a:solidFill>
                  <a:schemeClr val="tx1"/>
                </a:solidFill>
                <a:latin typeface="Times New Roman" pitchFamily="-84"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err="1" smtClean="0">
                <a:solidFill>
                  <a:schemeClr val="tx1"/>
                </a:solidFill>
                <a:latin typeface="Times New Roman" pitchFamily="-84" charset="0"/>
                <a:ea typeface="+mn-ea"/>
                <a:cs typeface="+mn-cs"/>
              </a:rPr>
              <a:t>Hình</a:t>
            </a:r>
            <a:r>
              <a:rPr lang="en-US" sz="1200" b="1" kern="1200" baseline="0" dirty="0" smtClean="0">
                <a:solidFill>
                  <a:schemeClr val="tx1"/>
                </a:solidFill>
                <a:latin typeface="Times New Roman" pitchFamily="-84" charset="0"/>
                <a:ea typeface="+mn-ea"/>
                <a:cs typeface="+mn-cs"/>
              </a:rPr>
              <a:t> 17.3b – </a:t>
            </a:r>
            <a:r>
              <a:rPr lang="en-US" sz="1200" b="1" kern="1200" baseline="0" dirty="0" err="1" smtClean="0">
                <a:solidFill>
                  <a:schemeClr val="tx1"/>
                </a:solidFill>
                <a:latin typeface="Times New Roman" pitchFamily="-84" charset="0"/>
                <a:ea typeface="+mn-ea"/>
                <a:cs typeface="+mn-cs"/>
              </a:rPr>
              <a:t>Máy</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tính</a:t>
            </a:r>
            <a:r>
              <a:rPr lang="en-US" sz="1200" b="1" kern="1200" baseline="0" dirty="0" smtClean="0">
                <a:solidFill>
                  <a:schemeClr val="tx1"/>
                </a:solidFill>
                <a:latin typeface="Times New Roman" pitchFamily="-84" charset="0"/>
                <a:ea typeface="+mn-ea"/>
                <a:cs typeface="+mn-cs"/>
              </a:rPr>
              <a:t> CPU 2 </a:t>
            </a:r>
            <a:r>
              <a:rPr lang="en-US" sz="1200" b="1" kern="1200" baseline="0" dirty="0" err="1" smtClean="0">
                <a:solidFill>
                  <a:schemeClr val="tx1"/>
                </a:solidFill>
                <a:latin typeface="Times New Roman" pitchFamily="-84" charset="0"/>
                <a:ea typeface="+mn-ea"/>
                <a:cs typeface="+mn-cs"/>
              </a:rPr>
              <a:t>nhân</a:t>
            </a:r>
            <a:r>
              <a:rPr lang="en-US" sz="1200" b="1" kern="1200" baseline="0" dirty="0" smtClean="0">
                <a:solidFill>
                  <a:schemeClr val="tx1"/>
                </a:solidFill>
                <a:latin typeface="Times New Roman" pitchFamily="-84" charset="0"/>
                <a:ea typeface="+mn-ea"/>
                <a:cs typeface="+mn-cs"/>
              </a:rPr>
              <a:t> 3 </a:t>
            </a:r>
            <a:r>
              <a:rPr lang="en-US" sz="1200" b="1" kern="1200" baseline="0" dirty="0" err="1" smtClean="0">
                <a:solidFill>
                  <a:schemeClr val="tx1"/>
                </a:solidFill>
                <a:latin typeface="Times New Roman" pitchFamily="-84" charset="0"/>
                <a:ea typeface="+mn-ea"/>
                <a:cs typeface="+mn-cs"/>
              </a:rPr>
              <a:t>tiến</a:t>
            </a:r>
            <a:r>
              <a:rPr lang="en-US" sz="1200" b="1" kern="1200" baseline="0" dirty="0" smtClean="0">
                <a:solidFill>
                  <a:schemeClr val="tx1"/>
                </a:solidFill>
                <a:latin typeface="Times New Roman" pitchFamily="-84" charset="0"/>
                <a:ea typeface="+mn-ea"/>
                <a:cs typeface="+mn-cs"/>
              </a:rPr>
              <a:t> </a:t>
            </a:r>
            <a:r>
              <a:rPr lang="en-US" sz="1200" b="1" kern="1200" baseline="0" dirty="0" err="1" smtClean="0">
                <a:solidFill>
                  <a:schemeClr val="tx1"/>
                </a:solidFill>
                <a:latin typeface="Times New Roman" pitchFamily="-84" charset="0"/>
                <a:ea typeface="+mn-ea"/>
                <a:cs typeface="+mn-cs"/>
              </a:rPr>
              <a:t>trình</a:t>
            </a:r>
            <a:endParaRPr lang="en-US" sz="1200" b="1" kern="1200" dirty="0" smtClean="0">
              <a:solidFill>
                <a:schemeClr val="tx1"/>
              </a:solidFill>
              <a:latin typeface="Times New Roman" pitchFamily="-84" charset="0"/>
              <a:ea typeface="+mn-ea"/>
              <a:cs typeface="+mn-cs"/>
            </a:endParaRPr>
          </a:p>
          <a:p>
            <a:r>
              <a:rPr lang="en-US" sz="1200" kern="1200" baseline="0" dirty="0" smtClean="0">
                <a:solidFill>
                  <a:schemeClr val="tx1"/>
                </a:solidFill>
                <a:latin typeface="Times New Roman" pitchFamily="-84" charset="0"/>
                <a:ea typeface="+mn-ea"/>
                <a:cs typeface="+mn-cs"/>
              </a:rPr>
              <a:t>      - </a:t>
            </a:r>
            <a:r>
              <a:rPr lang="en-US" sz="1200" kern="1200" baseline="0" dirty="0" err="1" smtClean="0">
                <a:solidFill>
                  <a:schemeClr val="tx1"/>
                </a:solidFill>
                <a:latin typeface="Times New Roman" pitchFamily="-84" charset="0"/>
                <a:ea typeface="+mn-ea"/>
                <a:cs typeface="+mn-cs"/>
              </a:rPr>
              <a:t>Nhân</a:t>
            </a:r>
            <a:r>
              <a:rPr lang="en-US" sz="1200" kern="1200" baseline="0" dirty="0" smtClean="0">
                <a:solidFill>
                  <a:schemeClr val="tx1"/>
                </a:solidFill>
                <a:latin typeface="Times New Roman" pitchFamily="-84" charset="0"/>
                <a:ea typeface="+mn-ea"/>
                <a:cs typeface="+mn-cs"/>
              </a:rPr>
              <a:t> 1: </a:t>
            </a:r>
            <a:r>
              <a:rPr lang="en-US" sz="1200" kern="1200" baseline="0" dirty="0" err="1" smtClean="0">
                <a:solidFill>
                  <a:schemeClr val="tx1"/>
                </a:solidFill>
                <a:latin typeface="Times New Roman" pitchFamily="-84" charset="0"/>
                <a:ea typeface="+mn-ea"/>
                <a:cs typeface="+mn-cs"/>
              </a:rPr>
              <a:t>Chạy</a:t>
            </a:r>
            <a:r>
              <a:rPr lang="en-US" sz="1200" kern="1200" baseline="0" dirty="0" smtClean="0">
                <a:solidFill>
                  <a:schemeClr val="tx1"/>
                </a:solidFill>
                <a:latin typeface="Times New Roman" pitchFamily="-84" charset="0"/>
                <a:ea typeface="+mn-ea"/>
                <a:cs typeface="+mn-cs"/>
              </a:rPr>
              <a:t> process 1- </a:t>
            </a:r>
            <a:r>
              <a:rPr lang="en-US" sz="1200" kern="1200" baseline="0" dirty="0" err="1" smtClean="0">
                <a:solidFill>
                  <a:schemeClr val="tx1"/>
                </a:solidFill>
                <a:latin typeface="Times New Roman" pitchFamily="-84" charset="0"/>
                <a:ea typeface="+mn-ea"/>
                <a:cs typeface="+mn-cs"/>
              </a:rPr>
              <a:t>đoạn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xanh</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đậm</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là</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lúc</a:t>
            </a:r>
            <a:r>
              <a:rPr lang="en-US" sz="1200" kern="1200" baseline="0" dirty="0" smtClean="0">
                <a:solidFill>
                  <a:schemeClr val="tx1"/>
                </a:solidFill>
                <a:latin typeface="Times New Roman" pitchFamily="-84" charset="0"/>
                <a:ea typeface="+mn-ea"/>
                <a:cs typeface="+mn-cs"/>
              </a:rPr>
              <a:t> process 1 </a:t>
            </a:r>
            <a:r>
              <a:rPr lang="en-US" sz="1200" kern="1200" baseline="0" dirty="0" err="1" smtClean="0">
                <a:solidFill>
                  <a:schemeClr val="tx1"/>
                </a:solidFill>
                <a:latin typeface="Times New Roman" pitchFamily="-84" charset="0"/>
                <a:ea typeface="+mn-ea"/>
                <a:cs typeface="+mn-cs"/>
              </a:rPr>
              <a:t>truy</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xuất</a:t>
            </a:r>
            <a:r>
              <a:rPr lang="en-US" sz="1200" kern="1200" baseline="0" dirty="0" smtClean="0">
                <a:solidFill>
                  <a:schemeClr val="tx1"/>
                </a:solidFill>
                <a:latin typeface="Times New Roman" pitchFamily="-84" charset="0"/>
                <a:ea typeface="+mn-ea"/>
                <a:cs typeface="+mn-cs"/>
              </a:rPr>
              <a:t> IO</a:t>
            </a:r>
          </a:p>
          <a:p>
            <a:r>
              <a:rPr lang="en-US" sz="1200" kern="1200" baseline="0" dirty="0" smtClean="0">
                <a:solidFill>
                  <a:schemeClr val="tx1"/>
                </a:solidFill>
                <a:latin typeface="Times New Roman" pitchFamily="-84" charset="0"/>
                <a:ea typeface="+mn-ea"/>
                <a:cs typeface="+mn-cs"/>
              </a:rPr>
              <a:t>      - </a:t>
            </a:r>
            <a:r>
              <a:rPr lang="en-US" sz="1200" kern="1200" baseline="0" dirty="0" err="1" smtClean="0">
                <a:solidFill>
                  <a:schemeClr val="tx1"/>
                </a:solidFill>
                <a:latin typeface="Times New Roman" pitchFamily="-84" charset="0"/>
                <a:ea typeface="+mn-ea"/>
                <a:cs typeface="+mn-cs"/>
              </a:rPr>
              <a:t>Nhân</a:t>
            </a:r>
            <a:r>
              <a:rPr lang="en-US" sz="1200" kern="1200" baseline="0" dirty="0" smtClean="0">
                <a:solidFill>
                  <a:schemeClr val="tx1"/>
                </a:solidFill>
                <a:latin typeface="Times New Roman" pitchFamily="-84" charset="0"/>
                <a:ea typeface="+mn-ea"/>
                <a:cs typeface="+mn-cs"/>
              </a:rPr>
              <a:t> 2: </a:t>
            </a:r>
            <a:r>
              <a:rPr lang="en-US" sz="1200" kern="1200" baseline="0" dirty="0" err="1" smtClean="0">
                <a:solidFill>
                  <a:schemeClr val="tx1"/>
                </a:solidFill>
                <a:latin typeface="Times New Roman" pitchFamily="-84" charset="0"/>
                <a:ea typeface="+mn-ea"/>
                <a:cs typeface="+mn-cs"/>
              </a:rPr>
              <a:t>Chạy</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đan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xen</a:t>
            </a:r>
            <a:r>
              <a:rPr lang="en-US" sz="1200" kern="1200" baseline="0" dirty="0" smtClean="0">
                <a:solidFill>
                  <a:schemeClr val="tx1"/>
                </a:solidFill>
                <a:latin typeface="Times New Roman" pitchFamily="-84" charset="0"/>
                <a:ea typeface="+mn-ea"/>
                <a:cs typeface="+mn-cs"/>
              </a:rPr>
              <a:t> process 2 </a:t>
            </a:r>
            <a:r>
              <a:rPr lang="en-US" sz="1200" kern="1200" baseline="0" dirty="0" err="1" smtClean="0">
                <a:solidFill>
                  <a:schemeClr val="tx1"/>
                </a:solidFill>
                <a:latin typeface="Times New Roman" pitchFamily="-84" charset="0"/>
                <a:ea typeface="+mn-ea"/>
                <a:cs typeface="+mn-cs"/>
              </a:rPr>
              <a:t>và</a:t>
            </a:r>
            <a:r>
              <a:rPr lang="en-US" sz="1200" kern="1200" baseline="0" dirty="0" smtClean="0">
                <a:solidFill>
                  <a:schemeClr val="tx1"/>
                </a:solidFill>
                <a:latin typeface="Times New Roman" pitchFamily="-84" charset="0"/>
                <a:ea typeface="+mn-ea"/>
                <a:cs typeface="+mn-cs"/>
              </a:rPr>
              <a:t> process 3.</a:t>
            </a:r>
          </a:p>
          <a:p>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Như</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vậy</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có</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lúc</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cả</a:t>
            </a:r>
            <a:r>
              <a:rPr lang="en-US" sz="1200" kern="1200" baseline="0" dirty="0" smtClean="0">
                <a:solidFill>
                  <a:schemeClr val="tx1"/>
                </a:solidFill>
                <a:latin typeface="Times New Roman" pitchFamily="-84" charset="0"/>
                <a:ea typeface="+mn-ea"/>
                <a:cs typeface="+mn-cs"/>
              </a:rPr>
              <a:t> 2 </a:t>
            </a:r>
            <a:r>
              <a:rPr lang="en-US" sz="1200" kern="1200" baseline="0" dirty="0" err="1" smtClean="0">
                <a:solidFill>
                  <a:schemeClr val="tx1"/>
                </a:solidFill>
                <a:latin typeface="Times New Roman" pitchFamily="-84" charset="0"/>
                <a:ea typeface="+mn-ea"/>
                <a:cs typeface="+mn-cs"/>
              </a:rPr>
              <a:t>nhân</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cùng</a:t>
            </a:r>
            <a:r>
              <a:rPr lang="en-US" sz="1200" kern="1200" baseline="0" dirty="0" smtClean="0">
                <a:solidFill>
                  <a:schemeClr val="tx1"/>
                </a:solidFill>
                <a:latin typeface="Times New Roman" pitchFamily="-84" charset="0"/>
                <a:ea typeface="+mn-ea"/>
                <a:cs typeface="+mn-cs"/>
              </a:rPr>
              <a:t> </a:t>
            </a:r>
            <a:r>
              <a:rPr lang="en-US" sz="1200" kern="1200" baseline="0" dirty="0" err="1" smtClean="0">
                <a:solidFill>
                  <a:schemeClr val="tx1"/>
                </a:solidFill>
                <a:latin typeface="Times New Roman" pitchFamily="-84" charset="0"/>
                <a:ea typeface="+mn-ea"/>
                <a:cs typeface="+mn-cs"/>
              </a:rPr>
              <a:t>chạy</a:t>
            </a:r>
            <a:r>
              <a:rPr lang="en-US" sz="1200" kern="1200" baseline="0" dirty="0" smtClean="0">
                <a:solidFill>
                  <a:schemeClr val="tx1"/>
                </a:solidFill>
                <a:latin typeface="Times New Roman" pitchFamily="-84" charset="0"/>
                <a:ea typeface="+mn-ea"/>
                <a:cs typeface="+mn-cs"/>
              </a:rPr>
              <a:t> </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Hiệu</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suất</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phần</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cứng</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cao</a:t>
            </a:r>
            <a:r>
              <a:rPr lang="en-US" sz="1200" kern="1200" baseline="0" dirty="0" smtClean="0">
                <a:solidFill>
                  <a:schemeClr val="tx1"/>
                </a:solidFill>
                <a:latin typeface="Times New Roman" pitchFamily="-84" charset="0"/>
                <a:ea typeface="+mn-ea"/>
                <a:cs typeface="+mn-cs"/>
                <a:sym typeface="Wingdings" pitchFamily="2" charset="2"/>
              </a:rPr>
              <a:t> </a:t>
            </a:r>
            <a:r>
              <a:rPr lang="en-US" sz="1200" kern="1200" baseline="0" dirty="0" err="1" smtClean="0">
                <a:solidFill>
                  <a:schemeClr val="tx1"/>
                </a:solidFill>
                <a:latin typeface="Times New Roman" pitchFamily="-84" charset="0"/>
                <a:ea typeface="+mn-ea"/>
                <a:cs typeface="+mn-cs"/>
                <a:sym typeface="Wingdings" pitchFamily="2" charset="2"/>
              </a:rPr>
              <a:t>hơn</a:t>
            </a:r>
            <a:r>
              <a:rPr lang="en-US" sz="1200" kern="1200" baseline="0" dirty="0" smtClean="0">
                <a:solidFill>
                  <a:schemeClr val="tx1"/>
                </a:solidFill>
                <a:latin typeface="Times New Roman" pitchFamily="-84" charset="0"/>
                <a:ea typeface="+mn-ea"/>
                <a:cs typeface="+mn-cs"/>
                <a:sym typeface="Wingdings" pitchFamily="2" charset="2"/>
              </a:rPr>
              <a:t>.</a:t>
            </a:r>
            <a:endParaRPr lang="en-US" sz="1200" kern="1200" baseline="0" dirty="0" smtClean="0">
              <a:solidFill>
                <a:schemeClr val="tx1"/>
              </a:solidFill>
              <a:latin typeface="Times New Roman" pitchFamily="-84" charset="0"/>
              <a:ea typeface="+mn-ea"/>
              <a:cs typeface="+mn-cs"/>
            </a:endParaRPr>
          </a:p>
          <a:p>
            <a:endParaRPr lang="en-US" sz="1200" kern="1200" baseline="0" dirty="0" smtClean="0">
              <a:solidFill>
                <a:schemeClr val="tx1"/>
              </a:solidFill>
              <a:latin typeface="Times New Roman" pitchFamily="-84" charset="0"/>
              <a:ea typeface="+mn-ea"/>
              <a:cs typeface="+mn-cs"/>
            </a:endParaRP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operating system of an SMP schedules processes or threads across all of the processors. An SMP organization has a number of potential advantages over a uniprocessor organization, including the following: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Performance: </a:t>
            </a:r>
            <a:r>
              <a:rPr lang="en-US" sz="1200" kern="1200" dirty="0" smtClean="0">
                <a:solidFill>
                  <a:schemeClr val="tx1"/>
                </a:solidFill>
                <a:latin typeface="Times New Roman" pitchFamily="-84" charset="0"/>
                <a:ea typeface="+mn-ea"/>
                <a:cs typeface="+mn-cs"/>
              </a:rPr>
              <a:t>If the work to be done by a computer can be organized so that some portions of the work can be done in parallel, then a system with multiple processors will yield greater performance than one with a single processor of the same type (Figure 17.3).</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Availability: </a:t>
            </a:r>
            <a:r>
              <a:rPr lang="en-US" sz="1200" kern="1200" dirty="0" smtClean="0">
                <a:solidFill>
                  <a:schemeClr val="tx1"/>
                </a:solidFill>
                <a:latin typeface="Times New Roman" pitchFamily="-84" charset="0"/>
                <a:ea typeface="+mn-ea"/>
                <a:cs typeface="+mn-cs"/>
              </a:rPr>
              <a:t>In a symmetric multiprocessor, because all processors can perform the same functions, the failure of a single processor </a:t>
            </a:r>
          </a:p>
          <a:p>
            <a:r>
              <a:rPr lang="en-US" sz="1200" kern="1200" dirty="0" smtClean="0">
                <a:solidFill>
                  <a:schemeClr val="tx1"/>
                </a:solidFill>
                <a:latin typeface="Times New Roman" pitchFamily="-84" charset="0"/>
                <a:ea typeface="+mn-ea"/>
                <a:cs typeface="+mn-cs"/>
              </a:rPr>
              <a:t>does not halt the machine. Instead, the system can continue to function at reduced performance.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Incremental growth: </a:t>
            </a:r>
            <a:r>
              <a:rPr lang="en-US" sz="1200" kern="1200" dirty="0" smtClean="0">
                <a:solidFill>
                  <a:schemeClr val="tx1"/>
                </a:solidFill>
                <a:latin typeface="Times New Roman" pitchFamily="-84" charset="0"/>
                <a:ea typeface="+mn-ea"/>
                <a:cs typeface="+mn-cs"/>
              </a:rPr>
              <a:t>A user can enhance the performance of a system by adding an additional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Scaling</a:t>
            </a:r>
            <a:r>
              <a:rPr lang="en-US" sz="1200" b="0" kern="1200" dirty="0" smtClean="0">
                <a:solidFill>
                  <a:schemeClr val="tx1"/>
                </a:solidFill>
                <a:latin typeface="Times New Roman" pitchFamily="-84" charset="0"/>
                <a:ea typeface="+mn-ea"/>
                <a:cs typeface="+mn-cs"/>
              </a:rPr>
              <a:t>: Vendors can offer a range of products with different price and perform</a:t>
            </a:r>
            <a:r>
              <a:rPr lang="en-US" sz="1200" kern="1200" dirty="0" smtClean="0">
                <a:solidFill>
                  <a:schemeClr val="tx1"/>
                </a:solidFill>
                <a:latin typeface="Times New Roman" pitchFamily="-84" charset="0"/>
                <a:ea typeface="+mn-ea"/>
                <a:cs typeface="+mn-cs"/>
              </a:rPr>
              <a:t>ance characteristics based on the number of processors configured in the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It is important to note that these are potential, rather than guaranteed, benefits. The operating system must provide tools and functions to exploit the parallelism in an SMP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B1C03-43C6-42CD-B782-9E062078A284}" type="datetime1">
              <a:rPr lang="en-US" smtClean="0"/>
              <a:pPr/>
              <a:t>7/20/2024</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a:xfrm>
            <a:off x="498474" y="116632"/>
            <a:ext cx="7556313" cy="792088"/>
          </a:xfrm>
        </p:spPr>
        <p:txBody>
          <a:bodyPr/>
          <a:lstStyle>
            <a:lvl1pPr>
              <a:defRPr b="1"/>
            </a:lvl1pPr>
          </a:lstStyle>
          <a:p>
            <a:r>
              <a:rPr lang="en-US" dirty="0" smtClean="0"/>
              <a:t>Click to edit Master title style</a:t>
            </a:r>
            <a:endParaRPr dirty="0"/>
          </a:p>
        </p:txBody>
      </p:sp>
      <p:sp>
        <p:nvSpPr>
          <p:cNvPr id="5" name="Date Placeholder 4"/>
          <p:cNvSpPr>
            <a:spLocks noGrp="1"/>
          </p:cNvSpPr>
          <p:nvPr>
            <p:ph type="dt" sz="half" idx="10"/>
          </p:nvPr>
        </p:nvSpPr>
        <p:spPr/>
        <p:txBody>
          <a:bodyPr/>
          <a:lstStyle/>
          <a:p>
            <a:fld id="{3F0C3B06-67E8-4582-879D-81D291EF5C66}" type="datetime1">
              <a:rPr lang="en-US" smtClean="0"/>
              <a:pPr/>
              <a:t>7/20/2024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a:xfrm>
            <a:off x="498474" y="268070"/>
            <a:ext cx="7556313" cy="568642"/>
          </a:xfrm>
        </p:spPr>
        <p:txBody>
          <a:bodyPr/>
          <a:lstStyle>
            <a:lvl1pPr>
              <a:defRPr b="1"/>
            </a:lvl1pPr>
          </a:lstStyle>
          <a:p>
            <a:r>
              <a:rPr lang="en-US" dirty="0" smtClean="0"/>
              <a:t>Click to edit Master title style</a:t>
            </a:r>
            <a:endParaRPr dirty="0"/>
          </a:p>
        </p:txBody>
      </p:sp>
      <p:sp>
        <p:nvSpPr>
          <p:cNvPr id="3" name="Date Placeholder 2"/>
          <p:cNvSpPr>
            <a:spLocks noGrp="1"/>
          </p:cNvSpPr>
          <p:nvPr>
            <p:ph type="dt" sz="half" idx="10"/>
          </p:nvPr>
        </p:nvSpPr>
        <p:spPr/>
        <p:txBody>
          <a:bodyPr/>
          <a:lstStyle/>
          <a:p>
            <a:fld id="{A3F75291-20F8-4060-B51D-850F12CB8976}" type="datetime1">
              <a:rPr lang="en-US" smtClean="0"/>
              <a:pPr/>
              <a:t>7/20/2024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8C434AF9-12CE-4067-B7AE-D6E4899CE2D9}" type="datetime1">
              <a:rPr lang="en-US" smtClean="0"/>
              <a:pPr/>
              <a:t>7/20/2024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B2D4974F-C894-471B-A8A0-3C67A5B02D92}" type="datetime1">
              <a:rPr lang="en-US" smtClean="0"/>
              <a:pPr/>
              <a:t>7/20/2024</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85EC1F7-CDA3-4865-B5D3-9982498B4C0B}" type="datetime1">
              <a:rPr lang="en-US" smtClean="0"/>
              <a:pPr/>
              <a:t>7/20/2024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8303E-D444-420D-8854-8DFDC98CD8FB}" type="datetime1">
              <a:rPr lang="en-US" smtClean="0"/>
              <a:pPr/>
              <a:t>7/20/2024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B906A851-4CF2-4E73-B40C-C21F5E5B0DB9}" type="datetime1">
              <a:rPr lang="en-US" smtClean="0"/>
              <a:pPr/>
              <a:t>7/20/2024</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EA998447-16AA-468E-A5F7-8F75008D04EC}" type="datetime1">
              <a:rPr lang="en-US" smtClean="0"/>
              <a:pPr/>
              <a:t>7/20/2024</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E241B78E-B0D4-43AE-8343-7F28DDEBCDBE}" type="datetime1">
              <a:rPr lang="en-US" smtClean="0"/>
              <a:pPr/>
              <a:t>7/20/2024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DB0FEF2-B91E-45D2-818D-3E781EF27EB7}" type="datetime1">
              <a:rPr lang="en-US" smtClean="0"/>
              <a:pPr/>
              <a:t>7/20/2024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03769B4-56F6-4A45-A4FA-38405D19C572}" type="datetime1">
              <a:rPr lang="en-US" smtClean="0"/>
              <a:pPr/>
              <a:t>7/20/2024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01E0CFA-0CD9-4103-948F-DA882D580204}" type="datetime1">
              <a:rPr lang="en-US" smtClean="0"/>
              <a:pPr/>
              <a:t>7/20/2024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5A4004F-B2CF-4751-A18F-9FC778130B8E}" type="datetime1">
              <a:rPr lang="en-US" smtClean="0"/>
              <a:pPr/>
              <a:t>7/20/2024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F59115F-228C-424D-B68E-7A30A96088FE}" type="datetime1">
              <a:rPr lang="en-US" smtClean="0"/>
              <a:pPr/>
              <a:t>7/20/2024</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0E88E33-81FB-4164-B761-DF8506AF36D5}" type="datetime1">
              <a:rPr lang="en-US" smtClean="0"/>
              <a:pPr/>
              <a:t>7/20/2024</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ABB8EC1F-7229-4109-A10B-7D886EA97B98}" type="datetime1">
              <a:rPr lang="en-US" smtClean="0"/>
              <a:pPr/>
              <a:t>7/20/2024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30DCC77-3D4F-4CAE-9F76-58C870C1879D}" type="datetime1">
              <a:rPr lang="en-US" smtClean="0"/>
              <a:pPr/>
              <a:t>7/20/2024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D57C27C-FBF6-4D49-B375-333E35B83430}" type="datetime1">
              <a:rPr lang="en-US" smtClean="0"/>
              <a:pPr/>
              <a:t>7/20/2024</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F4C270D-9AD0-46AF-A1C6-38ADB4ADD582}" type="datetime1">
              <a:rPr lang="en-US" smtClean="0"/>
              <a:pPr/>
              <a:t>7/20/2024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CAEE25FC-5D8A-4186-A6B7-80E5165226D7}" type="datetime1">
              <a:rPr lang="en-US" smtClean="0"/>
              <a:pPr/>
              <a:t>7/20/2024</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553480" cy="414606"/>
          </a:xfrm>
        </p:spPr>
        <p:txBody>
          <a:bodyPr>
            <a:noAutofit/>
          </a:bodyPr>
          <a:lstStyle/>
          <a:p>
            <a:r>
              <a:rPr lang="en-GB" sz="1600" dirty="0" smtClean="0"/>
              <a:t>William Stallings, Computer </a:t>
            </a:r>
            <a:r>
              <a:rPr lang="en-GB" sz="1600" dirty="0"/>
              <a:t>Organization </a:t>
            </a:r>
            <a:r>
              <a:rPr lang="en-GB" sz="1600" dirty="0" smtClean="0"/>
              <a:t>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428597" y="5214950"/>
            <a:ext cx="385765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17</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890812" y="4858900"/>
            <a:ext cx="3857652" cy="1450420"/>
          </a:xfrm>
          <a:prstGeom prst="rect">
            <a:avLst/>
          </a:prstGeom>
        </p:spPr>
        <p:txBody>
          <a:bodyPr>
            <a:noAutofit/>
          </a:bodyPr>
          <a:lstStyle/>
          <a:p>
            <a:pPr marL="57150" marR="0" lvl="0" indent="-5715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dirty="0" smtClean="0">
                <a:ln>
                  <a:noFill/>
                </a:ln>
                <a:solidFill>
                  <a:srgbClr val="002060"/>
                </a:solidFill>
                <a:effectLst/>
                <a:uLnTx/>
                <a:uFillTx/>
                <a:latin typeface="+mn-lt"/>
                <a:ea typeface="+mn-ea"/>
                <a:cs typeface="+mn-cs"/>
              </a:rPr>
              <a:t>Parallel Processing</a:t>
            </a:r>
            <a:endParaRPr kumimoji="0" lang="en-US" sz="44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142876"/>
            <a:ext cx="8429684" cy="6429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800" b="1" i="0" u="none" strike="noStrike" kern="1200" cap="none" spc="0" normalizeH="0" baseline="0" noProof="0" dirty="0" smtClean="0">
                <a:ln>
                  <a:noFill/>
                </a:ln>
                <a:solidFill>
                  <a:schemeClr val="accent2">
                    <a:lumMod val="90000"/>
                    <a:lumOff val="10000"/>
                  </a:schemeClr>
                </a:solidFill>
                <a:effectLst>
                  <a:outerShdw blurRad="38100" dist="38100" dir="2700000" algn="tl">
                    <a:srgbClr val="000000">
                      <a:alpha val="43137"/>
                    </a:srgbClr>
                  </a:outerShdw>
                </a:effectLst>
                <a:uLnTx/>
                <a:uFillTx/>
                <a:latin typeface="+mj-lt"/>
                <a:ea typeface="+mj-ea"/>
                <a:cs typeface="+mj-cs"/>
              </a:rPr>
              <a:t>Organization: Tightly Coupled</a:t>
            </a:r>
            <a:endParaRPr kumimoji="0" lang="en-GB" sz="2800" b="1" i="0" u="none" strike="noStrike" kern="1200" cap="none" spc="0" normalizeH="0" baseline="0" noProof="0" dirty="0">
              <a:ln>
                <a:noFill/>
              </a:ln>
              <a:solidFill>
                <a:schemeClr val="accent2">
                  <a:lumMod val="90000"/>
                  <a:lumOff val="10000"/>
                </a:schemeClr>
              </a:solidFill>
              <a:effectLst>
                <a:outerShdw blurRad="38100" dist="38100" dir="2700000" algn="tl">
                  <a:srgbClr val="000000">
                    <a:alpha val="43137"/>
                  </a:srgbClr>
                </a:outerShdw>
              </a:effectLst>
              <a:uLnTx/>
              <a:uFillTx/>
              <a:latin typeface="+mj-lt"/>
              <a:ea typeface="+mj-ea"/>
              <a:cs typeface="+mj-cs"/>
            </a:endParaRPr>
          </a:p>
        </p:txBody>
      </p:sp>
      <p:pic>
        <p:nvPicPr>
          <p:cNvPr id="4098" name="Picture 2"/>
          <p:cNvPicPr>
            <a:picLocks noChangeAspect="1" noChangeArrowheads="1"/>
          </p:cNvPicPr>
          <p:nvPr/>
        </p:nvPicPr>
        <p:blipFill>
          <a:blip r:embed="rId3"/>
          <a:srcRect/>
          <a:stretch>
            <a:fillRect/>
          </a:stretch>
        </p:blipFill>
        <p:spPr bwMode="auto">
          <a:xfrm>
            <a:off x="285720" y="1000108"/>
            <a:ext cx="4943475" cy="4857750"/>
          </a:xfrm>
          <a:prstGeom prst="rect">
            <a:avLst/>
          </a:prstGeom>
          <a:noFill/>
          <a:ln w="9525">
            <a:noFill/>
            <a:miter lim="800000"/>
            <a:headEnd/>
            <a:tailEnd/>
          </a:ln>
          <a:effectLst/>
        </p:spPr>
      </p:pic>
      <p:sp>
        <p:nvSpPr>
          <p:cNvPr id="5" name="Rectangle 4"/>
          <p:cNvSpPr/>
          <p:nvPr/>
        </p:nvSpPr>
        <p:spPr>
          <a:xfrm>
            <a:off x="5500694" y="857232"/>
            <a:ext cx="3143272" cy="5632311"/>
          </a:xfrm>
          <a:prstGeom prst="rect">
            <a:avLst/>
          </a:prstGeom>
        </p:spPr>
        <p:txBody>
          <a:bodyPr wrap="square">
            <a:spAutoFit/>
          </a:bodyPr>
          <a:lstStyle/>
          <a:p>
            <a:pPr>
              <a:buFont typeface="Arial" pitchFamily="34" charset="0"/>
              <a:buChar char="•"/>
            </a:pPr>
            <a:r>
              <a:rPr lang="en-US" sz="1800" dirty="0" smtClean="0">
                <a:solidFill>
                  <a:srgbClr val="002060"/>
                </a:solidFill>
              </a:rPr>
              <a:t>Each processor is self-contained (CU, registers, one or more caches). </a:t>
            </a:r>
          </a:p>
          <a:p>
            <a:pPr>
              <a:buFont typeface="Arial" pitchFamily="34" charset="0"/>
              <a:buChar char="•"/>
            </a:pPr>
            <a:r>
              <a:rPr lang="en-US" sz="1800" dirty="0" smtClean="0">
                <a:solidFill>
                  <a:srgbClr val="002060"/>
                </a:solidFill>
              </a:rPr>
              <a:t>Shared main memory and I/O devices through some form of interconnection mechanism. </a:t>
            </a:r>
          </a:p>
          <a:p>
            <a:pPr>
              <a:buFont typeface="Arial" pitchFamily="34" charset="0"/>
              <a:buChar char="•"/>
            </a:pPr>
            <a:r>
              <a:rPr lang="en-US" sz="1800" dirty="0" smtClean="0">
                <a:solidFill>
                  <a:srgbClr val="002060"/>
                </a:solidFill>
              </a:rPr>
              <a:t>Processors can communicate with each other through memory.</a:t>
            </a:r>
          </a:p>
          <a:p>
            <a:pPr>
              <a:buFont typeface="Arial" pitchFamily="34" charset="0"/>
              <a:buChar char="•"/>
            </a:pPr>
            <a:r>
              <a:rPr lang="en-US" sz="1800" dirty="0" smtClean="0">
                <a:solidFill>
                  <a:srgbClr val="002060"/>
                </a:solidFill>
              </a:rPr>
              <a:t>A processor can exchange signals directly to each other. </a:t>
            </a:r>
          </a:p>
          <a:p>
            <a:pPr>
              <a:buFont typeface="Arial" pitchFamily="34" charset="0"/>
              <a:buChar char="•"/>
            </a:pPr>
            <a:r>
              <a:rPr lang="en-US" sz="1800" dirty="0" smtClean="0">
                <a:solidFill>
                  <a:srgbClr val="002060"/>
                </a:solidFill>
              </a:rPr>
              <a:t>The memory is often organized so that multiple simultaneous accesses to separate blocks of memory are possible. </a:t>
            </a:r>
          </a:p>
          <a:p>
            <a:pPr>
              <a:buFont typeface="Arial" pitchFamily="34" charset="0"/>
              <a:buChar char="•"/>
            </a:pPr>
            <a:r>
              <a:rPr lang="en-US" sz="1800" dirty="0" smtClean="0">
                <a:solidFill>
                  <a:srgbClr val="002060"/>
                </a:solidFill>
              </a:rPr>
              <a:t>In some configurations, each processor may also have its own private main memory and I/O channels in addition to the shared resources.</a:t>
            </a:r>
            <a:endParaRPr lang="en-US" sz="1800" dirty="0">
              <a:solidFill>
                <a:srgbClr val="002060"/>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idx="4294967295"/>
          </p:nvPr>
        </p:nvSpPr>
        <p:spPr>
          <a:xfrm>
            <a:off x="152400" y="142876"/>
            <a:ext cx="7556500" cy="981868"/>
          </a:xfrm>
        </p:spPr>
        <p:txBody>
          <a:bodyPr/>
          <a:lstStyle/>
          <a:p>
            <a:r>
              <a:rPr lang="en-GB" sz="2800" b="1" dirty="0" smtClean="0">
                <a:effectLst>
                  <a:outerShdw blurRad="38100" dist="38100" dir="2700000" algn="tl">
                    <a:srgbClr val="000000">
                      <a:alpha val="43137"/>
                    </a:srgbClr>
                  </a:outerShdw>
                </a:effectLst>
              </a:rPr>
              <a:t>Organization: Symmetric Multiprocessor</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(Loosely Coupled)</a:t>
            </a:r>
            <a:endParaRPr lang="en-GB" sz="2800" b="1" dirty="0">
              <a:effectLst>
                <a:outerShdw blurRad="38100" dist="38100" dir="2700000" algn="tl">
                  <a:srgbClr val="000000">
                    <a:alpha val="43137"/>
                  </a:srgbClr>
                </a:outerShdw>
              </a:effectLst>
            </a:endParaRPr>
          </a:p>
        </p:txBody>
      </p:sp>
      <p:sp>
        <p:nvSpPr>
          <p:cNvPr id="5" name="Rectangle 4"/>
          <p:cNvSpPr/>
          <p:nvPr/>
        </p:nvSpPr>
        <p:spPr>
          <a:xfrm>
            <a:off x="5868144" y="1556792"/>
            <a:ext cx="3168352" cy="4524315"/>
          </a:xfrm>
          <a:prstGeom prst="rect">
            <a:avLst/>
          </a:prstGeom>
          <a:solidFill>
            <a:srgbClr val="99FF66"/>
          </a:solidFill>
        </p:spPr>
        <p:txBody>
          <a:bodyPr wrap="square">
            <a:spAutoFit/>
          </a:bodyPr>
          <a:lstStyle/>
          <a:p>
            <a:pPr>
              <a:buFont typeface="Arial" pitchFamily="34" charset="0"/>
              <a:buChar char="•"/>
            </a:pPr>
            <a:r>
              <a:rPr lang="en-US" dirty="0" smtClean="0"/>
              <a:t>The most common organization for personal computers, workstations, and servers is the time-shared bus. </a:t>
            </a:r>
          </a:p>
          <a:p>
            <a:pPr>
              <a:buFont typeface="Arial" pitchFamily="34" charset="0"/>
              <a:buChar char="•"/>
            </a:pPr>
            <a:r>
              <a:rPr lang="en-US" dirty="0" smtClean="0"/>
              <a:t>The time-shared bus is the simplest mechanism for constructing a multiprocessor system.</a:t>
            </a:r>
          </a:p>
          <a:p>
            <a:pPr>
              <a:buFont typeface="Arial" pitchFamily="34" charset="0"/>
              <a:buChar char="•"/>
            </a:pPr>
            <a:r>
              <a:rPr lang="en-US" dirty="0" smtClean="0"/>
              <a:t>Bus is the system’s bottleneck.</a:t>
            </a:r>
          </a:p>
        </p:txBody>
      </p:sp>
      <p:sp>
        <p:nvSpPr>
          <p:cNvPr id="7" name="Slide Number Placeholder 6"/>
          <p:cNvSpPr>
            <a:spLocks noGrp="1"/>
          </p:cNvSpPr>
          <p:nvPr>
            <p:ph type="sldNum" sz="quarter" idx="12"/>
          </p:nvPr>
        </p:nvSpPr>
        <p:spPr/>
        <p:txBody>
          <a:bodyPr/>
          <a:lstStyle/>
          <a:p>
            <a:fld id="{8AF02B71-8991-4516-A01E-F1A9ACD28BDC}" type="slidenum">
              <a:rPr lang="en-US" smtClean="0"/>
              <a:pPr/>
              <a:t>11</a:t>
            </a:fld>
            <a:endParaRPr lang="en-US"/>
          </a:p>
        </p:txBody>
      </p:sp>
      <p:pic>
        <p:nvPicPr>
          <p:cNvPr id="1026" name="Picture 2"/>
          <p:cNvPicPr>
            <a:picLocks noChangeAspect="1" noChangeArrowheads="1"/>
          </p:cNvPicPr>
          <p:nvPr/>
        </p:nvPicPr>
        <p:blipFill>
          <a:blip r:embed="rId3"/>
          <a:srcRect/>
          <a:stretch>
            <a:fillRect/>
          </a:stretch>
        </p:blipFill>
        <p:spPr bwMode="auto">
          <a:xfrm>
            <a:off x="323528" y="1628800"/>
            <a:ext cx="5276850" cy="4048125"/>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r>
              <a:rPr lang="en-US" b="1" dirty="0" smtClean="0">
                <a:solidFill>
                  <a:srgbClr val="002060"/>
                </a:solidFill>
              </a:rPr>
              <a:t>Simplicity</a:t>
            </a:r>
          </a:p>
          <a:p>
            <a:pPr lvl="1"/>
            <a:r>
              <a:rPr lang="en-US" dirty="0" smtClean="0">
                <a:solidFill>
                  <a:srgbClr val="002060"/>
                </a:solidFill>
              </a:rPr>
              <a:t>Simplest approach to multiprocessor organization</a:t>
            </a:r>
          </a:p>
          <a:p>
            <a:r>
              <a:rPr lang="en-US" b="1" dirty="0" smtClean="0">
                <a:solidFill>
                  <a:srgbClr val="002060"/>
                </a:solidFill>
              </a:rPr>
              <a:t>Flexibility</a:t>
            </a:r>
          </a:p>
          <a:p>
            <a:pPr lvl="1"/>
            <a:r>
              <a:rPr lang="en-US" dirty="0" smtClean="0">
                <a:solidFill>
                  <a:srgbClr val="002060"/>
                </a:solidFill>
              </a:rPr>
              <a:t>Generally easy to expand the system by </a:t>
            </a:r>
            <a:r>
              <a:rPr lang="en-US" b="1" dirty="0" smtClean="0">
                <a:solidFill>
                  <a:srgbClr val="002060"/>
                </a:solidFill>
              </a:rPr>
              <a:t>attaching more processors </a:t>
            </a:r>
            <a:r>
              <a:rPr lang="en-US" dirty="0" smtClean="0">
                <a:solidFill>
                  <a:srgbClr val="002060"/>
                </a:solidFill>
              </a:rPr>
              <a:t>to the bus</a:t>
            </a:r>
          </a:p>
          <a:p>
            <a:r>
              <a:rPr lang="en-US" b="1" dirty="0" smtClean="0">
                <a:solidFill>
                  <a:srgbClr val="002060"/>
                </a:solidFill>
              </a:rPr>
              <a:t>Reliability</a:t>
            </a:r>
          </a:p>
          <a:p>
            <a:pPr lvl="1"/>
            <a:r>
              <a:rPr lang="en-US" dirty="0" smtClean="0">
                <a:solidFill>
                  <a:srgbClr val="002060"/>
                </a:solidFill>
              </a:rPr>
              <a:t>The bus is essentially a passive medium (</a:t>
            </a:r>
            <a:r>
              <a:rPr lang="en-US" dirty="0" err="1" smtClean="0">
                <a:solidFill>
                  <a:srgbClr val="002060"/>
                </a:solidFill>
              </a:rPr>
              <a:t>môi</a:t>
            </a:r>
            <a:r>
              <a:rPr lang="en-US" dirty="0" smtClean="0">
                <a:solidFill>
                  <a:srgbClr val="002060"/>
                </a:solidFill>
              </a:rPr>
              <a:t> </a:t>
            </a:r>
            <a:r>
              <a:rPr lang="en-US" dirty="0" err="1" smtClean="0">
                <a:solidFill>
                  <a:srgbClr val="002060"/>
                </a:solidFill>
              </a:rPr>
              <a:t>trường</a:t>
            </a:r>
            <a:r>
              <a:rPr lang="en-US" dirty="0" smtClean="0">
                <a:solidFill>
                  <a:srgbClr val="002060"/>
                </a:solidFill>
              </a:rPr>
              <a:t> </a:t>
            </a:r>
            <a:r>
              <a:rPr lang="en-US" dirty="0" err="1" smtClean="0">
                <a:solidFill>
                  <a:srgbClr val="002060"/>
                </a:solidFill>
              </a:rPr>
              <a:t>thụ</a:t>
            </a:r>
            <a:r>
              <a:rPr lang="en-US" dirty="0" smtClean="0">
                <a:solidFill>
                  <a:srgbClr val="002060"/>
                </a:solidFill>
              </a:rPr>
              <a:t> </a:t>
            </a:r>
            <a:r>
              <a:rPr lang="en-US" dirty="0" err="1" smtClean="0">
                <a:solidFill>
                  <a:srgbClr val="002060"/>
                </a:solidFill>
              </a:rPr>
              <a:t>động</a:t>
            </a:r>
            <a:r>
              <a:rPr lang="en-US" smtClean="0">
                <a:solidFill>
                  <a:srgbClr val="002060"/>
                </a:solidFill>
              </a:rPr>
              <a:t>) </a:t>
            </a:r>
            <a:endParaRPr lang="en-US" smtClean="0">
              <a:solidFill>
                <a:srgbClr val="002060"/>
              </a:solidFill>
            </a:endParaRPr>
          </a:p>
          <a:p>
            <a:pPr lvl="1"/>
            <a:r>
              <a:rPr lang="en-US" smtClean="0">
                <a:solidFill>
                  <a:srgbClr val="002060"/>
                </a:solidFill>
              </a:rPr>
              <a:t>and </a:t>
            </a:r>
            <a:r>
              <a:rPr lang="en-US" dirty="0" smtClean="0">
                <a:solidFill>
                  <a:srgbClr val="002060"/>
                </a:solidFill>
              </a:rPr>
              <a:t>the failure of any attached device should not cause failure of the whole system</a:t>
            </a:r>
            <a:endParaRPr lang="en-US" dirty="0">
              <a:solidFill>
                <a:srgbClr val="002060"/>
              </a:solidFill>
            </a:endParaRPr>
          </a:p>
        </p:txBody>
      </p:sp>
      <p:sp>
        <p:nvSpPr>
          <p:cNvPr id="4" name="Text Placeholder 3"/>
          <p:cNvSpPr>
            <a:spLocks noGrp="1"/>
          </p:cNvSpPr>
          <p:nvPr>
            <p:ph type="body" sz="half" idx="2"/>
          </p:nvPr>
        </p:nvSpPr>
        <p:spPr>
          <a:xfrm>
            <a:off x="457200" y="332656"/>
            <a:ext cx="7558960" cy="1226840"/>
          </a:xfrm>
        </p:spPr>
        <p:txBody>
          <a:bodyPr/>
          <a:lstStyle/>
          <a:p>
            <a:pPr>
              <a:spcBef>
                <a:spcPts val="0"/>
              </a:spcBef>
            </a:pPr>
            <a:r>
              <a:rPr lang="en-US" sz="3200" b="1" dirty="0" smtClean="0">
                <a:solidFill>
                  <a:schemeClr val="accent2">
                    <a:lumMod val="75000"/>
                    <a:lumOff val="25000"/>
                  </a:schemeClr>
                </a:solidFill>
              </a:rPr>
              <a:t>The bus organization has </a:t>
            </a:r>
          </a:p>
          <a:p>
            <a:pPr>
              <a:spcBef>
                <a:spcPts val="0"/>
              </a:spcBef>
            </a:pPr>
            <a:r>
              <a:rPr lang="en-US" sz="3200" b="1" dirty="0" smtClean="0">
                <a:solidFill>
                  <a:schemeClr val="accent2">
                    <a:lumMod val="75000"/>
                    <a:lumOff val="25000"/>
                  </a:schemeClr>
                </a:solidFill>
              </a:rPr>
              <a:t>Several attractive features:</a:t>
            </a:r>
            <a:endParaRPr lang="en-US" sz="3200" b="1" dirty="0">
              <a:solidFill>
                <a:schemeClr val="accent2">
                  <a:lumMod val="75000"/>
                  <a:lumOff val="25000"/>
                </a:schemeClr>
              </a:solidFill>
            </a:endParaRPr>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9" name="TextBox 8"/>
          <p:cNvSpPr txBox="1"/>
          <p:nvPr/>
        </p:nvSpPr>
        <p:spPr>
          <a:xfrm>
            <a:off x="8063456" y="246115"/>
            <a:ext cx="928143" cy="173508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8093364" y="685800"/>
            <a:ext cx="969818" cy="914400"/>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98474" y="1676400"/>
            <a:ext cx="8105974" cy="4449763"/>
          </a:xfrm>
        </p:spPr>
        <p:txBody>
          <a:bodyPr>
            <a:normAutofit/>
          </a:bodyPr>
          <a:lstStyle/>
          <a:p>
            <a:r>
              <a:rPr lang="en-US" b="1" dirty="0" smtClean="0">
                <a:solidFill>
                  <a:srgbClr val="002060"/>
                </a:solidFill>
              </a:rPr>
              <a:t>Main drawback is performance</a:t>
            </a:r>
          </a:p>
          <a:p>
            <a:pPr lvl="1"/>
            <a:r>
              <a:rPr lang="en-US" dirty="0" smtClean="0">
                <a:solidFill>
                  <a:srgbClr val="002060"/>
                </a:solidFill>
              </a:rPr>
              <a:t>All memory references pass through the </a:t>
            </a:r>
            <a:r>
              <a:rPr lang="en-US" b="1" dirty="0" smtClean="0">
                <a:solidFill>
                  <a:srgbClr val="002060"/>
                </a:solidFill>
              </a:rPr>
              <a:t>common bus </a:t>
            </a:r>
            <a:r>
              <a:rPr lang="en-US" b="1" dirty="0" smtClean="0">
                <a:solidFill>
                  <a:srgbClr val="002060"/>
                </a:solidFill>
                <a:sym typeface="Wingdings" pitchFamily="2" charset="2"/>
              </a:rPr>
              <a:t> bottleneck</a:t>
            </a:r>
            <a:endParaRPr lang="en-US" b="1" dirty="0" smtClean="0">
              <a:solidFill>
                <a:srgbClr val="002060"/>
              </a:solidFill>
            </a:endParaRPr>
          </a:p>
          <a:p>
            <a:pPr lvl="1"/>
            <a:r>
              <a:rPr lang="en-US" dirty="0" smtClean="0">
                <a:solidFill>
                  <a:srgbClr val="002060"/>
                </a:solidFill>
              </a:rPr>
              <a:t>Performance is limited </a:t>
            </a:r>
            <a:r>
              <a:rPr lang="en-US" dirty="0">
                <a:solidFill>
                  <a:srgbClr val="002060"/>
                </a:solidFill>
              </a:rPr>
              <a:t>by bus cycle time</a:t>
            </a:r>
          </a:p>
          <a:p>
            <a:r>
              <a:rPr lang="en-US" b="1" dirty="0">
                <a:solidFill>
                  <a:srgbClr val="002060"/>
                </a:solidFill>
              </a:rPr>
              <a:t>Each processor should have</a:t>
            </a:r>
            <a:r>
              <a:rPr lang="en-US" b="1" dirty="0" smtClean="0">
                <a:solidFill>
                  <a:srgbClr val="002060"/>
                </a:solidFill>
              </a:rPr>
              <a:t> cache memory</a:t>
            </a:r>
          </a:p>
          <a:p>
            <a:pPr lvl="1"/>
            <a:r>
              <a:rPr lang="en-US" b="1" dirty="0" smtClean="0">
                <a:solidFill>
                  <a:srgbClr val="002060"/>
                </a:solidFill>
              </a:rPr>
              <a:t>Reduces</a:t>
            </a:r>
            <a:r>
              <a:rPr lang="en-US" dirty="0" smtClean="0">
                <a:solidFill>
                  <a:srgbClr val="002060"/>
                </a:solidFill>
              </a:rPr>
              <a:t> the </a:t>
            </a:r>
            <a:r>
              <a:rPr lang="en-US" dirty="0">
                <a:solidFill>
                  <a:srgbClr val="002060"/>
                </a:solidFill>
              </a:rPr>
              <a:t>number of </a:t>
            </a:r>
            <a:r>
              <a:rPr lang="en-US" b="1" dirty="0">
                <a:solidFill>
                  <a:srgbClr val="002060"/>
                </a:solidFill>
              </a:rPr>
              <a:t>bus accesses</a:t>
            </a:r>
          </a:p>
          <a:p>
            <a:r>
              <a:rPr lang="en-US" b="1" dirty="0">
                <a:solidFill>
                  <a:srgbClr val="002060"/>
                </a:solidFill>
              </a:rPr>
              <a:t>Leads to problems with </a:t>
            </a:r>
            <a:r>
              <a:rPr lang="en-US" b="1" i="1" dirty="0">
                <a:solidFill>
                  <a:srgbClr val="002060"/>
                </a:solidFill>
              </a:rPr>
              <a:t>cache </a:t>
            </a:r>
            <a:r>
              <a:rPr lang="en-US" b="1" i="1" dirty="0" smtClean="0">
                <a:solidFill>
                  <a:srgbClr val="002060"/>
                </a:solidFill>
              </a:rPr>
              <a:t>coherence</a:t>
            </a:r>
          </a:p>
          <a:p>
            <a:pPr lvl="1"/>
            <a:r>
              <a:rPr lang="en-US" dirty="0" smtClean="0">
                <a:solidFill>
                  <a:srgbClr val="002060"/>
                </a:solidFill>
              </a:rPr>
              <a:t>If a word is altered in one cache it could conceivably invalidate a word in another cache</a:t>
            </a:r>
          </a:p>
          <a:p>
            <a:pPr lvl="2"/>
            <a:r>
              <a:rPr lang="en-US" dirty="0" smtClean="0">
                <a:solidFill>
                  <a:srgbClr val="002060"/>
                </a:solidFill>
              </a:rPr>
              <a:t>To prevent this the other processors must be alerted that an update has taken place</a:t>
            </a:r>
          </a:p>
          <a:p>
            <a:pPr lvl="1"/>
            <a:r>
              <a:rPr lang="en-US" dirty="0" smtClean="0">
                <a:solidFill>
                  <a:srgbClr val="002060"/>
                </a:solidFill>
              </a:rPr>
              <a:t>Typically addressed </a:t>
            </a:r>
            <a:r>
              <a:rPr lang="en-US" dirty="0">
                <a:solidFill>
                  <a:srgbClr val="002060"/>
                </a:solidFill>
              </a:rPr>
              <a:t>in </a:t>
            </a:r>
            <a:r>
              <a:rPr lang="en-US" dirty="0" smtClean="0">
                <a:solidFill>
                  <a:srgbClr val="002060"/>
                </a:solidFill>
              </a:rPr>
              <a:t>hardware rather than the operating system</a:t>
            </a:r>
            <a:endParaRPr lang="en-US" dirty="0">
              <a:solidFill>
                <a:srgbClr val="002060"/>
              </a:solidFill>
            </a:endParaRPr>
          </a:p>
        </p:txBody>
      </p:sp>
      <p:sp>
        <p:nvSpPr>
          <p:cNvPr id="4" name="Text Placeholder 3"/>
          <p:cNvSpPr>
            <a:spLocks noGrp="1"/>
          </p:cNvSpPr>
          <p:nvPr>
            <p:ph type="body" sz="half" idx="2"/>
          </p:nvPr>
        </p:nvSpPr>
        <p:spPr>
          <a:xfrm>
            <a:off x="457200" y="762000"/>
            <a:ext cx="7558960" cy="774700"/>
          </a:xfrm>
        </p:spPr>
        <p:txBody>
          <a:bodyPr/>
          <a:lstStyle/>
          <a:p>
            <a:r>
              <a:rPr lang="en-US" b="1" dirty="0" smtClean="0"/>
              <a:t>Disadvantages of the bus organization:</a:t>
            </a:r>
            <a:endParaRPr lang="en-US" b="1"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8" name="TextBox 7"/>
          <p:cNvSpPr txBox="1"/>
          <p:nvPr/>
        </p:nvSpPr>
        <p:spPr>
          <a:xfrm>
            <a:off x="8053612" y="206737"/>
            <a:ext cx="937988" cy="1926863"/>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8077200" y="762000"/>
            <a:ext cx="900113" cy="972702"/>
          </a:xfrm>
          <a:prstGeom prst="rect">
            <a:avLst/>
          </a:prstGeom>
        </p:spPr>
      </p:pic>
      <p:sp>
        <p:nvSpPr>
          <p:cNvPr id="10" name="Slide Number Placeholder 9"/>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98474" y="71414"/>
            <a:ext cx="7556313" cy="1116106"/>
          </a:xfrm>
        </p:spPr>
        <p:txBody>
          <a:bodyPr/>
          <a:lstStyle/>
          <a:p>
            <a:r>
              <a:rPr lang="en-US" b="1" dirty="0" smtClean="0">
                <a:effectLst>
                  <a:outerShdw blurRad="38100" dist="38100" dir="2700000" algn="tl">
                    <a:srgbClr val="000000">
                      <a:alpha val="43137"/>
                    </a:srgbClr>
                  </a:outerShdw>
                </a:effectLst>
              </a:rPr>
              <a:t>Multiprocessor Operating System Design Considerations</a:t>
            </a:r>
            <a:endParaRPr lang="en-US" b="1"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357158" y="1428736"/>
            <a:ext cx="8431244" cy="4786346"/>
          </a:xfrm>
        </p:spPr>
        <p:txBody>
          <a:bodyPr>
            <a:noAutofit/>
          </a:bodyPr>
          <a:lstStyle/>
          <a:p>
            <a:r>
              <a:rPr lang="en-US" b="1" dirty="0">
                <a:solidFill>
                  <a:srgbClr val="002060"/>
                </a:solidFill>
              </a:rPr>
              <a:t>Simultaneous concurrent </a:t>
            </a:r>
            <a:r>
              <a:rPr lang="en-US" b="1" dirty="0" smtClean="0">
                <a:solidFill>
                  <a:srgbClr val="002060"/>
                </a:solidFill>
              </a:rPr>
              <a:t>processes</a:t>
            </a:r>
          </a:p>
          <a:p>
            <a:pPr lvl="1"/>
            <a:r>
              <a:rPr lang="en-US" b="1" dirty="0" smtClean="0">
                <a:solidFill>
                  <a:srgbClr val="002060"/>
                </a:solidFill>
              </a:rPr>
              <a:t>OS routines </a:t>
            </a:r>
            <a:r>
              <a:rPr lang="en-US" dirty="0" smtClean="0">
                <a:solidFill>
                  <a:srgbClr val="002060"/>
                </a:solidFill>
              </a:rPr>
              <a:t>need to be reentrant (center) to allow several processors to </a:t>
            </a:r>
            <a:r>
              <a:rPr lang="en-US" b="1" dirty="0" smtClean="0">
                <a:solidFill>
                  <a:srgbClr val="002060"/>
                </a:solidFill>
              </a:rPr>
              <a:t>execute</a:t>
            </a:r>
            <a:r>
              <a:rPr lang="en-US" dirty="0" smtClean="0">
                <a:solidFill>
                  <a:srgbClr val="002060"/>
                </a:solidFill>
              </a:rPr>
              <a:t> the same OS code (OS service) </a:t>
            </a:r>
            <a:r>
              <a:rPr lang="en-US" b="1" dirty="0" smtClean="0">
                <a:solidFill>
                  <a:srgbClr val="002060"/>
                </a:solidFill>
              </a:rPr>
              <a:t>simultaneously</a:t>
            </a:r>
          </a:p>
          <a:p>
            <a:pPr lvl="1"/>
            <a:r>
              <a:rPr lang="en-US" b="1" dirty="0" smtClean="0">
                <a:solidFill>
                  <a:srgbClr val="002060"/>
                </a:solidFill>
              </a:rPr>
              <a:t>OS tables </a:t>
            </a:r>
            <a:r>
              <a:rPr lang="en-US" dirty="0" smtClean="0">
                <a:solidFill>
                  <a:srgbClr val="002060"/>
                </a:solidFill>
              </a:rPr>
              <a:t>and management structures must be </a:t>
            </a:r>
            <a:r>
              <a:rPr lang="en-US" b="1" dirty="0" smtClean="0">
                <a:solidFill>
                  <a:srgbClr val="002060"/>
                </a:solidFill>
              </a:rPr>
              <a:t>managed properly </a:t>
            </a:r>
            <a:r>
              <a:rPr lang="en-US" dirty="0" smtClean="0">
                <a:solidFill>
                  <a:srgbClr val="002060"/>
                </a:solidFill>
              </a:rPr>
              <a:t>to avoid deadlock or invalid operations	</a:t>
            </a:r>
          </a:p>
          <a:p>
            <a:r>
              <a:rPr lang="en-US" b="1" dirty="0" smtClean="0">
                <a:solidFill>
                  <a:srgbClr val="002060"/>
                </a:solidFill>
              </a:rPr>
              <a:t>Scheduling</a:t>
            </a:r>
          </a:p>
          <a:p>
            <a:pPr lvl="1"/>
            <a:r>
              <a:rPr lang="en-US" dirty="0" smtClean="0">
                <a:solidFill>
                  <a:srgbClr val="002060"/>
                </a:solidFill>
              </a:rPr>
              <a:t>Any processor may perform </a:t>
            </a:r>
            <a:r>
              <a:rPr lang="en-US" b="1" dirty="0" smtClean="0">
                <a:solidFill>
                  <a:srgbClr val="002060"/>
                </a:solidFill>
              </a:rPr>
              <a:t>scheduling</a:t>
            </a:r>
            <a:r>
              <a:rPr lang="en-US" dirty="0" smtClean="0">
                <a:solidFill>
                  <a:srgbClr val="002060"/>
                </a:solidFill>
              </a:rPr>
              <a:t> so </a:t>
            </a:r>
            <a:r>
              <a:rPr lang="en-US" b="1" dirty="0" smtClean="0">
                <a:solidFill>
                  <a:srgbClr val="002060"/>
                </a:solidFill>
              </a:rPr>
              <a:t>conflicts must be avoided</a:t>
            </a:r>
          </a:p>
          <a:p>
            <a:pPr lvl="1"/>
            <a:r>
              <a:rPr lang="en-US" dirty="0" smtClean="0">
                <a:solidFill>
                  <a:srgbClr val="002060"/>
                </a:solidFill>
              </a:rPr>
              <a:t>Scheduler must </a:t>
            </a:r>
            <a:r>
              <a:rPr lang="en-US" b="1" dirty="0" smtClean="0">
                <a:solidFill>
                  <a:srgbClr val="002060"/>
                </a:solidFill>
              </a:rPr>
              <a:t>assign</a:t>
            </a:r>
            <a:r>
              <a:rPr lang="en-US" dirty="0" smtClean="0">
                <a:solidFill>
                  <a:srgbClr val="002060"/>
                </a:solidFill>
              </a:rPr>
              <a:t> ready </a:t>
            </a:r>
            <a:r>
              <a:rPr lang="en-US" b="1" dirty="0" smtClean="0">
                <a:solidFill>
                  <a:srgbClr val="002060"/>
                </a:solidFill>
              </a:rPr>
              <a:t>processes to available processors</a:t>
            </a:r>
          </a:p>
          <a:p>
            <a:r>
              <a:rPr lang="en-US" b="1" dirty="0" smtClean="0">
                <a:solidFill>
                  <a:srgbClr val="002060"/>
                </a:solidFill>
              </a:rPr>
              <a:t>Synchronization</a:t>
            </a:r>
          </a:p>
          <a:p>
            <a:pPr lvl="1"/>
            <a:r>
              <a:rPr lang="en-US" dirty="0" smtClean="0">
                <a:solidFill>
                  <a:srgbClr val="002060"/>
                </a:solidFill>
              </a:rPr>
              <a:t>With multiple active processes having potential access to </a:t>
            </a:r>
            <a:r>
              <a:rPr lang="en-US" b="1" dirty="0" smtClean="0">
                <a:solidFill>
                  <a:srgbClr val="002060"/>
                </a:solidFill>
              </a:rPr>
              <a:t>shared address spaces or I/O</a:t>
            </a:r>
            <a:r>
              <a:rPr lang="en-US" dirty="0" smtClean="0">
                <a:solidFill>
                  <a:srgbClr val="002060"/>
                </a:solidFill>
              </a:rPr>
              <a:t> resources, care must be taken to provide </a:t>
            </a:r>
            <a:r>
              <a:rPr lang="en-US" b="1" dirty="0" smtClean="0">
                <a:solidFill>
                  <a:srgbClr val="002060"/>
                </a:solidFill>
              </a:rPr>
              <a:t>effective synchronization</a:t>
            </a:r>
          </a:p>
          <a:p>
            <a:pPr lvl="1"/>
            <a:r>
              <a:rPr lang="en-US" dirty="0" smtClean="0">
                <a:solidFill>
                  <a:srgbClr val="002060"/>
                </a:solidFill>
              </a:rPr>
              <a:t>Synchronization is a facility that enforces mutual exclusion and event ordering</a:t>
            </a:r>
          </a:p>
        </p:txBody>
      </p:sp>
      <p:sp>
        <p:nvSpPr>
          <p:cNvPr id="4" name="Rectangle 3"/>
          <p:cNvSpPr/>
          <p:nvPr/>
        </p:nvSpPr>
        <p:spPr>
          <a:xfrm>
            <a:off x="214282" y="6376594"/>
            <a:ext cx="8271816" cy="338554"/>
          </a:xfrm>
          <a:prstGeom prst="rect">
            <a:avLst/>
          </a:prstGeom>
        </p:spPr>
        <p:txBody>
          <a:bodyPr wrap="none">
            <a:spAutoFit/>
          </a:bodyPr>
          <a:lstStyle/>
          <a:p>
            <a:r>
              <a:rPr lang="en-US" sz="1600" dirty="0" smtClean="0">
                <a:solidFill>
                  <a:srgbClr val="002060"/>
                </a:solidFill>
              </a:rPr>
              <a:t>mutual exclusion: loại trừ hỗ tương, cơ chế độc chiếm tài nguyên, một nguyên nhân gây deadlock </a:t>
            </a:r>
            <a:endParaRPr lang="en-US" sz="1600"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2800" b="1" dirty="0" smtClean="0">
                <a:effectLst>
                  <a:outerShdw blurRad="38100" dist="38100" dir="2700000" algn="tl">
                    <a:srgbClr val="000000">
                      <a:alpha val="43137"/>
                    </a:srgbClr>
                  </a:outerShdw>
                </a:effectLst>
              </a:rPr>
              <a:t>Multiprocessor Operating System Design Considerations…</a:t>
            </a:r>
            <a:endParaRPr lang="en-US" sz="2800" b="1"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498474" y="1643050"/>
            <a:ext cx="8112126" cy="4910150"/>
          </a:xfrm>
        </p:spPr>
        <p:txBody>
          <a:bodyPr>
            <a:normAutofit/>
          </a:bodyPr>
          <a:lstStyle/>
          <a:p>
            <a:r>
              <a:rPr lang="en-US" sz="2400" b="1" dirty="0" smtClean="0">
                <a:solidFill>
                  <a:srgbClr val="002060"/>
                </a:solidFill>
              </a:rPr>
              <a:t>Memory management</a:t>
            </a:r>
          </a:p>
          <a:p>
            <a:pPr lvl="1"/>
            <a:r>
              <a:rPr lang="en-US" sz="2000" dirty="0" smtClean="0">
                <a:solidFill>
                  <a:srgbClr val="002060"/>
                </a:solidFill>
              </a:rPr>
              <a:t>In addition to dealing with all of the issues found on uniprocessor machines, the OS needs to </a:t>
            </a:r>
            <a:r>
              <a:rPr lang="en-US" sz="2000" b="1" dirty="0" smtClean="0">
                <a:solidFill>
                  <a:srgbClr val="002060"/>
                </a:solidFill>
              </a:rPr>
              <a:t>exploit</a:t>
            </a:r>
            <a:r>
              <a:rPr lang="en-US" sz="2000" dirty="0" smtClean="0">
                <a:solidFill>
                  <a:srgbClr val="002060"/>
                </a:solidFill>
              </a:rPr>
              <a:t> the available </a:t>
            </a:r>
            <a:r>
              <a:rPr lang="en-US" sz="2000" b="1" dirty="0" smtClean="0">
                <a:solidFill>
                  <a:srgbClr val="002060"/>
                </a:solidFill>
              </a:rPr>
              <a:t>hardware parallelism </a:t>
            </a:r>
            <a:r>
              <a:rPr lang="en-US" sz="2000" dirty="0" smtClean="0">
                <a:solidFill>
                  <a:srgbClr val="002060"/>
                </a:solidFill>
              </a:rPr>
              <a:t>to achieve the best performance</a:t>
            </a:r>
          </a:p>
          <a:p>
            <a:pPr lvl="1"/>
            <a:r>
              <a:rPr lang="en-US" sz="2000" b="1" dirty="0" smtClean="0">
                <a:solidFill>
                  <a:srgbClr val="002060"/>
                </a:solidFill>
              </a:rPr>
              <a:t>Paging</a:t>
            </a:r>
            <a:r>
              <a:rPr lang="en-US" sz="2000" dirty="0" smtClean="0">
                <a:solidFill>
                  <a:srgbClr val="002060"/>
                </a:solidFill>
              </a:rPr>
              <a:t> mechanisms on different processors must </a:t>
            </a:r>
            <a:r>
              <a:rPr lang="en-US" sz="2000" b="1" dirty="0" smtClean="0">
                <a:solidFill>
                  <a:srgbClr val="002060"/>
                </a:solidFill>
              </a:rPr>
              <a:t>be coordinated </a:t>
            </a:r>
            <a:r>
              <a:rPr lang="en-US" sz="2000" dirty="0" smtClean="0">
                <a:solidFill>
                  <a:srgbClr val="002060"/>
                </a:solidFill>
              </a:rPr>
              <a:t>to enforce </a:t>
            </a:r>
            <a:r>
              <a:rPr lang="en-US" sz="2000" b="1" dirty="0" smtClean="0">
                <a:solidFill>
                  <a:srgbClr val="002060"/>
                </a:solidFill>
              </a:rPr>
              <a:t>consistency</a:t>
            </a:r>
            <a:r>
              <a:rPr lang="en-US" sz="2000" dirty="0" smtClean="0">
                <a:solidFill>
                  <a:srgbClr val="002060"/>
                </a:solidFill>
              </a:rPr>
              <a:t> when several processors share a page or segment and to decide on page replacement</a:t>
            </a:r>
          </a:p>
          <a:p>
            <a:r>
              <a:rPr lang="en-US" sz="2400" b="1" dirty="0">
                <a:solidFill>
                  <a:srgbClr val="002060"/>
                </a:solidFill>
              </a:rPr>
              <a:t>Reliability and fault </a:t>
            </a:r>
            <a:r>
              <a:rPr lang="en-US" sz="2400" b="1" dirty="0" smtClean="0">
                <a:solidFill>
                  <a:srgbClr val="002060"/>
                </a:solidFill>
              </a:rPr>
              <a:t>tolerance</a:t>
            </a:r>
          </a:p>
          <a:p>
            <a:pPr lvl="1"/>
            <a:r>
              <a:rPr lang="en-US" sz="2000" dirty="0" smtClean="0">
                <a:solidFill>
                  <a:srgbClr val="002060"/>
                </a:solidFill>
              </a:rPr>
              <a:t>OS should provide graceful degradation (suy giảm) in the face of processor failure</a:t>
            </a:r>
          </a:p>
          <a:p>
            <a:pPr lvl="1"/>
            <a:r>
              <a:rPr lang="en-US" sz="2000" dirty="0" smtClean="0">
                <a:solidFill>
                  <a:srgbClr val="002060"/>
                </a:solidFill>
              </a:rPr>
              <a:t>Scheduler and other portions of the operating system must </a:t>
            </a:r>
            <a:r>
              <a:rPr lang="en-US" sz="2000" b="1" dirty="0" smtClean="0">
                <a:solidFill>
                  <a:srgbClr val="002060"/>
                </a:solidFill>
              </a:rPr>
              <a:t>recognize the loss of a processor </a:t>
            </a:r>
            <a:r>
              <a:rPr lang="en-US" sz="2000" dirty="0" smtClean="0">
                <a:solidFill>
                  <a:srgbClr val="002060"/>
                </a:solidFill>
              </a:rPr>
              <a:t>and restructure accordingly</a:t>
            </a: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17.3- Cache Coherence and the MESI Protocol</a:t>
            </a: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
        <p:nvSpPr>
          <p:cNvPr id="9" name="Rectangle 8"/>
          <p:cNvSpPr/>
          <p:nvPr/>
        </p:nvSpPr>
        <p:spPr>
          <a:xfrm>
            <a:off x="357158" y="1560033"/>
            <a:ext cx="8286808" cy="3046988"/>
          </a:xfrm>
          <a:prstGeom prst="rect">
            <a:avLst/>
          </a:prstGeom>
        </p:spPr>
        <p:txBody>
          <a:bodyPr wrap="square">
            <a:spAutoFit/>
          </a:bodyPr>
          <a:lstStyle/>
          <a:p>
            <a:pPr marL="341313" indent="-341313">
              <a:buFontTx/>
              <a:buChar char="-"/>
            </a:pPr>
            <a:r>
              <a:rPr lang="en-US" dirty="0" smtClean="0">
                <a:solidFill>
                  <a:srgbClr val="FF0000"/>
                </a:solidFill>
                <a:sym typeface="Wingdings" pitchFamily="2" charset="2"/>
              </a:rPr>
              <a:t>Each processor (core) has it’s own cache.</a:t>
            </a:r>
          </a:p>
          <a:p>
            <a:pPr marL="341313" indent="-341313">
              <a:buFontTx/>
              <a:buChar char="-"/>
            </a:pPr>
            <a:r>
              <a:rPr lang="en-US" dirty="0" smtClean="0">
                <a:solidFill>
                  <a:srgbClr val="FF0000"/>
                </a:solidFill>
                <a:sym typeface="Wingdings" pitchFamily="2" charset="2"/>
              </a:rPr>
              <a:t>Some caches contain data of a shared memory  block.</a:t>
            </a:r>
          </a:p>
          <a:p>
            <a:pPr marL="341313" indent="-341313">
              <a:buFontTx/>
              <a:buChar char="-"/>
            </a:pPr>
            <a:r>
              <a:rPr lang="en-US" dirty="0" smtClean="0">
                <a:solidFill>
                  <a:srgbClr val="FF0000"/>
                </a:solidFill>
                <a:sym typeface="Wingdings" pitchFamily="2" charset="2"/>
              </a:rPr>
              <a:t>One updates on a data chunk  can cause  other data in other caches invalid</a:t>
            </a:r>
          </a:p>
          <a:p>
            <a:pPr marL="341313" indent="-341313"/>
            <a:r>
              <a:rPr lang="en-US" dirty="0" smtClean="0">
                <a:solidFill>
                  <a:srgbClr val="FF0000"/>
                </a:solidFill>
                <a:sym typeface="Wingdings" pitchFamily="2" charset="2"/>
              </a:rPr>
              <a:t>How to overcome this situation?</a:t>
            </a:r>
          </a:p>
          <a:p>
            <a:pPr marL="341313" indent="-341313"/>
            <a:r>
              <a:rPr lang="en-US" dirty="0" smtClean="0">
                <a:solidFill>
                  <a:srgbClr val="FF0000"/>
                </a:solidFill>
                <a:sym typeface="Wingdings" pitchFamily="2" charset="2"/>
              </a:rPr>
              <a:t>  	 (1) Software</a:t>
            </a:r>
          </a:p>
          <a:p>
            <a:pPr marL="341313" indent="-341313"/>
            <a:r>
              <a:rPr lang="en-US" dirty="0" smtClean="0">
                <a:solidFill>
                  <a:srgbClr val="FF0000"/>
                </a:solidFill>
                <a:sym typeface="Wingdings" pitchFamily="2" charset="2"/>
              </a:rPr>
              <a:t>    (2) Hardware</a:t>
            </a:r>
          </a:p>
          <a:p>
            <a:pPr marL="341313" indent="-341313"/>
            <a:r>
              <a:rPr lang="en-US" dirty="0" smtClean="0">
                <a:solidFill>
                  <a:srgbClr val="FF0000"/>
                </a:solidFill>
                <a:sym typeface="Wingdings" pitchFamily="2" charset="2"/>
              </a:rPr>
              <a:t>    </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16</a:t>
            </a:fld>
            <a:endParaRPr lang="en-US"/>
          </a:p>
        </p:txBody>
      </p:sp>
      <p:grpSp>
        <p:nvGrpSpPr>
          <p:cNvPr id="13" name="Group 12"/>
          <p:cNvGrpSpPr/>
          <p:nvPr/>
        </p:nvGrpSpPr>
        <p:grpSpPr>
          <a:xfrm>
            <a:off x="5220072" y="2996952"/>
            <a:ext cx="864096" cy="1656184"/>
            <a:chOff x="5292080" y="3429000"/>
            <a:chExt cx="864096" cy="1656184"/>
          </a:xfrm>
        </p:grpSpPr>
        <p:sp>
          <p:nvSpPr>
            <p:cNvPr id="10" name="Rectangle 9"/>
            <p:cNvSpPr/>
            <p:nvPr/>
          </p:nvSpPr>
          <p:spPr>
            <a:xfrm>
              <a:off x="5292080" y="3429000"/>
              <a:ext cx="864096"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292080" y="4077072"/>
              <a:ext cx="864096" cy="36004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N=10</a:t>
              </a:r>
              <a:endParaRPr lang="en-US" sz="1400" dirty="0">
                <a:solidFill>
                  <a:schemeClr val="bg1"/>
                </a:solidFill>
              </a:endParaRPr>
            </a:p>
          </p:txBody>
        </p:sp>
      </p:grpSp>
      <p:grpSp>
        <p:nvGrpSpPr>
          <p:cNvPr id="17" name="Group 16"/>
          <p:cNvGrpSpPr/>
          <p:nvPr/>
        </p:nvGrpSpPr>
        <p:grpSpPr>
          <a:xfrm>
            <a:off x="755576" y="5013176"/>
            <a:ext cx="1800200" cy="1368152"/>
            <a:chOff x="755576" y="5013176"/>
            <a:chExt cx="1800200" cy="1368152"/>
          </a:xfrm>
        </p:grpSpPr>
        <p:sp>
          <p:nvSpPr>
            <p:cNvPr id="12" name="Rectangle 11"/>
            <p:cNvSpPr/>
            <p:nvPr/>
          </p:nvSpPr>
          <p:spPr>
            <a:xfrm>
              <a:off x="755576" y="5013176"/>
              <a:ext cx="1800200" cy="13681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p:cNvGrpSpPr/>
            <p:nvPr/>
          </p:nvGrpSpPr>
          <p:grpSpPr>
            <a:xfrm>
              <a:off x="971600" y="5201816"/>
              <a:ext cx="1440160" cy="819472"/>
              <a:chOff x="5292080" y="3429000"/>
              <a:chExt cx="864096" cy="1656184"/>
            </a:xfrm>
          </p:grpSpPr>
          <p:sp>
            <p:nvSpPr>
              <p:cNvPr id="15" name="Rectangle 14"/>
              <p:cNvSpPr/>
              <p:nvPr/>
            </p:nvSpPr>
            <p:spPr>
              <a:xfrm>
                <a:off x="5292080" y="3429000"/>
                <a:ext cx="864096"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292080" y="4077072"/>
                <a:ext cx="864096" cy="36004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N=10 </a:t>
                </a:r>
                <a:r>
                  <a:rPr lang="en-US" sz="1400" dirty="0" smtClean="0">
                    <a:solidFill>
                      <a:schemeClr val="bg1"/>
                    </a:solidFill>
                    <a:sym typeface="Wingdings" pitchFamily="2" charset="2"/>
                  </a:rPr>
                  <a:t> 50</a:t>
                </a:r>
                <a:endParaRPr lang="en-US" sz="1400" dirty="0">
                  <a:solidFill>
                    <a:schemeClr val="bg1"/>
                  </a:solidFill>
                </a:endParaRPr>
              </a:p>
            </p:txBody>
          </p:sp>
        </p:grpSp>
      </p:grpSp>
      <p:grpSp>
        <p:nvGrpSpPr>
          <p:cNvPr id="18" name="Group 17"/>
          <p:cNvGrpSpPr/>
          <p:nvPr/>
        </p:nvGrpSpPr>
        <p:grpSpPr>
          <a:xfrm>
            <a:off x="2771800" y="5013176"/>
            <a:ext cx="1800200" cy="1368152"/>
            <a:chOff x="755576" y="5013176"/>
            <a:chExt cx="1800200" cy="1368152"/>
          </a:xfrm>
        </p:grpSpPr>
        <p:sp>
          <p:nvSpPr>
            <p:cNvPr id="19" name="Rectangle 18"/>
            <p:cNvSpPr/>
            <p:nvPr/>
          </p:nvSpPr>
          <p:spPr>
            <a:xfrm>
              <a:off x="755576" y="5013176"/>
              <a:ext cx="1800200" cy="13681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3"/>
            <p:cNvGrpSpPr/>
            <p:nvPr/>
          </p:nvGrpSpPr>
          <p:grpSpPr>
            <a:xfrm>
              <a:off x="971600" y="5201816"/>
              <a:ext cx="1440160" cy="819472"/>
              <a:chOff x="5292080" y="3429000"/>
              <a:chExt cx="864096" cy="1656184"/>
            </a:xfrm>
          </p:grpSpPr>
          <p:sp>
            <p:nvSpPr>
              <p:cNvPr id="21" name="Rectangle 20"/>
              <p:cNvSpPr/>
              <p:nvPr/>
            </p:nvSpPr>
            <p:spPr>
              <a:xfrm>
                <a:off x="5292080" y="3429000"/>
                <a:ext cx="864096"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5292080" y="4077072"/>
                <a:ext cx="864096" cy="36004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N=10 </a:t>
                </a:r>
                <a:r>
                  <a:rPr lang="en-US" sz="1400" dirty="0" smtClean="0">
                    <a:solidFill>
                      <a:schemeClr val="bg1"/>
                    </a:solidFill>
                    <a:sym typeface="Wingdings" pitchFamily="2" charset="2"/>
                  </a:rPr>
                  <a:t> ?</a:t>
                </a:r>
                <a:endParaRPr lang="en-US" sz="1400" dirty="0">
                  <a:solidFill>
                    <a:schemeClr val="bg1"/>
                  </a:solidFill>
                </a:endParaRPr>
              </a:p>
            </p:txBody>
          </p:sp>
        </p:grpSp>
      </p:grpSp>
      <p:grpSp>
        <p:nvGrpSpPr>
          <p:cNvPr id="23" name="Group 22"/>
          <p:cNvGrpSpPr/>
          <p:nvPr/>
        </p:nvGrpSpPr>
        <p:grpSpPr>
          <a:xfrm>
            <a:off x="4716016" y="5013176"/>
            <a:ext cx="1800200" cy="1368152"/>
            <a:chOff x="755576" y="5013176"/>
            <a:chExt cx="1800200" cy="1368152"/>
          </a:xfrm>
        </p:grpSpPr>
        <p:sp>
          <p:nvSpPr>
            <p:cNvPr id="24" name="Rectangle 23"/>
            <p:cNvSpPr/>
            <p:nvPr/>
          </p:nvSpPr>
          <p:spPr>
            <a:xfrm>
              <a:off x="755576" y="5013176"/>
              <a:ext cx="1800200" cy="13681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 name="Group 13"/>
            <p:cNvGrpSpPr/>
            <p:nvPr/>
          </p:nvGrpSpPr>
          <p:grpSpPr>
            <a:xfrm>
              <a:off x="971600" y="5201816"/>
              <a:ext cx="1440160" cy="819472"/>
              <a:chOff x="5292080" y="3429000"/>
              <a:chExt cx="864096" cy="1656184"/>
            </a:xfrm>
          </p:grpSpPr>
          <p:sp>
            <p:nvSpPr>
              <p:cNvPr id="26" name="Rectangle 25"/>
              <p:cNvSpPr/>
              <p:nvPr/>
            </p:nvSpPr>
            <p:spPr>
              <a:xfrm>
                <a:off x="5292080" y="3429000"/>
                <a:ext cx="864096"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292080" y="4077072"/>
                <a:ext cx="864096" cy="36004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N=10 </a:t>
                </a:r>
                <a:r>
                  <a:rPr lang="en-US" sz="1400" dirty="0" smtClean="0">
                    <a:solidFill>
                      <a:schemeClr val="bg1"/>
                    </a:solidFill>
                    <a:sym typeface="Wingdings" pitchFamily="2" charset="2"/>
                  </a:rPr>
                  <a:t> ?</a:t>
                </a:r>
                <a:endParaRPr lang="en-US" sz="1400" dirty="0">
                  <a:solidFill>
                    <a:schemeClr val="bg1"/>
                  </a:solidFill>
                </a:endParaRPr>
              </a:p>
            </p:txBody>
          </p:sp>
        </p:grpSp>
      </p:grpSp>
      <p:grpSp>
        <p:nvGrpSpPr>
          <p:cNvPr id="28" name="Group 27"/>
          <p:cNvGrpSpPr/>
          <p:nvPr/>
        </p:nvGrpSpPr>
        <p:grpSpPr>
          <a:xfrm>
            <a:off x="6660232" y="5013176"/>
            <a:ext cx="1800200" cy="1368152"/>
            <a:chOff x="755576" y="5013176"/>
            <a:chExt cx="1800200" cy="1368152"/>
          </a:xfrm>
        </p:grpSpPr>
        <p:sp>
          <p:nvSpPr>
            <p:cNvPr id="29" name="Rectangle 28"/>
            <p:cNvSpPr/>
            <p:nvPr/>
          </p:nvSpPr>
          <p:spPr>
            <a:xfrm>
              <a:off x="755576" y="5013176"/>
              <a:ext cx="1800200" cy="13681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3"/>
            <p:cNvGrpSpPr/>
            <p:nvPr/>
          </p:nvGrpSpPr>
          <p:grpSpPr>
            <a:xfrm>
              <a:off x="971600" y="5201816"/>
              <a:ext cx="1440160" cy="819472"/>
              <a:chOff x="5292080" y="3429000"/>
              <a:chExt cx="864096" cy="1656184"/>
            </a:xfrm>
          </p:grpSpPr>
          <p:sp>
            <p:nvSpPr>
              <p:cNvPr id="31" name="Rectangle 30"/>
              <p:cNvSpPr/>
              <p:nvPr/>
            </p:nvSpPr>
            <p:spPr>
              <a:xfrm>
                <a:off x="5292080" y="3429000"/>
                <a:ext cx="864096" cy="16561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292080" y="4077072"/>
                <a:ext cx="864096" cy="36004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rPr>
                  <a:t>N=10 </a:t>
                </a:r>
                <a:r>
                  <a:rPr lang="en-US" sz="1400" dirty="0" smtClean="0">
                    <a:solidFill>
                      <a:schemeClr val="bg1"/>
                    </a:solidFill>
                    <a:sym typeface="Wingdings" pitchFamily="2" charset="2"/>
                  </a:rPr>
                  <a:t> ?</a:t>
                </a:r>
                <a:endParaRPr lang="en-US" sz="1400" dirty="0">
                  <a:solidFill>
                    <a:schemeClr val="bg1"/>
                  </a:solidFill>
                </a:endParaRPr>
              </a:p>
            </p:txBody>
          </p:sp>
        </p:grpSp>
      </p:grpSp>
      <p:sp>
        <p:nvSpPr>
          <p:cNvPr id="33" name="TextBox 32"/>
          <p:cNvSpPr txBox="1"/>
          <p:nvPr/>
        </p:nvSpPr>
        <p:spPr>
          <a:xfrm>
            <a:off x="6372200" y="3429000"/>
            <a:ext cx="2304256" cy="461665"/>
          </a:xfrm>
          <a:prstGeom prst="rect">
            <a:avLst/>
          </a:prstGeom>
          <a:noFill/>
        </p:spPr>
        <p:txBody>
          <a:bodyPr wrap="square" rtlCol="0">
            <a:spAutoFit/>
          </a:bodyPr>
          <a:lstStyle/>
          <a:p>
            <a:r>
              <a:rPr lang="en-US" dirty="0" smtClean="0"/>
              <a:t>Main memory</a:t>
            </a:r>
            <a:endParaRPr lang="en-US" dirty="0"/>
          </a:p>
        </p:txBody>
      </p:sp>
      <p:sp>
        <p:nvSpPr>
          <p:cNvPr id="34" name="TextBox 33"/>
          <p:cNvSpPr txBox="1"/>
          <p:nvPr/>
        </p:nvSpPr>
        <p:spPr>
          <a:xfrm>
            <a:off x="1259632" y="6381328"/>
            <a:ext cx="1152128" cy="476672"/>
          </a:xfrm>
          <a:prstGeom prst="rect">
            <a:avLst/>
          </a:prstGeom>
          <a:noFill/>
        </p:spPr>
        <p:txBody>
          <a:bodyPr wrap="square" rtlCol="0">
            <a:spAutoFit/>
          </a:bodyPr>
          <a:lstStyle/>
          <a:p>
            <a:r>
              <a:rPr lang="en-US" dirty="0" smtClean="0"/>
              <a:t>CPU 1</a:t>
            </a:r>
            <a:endParaRPr lang="en-US" dirty="0"/>
          </a:p>
        </p:txBody>
      </p:sp>
      <p:sp>
        <p:nvSpPr>
          <p:cNvPr id="35" name="TextBox 34"/>
          <p:cNvSpPr txBox="1"/>
          <p:nvPr/>
        </p:nvSpPr>
        <p:spPr>
          <a:xfrm>
            <a:off x="3275856" y="6381328"/>
            <a:ext cx="1152128" cy="476672"/>
          </a:xfrm>
          <a:prstGeom prst="rect">
            <a:avLst/>
          </a:prstGeom>
          <a:noFill/>
        </p:spPr>
        <p:txBody>
          <a:bodyPr wrap="square" rtlCol="0">
            <a:spAutoFit/>
          </a:bodyPr>
          <a:lstStyle/>
          <a:p>
            <a:r>
              <a:rPr lang="en-US" dirty="0" smtClean="0"/>
              <a:t>CPU 2</a:t>
            </a:r>
            <a:endParaRPr lang="en-US" dirty="0"/>
          </a:p>
        </p:txBody>
      </p:sp>
      <p:sp>
        <p:nvSpPr>
          <p:cNvPr id="36" name="TextBox 35"/>
          <p:cNvSpPr txBox="1"/>
          <p:nvPr/>
        </p:nvSpPr>
        <p:spPr>
          <a:xfrm>
            <a:off x="5220072" y="6381328"/>
            <a:ext cx="1152128" cy="476672"/>
          </a:xfrm>
          <a:prstGeom prst="rect">
            <a:avLst/>
          </a:prstGeom>
          <a:noFill/>
        </p:spPr>
        <p:txBody>
          <a:bodyPr wrap="square" rtlCol="0">
            <a:spAutoFit/>
          </a:bodyPr>
          <a:lstStyle/>
          <a:p>
            <a:r>
              <a:rPr lang="en-US" dirty="0" smtClean="0"/>
              <a:t>CPU 3</a:t>
            </a:r>
            <a:endParaRPr lang="en-US" dirty="0"/>
          </a:p>
        </p:txBody>
      </p:sp>
      <p:sp>
        <p:nvSpPr>
          <p:cNvPr id="37" name="TextBox 36"/>
          <p:cNvSpPr txBox="1"/>
          <p:nvPr/>
        </p:nvSpPr>
        <p:spPr>
          <a:xfrm>
            <a:off x="7092280" y="6381328"/>
            <a:ext cx="1152128" cy="476672"/>
          </a:xfrm>
          <a:prstGeom prst="rect">
            <a:avLst/>
          </a:prstGeom>
          <a:noFill/>
        </p:spPr>
        <p:txBody>
          <a:bodyPr wrap="square" rtlCol="0">
            <a:spAutoFit/>
          </a:bodyPr>
          <a:lstStyle/>
          <a:p>
            <a:r>
              <a:rPr lang="en-US" dirty="0" smtClean="0"/>
              <a:t>CPU 4</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134471"/>
            <a:ext cx="7556313" cy="579885"/>
          </a:xfrm>
        </p:spPr>
        <p:txBody>
          <a:bodyPr/>
          <a:lstStyle/>
          <a:p>
            <a:r>
              <a:rPr lang="en-US" b="1" dirty="0" smtClean="0">
                <a:effectLst>
                  <a:outerShdw blurRad="38100" dist="38100" dir="2700000" algn="tl">
                    <a:srgbClr val="000000">
                      <a:alpha val="43137"/>
                    </a:srgbClr>
                  </a:outerShdw>
                </a:effectLst>
              </a:rPr>
              <a:t>Cache Coherence…</a:t>
            </a:r>
            <a:endParaRPr lang="en-US"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251520" y="2143116"/>
            <a:ext cx="8394006" cy="4214842"/>
          </a:xfrm>
        </p:spPr>
        <p:txBody>
          <a:bodyPr>
            <a:noAutofit/>
          </a:bodyPr>
          <a:lstStyle/>
          <a:p>
            <a:r>
              <a:rPr lang="en-US" sz="2400" dirty="0" smtClean="0">
                <a:solidFill>
                  <a:srgbClr val="002060"/>
                </a:solidFill>
              </a:rPr>
              <a:t>Attempt to </a:t>
            </a:r>
            <a:r>
              <a:rPr lang="en-US" sz="2400" b="1" u="sng" dirty="0" smtClean="0">
                <a:solidFill>
                  <a:srgbClr val="002060"/>
                </a:solidFill>
              </a:rPr>
              <a:t>avoid the need for additional hardware </a:t>
            </a:r>
            <a:r>
              <a:rPr lang="en-US" sz="2400" dirty="0" smtClean="0">
                <a:solidFill>
                  <a:srgbClr val="002060"/>
                </a:solidFill>
              </a:rPr>
              <a:t>circuitry and logic by relying on the compiler and operating system to deal with the problem (</a:t>
            </a:r>
            <a:r>
              <a:rPr lang="en-US" sz="2400" i="1" dirty="0" smtClean="0">
                <a:solidFill>
                  <a:srgbClr val="002060"/>
                </a:solidFill>
              </a:rPr>
              <a:t>không muốn thêm phần cứng</a:t>
            </a:r>
            <a:r>
              <a:rPr lang="en-US" sz="2400" dirty="0" smtClean="0">
                <a:solidFill>
                  <a:srgbClr val="002060"/>
                </a:solidFill>
              </a:rPr>
              <a:t>)</a:t>
            </a:r>
          </a:p>
          <a:p>
            <a:r>
              <a:rPr lang="en-US" sz="2400" b="1" dirty="0" smtClean="0">
                <a:solidFill>
                  <a:srgbClr val="002060"/>
                </a:solidFill>
              </a:rPr>
              <a:t>Attractive</a:t>
            </a:r>
            <a:r>
              <a:rPr lang="en-US" sz="2400" dirty="0" smtClean="0">
                <a:solidFill>
                  <a:srgbClr val="002060"/>
                </a:solidFill>
              </a:rPr>
              <a:t> because the overhead of detecting potential problems is transferred </a:t>
            </a:r>
            <a:r>
              <a:rPr lang="en-US" sz="2400" b="1" dirty="0" smtClean="0">
                <a:solidFill>
                  <a:srgbClr val="002060"/>
                </a:solidFill>
              </a:rPr>
              <a:t>from run time to compile time</a:t>
            </a:r>
            <a:r>
              <a:rPr lang="en-US" sz="2400" dirty="0" smtClean="0">
                <a:solidFill>
                  <a:srgbClr val="002060"/>
                </a:solidFill>
              </a:rPr>
              <a:t>, and the design complexity is transferred from hardware to software</a:t>
            </a:r>
          </a:p>
          <a:p>
            <a:pPr lvl="1"/>
            <a:r>
              <a:rPr lang="en-US" sz="2000" dirty="0" smtClean="0">
                <a:solidFill>
                  <a:srgbClr val="FF0000"/>
                </a:solidFill>
              </a:rPr>
              <a:t>However, compile-time software approaches generally must make conservative decisions, leading to inefficient cache utilization</a:t>
            </a:r>
          </a:p>
        </p:txBody>
      </p:sp>
      <p:sp>
        <p:nvSpPr>
          <p:cNvPr id="6" name="Text Placeholder 5"/>
          <p:cNvSpPr>
            <a:spLocks noGrp="1"/>
          </p:cNvSpPr>
          <p:nvPr>
            <p:ph type="body" sz="half" idx="2"/>
          </p:nvPr>
        </p:nvSpPr>
        <p:spPr>
          <a:xfrm>
            <a:off x="500034" y="1214422"/>
            <a:ext cx="7558960" cy="561964"/>
          </a:xfrm>
        </p:spPr>
        <p:txBody>
          <a:bodyPr/>
          <a:lstStyle/>
          <a:p>
            <a:r>
              <a:rPr lang="en-US" sz="3200" b="1" dirty="0" smtClean="0">
                <a:solidFill>
                  <a:srgbClr val="0000CC"/>
                </a:solidFill>
              </a:rPr>
              <a:t>Software Solutions</a:t>
            </a:r>
            <a:endParaRPr lang="en-US" sz="3200" b="1" dirty="0">
              <a:solidFill>
                <a:srgbClr val="0000CC"/>
              </a:solidFill>
            </a:endParaRPr>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27384"/>
            <a:ext cx="7556313" cy="995082"/>
          </a:xfrm>
        </p:spPr>
        <p:txBody>
          <a:bodyPr/>
          <a:lstStyle/>
          <a:p>
            <a:r>
              <a:rPr lang="en-US" b="1" dirty="0" smtClean="0">
                <a:effectLst>
                  <a:outerShdw blurRad="38100" dist="38100" dir="2700000" algn="tl">
                    <a:srgbClr val="000000">
                      <a:alpha val="43137"/>
                    </a:srgbClr>
                  </a:outerShdw>
                </a:effectLst>
              </a:rPr>
              <a:t>Cache Coherence…</a:t>
            </a:r>
            <a:endParaRPr lang="en-US"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1988840"/>
            <a:ext cx="8216930" cy="3528392"/>
          </a:xfrm>
        </p:spPr>
        <p:txBody>
          <a:bodyPr>
            <a:noAutofit/>
          </a:bodyPr>
          <a:lstStyle/>
          <a:p>
            <a:r>
              <a:rPr lang="en-US" sz="2400" dirty="0" smtClean="0">
                <a:solidFill>
                  <a:srgbClr val="002060"/>
                </a:solidFill>
              </a:rPr>
              <a:t>Generally referred to as </a:t>
            </a:r>
            <a:r>
              <a:rPr lang="en-US" sz="2400" b="1" dirty="0" smtClean="0">
                <a:solidFill>
                  <a:srgbClr val="0000CC"/>
                </a:solidFill>
              </a:rPr>
              <a:t>cache coherence protocols</a:t>
            </a:r>
          </a:p>
          <a:p>
            <a:r>
              <a:rPr lang="en-US" sz="2400" dirty="0" smtClean="0">
                <a:solidFill>
                  <a:srgbClr val="002060"/>
                </a:solidFill>
              </a:rPr>
              <a:t>These solutions provide </a:t>
            </a:r>
            <a:r>
              <a:rPr lang="en-US" sz="2400" b="1" dirty="0" smtClean="0">
                <a:solidFill>
                  <a:srgbClr val="0000CC"/>
                </a:solidFill>
              </a:rPr>
              <a:t>dynamic recognition at run time </a:t>
            </a:r>
            <a:r>
              <a:rPr lang="en-US" sz="2400" dirty="0" smtClean="0">
                <a:solidFill>
                  <a:srgbClr val="002060"/>
                </a:solidFill>
              </a:rPr>
              <a:t>of potential </a:t>
            </a:r>
            <a:r>
              <a:rPr lang="en-US" sz="2400" b="1" dirty="0" smtClean="0">
                <a:solidFill>
                  <a:srgbClr val="002060"/>
                </a:solidFill>
              </a:rPr>
              <a:t>inconsistency</a:t>
            </a:r>
            <a:r>
              <a:rPr lang="en-US" sz="2400" dirty="0" smtClean="0">
                <a:solidFill>
                  <a:srgbClr val="002060"/>
                </a:solidFill>
              </a:rPr>
              <a:t> conditions</a:t>
            </a:r>
          </a:p>
          <a:p>
            <a:r>
              <a:rPr lang="en-US" sz="2400" dirty="0" smtClean="0">
                <a:solidFill>
                  <a:srgbClr val="002060"/>
                </a:solidFill>
              </a:rPr>
              <a:t>Because the problem is only dealt with when it actually arises there is </a:t>
            </a:r>
            <a:r>
              <a:rPr lang="en-US" sz="2400" b="1" dirty="0" smtClean="0">
                <a:solidFill>
                  <a:srgbClr val="002060"/>
                </a:solidFill>
              </a:rPr>
              <a:t>more effective use of caches</a:t>
            </a:r>
            <a:r>
              <a:rPr lang="en-US" sz="2400" dirty="0" smtClean="0">
                <a:solidFill>
                  <a:srgbClr val="002060"/>
                </a:solidFill>
              </a:rPr>
              <a:t>, leading to improved performance over a software approach</a:t>
            </a:r>
          </a:p>
          <a:p>
            <a:r>
              <a:rPr lang="en-US" sz="2400" dirty="0" smtClean="0">
                <a:solidFill>
                  <a:srgbClr val="002060"/>
                </a:solidFill>
              </a:rPr>
              <a:t>Approaches are </a:t>
            </a:r>
            <a:r>
              <a:rPr lang="en-US" sz="2400" b="1" dirty="0" smtClean="0">
                <a:solidFill>
                  <a:srgbClr val="0000CC"/>
                </a:solidFill>
              </a:rPr>
              <a:t>transparent to the programmer</a:t>
            </a:r>
            <a:r>
              <a:rPr lang="en-US" sz="2400" b="1" dirty="0" smtClean="0">
                <a:solidFill>
                  <a:srgbClr val="002060"/>
                </a:solidFill>
              </a:rPr>
              <a:t> </a:t>
            </a:r>
            <a:r>
              <a:rPr lang="en-US" sz="2400" dirty="0" smtClean="0">
                <a:solidFill>
                  <a:srgbClr val="002060"/>
                </a:solidFill>
              </a:rPr>
              <a:t>and the </a:t>
            </a:r>
            <a:r>
              <a:rPr lang="en-US" sz="2400" dirty="0" smtClean="0">
                <a:solidFill>
                  <a:srgbClr val="0000CC"/>
                </a:solidFill>
              </a:rPr>
              <a:t>compiler</a:t>
            </a:r>
            <a:r>
              <a:rPr lang="en-US" sz="2400" dirty="0" smtClean="0">
                <a:solidFill>
                  <a:srgbClr val="002060"/>
                </a:solidFill>
              </a:rPr>
              <a:t>, reducing the software development burden</a:t>
            </a:r>
          </a:p>
        </p:txBody>
      </p:sp>
      <p:sp>
        <p:nvSpPr>
          <p:cNvPr id="6" name="Text Placeholder 5"/>
          <p:cNvSpPr>
            <a:spLocks noGrp="1"/>
          </p:cNvSpPr>
          <p:nvPr>
            <p:ph type="body" sz="half" idx="2"/>
          </p:nvPr>
        </p:nvSpPr>
        <p:spPr>
          <a:xfrm>
            <a:off x="611560" y="1052736"/>
            <a:ext cx="7558960" cy="495288"/>
          </a:xfrm>
        </p:spPr>
        <p:txBody>
          <a:bodyPr/>
          <a:lstStyle/>
          <a:p>
            <a:r>
              <a:rPr lang="en-US" sz="2800" b="1" dirty="0" smtClean="0">
                <a:solidFill>
                  <a:srgbClr val="0000CC"/>
                </a:solidFill>
              </a:rPr>
              <a:t>Hardware-Based Solutions</a:t>
            </a:r>
            <a:endParaRPr lang="en-US" sz="2800" b="1" dirty="0">
              <a:solidFill>
                <a:srgbClr val="0000CC"/>
              </a:solidFill>
            </a:endParaRPr>
          </a:p>
        </p:txBody>
      </p:sp>
      <p:sp useBgFill="1">
        <p:nvSpPr>
          <p:cNvPr id="8" name="TextBox 7"/>
          <p:cNvSpPr txBox="1"/>
          <p:nvPr/>
        </p:nvSpPr>
        <p:spPr>
          <a:xfrm>
            <a:off x="8001000" y="127980"/>
            <a:ext cx="990600" cy="1929420"/>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81800" y="228600"/>
            <a:ext cx="2133600" cy="1540148"/>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27384"/>
            <a:ext cx="7556313" cy="995082"/>
          </a:xfrm>
        </p:spPr>
        <p:txBody>
          <a:bodyPr/>
          <a:lstStyle/>
          <a:p>
            <a:r>
              <a:rPr lang="en-US" b="1" dirty="0" smtClean="0">
                <a:effectLst>
                  <a:outerShdw blurRad="38100" dist="38100" dir="2700000" algn="tl">
                    <a:srgbClr val="000000">
                      <a:alpha val="43137"/>
                    </a:srgbClr>
                  </a:outerShdw>
                </a:effectLst>
              </a:rPr>
              <a:t>Cache Coherence…</a:t>
            </a:r>
            <a:endParaRPr lang="en-US" b="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2075668"/>
            <a:ext cx="8216930" cy="3153532"/>
          </a:xfrm>
        </p:spPr>
        <p:txBody>
          <a:bodyPr>
            <a:noAutofit/>
          </a:bodyPr>
          <a:lstStyle/>
          <a:p>
            <a:r>
              <a:rPr lang="en-US" sz="2800" dirty="0" smtClean="0">
                <a:solidFill>
                  <a:srgbClr val="002060"/>
                </a:solidFill>
              </a:rPr>
              <a:t>Can be divided into </a:t>
            </a:r>
            <a:r>
              <a:rPr lang="en-US" sz="2800" b="1" dirty="0" smtClean="0">
                <a:solidFill>
                  <a:srgbClr val="002060"/>
                </a:solidFill>
              </a:rPr>
              <a:t>two categories</a:t>
            </a:r>
            <a:r>
              <a:rPr lang="en-US" sz="2800" dirty="0" smtClean="0">
                <a:solidFill>
                  <a:srgbClr val="002060"/>
                </a:solidFill>
              </a:rPr>
              <a:t>:</a:t>
            </a:r>
          </a:p>
          <a:p>
            <a:pPr lvl="1"/>
            <a:r>
              <a:rPr lang="en-US" sz="2400" dirty="0" smtClean="0">
                <a:solidFill>
                  <a:srgbClr val="0000CC"/>
                </a:solidFill>
              </a:rPr>
              <a:t>Directory protocols: (</a:t>
            </a:r>
            <a:r>
              <a:rPr lang="en-US" sz="2400" dirty="0" smtClean="0">
                <a:solidFill>
                  <a:schemeClr val="tx1"/>
                </a:solidFill>
              </a:rPr>
              <a:t>Central management) the data being shared is placed in a common directory that maintains the coherence between caches</a:t>
            </a:r>
          </a:p>
          <a:p>
            <a:pPr lvl="1"/>
            <a:r>
              <a:rPr lang="en-US" sz="2400" dirty="0" smtClean="0">
                <a:solidFill>
                  <a:srgbClr val="0000CC"/>
                </a:solidFill>
              </a:rPr>
              <a:t>Snoopy protocols: </a:t>
            </a:r>
            <a:r>
              <a:rPr lang="en-US" sz="2400" dirty="0" smtClean="0"/>
              <a:t>every cache controller monitors the bus, listening for broadcasts which may cause it to invalidate its cache line</a:t>
            </a:r>
            <a:endParaRPr lang="en-US" sz="2400" dirty="0">
              <a:solidFill>
                <a:srgbClr val="0000CC"/>
              </a:solidFill>
            </a:endParaRPr>
          </a:p>
        </p:txBody>
      </p:sp>
      <p:sp>
        <p:nvSpPr>
          <p:cNvPr id="6" name="Text Placeholder 5"/>
          <p:cNvSpPr>
            <a:spLocks noGrp="1"/>
          </p:cNvSpPr>
          <p:nvPr>
            <p:ph type="body" sz="half" idx="2"/>
          </p:nvPr>
        </p:nvSpPr>
        <p:spPr>
          <a:xfrm>
            <a:off x="611560" y="1052736"/>
            <a:ext cx="7558960" cy="495288"/>
          </a:xfrm>
        </p:spPr>
        <p:txBody>
          <a:bodyPr/>
          <a:lstStyle/>
          <a:p>
            <a:r>
              <a:rPr lang="en-US" sz="2800" b="1" dirty="0" smtClean="0">
                <a:solidFill>
                  <a:srgbClr val="0000CC"/>
                </a:solidFill>
              </a:rPr>
              <a:t>Hardware-Based Solutions</a:t>
            </a:r>
            <a:endParaRPr lang="en-US" sz="2800" b="1" dirty="0">
              <a:solidFill>
                <a:srgbClr val="0000CC"/>
              </a:solidFill>
            </a:endParaRPr>
          </a:p>
        </p:txBody>
      </p:sp>
      <p:sp useBgFill="1">
        <p:nvSpPr>
          <p:cNvPr id="8" name="TextBox 7"/>
          <p:cNvSpPr txBox="1"/>
          <p:nvPr/>
        </p:nvSpPr>
        <p:spPr>
          <a:xfrm>
            <a:off x="8001000" y="127980"/>
            <a:ext cx="990600" cy="1929420"/>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81800" y="228600"/>
            <a:ext cx="2133600" cy="1540148"/>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Objectives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288032" y="2276872"/>
            <a:ext cx="8676456" cy="4104456"/>
          </a:xfrm>
        </p:spPr>
        <p:txBody>
          <a:bodyPr>
            <a:noAutofit/>
          </a:bodyPr>
          <a:lstStyle/>
          <a:p>
            <a:pPr marL="0" indent="0">
              <a:buNone/>
            </a:pPr>
            <a:r>
              <a:rPr lang="en-US" sz="2000" dirty="0" smtClean="0">
                <a:solidFill>
                  <a:srgbClr val="002060"/>
                </a:solidFill>
              </a:rPr>
              <a:t>In this chapter, </a:t>
            </a:r>
            <a:r>
              <a:rPr lang="en-US" sz="2000" b="1" u="sng" dirty="0" smtClean="0">
                <a:solidFill>
                  <a:srgbClr val="002060"/>
                </a:solidFill>
              </a:rPr>
              <a:t> </a:t>
            </a:r>
            <a:r>
              <a:rPr lang="en-US" sz="2000" b="1" u="sng" dirty="0" smtClean="0">
                <a:solidFill>
                  <a:srgbClr val="0000CC"/>
                </a:solidFill>
              </a:rPr>
              <a:t>multiple CPU computers </a:t>
            </a:r>
            <a:r>
              <a:rPr lang="en-US" sz="2000" dirty="0" smtClean="0">
                <a:solidFill>
                  <a:srgbClr val="002060"/>
                </a:solidFill>
              </a:rPr>
              <a:t>are introduced. After studying this chapter, you should be able to: </a:t>
            </a:r>
          </a:p>
          <a:p>
            <a:r>
              <a:rPr lang="en-US" sz="2000" dirty="0" smtClean="0">
                <a:solidFill>
                  <a:srgbClr val="002060"/>
                </a:solidFill>
              </a:rPr>
              <a:t>Summarize the </a:t>
            </a:r>
            <a:r>
              <a:rPr lang="en-US" sz="2000" b="1" dirty="0" smtClean="0">
                <a:solidFill>
                  <a:srgbClr val="0000CC"/>
                </a:solidFill>
              </a:rPr>
              <a:t>types of parallel processor organizations</a:t>
            </a:r>
            <a:r>
              <a:rPr lang="en-US" sz="2000" dirty="0" smtClean="0">
                <a:solidFill>
                  <a:srgbClr val="002060"/>
                </a:solidFill>
              </a:rPr>
              <a:t>. </a:t>
            </a:r>
          </a:p>
          <a:p>
            <a:r>
              <a:rPr lang="en-US" sz="2000" dirty="0" smtClean="0">
                <a:solidFill>
                  <a:srgbClr val="002060"/>
                </a:solidFill>
              </a:rPr>
              <a:t>Present an overview of design features of </a:t>
            </a:r>
            <a:r>
              <a:rPr lang="en-US" sz="2000" dirty="0" smtClean="0">
                <a:solidFill>
                  <a:srgbClr val="0000CC"/>
                </a:solidFill>
              </a:rPr>
              <a:t>symmetric multiprocessors</a:t>
            </a:r>
            <a:r>
              <a:rPr lang="en-US" sz="2000" dirty="0" smtClean="0">
                <a:solidFill>
                  <a:srgbClr val="002060"/>
                </a:solidFill>
              </a:rPr>
              <a:t>. Understand the issue of </a:t>
            </a:r>
            <a:r>
              <a:rPr lang="en-US" sz="2000" dirty="0" smtClean="0">
                <a:solidFill>
                  <a:srgbClr val="0000CC"/>
                </a:solidFill>
              </a:rPr>
              <a:t>cache coherence </a:t>
            </a:r>
            <a:r>
              <a:rPr lang="en-US" sz="2000" dirty="0" smtClean="0">
                <a:solidFill>
                  <a:srgbClr val="002060"/>
                </a:solidFill>
              </a:rPr>
              <a:t>in a multiple processor system. </a:t>
            </a:r>
          </a:p>
          <a:p>
            <a:r>
              <a:rPr lang="en-US" sz="2000" dirty="0" smtClean="0">
                <a:solidFill>
                  <a:srgbClr val="002060"/>
                </a:solidFill>
              </a:rPr>
              <a:t>Explain the key features of the </a:t>
            </a:r>
            <a:r>
              <a:rPr lang="en-US" sz="2000" dirty="0" smtClean="0">
                <a:solidFill>
                  <a:srgbClr val="0000CC"/>
                </a:solidFill>
              </a:rPr>
              <a:t>MESI protocol</a:t>
            </a:r>
            <a:r>
              <a:rPr lang="en-US" sz="2000" dirty="0" smtClean="0">
                <a:solidFill>
                  <a:srgbClr val="002060"/>
                </a:solidFill>
              </a:rPr>
              <a:t>. </a:t>
            </a:r>
          </a:p>
          <a:p>
            <a:r>
              <a:rPr lang="en-US" sz="2000" dirty="0" smtClean="0">
                <a:solidFill>
                  <a:srgbClr val="002060"/>
                </a:solidFill>
              </a:rPr>
              <a:t>Explain the difference between implicit and explicit </a:t>
            </a:r>
            <a:r>
              <a:rPr lang="en-US" sz="2000" dirty="0" smtClean="0">
                <a:solidFill>
                  <a:srgbClr val="0000CC"/>
                </a:solidFill>
              </a:rPr>
              <a:t>multithreading</a:t>
            </a:r>
            <a:r>
              <a:rPr lang="en-US" sz="2000" dirty="0" smtClean="0">
                <a:solidFill>
                  <a:srgbClr val="002060"/>
                </a:solidFill>
              </a:rPr>
              <a:t>. Summarize key design issues for clusters. </a:t>
            </a:r>
          </a:p>
        </p:txBody>
      </p:sp>
      <p:sp>
        <p:nvSpPr>
          <p:cNvPr id="4" name="Rectangle 3"/>
          <p:cNvSpPr/>
          <p:nvPr/>
        </p:nvSpPr>
        <p:spPr>
          <a:xfrm>
            <a:off x="395536" y="836712"/>
            <a:ext cx="7560840" cy="1200329"/>
          </a:xfrm>
          <a:prstGeom prst="rect">
            <a:avLst/>
          </a:prstGeom>
        </p:spPr>
        <p:txBody>
          <a:bodyPr wrap="square">
            <a:spAutoFit/>
          </a:bodyPr>
          <a:lstStyle/>
          <a:p>
            <a:r>
              <a:rPr lang="en-US" dirty="0" smtClean="0">
                <a:solidFill>
                  <a:srgbClr val="FF0000"/>
                </a:solidFill>
              </a:rPr>
              <a:t>CLO9: Investigate, evaluate and communicate general trends in computing technologies such as Instruction-Level Parallelism and Superscalar Processors</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17"/>
          <p:cNvGraphicFramePr>
            <a:graphicFrameLocks noGrp="1"/>
          </p:cNvGraphicFramePr>
          <p:nvPr>
            <p:ph idx="4294967295"/>
          </p:nvPr>
        </p:nvGraphicFramePr>
        <p:xfrm>
          <a:off x="107504" y="1071546"/>
          <a:ext cx="8686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3426" name="Rectangle 2"/>
          <p:cNvSpPr>
            <a:spLocks noGrp="1" noChangeArrowheads="1"/>
          </p:cNvSpPr>
          <p:nvPr>
            <p:ph type="title" idx="4294967295"/>
          </p:nvPr>
        </p:nvSpPr>
        <p:spPr>
          <a:xfrm>
            <a:off x="381000" y="228600"/>
            <a:ext cx="7556500" cy="1116012"/>
          </a:xfrm>
        </p:spPr>
        <p:txBody>
          <a:bodyPr/>
          <a:lstStyle/>
          <a:p>
            <a:r>
              <a:rPr lang="en-US" b="1" dirty="0">
                <a:effectLst>
                  <a:outerShdw blurRad="38100" dist="38100" dir="2700000" algn="tl">
                    <a:srgbClr val="000000">
                      <a:alpha val="43137"/>
                    </a:srgbClr>
                  </a:outerShdw>
                </a:effectLst>
              </a:rPr>
              <a:t>Directory </a:t>
            </a:r>
            <a:r>
              <a:rPr lang="en-US" b="1" dirty="0" smtClean="0">
                <a:effectLst>
                  <a:outerShdw blurRad="38100" dist="38100" dir="2700000" algn="tl">
                    <a:srgbClr val="000000">
                      <a:alpha val="43137"/>
                    </a:srgbClr>
                  </a:outerShdw>
                </a:effectLst>
              </a:rPr>
              <a:t>Protocols</a:t>
            </a:r>
            <a:endParaRPr lang="en-US" b="1" dirty="0">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98474" y="484094"/>
            <a:ext cx="8033966" cy="1116106"/>
          </a:xfrm>
        </p:spPr>
        <p:txBody>
          <a:bodyPr/>
          <a:lstStyle/>
          <a:p>
            <a:r>
              <a:rPr lang="en-US" b="1" dirty="0">
                <a:effectLst>
                  <a:outerShdw blurRad="38100" dist="38100" dir="2700000" algn="tl">
                    <a:srgbClr val="000000">
                      <a:alpha val="43137"/>
                    </a:srgbClr>
                  </a:outerShdw>
                </a:effectLst>
              </a:rPr>
              <a:t>Write </a:t>
            </a:r>
            <a:r>
              <a:rPr lang="en-US" b="1" dirty="0" smtClean="0">
                <a:effectLst>
                  <a:outerShdw blurRad="38100" dist="38100" dir="2700000" algn="tl">
                    <a:srgbClr val="000000">
                      <a:alpha val="43137"/>
                    </a:srgbClr>
                  </a:outerShdw>
                </a:effectLst>
              </a:rPr>
              <a:t>Invalidate Protocols(MESI)</a:t>
            </a:r>
            <a:endParaRPr lang="en-US" b="1" dirty="0">
              <a:effectLst>
                <a:outerShdw blurRad="38100" dist="38100" dir="2700000" algn="tl">
                  <a:srgbClr val="000000">
                    <a:alpha val="43137"/>
                  </a:srgbClr>
                </a:outerShdw>
              </a:effectLst>
            </a:endParaRPr>
          </a:p>
        </p:txBody>
      </p:sp>
      <p:sp>
        <p:nvSpPr>
          <p:cNvPr id="105475" name="Rectangle 3"/>
          <p:cNvSpPr>
            <a:spLocks noGrp="1" noChangeArrowheads="1"/>
          </p:cNvSpPr>
          <p:nvPr>
            <p:ph idx="1"/>
          </p:nvPr>
        </p:nvSpPr>
        <p:spPr>
          <a:xfrm>
            <a:off x="498475" y="1739949"/>
            <a:ext cx="7529910" cy="4713387"/>
          </a:xfrm>
        </p:spPr>
        <p:txBody>
          <a:bodyPr>
            <a:noAutofit/>
          </a:bodyPr>
          <a:lstStyle/>
          <a:p>
            <a:r>
              <a:rPr lang="en-US" sz="2400" b="1" dirty="0">
                <a:solidFill>
                  <a:srgbClr val="FF0000"/>
                </a:solidFill>
              </a:rPr>
              <a:t>Multiple readers</a:t>
            </a:r>
            <a:r>
              <a:rPr lang="en-US" sz="2400" dirty="0">
                <a:solidFill>
                  <a:srgbClr val="002060"/>
                </a:solidFill>
              </a:rPr>
              <a:t>,</a:t>
            </a:r>
            <a:r>
              <a:rPr lang="en-US" sz="2400" dirty="0" smtClean="0">
                <a:solidFill>
                  <a:srgbClr val="002060"/>
                </a:solidFill>
              </a:rPr>
              <a:t> but only </a:t>
            </a:r>
            <a:r>
              <a:rPr lang="en-US" sz="2400" b="1" dirty="0" smtClean="0">
                <a:solidFill>
                  <a:srgbClr val="FF0000"/>
                </a:solidFill>
              </a:rPr>
              <a:t>one writer </a:t>
            </a:r>
            <a:r>
              <a:rPr lang="en-US" sz="2400" dirty="0" smtClean="0">
                <a:solidFill>
                  <a:srgbClr val="002060"/>
                </a:solidFill>
              </a:rPr>
              <a:t>at a time</a:t>
            </a:r>
          </a:p>
          <a:p>
            <a:r>
              <a:rPr lang="en-US" sz="2400" dirty="0" smtClean="0">
                <a:solidFill>
                  <a:srgbClr val="002060"/>
                </a:solidFill>
              </a:rPr>
              <a:t>When </a:t>
            </a:r>
            <a:r>
              <a:rPr lang="en-US" sz="2400" b="1" dirty="0" smtClean="0">
                <a:solidFill>
                  <a:srgbClr val="0000CC"/>
                </a:solidFill>
              </a:rPr>
              <a:t>a write </a:t>
            </a:r>
            <a:r>
              <a:rPr lang="en-US" sz="2400" b="1" dirty="0">
                <a:solidFill>
                  <a:srgbClr val="0000CC"/>
                </a:solidFill>
              </a:rPr>
              <a:t>is required</a:t>
            </a:r>
            <a:r>
              <a:rPr lang="en-US" sz="2400" dirty="0">
                <a:solidFill>
                  <a:srgbClr val="002060"/>
                </a:solidFill>
              </a:rPr>
              <a:t>, all other caches of the </a:t>
            </a:r>
            <a:r>
              <a:rPr lang="en-US" sz="2400" b="1" dirty="0">
                <a:solidFill>
                  <a:srgbClr val="0000CC"/>
                </a:solidFill>
              </a:rPr>
              <a:t>line are </a:t>
            </a:r>
            <a:r>
              <a:rPr lang="en-US" sz="2400" b="1" dirty="0" smtClean="0">
                <a:solidFill>
                  <a:srgbClr val="0000CC"/>
                </a:solidFill>
              </a:rPr>
              <a:t>invalidated (marked)</a:t>
            </a:r>
            <a:endParaRPr lang="en-US" sz="2400" b="1" dirty="0">
              <a:solidFill>
                <a:srgbClr val="0000CC"/>
              </a:solidFill>
            </a:endParaRPr>
          </a:p>
          <a:p>
            <a:r>
              <a:rPr lang="en-US" sz="2400" dirty="0">
                <a:solidFill>
                  <a:srgbClr val="002060"/>
                </a:solidFill>
              </a:rPr>
              <a:t>Writing processor then has </a:t>
            </a:r>
            <a:r>
              <a:rPr lang="en-US" sz="2400" b="1" dirty="0">
                <a:solidFill>
                  <a:srgbClr val="002060"/>
                </a:solidFill>
              </a:rPr>
              <a:t>exclusive </a:t>
            </a:r>
            <a:r>
              <a:rPr lang="en-US" sz="2400" dirty="0" smtClean="0">
                <a:solidFill>
                  <a:srgbClr val="002060"/>
                </a:solidFill>
              </a:rPr>
              <a:t>(</a:t>
            </a:r>
            <a:r>
              <a:rPr lang="en-US" sz="2400" dirty="0" err="1" smtClean="0">
                <a:solidFill>
                  <a:srgbClr val="002060"/>
                </a:solidFill>
              </a:rPr>
              <a:t>độc</a:t>
            </a:r>
            <a:r>
              <a:rPr lang="en-US" sz="2400" dirty="0" smtClean="0">
                <a:solidFill>
                  <a:srgbClr val="002060"/>
                </a:solidFill>
              </a:rPr>
              <a:t> </a:t>
            </a:r>
            <a:r>
              <a:rPr lang="en-US" sz="2400" dirty="0" err="1" smtClean="0">
                <a:solidFill>
                  <a:srgbClr val="002060"/>
                </a:solidFill>
              </a:rPr>
              <a:t>chiếm</a:t>
            </a:r>
            <a:r>
              <a:rPr lang="en-US" sz="2400" dirty="0" smtClean="0">
                <a:solidFill>
                  <a:srgbClr val="002060"/>
                </a:solidFill>
              </a:rPr>
              <a:t>) </a:t>
            </a:r>
            <a:r>
              <a:rPr lang="en-US" sz="2400" dirty="0">
                <a:solidFill>
                  <a:srgbClr val="002060"/>
                </a:solidFill>
              </a:rPr>
              <a:t>access until line</a:t>
            </a:r>
            <a:r>
              <a:rPr lang="en-US" sz="2400" dirty="0" smtClean="0">
                <a:solidFill>
                  <a:srgbClr val="002060"/>
                </a:solidFill>
              </a:rPr>
              <a:t> is required </a:t>
            </a:r>
            <a:r>
              <a:rPr lang="en-US" sz="2400" dirty="0">
                <a:solidFill>
                  <a:srgbClr val="002060"/>
                </a:solidFill>
              </a:rPr>
              <a:t>by another processor</a:t>
            </a:r>
            <a:endParaRPr lang="en-US" sz="2400" dirty="0" smtClean="0">
              <a:solidFill>
                <a:srgbClr val="002060"/>
              </a:solidFill>
            </a:endParaRPr>
          </a:p>
          <a:p>
            <a:r>
              <a:rPr lang="en-US" sz="2400" dirty="0" smtClean="0">
                <a:solidFill>
                  <a:srgbClr val="002060"/>
                </a:solidFill>
              </a:rPr>
              <a:t>Most widely used in commercial multiprocessor systems such as the Pentium 4 </a:t>
            </a:r>
            <a:r>
              <a:rPr lang="en-US" sz="2400" dirty="0">
                <a:solidFill>
                  <a:srgbClr val="002060"/>
                </a:solidFill>
              </a:rPr>
              <a:t>and </a:t>
            </a:r>
            <a:r>
              <a:rPr lang="en-US" sz="2400" dirty="0" smtClean="0">
                <a:solidFill>
                  <a:srgbClr val="002060"/>
                </a:solidFill>
              </a:rPr>
              <a:t>PowerPC</a:t>
            </a:r>
          </a:p>
          <a:p>
            <a:r>
              <a:rPr lang="en-US" sz="2400" dirty="0">
                <a:solidFill>
                  <a:srgbClr val="002060"/>
                </a:solidFill>
              </a:rPr>
              <a:t>State of every line is marked as </a:t>
            </a:r>
            <a:r>
              <a:rPr lang="en-US" sz="2400" b="1" dirty="0">
                <a:solidFill>
                  <a:srgbClr val="FF0000"/>
                </a:solidFill>
              </a:rPr>
              <a:t>m</a:t>
            </a:r>
            <a:r>
              <a:rPr lang="en-US" sz="2400" b="1" dirty="0">
                <a:solidFill>
                  <a:srgbClr val="002060"/>
                </a:solidFill>
              </a:rPr>
              <a:t>odified, </a:t>
            </a:r>
            <a:r>
              <a:rPr lang="en-US" sz="2400" b="1" dirty="0">
                <a:solidFill>
                  <a:srgbClr val="FF0000"/>
                </a:solidFill>
              </a:rPr>
              <a:t>e</a:t>
            </a:r>
            <a:r>
              <a:rPr lang="en-US" sz="2400" b="1" dirty="0">
                <a:solidFill>
                  <a:srgbClr val="002060"/>
                </a:solidFill>
              </a:rPr>
              <a:t>xclusive, </a:t>
            </a:r>
            <a:r>
              <a:rPr lang="en-US" sz="2400" b="1" dirty="0">
                <a:solidFill>
                  <a:srgbClr val="FF0000"/>
                </a:solidFill>
              </a:rPr>
              <a:t>s</a:t>
            </a:r>
            <a:r>
              <a:rPr lang="en-US" sz="2400" b="1" dirty="0">
                <a:solidFill>
                  <a:srgbClr val="002060"/>
                </a:solidFill>
              </a:rPr>
              <a:t>hared or </a:t>
            </a:r>
            <a:r>
              <a:rPr lang="en-US" sz="2400" b="1" dirty="0" smtClean="0">
                <a:solidFill>
                  <a:srgbClr val="FF0000"/>
                </a:solidFill>
              </a:rPr>
              <a:t>i</a:t>
            </a:r>
            <a:r>
              <a:rPr lang="en-US" sz="2400" b="1" dirty="0" smtClean="0">
                <a:solidFill>
                  <a:srgbClr val="002060"/>
                </a:solidFill>
              </a:rPr>
              <a:t>nvalid</a:t>
            </a:r>
          </a:p>
          <a:p>
            <a:pPr lvl="1"/>
            <a:r>
              <a:rPr lang="en-US" sz="2000" dirty="0" smtClean="0">
                <a:solidFill>
                  <a:srgbClr val="002060"/>
                </a:solidFill>
              </a:rPr>
              <a:t>For this reason the write-invalidate protocol is called </a:t>
            </a:r>
            <a:r>
              <a:rPr lang="en-US" sz="2000" b="1" i="1" dirty="0" smtClean="0">
                <a:solidFill>
                  <a:srgbClr val="FF0000"/>
                </a:solidFill>
              </a:rPr>
              <a:t>MESI</a:t>
            </a:r>
            <a:endParaRPr lang="en-US" sz="2000" b="1" dirty="0">
              <a:solidFill>
                <a:srgbClr val="FF000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142852"/>
            <a:ext cx="7556500" cy="695308"/>
          </a:xfrm>
        </p:spPr>
        <p:txBody>
          <a:bodyPr/>
          <a:lstStyle/>
          <a:p>
            <a:r>
              <a:rPr lang="en-US" sz="4000" b="1" dirty="0">
                <a:effectLst>
                  <a:outerShdw blurRad="38100" dist="38100" dir="2700000" algn="tl">
                    <a:srgbClr val="000000">
                      <a:alpha val="43137"/>
                    </a:srgbClr>
                  </a:outerShdw>
                </a:effectLst>
              </a:rPr>
              <a:t>Snoopy Protocols</a:t>
            </a:r>
          </a:p>
        </p:txBody>
      </p:sp>
      <p:sp>
        <p:nvSpPr>
          <p:cNvPr id="104451" name="Rectangle 3"/>
          <p:cNvSpPr>
            <a:spLocks noGrp="1" noChangeArrowheads="1"/>
          </p:cNvSpPr>
          <p:nvPr>
            <p:ph idx="4294967295"/>
          </p:nvPr>
        </p:nvSpPr>
        <p:spPr>
          <a:xfrm>
            <a:off x="214282" y="1142984"/>
            <a:ext cx="8715404" cy="5334016"/>
          </a:xfrm>
        </p:spPr>
        <p:txBody>
          <a:bodyPr>
            <a:normAutofit lnSpcReduction="10000"/>
          </a:bodyPr>
          <a:lstStyle/>
          <a:p>
            <a:r>
              <a:rPr lang="en-US" b="1" dirty="0" smtClean="0">
                <a:solidFill>
                  <a:srgbClr val="002060"/>
                </a:solidFill>
              </a:rPr>
              <a:t>Distribute the responsibility for maintaining cache coherence among all of the cache controllers in a multiprocessor</a:t>
            </a:r>
          </a:p>
          <a:p>
            <a:pPr lvl="1"/>
            <a:r>
              <a:rPr lang="en-US" dirty="0" smtClean="0">
                <a:solidFill>
                  <a:srgbClr val="002060"/>
                </a:solidFill>
              </a:rPr>
              <a:t>A cache </a:t>
            </a:r>
            <a:r>
              <a:rPr lang="en-US" b="1" dirty="0" smtClean="0">
                <a:solidFill>
                  <a:srgbClr val="002060"/>
                </a:solidFill>
              </a:rPr>
              <a:t>must recognize </a:t>
            </a:r>
            <a:r>
              <a:rPr lang="en-US" dirty="0" smtClean="0">
                <a:solidFill>
                  <a:srgbClr val="002060"/>
                </a:solidFill>
              </a:rPr>
              <a:t>when a line that it holds is </a:t>
            </a:r>
            <a:r>
              <a:rPr lang="en-US" b="1" dirty="0" smtClean="0">
                <a:solidFill>
                  <a:srgbClr val="002060"/>
                </a:solidFill>
              </a:rPr>
              <a:t>shared </a:t>
            </a:r>
            <a:r>
              <a:rPr lang="en-US" dirty="0" smtClean="0">
                <a:solidFill>
                  <a:srgbClr val="002060"/>
                </a:solidFill>
              </a:rPr>
              <a:t>with other caches</a:t>
            </a:r>
          </a:p>
          <a:p>
            <a:pPr lvl="1"/>
            <a:r>
              <a:rPr lang="en-US" dirty="0" smtClean="0">
                <a:solidFill>
                  <a:srgbClr val="002060"/>
                </a:solidFill>
              </a:rPr>
              <a:t>When </a:t>
            </a:r>
            <a:r>
              <a:rPr lang="en-US" b="1" dirty="0" smtClean="0">
                <a:solidFill>
                  <a:srgbClr val="002060"/>
                </a:solidFill>
              </a:rPr>
              <a:t>updates</a:t>
            </a:r>
            <a:r>
              <a:rPr lang="en-US" dirty="0" smtClean="0">
                <a:solidFill>
                  <a:srgbClr val="002060"/>
                </a:solidFill>
              </a:rPr>
              <a:t> are performed on a shared cache line, it </a:t>
            </a:r>
            <a:r>
              <a:rPr lang="en-US" b="1" dirty="0" smtClean="0">
                <a:solidFill>
                  <a:srgbClr val="002060"/>
                </a:solidFill>
              </a:rPr>
              <a:t>must be announced </a:t>
            </a:r>
            <a:r>
              <a:rPr lang="en-US" dirty="0" smtClean="0">
                <a:solidFill>
                  <a:srgbClr val="002060"/>
                </a:solidFill>
              </a:rPr>
              <a:t>to other caches by a broadcast mechanism</a:t>
            </a:r>
          </a:p>
          <a:p>
            <a:pPr lvl="1"/>
            <a:r>
              <a:rPr lang="en-US" dirty="0" smtClean="0">
                <a:solidFill>
                  <a:srgbClr val="FF0000"/>
                </a:solidFill>
              </a:rPr>
              <a:t>Each cache controller is able to “snoop – </a:t>
            </a:r>
            <a:r>
              <a:rPr lang="en-US" dirty="0" err="1" smtClean="0">
                <a:solidFill>
                  <a:srgbClr val="FF0000"/>
                </a:solidFill>
              </a:rPr>
              <a:t>thăm</a:t>
            </a:r>
            <a:r>
              <a:rPr lang="en-US" dirty="0" smtClean="0">
                <a:solidFill>
                  <a:srgbClr val="FF0000"/>
                </a:solidFill>
              </a:rPr>
              <a:t> </a:t>
            </a:r>
            <a:r>
              <a:rPr lang="en-US" dirty="0" err="1" smtClean="0">
                <a:solidFill>
                  <a:srgbClr val="FF0000"/>
                </a:solidFill>
              </a:rPr>
              <a:t>dò</a:t>
            </a:r>
            <a:r>
              <a:rPr lang="en-US" dirty="0" smtClean="0">
                <a:solidFill>
                  <a:srgbClr val="FF0000"/>
                </a:solidFill>
              </a:rPr>
              <a:t>” on the network to observe these broadcast notifications and react accordingly</a:t>
            </a:r>
          </a:p>
          <a:p>
            <a:r>
              <a:rPr lang="en-US" dirty="0" smtClean="0">
                <a:solidFill>
                  <a:srgbClr val="002060"/>
                </a:solidFill>
              </a:rPr>
              <a:t>Suited to bus-based multiprocessor because the shared bus provides a simple means for broadcasting and snooping</a:t>
            </a:r>
          </a:p>
          <a:p>
            <a:pPr lvl="1"/>
            <a:r>
              <a:rPr lang="en-US" dirty="0" smtClean="0">
                <a:solidFill>
                  <a:srgbClr val="002060"/>
                </a:solidFill>
              </a:rPr>
              <a:t>Care must be taken that the increased bus traffic required for broadcasting and snooping does not cancel out the gains from the use of local caches</a:t>
            </a:r>
          </a:p>
          <a:p>
            <a:pPr marL="228600" lvl="1">
              <a:spcBef>
                <a:spcPts val="2000"/>
              </a:spcBef>
              <a:buClr>
                <a:schemeClr val="accent1"/>
              </a:buClr>
            </a:pPr>
            <a:r>
              <a:rPr lang="en-US" sz="2054" dirty="0" smtClean="0">
                <a:solidFill>
                  <a:srgbClr val="002060"/>
                </a:solidFill>
              </a:rPr>
              <a:t>Two basic approaches have been explored:</a:t>
            </a:r>
          </a:p>
          <a:p>
            <a:pPr lvl="1"/>
            <a:r>
              <a:rPr lang="en-US" sz="1838" dirty="0" smtClean="0">
                <a:solidFill>
                  <a:srgbClr val="0000CC"/>
                </a:solidFill>
              </a:rPr>
              <a:t>Write invalidate</a:t>
            </a:r>
          </a:p>
          <a:p>
            <a:pPr lvl="1"/>
            <a:r>
              <a:rPr lang="en-US" sz="1838" dirty="0" smtClean="0">
                <a:solidFill>
                  <a:srgbClr val="0000CC"/>
                </a:solidFill>
              </a:rPr>
              <a:t>Write update (or write broadcast)</a:t>
            </a:r>
          </a:p>
          <a:p>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7620000" y="5410200"/>
            <a:ext cx="1219200" cy="1219200"/>
          </a:xfrm>
          <a:prstGeom prst="rect">
            <a:avLst/>
          </a:prstGeom>
        </p:spPr>
      </p:pic>
      <p:sp>
        <p:nvSpPr>
          <p:cNvPr id="5" name="Slide Number Placeholder 4"/>
          <p:cNvSpPr>
            <a:spLocks noGrp="1"/>
          </p:cNvSpPr>
          <p:nvPr>
            <p:ph type="sldNum" sz="quarter" idx="12"/>
          </p:nvPr>
        </p:nvSpPr>
        <p:spPr/>
        <p:txBody>
          <a:bodyPr/>
          <a:lstStyle/>
          <a:p>
            <a:fld id="{8AF02B71-8991-4516-A01E-F1A9ACD28BD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Write </a:t>
            </a:r>
            <a:r>
              <a:rPr lang="en-US" b="1" dirty="0" smtClean="0">
                <a:effectLst>
                  <a:outerShdw blurRad="38100" dist="38100" dir="2700000" algn="tl">
                    <a:srgbClr val="000000">
                      <a:alpha val="43137"/>
                    </a:srgbClr>
                  </a:outerShdw>
                </a:effectLst>
              </a:rPr>
              <a:t>Update Protocols</a:t>
            </a:r>
            <a:endParaRPr lang="en-US" b="1" dirty="0">
              <a:effectLst>
                <a:outerShdw blurRad="38100" dist="38100" dir="2700000" algn="tl">
                  <a:srgbClr val="000000">
                    <a:alpha val="43137"/>
                  </a:srgbClr>
                </a:outerShdw>
              </a:effectLst>
            </a:endParaRPr>
          </a:p>
        </p:txBody>
      </p:sp>
      <p:sp>
        <p:nvSpPr>
          <p:cNvPr id="106499" name="Rectangle 3"/>
          <p:cNvSpPr>
            <a:spLocks noGrp="1" noChangeArrowheads="1"/>
          </p:cNvSpPr>
          <p:nvPr>
            <p:ph idx="1"/>
          </p:nvPr>
        </p:nvSpPr>
        <p:spPr>
          <a:xfrm>
            <a:off x="498474" y="1628800"/>
            <a:ext cx="8105974" cy="4144963"/>
          </a:xfrm>
        </p:spPr>
        <p:txBody>
          <a:bodyPr>
            <a:normAutofit/>
          </a:bodyPr>
          <a:lstStyle/>
          <a:p>
            <a:r>
              <a:rPr lang="en-US" sz="2800" dirty="0" smtClean="0">
                <a:solidFill>
                  <a:srgbClr val="002060"/>
                </a:solidFill>
              </a:rPr>
              <a:t>Can be </a:t>
            </a:r>
            <a:r>
              <a:rPr lang="en-US" sz="2800" b="1" dirty="0" smtClean="0">
                <a:solidFill>
                  <a:srgbClr val="FF0000"/>
                </a:solidFill>
              </a:rPr>
              <a:t>multiple </a:t>
            </a:r>
            <a:r>
              <a:rPr lang="en-US" sz="2800" b="1" dirty="0">
                <a:solidFill>
                  <a:srgbClr val="FF0000"/>
                </a:solidFill>
              </a:rPr>
              <a:t>readers and writers</a:t>
            </a:r>
            <a:endParaRPr lang="en-US" sz="2800" b="1" dirty="0" smtClean="0">
              <a:solidFill>
                <a:srgbClr val="FF0000"/>
              </a:solidFill>
            </a:endParaRPr>
          </a:p>
          <a:p>
            <a:r>
              <a:rPr lang="en-US" sz="2800" dirty="0" smtClean="0">
                <a:solidFill>
                  <a:srgbClr val="002060"/>
                </a:solidFill>
              </a:rPr>
              <a:t>When </a:t>
            </a:r>
            <a:r>
              <a:rPr lang="en-US" sz="2800" b="1" dirty="0" smtClean="0">
                <a:solidFill>
                  <a:srgbClr val="0000CC"/>
                </a:solidFill>
              </a:rPr>
              <a:t>a processor wishes to update </a:t>
            </a:r>
            <a:r>
              <a:rPr lang="en-US" sz="2800" dirty="0" smtClean="0">
                <a:solidFill>
                  <a:srgbClr val="002060"/>
                </a:solidFill>
              </a:rPr>
              <a:t>a shared line the word to be updated </a:t>
            </a:r>
            <a:r>
              <a:rPr lang="en-US" sz="2800" b="1" dirty="0" smtClean="0">
                <a:solidFill>
                  <a:srgbClr val="0000CC"/>
                </a:solidFill>
              </a:rPr>
              <a:t>is distributed to all others</a:t>
            </a:r>
            <a:r>
              <a:rPr lang="en-US" sz="2800" b="1" dirty="0" smtClean="0">
                <a:solidFill>
                  <a:srgbClr val="FF0000"/>
                </a:solidFill>
              </a:rPr>
              <a:t> </a:t>
            </a:r>
            <a:r>
              <a:rPr lang="en-US" sz="2800" dirty="0" smtClean="0">
                <a:solidFill>
                  <a:srgbClr val="002060"/>
                </a:solidFill>
              </a:rPr>
              <a:t>and caches containing that line can update it</a:t>
            </a:r>
          </a:p>
          <a:p>
            <a:r>
              <a:rPr lang="en-US" sz="2800" dirty="0">
                <a:solidFill>
                  <a:srgbClr val="002060"/>
                </a:solidFill>
              </a:rPr>
              <a:t>Some systems use an adaptive mixture of both</a:t>
            </a:r>
            <a:r>
              <a:rPr lang="en-US" sz="2800" dirty="0" smtClean="0">
                <a:solidFill>
                  <a:srgbClr val="002060"/>
                </a:solidFill>
              </a:rPr>
              <a:t> write-invalidate and write-update mechanisms</a:t>
            </a:r>
            <a:r>
              <a:rPr lang="en-US" sz="2800" dirty="0">
                <a:solidFill>
                  <a:srgbClr val="002060"/>
                </a:solidFill>
              </a:rPr>
              <a:t>.</a:t>
            </a:r>
            <a:endParaRPr lang="en-US" sz="2800" dirty="0" smtClean="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MESI Protocols</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317376" y="2857872"/>
            <a:ext cx="8359080" cy="3451448"/>
          </a:xfrm>
        </p:spPr>
        <p:txBody>
          <a:bodyPr>
            <a:normAutofit/>
          </a:bodyPr>
          <a:lstStyle/>
          <a:p>
            <a:r>
              <a:rPr lang="en-US" sz="2400" b="1" dirty="0" smtClean="0">
                <a:solidFill>
                  <a:srgbClr val="FF0000"/>
                </a:solidFill>
              </a:rPr>
              <a:t>Modified</a:t>
            </a:r>
            <a:r>
              <a:rPr lang="en-US" sz="2400" dirty="0" smtClean="0">
                <a:solidFill>
                  <a:srgbClr val="002060"/>
                </a:solidFill>
              </a:rPr>
              <a:t>:  The line in the cache has been modified and is available only in this cache</a:t>
            </a:r>
          </a:p>
          <a:p>
            <a:r>
              <a:rPr lang="en-US" sz="2400" b="1" dirty="0" smtClean="0">
                <a:solidFill>
                  <a:srgbClr val="FF0000"/>
                </a:solidFill>
              </a:rPr>
              <a:t>Exclusive</a:t>
            </a:r>
            <a:r>
              <a:rPr lang="en-US" sz="2400" dirty="0" smtClean="0">
                <a:solidFill>
                  <a:srgbClr val="002060"/>
                </a:solidFill>
              </a:rPr>
              <a:t>: The line in the cache is the same as that in main memory and is not present in any other cache</a:t>
            </a:r>
          </a:p>
          <a:p>
            <a:r>
              <a:rPr lang="en-US" sz="2400" b="1" dirty="0" smtClean="0">
                <a:solidFill>
                  <a:srgbClr val="FF0000"/>
                </a:solidFill>
              </a:rPr>
              <a:t>Shared</a:t>
            </a:r>
            <a:r>
              <a:rPr lang="en-US" sz="2400" dirty="0" smtClean="0">
                <a:solidFill>
                  <a:srgbClr val="002060"/>
                </a:solidFill>
              </a:rPr>
              <a:t>: The line in the cache is the same as that in main memory and may be present in another cache</a:t>
            </a:r>
          </a:p>
          <a:p>
            <a:r>
              <a:rPr lang="en-US" sz="2400" b="1" dirty="0" smtClean="0">
                <a:solidFill>
                  <a:srgbClr val="FF0000"/>
                </a:solidFill>
              </a:rPr>
              <a:t>Invalid</a:t>
            </a:r>
            <a:r>
              <a:rPr lang="en-US" sz="2400" dirty="0" smtClean="0">
                <a:solidFill>
                  <a:srgbClr val="002060"/>
                </a:solidFill>
              </a:rPr>
              <a:t>: The line in the cache does not contain valid data </a:t>
            </a:r>
            <a:endParaRPr lang="en-US" sz="2400" dirty="0">
              <a:solidFill>
                <a:srgbClr val="002060"/>
              </a:solidFill>
            </a:endParaRPr>
          </a:p>
        </p:txBody>
      </p:sp>
      <p:sp>
        <p:nvSpPr>
          <p:cNvPr id="5" name="Text Placeholder 4"/>
          <p:cNvSpPr>
            <a:spLocks noGrp="1"/>
          </p:cNvSpPr>
          <p:nvPr>
            <p:ph type="body" sz="half" idx="2"/>
          </p:nvPr>
        </p:nvSpPr>
        <p:spPr>
          <a:xfrm>
            <a:off x="462226" y="1340768"/>
            <a:ext cx="8358246" cy="1363344"/>
          </a:xfrm>
        </p:spPr>
        <p:txBody>
          <a:bodyPr/>
          <a:lstStyle/>
          <a:p>
            <a:r>
              <a:rPr lang="en-US" dirty="0" smtClean="0">
                <a:solidFill>
                  <a:srgbClr val="0000CC"/>
                </a:solidFill>
              </a:rPr>
              <a:t>To provide cache consistency on an SMP (symmetric multi-processor) the data cache supports a protocol known as MESI:</a:t>
            </a:r>
            <a:endParaRPr lang="en-US" dirty="0">
              <a:solidFill>
                <a:srgbClr val="0000CC"/>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17.1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MESI Cache Line States</a:t>
            </a:r>
            <a:endParaRPr lang="en-US"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3"/>
          <a:srcRect/>
          <a:stretch>
            <a:fillRect/>
          </a:stretch>
        </p:blipFill>
        <p:spPr bwMode="auto">
          <a:xfrm>
            <a:off x="152400" y="2157413"/>
            <a:ext cx="8839200" cy="2543175"/>
          </a:xfrm>
          <a:prstGeom prst="rect">
            <a:avLst/>
          </a:prstGeom>
          <a:noFill/>
          <a:ln w="9525">
            <a:noFill/>
            <a:miter lim="800000"/>
            <a:headEnd/>
            <a:tailEnd/>
          </a:ln>
          <a:effectLst/>
        </p:spPr>
      </p:pic>
      <p:sp>
        <p:nvSpPr>
          <p:cNvPr id="6" name="Rectangle 5"/>
          <p:cNvSpPr/>
          <p:nvPr/>
        </p:nvSpPr>
        <p:spPr>
          <a:xfrm>
            <a:off x="1214414" y="4929198"/>
            <a:ext cx="7000924" cy="461665"/>
          </a:xfrm>
          <a:prstGeom prst="rect">
            <a:avLst/>
          </a:prstGeom>
          <a:solidFill>
            <a:srgbClr val="99FF66"/>
          </a:solidFill>
        </p:spPr>
        <p:txBody>
          <a:bodyPr wrap="square">
            <a:spAutoFit/>
          </a:bodyPr>
          <a:lstStyle/>
          <a:p>
            <a:r>
              <a:rPr lang="en-US" dirty="0" smtClean="0"/>
              <a:t>Table 17.1 summarizes the meaning of the four states. </a:t>
            </a:r>
            <a:endParaRPr lang="en-US"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spd="med">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sz="4000" b="1" dirty="0" smtClean="0">
                <a:effectLst>
                  <a:outerShdw blurRad="38100" dist="38100" dir="2700000" algn="tl">
                    <a:srgbClr val="000000">
                      <a:alpha val="43137"/>
                    </a:srgbClr>
                  </a:outerShdw>
                </a:effectLst>
              </a:rPr>
              <a:t>17.4- Multithreading and Chip Multiprocessors</a:t>
            </a:r>
            <a:endParaRPr lang="en-GB" sz="4000" b="1" dirty="0">
              <a:effectLst>
                <a:outerShdw blurRad="38100" dist="38100" dir="2700000" algn="tl">
                  <a:srgbClr val="000000">
                    <a:alpha val="43137"/>
                  </a:srgbClr>
                </a:outerShdw>
              </a:effectLst>
            </a:endParaRPr>
          </a:p>
        </p:txBody>
      </p:sp>
      <p:sp>
        <p:nvSpPr>
          <p:cNvPr id="189449" name="Rectangle 9"/>
          <p:cNvSpPr>
            <a:spLocks noGrp="1" noChangeArrowheads="1"/>
          </p:cNvSpPr>
          <p:nvPr>
            <p:ph idx="1"/>
          </p:nvPr>
        </p:nvSpPr>
        <p:spPr>
          <a:xfrm>
            <a:off x="498474" y="2269232"/>
            <a:ext cx="8249990" cy="3464024"/>
          </a:xfrm>
        </p:spPr>
        <p:txBody>
          <a:bodyPr>
            <a:noAutofit/>
          </a:bodyPr>
          <a:lstStyle/>
          <a:p>
            <a:r>
              <a:rPr lang="en-GB" sz="2400" dirty="0">
                <a:solidFill>
                  <a:srgbClr val="002060"/>
                </a:solidFill>
              </a:rPr>
              <a:t>Processor performance can be measured by the rate at which it executes instructions</a:t>
            </a:r>
          </a:p>
          <a:p>
            <a:r>
              <a:rPr lang="en-GB" sz="2400" b="1" dirty="0">
                <a:solidFill>
                  <a:srgbClr val="FF0000"/>
                </a:solidFill>
              </a:rPr>
              <a:t>MIPS rate = f * </a:t>
            </a:r>
            <a:r>
              <a:rPr lang="en-GB" sz="2400" b="1" dirty="0" smtClean="0">
                <a:solidFill>
                  <a:srgbClr val="FF0000"/>
                </a:solidFill>
              </a:rPr>
              <a:t>IPC  </a:t>
            </a:r>
            <a:r>
              <a:rPr lang="en-GB" sz="2400" dirty="0" smtClean="0">
                <a:solidFill>
                  <a:srgbClr val="002060"/>
                </a:solidFill>
              </a:rPr>
              <a:t>// Million Instructions Per second</a:t>
            </a:r>
            <a:endParaRPr lang="en-GB" sz="2400" dirty="0">
              <a:solidFill>
                <a:srgbClr val="002060"/>
              </a:solidFill>
            </a:endParaRPr>
          </a:p>
          <a:p>
            <a:pPr lvl="1"/>
            <a:r>
              <a:rPr lang="en-GB" sz="2000" dirty="0">
                <a:solidFill>
                  <a:srgbClr val="002060"/>
                </a:solidFill>
              </a:rPr>
              <a:t>f</a:t>
            </a:r>
            <a:r>
              <a:rPr lang="en-GB" sz="2000" dirty="0" smtClean="0">
                <a:solidFill>
                  <a:srgbClr val="002060"/>
                </a:solidFill>
              </a:rPr>
              <a:t> = processor </a:t>
            </a:r>
            <a:r>
              <a:rPr lang="en-GB" sz="2000" dirty="0">
                <a:solidFill>
                  <a:srgbClr val="002060"/>
                </a:solidFill>
              </a:rPr>
              <a:t>clock frequency, in MHz</a:t>
            </a:r>
          </a:p>
          <a:p>
            <a:pPr lvl="1"/>
            <a:r>
              <a:rPr lang="en-GB" sz="2000" dirty="0" smtClean="0">
                <a:solidFill>
                  <a:srgbClr val="002060"/>
                </a:solidFill>
              </a:rPr>
              <a:t>IPC=</a:t>
            </a:r>
            <a:r>
              <a:rPr lang="en-GB" sz="2000" dirty="0">
                <a:solidFill>
                  <a:srgbClr val="002060"/>
                </a:solidFill>
              </a:rPr>
              <a:t>average </a:t>
            </a:r>
            <a:r>
              <a:rPr lang="en-GB" sz="2000" dirty="0" smtClean="0">
                <a:solidFill>
                  <a:srgbClr val="002060"/>
                </a:solidFill>
              </a:rPr>
              <a:t>Instructions </a:t>
            </a:r>
            <a:r>
              <a:rPr lang="en-GB" sz="2000" dirty="0">
                <a:solidFill>
                  <a:srgbClr val="002060"/>
                </a:solidFill>
              </a:rPr>
              <a:t>P</a:t>
            </a:r>
            <a:r>
              <a:rPr lang="en-GB" sz="2000" dirty="0" smtClean="0">
                <a:solidFill>
                  <a:srgbClr val="002060"/>
                </a:solidFill>
              </a:rPr>
              <a:t>er </a:t>
            </a:r>
            <a:r>
              <a:rPr lang="en-GB" sz="2000" dirty="0">
                <a:solidFill>
                  <a:srgbClr val="002060"/>
                </a:solidFill>
              </a:rPr>
              <a:t>C</a:t>
            </a:r>
            <a:r>
              <a:rPr lang="en-GB" sz="2000" dirty="0" smtClean="0">
                <a:solidFill>
                  <a:srgbClr val="002060"/>
                </a:solidFill>
              </a:rPr>
              <a:t>ycle</a:t>
            </a:r>
            <a:endParaRPr lang="en-GB" sz="2000" dirty="0">
              <a:solidFill>
                <a:srgbClr val="002060"/>
              </a:solidFill>
            </a:endParaRPr>
          </a:p>
          <a:p>
            <a:r>
              <a:rPr lang="en-GB" sz="2400" dirty="0" smtClean="0">
                <a:solidFill>
                  <a:srgbClr val="002060"/>
                </a:solidFill>
              </a:rPr>
              <a:t>Increase </a:t>
            </a:r>
            <a:r>
              <a:rPr lang="en-GB" sz="2400" dirty="0">
                <a:solidFill>
                  <a:srgbClr val="002060"/>
                </a:solidFill>
              </a:rPr>
              <a:t>performance by increasing clock frequency and increasing instructions that complete during </a:t>
            </a:r>
            <a:r>
              <a:rPr lang="en-GB" sz="2400" dirty="0" smtClean="0">
                <a:solidFill>
                  <a:srgbClr val="002060"/>
                </a:solidFill>
              </a:rPr>
              <a:t>cycle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sz="4000" b="1" dirty="0" smtClean="0">
                <a:effectLst>
                  <a:outerShdw blurRad="38100" dist="38100" dir="2700000" algn="tl">
                    <a:srgbClr val="000000">
                      <a:alpha val="43137"/>
                    </a:srgbClr>
                  </a:outerShdw>
                </a:effectLst>
              </a:rPr>
              <a:t>Multithreading and Chip Multiprocessors</a:t>
            </a:r>
            <a:endParaRPr lang="en-GB" sz="4000" b="1" dirty="0">
              <a:effectLst>
                <a:outerShdw blurRad="38100" dist="38100" dir="2700000" algn="tl">
                  <a:srgbClr val="000000">
                    <a:alpha val="43137"/>
                  </a:srgbClr>
                </a:outerShdw>
              </a:effectLst>
            </a:endParaRPr>
          </a:p>
        </p:txBody>
      </p:sp>
      <p:sp>
        <p:nvSpPr>
          <p:cNvPr id="189449" name="Rectangle 9"/>
          <p:cNvSpPr>
            <a:spLocks noGrp="1" noChangeArrowheads="1"/>
          </p:cNvSpPr>
          <p:nvPr>
            <p:ph idx="1"/>
          </p:nvPr>
        </p:nvSpPr>
        <p:spPr>
          <a:xfrm>
            <a:off x="498474" y="1981200"/>
            <a:ext cx="8249990" cy="4419600"/>
          </a:xfrm>
        </p:spPr>
        <p:txBody>
          <a:bodyPr>
            <a:noAutofit/>
          </a:bodyPr>
          <a:lstStyle/>
          <a:p>
            <a:r>
              <a:rPr lang="en-GB" sz="2800" dirty="0" smtClean="0">
                <a:solidFill>
                  <a:srgbClr val="002060"/>
                </a:solidFill>
              </a:rPr>
              <a:t>Another way to increase performance: Multithreading.</a:t>
            </a:r>
            <a:endParaRPr lang="en-GB" dirty="0" smtClean="0">
              <a:solidFill>
                <a:srgbClr val="002060"/>
              </a:solidFill>
            </a:endParaRPr>
          </a:p>
          <a:p>
            <a:r>
              <a:rPr lang="en-GB" sz="2400" b="1" dirty="0" smtClean="0">
                <a:solidFill>
                  <a:srgbClr val="002060"/>
                </a:solidFill>
              </a:rPr>
              <a:t>Multithreading</a:t>
            </a:r>
          </a:p>
          <a:p>
            <a:pPr lvl="1"/>
            <a:r>
              <a:rPr lang="en-GB" sz="2000" dirty="0" smtClean="0">
                <a:solidFill>
                  <a:srgbClr val="0000CC"/>
                </a:solidFill>
              </a:rPr>
              <a:t>Allows for a high degree of instruction-level parallelism without increasing circuit complexity or power consumption </a:t>
            </a:r>
            <a:r>
              <a:rPr lang="en-GB" sz="2000" dirty="0" smtClean="0">
                <a:solidFill>
                  <a:srgbClr val="0000CC"/>
                </a:solidFill>
                <a:sym typeface="Wingdings" pitchFamily="2" charset="2"/>
              </a:rPr>
              <a:t> Increase IPC</a:t>
            </a:r>
            <a:endParaRPr lang="en-GB" sz="2000" dirty="0" smtClean="0">
              <a:solidFill>
                <a:srgbClr val="0000CC"/>
              </a:solidFill>
            </a:endParaRPr>
          </a:p>
          <a:p>
            <a:pPr lvl="1"/>
            <a:r>
              <a:rPr lang="en-GB" sz="2000" dirty="0" smtClean="0">
                <a:solidFill>
                  <a:srgbClr val="0000CC"/>
                </a:solidFill>
              </a:rPr>
              <a:t>Instruction stream is divided into several smaller streams, known as threads, that can be executed in parallel</a:t>
            </a:r>
          </a:p>
        </p:txBody>
      </p:sp>
      <p:sp>
        <p:nvSpPr>
          <p:cNvPr id="4" name="Slide Number Placeholder 3"/>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Rectangle 6"/>
          <p:cNvSpPr>
            <a:spLocks noGrp="1" noChangeArrowheads="1"/>
          </p:cNvSpPr>
          <p:nvPr>
            <p:ph type="title" idx="4294967295"/>
          </p:nvPr>
        </p:nvSpPr>
        <p:spPr>
          <a:xfrm>
            <a:off x="0" y="1"/>
            <a:ext cx="9144000" cy="642918"/>
          </a:xfrm>
        </p:spPr>
        <p:txBody>
          <a:bodyPr/>
          <a:lstStyle/>
          <a:p>
            <a:r>
              <a:rPr lang="en-GB" sz="3200" dirty="0">
                <a:effectLst>
                  <a:outerShdw blurRad="38100" dist="38100" dir="2700000" algn="tl">
                    <a:srgbClr val="000000">
                      <a:alpha val="43137"/>
                    </a:srgbClr>
                  </a:outerShdw>
                </a:effectLst>
              </a:rPr>
              <a:t>Definitions of </a:t>
            </a:r>
            <a:r>
              <a:rPr lang="en-GB" sz="3200" dirty="0" smtClean="0">
                <a:effectLst>
                  <a:outerShdw blurRad="38100" dist="38100" dir="2700000" algn="tl">
                    <a:srgbClr val="000000">
                      <a:alpha val="43137"/>
                    </a:srgbClr>
                  </a:outerShdw>
                </a:effectLst>
              </a:rPr>
              <a:t>Threads and </a:t>
            </a:r>
            <a:r>
              <a:rPr lang="en-GB" sz="3200" dirty="0">
                <a:effectLst>
                  <a:outerShdw blurRad="38100" dist="38100" dir="2700000" algn="tl">
                    <a:srgbClr val="000000">
                      <a:alpha val="43137"/>
                    </a:srgbClr>
                  </a:outerShdw>
                </a:effectLst>
              </a:rPr>
              <a:t>Processes</a:t>
            </a:r>
          </a:p>
        </p:txBody>
      </p:sp>
      <p:graphicFrame>
        <p:nvGraphicFramePr>
          <p:cNvPr id="31" name="Content Placeholder 30"/>
          <p:cNvGraphicFramePr>
            <a:graphicFrameLocks noGrp="1"/>
          </p:cNvGraphicFramePr>
          <p:nvPr>
            <p:ph idx="4294967295"/>
          </p:nvPr>
        </p:nvGraphicFramePr>
        <p:xfrm>
          <a:off x="228600" y="838200"/>
          <a:ext cx="8610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Picture 31"/>
          <p:cNvPicPr>
            <a:picLocks noChangeAspect="1"/>
          </p:cNvPicPr>
          <p:nvPr/>
        </p:nvPicPr>
        <p:blipFill>
          <a:blip r:embed="rId8"/>
          <a:stretch>
            <a:fillRect/>
          </a:stretch>
        </p:blipFill>
        <p:spPr>
          <a:xfrm>
            <a:off x="3810000" y="2819400"/>
            <a:ext cx="1525206" cy="1825625"/>
          </a:xfrm>
          <a:prstGeom prst="rect">
            <a:avLst/>
          </a:prstGeom>
          <a:effectLst>
            <a:softEdge rad="152400"/>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p:cNvSpPr>
            <a:spLocks noGrp="1" noChangeArrowheads="1"/>
          </p:cNvSpPr>
          <p:nvPr>
            <p:ph type="title"/>
          </p:nvPr>
        </p:nvSpPr>
        <p:spPr>
          <a:xfrm>
            <a:off x="228600" y="228600"/>
            <a:ext cx="6191157" cy="1367118"/>
          </a:xfrm>
        </p:spPr>
        <p:txBody>
          <a:bodyPr>
            <a:noAutofit/>
          </a:bodyPr>
          <a:lstStyle/>
          <a:p>
            <a:pPr algn="ctr"/>
            <a:r>
              <a:rPr lang="en-GB" sz="3600" b="1" dirty="0">
                <a:effectLst>
                  <a:outerShdw blurRad="38100" dist="38100" dir="2700000" algn="tl">
                    <a:srgbClr val="000000">
                      <a:alpha val="43137"/>
                    </a:srgbClr>
                  </a:outerShdw>
                </a:effectLst>
              </a:rPr>
              <a:t>Implicit and Explicit Multithreading</a:t>
            </a:r>
          </a:p>
        </p:txBody>
      </p:sp>
      <p:sp>
        <p:nvSpPr>
          <p:cNvPr id="192519" name="Rectangle 7"/>
          <p:cNvSpPr>
            <a:spLocks noGrp="1" noChangeArrowheads="1"/>
          </p:cNvSpPr>
          <p:nvPr>
            <p:ph type="body" sz="half" idx="2"/>
          </p:nvPr>
        </p:nvSpPr>
        <p:spPr>
          <a:xfrm>
            <a:off x="457200" y="1828800"/>
            <a:ext cx="6203032" cy="4572000"/>
          </a:xfrm>
        </p:spPr>
        <p:txBody>
          <a:bodyPr>
            <a:normAutofit/>
          </a:bodyPr>
          <a:lstStyle/>
          <a:p>
            <a:pPr marL="228600" indent="-228600">
              <a:spcBef>
                <a:spcPts val="2000"/>
              </a:spcBef>
              <a:buFont typeface="Wingdings" pitchFamily="2" charset="2"/>
              <a:buChar char="n"/>
            </a:pPr>
            <a:r>
              <a:rPr lang="en-GB" sz="2000" b="1" dirty="0">
                <a:solidFill>
                  <a:srgbClr val="0000CC"/>
                </a:solidFill>
              </a:rPr>
              <a:t>All commercial processors and most experimental ones use explicit </a:t>
            </a:r>
            <a:r>
              <a:rPr lang="en-GB" sz="2000" b="1" dirty="0" smtClean="0">
                <a:solidFill>
                  <a:srgbClr val="0000CC"/>
                </a:solidFill>
              </a:rPr>
              <a:t>multithreading</a:t>
            </a:r>
          </a:p>
          <a:p>
            <a:pPr lvl="1" indent="-228600">
              <a:buFont typeface="Wingdings" pitchFamily="2" charset="2"/>
              <a:buChar char="n"/>
            </a:pPr>
            <a:r>
              <a:rPr lang="en-GB" sz="1800" b="1" dirty="0" smtClean="0">
                <a:solidFill>
                  <a:srgbClr val="002060"/>
                </a:solidFill>
              </a:rPr>
              <a:t>Concurrently </a:t>
            </a:r>
            <a:r>
              <a:rPr lang="en-GB" sz="1800" b="1" dirty="0">
                <a:solidFill>
                  <a:srgbClr val="002060"/>
                </a:solidFill>
              </a:rPr>
              <a:t>execute instructions from different explicit threads</a:t>
            </a:r>
          </a:p>
          <a:p>
            <a:pPr lvl="1" indent="-228600">
              <a:buFont typeface="Wingdings" pitchFamily="2" charset="2"/>
              <a:buChar char="n"/>
            </a:pPr>
            <a:r>
              <a:rPr lang="en-GB" sz="1800" b="1" dirty="0">
                <a:solidFill>
                  <a:srgbClr val="002060"/>
                </a:solidFill>
              </a:rPr>
              <a:t>Interleave instructions from different threads on shared pipelines or parallel execution on parallel pipelines</a:t>
            </a:r>
          </a:p>
          <a:p>
            <a:pPr marL="228600" indent="-228600">
              <a:spcBef>
                <a:spcPts val="2000"/>
              </a:spcBef>
              <a:buFont typeface="Wingdings" pitchFamily="2" charset="2"/>
              <a:buChar char="n"/>
            </a:pPr>
            <a:r>
              <a:rPr lang="en-GB" sz="2000" b="1" dirty="0">
                <a:solidFill>
                  <a:srgbClr val="0000CC"/>
                </a:solidFill>
              </a:rPr>
              <a:t>Implicit multithreading is concurrent execution of multiple threads extracted from single sequential program</a:t>
            </a:r>
          </a:p>
          <a:p>
            <a:pPr lvl="1" indent="-228600">
              <a:buFont typeface="Wingdings" pitchFamily="2" charset="2"/>
              <a:buChar char="n"/>
            </a:pPr>
            <a:r>
              <a:rPr lang="en-GB" sz="1800" b="1" dirty="0">
                <a:solidFill>
                  <a:srgbClr val="002060"/>
                </a:solidFill>
              </a:rPr>
              <a:t>Implicit threads defined statically by compiler or dynamically by hardware</a:t>
            </a:r>
          </a:p>
        </p:txBody>
      </p:sp>
      <p:sp useBgFill="1">
        <p:nvSpPr>
          <p:cNvPr id="5" name="TextBox 4"/>
          <p:cNvSpPr txBox="1"/>
          <p:nvPr/>
        </p:nvSpPr>
        <p:spPr>
          <a:xfrm>
            <a:off x="185848" y="4572001"/>
            <a:ext cx="423752" cy="607928"/>
          </a:xfrm>
          <a:prstGeom prst="rect">
            <a:avLst/>
          </a:prstGeom>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Contents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a:bodyPr>
          <a:lstStyle/>
          <a:p>
            <a:r>
              <a:rPr lang="en-US" sz="2400" dirty="0" smtClean="0">
                <a:solidFill>
                  <a:srgbClr val="002060"/>
                </a:solidFill>
              </a:rPr>
              <a:t>17.1 Multiple Processor Organizations</a:t>
            </a:r>
          </a:p>
          <a:p>
            <a:r>
              <a:rPr lang="en-US" sz="2400" dirty="0" smtClean="0">
                <a:solidFill>
                  <a:srgbClr val="002060"/>
                </a:solidFill>
              </a:rPr>
              <a:t>17.2 Symmetric Multiprocessors (SMP)</a:t>
            </a:r>
          </a:p>
          <a:p>
            <a:r>
              <a:rPr lang="en-US" sz="2400" dirty="0" smtClean="0">
                <a:solidFill>
                  <a:srgbClr val="002060"/>
                </a:solidFill>
              </a:rPr>
              <a:t>17.3 Cache Coherence and the MESI Protocol</a:t>
            </a:r>
          </a:p>
          <a:p>
            <a:r>
              <a:rPr lang="en-US" sz="2400" dirty="0" smtClean="0">
                <a:solidFill>
                  <a:srgbClr val="002060"/>
                </a:solidFill>
              </a:rPr>
              <a:t>17.4 Multithreading and Chip Multiprocessors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4" name="Rectangle 8"/>
          <p:cNvSpPr>
            <a:spLocks noGrp="1" noChangeArrowheads="1"/>
          </p:cNvSpPr>
          <p:nvPr>
            <p:ph type="title"/>
          </p:nvPr>
        </p:nvSpPr>
        <p:spPr>
          <a:xfrm>
            <a:off x="685800" y="381000"/>
            <a:ext cx="7556313" cy="1116106"/>
          </a:xfrm>
        </p:spPr>
        <p:txBody>
          <a:bodyPr/>
          <a:lstStyle/>
          <a:p>
            <a:r>
              <a:rPr lang="en-GB" b="1" dirty="0">
                <a:effectLst>
                  <a:outerShdw blurRad="38100" dist="38100" dir="2700000" algn="tl">
                    <a:srgbClr val="000000">
                      <a:alpha val="43137"/>
                    </a:srgbClr>
                  </a:outerShdw>
                </a:effectLst>
              </a:rPr>
              <a:t>Approaches to Explicit </a:t>
            </a:r>
            <a:r>
              <a:rPr lang="en-GB" b="1" dirty="0" smtClean="0">
                <a:effectLst>
                  <a:outerShdw blurRad="38100" dist="38100" dir="2700000" algn="tl">
                    <a:srgbClr val="000000">
                      <a:alpha val="43137"/>
                    </a:srgbClr>
                  </a:outerShdw>
                </a:effectLst>
              </a:rPr>
              <a:t>Multithreading (MT)</a:t>
            </a:r>
            <a:endParaRPr lang="en-GB" b="1" dirty="0">
              <a:effectLst>
                <a:outerShdw blurRad="38100" dist="38100" dir="2700000" algn="tl">
                  <a:srgbClr val="000000">
                    <a:alpha val="43137"/>
                  </a:srgbClr>
                </a:outerShdw>
              </a:effectLst>
            </a:endParaRPr>
          </a:p>
        </p:txBody>
      </p:sp>
      <p:sp>
        <p:nvSpPr>
          <p:cNvPr id="193545" name="Rectangle 9"/>
          <p:cNvSpPr>
            <a:spLocks noGrp="1" noChangeArrowheads="1"/>
          </p:cNvSpPr>
          <p:nvPr>
            <p:ph sz="half" idx="1"/>
          </p:nvPr>
        </p:nvSpPr>
        <p:spPr>
          <a:xfrm>
            <a:off x="210486" y="1985963"/>
            <a:ext cx="4145490" cy="4140200"/>
          </a:xfrm>
        </p:spPr>
        <p:txBody>
          <a:bodyPr>
            <a:normAutofit/>
          </a:bodyPr>
          <a:lstStyle/>
          <a:p>
            <a:pPr>
              <a:lnSpc>
                <a:spcPct val="90000"/>
              </a:lnSpc>
            </a:pPr>
            <a:r>
              <a:rPr lang="en-GB" sz="2000" b="1" dirty="0" smtClean="0">
                <a:solidFill>
                  <a:srgbClr val="002060"/>
                </a:solidFill>
              </a:rPr>
              <a:t>Interleaved MT </a:t>
            </a:r>
            <a:endParaRPr lang="en-GB" sz="2000" b="1" dirty="0">
              <a:solidFill>
                <a:srgbClr val="002060"/>
              </a:solidFill>
            </a:endParaRPr>
          </a:p>
          <a:p>
            <a:pPr lvl="1">
              <a:lnSpc>
                <a:spcPct val="90000"/>
              </a:lnSpc>
            </a:pPr>
            <a:r>
              <a:rPr lang="en-GB" sz="1800" dirty="0" smtClean="0">
                <a:solidFill>
                  <a:srgbClr val="002060"/>
                </a:solidFill>
              </a:rPr>
              <a:t>Fine-grained </a:t>
            </a:r>
            <a:r>
              <a:rPr lang="en-GB" dirty="0" smtClean="0">
                <a:solidFill>
                  <a:srgbClr val="002060"/>
                </a:solidFill>
              </a:rPr>
              <a:t>MT</a:t>
            </a:r>
            <a:endParaRPr lang="en-GB" sz="1800" dirty="0">
              <a:solidFill>
                <a:srgbClr val="002060"/>
              </a:solidFill>
            </a:endParaRPr>
          </a:p>
          <a:p>
            <a:pPr lvl="1">
              <a:lnSpc>
                <a:spcPct val="90000"/>
              </a:lnSpc>
            </a:pPr>
            <a:r>
              <a:rPr lang="en-GB" sz="1800" dirty="0">
                <a:solidFill>
                  <a:srgbClr val="002060"/>
                </a:solidFill>
              </a:rPr>
              <a:t>Processor deals with two or more thread contexts at a time</a:t>
            </a:r>
          </a:p>
          <a:p>
            <a:pPr lvl="1">
              <a:lnSpc>
                <a:spcPct val="90000"/>
              </a:lnSpc>
            </a:pPr>
            <a:r>
              <a:rPr lang="en-GB" sz="1800" dirty="0">
                <a:solidFill>
                  <a:srgbClr val="002060"/>
                </a:solidFill>
              </a:rPr>
              <a:t>Switching thread at each clock cycle</a:t>
            </a:r>
          </a:p>
          <a:p>
            <a:pPr lvl="1">
              <a:lnSpc>
                <a:spcPct val="90000"/>
              </a:lnSpc>
            </a:pPr>
            <a:r>
              <a:rPr lang="en-GB" sz="1800" dirty="0">
                <a:solidFill>
                  <a:srgbClr val="002060"/>
                </a:solidFill>
              </a:rPr>
              <a:t>If thread is blocked it is skipped</a:t>
            </a:r>
            <a:endParaRPr lang="en-GB" sz="1800" dirty="0" smtClean="0">
              <a:solidFill>
                <a:srgbClr val="002060"/>
              </a:solidFill>
            </a:endParaRPr>
          </a:p>
          <a:p>
            <a:pPr>
              <a:lnSpc>
                <a:spcPct val="90000"/>
              </a:lnSpc>
            </a:pPr>
            <a:r>
              <a:rPr lang="en-GB" sz="2000" b="1" dirty="0" smtClean="0">
                <a:solidFill>
                  <a:srgbClr val="002060"/>
                </a:solidFill>
              </a:rPr>
              <a:t>Simultaneous </a:t>
            </a:r>
            <a:r>
              <a:rPr lang="en-GB" sz="2000" b="1" dirty="0">
                <a:solidFill>
                  <a:srgbClr val="002060"/>
                </a:solidFill>
              </a:rPr>
              <a:t>(SMT)</a:t>
            </a:r>
          </a:p>
          <a:p>
            <a:pPr lvl="1">
              <a:lnSpc>
                <a:spcPct val="90000"/>
              </a:lnSpc>
            </a:pPr>
            <a:r>
              <a:rPr lang="en-GB" sz="1800" dirty="0">
                <a:solidFill>
                  <a:srgbClr val="002060"/>
                </a:solidFill>
              </a:rPr>
              <a:t>Instructions</a:t>
            </a:r>
            <a:r>
              <a:rPr lang="en-GB" sz="1800" dirty="0" smtClean="0">
                <a:solidFill>
                  <a:srgbClr val="002060"/>
                </a:solidFill>
              </a:rPr>
              <a:t> are simultaneously </a:t>
            </a:r>
            <a:r>
              <a:rPr lang="en-GB" sz="1800" dirty="0">
                <a:solidFill>
                  <a:srgbClr val="002060"/>
                </a:solidFill>
              </a:rPr>
              <a:t>issued from multiple threads to execution units of superscalar </a:t>
            </a:r>
            <a:r>
              <a:rPr lang="en-GB" sz="1800" dirty="0" smtClean="0">
                <a:solidFill>
                  <a:srgbClr val="002060"/>
                </a:solidFill>
              </a:rPr>
              <a:t>processor</a:t>
            </a:r>
            <a:endParaRPr lang="en-GB" sz="1800" dirty="0">
              <a:solidFill>
                <a:srgbClr val="002060"/>
              </a:solidFill>
            </a:endParaRPr>
          </a:p>
        </p:txBody>
      </p:sp>
      <p:sp>
        <p:nvSpPr>
          <p:cNvPr id="7" name="Content Placeholder 6"/>
          <p:cNvSpPr>
            <a:spLocks noGrp="1"/>
          </p:cNvSpPr>
          <p:nvPr>
            <p:ph sz="half" idx="2"/>
          </p:nvPr>
        </p:nvSpPr>
        <p:spPr>
          <a:xfrm>
            <a:off x="4687910" y="1985962"/>
            <a:ext cx="4420594" cy="4514871"/>
          </a:xfrm>
        </p:spPr>
        <p:txBody>
          <a:bodyPr>
            <a:normAutofit/>
          </a:bodyPr>
          <a:lstStyle/>
          <a:p>
            <a:pPr>
              <a:lnSpc>
                <a:spcPct val="90000"/>
              </a:lnSpc>
            </a:pPr>
            <a:r>
              <a:rPr lang="en-GB" sz="2000" b="1" dirty="0" smtClean="0">
                <a:solidFill>
                  <a:srgbClr val="002060"/>
                </a:solidFill>
              </a:rPr>
              <a:t>Blocked MT</a:t>
            </a:r>
          </a:p>
          <a:p>
            <a:pPr lvl="1">
              <a:lnSpc>
                <a:spcPct val="90000"/>
              </a:lnSpc>
            </a:pPr>
            <a:r>
              <a:rPr lang="en-GB" dirty="0" smtClean="0">
                <a:solidFill>
                  <a:srgbClr val="002060"/>
                </a:solidFill>
              </a:rPr>
              <a:t>Coarse-grained MT</a:t>
            </a:r>
          </a:p>
          <a:p>
            <a:pPr lvl="1">
              <a:lnSpc>
                <a:spcPct val="90000"/>
              </a:lnSpc>
            </a:pPr>
            <a:r>
              <a:rPr lang="en-GB" dirty="0" smtClean="0">
                <a:solidFill>
                  <a:srgbClr val="002060"/>
                </a:solidFill>
              </a:rPr>
              <a:t>Thread executed until event causes delay (IO)</a:t>
            </a:r>
          </a:p>
          <a:p>
            <a:pPr lvl="1">
              <a:lnSpc>
                <a:spcPct val="90000"/>
              </a:lnSpc>
            </a:pPr>
            <a:r>
              <a:rPr lang="en-GB" dirty="0" smtClean="0">
                <a:solidFill>
                  <a:srgbClr val="002060"/>
                </a:solidFill>
              </a:rPr>
              <a:t>Effective on in-order processor</a:t>
            </a:r>
          </a:p>
          <a:p>
            <a:pPr lvl="1">
              <a:lnSpc>
                <a:spcPct val="90000"/>
              </a:lnSpc>
            </a:pPr>
            <a:r>
              <a:rPr lang="en-GB" dirty="0" smtClean="0">
                <a:solidFill>
                  <a:srgbClr val="002060"/>
                </a:solidFill>
              </a:rPr>
              <a:t>Avoids pipeline stall (failure)</a:t>
            </a:r>
          </a:p>
          <a:p>
            <a:pPr>
              <a:lnSpc>
                <a:spcPct val="90000"/>
              </a:lnSpc>
            </a:pPr>
            <a:r>
              <a:rPr lang="en-GB" sz="2000" b="1" dirty="0" smtClean="0">
                <a:solidFill>
                  <a:srgbClr val="002060"/>
                </a:solidFill>
              </a:rPr>
              <a:t>Chip multiprocessing</a:t>
            </a:r>
          </a:p>
          <a:p>
            <a:pPr lvl="1">
              <a:lnSpc>
                <a:spcPct val="90000"/>
              </a:lnSpc>
            </a:pPr>
            <a:r>
              <a:rPr lang="en-GB" dirty="0" smtClean="0">
                <a:solidFill>
                  <a:srgbClr val="002060"/>
                </a:solidFill>
              </a:rPr>
              <a:t>Processor is replicated on a single chip</a:t>
            </a:r>
          </a:p>
          <a:p>
            <a:pPr lvl="1">
              <a:lnSpc>
                <a:spcPct val="90000"/>
              </a:lnSpc>
            </a:pPr>
            <a:r>
              <a:rPr lang="en-GB" dirty="0" smtClean="0">
                <a:solidFill>
                  <a:srgbClr val="002060"/>
                </a:solidFill>
              </a:rPr>
              <a:t>Each processor handles separate threads</a:t>
            </a:r>
          </a:p>
          <a:p>
            <a:pPr lvl="1">
              <a:lnSpc>
                <a:spcPct val="90000"/>
              </a:lnSpc>
            </a:pPr>
            <a:r>
              <a:rPr lang="en-GB" dirty="0" smtClean="0">
                <a:solidFill>
                  <a:srgbClr val="002060"/>
                </a:solidFill>
              </a:rPr>
              <a:t>Advantage is that the available logic area on a chip is used effectively</a:t>
            </a:r>
            <a:endParaRPr lang="en-US" dirty="0">
              <a:solidFill>
                <a:srgbClr val="002060"/>
              </a:solidFill>
            </a:endParaRPr>
          </a:p>
        </p:txBody>
      </p:sp>
      <p:sp>
        <p:nvSpPr>
          <p:cNvPr id="5" name="Rectangle 4"/>
          <p:cNvSpPr/>
          <p:nvPr/>
        </p:nvSpPr>
        <p:spPr>
          <a:xfrm>
            <a:off x="214282" y="6215082"/>
            <a:ext cx="3497561" cy="369332"/>
          </a:xfrm>
          <a:prstGeom prst="rect">
            <a:avLst/>
          </a:prstGeom>
        </p:spPr>
        <p:txBody>
          <a:bodyPr wrap="none">
            <a:spAutoFit/>
          </a:bodyPr>
          <a:lstStyle/>
          <a:p>
            <a:r>
              <a:rPr lang="en-US" sz="1800" i="1" dirty="0" smtClean="0"/>
              <a:t>SMT: Simultaneous Multithreading</a:t>
            </a:r>
            <a:endParaRPr lang="en-US" sz="1800" i="1"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81000" y="1143000"/>
            <a:ext cx="2119298" cy="2286000"/>
          </a:xfrm>
        </p:spPr>
        <p:txBody>
          <a:bodyPr>
            <a:normAutofit/>
          </a:bodyPr>
          <a:lstStyle/>
          <a:p>
            <a:pPr algn="ctr"/>
            <a:r>
              <a:rPr lang="en-GB" dirty="0" smtClean="0">
                <a:effectLst>
                  <a:outerShdw blurRad="38100" dist="38100" dir="2700000" algn="tl">
                    <a:srgbClr val="000000">
                      <a:alpha val="43137"/>
                    </a:srgbClr>
                  </a:outerShdw>
                </a:effectLst>
              </a:rPr>
              <a:t>Approaches to Executing Multiple Threads</a:t>
            </a:r>
            <a:endParaRPr lang="en-GB" dirty="0">
              <a:effectLst>
                <a:outerShdw blurRad="38100" dist="38100" dir="2700000" algn="tl">
                  <a:srgbClr val="000000">
                    <a:alpha val="43137"/>
                  </a:srgbClr>
                </a:outerShdw>
              </a:effectLst>
            </a:endParaRPr>
          </a:p>
        </p:txBody>
      </p:sp>
      <p:pic>
        <p:nvPicPr>
          <p:cNvPr id="8197" name="Picture 5"/>
          <p:cNvPicPr>
            <a:picLocks noChangeAspect="1" noChangeArrowheads="1"/>
          </p:cNvPicPr>
          <p:nvPr/>
        </p:nvPicPr>
        <p:blipFill>
          <a:blip r:embed="rId3"/>
          <a:srcRect/>
          <a:stretch>
            <a:fillRect/>
          </a:stretch>
        </p:blipFill>
        <p:spPr bwMode="auto">
          <a:xfrm>
            <a:off x="2609882" y="80986"/>
            <a:ext cx="6534150" cy="6705600"/>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6" name="Rectangle 6"/>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Example Systems</a:t>
            </a:r>
            <a:endParaRPr lang="en-GB" dirty="0">
              <a:effectLst>
                <a:outerShdw blurRad="38100" dist="38100" dir="2700000" algn="tl">
                  <a:srgbClr val="000000">
                    <a:alpha val="43137"/>
                  </a:srgbClr>
                </a:outerShdw>
              </a:effectLst>
            </a:endParaRPr>
          </a:p>
        </p:txBody>
      </p:sp>
      <p:sp>
        <p:nvSpPr>
          <p:cNvPr id="204807" name="Rectangle 7"/>
          <p:cNvSpPr>
            <a:spLocks noGrp="1" noChangeArrowheads="1"/>
          </p:cNvSpPr>
          <p:nvPr>
            <p:ph sz="half" idx="2"/>
          </p:nvPr>
        </p:nvSpPr>
        <p:spPr>
          <a:xfrm>
            <a:off x="500034" y="2000240"/>
            <a:ext cx="3657600" cy="3678797"/>
          </a:xfrm>
        </p:spPr>
        <p:txBody>
          <a:bodyPr>
            <a:noAutofit/>
          </a:bodyPr>
          <a:lstStyle/>
          <a:p>
            <a:r>
              <a:rPr lang="en-GB" sz="2000" dirty="0" smtClean="0">
                <a:solidFill>
                  <a:srgbClr val="002060"/>
                </a:solidFill>
              </a:rPr>
              <a:t>More recent models of the Pentium 4 use a multithreading technique that Intel refers to as </a:t>
            </a:r>
            <a:r>
              <a:rPr lang="en-GB" sz="2000" i="1" dirty="0" smtClean="0">
                <a:solidFill>
                  <a:srgbClr val="002060"/>
                </a:solidFill>
              </a:rPr>
              <a:t>hyperthreading</a:t>
            </a:r>
          </a:p>
          <a:p>
            <a:r>
              <a:rPr lang="en-GB" sz="2000" dirty="0" smtClean="0">
                <a:solidFill>
                  <a:srgbClr val="002060"/>
                </a:solidFill>
              </a:rPr>
              <a:t>Approach is to use SMT with support for two threads</a:t>
            </a:r>
          </a:p>
          <a:p>
            <a:r>
              <a:rPr lang="en-GB" sz="2000" dirty="0" smtClean="0">
                <a:solidFill>
                  <a:srgbClr val="002060"/>
                </a:solidFill>
              </a:rPr>
              <a:t>Thus the single multithreaded processor is logically two processors</a:t>
            </a:r>
            <a:endParaRPr lang="en-GB" sz="2000" dirty="0">
              <a:solidFill>
                <a:srgbClr val="002060"/>
              </a:solidFill>
            </a:endParaRPr>
          </a:p>
        </p:txBody>
      </p:sp>
      <p:sp>
        <p:nvSpPr>
          <p:cNvPr id="6" name="Content Placeholder 5"/>
          <p:cNvSpPr>
            <a:spLocks noGrp="1"/>
          </p:cNvSpPr>
          <p:nvPr>
            <p:ph sz="quarter" idx="4"/>
          </p:nvPr>
        </p:nvSpPr>
        <p:spPr>
          <a:xfrm>
            <a:off x="4357686" y="1928802"/>
            <a:ext cx="4357718" cy="4105835"/>
          </a:xfrm>
        </p:spPr>
        <p:txBody>
          <a:bodyPr>
            <a:noAutofit/>
          </a:bodyPr>
          <a:lstStyle/>
          <a:p>
            <a:r>
              <a:rPr lang="en-GB" sz="2000" dirty="0" smtClean="0">
                <a:solidFill>
                  <a:srgbClr val="002060"/>
                </a:solidFill>
              </a:rPr>
              <a:t>Chip used in high-end PowerPC products</a:t>
            </a:r>
            <a:endParaRPr lang="en-US" sz="2000" dirty="0" smtClean="0">
              <a:solidFill>
                <a:srgbClr val="002060"/>
              </a:solidFill>
            </a:endParaRPr>
          </a:p>
          <a:p>
            <a:r>
              <a:rPr lang="en-US" sz="2000" dirty="0" smtClean="0">
                <a:solidFill>
                  <a:srgbClr val="002060"/>
                </a:solidFill>
              </a:rPr>
              <a:t>Combines chip multiprocessing with SMT</a:t>
            </a:r>
          </a:p>
          <a:p>
            <a:pPr lvl="1"/>
            <a:r>
              <a:rPr lang="en-US" dirty="0" smtClean="0">
                <a:solidFill>
                  <a:srgbClr val="002060"/>
                </a:solidFill>
              </a:rPr>
              <a:t>Has two separate processors, each of which is a multithreaded processor capable of supporting two threads concurrently using SMT</a:t>
            </a:r>
          </a:p>
          <a:p>
            <a:pPr lvl="1"/>
            <a:r>
              <a:rPr lang="en-US" dirty="0" smtClean="0">
                <a:solidFill>
                  <a:srgbClr val="002060"/>
                </a:solidFill>
              </a:rPr>
              <a:t>Designers found that having two two-way SMT processors on a single chip provided superior performance to a single four-way SMT processor</a:t>
            </a:r>
            <a:endParaRPr lang="en-GB" dirty="0" smtClean="0">
              <a:solidFill>
                <a:srgbClr val="002060"/>
              </a:solidFill>
            </a:endParaRPr>
          </a:p>
        </p:txBody>
      </p:sp>
      <p:sp>
        <p:nvSpPr>
          <p:cNvPr id="4" name="Text Placeholder 3"/>
          <p:cNvSpPr>
            <a:spLocks noGrp="1"/>
          </p:cNvSpPr>
          <p:nvPr>
            <p:ph type="body" idx="1"/>
          </p:nvPr>
        </p:nvSpPr>
        <p:spPr>
          <a:xfrm>
            <a:off x="497541" y="1463197"/>
            <a:ext cx="3657600" cy="322729"/>
          </a:xfrm>
        </p:spPr>
        <p:txBody>
          <a:bodyPr/>
          <a:lstStyle/>
          <a:p>
            <a:r>
              <a:rPr lang="en-US" sz="2000" dirty="0" smtClean="0"/>
              <a:t>Pentium 4</a:t>
            </a:r>
            <a:endParaRPr lang="en-US" sz="2000" dirty="0"/>
          </a:p>
        </p:txBody>
      </p:sp>
      <p:sp>
        <p:nvSpPr>
          <p:cNvPr id="5" name="Text Placeholder 4"/>
          <p:cNvSpPr>
            <a:spLocks noGrp="1"/>
          </p:cNvSpPr>
          <p:nvPr>
            <p:ph type="body" sz="quarter" idx="3"/>
          </p:nvPr>
        </p:nvSpPr>
        <p:spPr>
          <a:xfrm>
            <a:off x="4399878" y="1463197"/>
            <a:ext cx="3905922" cy="322729"/>
          </a:xfrm>
        </p:spPr>
        <p:txBody>
          <a:bodyPr/>
          <a:lstStyle/>
          <a:p>
            <a:r>
              <a:rPr lang="en-US" sz="2000" dirty="0" smtClean="0"/>
              <a:t>IBM Power5</a:t>
            </a:r>
            <a:endParaRPr lang="en-US" sz="2000"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Exercises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fontScale="85000" lnSpcReduction="10000"/>
          </a:bodyPr>
          <a:lstStyle/>
          <a:p>
            <a:r>
              <a:rPr lang="en-US" sz="2400" dirty="0" smtClean="0">
                <a:solidFill>
                  <a:srgbClr val="002060"/>
                </a:solidFill>
              </a:rPr>
              <a:t>17.1 List and briefly define three types of computer system organization. </a:t>
            </a:r>
          </a:p>
          <a:p>
            <a:r>
              <a:rPr lang="en-US" sz="2400" dirty="0" smtClean="0">
                <a:solidFill>
                  <a:srgbClr val="002060"/>
                </a:solidFill>
              </a:rPr>
              <a:t>17.2 What are the chief characteristics of an SMP(symmetric multiprocessor)? </a:t>
            </a:r>
          </a:p>
          <a:p>
            <a:r>
              <a:rPr lang="en-US" sz="2400" dirty="0" smtClean="0">
                <a:solidFill>
                  <a:srgbClr val="002060"/>
                </a:solidFill>
              </a:rPr>
              <a:t>17.3 What are some of the potential advantages of an SMP compared with a uniprocessor? </a:t>
            </a:r>
          </a:p>
          <a:p>
            <a:r>
              <a:rPr lang="en-US" sz="2400" dirty="0" smtClean="0">
                <a:solidFill>
                  <a:srgbClr val="002060"/>
                </a:solidFill>
              </a:rPr>
              <a:t>17.4 What are some of the key OS design issues for an SMP? </a:t>
            </a:r>
          </a:p>
          <a:p>
            <a:r>
              <a:rPr lang="en-US" sz="2400" dirty="0" smtClean="0">
                <a:solidFill>
                  <a:srgbClr val="002060"/>
                </a:solidFill>
              </a:rPr>
              <a:t>17.5 What is the difference between software and hardware cache coherent schemes? </a:t>
            </a:r>
          </a:p>
          <a:p>
            <a:r>
              <a:rPr lang="en-US" sz="2400" dirty="0" smtClean="0">
                <a:solidFill>
                  <a:srgbClr val="002060"/>
                </a:solidFill>
              </a:rPr>
              <a:t>17.6 What is the meaning of each of the four states in the MESI protocol?</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428868"/>
            <a:ext cx="3657600" cy="3929090"/>
          </a:xfrm>
        </p:spPr>
        <p:txBody>
          <a:bodyPr>
            <a:normAutofit/>
          </a:bodyPr>
          <a:lstStyle/>
          <a:p>
            <a:pPr marL="228600" lvl="1">
              <a:lnSpc>
                <a:spcPct val="80000"/>
              </a:lnSpc>
              <a:spcBef>
                <a:spcPts val="1800"/>
              </a:spcBef>
              <a:buClr>
                <a:schemeClr val="accent1"/>
              </a:buClr>
            </a:pPr>
            <a:r>
              <a:rPr lang="en-US" sz="2000" dirty="0" smtClean="0">
                <a:solidFill>
                  <a:srgbClr val="002060"/>
                </a:solidFill>
              </a:rPr>
              <a:t>Multiple processor organizations</a:t>
            </a:r>
          </a:p>
          <a:p>
            <a:pPr lvl="1">
              <a:lnSpc>
                <a:spcPct val="90000"/>
              </a:lnSpc>
            </a:pPr>
            <a:r>
              <a:rPr lang="en-US" dirty="0" smtClean="0">
                <a:solidFill>
                  <a:srgbClr val="002060"/>
                </a:solidFill>
              </a:rPr>
              <a:t>Types of parallel processor systems</a:t>
            </a:r>
          </a:p>
          <a:p>
            <a:pPr lvl="1">
              <a:lnSpc>
                <a:spcPct val="90000"/>
              </a:lnSpc>
            </a:pPr>
            <a:r>
              <a:rPr lang="en-US" dirty="0" smtClean="0">
                <a:solidFill>
                  <a:srgbClr val="002060"/>
                </a:solidFill>
              </a:rPr>
              <a:t>Parallel organizations</a:t>
            </a:r>
          </a:p>
          <a:p>
            <a:pPr marL="228600" lvl="1">
              <a:lnSpc>
                <a:spcPct val="90000"/>
              </a:lnSpc>
              <a:spcBef>
                <a:spcPts val="1800"/>
              </a:spcBef>
              <a:buClr>
                <a:schemeClr val="accent1"/>
              </a:buClr>
            </a:pPr>
            <a:r>
              <a:rPr lang="en-US" sz="2000" dirty="0" smtClean="0">
                <a:solidFill>
                  <a:srgbClr val="002060"/>
                </a:solidFill>
              </a:rPr>
              <a:t>Symmetric multiprocessors</a:t>
            </a:r>
          </a:p>
          <a:p>
            <a:pPr lvl="1">
              <a:lnSpc>
                <a:spcPct val="90000"/>
              </a:lnSpc>
            </a:pPr>
            <a:r>
              <a:rPr lang="en-US" dirty="0" smtClean="0">
                <a:solidFill>
                  <a:srgbClr val="002060"/>
                </a:solidFill>
              </a:rPr>
              <a:t>Organization</a:t>
            </a:r>
          </a:p>
          <a:p>
            <a:pPr lvl="1">
              <a:lnSpc>
                <a:spcPct val="90000"/>
              </a:lnSpc>
            </a:pPr>
            <a:r>
              <a:rPr lang="en-US" dirty="0" smtClean="0">
                <a:solidFill>
                  <a:srgbClr val="002060"/>
                </a:solidFill>
              </a:rPr>
              <a:t>Multiprocessor operating system design considerations</a:t>
            </a:r>
          </a:p>
        </p:txBody>
      </p:sp>
      <p:sp>
        <p:nvSpPr>
          <p:cNvPr id="32" name="Content Placeholder 31"/>
          <p:cNvSpPr>
            <a:spLocks noGrp="1"/>
          </p:cNvSpPr>
          <p:nvPr>
            <p:ph sz="quarter" idx="4"/>
          </p:nvPr>
        </p:nvSpPr>
        <p:spPr>
          <a:xfrm>
            <a:off x="4495800" y="2428868"/>
            <a:ext cx="3810000" cy="4429132"/>
          </a:xfrm>
        </p:spPr>
        <p:txBody>
          <a:bodyPr>
            <a:normAutofit/>
          </a:bodyPr>
          <a:lstStyle/>
          <a:p>
            <a:pPr marL="228600" lvl="1">
              <a:spcBef>
                <a:spcPts val="1800"/>
              </a:spcBef>
              <a:buClr>
                <a:schemeClr val="accent1"/>
              </a:buClr>
            </a:pPr>
            <a:r>
              <a:rPr lang="en-US" sz="2000" dirty="0" smtClean="0">
                <a:solidFill>
                  <a:srgbClr val="002060"/>
                </a:solidFill>
              </a:rPr>
              <a:t>Cache coherence and the MESI protocol</a:t>
            </a:r>
          </a:p>
          <a:p>
            <a:pPr lvl="1">
              <a:lnSpc>
                <a:spcPct val="90000"/>
              </a:lnSpc>
            </a:pPr>
            <a:r>
              <a:rPr lang="en-US" dirty="0" smtClean="0">
                <a:solidFill>
                  <a:srgbClr val="002060"/>
                </a:solidFill>
              </a:rPr>
              <a:t>Software solutions</a:t>
            </a:r>
          </a:p>
          <a:p>
            <a:pPr lvl="1">
              <a:lnSpc>
                <a:spcPct val="90000"/>
              </a:lnSpc>
            </a:pPr>
            <a:r>
              <a:rPr lang="en-US" dirty="0" smtClean="0">
                <a:solidFill>
                  <a:srgbClr val="002060"/>
                </a:solidFill>
              </a:rPr>
              <a:t>Hardware solutions</a:t>
            </a:r>
          </a:p>
          <a:p>
            <a:pPr lvl="1">
              <a:lnSpc>
                <a:spcPct val="90000"/>
              </a:lnSpc>
            </a:pPr>
            <a:r>
              <a:rPr lang="en-US" dirty="0" smtClean="0">
                <a:solidFill>
                  <a:srgbClr val="002060"/>
                </a:solidFill>
              </a:rPr>
              <a:t>The MESI protocol</a:t>
            </a:r>
          </a:p>
          <a:p>
            <a:pPr marL="228600" lvl="1">
              <a:spcBef>
                <a:spcPts val="1800"/>
              </a:spcBef>
              <a:buClr>
                <a:schemeClr val="accent1"/>
              </a:buClr>
            </a:pPr>
            <a:r>
              <a:rPr lang="en-US" dirty="0" smtClean="0">
                <a:solidFill>
                  <a:srgbClr val="002060"/>
                </a:solidFill>
              </a:rPr>
              <a:t>Multithreading and chip multiprocessors</a:t>
            </a:r>
          </a:p>
          <a:p>
            <a:pPr lvl="1"/>
            <a:r>
              <a:rPr lang="en-US" sz="1700" dirty="0" smtClean="0">
                <a:solidFill>
                  <a:srgbClr val="002060"/>
                </a:solidFill>
              </a:rPr>
              <a:t>Implicit and explicit multithreading</a:t>
            </a:r>
          </a:p>
          <a:p>
            <a:pPr lvl="1"/>
            <a:r>
              <a:rPr lang="en-US" sz="1700" dirty="0" smtClean="0">
                <a:solidFill>
                  <a:srgbClr val="002060"/>
                </a:solidFill>
              </a:rPr>
              <a:t>Approaches to explicit multithreading</a:t>
            </a:r>
          </a:p>
          <a:p>
            <a:pPr lvl="1"/>
            <a:r>
              <a:rPr lang="en-US" sz="1700" dirty="0" smtClean="0">
                <a:solidFill>
                  <a:srgbClr val="002060"/>
                </a:solidFill>
              </a:rPr>
              <a:t>Example systems</a:t>
            </a:r>
          </a:p>
        </p:txBody>
      </p:sp>
      <p:sp>
        <p:nvSpPr>
          <p:cNvPr id="44035" name="Rectangle 3"/>
          <p:cNvSpPr>
            <a:spLocks noGrp="1" noChangeArrowheads="1"/>
          </p:cNvSpPr>
          <p:nvPr>
            <p:ph type="body" idx="1"/>
          </p:nvPr>
        </p:nvSpPr>
        <p:spPr>
          <a:xfrm>
            <a:off x="533400" y="1219201"/>
            <a:ext cx="3657600" cy="709602"/>
          </a:xfrm>
        </p:spPr>
        <p:txBody>
          <a:bodyPr>
            <a:normAutofit lnSpcReduction="10000"/>
          </a:bodyPr>
          <a:lstStyle/>
          <a:p>
            <a:endParaRPr lang="en-US" sz="800" dirty="0" smtClean="0"/>
          </a:p>
          <a:p>
            <a:endParaRPr lang="en-US" sz="800" dirty="0" smtClean="0"/>
          </a:p>
          <a:p>
            <a:r>
              <a:rPr lang="en-US" sz="3200" dirty="0" smtClean="0"/>
              <a:t>Chapter 17</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Parallel</a:t>
            </a:r>
          </a:p>
          <a:p>
            <a:r>
              <a:rPr lang="en-US" sz="2800" dirty="0" smtClean="0">
                <a:solidFill>
                  <a:schemeClr val="tx2"/>
                </a:solidFill>
                <a:latin typeface="+mj-lt"/>
                <a:ea typeface="+mj-ea"/>
                <a:cs typeface="+mj-cs"/>
              </a:rPr>
              <a:t>Processing</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98474" y="484094"/>
            <a:ext cx="7859740" cy="658890"/>
          </a:xfrm>
        </p:spPr>
        <p:txBody>
          <a:bodyPr/>
          <a:lstStyle/>
          <a:p>
            <a:r>
              <a:rPr lang="en-US" b="1" dirty="0" smtClean="0">
                <a:effectLst>
                  <a:outerShdw blurRad="38100" dist="38100" dir="2700000" algn="tl">
                    <a:srgbClr val="000000">
                      <a:alpha val="43137"/>
                    </a:srgbClr>
                  </a:outerShdw>
                </a:effectLst>
              </a:rPr>
              <a:t>17.1- Multiple </a:t>
            </a:r>
            <a:r>
              <a:rPr lang="en-US" b="1" dirty="0">
                <a:effectLst>
                  <a:outerShdw blurRad="38100" dist="38100" dir="2700000" algn="tl">
                    <a:srgbClr val="000000">
                      <a:alpha val="43137"/>
                    </a:srgbClr>
                  </a:outerShdw>
                </a:effectLst>
              </a:rPr>
              <a:t>Processor Organization</a:t>
            </a:r>
          </a:p>
        </p:txBody>
      </p:sp>
      <p:sp>
        <p:nvSpPr>
          <p:cNvPr id="8" name="Slide Number Placeholder 7"/>
          <p:cNvSpPr>
            <a:spLocks noGrp="1"/>
          </p:cNvSpPr>
          <p:nvPr>
            <p:ph type="sldNum" sz="quarter" idx="12"/>
          </p:nvPr>
        </p:nvSpPr>
        <p:spPr/>
        <p:txBody>
          <a:bodyPr/>
          <a:lstStyle/>
          <a:p>
            <a:fld id="{8AF02B71-8991-4516-A01E-F1A9ACD28BDC}" type="slidenum">
              <a:rPr lang="en-US" smtClean="0"/>
              <a:pPr/>
              <a:t>4</a:t>
            </a:fld>
            <a:endParaRPr lang="en-US"/>
          </a:p>
        </p:txBody>
      </p:sp>
      <p:sp>
        <p:nvSpPr>
          <p:cNvPr id="13" name="Rectangle 12"/>
          <p:cNvSpPr/>
          <p:nvPr/>
        </p:nvSpPr>
        <p:spPr>
          <a:xfrm>
            <a:off x="2915816" y="1628800"/>
            <a:ext cx="1584176" cy="50405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Code</a:t>
            </a:r>
            <a:endParaRPr lang="en-US" dirty="0"/>
          </a:p>
        </p:txBody>
      </p:sp>
      <p:sp>
        <p:nvSpPr>
          <p:cNvPr id="14" name="Rectangle 13"/>
          <p:cNvSpPr/>
          <p:nvPr/>
        </p:nvSpPr>
        <p:spPr>
          <a:xfrm>
            <a:off x="4499992" y="1628800"/>
            <a:ext cx="1584176" cy="50405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a:t>
            </a:r>
            <a:endParaRPr lang="en-US" dirty="0"/>
          </a:p>
        </p:txBody>
      </p:sp>
      <p:sp>
        <p:nvSpPr>
          <p:cNvPr id="15" name="Rectangle 14"/>
          <p:cNvSpPr/>
          <p:nvPr/>
        </p:nvSpPr>
        <p:spPr>
          <a:xfrm>
            <a:off x="467544" y="2348880"/>
            <a:ext cx="1872208" cy="172819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Dùng</a:t>
            </a:r>
            <a:r>
              <a:rPr lang="en-US" sz="2000" dirty="0" smtClean="0"/>
              <a:t> 1 CU </a:t>
            </a:r>
            <a:r>
              <a:rPr lang="en-US" sz="2000" dirty="0" err="1" smtClean="0"/>
              <a:t>lấy</a:t>
            </a:r>
            <a:r>
              <a:rPr lang="en-US" sz="2000" dirty="0" smtClean="0"/>
              <a:t> </a:t>
            </a:r>
            <a:r>
              <a:rPr lang="en-US" sz="2000" dirty="0" err="1" smtClean="0"/>
              <a:t>lệnh</a:t>
            </a:r>
            <a:r>
              <a:rPr lang="en-US" sz="2000" dirty="0" smtClean="0"/>
              <a:t> </a:t>
            </a:r>
            <a:r>
              <a:rPr lang="en-US" sz="2000" dirty="0" err="1" smtClean="0"/>
              <a:t>đưa</a:t>
            </a:r>
            <a:r>
              <a:rPr lang="en-US" sz="2000" dirty="0" smtClean="0"/>
              <a:t> </a:t>
            </a:r>
            <a:r>
              <a:rPr lang="en-US" sz="2000" dirty="0" err="1" smtClean="0"/>
              <a:t>vào</a:t>
            </a:r>
            <a:r>
              <a:rPr lang="en-US" sz="2000" dirty="0" smtClean="0"/>
              <a:t> </a:t>
            </a:r>
            <a:r>
              <a:rPr lang="en-US" sz="2000" dirty="0" err="1" smtClean="0"/>
              <a:t>nhiều</a:t>
            </a:r>
            <a:r>
              <a:rPr lang="en-US" sz="2000" dirty="0" smtClean="0"/>
              <a:t> </a:t>
            </a:r>
            <a:r>
              <a:rPr lang="en-US" sz="2000" dirty="0" err="1" smtClean="0"/>
              <a:t>bộ</a:t>
            </a:r>
            <a:r>
              <a:rPr lang="en-US" sz="2000" dirty="0" smtClean="0"/>
              <a:t> </a:t>
            </a:r>
            <a:r>
              <a:rPr lang="en-US" sz="2000" dirty="0" err="1" smtClean="0"/>
              <a:t>xử</a:t>
            </a:r>
            <a:r>
              <a:rPr lang="en-US" sz="2000" dirty="0" smtClean="0"/>
              <a:t> </a:t>
            </a:r>
            <a:r>
              <a:rPr lang="en-US" sz="2000" dirty="0" err="1" smtClean="0"/>
              <a:t>lý</a:t>
            </a:r>
            <a:r>
              <a:rPr lang="en-US" sz="2000" dirty="0" smtClean="0"/>
              <a:t> (PU)</a:t>
            </a:r>
            <a:endParaRPr lang="en-US" sz="2000" dirty="0"/>
          </a:p>
        </p:txBody>
      </p:sp>
      <p:sp>
        <p:nvSpPr>
          <p:cNvPr id="16" name="Rectangle 15"/>
          <p:cNvSpPr/>
          <p:nvPr/>
        </p:nvSpPr>
        <p:spPr>
          <a:xfrm>
            <a:off x="2411760" y="2348880"/>
            <a:ext cx="2016224" cy="172819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Dùng</a:t>
            </a:r>
            <a:r>
              <a:rPr lang="en-US" sz="2000" dirty="0" smtClean="0"/>
              <a:t>  </a:t>
            </a:r>
            <a:r>
              <a:rPr lang="en-US" sz="2000" dirty="0" err="1" smtClean="0"/>
              <a:t>nhiều</a:t>
            </a:r>
            <a:r>
              <a:rPr lang="en-US" sz="2000" dirty="0" smtClean="0"/>
              <a:t> CU </a:t>
            </a:r>
            <a:r>
              <a:rPr lang="en-US" sz="2000" dirty="0" err="1" smtClean="0"/>
              <a:t>lấy</a:t>
            </a:r>
            <a:r>
              <a:rPr lang="en-US" sz="2000" dirty="0" smtClean="0"/>
              <a:t> </a:t>
            </a:r>
            <a:r>
              <a:rPr lang="en-US" sz="2000" dirty="0" err="1" smtClean="0"/>
              <a:t>lệnh</a:t>
            </a:r>
            <a:r>
              <a:rPr lang="en-US" sz="2000" dirty="0" smtClean="0"/>
              <a:t> </a:t>
            </a:r>
            <a:r>
              <a:rPr lang="en-US" sz="2000" dirty="0" err="1" smtClean="0"/>
              <a:t>đưa</a:t>
            </a:r>
            <a:r>
              <a:rPr lang="en-US" sz="2000" dirty="0" smtClean="0"/>
              <a:t> </a:t>
            </a:r>
            <a:r>
              <a:rPr lang="en-US" sz="2000" dirty="0" err="1" smtClean="0"/>
              <a:t>vào</a:t>
            </a:r>
            <a:r>
              <a:rPr lang="en-US" sz="2000" dirty="0" smtClean="0"/>
              <a:t> </a:t>
            </a:r>
            <a:r>
              <a:rPr lang="en-US" sz="2000" dirty="0" err="1" smtClean="0"/>
              <a:t>nhiều</a:t>
            </a:r>
            <a:r>
              <a:rPr lang="en-US" sz="2000" dirty="0" smtClean="0"/>
              <a:t> </a:t>
            </a:r>
            <a:r>
              <a:rPr lang="en-US" sz="2000" dirty="0" err="1" smtClean="0"/>
              <a:t>bộ</a:t>
            </a:r>
            <a:r>
              <a:rPr lang="en-US" sz="2000" dirty="0" smtClean="0"/>
              <a:t> </a:t>
            </a:r>
            <a:r>
              <a:rPr lang="en-US" sz="2000" dirty="0" err="1" smtClean="0"/>
              <a:t>xử</a:t>
            </a:r>
            <a:r>
              <a:rPr lang="en-US" sz="2000" dirty="0" smtClean="0"/>
              <a:t> </a:t>
            </a:r>
            <a:r>
              <a:rPr lang="en-US" sz="2000" dirty="0" err="1" smtClean="0"/>
              <a:t>lý</a:t>
            </a:r>
            <a:r>
              <a:rPr lang="en-US" sz="2000" dirty="0" smtClean="0"/>
              <a:t> (PU)</a:t>
            </a:r>
            <a:endParaRPr lang="en-US" sz="2000" dirty="0"/>
          </a:p>
        </p:txBody>
      </p:sp>
      <p:sp>
        <p:nvSpPr>
          <p:cNvPr id="17" name="Rectangle 16"/>
          <p:cNvSpPr/>
          <p:nvPr/>
        </p:nvSpPr>
        <p:spPr>
          <a:xfrm>
            <a:off x="467544" y="4149080"/>
            <a:ext cx="1872208" cy="172819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Một</a:t>
            </a:r>
            <a:r>
              <a:rPr lang="en-US" sz="2000" dirty="0" smtClean="0"/>
              <a:t> </a:t>
            </a:r>
            <a:r>
              <a:rPr lang="en-US" sz="2000" dirty="0" err="1" smtClean="0"/>
              <a:t>dòng</a:t>
            </a:r>
            <a:r>
              <a:rPr lang="en-US" sz="2000" dirty="0" smtClean="0"/>
              <a:t> </a:t>
            </a:r>
            <a:r>
              <a:rPr lang="en-US" sz="2000" dirty="0" err="1" smtClean="0"/>
              <a:t>các</a:t>
            </a:r>
            <a:r>
              <a:rPr lang="en-US" sz="2000" dirty="0" smtClean="0"/>
              <a:t> </a:t>
            </a:r>
            <a:r>
              <a:rPr lang="en-US" sz="2000" dirty="0" err="1" smtClean="0"/>
              <a:t>lệnh</a:t>
            </a:r>
            <a:r>
              <a:rPr lang="en-US" sz="2000" dirty="0" smtClean="0"/>
              <a:t> (Single Instruction stream – SI)</a:t>
            </a:r>
            <a:endParaRPr lang="en-US" sz="2000" dirty="0"/>
          </a:p>
        </p:txBody>
      </p:sp>
      <p:sp>
        <p:nvSpPr>
          <p:cNvPr id="19" name="Rectangle 18"/>
          <p:cNvSpPr/>
          <p:nvPr/>
        </p:nvSpPr>
        <p:spPr>
          <a:xfrm>
            <a:off x="2411760" y="4149080"/>
            <a:ext cx="2016224" cy="172819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Nhiều</a:t>
            </a:r>
            <a:r>
              <a:rPr lang="en-US" sz="2000" dirty="0" smtClean="0"/>
              <a:t> </a:t>
            </a:r>
            <a:r>
              <a:rPr lang="en-US" sz="2000" dirty="0" err="1" smtClean="0"/>
              <a:t>dòng</a:t>
            </a:r>
            <a:r>
              <a:rPr lang="en-US" sz="2000" dirty="0" smtClean="0"/>
              <a:t> </a:t>
            </a:r>
            <a:r>
              <a:rPr lang="en-US" sz="2000" dirty="0" err="1" smtClean="0"/>
              <a:t>các</a:t>
            </a:r>
            <a:r>
              <a:rPr lang="en-US" sz="2000" dirty="0" smtClean="0"/>
              <a:t> </a:t>
            </a:r>
            <a:r>
              <a:rPr lang="en-US" sz="2000" dirty="0" err="1" smtClean="0"/>
              <a:t>lệnh</a:t>
            </a:r>
            <a:r>
              <a:rPr lang="en-US" sz="2000" dirty="0" smtClean="0"/>
              <a:t> (Multiple Instruction streams – MI)</a:t>
            </a:r>
            <a:endParaRPr lang="en-US" sz="2000" dirty="0"/>
          </a:p>
        </p:txBody>
      </p:sp>
      <p:sp>
        <p:nvSpPr>
          <p:cNvPr id="20" name="Rectangle 19"/>
          <p:cNvSpPr/>
          <p:nvPr/>
        </p:nvSpPr>
        <p:spPr>
          <a:xfrm>
            <a:off x="4572000" y="2348880"/>
            <a:ext cx="1872208" cy="1728192"/>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Dùng</a:t>
            </a:r>
            <a:r>
              <a:rPr lang="en-US" sz="2000" dirty="0" smtClean="0"/>
              <a:t> 1 MU </a:t>
            </a:r>
            <a:r>
              <a:rPr lang="en-US" sz="2000" dirty="0" err="1" smtClean="0"/>
              <a:t>lấy</a:t>
            </a:r>
            <a:r>
              <a:rPr lang="en-US" sz="2000" dirty="0" smtClean="0"/>
              <a:t> data </a:t>
            </a:r>
            <a:r>
              <a:rPr lang="en-US" sz="2000" dirty="0" err="1" smtClean="0"/>
              <a:t>đưa</a:t>
            </a:r>
            <a:r>
              <a:rPr lang="en-US" sz="2000" dirty="0" smtClean="0"/>
              <a:t> </a:t>
            </a:r>
            <a:r>
              <a:rPr lang="en-US" sz="2000" dirty="0" err="1" smtClean="0"/>
              <a:t>vào</a:t>
            </a:r>
            <a:r>
              <a:rPr lang="en-US" sz="2000" dirty="0" smtClean="0"/>
              <a:t> </a:t>
            </a:r>
            <a:r>
              <a:rPr lang="en-US" sz="2000" dirty="0" err="1" smtClean="0"/>
              <a:t>nhiều</a:t>
            </a:r>
            <a:r>
              <a:rPr lang="en-US" sz="2000" dirty="0" smtClean="0"/>
              <a:t> </a:t>
            </a:r>
            <a:r>
              <a:rPr lang="en-US" sz="2000" dirty="0" err="1" smtClean="0"/>
              <a:t>bộ</a:t>
            </a:r>
            <a:r>
              <a:rPr lang="en-US" sz="2000" dirty="0" smtClean="0"/>
              <a:t> </a:t>
            </a:r>
            <a:r>
              <a:rPr lang="en-US" sz="2000" dirty="0" err="1" smtClean="0"/>
              <a:t>xử</a:t>
            </a:r>
            <a:r>
              <a:rPr lang="en-US" sz="2000" dirty="0" smtClean="0"/>
              <a:t> </a:t>
            </a:r>
            <a:r>
              <a:rPr lang="en-US" sz="2000" dirty="0" err="1" smtClean="0"/>
              <a:t>lý</a:t>
            </a:r>
            <a:r>
              <a:rPr lang="en-US" sz="2000" dirty="0" smtClean="0"/>
              <a:t> (PU)</a:t>
            </a:r>
            <a:endParaRPr lang="en-US" sz="2000" dirty="0"/>
          </a:p>
        </p:txBody>
      </p:sp>
      <p:sp>
        <p:nvSpPr>
          <p:cNvPr id="21" name="Rectangle 20"/>
          <p:cNvSpPr/>
          <p:nvPr/>
        </p:nvSpPr>
        <p:spPr>
          <a:xfrm>
            <a:off x="6516216" y="2348880"/>
            <a:ext cx="2016224" cy="1728192"/>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Dùng</a:t>
            </a:r>
            <a:r>
              <a:rPr lang="en-US" sz="2000" dirty="0" smtClean="0"/>
              <a:t>  </a:t>
            </a:r>
            <a:r>
              <a:rPr lang="en-US" sz="2000" dirty="0" err="1" smtClean="0"/>
              <a:t>nhiều</a:t>
            </a:r>
            <a:r>
              <a:rPr lang="en-US" sz="2000" dirty="0" smtClean="0"/>
              <a:t> MU </a:t>
            </a:r>
            <a:r>
              <a:rPr lang="en-US" sz="2000" dirty="0" err="1" smtClean="0"/>
              <a:t>lấy</a:t>
            </a:r>
            <a:r>
              <a:rPr lang="en-US" sz="2000" dirty="0" smtClean="0"/>
              <a:t> data </a:t>
            </a:r>
            <a:r>
              <a:rPr lang="en-US" sz="2000" dirty="0" err="1" smtClean="0"/>
              <a:t>đưa</a:t>
            </a:r>
            <a:r>
              <a:rPr lang="en-US" sz="2000" dirty="0" smtClean="0"/>
              <a:t> </a:t>
            </a:r>
            <a:r>
              <a:rPr lang="en-US" sz="2000" dirty="0" err="1" smtClean="0"/>
              <a:t>vào</a:t>
            </a:r>
            <a:r>
              <a:rPr lang="en-US" sz="2000" dirty="0" smtClean="0"/>
              <a:t> </a:t>
            </a:r>
            <a:r>
              <a:rPr lang="en-US" sz="2000" dirty="0" err="1" smtClean="0"/>
              <a:t>nhiều</a:t>
            </a:r>
            <a:r>
              <a:rPr lang="en-US" sz="2000" dirty="0" smtClean="0"/>
              <a:t> </a:t>
            </a:r>
            <a:r>
              <a:rPr lang="en-US" sz="2000" dirty="0" err="1" smtClean="0"/>
              <a:t>bộ</a:t>
            </a:r>
            <a:r>
              <a:rPr lang="en-US" sz="2000" dirty="0" smtClean="0"/>
              <a:t> </a:t>
            </a:r>
            <a:r>
              <a:rPr lang="en-US" sz="2000" dirty="0" err="1" smtClean="0"/>
              <a:t>xử</a:t>
            </a:r>
            <a:r>
              <a:rPr lang="en-US" sz="2000" dirty="0" smtClean="0"/>
              <a:t> </a:t>
            </a:r>
            <a:r>
              <a:rPr lang="en-US" sz="2000" dirty="0" err="1" smtClean="0"/>
              <a:t>lý</a:t>
            </a:r>
            <a:r>
              <a:rPr lang="en-US" sz="2000" dirty="0" smtClean="0"/>
              <a:t> (PU)</a:t>
            </a:r>
            <a:endParaRPr lang="en-US" sz="2000" dirty="0"/>
          </a:p>
        </p:txBody>
      </p:sp>
      <p:sp>
        <p:nvSpPr>
          <p:cNvPr id="22" name="Rectangle 21"/>
          <p:cNvSpPr/>
          <p:nvPr/>
        </p:nvSpPr>
        <p:spPr>
          <a:xfrm>
            <a:off x="4572000" y="4149080"/>
            <a:ext cx="1872208" cy="1728192"/>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Một</a:t>
            </a:r>
            <a:r>
              <a:rPr lang="en-US" sz="2000" dirty="0" smtClean="0"/>
              <a:t> </a:t>
            </a:r>
            <a:r>
              <a:rPr lang="en-US" sz="2000" dirty="0" err="1" smtClean="0"/>
              <a:t>dòng</a:t>
            </a:r>
            <a:r>
              <a:rPr lang="en-US" sz="2000" dirty="0" smtClean="0"/>
              <a:t> data (Single data stream – SD)</a:t>
            </a:r>
            <a:endParaRPr lang="en-US" sz="2000" dirty="0"/>
          </a:p>
        </p:txBody>
      </p:sp>
      <p:sp>
        <p:nvSpPr>
          <p:cNvPr id="23" name="Rectangle 22"/>
          <p:cNvSpPr/>
          <p:nvPr/>
        </p:nvSpPr>
        <p:spPr>
          <a:xfrm>
            <a:off x="6444208" y="4149080"/>
            <a:ext cx="2016224" cy="1728192"/>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t>Nhiều</a:t>
            </a:r>
            <a:r>
              <a:rPr lang="en-US" sz="2000" dirty="0" smtClean="0"/>
              <a:t> </a:t>
            </a:r>
            <a:r>
              <a:rPr lang="en-US" sz="2000" dirty="0" err="1" smtClean="0"/>
              <a:t>dòng</a:t>
            </a:r>
            <a:r>
              <a:rPr lang="en-US" sz="2000" dirty="0" smtClean="0"/>
              <a:t> data(Multiple Data streams – MD)</a:t>
            </a:r>
            <a:endParaRPr lang="en-US" sz="2000" dirty="0"/>
          </a:p>
        </p:txBody>
      </p:sp>
      <p:cxnSp>
        <p:nvCxnSpPr>
          <p:cNvPr id="25" name="Straight Connector 24"/>
          <p:cNvCxnSpPr>
            <a:stCxn id="17" idx="2"/>
          </p:cNvCxnSpPr>
          <p:nvPr/>
        </p:nvCxnSpPr>
        <p:spPr>
          <a:xfrm>
            <a:off x="1403648" y="5877272"/>
            <a:ext cx="0" cy="21602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403648" y="6093296"/>
            <a:ext cx="612068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22" idx="2"/>
          </p:cNvCxnSpPr>
          <p:nvPr/>
        </p:nvCxnSpPr>
        <p:spPr>
          <a:xfrm flipV="1">
            <a:off x="5508104" y="5877272"/>
            <a:ext cx="0" cy="216024"/>
          </a:xfrm>
          <a:prstGeom prst="line">
            <a:avLst/>
          </a:prstGeom>
          <a:ln w="28575">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7524328" y="5877272"/>
            <a:ext cx="0" cy="216024"/>
          </a:xfrm>
          <a:prstGeom prst="line">
            <a:avLst/>
          </a:prstGeom>
          <a:ln w="28575">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491880" y="5877272"/>
            <a:ext cx="0" cy="432048"/>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491880" y="6309320"/>
            <a:ext cx="4320480"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5796136" y="5877272"/>
            <a:ext cx="0" cy="432048"/>
          </a:xfrm>
          <a:prstGeom prst="line">
            <a:avLst/>
          </a:prstGeom>
          <a:ln w="28575">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7812360" y="5877272"/>
            <a:ext cx="0" cy="432048"/>
          </a:xfrm>
          <a:prstGeom prst="line">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508104" y="6021288"/>
            <a:ext cx="576064" cy="461665"/>
          </a:xfrm>
          <a:prstGeom prst="rect">
            <a:avLst/>
          </a:prstGeom>
          <a:noFill/>
        </p:spPr>
        <p:txBody>
          <a:bodyPr wrap="square" rtlCol="0">
            <a:spAutoFit/>
          </a:bodyPr>
          <a:lstStyle/>
          <a:p>
            <a:pPr algn="ctr"/>
            <a:r>
              <a:rPr lang="en-US" b="1" dirty="0" smtClean="0"/>
              <a:t>X</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98474" y="484094"/>
            <a:ext cx="7859740" cy="658890"/>
          </a:xfrm>
        </p:spPr>
        <p:txBody>
          <a:bodyPr/>
          <a:lstStyle/>
          <a:p>
            <a:r>
              <a:rPr lang="en-US" b="1" dirty="0" smtClean="0">
                <a:effectLst>
                  <a:outerShdw blurRad="38100" dist="38100" dir="2700000" algn="tl">
                    <a:srgbClr val="000000">
                      <a:alpha val="43137"/>
                    </a:srgbClr>
                  </a:outerShdw>
                </a:effectLst>
              </a:rPr>
              <a:t>17.1- Multiple </a:t>
            </a:r>
            <a:r>
              <a:rPr lang="en-US" b="1" dirty="0">
                <a:effectLst>
                  <a:outerShdw blurRad="38100" dist="38100" dir="2700000" algn="tl">
                    <a:srgbClr val="000000">
                      <a:alpha val="43137"/>
                    </a:srgbClr>
                  </a:outerShdw>
                </a:effectLst>
              </a:rPr>
              <a:t>Processor Organization</a:t>
            </a:r>
          </a:p>
        </p:txBody>
      </p:sp>
      <p:sp>
        <p:nvSpPr>
          <p:cNvPr id="6" name="Content Placeholder 5"/>
          <p:cNvSpPr>
            <a:spLocks noGrp="1"/>
          </p:cNvSpPr>
          <p:nvPr>
            <p:ph sz="half" idx="17"/>
          </p:nvPr>
        </p:nvSpPr>
        <p:spPr>
          <a:solidFill>
            <a:schemeClr val="accent6">
              <a:lumMod val="20000"/>
              <a:lumOff val="80000"/>
            </a:schemeClr>
          </a:solidFill>
        </p:spPr>
        <p:txBody>
          <a:bodyPr>
            <a:normAutofit fontScale="92500" lnSpcReduction="10000"/>
          </a:bodyPr>
          <a:lstStyle/>
          <a:p>
            <a:r>
              <a:rPr lang="en-US" dirty="0" smtClean="0">
                <a:solidFill>
                  <a:srgbClr val="002060"/>
                </a:solidFill>
              </a:rPr>
              <a:t>Single instruction, single data </a:t>
            </a:r>
            <a:r>
              <a:rPr lang="en-US" b="1" dirty="0" smtClean="0">
                <a:solidFill>
                  <a:srgbClr val="002060"/>
                </a:solidFill>
              </a:rPr>
              <a:t>(SISD) </a:t>
            </a:r>
            <a:r>
              <a:rPr lang="en-US" dirty="0" smtClean="0">
                <a:solidFill>
                  <a:srgbClr val="002060"/>
                </a:solidFill>
              </a:rPr>
              <a:t>stream</a:t>
            </a:r>
          </a:p>
          <a:p>
            <a:pPr lvl="1"/>
            <a:r>
              <a:rPr lang="en-US" sz="1622" b="1" dirty="0" smtClean="0">
                <a:solidFill>
                  <a:srgbClr val="002060"/>
                </a:solidFill>
              </a:rPr>
              <a:t>Single processor </a:t>
            </a:r>
            <a:r>
              <a:rPr lang="en-US" sz="1622" dirty="0" smtClean="0">
                <a:solidFill>
                  <a:srgbClr val="002060"/>
                </a:solidFill>
              </a:rPr>
              <a:t>executes a single instruction stream to operate on data stored in a single memory</a:t>
            </a:r>
          </a:p>
          <a:p>
            <a:pPr lvl="1"/>
            <a:r>
              <a:rPr lang="en-US" sz="1622" dirty="0" smtClean="0">
                <a:solidFill>
                  <a:srgbClr val="002060"/>
                </a:solidFill>
              </a:rPr>
              <a:t>Uniprocessors fall into this category</a:t>
            </a:r>
          </a:p>
          <a:p>
            <a:pPr lvl="1"/>
            <a:endParaRPr lang="en-US" dirty="0">
              <a:solidFill>
                <a:srgbClr val="002060"/>
              </a:solidFill>
            </a:endParaRPr>
          </a:p>
        </p:txBody>
      </p:sp>
      <p:sp>
        <p:nvSpPr>
          <p:cNvPr id="7" name="Content Placeholder 6"/>
          <p:cNvSpPr>
            <a:spLocks noGrp="1"/>
          </p:cNvSpPr>
          <p:nvPr>
            <p:ph sz="half" idx="18"/>
          </p:nvPr>
        </p:nvSpPr>
        <p:spPr>
          <a:xfrm>
            <a:off x="502920" y="4164964"/>
            <a:ext cx="3657413" cy="2159635"/>
          </a:xfrm>
          <a:solidFill>
            <a:schemeClr val="accent6">
              <a:lumMod val="40000"/>
              <a:lumOff val="60000"/>
            </a:schemeClr>
          </a:solidFill>
        </p:spPr>
        <p:txBody>
          <a:bodyPr>
            <a:normAutofit fontScale="92500" lnSpcReduction="10000"/>
          </a:bodyPr>
          <a:lstStyle/>
          <a:p>
            <a:r>
              <a:rPr lang="en-US" dirty="0" smtClean="0">
                <a:solidFill>
                  <a:srgbClr val="002060"/>
                </a:solidFill>
              </a:rPr>
              <a:t>Single instruction, multiple data </a:t>
            </a:r>
            <a:r>
              <a:rPr lang="en-US" b="1" dirty="0" smtClean="0">
                <a:solidFill>
                  <a:srgbClr val="002060"/>
                </a:solidFill>
              </a:rPr>
              <a:t>(SIMD)</a:t>
            </a:r>
            <a:r>
              <a:rPr lang="en-US" dirty="0" smtClean="0">
                <a:solidFill>
                  <a:srgbClr val="002060"/>
                </a:solidFill>
              </a:rPr>
              <a:t> stream</a:t>
            </a:r>
          </a:p>
          <a:p>
            <a:pPr lvl="1"/>
            <a:r>
              <a:rPr lang="en-US" sz="1622" b="1" dirty="0" smtClean="0">
                <a:solidFill>
                  <a:srgbClr val="002060"/>
                </a:solidFill>
              </a:rPr>
              <a:t>A single machine </a:t>
            </a:r>
            <a:r>
              <a:rPr lang="en-US" sz="1622" dirty="0" smtClean="0">
                <a:solidFill>
                  <a:srgbClr val="002060"/>
                </a:solidFill>
              </a:rPr>
              <a:t>instruction controls the simultaneous execution of a number of processing elements on a lockstep basis</a:t>
            </a:r>
          </a:p>
          <a:p>
            <a:pPr lvl="1"/>
            <a:r>
              <a:rPr lang="en-US" sz="1622" dirty="0" smtClean="0">
                <a:solidFill>
                  <a:srgbClr val="002060"/>
                </a:solidFill>
              </a:rPr>
              <a:t>Vector and array processors fall into this category</a:t>
            </a:r>
            <a:endParaRPr lang="en-US" sz="1622" dirty="0">
              <a:solidFill>
                <a:srgbClr val="002060"/>
              </a:solidFill>
            </a:endParaRPr>
          </a:p>
        </p:txBody>
      </p:sp>
      <p:sp>
        <p:nvSpPr>
          <p:cNvPr id="4" name="Content Placeholder 3"/>
          <p:cNvSpPr>
            <a:spLocks noGrp="1"/>
          </p:cNvSpPr>
          <p:nvPr>
            <p:ph sz="half" idx="1"/>
          </p:nvPr>
        </p:nvSpPr>
        <p:spPr>
          <a:xfrm>
            <a:off x="4410075" y="1985962"/>
            <a:ext cx="3657600" cy="2052637"/>
          </a:xfrm>
          <a:solidFill>
            <a:schemeClr val="accent6">
              <a:lumMod val="40000"/>
              <a:lumOff val="60000"/>
            </a:schemeClr>
          </a:solidFill>
        </p:spPr>
        <p:txBody>
          <a:bodyPr>
            <a:normAutofit fontScale="85000" lnSpcReduction="10000"/>
          </a:bodyPr>
          <a:lstStyle/>
          <a:p>
            <a:r>
              <a:rPr lang="en-US" sz="2000" dirty="0" smtClean="0">
                <a:solidFill>
                  <a:srgbClr val="002060"/>
                </a:solidFill>
              </a:rPr>
              <a:t>Multiple instruction, single data </a:t>
            </a:r>
            <a:r>
              <a:rPr lang="en-US" sz="2000" b="1" dirty="0" smtClean="0">
                <a:solidFill>
                  <a:srgbClr val="002060"/>
                </a:solidFill>
              </a:rPr>
              <a:t>(MISD) </a:t>
            </a:r>
            <a:r>
              <a:rPr lang="en-US" sz="2000" dirty="0" smtClean="0">
                <a:solidFill>
                  <a:srgbClr val="002060"/>
                </a:solidFill>
              </a:rPr>
              <a:t>stream</a:t>
            </a:r>
          </a:p>
          <a:p>
            <a:pPr lvl="1"/>
            <a:r>
              <a:rPr lang="en-US" dirty="0" smtClean="0">
                <a:solidFill>
                  <a:srgbClr val="002060"/>
                </a:solidFill>
              </a:rPr>
              <a:t>A sequence of data is transmitted to a </a:t>
            </a:r>
            <a:r>
              <a:rPr lang="en-US" b="1" dirty="0" smtClean="0">
                <a:solidFill>
                  <a:srgbClr val="002060"/>
                </a:solidFill>
              </a:rPr>
              <a:t>set of processors</a:t>
            </a:r>
            <a:r>
              <a:rPr lang="en-US" dirty="0" smtClean="0">
                <a:solidFill>
                  <a:srgbClr val="002060"/>
                </a:solidFill>
              </a:rPr>
              <a:t>, each of which executes a different instruction sequence</a:t>
            </a:r>
          </a:p>
          <a:p>
            <a:pPr lvl="1"/>
            <a:r>
              <a:rPr lang="en-US" dirty="0" smtClean="0">
                <a:solidFill>
                  <a:srgbClr val="002060"/>
                </a:solidFill>
              </a:rPr>
              <a:t>Not commercially implemented</a:t>
            </a:r>
            <a:endParaRPr lang="en-US" dirty="0">
              <a:solidFill>
                <a:srgbClr val="002060"/>
              </a:solidFill>
            </a:endParaRPr>
          </a:p>
        </p:txBody>
      </p:sp>
      <p:sp>
        <p:nvSpPr>
          <p:cNvPr id="5" name="Content Placeholder 4"/>
          <p:cNvSpPr>
            <a:spLocks noGrp="1"/>
          </p:cNvSpPr>
          <p:nvPr>
            <p:ph sz="half" idx="16"/>
          </p:nvPr>
        </p:nvSpPr>
        <p:spPr>
          <a:solidFill>
            <a:schemeClr val="accent6">
              <a:lumMod val="60000"/>
              <a:lumOff val="40000"/>
            </a:schemeClr>
          </a:solidFill>
        </p:spPr>
        <p:txBody>
          <a:bodyPr>
            <a:normAutofit fontScale="85000" lnSpcReduction="20000"/>
          </a:bodyPr>
          <a:lstStyle/>
          <a:p>
            <a:r>
              <a:rPr lang="en-US" sz="1838" dirty="0" smtClean="0">
                <a:solidFill>
                  <a:srgbClr val="002060"/>
                </a:solidFill>
              </a:rPr>
              <a:t>Multiple instruction, multiple data </a:t>
            </a:r>
            <a:r>
              <a:rPr lang="en-US" sz="1838" b="1" dirty="0" smtClean="0">
                <a:solidFill>
                  <a:srgbClr val="002060"/>
                </a:solidFill>
              </a:rPr>
              <a:t>(MIMD) </a:t>
            </a:r>
            <a:r>
              <a:rPr lang="en-US" sz="1838" dirty="0" smtClean="0">
                <a:solidFill>
                  <a:srgbClr val="002060"/>
                </a:solidFill>
              </a:rPr>
              <a:t>stream</a:t>
            </a:r>
          </a:p>
          <a:p>
            <a:pPr lvl="1"/>
            <a:r>
              <a:rPr lang="en-US" sz="1622" dirty="0" smtClean="0">
                <a:solidFill>
                  <a:srgbClr val="002060"/>
                </a:solidFill>
              </a:rPr>
              <a:t>A </a:t>
            </a:r>
            <a:r>
              <a:rPr lang="en-US" sz="1622" b="1" dirty="0" smtClean="0">
                <a:solidFill>
                  <a:srgbClr val="002060"/>
                </a:solidFill>
              </a:rPr>
              <a:t>set of processors </a:t>
            </a:r>
            <a:r>
              <a:rPr lang="en-US" sz="1622" dirty="0" smtClean="0">
                <a:solidFill>
                  <a:srgbClr val="002060"/>
                </a:solidFill>
              </a:rPr>
              <a:t>simultaneously execute different instruction sequences on different data sets</a:t>
            </a:r>
          </a:p>
          <a:p>
            <a:pPr lvl="1"/>
            <a:r>
              <a:rPr lang="en-US" sz="1622" dirty="0" smtClean="0">
                <a:solidFill>
                  <a:srgbClr val="002060"/>
                </a:solidFill>
              </a:rPr>
              <a:t>SMPs </a:t>
            </a:r>
            <a:r>
              <a:rPr lang="en-US" sz="1622" smtClean="0">
                <a:solidFill>
                  <a:srgbClr val="002060"/>
                </a:solidFill>
              </a:rPr>
              <a:t>(Symmetric Multiple </a:t>
            </a:r>
            <a:r>
              <a:rPr lang="en-US" sz="1622" dirty="0" smtClean="0">
                <a:solidFill>
                  <a:srgbClr val="002060"/>
                </a:solidFill>
              </a:rPr>
              <a:t>processors), clusters and NUMA (Non -Unified </a:t>
            </a:r>
            <a:r>
              <a:rPr lang="en-US" sz="1622" dirty="0" err="1" smtClean="0">
                <a:solidFill>
                  <a:srgbClr val="002060"/>
                </a:solidFill>
              </a:rPr>
              <a:t>Mem</a:t>
            </a:r>
            <a:r>
              <a:rPr lang="en-US" sz="1622" dirty="0" smtClean="0">
                <a:solidFill>
                  <a:srgbClr val="002060"/>
                </a:solidFill>
              </a:rPr>
              <a:t>. Access) systems fit this category</a:t>
            </a:r>
          </a:p>
          <a:p>
            <a:pPr lvl="1"/>
            <a:endParaRPr lang="en-US" dirty="0">
              <a:solidFill>
                <a:srgbClr val="002060"/>
              </a:solidFill>
            </a:endParaRPr>
          </a:p>
        </p:txBody>
      </p:sp>
      <p:sp>
        <p:nvSpPr>
          <p:cNvPr id="8" name="Slide Number Placeholder 7"/>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833438" y="985859"/>
            <a:ext cx="7477125" cy="5514975"/>
          </a:xfrm>
          <a:prstGeom prst="rect">
            <a:avLst/>
          </a:prstGeom>
          <a:noFill/>
          <a:ln w="9525">
            <a:noFill/>
            <a:miter lim="800000"/>
            <a:headEnd/>
            <a:tailEnd/>
          </a:ln>
          <a:effectLst/>
        </p:spPr>
      </p:pic>
      <p:sp>
        <p:nvSpPr>
          <p:cNvPr id="6"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 Classification</a:t>
            </a:r>
            <a:endPar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 Connecting</a:t>
            </a:r>
            <a:r>
              <a:rPr kumimoji="0" lang="en-US" sz="2800" b="1" i="0" u="none" strike="noStrike" kern="1200" cap="none" spc="0" normalizeH="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 Forms</a:t>
            </a:r>
            <a:endPar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pic>
        <p:nvPicPr>
          <p:cNvPr id="2050" name="Picture 2"/>
          <p:cNvPicPr>
            <a:picLocks noChangeAspect="1" noChangeArrowheads="1"/>
          </p:cNvPicPr>
          <p:nvPr/>
        </p:nvPicPr>
        <p:blipFill>
          <a:blip r:embed="rId3"/>
          <a:srcRect/>
          <a:stretch>
            <a:fillRect/>
          </a:stretch>
        </p:blipFill>
        <p:spPr bwMode="auto">
          <a:xfrm>
            <a:off x="409798" y="857232"/>
            <a:ext cx="8324406" cy="585791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idx="4294967295"/>
          </p:nvPr>
        </p:nvSpPr>
        <p:spPr>
          <a:xfrm>
            <a:off x="71406" y="228600"/>
            <a:ext cx="8272490" cy="700070"/>
          </a:xfrm>
        </p:spPr>
        <p:txBody>
          <a:bodyPr/>
          <a:lstStyle/>
          <a:p>
            <a:r>
              <a:rPr lang="en-US" dirty="0" smtClean="0">
                <a:effectLst>
                  <a:outerShdw blurRad="38100" dist="38100" dir="2700000" algn="tl">
                    <a:srgbClr val="000000">
                      <a:alpha val="43137"/>
                    </a:srgbClr>
                  </a:outerShdw>
                </a:effectLst>
              </a:rPr>
              <a:t>17.2- Symmetric Multiprocessor (SMP)</a:t>
            </a:r>
            <a:endParaRPr lang="en-US" dirty="0">
              <a:effectLst>
                <a:outerShdw blurRad="38100" dist="38100" dir="2700000" algn="tl">
                  <a:srgbClr val="000000">
                    <a:alpha val="43137"/>
                  </a:srgbClr>
                </a:outerShdw>
              </a:effectLst>
            </a:endParaRPr>
          </a:p>
        </p:txBody>
      </p:sp>
      <p:sp>
        <p:nvSpPr>
          <p:cNvPr id="6" name="Freeform 5"/>
          <p:cNvSpPr/>
          <p:nvPr/>
        </p:nvSpPr>
        <p:spPr>
          <a:xfrm>
            <a:off x="457200" y="1219200"/>
            <a:ext cx="8382000" cy="1577340"/>
          </a:xfrm>
          <a:custGeom>
            <a:avLst/>
            <a:gdLst>
              <a:gd name="connsiteX0" fmla="*/ 0 w 8382000"/>
              <a:gd name="connsiteY0" fmla="*/ 0 h 1577340"/>
              <a:gd name="connsiteX1" fmla="*/ 8382000 w 8382000"/>
              <a:gd name="connsiteY1" fmla="*/ 0 h 1577340"/>
              <a:gd name="connsiteX2" fmla="*/ 8382000 w 8382000"/>
              <a:gd name="connsiteY2" fmla="*/ 1577340 h 1577340"/>
              <a:gd name="connsiteX3" fmla="*/ 0 w 8382000"/>
              <a:gd name="connsiteY3" fmla="*/ 1577340 h 1577340"/>
              <a:gd name="connsiteX4" fmla="*/ 0 w 8382000"/>
              <a:gd name="connsiteY4" fmla="*/ 0 h 157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577340">
                <a:moveTo>
                  <a:pt x="0" y="0"/>
                </a:moveTo>
                <a:lnTo>
                  <a:pt x="8382000" y="0"/>
                </a:lnTo>
                <a:lnTo>
                  <a:pt x="8382000" y="1577340"/>
                </a:lnTo>
                <a:lnTo>
                  <a:pt x="0" y="1577340"/>
                </a:lnTo>
                <a:lnTo>
                  <a:pt x="0" y="0"/>
                </a:lnTo>
                <a:close/>
              </a:path>
            </a:pathLst>
          </a:custGeom>
          <a:solidFill>
            <a:schemeClr val="accent4"/>
          </a:solidFill>
          <a:ln>
            <a:solidFill>
              <a:schemeClr val="accent1"/>
            </a:solidFill>
          </a:ln>
        </p:spPr>
        <p:style>
          <a:lnRef idx="0">
            <a:scrgbClr r="0" g="0" b="0"/>
          </a:lnRef>
          <a:fillRef idx="1">
            <a:scrgbClr r="0" g="0" b="0"/>
          </a:fillRef>
          <a:effectRef idx="2">
            <a:schemeClr val="accent1">
              <a:shade val="80000"/>
              <a:hueOff val="0"/>
              <a:satOff val="0"/>
              <a:lumOff val="0"/>
              <a:alphaOff val="0"/>
            </a:schemeClr>
          </a:effectRef>
          <a:fontRef idx="minor">
            <a:schemeClr val="lt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A SMP can be defined as a stand alone computer with the following characteristics:</a:t>
            </a:r>
          </a:p>
          <a:p>
            <a:pPr lvl="0" algn="ctr" defTabSz="1066800" rtl="0">
              <a:lnSpc>
                <a:spcPct val="90000"/>
              </a:lnSpc>
              <a:spcBef>
                <a:spcPct val="0"/>
              </a:spcBef>
              <a:spcAft>
                <a:spcPct val="35000"/>
              </a:spcAft>
            </a:pPr>
            <a:endParaRPr lang="en-US" sz="2400" kern="1200" dirty="0">
              <a:effectLst>
                <a:outerShdw blurRad="38100" dist="38100" dir="2700000" algn="tl">
                  <a:srgbClr val="000000">
                    <a:alpha val="43137"/>
                  </a:srgbClr>
                </a:outerShdw>
              </a:effectLst>
            </a:endParaRPr>
          </a:p>
        </p:txBody>
      </p:sp>
      <p:sp>
        <p:nvSpPr>
          <p:cNvPr id="8" name="Freeform 7"/>
          <p:cNvSpPr/>
          <p:nvPr/>
        </p:nvSpPr>
        <p:spPr>
          <a:xfrm>
            <a:off x="458223" y="2204864"/>
            <a:ext cx="1521489" cy="3904090"/>
          </a:xfrm>
          <a:custGeom>
            <a:avLst/>
            <a:gdLst>
              <a:gd name="connsiteX0" fmla="*/ 0 w 1675990"/>
              <a:gd name="connsiteY0" fmla="*/ 0 h 3312414"/>
              <a:gd name="connsiteX1" fmla="*/ 1675990 w 1675990"/>
              <a:gd name="connsiteY1" fmla="*/ 0 h 3312414"/>
              <a:gd name="connsiteX2" fmla="*/ 1675990 w 1675990"/>
              <a:gd name="connsiteY2" fmla="*/ 3312414 h 3312414"/>
              <a:gd name="connsiteX3" fmla="*/ 0 w 1675990"/>
              <a:gd name="connsiteY3" fmla="*/ 3312414 h 3312414"/>
              <a:gd name="connsiteX4" fmla="*/ 0 w 1675990"/>
              <a:gd name="connsiteY4" fmla="*/ 0 h 3312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5990" h="3312414">
                <a:moveTo>
                  <a:pt x="0" y="0"/>
                </a:moveTo>
                <a:lnTo>
                  <a:pt x="1675990" y="0"/>
                </a:lnTo>
                <a:lnTo>
                  <a:pt x="1675990" y="3312414"/>
                </a:lnTo>
                <a:lnTo>
                  <a:pt x="0" y="3312414"/>
                </a:lnTo>
                <a:lnTo>
                  <a:pt x="0" y="0"/>
                </a:lnTo>
                <a:close/>
              </a:path>
            </a:pathLst>
          </a:custGeom>
          <a:solidFill>
            <a:schemeClr val="accent3"/>
          </a:solidFill>
          <a:ln>
            <a:solidFill>
              <a:schemeClr val="accent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smtClean="0">
                <a:effectLst>
                  <a:outerShdw blurRad="38100" dist="38100" dir="2700000" algn="tl">
                    <a:srgbClr val="000000">
                      <a:alpha val="43137"/>
                    </a:srgbClr>
                  </a:outerShdw>
                </a:effectLst>
              </a:rPr>
              <a:t>Two or more similar processors of comparable capacity</a:t>
            </a:r>
            <a:endParaRPr lang="en-US" sz="1900" b="1" kern="1200" dirty="0">
              <a:effectLst>
                <a:outerShdw blurRad="38100" dist="38100" dir="2700000" algn="tl">
                  <a:srgbClr val="000000">
                    <a:alpha val="43137"/>
                  </a:srgbClr>
                </a:outerShdw>
              </a:effectLst>
            </a:endParaRPr>
          </a:p>
        </p:txBody>
      </p:sp>
      <p:sp>
        <p:nvSpPr>
          <p:cNvPr id="9" name="Freeform 8"/>
          <p:cNvSpPr/>
          <p:nvPr/>
        </p:nvSpPr>
        <p:spPr>
          <a:xfrm>
            <a:off x="1979712" y="2204864"/>
            <a:ext cx="1830491" cy="3904090"/>
          </a:xfrm>
          <a:custGeom>
            <a:avLst/>
            <a:gdLst>
              <a:gd name="connsiteX0" fmla="*/ 0 w 1675990"/>
              <a:gd name="connsiteY0" fmla="*/ 0 h 3312414"/>
              <a:gd name="connsiteX1" fmla="*/ 1675990 w 1675990"/>
              <a:gd name="connsiteY1" fmla="*/ 0 h 3312414"/>
              <a:gd name="connsiteX2" fmla="*/ 1675990 w 1675990"/>
              <a:gd name="connsiteY2" fmla="*/ 3312414 h 3312414"/>
              <a:gd name="connsiteX3" fmla="*/ 0 w 1675990"/>
              <a:gd name="connsiteY3" fmla="*/ 3312414 h 3312414"/>
              <a:gd name="connsiteX4" fmla="*/ 0 w 1675990"/>
              <a:gd name="connsiteY4" fmla="*/ 0 h 3312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5990" h="3312414">
                <a:moveTo>
                  <a:pt x="0" y="0"/>
                </a:moveTo>
                <a:lnTo>
                  <a:pt x="1675990" y="0"/>
                </a:lnTo>
                <a:lnTo>
                  <a:pt x="1675990" y="3312414"/>
                </a:lnTo>
                <a:lnTo>
                  <a:pt x="0" y="3312414"/>
                </a:lnTo>
                <a:lnTo>
                  <a:pt x="0" y="0"/>
                </a:lnTo>
                <a:close/>
              </a:path>
            </a:pathLst>
          </a:custGeom>
          <a:solidFill>
            <a:schemeClr val="accent3"/>
          </a:solidFill>
          <a:ln>
            <a:solidFill>
              <a:schemeClr val="accent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Processors share same memory and I/O facilities</a:t>
            </a:r>
            <a:endParaRPr lang="en-US" sz="20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Processors are connected by a bus or other internal connection</a:t>
            </a:r>
            <a:endParaRPr lang="en-US" sz="16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Memory access time is approximately the same for each processor</a:t>
            </a:r>
            <a:endParaRPr lang="en-US" sz="1600" kern="1200" dirty="0">
              <a:effectLst>
                <a:outerShdw blurRad="38100" dist="38100" dir="2700000" algn="tl">
                  <a:srgbClr val="000000">
                    <a:alpha val="43137"/>
                  </a:srgbClr>
                </a:outerShdw>
              </a:effectLst>
            </a:endParaRPr>
          </a:p>
        </p:txBody>
      </p:sp>
      <p:sp>
        <p:nvSpPr>
          <p:cNvPr id="10" name="Freeform 9"/>
          <p:cNvSpPr/>
          <p:nvPr/>
        </p:nvSpPr>
        <p:spPr>
          <a:xfrm>
            <a:off x="3810204" y="2204864"/>
            <a:ext cx="1675990" cy="3904090"/>
          </a:xfrm>
          <a:custGeom>
            <a:avLst/>
            <a:gdLst>
              <a:gd name="connsiteX0" fmla="*/ 0 w 1675990"/>
              <a:gd name="connsiteY0" fmla="*/ 0 h 3312414"/>
              <a:gd name="connsiteX1" fmla="*/ 1675990 w 1675990"/>
              <a:gd name="connsiteY1" fmla="*/ 0 h 3312414"/>
              <a:gd name="connsiteX2" fmla="*/ 1675990 w 1675990"/>
              <a:gd name="connsiteY2" fmla="*/ 3312414 h 3312414"/>
              <a:gd name="connsiteX3" fmla="*/ 0 w 1675990"/>
              <a:gd name="connsiteY3" fmla="*/ 3312414 h 3312414"/>
              <a:gd name="connsiteX4" fmla="*/ 0 w 1675990"/>
              <a:gd name="connsiteY4" fmla="*/ 0 h 3312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5990" h="3312414">
                <a:moveTo>
                  <a:pt x="0" y="0"/>
                </a:moveTo>
                <a:lnTo>
                  <a:pt x="1675990" y="0"/>
                </a:lnTo>
                <a:lnTo>
                  <a:pt x="1675990" y="3312414"/>
                </a:lnTo>
                <a:lnTo>
                  <a:pt x="0" y="3312414"/>
                </a:lnTo>
                <a:lnTo>
                  <a:pt x="0" y="0"/>
                </a:lnTo>
                <a:close/>
              </a:path>
            </a:pathLst>
          </a:custGeom>
          <a:solidFill>
            <a:schemeClr val="accent3"/>
          </a:solidFill>
          <a:ln>
            <a:solidFill>
              <a:schemeClr val="accent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All processors share access to I/O devices</a:t>
            </a:r>
            <a:endParaRPr lang="en-US" sz="20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Either through same channels or different channels giving paths to same devices</a:t>
            </a:r>
            <a:endParaRPr lang="en-US" sz="1600" kern="1200" dirty="0">
              <a:effectLst>
                <a:outerShdw blurRad="38100" dist="38100" dir="2700000" algn="tl">
                  <a:srgbClr val="000000">
                    <a:alpha val="43137"/>
                  </a:srgbClr>
                </a:outerShdw>
              </a:effectLst>
            </a:endParaRPr>
          </a:p>
        </p:txBody>
      </p:sp>
      <p:sp>
        <p:nvSpPr>
          <p:cNvPr id="11" name="Freeform 10"/>
          <p:cNvSpPr/>
          <p:nvPr/>
        </p:nvSpPr>
        <p:spPr>
          <a:xfrm>
            <a:off x="5486195" y="2204864"/>
            <a:ext cx="1534077" cy="3904090"/>
          </a:xfrm>
          <a:custGeom>
            <a:avLst/>
            <a:gdLst>
              <a:gd name="connsiteX0" fmla="*/ 0 w 1675990"/>
              <a:gd name="connsiteY0" fmla="*/ 0 h 3312414"/>
              <a:gd name="connsiteX1" fmla="*/ 1675990 w 1675990"/>
              <a:gd name="connsiteY1" fmla="*/ 0 h 3312414"/>
              <a:gd name="connsiteX2" fmla="*/ 1675990 w 1675990"/>
              <a:gd name="connsiteY2" fmla="*/ 3312414 h 3312414"/>
              <a:gd name="connsiteX3" fmla="*/ 0 w 1675990"/>
              <a:gd name="connsiteY3" fmla="*/ 3312414 h 3312414"/>
              <a:gd name="connsiteX4" fmla="*/ 0 w 1675990"/>
              <a:gd name="connsiteY4" fmla="*/ 0 h 3312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5990" h="3312414">
                <a:moveTo>
                  <a:pt x="0" y="0"/>
                </a:moveTo>
                <a:lnTo>
                  <a:pt x="1675990" y="0"/>
                </a:lnTo>
                <a:lnTo>
                  <a:pt x="1675990" y="3312414"/>
                </a:lnTo>
                <a:lnTo>
                  <a:pt x="0" y="3312414"/>
                </a:lnTo>
                <a:lnTo>
                  <a:pt x="0" y="0"/>
                </a:lnTo>
                <a:close/>
              </a:path>
            </a:pathLst>
          </a:custGeom>
          <a:solidFill>
            <a:schemeClr val="accent3"/>
          </a:solidFill>
          <a:ln>
            <a:solidFill>
              <a:schemeClr val="accent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smtClean="0">
                <a:effectLst>
                  <a:outerShdw blurRad="38100" dist="38100" dir="2700000" algn="tl">
                    <a:srgbClr val="000000">
                      <a:alpha val="43137"/>
                    </a:srgbClr>
                  </a:outerShdw>
                </a:effectLst>
              </a:rPr>
              <a:t>All processors can perform the same functions </a:t>
            </a:r>
            <a:r>
              <a:rPr lang="en-US" sz="1600" kern="1200" dirty="0" smtClean="0">
                <a:effectLst>
                  <a:outerShdw blurRad="38100" dist="38100" dir="2700000" algn="tl">
                    <a:srgbClr val="000000">
                      <a:alpha val="43137"/>
                    </a:srgbClr>
                  </a:outerShdw>
                </a:effectLst>
              </a:rPr>
              <a:t>(hence “</a:t>
            </a:r>
            <a:r>
              <a:rPr lang="en-US" sz="1600" u="sng" kern="1200" dirty="0" smtClean="0">
                <a:solidFill>
                  <a:schemeClr val="accent6">
                    <a:lumMod val="60000"/>
                    <a:lumOff val="40000"/>
                  </a:schemeClr>
                </a:solidFill>
                <a:effectLst>
                  <a:outerShdw blurRad="38100" dist="38100" dir="2700000" algn="tl">
                    <a:srgbClr val="000000">
                      <a:alpha val="43137"/>
                    </a:srgbClr>
                  </a:outerShdw>
                </a:effectLst>
              </a:rPr>
              <a:t>symmetric</a:t>
            </a:r>
            <a:r>
              <a:rPr lang="en-US" sz="1600" kern="1200" dirty="0" smtClean="0">
                <a:effectLst>
                  <a:outerShdw blurRad="38100" dist="38100" dir="2700000" algn="tl">
                    <a:srgbClr val="000000">
                      <a:alpha val="43137"/>
                    </a:srgbClr>
                  </a:outerShdw>
                </a:effectLst>
              </a:rPr>
              <a:t>”)</a:t>
            </a:r>
            <a:endParaRPr lang="en-US" sz="1600" kern="1200" dirty="0">
              <a:effectLst>
                <a:outerShdw blurRad="38100" dist="38100" dir="2700000" algn="tl">
                  <a:srgbClr val="000000">
                    <a:alpha val="43137"/>
                  </a:srgbClr>
                </a:outerShdw>
              </a:effectLst>
            </a:endParaRPr>
          </a:p>
        </p:txBody>
      </p:sp>
      <p:sp>
        <p:nvSpPr>
          <p:cNvPr id="12" name="Freeform 11"/>
          <p:cNvSpPr/>
          <p:nvPr/>
        </p:nvSpPr>
        <p:spPr>
          <a:xfrm>
            <a:off x="7020272" y="2204864"/>
            <a:ext cx="1817904" cy="3904090"/>
          </a:xfrm>
          <a:custGeom>
            <a:avLst/>
            <a:gdLst>
              <a:gd name="connsiteX0" fmla="*/ 0 w 1675990"/>
              <a:gd name="connsiteY0" fmla="*/ 0 h 3312414"/>
              <a:gd name="connsiteX1" fmla="*/ 1675990 w 1675990"/>
              <a:gd name="connsiteY1" fmla="*/ 0 h 3312414"/>
              <a:gd name="connsiteX2" fmla="*/ 1675990 w 1675990"/>
              <a:gd name="connsiteY2" fmla="*/ 3312414 h 3312414"/>
              <a:gd name="connsiteX3" fmla="*/ 0 w 1675990"/>
              <a:gd name="connsiteY3" fmla="*/ 3312414 h 3312414"/>
              <a:gd name="connsiteX4" fmla="*/ 0 w 1675990"/>
              <a:gd name="connsiteY4" fmla="*/ 0 h 3312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5990" h="3312414">
                <a:moveTo>
                  <a:pt x="0" y="0"/>
                </a:moveTo>
                <a:lnTo>
                  <a:pt x="1675990" y="0"/>
                </a:lnTo>
                <a:lnTo>
                  <a:pt x="1675990" y="3312414"/>
                </a:lnTo>
                <a:lnTo>
                  <a:pt x="0" y="3312414"/>
                </a:lnTo>
                <a:lnTo>
                  <a:pt x="0" y="0"/>
                </a:lnTo>
                <a:close/>
              </a:path>
            </a:pathLst>
          </a:custGeom>
          <a:solidFill>
            <a:schemeClr val="accent3"/>
          </a:solidFill>
          <a:ln>
            <a:solidFill>
              <a:schemeClr val="accent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System controlled by integrated operating system</a:t>
            </a:r>
            <a:endParaRPr lang="en-US" sz="20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sz="1600" kern="1200" dirty="0">
              <a:effectLst>
                <a:outerShdw blurRad="38100" dist="38100" dir="2700000" algn="tl">
                  <a:srgbClr val="000000">
                    <a:alpha val="43137"/>
                  </a:srgbClr>
                </a:outerShdw>
              </a:effectLst>
            </a:endParaRPr>
          </a:p>
        </p:txBody>
      </p:sp>
      <p:sp>
        <p:nvSpPr>
          <p:cNvPr id="13" name="Rectangle 12"/>
          <p:cNvSpPr/>
          <p:nvPr/>
        </p:nvSpPr>
        <p:spPr>
          <a:xfrm>
            <a:off x="457200" y="6108954"/>
            <a:ext cx="8382000" cy="368046"/>
          </a:xfrm>
          <a:prstGeom prst="rect">
            <a:avLst/>
          </a:prstGeom>
        </p:spPr>
        <p:style>
          <a:lnRef idx="0">
            <a:schemeClr val="accent1">
              <a:hueOff val="0"/>
              <a:satOff val="0"/>
              <a:lumOff val="0"/>
              <a:alphaOff val="0"/>
            </a:schemeClr>
          </a:lnRef>
          <a:fillRef idx="1">
            <a:schemeClr val="accent1">
              <a:shade val="80000"/>
              <a:hueOff val="0"/>
              <a:satOff val="0"/>
              <a:lumOff val="0"/>
              <a:alphaOff val="0"/>
            </a:schemeClr>
          </a:fillRef>
          <a:effectRef idx="2">
            <a:schemeClr val="accent1">
              <a:shade val="80000"/>
              <a:hueOff val="0"/>
              <a:satOff val="0"/>
              <a:lumOff val="0"/>
              <a:alphaOff val="0"/>
            </a:schemeClr>
          </a:effectRef>
          <a:fontRef idx="minor">
            <a:schemeClr val="lt1">
              <a:hueOff val="0"/>
              <a:satOff val="0"/>
              <a:lumOff val="0"/>
              <a:alphaOff val="0"/>
            </a:schemeClr>
          </a:fontRef>
        </p:style>
      </p:sp>
      <p:sp>
        <p:nvSpPr>
          <p:cNvPr id="4" name="Slide Number Placeholder 3"/>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0" y="142876"/>
            <a:ext cx="8786842" cy="642918"/>
          </a:xfrm>
        </p:spPr>
        <p:txBody>
          <a:bodyPr/>
          <a:lstStyle/>
          <a:p>
            <a:r>
              <a:rPr lang="en-GB" sz="2800" b="1" dirty="0" smtClean="0">
                <a:solidFill>
                  <a:schemeClr val="accent2">
                    <a:lumMod val="75000"/>
                    <a:lumOff val="25000"/>
                  </a:schemeClr>
                </a:solidFill>
                <a:effectLst>
                  <a:outerShdw blurRad="38100" dist="38100" dir="2700000" algn="tl">
                    <a:srgbClr val="000000">
                      <a:alpha val="43137"/>
                    </a:srgbClr>
                  </a:outerShdw>
                </a:effectLst>
              </a:rPr>
              <a:t>Multiprogramming and Multiprocessing</a:t>
            </a:r>
            <a:endParaRPr lang="en-GB" sz="2800" b="1" dirty="0">
              <a:solidFill>
                <a:schemeClr val="accent2">
                  <a:lumMod val="75000"/>
                  <a:lumOff val="25000"/>
                </a:schemeClr>
              </a:solidFill>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652491" y="857232"/>
            <a:ext cx="7991475" cy="3848100"/>
          </a:xfrm>
          <a:prstGeom prst="rect">
            <a:avLst/>
          </a:prstGeom>
          <a:noFill/>
          <a:ln w="9525">
            <a:noFill/>
            <a:miter lim="800000"/>
            <a:headEnd/>
            <a:tailEnd/>
          </a:ln>
          <a:effectLst/>
        </p:spPr>
      </p:pic>
      <p:sp>
        <p:nvSpPr>
          <p:cNvPr id="5" name="Rectangle 4"/>
          <p:cNvSpPr/>
          <p:nvPr/>
        </p:nvSpPr>
        <p:spPr>
          <a:xfrm>
            <a:off x="285720" y="4929198"/>
            <a:ext cx="8643998" cy="1631216"/>
          </a:xfrm>
          <a:prstGeom prst="rect">
            <a:avLst/>
          </a:prstGeom>
        </p:spPr>
        <p:txBody>
          <a:bodyPr wrap="square">
            <a:spAutoFit/>
          </a:bodyPr>
          <a:lstStyle/>
          <a:p>
            <a:r>
              <a:rPr lang="en-US" sz="2000" dirty="0" smtClean="0"/>
              <a:t>The operating system of an SMP schedules processes or threads across all of the processors. SMP has a number of potential advantages over a uni-processor organization, including the following:  </a:t>
            </a:r>
            <a:r>
              <a:rPr lang="en-US" sz="2000" b="1" dirty="0" smtClean="0"/>
              <a:t>Performance, availability, incremental growth</a:t>
            </a:r>
            <a:r>
              <a:rPr lang="en-US" sz="2000" dirty="0" smtClean="0"/>
              <a:t> (user can add processors)</a:t>
            </a:r>
            <a:r>
              <a:rPr lang="en-US" sz="2000" b="1" dirty="0" smtClean="0"/>
              <a:t>, scaling </a:t>
            </a:r>
            <a:r>
              <a:rPr lang="en-US" sz="2000" dirty="0" smtClean="0"/>
              <a:t>(Vendors can offer a range of products with different configures)</a:t>
            </a:r>
            <a:endParaRPr lang="en-US" sz="2000"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5947</TotalTime>
  <Words>10657</Words>
  <Application>Microsoft Office PowerPoint</Application>
  <PresentationFormat>On-screen Show (4:3)</PresentationFormat>
  <Paragraphs>688</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Advantage</vt:lpstr>
      <vt:lpstr>William Stallings, Computer Organization and Architecture, 9th Edition</vt:lpstr>
      <vt:lpstr>Objectives</vt:lpstr>
      <vt:lpstr>Contents</vt:lpstr>
      <vt:lpstr>17.1- Multiple Processor Organization</vt:lpstr>
      <vt:lpstr>17.1- Multiple Processor Organization</vt:lpstr>
      <vt:lpstr>Slide 6</vt:lpstr>
      <vt:lpstr>Slide 7</vt:lpstr>
      <vt:lpstr>17.2- Symmetric Multiprocessor (SMP)</vt:lpstr>
      <vt:lpstr>Multiprogramming and Multiprocessing</vt:lpstr>
      <vt:lpstr>Slide 10</vt:lpstr>
      <vt:lpstr>Organization: Symmetric Multiprocessor (Loosely Coupled)</vt:lpstr>
      <vt:lpstr>Slide 12</vt:lpstr>
      <vt:lpstr>Slide 13</vt:lpstr>
      <vt:lpstr>Multiprocessor Operating System Design Considerations</vt:lpstr>
      <vt:lpstr>Multiprocessor Operating System Design Considerations…</vt:lpstr>
      <vt:lpstr>17.3- Cache Coherence and the MESI Protocol</vt:lpstr>
      <vt:lpstr>Cache Coherence…</vt:lpstr>
      <vt:lpstr>Cache Coherence…</vt:lpstr>
      <vt:lpstr>Cache Coherence…</vt:lpstr>
      <vt:lpstr>Directory Protocols</vt:lpstr>
      <vt:lpstr>Write Invalidate Protocols(MESI)</vt:lpstr>
      <vt:lpstr>Snoopy Protocols</vt:lpstr>
      <vt:lpstr>Write Update Protocols</vt:lpstr>
      <vt:lpstr>MESI Protocols</vt:lpstr>
      <vt:lpstr>Table 17.1 MESI Cache Line States</vt:lpstr>
      <vt:lpstr>17.4- Multithreading and Chip Multiprocessors</vt:lpstr>
      <vt:lpstr>Multithreading and Chip Multiprocessors</vt:lpstr>
      <vt:lpstr>Definitions of Threads and Processes</vt:lpstr>
      <vt:lpstr>Implicit and Explicit Multithreading</vt:lpstr>
      <vt:lpstr>Approaches to Explicit Multithreading (MT)</vt:lpstr>
      <vt:lpstr>Approaches to Executing Multiple Threads</vt:lpstr>
      <vt:lpstr>Example Systems</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Azure</cp:lastModifiedBy>
  <cp:revision>218</cp:revision>
  <cp:lastPrinted>2012-07-23T16:43:49Z</cp:lastPrinted>
  <dcterms:created xsi:type="dcterms:W3CDTF">2012-07-25T05:30:39Z</dcterms:created>
  <dcterms:modified xsi:type="dcterms:W3CDTF">2024-07-20T00:46:45Z</dcterms:modified>
</cp:coreProperties>
</file>