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07" r:id="rId4"/>
    <p:sldId id="312" r:id="rId5"/>
    <p:sldId id="310" r:id="rId6"/>
    <p:sldId id="313" r:id="rId7"/>
    <p:sldId id="311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0" r:id="rId16"/>
    <p:sldId id="324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4" r:id="rId27"/>
    <p:sldId id="335" r:id="rId28"/>
    <p:sldId id="333" r:id="rId29"/>
    <p:sldId id="336" r:id="rId30"/>
    <p:sldId id="337" r:id="rId31"/>
    <p:sldId id="338" r:id="rId32"/>
    <p:sldId id="339" r:id="rId33"/>
    <p:sldId id="341" r:id="rId34"/>
    <p:sldId id="342" r:id="rId35"/>
    <p:sldId id="340" r:id="rId36"/>
    <p:sldId id="344" r:id="rId37"/>
    <p:sldId id="345" r:id="rId38"/>
    <p:sldId id="346" r:id="rId39"/>
    <p:sldId id="343" r:id="rId40"/>
    <p:sldId id="347" r:id="rId41"/>
    <p:sldId id="348" r:id="rId42"/>
    <p:sldId id="349" r:id="rId43"/>
    <p:sldId id="350" r:id="rId44"/>
    <p:sldId id="352" r:id="rId45"/>
    <p:sldId id="353" r:id="rId46"/>
    <p:sldId id="354" r:id="rId47"/>
    <p:sldId id="351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5" r:id="rId58"/>
    <p:sldId id="364" r:id="rId59"/>
    <p:sldId id="366" r:id="rId60"/>
    <p:sldId id="367" r:id="rId61"/>
    <p:sldId id="368" r:id="rId62"/>
    <p:sldId id="371" r:id="rId63"/>
    <p:sldId id="372" r:id="rId64"/>
    <p:sldId id="373" r:id="rId65"/>
    <p:sldId id="370" r:id="rId66"/>
    <p:sldId id="374" r:id="rId67"/>
    <p:sldId id="36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13AD"/>
    <a:srgbClr val="2913F5"/>
    <a:srgbClr val="FF00FF"/>
    <a:srgbClr val="010001"/>
    <a:srgbClr val="FFFF6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3557" autoAdjust="0"/>
  </p:normalViewPr>
  <p:slideViewPr>
    <p:cSldViewPr snapToGrid="0">
      <p:cViewPr varScale="1">
        <p:scale>
          <a:sx n="63" d="100"/>
          <a:sy n="63" d="100"/>
        </p:scale>
        <p:origin x="8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F12A-6BB7-4945-802B-69FBC440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0FBF-2DA9-4131-BC3F-022D915E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B5C4-AD1F-4A24-BD73-FB63D6A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2600-BDD0-4FCB-8E60-310ED36D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502A-647B-4388-BC8C-65EC5404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9EB9-0FCC-4B16-B2F0-786011CA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984A-8540-4D1C-87BE-DDA4F996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B267-0CBA-45E1-9288-A75F0AF0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1404-7300-4F67-BCF8-C7DDFA51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B797-6EC0-40DA-806A-AF8B1317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845DE-40CE-4653-9764-1584DDC7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300A-E641-47BF-BC16-E46059BF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4D7-BF6D-4250-A4B6-DAD458B1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97E9-6F31-47E1-B67A-EF9ABBD7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2640-163D-4D43-9514-7F455F19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6DE7-5F7E-458E-A36F-AC9137E3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FFA9-654C-436F-B4BA-F4BA6097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2755-B7CB-4BCA-A653-DCD6E0C9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F8FD-69BC-41B9-BC92-1A507E74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D471-D2DA-4387-8648-C190DC62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0458-3E4F-4F4C-8B89-443D51DE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4487-CD45-4F2C-9E13-88FE5BFF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8B87-06A1-4AD1-9BB2-FA6A34F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9A3F-5F1A-4C03-ADDA-44232378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162E-BBEC-4396-B10D-F926E89F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DA33-503B-45E3-8CB2-3A52BC4A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8B19-6BAB-40F3-A2D3-1561C24EE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D55D-138C-4F97-A0FA-B36038399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5766-BC00-47D8-A682-C853204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8505-2C11-480E-876C-BEA07F4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AB74-E8EF-466A-9CF9-BC41D331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13B-A893-4E41-B8C2-4BA959C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D748-76F7-4A13-886C-E94F07F0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380-D766-40C0-ABDB-9C6751AB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D63E2-FCDE-4A08-896A-56C9ED77C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D45CB-EDA0-4387-9C14-2F41A3715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DF1AB-ADFE-4432-AD51-0EA3A4D5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CD7AD-9588-435C-90F6-F0B64FE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CE801-D2F3-4CEB-80A8-60F6D5EF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62CD-8B78-48AF-A2C8-0E395AA5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F269-DFB4-49C9-96DC-9CBEA70E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3A6A0-6F94-4751-AF23-7FF8850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85D7-4FE7-41D9-8C9A-25EA984F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1DB2-1182-4C18-95B0-3BF1F77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16C80-48BF-4572-B7B4-A7EBC288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5FF4-3756-4820-8D7A-A39BFA57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5EB9-2762-44D7-8A0C-1CCE5F7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603E-61D3-4CCF-BBFA-4D220BEC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7AEFF-9A47-454A-9D76-CBE4A4EE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B934-DE6B-4A0B-AFC8-274D9812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6EB0-6CD9-41D2-BC83-844A317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3F316-9E36-4144-A24F-AFCBD33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E84D-1FCA-41A1-97D0-4315A6AF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8DBD3-6E08-4702-9C10-376D54A5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5640-451B-41F6-A66A-E0D466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5723-3231-4C81-AA73-57A5AACE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67B3-2515-4B4D-AFBD-2C18E95A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7C69-CFD8-4F9D-AADD-3E19D53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FBAC9-5C02-43B6-9AA9-5526836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DF16-FD8B-49C0-B1CF-1A48E9F8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B627-FAFF-4143-8121-87E62426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E6CE-4374-4D84-9703-E9D97B07E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C0FD-8953-468C-B09A-F049FE8D0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6297B-A63F-4ED0-BCEA-7F110B3DBD0D}"/>
              </a:ext>
            </a:extLst>
          </p:cNvPr>
          <p:cNvSpPr/>
          <p:nvPr userDrawn="1"/>
        </p:nvSpPr>
        <p:spPr>
          <a:xfrm>
            <a:off x="-332004" y="0"/>
            <a:ext cx="2973604" cy="983774"/>
          </a:xfrm>
          <a:prstGeom prst="rect">
            <a:avLst/>
          </a:prstGeom>
          <a:blipFill dpi="0" rotWithShape="1">
            <a:blip r:embed="rId13">
              <a:alphaModFix amt="79000"/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ungttm12@fpt.edu.v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1.png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image" Target="../media/image30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3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65.wmf"/><Relationship Id="rId1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3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4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8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88.emf"/><Relationship Id="rId10" Type="http://schemas.openxmlformats.org/officeDocument/2006/relationships/image" Target="../media/image91.emf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12" Type="http://schemas.openxmlformats.org/officeDocument/2006/relationships/image" Target="../media/image97.png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96.emf"/><Relationship Id="rId5" Type="http://schemas.openxmlformats.org/officeDocument/2006/relationships/image" Target="../media/image93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9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99.emf"/><Relationship Id="rId4" Type="http://schemas.openxmlformats.org/officeDocument/2006/relationships/oleObject" Target="../embeddings/oleObject6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101.emf"/><Relationship Id="rId10" Type="http://schemas.openxmlformats.org/officeDocument/2006/relationships/image" Target="../media/image104.png"/><Relationship Id="rId4" Type="http://schemas.openxmlformats.org/officeDocument/2006/relationships/oleObject" Target="../embeddings/oleObject63.bin"/><Relationship Id="rId9" Type="http://schemas.openxmlformats.org/officeDocument/2006/relationships/image" Target="../media/image10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6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7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emf"/><Relationship Id="rId7" Type="http://schemas.openxmlformats.org/officeDocument/2006/relationships/image" Target="../media/image110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7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emf"/><Relationship Id="rId7" Type="http://schemas.openxmlformats.org/officeDocument/2006/relationships/image" Target="../media/image110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76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11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120.emf"/><Relationship Id="rId4" Type="http://schemas.openxmlformats.org/officeDocument/2006/relationships/oleObject" Target="../embeddings/oleObject85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769EF-AB48-4400-B7B0-543AD6FA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" y="2051824"/>
            <a:ext cx="10674626" cy="1561170"/>
          </a:xfrm>
        </p:spPr>
        <p:txBody>
          <a:bodyPr>
            <a:normAutofit/>
          </a:bodyPr>
          <a:lstStyle/>
          <a:p>
            <a:r>
              <a:rPr lang="en-US" altLang="en-US" sz="9600" b="1">
                <a:solidFill>
                  <a:srgbClr val="FF0000"/>
                </a:solidFill>
                <a:latin typeface=".VnMemorandum" panose="020B7200000000000000" pitchFamily="34" charset="0"/>
              </a:rPr>
              <a:t>CALCULUS</a:t>
            </a:r>
            <a:endParaRPr lang="en-US" sz="8800">
              <a:solidFill>
                <a:schemeClr val="tx2"/>
              </a:solidFill>
              <a:latin typeface=".VnMemorandum" panose="020B7200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1912-5B62-4D93-82B7-C38F720A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776" y="3911968"/>
            <a:ext cx="8338931" cy="2238773"/>
          </a:xfrm>
        </p:spPr>
        <p:txBody>
          <a:bodyPr>
            <a:noAutofit/>
          </a:bodyPr>
          <a:lstStyle/>
          <a:p>
            <a: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  <a:t>Book: Calculus</a:t>
            </a:r>
            <a:b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</a:br>
            <a: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  <a:t>Author:James Stewart</a:t>
            </a:r>
            <a:b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</a:br>
            <a: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  <a:t>8th Edition, Cengage Learning, 2015</a:t>
            </a:r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903227-AED8-41BA-9E2D-96E80E99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91" y="91793"/>
            <a:ext cx="6829454" cy="21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F372-4F3D-4603-8744-0162582A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1"/>
            <a:ext cx="10515600" cy="52514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(the function is described in table):</a:t>
            </a:r>
          </a:p>
          <a:p>
            <a:pPr marL="0" indent="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human population of the world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depends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the time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7188" lvl="1" indent="-357188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table gives estimates of the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at time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certain years.</a:t>
            </a:r>
          </a:p>
          <a:p>
            <a:pPr marL="357188" lvl="1" indent="-357188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However, for each value of the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corresponding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value of 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and we say that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8C1F9-DA49-4C5D-A7AD-04AAE44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63" y="614362"/>
            <a:ext cx="3581401" cy="60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0E01CE4-5C1B-450F-A67E-4A956D6046BB}"/>
              </a:ext>
            </a:extLst>
          </p:cNvPr>
          <p:cNvSpPr/>
          <p:nvPr/>
        </p:nvSpPr>
        <p:spPr>
          <a:xfrm>
            <a:off x="614362" y="970161"/>
            <a:ext cx="10963276" cy="151861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B91C-EFA3-41DE-AAFE-13D300A2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609"/>
            <a:ext cx="10515600" cy="5173353"/>
          </a:xfrm>
        </p:spPr>
        <p:txBody>
          <a:bodyPr/>
          <a:lstStyle/>
          <a:p>
            <a:pPr marL="0" indent="0">
              <a:buNone/>
            </a:pPr>
            <a:r>
              <a:rPr lang="en-US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FUNCTIONS</a:t>
            </a:r>
          </a:p>
          <a:p>
            <a:pPr marL="0" indent="0" algn="just" eaLnBrk="1" hangingPunct="1">
              <a:lnSpc>
                <a:spcPct val="100000"/>
              </a:lnSpc>
              <a:buFontTx/>
              <a:buNone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curve in the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-plane is the graph of a function of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vertical line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intersects the curve 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once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D7B03FAE-2C21-474F-9A95-411728ABB4B3}"/>
              </a:ext>
            </a:extLst>
          </p:cNvPr>
          <p:cNvGrpSpPr>
            <a:grpSpLocks/>
          </p:cNvGrpSpPr>
          <p:nvPr/>
        </p:nvGrpSpPr>
        <p:grpSpPr bwMode="auto">
          <a:xfrm>
            <a:off x="781449" y="3318205"/>
            <a:ext cx="3240653" cy="2196963"/>
            <a:chOff x="794" y="1156"/>
            <a:chExt cx="1601" cy="972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8A7B407F-0626-48E8-BAC3-F61F2AD57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1368"/>
              <a:ext cx="1256" cy="4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7ADC7C74-88E4-4A8A-9C17-CA115D0CC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621"/>
              <a:ext cx="1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F1ABC155-E2E1-46B9-8FA5-04744EE8DF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81" y="1641"/>
              <a:ext cx="9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FC826EE1-0E49-4997-BA8E-E60B711FA4C7}"/>
              </a:ext>
            </a:extLst>
          </p:cNvPr>
          <p:cNvGrpSpPr>
            <a:grpSpLocks/>
          </p:cNvGrpSpPr>
          <p:nvPr/>
        </p:nvGrpSpPr>
        <p:grpSpPr bwMode="auto">
          <a:xfrm>
            <a:off x="8414003" y="3056986"/>
            <a:ext cx="3163635" cy="2552189"/>
            <a:chOff x="442" y="2433"/>
            <a:chExt cx="1690" cy="1160"/>
          </a:xfrm>
        </p:grpSpPr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4606F939-9423-4054-B231-DA6D2B97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" y="3051"/>
              <a:ext cx="16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EE623D9-DD50-4C61-BFCB-124B3E10FD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47" y="3013"/>
              <a:ext cx="1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7A833BB-8D10-46EA-8B7F-6BEBBAF7A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" y="2619"/>
              <a:ext cx="718" cy="7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8CB2C25-6A07-4F72-B3C0-2D7D2CA7F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8" y="2604"/>
              <a:ext cx="816" cy="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382A36C-1F45-4680-A1D7-8630023C591E}"/>
              </a:ext>
            </a:extLst>
          </p:cNvPr>
          <p:cNvGrpSpPr>
            <a:grpSpLocks/>
          </p:cNvGrpSpPr>
          <p:nvPr/>
        </p:nvGrpSpPr>
        <p:grpSpPr bwMode="auto">
          <a:xfrm>
            <a:off x="4693756" y="3105156"/>
            <a:ext cx="3400190" cy="2253201"/>
            <a:chOff x="2484" y="1168"/>
            <a:chExt cx="1414" cy="1018"/>
          </a:xfrm>
        </p:grpSpPr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F06F5DD9-499E-42C6-9EA1-2A4533AB4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1749"/>
              <a:ext cx="1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D466B89C-F37D-4EE8-A6B5-B23DCB190E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60" y="1677"/>
              <a:ext cx="10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491E4F20-8AC9-4A05-BE02-954115B0D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3" y="1317"/>
              <a:ext cx="718" cy="7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DBCD4A97-A078-4752-9843-81FA8B79D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4" y="1317"/>
              <a:ext cx="718" cy="7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8822E-2AFC-403C-912C-32AE4CF3B017}"/>
              </a:ext>
            </a:extLst>
          </p:cNvPr>
          <p:cNvCxnSpPr>
            <a:cxnSpLocks/>
          </p:cNvCxnSpPr>
          <p:nvPr/>
        </p:nvCxnSpPr>
        <p:spPr>
          <a:xfrm>
            <a:off x="5823240" y="2991249"/>
            <a:ext cx="0" cy="26560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4C8901-BDEE-4D4F-A099-DA39E63AF063}"/>
              </a:ext>
            </a:extLst>
          </p:cNvPr>
          <p:cNvCxnSpPr/>
          <p:nvPr/>
        </p:nvCxnSpPr>
        <p:spPr>
          <a:xfrm>
            <a:off x="1600600" y="3201823"/>
            <a:ext cx="0" cy="24546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B5A8-5551-42D8-A918-D9C6E9C1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795"/>
            <a:ext cx="10515600" cy="530716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800" b="1" u="sng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VERTICAL LINE TEST</a:t>
            </a:r>
            <a:endParaRPr lang="en-US" altLang="en-US" sz="2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for the truth of the Vertical Line Test can be seen in the figure.</a:t>
            </a:r>
          </a:p>
          <a:p>
            <a:pPr marL="0" indent="0" algn="just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29BF7-A990-4AFD-BAAB-005F0B39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36" y="2594011"/>
            <a:ext cx="11294327" cy="35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0FCE5C-DFC2-4314-A519-B3688E484909}"/>
              </a:ext>
            </a:extLst>
          </p:cNvPr>
          <p:cNvSpPr/>
          <p:nvPr/>
        </p:nvSpPr>
        <p:spPr>
          <a:xfrm>
            <a:off x="4148254" y="2129883"/>
            <a:ext cx="3780263" cy="56871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9B6A-5471-4622-8732-AC7247C1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3183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SYMMETRY: EVEN FUNCTION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</a:t>
            </a: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satisfies:</a:t>
            </a:r>
          </a:p>
          <a:p>
            <a:pPr algn="ctr"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called an </a:t>
            </a: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function.</a:t>
            </a:r>
          </a:p>
          <a:p>
            <a:pPr marL="0" lvl="1" indent="0" eaLnBrk="1" hangingPunct="1">
              <a:lnSpc>
                <a:spcPct val="100000"/>
              </a:lnSpc>
              <a:spcBef>
                <a:spcPct val="45000"/>
              </a:spcBef>
              <a:buNone/>
            </a:pPr>
            <a:endParaRPr lang="en-US" altLang="en-US" sz="28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ct val="100000"/>
              </a:lnSpc>
              <a:spcBef>
                <a:spcPct val="45000"/>
              </a:spcBef>
              <a:buNone/>
            </a:pPr>
            <a:endParaRPr lang="en-US" altLang="en-US" sz="28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357188" eaLnBrk="1" hangingPunct="1">
              <a:lnSpc>
                <a:spcPct val="100000"/>
              </a:lnSpc>
              <a:spcBef>
                <a:spcPct val="45000"/>
              </a:spcBef>
            </a:pP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geometric significance of an even function is that its graph is </a:t>
            </a:r>
            <a:r>
              <a:rPr lang="en-US" altLang="en-US" sz="28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with respect to the </a:t>
            </a:r>
            <a:r>
              <a:rPr lang="en-US" altLang="en-US" sz="28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-axis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34D715D0-BB2B-40B4-ABF3-461D12357BC7}"/>
              </a:ext>
            </a:extLst>
          </p:cNvPr>
          <p:cNvGrpSpPr>
            <a:grpSpLocks/>
          </p:cNvGrpSpPr>
          <p:nvPr/>
        </p:nvGrpSpPr>
        <p:grpSpPr bwMode="auto">
          <a:xfrm>
            <a:off x="8051179" y="177607"/>
            <a:ext cx="3879619" cy="4528207"/>
            <a:chOff x="480" y="2361"/>
            <a:chExt cx="1829" cy="1819"/>
          </a:xfrm>
        </p:grpSpPr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4BFF9E12-CA5A-4BA5-9EB1-044B30B8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361"/>
              <a:ext cx="1829" cy="1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0965D8FA-B203-4BE2-8803-52F9D8854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" y="2935"/>
              <a:ext cx="53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 i="1">
                  <a:latin typeface="Times New Roman" panose="02020603050405020304" pitchFamily="18" charset="0"/>
                </a:rPr>
                <a:t>y = x</a:t>
              </a:r>
              <a:r>
                <a:rPr lang="en-US" altLang="en-US" sz="2800" b="1" i="1" baseline="30000"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8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0FCE5C-DFC2-4314-A519-B3688E484909}"/>
              </a:ext>
            </a:extLst>
          </p:cNvPr>
          <p:cNvSpPr/>
          <p:nvPr/>
        </p:nvSpPr>
        <p:spPr>
          <a:xfrm>
            <a:off x="4148254" y="2129883"/>
            <a:ext cx="3780263" cy="56871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9B6A-5471-4622-8732-AC7247C1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3183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SYMMETRY: ODD FUNCTION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</a:t>
            </a: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satisfies:</a:t>
            </a:r>
          </a:p>
          <a:p>
            <a:pPr algn="ctr"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- 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called an </a:t>
            </a: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function.</a:t>
            </a:r>
          </a:p>
          <a:p>
            <a:pPr marL="0" lvl="1" indent="0" eaLnBrk="1" hangingPunct="1">
              <a:lnSpc>
                <a:spcPct val="100000"/>
              </a:lnSpc>
              <a:spcBef>
                <a:spcPct val="45000"/>
              </a:spcBef>
              <a:buNone/>
            </a:pPr>
            <a:endParaRPr lang="en-US" altLang="en-US" sz="28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357188" eaLnBrk="1" hangingPunct="1">
              <a:lnSpc>
                <a:spcPct val="100000"/>
              </a:lnSpc>
              <a:spcBef>
                <a:spcPct val="45000"/>
              </a:spcBef>
            </a:pPr>
            <a:endParaRPr lang="en-US" altLang="en-US" sz="28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357188" eaLnBrk="1" hangingPunct="1">
              <a:lnSpc>
                <a:spcPct val="100000"/>
              </a:lnSpc>
              <a:spcBef>
                <a:spcPct val="45000"/>
              </a:spcBef>
            </a:pP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an odd function is </a:t>
            </a:r>
            <a:r>
              <a:rPr lang="en-US" altLang="en-US" sz="28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about the origin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0347F97C-5584-48BA-ACB5-BAA645633BB9}"/>
              </a:ext>
            </a:extLst>
          </p:cNvPr>
          <p:cNvGrpSpPr>
            <a:grpSpLocks/>
          </p:cNvGrpSpPr>
          <p:nvPr/>
        </p:nvGrpSpPr>
        <p:grpSpPr bwMode="auto">
          <a:xfrm>
            <a:off x="8095785" y="-1"/>
            <a:ext cx="4096215" cy="4036741"/>
            <a:chOff x="2021" y="562"/>
            <a:chExt cx="1848" cy="1753"/>
          </a:xfrm>
        </p:grpSpPr>
        <p:pic>
          <p:nvPicPr>
            <p:cNvPr id="10" name="Picture 14">
              <a:extLst>
                <a:ext uri="{FF2B5EF4-FFF2-40B4-BE49-F238E27FC236}">
                  <a16:creationId xmlns:a16="http://schemas.microsoft.com/office/drawing/2014/main" id="{6CD52DA8-39A6-407C-B235-0E03CDCB2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" y="562"/>
              <a:ext cx="1848" cy="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0448BBA1-BE83-41EF-A8CE-CE0FD2FE4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858"/>
              <a:ext cx="53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y = x</a:t>
              </a:r>
              <a:r>
                <a:rPr lang="en-US" altLang="en-US" sz="2800" i="1" baseline="30000">
                  <a:latin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7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B02CBA-1B4C-436D-8A0A-44A3420C8B2C}"/>
              </a:ext>
            </a:extLst>
          </p:cNvPr>
          <p:cNvSpPr/>
          <p:nvPr/>
        </p:nvSpPr>
        <p:spPr>
          <a:xfrm>
            <a:off x="1795346" y="2899317"/>
            <a:ext cx="1661531" cy="52968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5001-0D83-4CD4-8F8B-3AF6AC1B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970156"/>
            <a:ext cx="10394795" cy="5206807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function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If (-3, 5) is in the graph of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then which point is also in the graph of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A. (3, 5).			B. (-3, -5).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C. (3, -5).			D. All of the others.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EB4B8B-B25B-44EE-8164-FB5036268AD9}"/>
              </a:ext>
            </a:extLst>
          </p:cNvPr>
          <p:cNvSpPr/>
          <p:nvPr/>
        </p:nvSpPr>
        <p:spPr>
          <a:xfrm>
            <a:off x="512956" y="1137424"/>
            <a:ext cx="11076878" cy="18399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583D-4074-472F-9BED-CB8A0E455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66" y="1271239"/>
            <a:ext cx="10995102" cy="4905724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3000" b="1" u="sng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0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Suppose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3000" i="1" u="sng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function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3000" i="1" u="sng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function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 eaLnBrk="1" hangingPunct="1">
              <a:buNone/>
            </a:pP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we say about the function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defined by (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 algn="just" eaLnBrk="1" hangingPunct="1">
              <a:buNone/>
            </a:pP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your result.</a:t>
            </a:r>
          </a:p>
        </p:txBody>
      </p:sp>
    </p:spTree>
    <p:extLst>
      <p:ext uri="{BB962C8B-B14F-4D97-AF65-F5344CB8AC3E}">
        <p14:creationId xmlns:p14="http://schemas.microsoft.com/office/powerpoint/2010/main" val="17469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5A87D-C919-493B-BE44-97E86CEBF52A}"/>
              </a:ext>
            </a:extLst>
          </p:cNvPr>
          <p:cNvSpPr/>
          <p:nvPr/>
        </p:nvSpPr>
        <p:spPr>
          <a:xfrm>
            <a:off x="1694985" y="3166945"/>
            <a:ext cx="4861932" cy="4572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FDC526-80C6-470E-9881-0E67264480EB}"/>
              </a:ext>
            </a:extLst>
          </p:cNvPr>
          <p:cNvSpPr/>
          <p:nvPr/>
        </p:nvSpPr>
        <p:spPr>
          <a:xfrm>
            <a:off x="1694985" y="1984917"/>
            <a:ext cx="4861932" cy="4572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8F25-7682-4886-954F-75BB8CEF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586"/>
            <a:ext cx="10515600" cy="539637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28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AND DECREASING FUNCTIONS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on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an interval </a:t>
            </a:r>
            <a:r>
              <a:rPr lang="en-US" altLang="en-US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6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</a:t>
            </a:r>
            <a:r>
              <a:rPr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on </a:t>
            </a:r>
            <a:r>
              <a:rPr lang="en-US" altLang="en-US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6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DB1FC-BF4A-4DE2-965E-BF74BA46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93" y="2558342"/>
            <a:ext cx="5400907" cy="4299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04421-4310-4C03-A82C-8A4E7091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8743"/>
            <a:ext cx="3546088" cy="32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21BB19-8AD3-436C-BA2B-5A19F803563D}"/>
              </a:ext>
            </a:extLst>
          </p:cNvPr>
          <p:cNvSpPr/>
          <p:nvPr/>
        </p:nvSpPr>
        <p:spPr>
          <a:xfrm>
            <a:off x="769434" y="1416205"/>
            <a:ext cx="10638264" cy="959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370A-73FA-44C5-BF5D-534C15A1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342"/>
            <a:ext cx="10515600" cy="53406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AND DECREASING FUNCTIONS</a:t>
            </a:r>
          </a:p>
          <a:p>
            <a:pPr marL="0" indent="0" algn="just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</a:t>
            </a:r>
            <a:r>
              <a:rPr lang="en-US" altLang="en-US" sz="3200" b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on the interval [</a:t>
            </a:r>
            <a:r>
              <a:rPr lang="en-US" altLang="en-US" sz="3200" b="1" i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 b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i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 b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decreasing on [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], and increasing again on [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7" descr="010122">
            <a:extLst>
              <a:ext uri="{FF2B5EF4-FFF2-40B4-BE49-F238E27FC236}">
                <a16:creationId xmlns:a16="http://schemas.microsoft.com/office/drawing/2014/main" id="{F931E2C0-CF53-420B-9560-24863E65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6" y="2551546"/>
            <a:ext cx="10638264" cy="389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2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3774EA-C7AA-491E-9D23-438526D3D2B5}"/>
              </a:ext>
            </a:extLst>
          </p:cNvPr>
          <p:cNvSpPr/>
          <p:nvPr/>
        </p:nvSpPr>
        <p:spPr>
          <a:xfrm>
            <a:off x="1806498" y="5542156"/>
            <a:ext cx="7917365" cy="63480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6A023-A229-419B-856E-9AAD9F054A86}"/>
              </a:ext>
            </a:extLst>
          </p:cNvPr>
          <p:cNvSpPr/>
          <p:nvPr/>
        </p:nvSpPr>
        <p:spPr>
          <a:xfrm>
            <a:off x="6333893" y="4817327"/>
            <a:ext cx="1237785" cy="36799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CA74D2-673B-46A8-9BFD-5D40A39E7AAD}"/>
              </a:ext>
            </a:extLst>
          </p:cNvPr>
          <p:cNvSpPr/>
          <p:nvPr/>
        </p:nvSpPr>
        <p:spPr>
          <a:xfrm>
            <a:off x="6333893" y="3245005"/>
            <a:ext cx="1237785" cy="36799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E060AD-D0AA-4B45-851A-7D0861285925}"/>
              </a:ext>
            </a:extLst>
          </p:cNvPr>
          <p:cNvSpPr/>
          <p:nvPr/>
        </p:nvSpPr>
        <p:spPr>
          <a:xfrm>
            <a:off x="6333893" y="2219093"/>
            <a:ext cx="1237785" cy="36799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EDE2E-FAE9-4A65-9FF5-3B70CE80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46680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93FD-94C1-488C-808C-62374945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683"/>
            <a:ext cx="10515600" cy="450428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then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+ 2)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</a:p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a. True 				b. False</a:t>
            </a:r>
          </a:p>
          <a:p>
            <a:pPr marL="0" indent="0" eaLnBrk="1" hangingPunct="1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a. True				b. False</a:t>
            </a:r>
          </a:p>
          <a:p>
            <a:pPr marL="0" indent="0" eaLnBrk="1" hangingPunct="1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be a function.</a:t>
            </a:r>
          </a:p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can find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equal to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a. True				b. False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B81ADE-4C24-4C07-816A-C8E3DAB67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35125"/>
              </p:ext>
            </p:extLst>
          </p:nvPr>
        </p:nvGraphicFramePr>
        <p:xfrm>
          <a:off x="1862253" y="5489519"/>
          <a:ext cx="7844883" cy="68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266400" progId="Equation.DSMT4">
                  <p:embed/>
                </p:oleObj>
              </mc:Choice>
              <mc:Fallback>
                <p:oleObj name="Equation" r:id="rId2" imgW="3454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2253" y="5489519"/>
                        <a:ext cx="7844883" cy="68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8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C4811A-21AB-4692-83C6-C4E55E1FA48D}"/>
              </a:ext>
            </a:extLst>
          </p:cNvPr>
          <p:cNvSpPr/>
          <p:nvPr/>
        </p:nvSpPr>
        <p:spPr>
          <a:xfrm>
            <a:off x="535259" y="1817649"/>
            <a:ext cx="11028556" cy="291046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2F6D4-855B-4583-BD42-90C083C1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737"/>
            <a:ext cx="10515600" cy="898951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Giảng viên: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6F1A-1F2E-4A95-827C-9C08334D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71" y="1951464"/>
            <a:ext cx="10827834" cy="2776653"/>
          </a:xfrm>
        </p:spPr>
        <p:txBody>
          <a:bodyPr>
            <a:normAutofit/>
          </a:bodyPr>
          <a:lstStyle/>
          <a:p>
            <a:pPr marL="623888" indent="-623888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b="1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en-US" sz="3200" b="1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200" b="1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Dũng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3888" indent="-623888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dungttm12@fpt.edu.vn</a:t>
            </a:r>
            <a:endParaRPr lang="en-US" sz="3200" dirty="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indent="-623888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090 813 2206 (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3888" indent="-623888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(60%)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(40%).</a:t>
            </a:r>
          </a:p>
        </p:txBody>
      </p:sp>
    </p:spTree>
    <p:extLst>
      <p:ext uri="{BB962C8B-B14F-4D97-AF65-F5344CB8AC3E}">
        <p14:creationId xmlns:p14="http://schemas.microsoft.com/office/powerpoint/2010/main" val="38821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4000-F3BD-430E-A262-1C4A66CC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444"/>
            <a:ext cx="10515600" cy="4449336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b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MODELS: </a:t>
            </a:r>
            <a:b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CATALOG OF </a:t>
            </a:r>
            <a:b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33D2-D64C-42B5-83C7-A7865169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0780"/>
            <a:ext cx="10515600" cy="947854"/>
          </a:xfrm>
        </p:spPr>
        <p:txBody>
          <a:bodyPr/>
          <a:lstStyle/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 about:</a:t>
            </a:r>
          </a:p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mathematical models.</a:t>
            </a:r>
          </a:p>
        </p:txBody>
      </p:sp>
    </p:spTree>
    <p:extLst>
      <p:ext uri="{BB962C8B-B14F-4D97-AF65-F5344CB8AC3E}">
        <p14:creationId xmlns:p14="http://schemas.microsoft.com/office/powerpoint/2010/main" val="73427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BA2E-9A73-40CF-B194-EDD307AA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385" y="156931"/>
            <a:ext cx="8744415" cy="679412"/>
          </a:xfrm>
        </p:spPr>
        <p:txBody>
          <a:bodyPr>
            <a:normAutofit/>
          </a:bodyPr>
          <a:lstStyle/>
          <a:p>
            <a:r>
              <a:rPr lang="en-US" altLang="en-US" sz="40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MODELS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982C-D985-4FAE-A586-7641703A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343"/>
            <a:ext cx="10515600" cy="534062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model is a mathematical</a:t>
            </a: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FontTx/>
              <a:buNone/>
              <a:tabLst>
                <a:tab pos="534988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 </a:t>
            </a: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≝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often by means of a function or an </a:t>
            </a: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FontTx/>
              <a:buNone/>
              <a:tabLst>
                <a:tab pos="534988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Equation </a:t>
            </a: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≝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a real-world phenomenon such as:</a:t>
            </a:r>
          </a:p>
          <a:p>
            <a:pPr marL="892175" lvl="1" indent="-268288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Size of a birth</a:t>
            </a:r>
          </a:p>
          <a:p>
            <a:pPr marL="892175" lvl="1" indent="-268288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Cost of emispopulation</a:t>
            </a:r>
          </a:p>
          <a:p>
            <a:pPr marL="892175" lvl="1" indent="-268288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Demand for a product</a:t>
            </a:r>
          </a:p>
          <a:p>
            <a:pPr marL="892175" lvl="1" indent="-268288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Speed of a falling object</a:t>
            </a:r>
          </a:p>
          <a:p>
            <a:pPr marL="892175" lvl="1" indent="-268288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 of a person at sion reductions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8A2CC-6053-49A4-B4C6-8278A84A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5" y="5024438"/>
            <a:ext cx="11982335" cy="14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1354BD-E201-466C-ACF0-F29ABF615C64}"/>
              </a:ext>
            </a:extLst>
          </p:cNvPr>
          <p:cNvSpPr/>
          <p:nvPr/>
        </p:nvSpPr>
        <p:spPr>
          <a:xfrm>
            <a:off x="4230803" y="3883993"/>
            <a:ext cx="3730394" cy="6768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CBE6F-D341-4B5F-92B5-5B64C07C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882" y="130950"/>
            <a:ext cx="5116552" cy="850358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5BE3-2E17-48EF-807B-9A0A763D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308"/>
            <a:ext cx="10515600" cy="519565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30000"/>
              </a:lnSpc>
              <a:spcBef>
                <a:spcPct val="55000"/>
              </a:spcBef>
              <a:buFontTx/>
              <a:buNone/>
            </a:pPr>
            <a:r>
              <a:rPr lang="en-US" altLang="en-US" sz="32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say that </a:t>
            </a:r>
            <a:r>
              <a:rPr lang="en-US" altLang="en-US" sz="32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32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32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function </a:t>
            </a:r>
            <a:r>
              <a:rPr lang="en-US" altLang="en-US" sz="32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32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mean that the graph of the function is a line.</a:t>
            </a:r>
          </a:p>
          <a:p>
            <a:pPr lvl="1" algn="just" eaLnBrk="1" hangingPunct="1">
              <a:lnSpc>
                <a:spcPct val="130000"/>
              </a:lnSpc>
              <a:spcBef>
                <a:spcPct val="55000"/>
              </a:spcBef>
              <a:buClr>
                <a:srgbClr val="AC4600"/>
              </a:buClr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So, we can use the slope-intercept form of the equation of a line to write a formula for the function as</a:t>
            </a:r>
          </a:p>
          <a:p>
            <a:pPr lvl="1" algn="just" eaLnBrk="1" hangingPunct="1">
              <a:lnSpc>
                <a:spcPct val="130000"/>
              </a:lnSpc>
              <a:spcBef>
                <a:spcPct val="55000"/>
              </a:spcBef>
              <a:buClr>
                <a:srgbClr val="AC4600"/>
              </a:buClr>
              <a:buFont typeface="Wingdings" panose="05000000000000000000" pitchFamily="2" charset="2"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  <a:spcBef>
                <a:spcPct val="55000"/>
              </a:spcBef>
              <a:buClr>
                <a:srgbClr val="AC46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slope (độ dốc)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the line and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5AA5931-9872-4B60-82FC-847F4E2DB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6606"/>
              </p:ext>
            </p:extLst>
          </p:nvPr>
        </p:nvGraphicFramePr>
        <p:xfrm>
          <a:off x="4230803" y="3883993"/>
          <a:ext cx="3730394" cy="67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0173" imgH="558079" progId="Equation.DSMT4">
                  <p:embed/>
                </p:oleObj>
              </mc:Choice>
              <mc:Fallback>
                <p:oleObj name="Equation" r:id="rId2" imgW="3080173" imgH="5580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0803" y="3883993"/>
                        <a:ext cx="3730394" cy="67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1AAFFC-D2C1-4C1A-AF0F-A4FFEBCFE53F}"/>
              </a:ext>
            </a:extLst>
          </p:cNvPr>
          <p:cNvSpPr/>
          <p:nvPr/>
        </p:nvSpPr>
        <p:spPr>
          <a:xfrm>
            <a:off x="691376" y="869796"/>
            <a:ext cx="10794380" cy="240297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ECE0-8ADE-4015-BE1E-DB4004EB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53253"/>
            <a:ext cx="8800171" cy="716543"/>
          </a:xfrm>
        </p:spPr>
        <p:txBody>
          <a:bodyPr/>
          <a:lstStyle/>
          <a:p>
            <a:r>
              <a:rPr lang="en-US" altLang="en-US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03B1-B072-46E5-9ED6-E8D16734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796"/>
            <a:ext cx="10515600" cy="530716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65000"/>
              </a:spcBef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altLang="en-US" sz="2400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en-US" altLang="en-US" sz="2400" b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marL="0" indent="0" algn="just">
              <a:lnSpc>
                <a:spcPct val="130000"/>
              </a:lnSpc>
              <a:spcBef>
                <a:spcPct val="65000"/>
              </a:spcBef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ct val="65000"/>
              </a:spcBef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nonnegative integer and the numbers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constants called the coefficients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polynomial.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3D8EC3-2166-40BA-B975-21450B040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34106"/>
              </p:ext>
            </p:extLst>
          </p:nvPr>
        </p:nvGraphicFramePr>
        <p:xfrm>
          <a:off x="2553629" y="1454257"/>
          <a:ext cx="7271014" cy="67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266400" progId="Equation.DSMT4">
                  <p:embed/>
                </p:oleObj>
              </mc:Choice>
              <mc:Fallback>
                <p:oleObj name="Equation" r:id="rId2" imgW="2869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3629" y="1454257"/>
                        <a:ext cx="7271014" cy="67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FC3AAA-84A3-48AA-93FD-D169DA2F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854" y="3311203"/>
            <a:ext cx="3388809" cy="345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8C7C6-247F-4139-82DA-2D88C2111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871" y="3311203"/>
            <a:ext cx="2657043" cy="3482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4F3AE8-00B7-4E4F-B858-A7C992D64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122" y="3429000"/>
            <a:ext cx="2657042" cy="31998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A6DDB1-4A6B-4930-B252-EC1A55EA0F46}"/>
              </a:ext>
            </a:extLst>
          </p:cNvPr>
          <p:cNvSpPr/>
          <p:nvPr/>
        </p:nvSpPr>
        <p:spPr>
          <a:xfrm>
            <a:off x="180135" y="3333505"/>
            <a:ext cx="1625112" cy="5737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Desmos</a:t>
            </a:r>
          </a:p>
        </p:txBody>
      </p:sp>
    </p:spTree>
    <p:extLst>
      <p:ext uri="{BB962C8B-B14F-4D97-AF65-F5344CB8AC3E}">
        <p14:creationId xmlns:p14="http://schemas.microsoft.com/office/powerpoint/2010/main" val="11385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EDD66E-B836-4DB8-A7E9-03E765637D1F}"/>
              </a:ext>
            </a:extLst>
          </p:cNvPr>
          <p:cNvSpPr/>
          <p:nvPr/>
        </p:nvSpPr>
        <p:spPr>
          <a:xfrm>
            <a:off x="8575288" y="1264852"/>
            <a:ext cx="2341756" cy="1049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C35B7-46BE-4CB2-B7A0-D5EBA678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32" y="228463"/>
            <a:ext cx="8777868" cy="719391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345C-CA93-468E-9ADE-B7C3C7DF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063"/>
            <a:ext cx="10515600" cy="51399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6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function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 ratio of two polynomials</a:t>
            </a:r>
          </a:p>
          <a:p>
            <a:pPr eaLnBrk="1" hangingPunct="1">
              <a:lnSpc>
                <a:spcPct val="100000"/>
              </a:lnSpc>
              <a:spcBef>
                <a:spcPct val="65000"/>
              </a:spcBef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6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polynomials.</a:t>
            </a:r>
          </a:p>
          <a:p>
            <a:pPr lvl="1" eaLnBrk="1" hangingPunct="1">
              <a:lnSpc>
                <a:spcPct val="100000"/>
              </a:lnSpc>
              <a:spcBef>
                <a:spcPct val="65000"/>
              </a:spcBef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domain consists of all values of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≠ 0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662C11-2868-4F5A-8DED-E32741827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048050"/>
              </p:ext>
            </p:extLst>
          </p:nvPr>
        </p:nvGraphicFramePr>
        <p:xfrm>
          <a:off x="8697949" y="1264852"/>
          <a:ext cx="2032465" cy="104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3979" imgH="1138510" progId="Equation.DSMT4">
                  <p:embed/>
                </p:oleObj>
              </mc:Choice>
              <mc:Fallback>
                <p:oleObj name="Equation" r:id="rId2" imgW="2203979" imgH="11385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97949" y="1264852"/>
                        <a:ext cx="2032465" cy="1049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22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7628-63B2-43F8-BF3D-5C017C21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78" y="197857"/>
            <a:ext cx="8811322" cy="727695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2184-ABF2-441C-848F-F82C4262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2"/>
            <a:ext cx="10515600" cy="525141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Remind: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AFB82A-7827-4E22-B9B0-12E1318F9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7993"/>
              </p:ext>
            </p:extLst>
          </p:nvPr>
        </p:nvGraphicFramePr>
        <p:xfrm>
          <a:off x="1936439" y="1658397"/>
          <a:ext cx="2102979" cy="55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15640" progId="Equation.DSMT4">
                  <p:embed/>
                </p:oleObj>
              </mc:Choice>
              <mc:Fallback>
                <p:oleObj name="Equation" r:id="rId2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6439" y="1658397"/>
                        <a:ext cx="2102979" cy="55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A27C243-E664-44AA-9C80-1D0B3CD7A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05401"/>
              </p:ext>
            </p:extLst>
          </p:nvPr>
        </p:nvGraphicFramePr>
        <p:xfrm>
          <a:off x="1871735" y="2559221"/>
          <a:ext cx="2167683" cy="55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15640" progId="Equation.DSMT4">
                  <p:embed/>
                </p:oleObj>
              </mc:Choice>
              <mc:Fallback>
                <p:oleObj name="Equation" r:id="rId4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1735" y="2559221"/>
                        <a:ext cx="2167683" cy="550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5384D5D-9E3F-4ECB-B68C-89090FEEA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22840"/>
              </p:ext>
            </p:extLst>
          </p:nvPr>
        </p:nvGraphicFramePr>
        <p:xfrm>
          <a:off x="1579599" y="3460044"/>
          <a:ext cx="9032802" cy="68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65280" imgH="253800" progId="Equation.DSMT4">
                  <p:embed/>
                </p:oleObj>
              </mc:Choice>
              <mc:Fallback>
                <p:oleObj name="Equation" r:id="rId6" imgW="3365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9599" y="3460044"/>
                        <a:ext cx="9032802" cy="684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220FC58-A830-4EE8-8308-E85F83196F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967969"/>
              </p:ext>
            </p:extLst>
          </p:nvPr>
        </p:nvGraphicFramePr>
        <p:xfrm>
          <a:off x="6017096" y="1599618"/>
          <a:ext cx="2566470" cy="68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253800" progId="Equation.DSMT4">
                  <p:embed/>
                </p:oleObj>
              </mc:Choice>
              <mc:Fallback>
                <p:oleObj name="Equation" r:id="rId8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7096" y="1599618"/>
                        <a:ext cx="2566470" cy="684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9DAA20B-47B3-447A-B226-3EB4E7714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952267"/>
              </p:ext>
            </p:extLst>
          </p:nvPr>
        </p:nvGraphicFramePr>
        <p:xfrm>
          <a:off x="6272039" y="2516653"/>
          <a:ext cx="2056584" cy="68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266400" progId="Equation.DSMT4">
                  <p:embed/>
                </p:oleObj>
              </mc:Choice>
              <mc:Fallback>
                <p:oleObj name="Equation" r:id="rId10" imgW="723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72039" y="2516653"/>
                        <a:ext cx="2056584" cy="684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BD9EA7C-BFDF-45D7-8061-25D788B3D7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285264"/>
            <a:ext cx="6272039" cy="2565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1741F7-0AD2-45FC-856E-9F87C9A870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2008" y="4377080"/>
            <a:ext cx="5663899" cy="24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7628-63B2-43F8-BF3D-5C017C21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78" y="197857"/>
            <a:ext cx="8811322" cy="727695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2184-ABF2-441C-848F-F82C4262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2"/>
            <a:ext cx="10515600" cy="5251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Remind: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9D0ADC3-DF7A-4F33-90DA-5CCAA7B70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539435"/>
              </p:ext>
            </p:extLst>
          </p:nvPr>
        </p:nvGraphicFramePr>
        <p:xfrm>
          <a:off x="853584" y="2214592"/>
          <a:ext cx="2507166" cy="121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DSMT4">
                  <p:embed/>
                </p:oleObj>
              </mc:Choice>
              <mc:Fallback>
                <p:oleObj name="Equation" r:id="rId2" imgW="812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3584" y="2214592"/>
                        <a:ext cx="2507166" cy="1214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08F961B-E4C1-4DE7-A1F4-CCE59A046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07834"/>
              </p:ext>
            </p:extLst>
          </p:nvPr>
        </p:nvGraphicFramePr>
        <p:xfrm>
          <a:off x="3376133" y="1195414"/>
          <a:ext cx="4951975" cy="106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393480" progId="Equation.DSMT4">
                  <p:embed/>
                </p:oleObj>
              </mc:Choice>
              <mc:Fallback>
                <p:oleObj name="Equation" r:id="rId4" imgW="1828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6133" y="1195414"/>
                        <a:ext cx="4951975" cy="106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263C4C9-B6AF-4BE0-A99D-3B5B31CDC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57605"/>
              </p:ext>
            </p:extLst>
          </p:nvPr>
        </p:nvGraphicFramePr>
        <p:xfrm>
          <a:off x="4000821" y="2721948"/>
          <a:ext cx="2183187" cy="52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03040" progId="Equation.DSMT4">
                  <p:embed/>
                </p:oleObj>
              </mc:Choice>
              <mc:Fallback>
                <p:oleObj name="Equation" r:id="rId6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0821" y="2721948"/>
                        <a:ext cx="2183187" cy="521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F25C464-643D-4E4A-9307-337B937B1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01506"/>
              </p:ext>
            </p:extLst>
          </p:nvPr>
        </p:nvGraphicFramePr>
        <p:xfrm>
          <a:off x="972013" y="5267915"/>
          <a:ext cx="5464038" cy="66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1720" imgH="203040" progId="Equation.DSMT4">
                  <p:embed/>
                </p:oleObj>
              </mc:Choice>
              <mc:Fallback>
                <p:oleObj name="Equation" r:id="rId8" imgW="1701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2013" y="5267915"/>
                        <a:ext cx="5464038" cy="664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CB2F54F-16B2-40A1-A4DB-C514152719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4080" y="2531327"/>
            <a:ext cx="5367920" cy="43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7628-63B2-43F8-BF3D-5C017C21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78" y="197857"/>
            <a:ext cx="8811322" cy="727695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2184-ABF2-441C-848F-F82C4262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2"/>
            <a:ext cx="10515600" cy="52514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reciprocals of the sine, cosine, and tangent functions are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289A43F-06B6-408B-AB86-2096ED787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375522"/>
              </p:ext>
            </p:extLst>
          </p:nvPr>
        </p:nvGraphicFramePr>
        <p:xfrm>
          <a:off x="4962292" y="1781484"/>
          <a:ext cx="2923246" cy="384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1218960" progId="Equation.DSMT4">
                  <p:embed/>
                </p:oleObj>
              </mc:Choice>
              <mc:Fallback>
                <p:oleObj name="Equation" r:id="rId2" imgW="92700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292" y="1781484"/>
                        <a:ext cx="2923246" cy="3844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3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7907-4A44-4435-A4FF-3018AC47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80" y="220161"/>
            <a:ext cx="8789020" cy="683090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99A8F-964E-4EB7-8430-51FD458E6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809"/>
                <a:ext cx="10515600" cy="47161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of the form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36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en-US" sz="36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3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altLang="en-US" sz="3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6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en-US" sz="3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en-US" sz="3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36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en-US" sz="3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constant, is called </a:t>
                </a:r>
                <a:r>
                  <a:rPr lang="en-US" altLang="en-US" sz="3600" b="1">
                    <a:solidFill>
                      <a:srgbClr val="C851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power function</a:t>
                </a: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99A8F-964E-4EB7-8430-51FD458E6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809"/>
                <a:ext cx="10515600" cy="4716153"/>
              </a:xfrm>
              <a:blipFill>
                <a:blip r:embed="rId2"/>
                <a:stretch>
                  <a:fillRect l="-1797" t="-3364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CAD4104-9690-4FC1-A19B-1D819B11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730"/>
            <a:ext cx="12192000" cy="31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8B6F07-C770-4801-A781-758D13C1B02F}"/>
              </a:ext>
            </a:extLst>
          </p:cNvPr>
          <p:cNvSpPr/>
          <p:nvPr/>
        </p:nvSpPr>
        <p:spPr>
          <a:xfrm>
            <a:off x="9879980" y="1048215"/>
            <a:ext cx="1650381" cy="5910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A4B57-E7D4-480B-A600-D8338993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420" y="209009"/>
            <a:ext cx="8889380" cy="683090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586FD-3EE1-4E72-A26C-1719AB3EE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443" y="1048215"/>
                <a:ext cx="11296185" cy="5128748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  <a:tabLst/>
                </a:pP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3200" b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functions 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functions of the form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36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the base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positive constant.</a:t>
                </a: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42950" lvl="1" indent="-285750" eaLnBrk="1" hangingPunct="1">
                  <a:lnSpc>
                    <a:spcPct val="100000"/>
                  </a:lnSpc>
                  <a:spcBef>
                    <a:spcPct val="50000"/>
                  </a:spcBef>
                  <a:tabLst/>
                </a:pP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graphs of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altLang="en-US" sz="32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32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(0.5)</a:t>
                </a:r>
                <a:r>
                  <a:rPr lang="en-US" altLang="en-US" sz="32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shown.</a:t>
                </a:r>
              </a:p>
              <a:p>
                <a:pPr marL="742950" lvl="1" indent="-28575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both cases, the domain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32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m:rPr>
                        <m:nor/>
                      </m:rPr>
                      <a:rPr lang="en-US" alt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∞,+∞)</m:t>
                    </m:r>
                  </m:oMath>
                </a14:m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range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32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en-US" sz="32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,+∞)</m:t>
                    </m:r>
                  </m:oMath>
                </a14:m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586FD-3EE1-4E72-A26C-1719AB3EE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443" y="1048215"/>
                <a:ext cx="11296185" cy="5128748"/>
              </a:xfrm>
              <a:blipFill>
                <a:blip r:embed="rId2"/>
                <a:stretch>
                  <a:fillRect l="-1403" t="-1784" r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BC9F0B6-6097-438B-B12D-95649428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796" y="3646028"/>
            <a:ext cx="5653668" cy="31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769EF-AB48-4400-B7B0-543AD6FA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" y="2051824"/>
            <a:ext cx="10674626" cy="1561170"/>
          </a:xfrm>
        </p:spPr>
        <p:txBody>
          <a:bodyPr>
            <a:normAutofit/>
          </a:bodyPr>
          <a:lstStyle/>
          <a:p>
            <a:r>
              <a:rPr lang="en-US" altLang="en-US" sz="9600" b="1">
                <a:solidFill>
                  <a:srgbClr val="FF0000"/>
                </a:solidFill>
                <a:latin typeface=".VnMemorandum" panose="020B7200000000000000" pitchFamily="34" charset="0"/>
              </a:rPr>
              <a:t>CALCULUS</a:t>
            </a:r>
            <a:endParaRPr lang="en-US" sz="8800">
              <a:solidFill>
                <a:schemeClr val="tx2"/>
              </a:solidFill>
              <a:latin typeface=".VnMemorandum" panose="020B7200000000000000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903227-AED8-41BA-9E2D-96E80E99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91" y="91793"/>
            <a:ext cx="6829454" cy="212331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7AF142B-C1C5-4C7C-81C2-33EC338A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424" y="3847171"/>
            <a:ext cx="9144000" cy="2230243"/>
          </a:xfrm>
        </p:spPr>
        <p:txBody>
          <a:bodyPr>
            <a:normAutofit/>
          </a:bodyPr>
          <a:lstStyle/>
          <a:p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Chapter 1</a:t>
            </a:r>
            <a:br>
              <a:rPr lang="en-US" sz="7200" b="1">
                <a:solidFill>
                  <a:srgbClr val="1C05C7"/>
                </a:solidFill>
                <a:latin typeface="Agency FB" panose="020B0503020202020204" pitchFamily="34" charset="0"/>
              </a:rPr>
            </a:br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Functions and Limits</a:t>
            </a:r>
            <a:endParaRPr lang="en-US" sz="8800" b="1">
              <a:solidFill>
                <a:srgbClr val="1C05C7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9E2-3C73-4A61-A4E1-4CEBD834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4"/>
            <a:ext cx="8800171" cy="738846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1B1A-B6B3-4F3D-9E16-7129E6BD3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8"/>
            <a:ext cx="6522844" cy="49168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  <a:tabLst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logarithmic functions 	                  </a:t>
            </a:r>
          </a:p>
          <a:p>
            <a:pPr marL="0" indent="0" algn="just" eaLnBrk="1" hangingPunct="1">
              <a:lnSpc>
                <a:spcPct val="100000"/>
              </a:lnSpc>
              <a:buFontTx/>
              <a:buNone/>
              <a:tabLst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base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constant,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the inverse functions of the exponential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ED26C38-F5E8-4199-A02C-4A640B2DF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53284"/>
              </p:ext>
            </p:extLst>
          </p:nvPr>
        </p:nvGraphicFramePr>
        <p:xfrm>
          <a:off x="4765288" y="1224931"/>
          <a:ext cx="2438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590" imgH="653976" progId="Equation.DSMT4">
                  <p:embed/>
                </p:oleObj>
              </mc:Choice>
              <mc:Fallback>
                <p:oleObj name="Equation" r:id="rId2" imgW="2438590" imgH="6539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5288" y="1224931"/>
                        <a:ext cx="243840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C658C2-A826-4DFF-9C41-F9F9D44A5E89}"/>
              </a:ext>
            </a:extLst>
          </p:cNvPr>
          <p:cNvSpPr txBox="1"/>
          <p:nvPr/>
        </p:nvSpPr>
        <p:spPr>
          <a:xfrm>
            <a:off x="2789045" y="4816921"/>
            <a:ext cx="4571999" cy="1716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the graphs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four logarithmic functions 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various bases.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454F3-1D88-4588-AE59-664AF8D55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044" y="1616927"/>
            <a:ext cx="4830956" cy="52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940-6307-4E99-B55F-38466EF2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75555"/>
            <a:ext cx="8818756" cy="772299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F819-1FA8-4BBA-B43E-0FB7F59F8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5" y="1148576"/>
            <a:ext cx="11418849" cy="5028387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the following graph from the graph of the function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shown in the part 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ctr" eaLnBrk="1" hangingPunct="1">
              <a:spcBef>
                <a:spcPct val="50000"/>
              </a:spcBef>
              <a:buNone/>
            </a:pP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2;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–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(–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vi-VN" altLang="en-US" sz="32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E4F8-046E-4BF4-B39B-C70580AC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5005"/>
            <a:ext cx="12192000" cy="36129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DFF311-A76C-403F-8926-A0D65E70614D}"/>
              </a:ext>
            </a:extLst>
          </p:cNvPr>
          <p:cNvSpPr/>
          <p:nvPr/>
        </p:nvSpPr>
        <p:spPr>
          <a:xfrm>
            <a:off x="2174488" y="6255834"/>
            <a:ext cx="10017512" cy="602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16AB-C570-4503-928F-C3D1342B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517" y="153253"/>
            <a:ext cx="8744415" cy="671938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A1E3-8388-4BF4-8A81-FF64ADD6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59005"/>
            <a:ext cx="3321204" cy="5217958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125000"/>
              </a:lnSpc>
              <a:spcBef>
                <a:spcPct val="40000"/>
              </a:spcBef>
              <a:buNone/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&gt; 0.</a:t>
            </a:r>
          </a:p>
          <a:p>
            <a:pPr marL="338138" lvl="1" indent="-161925" eaLnBrk="1" hangingPunct="1">
              <a:lnSpc>
                <a:spcPct val="125000"/>
              </a:lnSpc>
              <a:spcBef>
                <a:spcPct val="40000"/>
              </a:spcBef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of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the graph of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y =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upward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38138" lvl="1" indent="-161925" eaLnBrk="1" hangingPunct="1">
              <a:lnSpc>
                <a:spcPct val="125000"/>
              </a:lnSpc>
              <a:spcBef>
                <a:spcPct val="40000"/>
              </a:spcBef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, shift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y =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</a:t>
            </a:r>
            <a:b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downward.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2A3E8-75C2-4B88-8455-591F4021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29" y="711933"/>
            <a:ext cx="7352371" cy="6012531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FF2A9C-4FE6-4D58-931C-E4BC18629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80184"/>
              </p:ext>
            </p:extLst>
          </p:nvPr>
        </p:nvGraphicFramePr>
        <p:xfrm>
          <a:off x="3102601" y="5641549"/>
          <a:ext cx="1737028" cy="121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507960" progId="Equation.DSMT4">
                  <p:embed/>
                </p:oleObj>
              </mc:Choice>
              <mc:Fallback>
                <p:oleObj name="Equation" r:id="rId3" imgW="723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2601" y="5641549"/>
                        <a:ext cx="1737028" cy="121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B4DB11-7CD8-4F80-848D-89FC66DF4360}"/>
              </a:ext>
            </a:extLst>
          </p:cNvPr>
          <p:cNvSpPr txBox="1"/>
          <p:nvPr/>
        </p:nvSpPr>
        <p:spPr>
          <a:xfrm>
            <a:off x="5936165" y="301971"/>
            <a:ext cx="5952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don’t we consider the case c&lt;0?</a:t>
            </a:r>
          </a:p>
        </p:txBody>
      </p:sp>
    </p:spTree>
    <p:extLst>
      <p:ext uri="{BB962C8B-B14F-4D97-AF65-F5344CB8AC3E}">
        <p14:creationId xmlns:p14="http://schemas.microsoft.com/office/powerpoint/2010/main" val="178151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16AB-C570-4503-928F-C3D1342B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517" y="153253"/>
            <a:ext cx="8744415" cy="671938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A1E3-8388-4BF4-8A81-FF64ADD6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59005"/>
            <a:ext cx="3321204" cy="5217958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125000"/>
              </a:lnSpc>
              <a:spcBef>
                <a:spcPct val="40000"/>
              </a:spcBef>
              <a:buNone/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&gt; 0.</a:t>
            </a:r>
          </a:p>
          <a:p>
            <a:pPr marL="338138" lvl="1" indent="-161925" eaLnBrk="1" hangingPunct="1">
              <a:lnSpc>
                <a:spcPct val="125000"/>
              </a:lnSpc>
              <a:spcBef>
                <a:spcPct val="40000"/>
              </a:spcBef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of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shift the graph of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) a distance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units to the </a:t>
            </a:r>
            <a:r>
              <a:rPr lang="en-US" altLang="en-US" sz="3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38138" lvl="1" indent="-161925" eaLnBrk="1" hangingPunct="1">
              <a:lnSpc>
                <a:spcPct val="125000"/>
              </a:lnSpc>
              <a:spcBef>
                <a:spcPct val="40000"/>
              </a:spcBef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shift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units to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2A3E8-75C2-4B88-8455-591F4021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29" y="711933"/>
            <a:ext cx="7352371" cy="6012531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D4961EF-F6DF-46D2-B9DA-F41032621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894013"/>
              </p:ext>
            </p:extLst>
          </p:nvPr>
        </p:nvGraphicFramePr>
        <p:xfrm>
          <a:off x="3440152" y="5721350"/>
          <a:ext cx="1676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63" imgH="1137068" progId="Equation.DSMT4">
                  <p:embed/>
                </p:oleObj>
              </mc:Choice>
              <mc:Fallback>
                <p:oleObj name="Equation" r:id="rId3" imgW="1676463" imgH="11370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0152" y="5721350"/>
                        <a:ext cx="167640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0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940-6307-4E99-B55F-38466EF2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1" y="81389"/>
            <a:ext cx="8606883" cy="97797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FUNCTIONS FROM OLD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F819-1FA8-4BBA-B43E-0FB7F59F8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5" y="1148576"/>
            <a:ext cx="11418849" cy="5028387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the following graph from the graph of the function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shown in the part 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ctr" eaLnBrk="1" hangingPunct="1">
              <a:spcBef>
                <a:spcPct val="50000"/>
              </a:spcBef>
              <a:buNone/>
            </a:pP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2;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–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(–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vi-VN" altLang="en-US" sz="32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E4F8-046E-4BF4-B39B-C70580AC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5005"/>
            <a:ext cx="12192000" cy="3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434-5903-4B19-9934-94099AC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64404"/>
            <a:ext cx="6043961" cy="805753"/>
          </a:xfrm>
        </p:spPr>
        <p:txBody>
          <a:bodyPr>
            <a:normAutofit/>
          </a:bodyPr>
          <a:lstStyle/>
          <a:p>
            <a:r>
              <a:rPr lang="en-US" altLang="en-US" sz="4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CF8-6234-42D3-81B9-9C65A44C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156"/>
            <a:ext cx="3488473" cy="5723439"/>
          </a:xfrm>
        </p:spPr>
        <p:txBody>
          <a:bodyPr>
            <a:normAutofit fontScale="92500" lnSpcReduction="10000"/>
          </a:bodyPr>
          <a:lstStyle/>
          <a:p>
            <a:pPr marL="61913" indent="-61913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1. </a:t>
            </a:r>
          </a:p>
          <a:p>
            <a:pPr marL="338138" lvl="1" indent="-161925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stretch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 = 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by a factor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  <a:p>
            <a:pPr marL="338138" lvl="1" indent="-161925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(1/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graph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 = 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vertically by a factor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2B06DF9-47AB-4C89-9E05-726540DC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577" y="305670"/>
            <a:ext cx="379142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about the case c&lt;1?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7ACD3-DEA7-4B27-BAD2-91E9A565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11" y="1162098"/>
            <a:ext cx="6866062" cy="55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434-5903-4B19-9934-94099AC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64404"/>
            <a:ext cx="6043961" cy="805753"/>
          </a:xfrm>
        </p:spPr>
        <p:txBody>
          <a:bodyPr>
            <a:normAutofit/>
          </a:bodyPr>
          <a:lstStyle/>
          <a:p>
            <a:r>
              <a:rPr lang="en-US" altLang="en-US" sz="4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CF8-6234-42D3-81B9-9C65A44C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156"/>
            <a:ext cx="3488473" cy="5723439"/>
          </a:xfrm>
        </p:spPr>
        <p:txBody>
          <a:bodyPr>
            <a:normAutofit fontScale="92500" lnSpcReduction="10000"/>
          </a:bodyPr>
          <a:lstStyle/>
          <a:p>
            <a:pPr marL="61913" indent="-61913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1. </a:t>
            </a:r>
          </a:p>
          <a:p>
            <a:pPr marL="338138" lvl="1" indent="-161925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obtain the graph of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by a factor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38138" lvl="1" indent="-161925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stretch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by a factor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7ACD3-DEA7-4B27-BAD2-91E9A565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11" y="1162098"/>
            <a:ext cx="6866062" cy="55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434-5903-4B19-9934-94099AC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64404"/>
            <a:ext cx="6043961" cy="805753"/>
          </a:xfrm>
        </p:spPr>
        <p:txBody>
          <a:bodyPr>
            <a:normAutofit/>
          </a:bodyPr>
          <a:lstStyle/>
          <a:p>
            <a:r>
              <a:rPr lang="en-US" altLang="en-US" sz="4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CF8-6234-42D3-81B9-9C65A44C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0156"/>
            <a:ext cx="4382429" cy="5723439"/>
          </a:xfrm>
        </p:spPr>
        <p:txBody>
          <a:bodyPr>
            <a:normAutofit/>
          </a:bodyPr>
          <a:lstStyle/>
          <a:p>
            <a:pPr marL="61913" indent="-61913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1. </a:t>
            </a:r>
          </a:p>
          <a:p>
            <a:pPr marL="338138" lvl="1" indent="-161925" algn="just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obtain 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), reflect 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about the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-axis.</a:t>
            </a:r>
          </a:p>
          <a:p>
            <a:pPr marL="338138" lvl="1" indent="-161925" algn="just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of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), reflect 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about the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-axis.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7ACD3-DEA7-4B27-BAD2-91E9A565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11" y="1162098"/>
            <a:ext cx="6866062" cy="55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434-5903-4B19-9934-94099AC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64404"/>
            <a:ext cx="6043961" cy="805753"/>
          </a:xfrm>
        </p:spPr>
        <p:txBody>
          <a:bodyPr>
            <a:normAutofit/>
          </a:bodyPr>
          <a:lstStyle/>
          <a:p>
            <a:r>
              <a:rPr lang="en-US" altLang="en-US" sz="4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CF8-6234-42D3-81B9-9C65A44C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83" y="970156"/>
            <a:ext cx="10705172" cy="5723439"/>
          </a:xfrm>
        </p:spPr>
        <p:txBody>
          <a:bodyPr>
            <a:normAutofit/>
          </a:bodyPr>
          <a:lstStyle/>
          <a:p>
            <a:pPr algn="just" eaLnBrk="1" hangingPunct="1">
              <a:tabLst>
                <a:tab pos="1150938" algn="l"/>
              </a:tabLst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illustrates these stretching transformations when applied to the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= 2.</a:t>
            </a:r>
            <a:r>
              <a:rPr lang="en-US" altLang="en-US" sz="36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4ED9-D904-4B27-9DC6-A8C2B2C3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9" y="2098539"/>
            <a:ext cx="5705941" cy="3930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8B33A-2E93-4863-A44C-42C8C7C3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75" y="2001643"/>
            <a:ext cx="51530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9B262A-E9FD-4884-A36A-D02FF26D836E}"/>
              </a:ext>
            </a:extLst>
          </p:cNvPr>
          <p:cNvSpPr/>
          <p:nvPr/>
        </p:nvSpPr>
        <p:spPr>
          <a:xfrm>
            <a:off x="869795" y="4003288"/>
            <a:ext cx="8631044" cy="526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592C7-2698-4501-B196-78EB977A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42" y="287067"/>
            <a:ext cx="3813718" cy="52697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F955-83CC-44C2-993C-E5E67B11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1"/>
            <a:ext cx="10515600" cy="5645382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graph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given. Describe how the graph of the function 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2) + 2 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obtained from the graph of </a:t>
            </a:r>
            <a:r>
              <a:rPr lang="en-US" altLang="en-US" sz="32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Select the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answer.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 Shift the graph 2 units to the left and 2 units down.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Shift the graph 2 units to the right and 2 units down.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Shift the graph 2 units to the right and 2 units up.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Shift the graph 2 units to the left and 2 units up.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 None of these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880946"/>
            <a:ext cx="10034240" cy="5196469"/>
          </a:xfrm>
        </p:spPr>
        <p:txBody>
          <a:bodyPr>
            <a:normAutofit/>
          </a:bodyPr>
          <a:lstStyle/>
          <a:p>
            <a:pPr algn="ctr"/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1.1.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Representations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7782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C722A8-F2AE-4CAE-BC1D-154F717B5D98}"/>
              </a:ext>
            </a:extLst>
          </p:cNvPr>
          <p:cNvSpPr/>
          <p:nvPr/>
        </p:nvSpPr>
        <p:spPr>
          <a:xfrm>
            <a:off x="947854" y="1037064"/>
            <a:ext cx="9623502" cy="39255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4FDB4-63DF-4E8B-B7AF-85FBF9AE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55496"/>
            <a:ext cx="8800171" cy="78345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40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5E73-4873-4B12-BB63-0C5FE822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727"/>
            <a:ext cx="10515600" cy="5017236"/>
          </a:xfrm>
        </p:spPr>
        <p:txBody>
          <a:bodyPr>
            <a:normAutofit/>
          </a:bodyPr>
          <a:lstStyle/>
          <a:p>
            <a:pPr marL="342900" indent="0" eaLnBrk="1" hangingPunct="1">
              <a:lnSpc>
                <a:spcPct val="100000"/>
              </a:lnSpc>
              <a:spcBef>
                <a:spcPct val="50000"/>
              </a:spcBef>
              <a:buNone/>
              <a:tabLst>
                <a:tab pos="287338" algn="l"/>
                <a:tab pos="914400" algn="l"/>
                <a:tab pos="1203325" algn="l"/>
              </a:tabLst>
            </a:pPr>
            <a:r>
              <a:rPr lang="en-US" altLang="en-US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functions </a:t>
            </a:r>
            <a:r>
              <a:rPr lang="en-US" altLang="en-US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combined  to form new functions: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r>
              <a:rPr 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endParaRPr lang="en-US" sz="2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r>
              <a:rPr 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endParaRPr lang="en-US" sz="2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7274963-3063-4B25-918B-B965BF894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073709"/>
              </p:ext>
            </p:extLst>
          </p:nvPr>
        </p:nvGraphicFramePr>
        <p:xfrm>
          <a:off x="2106439" y="3109603"/>
          <a:ext cx="6161415" cy="116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457200" progId="Equation.DSMT4">
                  <p:embed/>
                </p:oleObj>
              </mc:Choice>
              <mc:Fallback>
                <p:oleObj name="Equation" r:id="rId2" imgW="2425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6439" y="3109603"/>
                        <a:ext cx="6161415" cy="116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460755-0DC4-46D5-8D23-80990EAC1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59247"/>
              </p:ext>
            </p:extLst>
          </p:nvPr>
        </p:nvGraphicFramePr>
        <p:xfrm>
          <a:off x="2106439" y="4393580"/>
          <a:ext cx="3272095" cy="56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253800" progId="Equation.DSMT4">
                  <p:embed/>
                </p:oleObj>
              </mc:Choice>
              <mc:Fallback>
                <p:oleObj name="Equation" r:id="rId4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439" y="4393580"/>
                        <a:ext cx="3272095" cy="569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6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FA6AD0-B5D7-4630-99F9-96F881163055}"/>
              </a:ext>
            </a:extLst>
          </p:cNvPr>
          <p:cNvSpPr/>
          <p:nvPr/>
        </p:nvSpPr>
        <p:spPr>
          <a:xfrm>
            <a:off x="434898" y="3579541"/>
            <a:ext cx="1393902" cy="3679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C75A8C-90C8-453E-9DB5-30513912A6CF}"/>
              </a:ext>
            </a:extLst>
          </p:cNvPr>
          <p:cNvSpPr/>
          <p:nvPr/>
        </p:nvSpPr>
        <p:spPr>
          <a:xfrm>
            <a:off x="8686800" y="2007220"/>
            <a:ext cx="2453268" cy="423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2CCFE-5255-4DC4-9EB6-66847835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244" y="108648"/>
            <a:ext cx="4625898" cy="85035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C3DD-9D79-4365-AD8C-442E6445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959006"/>
            <a:ext cx="11340790" cy="521795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)). </a:t>
            </a:r>
          </a:p>
          <a:p>
            <a:pPr eaLnBrk="1" hangingPunct="1">
              <a:buFontTx/>
              <a:buAutoNum type="arabicParenR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1 and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+ 2 then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is:</a:t>
            </a:r>
          </a:p>
          <a:p>
            <a:pPr eaLnBrk="1" hangingPunct="1">
              <a:buFontTx/>
              <a:buAutoNum type="alphaLcPeriod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+ 3		b.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+ 4		c.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+ 1		d. None of them</a:t>
            </a:r>
          </a:p>
          <a:p>
            <a:pPr marL="0" indent="0" eaLnBrk="1" hangingPunct="1"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2) If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+ 2 and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1 then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is:</a:t>
            </a:r>
          </a:p>
          <a:p>
            <a:pPr marL="0" indent="0" eaLnBrk="1" hangingPunct="1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+ 3		b.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+ 4		c.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+ 1		d. None of them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926A-BCF8-482E-A952-26D6E268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22"/>
            <a:ext cx="10515600" cy="4917687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</a:t>
            </a:r>
            <a:br>
              <a:rPr lang="en-US" altLang="en-US" sz="6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 OF A FUNCTION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D505-FD31-4281-A144-F546A305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3221"/>
            <a:ext cx="10515600" cy="1494264"/>
          </a:xfrm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learn:</a:t>
            </a:r>
          </a:p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limits in general and about numerical 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graphical methods for computing them.</a:t>
            </a:r>
          </a:p>
        </p:txBody>
      </p:sp>
    </p:spTree>
    <p:extLst>
      <p:ext uri="{BB962C8B-B14F-4D97-AF65-F5344CB8AC3E}">
        <p14:creationId xmlns:p14="http://schemas.microsoft.com/office/powerpoint/2010/main" val="544780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2B17A84-234F-4A0C-9152-7134D2812F19}"/>
              </a:ext>
            </a:extLst>
          </p:cNvPr>
          <p:cNvSpPr/>
          <p:nvPr/>
        </p:nvSpPr>
        <p:spPr>
          <a:xfrm>
            <a:off x="3691054" y="5391619"/>
            <a:ext cx="2531326" cy="1154147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C75ADE-74B2-4794-A7C7-FD46B26A6572}"/>
              </a:ext>
            </a:extLst>
          </p:cNvPr>
          <p:cNvSpPr/>
          <p:nvPr/>
        </p:nvSpPr>
        <p:spPr>
          <a:xfrm>
            <a:off x="4538546" y="1343726"/>
            <a:ext cx="2415168" cy="79444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24CD-65BA-40C6-A5C6-5AC654C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3"/>
            <a:ext cx="8800171" cy="6607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 OF A FUNCTION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3F81-F1F7-4F61-B495-74102D65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5257800" cy="40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write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limit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equals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ctr">
              <a:buNone/>
            </a:pP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can make the values of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arbitrarily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taking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sufficiently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not equal to </a:t>
            </a:r>
            <a:r>
              <a:rPr lang="en-US" altLang="en-US" sz="3200" b="1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35CCAC-DC3E-43DB-BE20-0CF1C3150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410567"/>
              </p:ext>
            </p:extLst>
          </p:nvPr>
        </p:nvGraphicFramePr>
        <p:xfrm>
          <a:off x="4671607" y="1343726"/>
          <a:ext cx="2282107" cy="79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306" imgH="823058" progId="Equation.DSMT4">
                  <p:embed/>
                </p:oleObj>
              </mc:Choice>
              <mc:Fallback>
                <p:oleObj name="Equation" r:id="rId2" imgW="2362306" imgH="82305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1607" y="1343726"/>
                        <a:ext cx="2282107" cy="794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4DA269C-81BD-49A7-B6E8-254E64A42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824" y="2413921"/>
            <a:ext cx="5408381" cy="4279676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775023D-E19F-42E9-A659-7D5240825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25829"/>
              </p:ext>
            </p:extLst>
          </p:nvPr>
        </p:nvGraphicFramePr>
        <p:xfrm>
          <a:off x="3771900" y="5391619"/>
          <a:ext cx="23241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393480" progId="Equation.DSMT4">
                  <p:embed/>
                </p:oleObj>
              </mc:Choice>
              <mc:Fallback>
                <p:oleObj name="Equation" r:id="rId5" imgW="863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1900" y="5391619"/>
                        <a:ext cx="2324100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86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C75ADE-74B2-4794-A7C7-FD46B26A6572}"/>
              </a:ext>
            </a:extLst>
          </p:cNvPr>
          <p:cNvSpPr/>
          <p:nvPr/>
        </p:nvSpPr>
        <p:spPr>
          <a:xfrm>
            <a:off x="4538546" y="1052163"/>
            <a:ext cx="2415168" cy="79444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24CD-65BA-40C6-A5C6-5AC654C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3"/>
            <a:ext cx="8800171" cy="6607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3F81-F1F7-4F61-B495-74102D65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5257800" cy="4757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write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left-hand limit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can make the values of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arbitrarily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taking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sufficiently close to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less than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35CCAC-DC3E-43DB-BE20-0CF1C3150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66967"/>
              </p:ext>
            </p:extLst>
          </p:nvPr>
        </p:nvGraphicFramePr>
        <p:xfrm>
          <a:off x="4686754" y="1074861"/>
          <a:ext cx="2118752" cy="70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91960" progId="Equation.DSMT4">
                  <p:embed/>
                </p:oleObj>
              </mc:Choice>
              <mc:Fallback>
                <p:oleObj name="Equation" r:id="rId2" imgW="87624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C35CCAC-DC3E-43DB-BE20-0CF1C3150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6754" y="1074861"/>
                        <a:ext cx="2118752" cy="70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3FCEA3D-810D-4FB9-90A8-FF21E386C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91" y="2653990"/>
            <a:ext cx="6039972" cy="3926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23CE7F-6E70-46F8-80AF-29EBEF48B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021" y="2117918"/>
            <a:ext cx="3162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0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C75ADE-74B2-4794-A7C7-FD46B26A6572}"/>
              </a:ext>
            </a:extLst>
          </p:cNvPr>
          <p:cNvSpPr/>
          <p:nvPr/>
        </p:nvSpPr>
        <p:spPr>
          <a:xfrm>
            <a:off x="4538546" y="1052163"/>
            <a:ext cx="2415168" cy="79444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24CD-65BA-40C6-A5C6-5AC654C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3"/>
            <a:ext cx="8800171" cy="6607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3F81-F1F7-4F61-B495-74102D65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5257800" cy="4757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write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right-hand limit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can make the values of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arbitrarily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taking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sufficiently close to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greater than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35CCAC-DC3E-43DB-BE20-0CF1C3150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05952"/>
              </p:ext>
            </p:extLst>
          </p:nvPr>
        </p:nvGraphicFramePr>
        <p:xfrm>
          <a:off x="4686754" y="1074861"/>
          <a:ext cx="2118752" cy="70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91960" progId="Equation.DSMT4">
                  <p:embed/>
                </p:oleObj>
              </mc:Choice>
              <mc:Fallback>
                <p:oleObj name="Equation" r:id="rId2" imgW="87624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C35CCAC-DC3E-43DB-BE20-0CF1C3150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6754" y="1074861"/>
                        <a:ext cx="2118752" cy="70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C13B20-2F94-4CDE-9573-13D1CCDE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75932"/>
            <a:ext cx="5967308" cy="4282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8AAD3-2D88-4C20-A78D-16323988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85" y="2152069"/>
            <a:ext cx="31908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87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C75ADE-74B2-4794-A7C7-FD46B26A6572}"/>
              </a:ext>
            </a:extLst>
          </p:cNvPr>
          <p:cNvSpPr/>
          <p:nvPr/>
        </p:nvSpPr>
        <p:spPr>
          <a:xfrm>
            <a:off x="4538546" y="1052163"/>
            <a:ext cx="2415168" cy="79444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24CD-65BA-40C6-A5C6-5AC654C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3"/>
            <a:ext cx="8800171" cy="6607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3F81-F1F7-4F61-B495-74102D65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5257800" cy="4757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write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right-hand limit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can make the values of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arbitrarily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taking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sufficiently close to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greater than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35CCAC-DC3E-43DB-BE20-0CF1C3150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754" y="1074861"/>
          <a:ext cx="2118752" cy="70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91960" progId="Equation.DSMT4">
                  <p:embed/>
                </p:oleObj>
              </mc:Choice>
              <mc:Fallback>
                <p:oleObj name="Equation" r:id="rId2" imgW="87624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C35CCAC-DC3E-43DB-BE20-0CF1C3150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6754" y="1074861"/>
                        <a:ext cx="2118752" cy="70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C13B20-2F94-4CDE-9573-13D1CCDE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75932"/>
            <a:ext cx="5967308" cy="4282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8AAD3-2D88-4C20-A78D-16323988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85" y="2152069"/>
            <a:ext cx="31908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66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A14FAFA-45FA-4946-88B6-341B5731F706}"/>
              </a:ext>
            </a:extLst>
          </p:cNvPr>
          <p:cNvSpPr/>
          <p:nvPr/>
        </p:nvSpPr>
        <p:spPr>
          <a:xfrm>
            <a:off x="641209" y="1311277"/>
            <a:ext cx="4555700" cy="26474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973EE-9456-4EF1-A04F-0398F454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37" y="184461"/>
            <a:ext cx="8811322" cy="6365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C0A6-115A-4E5B-BD90-3D65672C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0371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066C8CC7-C2E8-4BFB-A182-049813F10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973571"/>
              </p:ext>
            </p:extLst>
          </p:nvPr>
        </p:nvGraphicFramePr>
        <p:xfrm>
          <a:off x="838200" y="1348138"/>
          <a:ext cx="196056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92100" progId="Equation.DSMT4">
                  <p:embed/>
                </p:oleObj>
              </mc:Choice>
              <mc:Fallback>
                <p:oleObj name="Equation" r:id="rId2" imgW="825500" imgH="292100" progId="Equation.DSMT4">
                  <p:embed/>
                  <p:pic>
                    <p:nvPicPr>
                      <p:cNvPr id="527370" name="Object 10">
                        <a:extLst>
                          <a:ext uri="{FF2B5EF4-FFF2-40B4-BE49-F238E27FC236}">
                            <a16:creationId xmlns:a16="http://schemas.microsoft.com/office/drawing/2014/main" id="{8A1983E8-5F81-4A65-8FAC-15C6C9D8D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48138"/>
                        <a:ext cx="1960562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253C2541-7F63-4BB1-BB00-E0266AFA5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00706"/>
              </p:ext>
            </p:extLst>
          </p:nvPr>
        </p:nvGraphicFramePr>
        <p:xfrm>
          <a:off x="3249188" y="1384650"/>
          <a:ext cx="1828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291973" progId="Equation.DSMT4">
                  <p:embed/>
                </p:oleObj>
              </mc:Choice>
              <mc:Fallback>
                <p:oleObj name="Equation" r:id="rId4" imgW="812447" imgH="291973" progId="Equation.DSMT4">
                  <p:embed/>
                  <p:pic>
                    <p:nvPicPr>
                      <p:cNvPr id="527371" name="Object 11">
                        <a:extLst>
                          <a:ext uri="{FF2B5EF4-FFF2-40B4-BE49-F238E27FC236}">
                            <a16:creationId xmlns:a16="http://schemas.microsoft.com/office/drawing/2014/main" id="{FAD58BBB-A24A-4359-AF9E-5BDBD0BE1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188" y="1384650"/>
                        <a:ext cx="1828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6737E7BB-82BD-4D89-934E-5DC245BF6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85190"/>
              </p:ext>
            </p:extLst>
          </p:nvPr>
        </p:nvGraphicFramePr>
        <p:xfrm>
          <a:off x="838200" y="2293494"/>
          <a:ext cx="15763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304668" progId="Equation.DSMT4">
                  <p:embed/>
                </p:oleObj>
              </mc:Choice>
              <mc:Fallback>
                <p:oleObj name="Equation" r:id="rId6" imgW="710891" imgH="304668" progId="Equation.DSMT4">
                  <p:embed/>
                  <p:pic>
                    <p:nvPicPr>
                      <p:cNvPr id="527372" name="Object 12">
                        <a:extLst>
                          <a:ext uri="{FF2B5EF4-FFF2-40B4-BE49-F238E27FC236}">
                            <a16:creationId xmlns:a16="http://schemas.microsoft.com/office/drawing/2014/main" id="{78329355-4178-45E4-A596-1E3AD3501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93494"/>
                        <a:ext cx="157638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04CBA750-44C7-4CBE-99D3-910A1BB31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18399"/>
              </p:ext>
            </p:extLst>
          </p:nvPr>
        </p:nvGraphicFramePr>
        <p:xfrm>
          <a:off x="3192038" y="2314131"/>
          <a:ext cx="18859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7836" imgH="291973" progId="Equation.DSMT4">
                  <p:embed/>
                </p:oleObj>
              </mc:Choice>
              <mc:Fallback>
                <p:oleObj name="Equation" r:id="rId8" imgW="837836" imgH="291973" progId="Equation.DSMT4">
                  <p:embed/>
                  <p:pic>
                    <p:nvPicPr>
                      <p:cNvPr id="527373" name="Object 13">
                        <a:extLst>
                          <a:ext uri="{FF2B5EF4-FFF2-40B4-BE49-F238E27FC236}">
                            <a16:creationId xmlns:a16="http://schemas.microsoft.com/office/drawing/2014/main" id="{4D8E6874-3894-4BC5-9669-95719F913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38" y="2314131"/>
                        <a:ext cx="18859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2A5E74DB-FAD2-4E92-B362-995F034B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316751"/>
              </p:ext>
            </p:extLst>
          </p:nvPr>
        </p:nvGraphicFramePr>
        <p:xfrm>
          <a:off x="838200" y="3222975"/>
          <a:ext cx="18859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7836" imgH="291973" progId="Equation.DSMT4">
                  <p:embed/>
                </p:oleObj>
              </mc:Choice>
              <mc:Fallback>
                <p:oleObj name="Equation" r:id="rId10" imgW="837836" imgH="291973" progId="Equation.DSMT4">
                  <p:embed/>
                  <p:pic>
                    <p:nvPicPr>
                      <p:cNvPr id="527374" name="Object 14">
                        <a:extLst>
                          <a:ext uri="{FF2B5EF4-FFF2-40B4-BE49-F238E27FC236}">
                            <a16:creationId xmlns:a16="http://schemas.microsoft.com/office/drawing/2014/main" id="{CA156FCA-770D-4C2B-B2CA-185A25A9B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22975"/>
                        <a:ext cx="18859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C142ABFA-438E-4679-A119-FB3DE3979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15097"/>
              </p:ext>
            </p:extLst>
          </p:nvPr>
        </p:nvGraphicFramePr>
        <p:xfrm>
          <a:off x="3234107" y="3202898"/>
          <a:ext cx="1801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447" imgH="291973" progId="Equation.DSMT4">
                  <p:embed/>
                </p:oleObj>
              </mc:Choice>
              <mc:Fallback>
                <p:oleObj name="Equation" r:id="rId12" imgW="812447" imgH="291973" progId="Equation.DSMT4">
                  <p:embed/>
                  <p:pic>
                    <p:nvPicPr>
                      <p:cNvPr id="527375" name="Object 15">
                        <a:extLst>
                          <a:ext uri="{FF2B5EF4-FFF2-40B4-BE49-F238E27FC236}">
                            <a16:creationId xmlns:a16="http://schemas.microsoft.com/office/drawing/2014/main" id="{82C748AF-A7BC-4F61-9804-508EBC8F5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107" y="3202898"/>
                        <a:ext cx="1801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156475D-EC3A-4BE6-8D65-6596C7572E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6908" y="1089645"/>
            <a:ext cx="6995092" cy="53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1F69EF4-F98D-4A62-A042-62D0ABF9AEBD}"/>
              </a:ext>
            </a:extLst>
          </p:cNvPr>
          <p:cNvSpPr/>
          <p:nvPr/>
        </p:nvSpPr>
        <p:spPr>
          <a:xfrm>
            <a:off x="1518424" y="3256156"/>
            <a:ext cx="8151542" cy="13939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EEA05A-F0C5-40DA-8CED-3B791F717EB0}"/>
              </a:ext>
            </a:extLst>
          </p:cNvPr>
          <p:cNvSpPr/>
          <p:nvPr/>
        </p:nvSpPr>
        <p:spPr>
          <a:xfrm>
            <a:off x="758283" y="1639229"/>
            <a:ext cx="10595517" cy="9068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973EE-9456-4EF1-A04F-0398F454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37" y="184461"/>
            <a:ext cx="8811322" cy="6365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C0A6-115A-4E5B-BD90-3D65672C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668" y="1139825"/>
            <a:ext cx="10272131" cy="5037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D5406DF1-5474-4C82-94E8-49E724CF8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26748"/>
              </p:ext>
            </p:extLst>
          </p:nvPr>
        </p:nvGraphicFramePr>
        <p:xfrm>
          <a:off x="3612995" y="1741738"/>
          <a:ext cx="7292898" cy="80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291960" progId="Equation.DSMT4">
                  <p:embed/>
                </p:oleObj>
              </mc:Choice>
              <mc:Fallback>
                <p:oleObj name="Equation" r:id="rId2" imgW="2679480" imgH="291960" progId="Equation.DSMT4">
                  <p:embed/>
                  <p:pic>
                    <p:nvPicPr>
                      <p:cNvPr id="95234" name="Object 2">
                        <a:extLst>
                          <a:ext uri="{FF2B5EF4-FFF2-40B4-BE49-F238E27FC236}">
                            <a16:creationId xmlns:a16="http://schemas.microsoft.com/office/drawing/2014/main" id="{C3314DD7-3317-4455-9866-48ED659BB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995" y="1741738"/>
                        <a:ext cx="7292898" cy="80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6F2D46DB-6B66-4B47-B609-3EEBEC99E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69641"/>
              </p:ext>
            </p:extLst>
          </p:nvPr>
        </p:nvGraphicFramePr>
        <p:xfrm>
          <a:off x="2380785" y="3580091"/>
          <a:ext cx="6426820" cy="86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304800" progId="Equation.DSMT4">
                  <p:embed/>
                </p:oleObj>
              </mc:Choice>
              <mc:Fallback>
                <p:oleObj name="Equation" r:id="rId4" imgW="2286000" imgH="304800" progId="Equation.DSMT4">
                  <p:embed/>
                  <p:pic>
                    <p:nvPicPr>
                      <p:cNvPr id="95235" name="Object 2">
                        <a:extLst>
                          <a:ext uri="{FF2B5EF4-FFF2-40B4-BE49-F238E27FC236}">
                            <a16:creationId xmlns:a16="http://schemas.microsoft.com/office/drawing/2014/main" id="{88F8E59B-F50D-4A36-B6C6-32E79E9FD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785" y="3580091"/>
                        <a:ext cx="6426820" cy="866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14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9CF2-892C-4621-AD86-F1D03245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643"/>
            <a:ext cx="10515600" cy="3445727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</a:t>
            </a:r>
            <a:b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Limits </a:t>
            </a:r>
            <a:b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Limit Laws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E29A-A0CC-4A58-B15F-8AAB4949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5161"/>
            <a:ext cx="10515600" cy="1449660"/>
          </a:xfrm>
        </p:spPr>
        <p:txBody>
          <a:bodyPr/>
          <a:lstStyle/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will:</a:t>
            </a:r>
          </a:p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Limit Laws to calculate limits.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2162FD-2E87-4BF9-97DA-4AF1C01BDF89}"/>
              </a:ext>
            </a:extLst>
          </p:cNvPr>
          <p:cNvSpPr/>
          <p:nvPr/>
        </p:nvSpPr>
        <p:spPr>
          <a:xfrm>
            <a:off x="739698" y="903249"/>
            <a:ext cx="10712604" cy="207412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71CF-6FEE-40F9-9AE0-D9015DD2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714"/>
            <a:ext cx="10515600" cy="4771909"/>
          </a:xfrm>
        </p:spPr>
        <p:txBody>
          <a:bodyPr/>
          <a:lstStyle/>
          <a:p>
            <a:pPr marL="0" indent="0">
              <a:buNone/>
            </a:pPr>
            <a:r>
              <a:rPr lang="en-US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rule that assigns to each element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set </a:t>
            </a:r>
            <a:r>
              <a:rPr lang="en-US" altLang="en-US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one 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element, called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in a set </a:t>
            </a:r>
            <a:r>
              <a:rPr lang="en-US" altLang="en-US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</a:t>
            </a:r>
            <a:r>
              <a:rPr lang="en-US" altLang="en-US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 of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the set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all possible values of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varies throughout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domain.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53B0A-A692-489A-9D43-F3305504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95656"/>
            <a:ext cx="5494503" cy="1115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B8255-F1F0-4950-8C15-4DBFAE73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80" y="3428999"/>
            <a:ext cx="4557171" cy="3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AD8F007-A3D5-40C3-BB66-543EAFD7885C}"/>
              </a:ext>
            </a:extLst>
          </p:cNvPr>
          <p:cNvSpPr/>
          <p:nvPr/>
        </p:nvSpPr>
        <p:spPr>
          <a:xfrm>
            <a:off x="1126880" y="2266066"/>
            <a:ext cx="3501482" cy="12797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9AAEB26-FCED-48AA-8E79-16B48A53EF5C}"/>
              </a:ext>
            </a:extLst>
          </p:cNvPr>
          <p:cNvSpPr/>
          <p:nvPr/>
        </p:nvSpPr>
        <p:spPr>
          <a:xfrm>
            <a:off x="5776332" y="1862254"/>
            <a:ext cx="6255834" cy="4527395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3F9CB-3B6E-4B76-891E-7E6C2EE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75554"/>
            <a:ext cx="8755566" cy="727695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 LAWS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AD3C-CBF4-4414-99A2-A413960C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0" y="1025912"/>
            <a:ext cx="11206975" cy="515105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and the limits                and             exist. Then</a:t>
            </a:r>
          </a:p>
          <a:p>
            <a:endParaRPr lang="en-US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161514FC-CBF9-40A0-BFAA-42353DA0F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107109"/>
              </p:ext>
            </p:extLst>
          </p:nvPr>
        </p:nvGraphicFramePr>
        <p:xfrm>
          <a:off x="7638585" y="1047820"/>
          <a:ext cx="1460810" cy="72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279400" progId="Equation.DSMT4">
                  <p:embed/>
                </p:oleObj>
              </mc:Choice>
              <mc:Fallback>
                <p:oleObj name="Equation" r:id="rId2" imgW="558800" imgH="279400" progId="Equation.DSMT4">
                  <p:embed/>
                  <p:pic>
                    <p:nvPicPr>
                      <p:cNvPr id="99337" name="Object 9">
                        <a:extLst>
                          <a:ext uri="{FF2B5EF4-FFF2-40B4-BE49-F238E27FC236}">
                            <a16:creationId xmlns:a16="http://schemas.microsoft.com/office/drawing/2014/main" id="{CA5D6BEC-2159-40A2-AA37-F02E1A1184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585" y="1047820"/>
                        <a:ext cx="1460810" cy="725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A90E1D90-48CD-4462-86A0-2D27912AF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27773"/>
              </p:ext>
            </p:extLst>
          </p:nvPr>
        </p:nvGraphicFramePr>
        <p:xfrm>
          <a:off x="9776750" y="1025912"/>
          <a:ext cx="1329865" cy="68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279279" progId="Equation.DSMT4">
                  <p:embed/>
                </p:oleObj>
              </mc:Choice>
              <mc:Fallback>
                <p:oleObj name="Equation" r:id="rId4" imgW="545863" imgH="279279" progId="Equation.DSMT4">
                  <p:embed/>
                  <p:pic>
                    <p:nvPicPr>
                      <p:cNvPr id="99338" name="Object 10">
                        <a:extLst>
                          <a:ext uri="{FF2B5EF4-FFF2-40B4-BE49-F238E27FC236}">
                            <a16:creationId xmlns:a16="http://schemas.microsoft.com/office/drawing/2014/main" id="{4D38F21D-0C64-4685-B188-54625D623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6750" y="1025912"/>
                        <a:ext cx="1329865" cy="68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B268F99-2404-4871-ABF5-795393110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90755"/>
              </p:ext>
            </p:extLst>
          </p:nvPr>
        </p:nvGraphicFramePr>
        <p:xfrm>
          <a:off x="6095999" y="4150547"/>
          <a:ext cx="5401516" cy="68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291960" progId="Equation.DSMT4">
                  <p:embed/>
                </p:oleObj>
              </mc:Choice>
              <mc:Fallback>
                <p:oleObj name="Equation" r:id="rId6" imgW="2311200" imgH="291960" progId="Equation.DSMT4">
                  <p:embed/>
                  <p:pic>
                    <p:nvPicPr>
                      <p:cNvPr id="547842" name="Object 2">
                        <a:extLst>
                          <a:ext uri="{FF2B5EF4-FFF2-40B4-BE49-F238E27FC236}">
                            <a16:creationId xmlns:a16="http://schemas.microsoft.com/office/drawing/2014/main" id="{6792FF6A-215E-4206-BCB9-727152EAF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4150547"/>
                        <a:ext cx="5401516" cy="68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1D2CD4A-AD4A-44E0-B0E9-D6D878A68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209126"/>
              </p:ext>
            </p:extLst>
          </p:nvPr>
        </p:nvGraphicFramePr>
        <p:xfrm>
          <a:off x="6121400" y="2026037"/>
          <a:ext cx="5824666" cy="68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89040" imgH="291960" progId="Equation.DSMT4">
                  <p:embed/>
                </p:oleObj>
              </mc:Choice>
              <mc:Fallback>
                <p:oleObj name="Equation" r:id="rId8" imgW="2489040" imgH="291960" progId="Equation.DSMT4">
                  <p:embed/>
                  <p:pic>
                    <p:nvPicPr>
                      <p:cNvPr id="547843" name="Object 3">
                        <a:extLst>
                          <a:ext uri="{FF2B5EF4-FFF2-40B4-BE49-F238E27FC236}">
                            <a16:creationId xmlns:a16="http://schemas.microsoft.com/office/drawing/2014/main" id="{77B9CD4B-B4C6-4654-A07E-721B80333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026037"/>
                        <a:ext cx="5824666" cy="68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0D32D47B-85B0-4A9B-BE2B-D0E9FC696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519849"/>
              </p:ext>
            </p:extLst>
          </p:nvPr>
        </p:nvGraphicFramePr>
        <p:xfrm>
          <a:off x="6095999" y="3049578"/>
          <a:ext cx="3680751" cy="68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640" imgH="291960" progId="Equation.DSMT4">
                  <p:embed/>
                </p:oleObj>
              </mc:Choice>
              <mc:Fallback>
                <p:oleObj name="Equation" r:id="rId10" imgW="1574640" imgH="291960" progId="Equation.DSMT4">
                  <p:embed/>
                  <p:pic>
                    <p:nvPicPr>
                      <p:cNvPr id="547846" name="Object 6">
                        <a:extLst>
                          <a:ext uri="{FF2B5EF4-FFF2-40B4-BE49-F238E27FC236}">
                            <a16:creationId xmlns:a16="http://schemas.microsoft.com/office/drawing/2014/main" id="{6ABDF64C-FED5-4CAC-8213-639D11B27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3049578"/>
                        <a:ext cx="3680751" cy="68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10AA0BEB-D900-425D-9315-4A9206B36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60368"/>
              </p:ext>
            </p:extLst>
          </p:nvPr>
        </p:nvGraphicFramePr>
        <p:xfrm>
          <a:off x="6121400" y="5033934"/>
          <a:ext cx="5182607" cy="116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560" imgH="533160" progId="Equation.DSMT4">
                  <p:embed/>
                </p:oleObj>
              </mc:Choice>
              <mc:Fallback>
                <p:oleObj name="Equation" r:id="rId12" imgW="2374560" imgH="533160" progId="Equation.DSMT4">
                  <p:embed/>
                  <p:pic>
                    <p:nvPicPr>
                      <p:cNvPr id="547847" name="Object 7">
                        <a:extLst>
                          <a:ext uri="{FF2B5EF4-FFF2-40B4-BE49-F238E27FC236}">
                            <a16:creationId xmlns:a16="http://schemas.microsoft.com/office/drawing/2014/main" id="{CAFD28E6-1D95-487E-84AA-48FF543787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5033934"/>
                        <a:ext cx="5182607" cy="116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D4E66AB-A695-4946-A47F-34FA7AD93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44020"/>
              </p:ext>
            </p:extLst>
          </p:nvPr>
        </p:nvGraphicFramePr>
        <p:xfrm>
          <a:off x="1912667" y="2382837"/>
          <a:ext cx="23526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53310" imgH="1045497" progId="Equation.DSMT4">
                  <p:embed/>
                </p:oleObj>
              </mc:Choice>
              <mc:Fallback>
                <p:oleObj name="Equation" r:id="rId14" imgW="2353310" imgH="10454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12667" y="2382837"/>
                        <a:ext cx="235267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2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B7F71C-8DAF-4B1C-8D6E-B19C39DFD1A0}"/>
              </a:ext>
            </a:extLst>
          </p:cNvPr>
          <p:cNvSpPr/>
          <p:nvPr/>
        </p:nvSpPr>
        <p:spPr>
          <a:xfrm>
            <a:off x="713678" y="1738869"/>
            <a:ext cx="8229600" cy="40263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B528B-1669-40F1-A045-77C1D2F0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75555"/>
            <a:ext cx="8755566" cy="716543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LIMIT LAWS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E38B-1D6C-4867-A84E-33D8489B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307"/>
            <a:ext cx="10515600" cy="5195656"/>
          </a:xfrm>
        </p:spPr>
        <p:txBody>
          <a:bodyPr/>
          <a:lstStyle/>
          <a:p>
            <a:pPr marL="0" indent="0">
              <a:buNone/>
            </a:pPr>
            <a:r>
              <a:rPr 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32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integer.</a:t>
            </a:r>
            <a:endParaRPr lang="en-US" sz="32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BADBBD-6507-4E43-9EFD-1A5476D55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77914"/>
              </p:ext>
            </p:extLst>
          </p:nvPr>
        </p:nvGraphicFramePr>
        <p:xfrm>
          <a:off x="6370835" y="3848576"/>
          <a:ext cx="2405175" cy="79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304560" progId="Equation.DSMT4">
                  <p:embed/>
                </p:oleObj>
              </mc:Choice>
              <mc:Fallback>
                <p:oleObj name="Equation" r:id="rId2" imgW="927000" imgH="304560" progId="Equation.DSMT4">
                  <p:embed/>
                  <p:pic>
                    <p:nvPicPr>
                      <p:cNvPr id="100356" name="Object 3">
                        <a:extLst>
                          <a:ext uri="{FF2B5EF4-FFF2-40B4-BE49-F238E27FC236}">
                            <a16:creationId xmlns:a16="http://schemas.microsoft.com/office/drawing/2014/main" id="{1A0C25F4-A28F-4361-9D96-CDE678FCD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835" y="3848576"/>
                        <a:ext cx="2405175" cy="79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892C7CD8-5B6F-40B5-912A-C3E6CB09A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922451"/>
              </p:ext>
            </p:extLst>
          </p:nvPr>
        </p:nvGraphicFramePr>
        <p:xfrm>
          <a:off x="2828230" y="3728683"/>
          <a:ext cx="2156365" cy="77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91960" progId="Equation.DSMT4">
                  <p:embed/>
                </p:oleObj>
              </mc:Choice>
              <mc:Fallback>
                <p:oleObj name="Equation" r:id="rId4" imgW="812520" imgH="291960" progId="Equation.DSMT4">
                  <p:embed/>
                  <p:pic>
                    <p:nvPicPr>
                      <p:cNvPr id="100358" name="Object 8">
                        <a:extLst>
                          <a:ext uri="{FF2B5EF4-FFF2-40B4-BE49-F238E27FC236}">
                            <a16:creationId xmlns:a16="http://schemas.microsoft.com/office/drawing/2014/main" id="{9879F3F9-2093-490F-956B-729B2D04AF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230" y="3728683"/>
                        <a:ext cx="2156365" cy="775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66048057-3709-4B8F-9C75-693BF1F14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8379"/>
              </p:ext>
            </p:extLst>
          </p:nvPr>
        </p:nvGraphicFramePr>
        <p:xfrm>
          <a:off x="2828230" y="2768999"/>
          <a:ext cx="1871663" cy="76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79360" progId="Equation.DSMT4">
                  <p:embed/>
                </p:oleObj>
              </mc:Choice>
              <mc:Fallback>
                <p:oleObj name="Equation" r:id="rId6" imgW="685800" imgH="279360" progId="Equation.DSMT4">
                  <p:embed/>
                  <p:pic>
                    <p:nvPicPr>
                      <p:cNvPr id="100359" name="Object 10">
                        <a:extLst>
                          <a:ext uri="{FF2B5EF4-FFF2-40B4-BE49-F238E27FC236}">
                            <a16:creationId xmlns:a16="http://schemas.microsoft.com/office/drawing/2014/main" id="{A94F6CD6-2DD0-4B24-9E86-721E92431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230" y="2768999"/>
                        <a:ext cx="1871663" cy="761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D79A3E40-7565-4EB3-B3ED-88D591155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45144"/>
              </p:ext>
            </p:extLst>
          </p:nvPr>
        </p:nvGraphicFramePr>
        <p:xfrm>
          <a:off x="6370835" y="2820631"/>
          <a:ext cx="1896260" cy="75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279360" progId="Equation.DSMT4">
                  <p:embed/>
                </p:oleObj>
              </mc:Choice>
              <mc:Fallback>
                <p:oleObj name="Equation" r:id="rId8" imgW="698400" imgH="279360" progId="Equation.DSMT4">
                  <p:embed/>
                  <p:pic>
                    <p:nvPicPr>
                      <p:cNvPr id="100360" name="Object 12">
                        <a:extLst>
                          <a:ext uri="{FF2B5EF4-FFF2-40B4-BE49-F238E27FC236}">
                            <a16:creationId xmlns:a16="http://schemas.microsoft.com/office/drawing/2014/main" id="{6A89F674-382B-418B-A83E-5BEE6FFD8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835" y="2820631"/>
                        <a:ext cx="1896260" cy="758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A34E2102-9305-4C62-9796-69D10C514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666318"/>
              </p:ext>
            </p:extLst>
          </p:nvPr>
        </p:nvGraphicFramePr>
        <p:xfrm>
          <a:off x="931863" y="1738869"/>
          <a:ext cx="5102369" cy="904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720" imgH="368280" progId="Equation.DSMT4">
                  <p:embed/>
                </p:oleObj>
              </mc:Choice>
              <mc:Fallback>
                <p:oleObj name="Equation" r:id="rId10" imgW="1701720" imgH="368280" progId="Equation.DSMT4">
                  <p:embed/>
                  <p:pic>
                    <p:nvPicPr>
                      <p:cNvPr id="100361" name="Object 13">
                        <a:extLst>
                          <a:ext uri="{FF2B5EF4-FFF2-40B4-BE49-F238E27FC236}">
                            <a16:creationId xmlns:a16="http://schemas.microsoft.com/office/drawing/2014/main" id="{12921BD4-418B-46CC-8B4D-083270F92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738869"/>
                        <a:ext cx="5102369" cy="904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8A9748DE-DE95-42B7-90B4-15BD74F47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87921"/>
              </p:ext>
            </p:extLst>
          </p:nvPr>
        </p:nvGraphicFramePr>
        <p:xfrm>
          <a:off x="1004870" y="4793638"/>
          <a:ext cx="4336762" cy="77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304560" progId="Equation.DSMT4">
                  <p:embed/>
                </p:oleObj>
              </mc:Choice>
              <mc:Fallback>
                <p:oleObj name="Equation" r:id="rId12" imgW="1638000" imgH="304560" progId="Equation.DSMT4">
                  <p:embed/>
                  <p:pic>
                    <p:nvPicPr>
                      <p:cNvPr id="100362" name="Object 15">
                        <a:extLst>
                          <a:ext uri="{FF2B5EF4-FFF2-40B4-BE49-F238E27FC236}">
                            <a16:creationId xmlns:a16="http://schemas.microsoft.com/office/drawing/2014/main" id="{4F678ED4-BDB5-4DA4-AF52-5962BE2C7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70" y="4793638"/>
                        <a:ext cx="4336762" cy="775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18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C6784D-60BD-43B8-A122-9CE354726E50}"/>
              </a:ext>
            </a:extLst>
          </p:cNvPr>
          <p:cNvSpPr/>
          <p:nvPr/>
        </p:nvSpPr>
        <p:spPr>
          <a:xfrm>
            <a:off x="5352583" y="5695308"/>
            <a:ext cx="2408666" cy="85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05B982-E28D-45D2-B801-21DC0032B8BD}"/>
              </a:ext>
            </a:extLst>
          </p:cNvPr>
          <p:cNvSpPr/>
          <p:nvPr/>
        </p:nvSpPr>
        <p:spPr>
          <a:xfrm>
            <a:off x="5352584" y="4784264"/>
            <a:ext cx="2029523" cy="8170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F71FB6-111F-4155-B256-AB5A95E58C51}"/>
              </a:ext>
            </a:extLst>
          </p:cNvPr>
          <p:cNvSpPr/>
          <p:nvPr/>
        </p:nvSpPr>
        <p:spPr>
          <a:xfrm>
            <a:off x="5352584" y="3649447"/>
            <a:ext cx="5165184" cy="10408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A86AF4-68FA-435C-BFFD-DE6B9A1910AF}"/>
              </a:ext>
            </a:extLst>
          </p:cNvPr>
          <p:cNvSpPr/>
          <p:nvPr/>
        </p:nvSpPr>
        <p:spPr>
          <a:xfrm>
            <a:off x="5352584" y="2790803"/>
            <a:ext cx="1929162" cy="7471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2A7400-E0D4-400D-8617-22142B0CAADA}"/>
              </a:ext>
            </a:extLst>
          </p:cNvPr>
          <p:cNvSpPr/>
          <p:nvPr/>
        </p:nvSpPr>
        <p:spPr>
          <a:xfrm>
            <a:off x="5352584" y="1806496"/>
            <a:ext cx="2698596" cy="8028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EDD9AD-A646-4E27-8857-C68A96A7E9A7}"/>
              </a:ext>
            </a:extLst>
          </p:cNvPr>
          <p:cNvSpPr/>
          <p:nvPr/>
        </p:nvSpPr>
        <p:spPr>
          <a:xfrm>
            <a:off x="5352584" y="892098"/>
            <a:ext cx="1929161" cy="7471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5AA08B-1744-4174-ABC1-025C51502BCE}"/>
              </a:ext>
            </a:extLst>
          </p:cNvPr>
          <p:cNvSpPr/>
          <p:nvPr/>
        </p:nvSpPr>
        <p:spPr>
          <a:xfrm>
            <a:off x="1315843" y="5772675"/>
            <a:ext cx="3267308" cy="8170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4F80EF-8FAA-414D-9DB5-81922C576279}"/>
              </a:ext>
            </a:extLst>
          </p:cNvPr>
          <p:cNvSpPr/>
          <p:nvPr/>
        </p:nvSpPr>
        <p:spPr>
          <a:xfrm>
            <a:off x="1315843" y="4784263"/>
            <a:ext cx="3267308" cy="8170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C88270-A207-43B5-91E1-CC196FEF84F6}"/>
              </a:ext>
            </a:extLst>
          </p:cNvPr>
          <p:cNvSpPr/>
          <p:nvPr/>
        </p:nvSpPr>
        <p:spPr>
          <a:xfrm>
            <a:off x="1315843" y="3649446"/>
            <a:ext cx="2286001" cy="963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34D5DA-B163-4F6F-B537-50D2BCD7A8D5}"/>
              </a:ext>
            </a:extLst>
          </p:cNvPr>
          <p:cNvSpPr/>
          <p:nvPr/>
        </p:nvSpPr>
        <p:spPr>
          <a:xfrm>
            <a:off x="1315843" y="2720896"/>
            <a:ext cx="2375211" cy="8170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60014F-A99C-4602-8B2D-34B75ACDBA4C}"/>
              </a:ext>
            </a:extLst>
          </p:cNvPr>
          <p:cNvSpPr/>
          <p:nvPr/>
        </p:nvSpPr>
        <p:spPr>
          <a:xfrm>
            <a:off x="1315843" y="1750741"/>
            <a:ext cx="1884557" cy="8586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A9A659-62D5-4862-89B5-E5E486F39F67}"/>
              </a:ext>
            </a:extLst>
          </p:cNvPr>
          <p:cNvSpPr/>
          <p:nvPr/>
        </p:nvSpPr>
        <p:spPr>
          <a:xfrm>
            <a:off x="1315844" y="1025912"/>
            <a:ext cx="1605776" cy="6133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50654E-3D71-47E8-82A5-BE9865DA2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910660"/>
              </p:ext>
            </p:extLst>
          </p:nvPr>
        </p:nvGraphicFramePr>
        <p:xfrm>
          <a:off x="1405053" y="822191"/>
          <a:ext cx="9112715" cy="576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95680" imgH="2844720" progId="Equation.DSMT4">
                  <p:embed/>
                </p:oleObj>
              </mc:Choice>
              <mc:Fallback>
                <p:oleObj name="Equation" r:id="rId2" imgW="4495680" imgH="2844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5053" y="822191"/>
                        <a:ext cx="9112715" cy="5767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9FC1ACD-13E3-41D4-BAB8-DA8E07D4A117}"/>
              </a:ext>
            </a:extLst>
          </p:cNvPr>
          <p:cNvSpPr txBox="1"/>
          <p:nvPr/>
        </p:nvSpPr>
        <p:spPr>
          <a:xfrm>
            <a:off x="2637263" y="175111"/>
            <a:ext cx="6261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Limit Formula</a:t>
            </a:r>
          </a:p>
        </p:txBody>
      </p:sp>
    </p:spTree>
    <p:extLst>
      <p:ext uri="{BB962C8B-B14F-4D97-AF65-F5344CB8AC3E}">
        <p14:creationId xmlns:p14="http://schemas.microsoft.com/office/powerpoint/2010/main" val="1039027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AFECAF-D6DE-431B-9DE1-40E58261D213}"/>
              </a:ext>
            </a:extLst>
          </p:cNvPr>
          <p:cNvSpPr/>
          <p:nvPr/>
        </p:nvSpPr>
        <p:spPr>
          <a:xfrm>
            <a:off x="2861433" y="1514708"/>
            <a:ext cx="5887844" cy="12935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389A7-597E-45C9-A76F-45E3CF26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581" y="178419"/>
            <a:ext cx="10515600" cy="745700"/>
          </a:xfrm>
        </p:spPr>
        <p:txBody>
          <a:bodyPr>
            <a:normAutofit fontScale="90000"/>
          </a:bodyPr>
          <a:lstStyle/>
          <a:p>
            <a:r>
              <a:rPr lang="en-US" sz="4800" b="1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Indeterminate form</a:t>
            </a:r>
            <a:endParaRPr lang="en-US" sz="4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269A-8DB4-4033-95DB-BB9E5747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120"/>
            <a:ext cx="10515600" cy="5252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seven indeterminate forms:</a:t>
            </a:r>
          </a:p>
          <a:p>
            <a:pPr marL="0" indent="0">
              <a:buNone/>
            </a:pPr>
            <a:endParaRPr lang="en-US" sz="360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0" i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Calculate the following limits.</a:t>
            </a:r>
          </a:p>
          <a:p>
            <a:pPr marL="0" indent="0">
              <a:buNone/>
            </a:pPr>
            <a:endParaRPr lang="en-US" sz="360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0" i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CC6D9D-3A75-4602-968D-91B6ADD72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15641"/>
              </p:ext>
            </p:extLst>
          </p:nvPr>
        </p:nvGraphicFramePr>
        <p:xfrm>
          <a:off x="3008940" y="1514708"/>
          <a:ext cx="5592831" cy="129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431640" progId="Equation.DSMT4">
                  <p:embed/>
                </p:oleObj>
              </mc:Choice>
              <mc:Fallback>
                <p:oleObj name="Equation" r:id="rId2" imgW="1866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8940" y="1514708"/>
                        <a:ext cx="5592831" cy="129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03DC0537-C79E-4AEC-9560-D72F68CB9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71938"/>
              </p:ext>
            </p:extLst>
          </p:nvPr>
        </p:nvGraphicFramePr>
        <p:xfrm>
          <a:off x="1252383" y="3532188"/>
          <a:ext cx="13855756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58053" imgH="1387987" progId="Word.Document.12">
                  <p:embed/>
                </p:oleObj>
              </mc:Choice>
              <mc:Fallback>
                <p:oleObj name="Document" r:id="rId4" imgW="5758053" imgH="1387987" progId="Word.Document.12">
                  <p:embed/>
                  <p:pic>
                    <p:nvPicPr>
                      <p:cNvPr id="104450" name="Object 12">
                        <a:extLst>
                          <a:ext uri="{FF2B5EF4-FFF2-40B4-BE49-F238E27FC236}">
                            <a16:creationId xmlns:a16="http://schemas.microsoft.com/office/drawing/2014/main" id="{6C1C1570-3756-48CF-9408-BAD1D18BF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383" y="3532188"/>
                        <a:ext cx="13855756" cy="332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6844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2835A8-52F0-447A-B67E-096B0871B9DC}"/>
              </a:ext>
            </a:extLst>
          </p:cNvPr>
          <p:cNvSpPr/>
          <p:nvPr/>
        </p:nvSpPr>
        <p:spPr>
          <a:xfrm>
            <a:off x="2832410" y="3429000"/>
            <a:ext cx="8129239" cy="6719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C02650-F38A-457A-A4BD-01E035F4F562}"/>
              </a:ext>
            </a:extLst>
          </p:cNvPr>
          <p:cNvSpPr/>
          <p:nvPr/>
        </p:nvSpPr>
        <p:spPr>
          <a:xfrm>
            <a:off x="4683512" y="2018371"/>
            <a:ext cx="3055434" cy="7582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E9358-D6D1-4A9E-A1C2-D5C8A9F9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151" y="242463"/>
            <a:ext cx="10515600" cy="671938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SUBSTITUTION PROPERTY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6526-3CD2-46F7-BB78-7131C7FB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526256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 state this fact as follows. If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function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domain of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Theorem 1: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if and only if                                        . </a:t>
            </a:r>
          </a:p>
          <a:p>
            <a:pPr marL="0" indent="0">
              <a:buNone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Prove that		 does not exist.</a:t>
            </a:r>
          </a:p>
          <a:p>
            <a:pPr marL="0" indent="0">
              <a:buNone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76C11A1-1294-4C99-960B-7058C39D6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82491"/>
              </p:ext>
            </p:extLst>
          </p:nvPr>
        </p:nvGraphicFramePr>
        <p:xfrm>
          <a:off x="4761571" y="1981007"/>
          <a:ext cx="3004324" cy="83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212" imgH="952484" progId="Equation.DSMT4">
                  <p:embed/>
                </p:oleObj>
              </mc:Choice>
              <mc:Fallback>
                <p:oleObj name="Equation" r:id="rId2" imgW="3429212" imgH="9524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1571" y="1981007"/>
                        <a:ext cx="3004324" cy="834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38C27EF-F2E7-4292-BB8C-DBB76DECC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60106"/>
              </p:ext>
            </p:extLst>
          </p:nvPr>
        </p:nvGraphicFramePr>
        <p:xfrm>
          <a:off x="2925492" y="3434214"/>
          <a:ext cx="2057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527" imgH="707333" progId="Equation.DSMT4">
                  <p:embed/>
                </p:oleObj>
              </mc:Choice>
              <mc:Fallback>
                <p:oleObj name="Equation" r:id="rId4" imgW="2057527" imgH="7073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5492" y="3434214"/>
                        <a:ext cx="20574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54D2FA-DB62-4AAC-A073-C56967D02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72321"/>
              </p:ext>
            </p:extLst>
          </p:nvPr>
        </p:nvGraphicFramePr>
        <p:xfrm>
          <a:off x="6978960" y="3429000"/>
          <a:ext cx="38989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98434" imgH="705891" progId="Equation.DSMT4">
                  <p:embed/>
                </p:oleObj>
              </mc:Choice>
              <mc:Fallback>
                <p:oleObj name="Equation" r:id="rId6" imgW="3898434" imgH="7058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78960" y="3429000"/>
                        <a:ext cx="3898900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3D21E64-36A8-4477-A306-A928A8A12A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961" y="4100778"/>
            <a:ext cx="5213040" cy="2689644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233B29B-738D-4EDF-89B5-D6DA849B5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93976"/>
              </p:ext>
            </p:extLst>
          </p:nvPr>
        </p:nvGraphicFramePr>
        <p:xfrm>
          <a:off x="2678151" y="4233919"/>
          <a:ext cx="1047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47115" imgH="1077583" progId="Equation.DSMT4">
                  <p:embed/>
                </p:oleObj>
              </mc:Choice>
              <mc:Fallback>
                <p:oleObj name="Equation" r:id="rId9" imgW="1047115" imgH="10775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8151" y="4233919"/>
                        <a:ext cx="10477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152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A5ADC1-1264-48F3-AA55-1EAFA8B4D0C4}"/>
              </a:ext>
            </a:extLst>
          </p:cNvPr>
          <p:cNvSpPr/>
          <p:nvPr/>
        </p:nvSpPr>
        <p:spPr>
          <a:xfrm>
            <a:off x="5988205" y="5569712"/>
            <a:ext cx="2317595" cy="719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A995F-FF63-439C-BF64-52719A7E5B04}"/>
              </a:ext>
            </a:extLst>
          </p:cNvPr>
          <p:cNvSpPr/>
          <p:nvPr/>
        </p:nvSpPr>
        <p:spPr>
          <a:xfrm>
            <a:off x="1215771" y="5156385"/>
            <a:ext cx="3586976" cy="5424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FBC2A8-B957-45C3-AFC3-32BC6E639CB1}"/>
              </a:ext>
            </a:extLst>
          </p:cNvPr>
          <p:cNvSpPr/>
          <p:nvPr/>
        </p:nvSpPr>
        <p:spPr>
          <a:xfrm>
            <a:off x="973749" y="4598379"/>
            <a:ext cx="2828118" cy="517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23D52-6CC7-49CE-A924-3F39A17E357A}"/>
              </a:ext>
            </a:extLst>
          </p:cNvPr>
          <p:cNvSpPr/>
          <p:nvPr/>
        </p:nvSpPr>
        <p:spPr>
          <a:xfrm>
            <a:off x="4581530" y="2575295"/>
            <a:ext cx="3389961" cy="72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00853-DB33-47A3-81F9-5791F5007F29}"/>
              </a:ext>
            </a:extLst>
          </p:cNvPr>
          <p:cNvSpPr/>
          <p:nvPr/>
        </p:nvSpPr>
        <p:spPr>
          <a:xfrm>
            <a:off x="973748" y="1513178"/>
            <a:ext cx="1910846" cy="5424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9BB25-4071-4F28-8A02-A622D3F4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910" y="262541"/>
            <a:ext cx="6677722" cy="593880"/>
          </a:xfrm>
        </p:spPr>
        <p:txBody>
          <a:bodyPr>
            <a:normAutofit fontScale="90000"/>
          </a:bodyPr>
          <a:lstStyle/>
          <a:p>
            <a:r>
              <a:rPr lang="en-US" altLang="en-US" sz="40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LIMITS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C161-4838-453E-9DAF-106DD5BD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1884"/>
            <a:ext cx="11262732" cy="508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Theorem 2: </a:t>
            </a:r>
          </a:p>
          <a:p>
            <a:pPr marL="0" indent="0" algn="just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  when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near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(except possibly at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and the limits of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en-US" sz="3200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exis</a:t>
            </a:r>
            <a:r>
              <a:rPr lang="en-US" altLang="en-US" sz="32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Theorem 3: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Squeeze Theorem (</a:t>
            </a:r>
            <a:r>
              <a:rPr lang="en-US" altLang="en-US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Sandwich Theorem or the Pinching Theorem)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when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near a (except possibly at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            	               .Then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E9D324-99B2-4671-B052-8B6F86094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271342"/>
              </p:ext>
            </p:extLst>
          </p:nvPr>
        </p:nvGraphicFramePr>
        <p:xfrm>
          <a:off x="4705825" y="2635077"/>
          <a:ext cx="3141373" cy="71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5472" imgH="835316" progId="Equation.DSMT4">
                  <p:embed/>
                </p:oleObj>
              </mc:Choice>
              <mc:Fallback>
                <p:oleObj name="Equation" r:id="rId2" imgW="3645472" imgH="8353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05825" y="2635077"/>
                        <a:ext cx="3141373" cy="71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958C3C3-961F-4083-817F-5DDF08F70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12740"/>
              </p:ext>
            </p:extLst>
          </p:nvPr>
        </p:nvGraphicFramePr>
        <p:xfrm>
          <a:off x="973748" y="1543312"/>
          <a:ext cx="1910846" cy="54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9033" imgH="519864" progId="Equation.DSMT4">
                  <p:embed/>
                </p:oleObj>
              </mc:Choice>
              <mc:Fallback>
                <p:oleObj name="Equation" r:id="rId4" imgW="1829033" imgH="519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3748" y="1543312"/>
                        <a:ext cx="1910846" cy="54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9872E8F-E3CB-45C5-8543-EFA67867C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932354"/>
              </p:ext>
            </p:extLst>
          </p:nvPr>
        </p:nvGraphicFramePr>
        <p:xfrm>
          <a:off x="973748" y="4628513"/>
          <a:ext cx="2828118" cy="54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800" imgH="496791" progId="Equation.DSMT4">
                  <p:embed/>
                </p:oleObj>
              </mc:Choice>
              <mc:Fallback>
                <p:oleObj name="Equation" r:id="rId6" imgW="2590800" imgH="4967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3748" y="4628513"/>
                        <a:ext cx="2828118" cy="54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DE29F8B-5D6A-4BD8-BABA-67A9BDBF8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02097"/>
              </p:ext>
            </p:extLst>
          </p:nvPr>
        </p:nvGraphicFramePr>
        <p:xfrm>
          <a:off x="1252653" y="5073621"/>
          <a:ext cx="3586977" cy="71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05496" imgH="702646" progId="Equation.DSMT4">
                  <p:embed/>
                </p:oleObj>
              </mc:Choice>
              <mc:Fallback>
                <p:oleObj name="Equation" r:id="rId8" imgW="3505496" imgH="7026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2653" y="5073621"/>
                        <a:ext cx="3586977" cy="71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29A8D60-445C-4E89-A59C-62F132BBB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68689"/>
              </p:ext>
            </p:extLst>
          </p:nvPr>
        </p:nvGraphicFramePr>
        <p:xfrm>
          <a:off x="6096000" y="5569711"/>
          <a:ext cx="22098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10096" imgH="769702" progId="Equation.DSMT4">
                  <p:embed/>
                </p:oleObj>
              </mc:Choice>
              <mc:Fallback>
                <p:oleObj name="Equation" r:id="rId10" imgW="2210096" imgH="7697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5569711"/>
                        <a:ext cx="2209800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4E7E50E-DED5-4027-80F3-4EAB1A8C6A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45158" y="5156384"/>
            <a:ext cx="2562524" cy="16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55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DD2D-F498-470F-84C9-3DED0A56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86" y="209009"/>
            <a:ext cx="6220522" cy="627334"/>
          </a:xfrm>
        </p:spPr>
        <p:txBody>
          <a:bodyPr>
            <a:normAutofit/>
          </a:bodyPr>
          <a:lstStyle/>
          <a:p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LIMIT LAWS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6E2F-E613-45E0-B855-DCFDA5FB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54"/>
            <a:ext cx="10515600" cy="5229109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Show that</a:t>
            </a: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 cannot use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                  does not exist.</a:t>
            </a:r>
            <a:endParaRPr lang="en-US" altLang="en-US" sz="32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02D642-CF53-4F84-BC9C-D79067B39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05395"/>
              </p:ext>
            </p:extLst>
          </p:nvPr>
        </p:nvGraphicFramePr>
        <p:xfrm>
          <a:off x="4547507" y="1128104"/>
          <a:ext cx="25368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7545" imgH="1009085" progId="Equation.DSMT4">
                  <p:embed/>
                </p:oleObj>
              </mc:Choice>
              <mc:Fallback>
                <p:oleObj name="Equation" r:id="rId2" imgW="2537545" imgH="100908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47507" y="1128104"/>
                        <a:ext cx="253682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1AFCE45-4B35-48E7-9881-1CFA62A6A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884630"/>
              </p:ext>
            </p:extLst>
          </p:nvPr>
        </p:nvGraphicFramePr>
        <p:xfrm>
          <a:off x="5010654" y="2318004"/>
          <a:ext cx="5236771" cy="111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42" imgH="969428" progId="Equation.DSMT4">
                  <p:embed/>
                </p:oleObj>
              </mc:Choice>
              <mc:Fallback>
                <p:oleObj name="Equation" r:id="rId4" imgW="4572042" imgH="9694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0654" y="2318004"/>
                        <a:ext cx="5236771" cy="111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39DCBFE-C608-4546-B7F3-BF654E4BF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87879"/>
              </p:ext>
            </p:extLst>
          </p:nvPr>
        </p:nvGraphicFramePr>
        <p:xfrm>
          <a:off x="3536072" y="3772012"/>
          <a:ext cx="1638094" cy="112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393480" progId="Equation.DSMT4">
                  <p:embed/>
                </p:oleObj>
              </mc:Choice>
              <mc:Fallback>
                <p:oleObj name="Equation" r:id="rId6" imgW="571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36072" y="3772012"/>
                        <a:ext cx="1638094" cy="112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956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DD2D-F498-470F-84C9-3DED0A56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86" y="209009"/>
            <a:ext cx="6220522" cy="627334"/>
          </a:xfrm>
        </p:spPr>
        <p:txBody>
          <a:bodyPr>
            <a:normAutofit/>
          </a:bodyPr>
          <a:lstStyle/>
          <a:p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LIMIT LAWS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6E2F-E613-45E0-B855-DCFDA5FB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54"/>
            <a:ext cx="10515600" cy="5229109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Show that</a:t>
            </a: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However, since</a:t>
            </a:r>
          </a:p>
          <a:p>
            <a:pPr marL="0" indent="0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have:</a:t>
            </a:r>
          </a:p>
          <a:p>
            <a:pPr marL="0" indent="0">
              <a:buNone/>
            </a:pP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Taking 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) = –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in the Squeeze Theorem,</a:t>
            </a:r>
          </a:p>
          <a:p>
            <a:pPr marL="0" indent="0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obtain: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02D642-CF53-4F84-BC9C-D79067B39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7507" y="1128104"/>
          <a:ext cx="25368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7545" imgH="1009085" progId="Equation.DSMT4">
                  <p:embed/>
                </p:oleObj>
              </mc:Choice>
              <mc:Fallback>
                <p:oleObj name="Equation" r:id="rId2" imgW="2537545" imgH="1009085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C02D642-CF53-4F84-BC9C-D79067B39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47507" y="1128104"/>
                        <a:ext cx="253682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745E76-D3DD-468C-9158-FCC955EAB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96645"/>
              </p:ext>
            </p:extLst>
          </p:nvPr>
        </p:nvGraphicFramePr>
        <p:xfrm>
          <a:off x="3433646" y="2338861"/>
          <a:ext cx="2423239" cy="98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10096" imgH="902372" progId="Equation.DSMT4">
                  <p:embed/>
                </p:oleObj>
              </mc:Choice>
              <mc:Fallback>
                <p:oleObj name="Equation" r:id="rId4" imgW="2210096" imgH="9023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3646" y="2338861"/>
                        <a:ext cx="2423239" cy="98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9833158-BC1E-4EC7-BDE6-5A97FB20F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253875"/>
              </p:ext>
            </p:extLst>
          </p:nvPr>
        </p:nvGraphicFramePr>
        <p:xfrm>
          <a:off x="2687444" y="3327654"/>
          <a:ext cx="2956003" cy="99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47856" imgH="1094527" progId="Equation.DSMT4">
                  <p:embed/>
                </p:oleObj>
              </mc:Choice>
              <mc:Fallback>
                <p:oleObj name="Equation" r:id="rId6" imgW="3247856" imgH="109452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7444" y="3327654"/>
                        <a:ext cx="2956003" cy="995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DFFDE87-BADD-4ED5-90ED-3F4A42C1F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70482"/>
              </p:ext>
            </p:extLst>
          </p:nvPr>
        </p:nvGraphicFramePr>
        <p:xfrm>
          <a:off x="2945672" y="5538248"/>
          <a:ext cx="2439546" cy="99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10096" imgH="902372" progId="Equation.DSMT4">
                  <p:embed/>
                </p:oleObj>
              </mc:Choice>
              <mc:Fallback>
                <p:oleObj name="Equation" r:id="rId8" imgW="2210096" imgH="9023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5672" y="5538248"/>
                        <a:ext cx="2439546" cy="995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CC0701E-ED4C-4F8F-8884-21568AAB12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4332" y="739529"/>
            <a:ext cx="5107668" cy="39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04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1B7681-8D00-4D5A-82A6-D6D3C6005DA4}"/>
              </a:ext>
            </a:extLst>
          </p:cNvPr>
          <p:cNvSpPr/>
          <p:nvPr/>
        </p:nvSpPr>
        <p:spPr>
          <a:xfrm>
            <a:off x="5421351" y="3815771"/>
            <a:ext cx="1349297" cy="4906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E913BE-F6BB-4E29-8B6D-8B050F8B5838}"/>
              </a:ext>
            </a:extLst>
          </p:cNvPr>
          <p:cNvSpPr/>
          <p:nvPr/>
        </p:nvSpPr>
        <p:spPr>
          <a:xfrm>
            <a:off x="5374888" y="2051824"/>
            <a:ext cx="1349297" cy="4906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5EE9A-A5E7-4BB7-8234-3A2E47F8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790" y="231310"/>
            <a:ext cx="4782015" cy="638485"/>
          </a:xfrm>
        </p:spPr>
        <p:txBody>
          <a:bodyPr>
            <a:normAutofit/>
          </a:bodyPr>
          <a:lstStyle/>
          <a:p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QUESTIONS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A134-7879-44F6-A303-D25056CA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239"/>
            <a:ext cx="10515600" cy="490572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If                                           then</a:t>
            </a:r>
          </a:p>
          <a:p>
            <a:pPr marL="0" indent="0"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True 				b. False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True 				b. False  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21E897-BA83-424C-B2FB-E48B640A4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091011"/>
              </p:ext>
            </p:extLst>
          </p:nvPr>
        </p:nvGraphicFramePr>
        <p:xfrm>
          <a:off x="1675548" y="1271239"/>
          <a:ext cx="3597467" cy="63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2114" imgH="507607" progId="Equation.DSMT4">
                  <p:embed/>
                </p:oleObj>
              </mc:Choice>
              <mc:Fallback>
                <p:oleObj name="Equation" r:id="rId2" imgW="2862114" imgH="5076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5548" y="1271239"/>
                        <a:ext cx="3597467" cy="63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6F76E9-3B7B-4169-8D8A-7F0CFCA76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254591"/>
              </p:ext>
            </p:extLst>
          </p:nvPr>
        </p:nvGraphicFramePr>
        <p:xfrm>
          <a:off x="6110363" y="1092820"/>
          <a:ext cx="3079617" cy="86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2348" imgH="762131" progId="Equation.DSMT4">
                  <p:embed/>
                </p:oleObj>
              </mc:Choice>
              <mc:Fallback>
                <p:oleObj name="Equation" r:id="rId4" imgW="2702348" imgH="7621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0363" y="1092820"/>
                        <a:ext cx="3079617" cy="86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6436702-184F-405B-8A84-FDA00A3D1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15865"/>
              </p:ext>
            </p:extLst>
          </p:nvPr>
        </p:nvGraphicFramePr>
        <p:xfrm>
          <a:off x="1638886" y="3085617"/>
          <a:ext cx="7268258" cy="63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12287" imgH="484894" progId="Equation.DSMT4">
                  <p:embed/>
                </p:oleObj>
              </mc:Choice>
              <mc:Fallback>
                <p:oleObj name="Equation" r:id="rId6" imgW="5512287" imgH="4848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8886" y="3085617"/>
                        <a:ext cx="7268258" cy="638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00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1B7681-8D00-4D5A-82A6-D6D3C6005DA4}"/>
              </a:ext>
            </a:extLst>
          </p:cNvPr>
          <p:cNvSpPr/>
          <p:nvPr/>
        </p:nvSpPr>
        <p:spPr>
          <a:xfrm>
            <a:off x="5421351" y="3815771"/>
            <a:ext cx="1349297" cy="4906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E913BE-F6BB-4E29-8B6D-8B050F8B5838}"/>
              </a:ext>
            </a:extLst>
          </p:cNvPr>
          <p:cNvSpPr/>
          <p:nvPr/>
        </p:nvSpPr>
        <p:spPr>
          <a:xfrm>
            <a:off x="5374888" y="2051824"/>
            <a:ext cx="1349297" cy="4906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5EE9A-A5E7-4BB7-8234-3A2E47F8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790" y="231310"/>
            <a:ext cx="4782015" cy="638485"/>
          </a:xfrm>
        </p:spPr>
        <p:txBody>
          <a:bodyPr>
            <a:normAutofit/>
          </a:bodyPr>
          <a:lstStyle/>
          <a:p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QUESTIONS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A134-7879-44F6-A303-D25056CA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239"/>
            <a:ext cx="10515600" cy="490572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If                                           then</a:t>
            </a:r>
          </a:p>
          <a:p>
            <a:pPr marL="0" indent="0"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True 				b. False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True 				b. False  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21E897-BA83-424C-B2FB-E48B640A4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5548" y="1271239"/>
          <a:ext cx="3597467" cy="63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2114" imgH="507607" progId="Equation.DSMT4">
                  <p:embed/>
                </p:oleObj>
              </mc:Choice>
              <mc:Fallback>
                <p:oleObj name="Equation" r:id="rId2" imgW="2862114" imgH="507607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A21E897-BA83-424C-B2FB-E48B640A49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5548" y="1271239"/>
                        <a:ext cx="3597467" cy="63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6F76E9-3B7B-4169-8D8A-7F0CFCA76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0363" y="1092820"/>
          <a:ext cx="3079617" cy="86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2348" imgH="762131" progId="Equation.DSMT4">
                  <p:embed/>
                </p:oleObj>
              </mc:Choice>
              <mc:Fallback>
                <p:oleObj name="Equation" r:id="rId4" imgW="2702348" imgH="762131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6F76E9-3B7B-4169-8D8A-7F0CFCA76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0363" y="1092820"/>
                        <a:ext cx="3079617" cy="86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6436702-184F-405B-8A84-FDA00A3D1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886" y="3085617"/>
          <a:ext cx="7268258" cy="63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12287" imgH="484894" progId="Equation.DSMT4">
                  <p:embed/>
                </p:oleObj>
              </mc:Choice>
              <mc:Fallback>
                <p:oleObj name="Equation" r:id="rId6" imgW="5512287" imgH="484894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6436702-184F-405B-8A84-FDA00A3D14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8886" y="3085617"/>
                        <a:ext cx="7268258" cy="638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0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2162FD-2E87-4BF9-97DA-4AF1C01BDF89}"/>
              </a:ext>
            </a:extLst>
          </p:cNvPr>
          <p:cNvSpPr/>
          <p:nvPr/>
        </p:nvSpPr>
        <p:spPr>
          <a:xfrm>
            <a:off x="739698" y="903248"/>
            <a:ext cx="10712604" cy="2129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071CF-6FEE-40F9-9AE0-D9015DD2D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714"/>
                <a:ext cx="10515600" cy="4771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</a:t>
                </a:r>
              </a:p>
              <a:p>
                <a:pPr marL="0" indent="0" algn="just">
                  <a:buNone/>
                </a:pP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800" b="1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altLang="en-US" sz="2800" b="1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all points (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the coordinate plane such that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the domain of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altLang="en-US" sz="20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i="1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en-US" i="1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b="0" i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en-US" sz="2800" b="0" i="0" smtClean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 </m:t>
                          </m:r>
                          <m:r>
                            <m:rPr>
                              <m:nor/>
                            </m:r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 </m:t>
                          </m:r>
                          <m:r>
                            <m:rPr>
                              <m:nor/>
                            </m:r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</m:oMath>
                  </m:oMathPara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graph of </a:t>
                </a: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also allows us to picture:</a:t>
                </a:r>
              </a:p>
              <a:p>
                <a:pPr marL="446088" indent="-446088">
                  <a:buFont typeface="Wingdings" panose="05000000000000000000" pitchFamily="2" charset="2"/>
                  <a:buChar char="ü"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-axis</a:t>
                </a:r>
              </a:p>
              <a:p>
                <a:pPr marL="446088" indent="-446088">
                  <a:buFont typeface="Wingdings" panose="05000000000000000000" pitchFamily="2" charset="2"/>
                  <a:buChar char="ü"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-axis</a:t>
                </a:r>
              </a:p>
              <a:p>
                <a:pPr marL="0" indent="0">
                  <a:buNone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071CF-6FEE-40F9-9AE0-D9015DD2D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714"/>
                <a:ext cx="10515600" cy="4771909"/>
              </a:xfrm>
              <a:blipFill>
                <a:blip r:embed="rId2"/>
                <a:stretch>
                  <a:fillRect l="-1217" t="-217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C57AD3B-ABFD-433E-BBCE-575064D7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5882"/>
            <a:ext cx="4215161" cy="244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85311-DF81-4A25-B0D1-3836D4B2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111596"/>
            <a:ext cx="5224927" cy="36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E2E5-4FBC-4269-8814-6DAD1BA6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7784"/>
            <a:ext cx="10515600" cy="3189249"/>
          </a:xfrm>
        </p:spPr>
        <p:txBody>
          <a:bodyPr>
            <a:normAutofit/>
          </a:bodyPr>
          <a:lstStyle/>
          <a:p>
            <a:pPr algn="ctr"/>
            <a:r>
              <a:rPr lang="en-US" altLang="en-US" sz="67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</a:t>
            </a:r>
            <a:br>
              <a:rPr lang="en-US" altLang="en-US" sz="53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3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30B0-65B9-48E4-8D85-B190E81E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9473"/>
            <a:ext cx="10515600" cy="2307490"/>
          </a:xfrm>
        </p:spPr>
        <p:txBody>
          <a:bodyPr>
            <a:normAutofit/>
          </a:bodyPr>
          <a:lstStyle/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will:</a:t>
            </a:r>
          </a:p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that the mathematical definition of continuity 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corresponds closely with the meaning of the word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 in everyday language. </a:t>
            </a:r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6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6123F5-42AF-4C7B-8F8A-781848DC84F8}"/>
              </a:ext>
            </a:extLst>
          </p:cNvPr>
          <p:cNvSpPr/>
          <p:nvPr/>
        </p:nvSpPr>
        <p:spPr>
          <a:xfrm>
            <a:off x="838200" y="1025912"/>
            <a:ext cx="10736766" cy="843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878"/>
            <a:ext cx="10515600" cy="5006085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at a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 sz="28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that: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- that is, </a:t>
            </a:r>
            <a:b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domain of </a:t>
            </a: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i="1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exists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202179-24B8-48F0-BFBD-E1506FEC5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105005"/>
              </p:ext>
            </p:extLst>
          </p:nvPr>
        </p:nvGraphicFramePr>
        <p:xfrm>
          <a:off x="9065940" y="1170878"/>
          <a:ext cx="2509025" cy="69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63" imgH="827745" progId="Equation.DSMT4">
                  <p:embed/>
                </p:oleObj>
              </mc:Choice>
              <mc:Fallback>
                <p:oleObj name="Equation" r:id="rId2" imgW="2971863" imgH="8277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65940" y="1170878"/>
                        <a:ext cx="2509025" cy="69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EEC30E-AC36-4B77-8AE5-3901E9CFD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43223"/>
              </p:ext>
            </p:extLst>
          </p:nvPr>
        </p:nvGraphicFramePr>
        <p:xfrm>
          <a:off x="1313984" y="3945054"/>
          <a:ext cx="1352707" cy="69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664431" progId="Equation.DSMT4">
                  <p:embed/>
                </p:oleObj>
              </mc:Choice>
              <mc:Fallback>
                <p:oleObj name="Equation" r:id="rId4" imgW="1295400" imgH="6644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3984" y="3945054"/>
                        <a:ext cx="1352707" cy="694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BE5D76-4D93-4371-BDFE-78D4D34028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229579"/>
              </p:ext>
            </p:extLst>
          </p:nvPr>
        </p:nvGraphicFramePr>
        <p:xfrm>
          <a:off x="1313984" y="4585510"/>
          <a:ext cx="2154045" cy="66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62598" imgH="669118" progId="Equation.DSMT4">
                  <p:embed/>
                </p:oleObj>
              </mc:Choice>
              <mc:Fallback>
                <p:oleObj name="Equation" r:id="rId6" imgW="2162598" imgH="66911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3984" y="4585510"/>
                        <a:ext cx="2154045" cy="665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FA938B9-7089-41B2-B931-8C6755401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2442116"/>
            <a:ext cx="6470263" cy="4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98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6123F5-42AF-4C7B-8F8A-781848DC84F8}"/>
              </a:ext>
            </a:extLst>
          </p:cNvPr>
          <p:cNvSpPr/>
          <p:nvPr/>
        </p:nvSpPr>
        <p:spPr>
          <a:xfrm>
            <a:off x="838200" y="1025912"/>
            <a:ext cx="10736766" cy="843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878"/>
            <a:ext cx="10515600" cy="5006085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at a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 sz="28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that: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- that is, </a:t>
            </a:r>
            <a:b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domain of </a:t>
            </a: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i="1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exists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202179-24B8-48F0-BFBD-E1506FEC5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5940" y="1170878"/>
          <a:ext cx="2509025" cy="69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63" imgH="827745" progId="Equation.DSMT4">
                  <p:embed/>
                </p:oleObj>
              </mc:Choice>
              <mc:Fallback>
                <p:oleObj name="Equation" r:id="rId2" imgW="2971863" imgH="827745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202179-24B8-48F0-BFBD-E1506FEC5C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65940" y="1170878"/>
                        <a:ext cx="2509025" cy="69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EEC30E-AC36-4B77-8AE5-3901E9CFD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3984" y="3945054"/>
          <a:ext cx="1352707" cy="69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664431" progId="Equation.DSMT4">
                  <p:embed/>
                </p:oleObj>
              </mc:Choice>
              <mc:Fallback>
                <p:oleObj name="Equation" r:id="rId4" imgW="1295400" imgH="664431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EEC30E-AC36-4B77-8AE5-3901E9CFD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3984" y="3945054"/>
                        <a:ext cx="1352707" cy="694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BE5D76-4D93-4371-BDFE-78D4D3402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3984" y="4585510"/>
          <a:ext cx="2154045" cy="66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62598" imgH="669118" progId="Equation.DSMT4">
                  <p:embed/>
                </p:oleObj>
              </mc:Choice>
              <mc:Fallback>
                <p:oleObj name="Equation" r:id="rId6" imgW="2162598" imgH="669118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6BE5D76-4D93-4371-BDFE-78D4D34028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3984" y="4585510"/>
                        <a:ext cx="2154045" cy="665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FA938B9-7089-41B2-B931-8C6755401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2442116"/>
            <a:ext cx="6470263" cy="4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19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081668"/>
            <a:ext cx="11273882" cy="509529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says that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approaches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near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other words,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on an open interval containing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except perhaps 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we say that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discontinuous at </a:t>
            </a:r>
            <a:r>
              <a:rPr lang="en-US" altLang="en-US" sz="25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discontinuity at </a:t>
            </a:r>
            <a:r>
              <a:rPr lang="en-US" altLang="en-US" sz="25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is not continuous at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35522-E7EB-407F-BD2F-DF3AB397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07" y="2639695"/>
            <a:ext cx="5724293" cy="4218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2BEE68-B5AF-4763-838A-D1F7257CF767}"/>
              </a:ext>
            </a:extLst>
          </p:cNvPr>
          <p:cNvSpPr txBox="1"/>
          <p:nvPr/>
        </p:nvSpPr>
        <p:spPr>
          <a:xfrm>
            <a:off x="434898" y="3121968"/>
            <a:ext cx="6261410" cy="16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the graph of a function </a:t>
            </a:r>
            <a:r>
              <a:rPr lang="en-US" altLang="en-US" sz="25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which numbers is </a:t>
            </a:r>
            <a:r>
              <a:rPr lang="en-US" altLang="en-US" sz="25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discontinuous?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3173895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081668"/>
            <a:ext cx="11273882" cy="509529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says that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approaches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near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other words,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on an open interval containing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except perhaps 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we say that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discontinuous at </a:t>
            </a:r>
            <a:r>
              <a:rPr lang="en-US" altLang="en-US" sz="25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discontinuity at </a:t>
            </a:r>
            <a:r>
              <a:rPr lang="en-US" altLang="en-US" sz="25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is not continuous at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35522-E7EB-407F-BD2F-DF3AB397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07" y="2639695"/>
            <a:ext cx="5724293" cy="4218305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B8F7E6-7974-40A4-901C-ADCA2419D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73074"/>
              </p:ext>
            </p:extLst>
          </p:nvPr>
        </p:nvGraphicFramePr>
        <p:xfrm>
          <a:off x="798860" y="3319153"/>
          <a:ext cx="5176371" cy="192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952200" progId="Equation.DSMT4">
                  <p:embed/>
                </p:oleObj>
              </mc:Choice>
              <mc:Fallback>
                <p:oleObj name="Equation" r:id="rId3" imgW="256536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860" y="3319153"/>
                        <a:ext cx="5176371" cy="192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22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4C3D27-2859-4C91-9A3F-4B11AA31F710}"/>
              </a:ext>
            </a:extLst>
          </p:cNvPr>
          <p:cNvSpPr/>
          <p:nvPr/>
        </p:nvSpPr>
        <p:spPr>
          <a:xfrm>
            <a:off x="7404410" y="1524736"/>
            <a:ext cx="3166946" cy="1506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688E-B1AE-493D-9FFD-31C8D8C8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209008"/>
            <a:ext cx="8677507" cy="694241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CDD4B-1CD5-4177-BC21-ADE71FAF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458"/>
            <a:ext cx="10515600" cy="5656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continuity of the following function at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0: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get: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1)                                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⇒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 continuous at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1)                           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⇒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 discontinuous at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C28F8F-303E-49E5-B609-084D6A0EC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8797"/>
              </p:ext>
            </p:extLst>
          </p:nvPr>
        </p:nvGraphicFramePr>
        <p:xfrm>
          <a:off x="7484442" y="1524736"/>
          <a:ext cx="2966670" cy="151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698400" progId="Equation.DSMT4">
                  <p:embed/>
                </p:oleObj>
              </mc:Choice>
              <mc:Fallback>
                <p:oleObj name="Equation" r:id="rId2" imgW="13716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4442" y="1524736"/>
                        <a:ext cx="2966670" cy="1510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BF039BB-9D6E-4DAB-8BE0-EEFFFF8EA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23359"/>
              </p:ext>
            </p:extLst>
          </p:nvPr>
        </p:nvGraphicFramePr>
        <p:xfrm>
          <a:off x="2246616" y="2509822"/>
          <a:ext cx="1119847" cy="39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164880" progId="Equation.DSMT4">
                  <p:embed/>
                </p:oleObj>
              </mc:Choice>
              <mc:Fallback>
                <p:oleObj name="Equation" r:id="rId4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6616" y="2509822"/>
                        <a:ext cx="1119847" cy="39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79F8206-86E9-49F4-A44F-2557B9D0C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290006"/>
              </p:ext>
            </p:extLst>
          </p:nvPr>
        </p:nvGraphicFramePr>
        <p:xfrm>
          <a:off x="2507696" y="3030840"/>
          <a:ext cx="3412397" cy="145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000" imgH="698400" progId="Equation.DSMT4">
                  <p:embed/>
                </p:oleObj>
              </mc:Choice>
              <mc:Fallback>
                <p:oleObj name="Equation" r:id="rId6" imgW="16380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7696" y="3030840"/>
                        <a:ext cx="3412397" cy="145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F593B98-B596-4F0A-A320-5FB6E91CD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42287"/>
              </p:ext>
            </p:extLst>
          </p:nvPr>
        </p:nvGraphicFramePr>
        <p:xfrm>
          <a:off x="3221343" y="4574946"/>
          <a:ext cx="270344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291960" progId="Equation.DSMT4">
                  <p:embed/>
                </p:oleObj>
              </mc:Choice>
              <mc:Fallback>
                <p:oleObj name="Equation" r:id="rId8" imgW="1295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21343" y="4574946"/>
                        <a:ext cx="270344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7C3E45F-5AAD-40B1-B66E-12E79EE92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58124"/>
              </p:ext>
            </p:extLst>
          </p:nvPr>
        </p:nvGraphicFramePr>
        <p:xfrm>
          <a:off x="3221343" y="5605155"/>
          <a:ext cx="2303230" cy="62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9280" imgH="291960" progId="Equation.DSMT4">
                  <p:embed/>
                </p:oleObj>
              </mc:Choice>
              <mc:Fallback>
                <p:oleObj name="Equation" r:id="rId10" imgW="1079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21343" y="5605155"/>
                        <a:ext cx="2303230" cy="623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6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843D6-D450-4E17-BD1A-EE62785121F5}"/>
              </a:ext>
            </a:extLst>
          </p:cNvPr>
          <p:cNvSpPr/>
          <p:nvPr/>
        </p:nvSpPr>
        <p:spPr>
          <a:xfrm>
            <a:off x="2208406" y="5168283"/>
            <a:ext cx="7861145" cy="6972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7F190-14B5-474D-9ED8-3C09E305DE03}"/>
              </a:ext>
            </a:extLst>
          </p:cNvPr>
          <p:cNvSpPr/>
          <p:nvPr/>
        </p:nvSpPr>
        <p:spPr>
          <a:xfrm>
            <a:off x="315952" y="992460"/>
            <a:ext cx="11560098" cy="3323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081668"/>
            <a:ext cx="11273882" cy="509529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b="1" u="sng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function </a:t>
            </a:r>
            <a:r>
              <a:rPr lang="en-US" altLang="en-US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from the right at a number </a:t>
            </a:r>
            <a:r>
              <a:rPr lang="en-US" altLang="en-US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altLang="en-US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from the left at </a:t>
            </a:r>
            <a:r>
              <a:rPr lang="en-US" altLang="en-US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b="1" u="sng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altLang="en-US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1EB8564-3DAA-4FE9-8EC9-E05366D96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99499"/>
              </p:ext>
            </p:extLst>
          </p:nvPr>
        </p:nvGraphicFramePr>
        <p:xfrm>
          <a:off x="4783873" y="2214911"/>
          <a:ext cx="2773866" cy="745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63" imgH="798543" progId="Equation.DSMT4">
                  <p:embed/>
                </p:oleObj>
              </mc:Choice>
              <mc:Fallback>
                <p:oleObj name="Equation" r:id="rId2" imgW="2971863" imgH="79854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83873" y="2214911"/>
                        <a:ext cx="2773866" cy="745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8317ABA-8650-4625-AC35-89A84D50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97331"/>
              </p:ext>
            </p:extLst>
          </p:nvPr>
        </p:nvGraphicFramePr>
        <p:xfrm>
          <a:off x="4783873" y="3429000"/>
          <a:ext cx="2869580" cy="7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8148" imgH="818372" progId="Equation.DSMT4">
                  <p:embed/>
                </p:oleObj>
              </mc:Choice>
              <mc:Fallback>
                <p:oleObj name="Equation" r:id="rId4" imgW="3048148" imgH="8183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873" y="3429000"/>
                        <a:ext cx="2869580" cy="77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E527745-C5F6-46ED-9947-6B6C59EC2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04791"/>
              </p:ext>
            </p:extLst>
          </p:nvPr>
        </p:nvGraphicFramePr>
        <p:xfrm>
          <a:off x="2280065" y="5255540"/>
          <a:ext cx="7717826" cy="6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95400" imgH="291960" progId="Equation.DSMT4">
                  <p:embed/>
                </p:oleObj>
              </mc:Choice>
              <mc:Fallback>
                <p:oleObj name="Equation" r:id="rId6" imgW="3695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0065" y="5255540"/>
                        <a:ext cx="7717826" cy="6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759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B33E-F8C7-4E25-B736-C0019666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BAE9-6932-4B34-AB2B-17AE7D1B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7C5-647D-419D-A55D-AA683149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190"/>
            <a:ext cx="10515600" cy="5351773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altLang="en-US" sz="2800"/>
          </a:p>
          <a:p>
            <a:pPr marL="268288" indent="-268288"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a function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is shown.</a:t>
            </a:r>
          </a:p>
          <a:p>
            <a:pPr marL="268288" indent="-268288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AutoNum type="alphaLcPeriod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Find the values of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(1) and 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 ?</a:t>
            </a:r>
          </a:p>
          <a:p>
            <a:pPr marL="268288" indent="-268288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AutoNum type="alphaLcPeriod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domain and range of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en-US" sz="26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66390-0215-47E7-966F-0985A267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044" y="1906859"/>
            <a:ext cx="6152956" cy="49511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A22B1-7AE7-4864-A61D-5A08BCAD1281}"/>
              </a:ext>
            </a:extLst>
          </p:cNvPr>
          <p:cNvCxnSpPr/>
          <p:nvPr/>
        </p:nvCxnSpPr>
        <p:spPr>
          <a:xfrm flipV="1">
            <a:off x="7917366" y="3211551"/>
            <a:ext cx="0" cy="179534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C7DF8A-54B5-413D-BEBB-8B0AAF233172}"/>
              </a:ext>
            </a:extLst>
          </p:cNvPr>
          <p:cNvCxnSpPr/>
          <p:nvPr/>
        </p:nvCxnSpPr>
        <p:spPr>
          <a:xfrm flipH="1">
            <a:off x="7304049" y="3178097"/>
            <a:ext cx="61331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AF3AA2-4DB9-4885-9520-F92FB30074B2}"/>
              </a:ext>
            </a:extLst>
          </p:cNvPr>
          <p:cNvCxnSpPr/>
          <p:nvPr/>
        </p:nvCxnSpPr>
        <p:spPr>
          <a:xfrm>
            <a:off x="7304049" y="2564780"/>
            <a:ext cx="0" cy="361218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C6A74A-0923-4E77-8088-B8841A4A7EFC}"/>
              </a:ext>
            </a:extLst>
          </p:cNvPr>
          <p:cNvCxnSpPr/>
          <p:nvPr/>
        </p:nvCxnSpPr>
        <p:spPr>
          <a:xfrm>
            <a:off x="10337180" y="5006898"/>
            <a:ext cx="0" cy="37914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C2CE11-3CFC-4BB0-AB83-D630EDFC8B2B}"/>
              </a:ext>
            </a:extLst>
          </p:cNvPr>
          <p:cNvCxnSpPr/>
          <p:nvPr/>
        </p:nvCxnSpPr>
        <p:spPr>
          <a:xfrm flipH="1">
            <a:off x="7304049" y="5386039"/>
            <a:ext cx="3033131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C3B2F4-E057-4D76-9E36-17D3769E5858}"/>
              </a:ext>
            </a:extLst>
          </p:cNvPr>
          <p:cNvCxnSpPr/>
          <p:nvPr/>
        </p:nvCxnSpPr>
        <p:spPr>
          <a:xfrm>
            <a:off x="7304049" y="5006898"/>
            <a:ext cx="421516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500D01-430A-455C-BA93-1C4C46A41624}"/>
              </a:ext>
            </a:extLst>
          </p:cNvPr>
          <p:cNvSpPr txBox="1"/>
          <p:nvPr/>
        </p:nvSpPr>
        <p:spPr>
          <a:xfrm>
            <a:off x="1825549" y="3329260"/>
            <a:ext cx="2837057" cy="2847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None/>
            </a:pPr>
            <a:r>
              <a:rPr lang="en-US" altLang="en-US" sz="3200" b="1" i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3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None/>
            </a:pPr>
            <a:r>
              <a:rPr lang="en-US" altLang="en-US" sz="3200" b="1" i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- 0.7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None/>
            </a:pPr>
            <a:r>
              <a:rPr lang="en-US" altLang="en-US" sz="3200" b="1" i="1">
                <a:solidFill>
                  <a:srgbClr val="0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b="1">
                <a:solidFill>
                  <a:srgbClr val="0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[0, 7]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None/>
            </a:pPr>
            <a:r>
              <a:rPr lang="en-US" altLang="en-US" sz="32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Im(</a:t>
            </a:r>
            <a:r>
              <a:rPr lang="en-US" altLang="en-US" sz="3200" b="1" i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[-2, 4]</a:t>
            </a:r>
          </a:p>
        </p:txBody>
      </p:sp>
    </p:spTree>
    <p:extLst>
      <p:ext uri="{BB962C8B-B14F-4D97-AF65-F5344CB8AC3E}">
        <p14:creationId xmlns:p14="http://schemas.microsoft.com/office/powerpoint/2010/main" val="250259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630B-AC11-40EE-9B63-75244F72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585"/>
            <a:ext cx="10515600" cy="5396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Remind:</a:t>
            </a:r>
          </a:p>
          <a:p>
            <a:pPr marL="0" indent="0">
              <a:buNone/>
            </a:pPr>
            <a:endParaRPr lang="en-US"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58A9C6-32BF-420F-B48A-87A635C66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89863"/>
              </p:ext>
            </p:extLst>
          </p:nvPr>
        </p:nvGraphicFramePr>
        <p:xfrm>
          <a:off x="838200" y="1611623"/>
          <a:ext cx="2540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783" imgH="1066767" progId="Equation.DSMT4">
                  <p:embed/>
                </p:oleObj>
              </mc:Choice>
              <mc:Fallback>
                <p:oleObj name="Equation" r:id="rId2" imgW="2540783" imgH="10667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611623"/>
                        <a:ext cx="25400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209421-FCED-40F3-BA2A-366105707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53960"/>
              </p:ext>
            </p:extLst>
          </p:nvPr>
        </p:nvGraphicFramePr>
        <p:xfrm>
          <a:off x="838200" y="2900459"/>
          <a:ext cx="10189358" cy="327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78080" imgH="1600200" progId="Equation.DSMT4">
                  <p:embed/>
                </p:oleObj>
              </mc:Choice>
              <mc:Fallback>
                <p:oleObj name="Equation" r:id="rId4" imgW="497808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900459"/>
                        <a:ext cx="10189358" cy="327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8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6E21-3FF1-4054-A589-3817D6CD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610"/>
            <a:ext cx="10515600" cy="50903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45000"/>
              </a:spcBef>
              <a:buNone/>
            </a:pPr>
            <a:r>
              <a:rPr lang="en-US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FUNCTIONS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3200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possible ways</a:t>
            </a: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a function:</a:t>
            </a:r>
          </a:p>
          <a:p>
            <a:pPr lvl="1" eaLnBrk="1" hangingPunct="1">
              <a:lnSpc>
                <a:spcPct val="100000"/>
              </a:lnSpc>
              <a:spcBef>
                <a:spcPct val="45000"/>
              </a:spcBef>
              <a:buClr>
                <a:srgbClr val="AC4600"/>
              </a:buClr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Algebraically (by an explicit </a:t>
            </a:r>
            <a:r>
              <a:rPr lang="en-US" altLang="en-US" sz="2800" u="sng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eaLnBrk="1" hangingPunct="1">
              <a:lnSpc>
                <a:spcPct val="100000"/>
              </a:lnSpc>
              <a:spcBef>
                <a:spcPct val="45000"/>
              </a:spcBef>
              <a:buClr>
                <a:srgbClr val="AC4600"/>
              </a:buClr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Visually (by a </a:t>
            </a:r>
            <a:r>
              <a:rPr lang="en-US" altLang="en-US" sz="2800" u="sng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ct val="45000"/>
              </a:spcBef>
              <a:buClr>
                <a:srgbClr val="AC4600"/>
              </a:buClr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Numerically (by a </a:t>
            </a:r>
            <a:r>
              <a:rPr lang="en-US" altLang="en-US" sz="2800" u="sng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values)</a:t>
            </a:r>
          </a:p>
          <a:p>
            <a:pPr lvl="1" eaLnBrk="1" hangingPunct="1">
              <a:lnSpc>
                <a:spcPct val="100000"/>
              </a:lnSpc>
              <a:spcBef>
                <a:spcPct val="45000"/>
              </a:spcBef>
              <a:buClr>
                <a:srgbClr val="AC4600"/>
              </a:buClr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erbally (by a description in words)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3938</TotalTime>
  <Words>2954</Words>
  <Application>Microsoft Office PowerPoint</Application>
  <PresentationFormat>Widescreen</PresentationFormat>
  <Paragraphs>315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.VnMemorandum</vt:lpstr>
      <vt:lpstr>Agency FB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Equation</vt:lpstr>
      <vt:lpstr>Document</vt:lpstr>
      <vt:lpstr>CALCULUS</vt:lpstr>
      <vt:lpstr>Thông tin Giảng viên:</vt:lpstr>
      <vt:lpstr>CALCULUS</vt:lpstr>
      <vt:lpstr>1.1.  Functions  and  Their Representations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QUESTIONS</vt:lpstr>
      <vt:lpstr>1.2. MATHEMATICAL MODELS:  A CATALOG OF  ESSENTIAL FUNCTIONS</vt:lpstr>
      <vt:lpstr>MATHEMATICAL MODELS</vt:lpstr>
      <vt:lpstr>LINEAR MODELS</vt:lpstr>
      <vt:lpstr>POLYNOMIALS</vt:lpstr>
      <vt:lpstr>RATIONAL FUNCTIONS</vt:lpstr>
      <vt:lpstr>TRIGONOMETRIC FUNCTIONS</vt:lpstr>
      <vt:lpstr>TRIGONOMETRIC FUNCTIONS</vt:lpstr>
      <vt:lpstr>TRIGONOMETRIC FUNCTIONS</vt:lpstr>
      <vt:lpstr>POWER FUNCTIONS</vt:lpstr>
      <vt:lpstr>EXPONENTIAL FUNCTIONS</vt:lpstr>
      <vt:lpstr>LOGARITHMIC FUNCTIONS</vt:lpstr>
      <vt:lpstr>TRANSFORMATIONS</vt:lpstr>
      <vt:lpstr>SHIFTING</vt:lpstr>
      <vt:lpstr>SHIFTING</vt:lpstr>
      <vt:lpstr>NEW FUNCTIONS FROM OLD FUNCTIONS</vt:lpstr>
      <vt:lpstr>TRANSFORMATIONS</vt:lpstr>
      <vt:lpstr>TRANSFORMATIONS</vt:lpstr>
      <vt:lpstr>TRANSFORMATIONS</vt:lpstr>
      <vt:lpstr>TRANSFORMATIONS</vt:lpstr>
      <vt:lpstr>Example:</vt:lpstr>
      <vt:lpstr>COMBINATIONS OF FUNCTIONS</vt:lpstr>
      <vt:lpstr>Quiz Question:</vt:lpstr>
      <vt:lpstr>1.3. THE LIMIT OF A FUNCTION</vt:lpstr>
      <vt:lpstr>THE LIMIT OF A FUNCTION</vt:lpstr>
      <vt:lpstr>ONE-SIDED LIMITS</vt:lpstr>
      <vt:lpstr>ONE-SIDED LIMITS</vt:lpstr>
      <vt:lpstr>ONE-SIDED LIMITS</vt:lpstr>
      <vt:lpstr>ONE-SIDED LIMITS</vt:lpstr>
      <vt:lpstr>ONE-SIDED LIMITS</vt:lpstr>
      <vt:lpstr>1.4. Calculating Limits  Using the Limit Laws</vt:lpstr>
      <vt:lpstr>THE LIMIT LAWS</vt:lpstr>
      <vt:lpstr>USING THE LIMIT LAWS</vt:lpstr>
      <vt:lpstr>PowerPoint Presentation</vt:lpstr>
      <vt:lpstr>Indeterminate form</vt:lpstr>
      <vt:lpstr>DIRECT SUBSTITUTION PROPERTY</vt:lpstr>
      <vt:lpstr>PROPERTIES OF LIMITS</vt:lpstr>
      <vt:lpstr>USING THE LIMIT LAWS</vt:lpstr>
      <vt:lpstr>USING THE LIMIT LAWS</vt:lpstr>
      <vt:lpstr>QUIZ QUESTIONS</vt:lpstr>
      <vt:lpstr>QUIZ QUESTIONS</vt:lpstr>
      <vt:lpstr>1.5. CONTINUITY</vt:lpstr>
      <vt:lpstr>CONTINUITY</vt:lpstr>
      <vt:lpstr>CONTINUITY</vt:lpstr>
      <vt:lpstr>CONTINUITY</vt:lpstr>
      <vt:lpstr>CONTINUITY</vt:lpstr>
      <vt:lpstr>Example:</vt:lpstr>
      <vt:lpstr>CONTINUITY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Dũng Trần</dc:creator>
  <cp:lastModifiedBy>Dung Tran Trinh Manh</cp:lastModifiedBy>
  <cp:revision>27</cp:revision>
  <dcterms:created xsi:type="dcterms:W3CDTF">2022-08-07T20:07:39Z</dcterms:created>
  <dcterms:modified xsi:type="dcterms:W3CDTF">2024-05-08T05:58:11Z</dcterms:modified>
</cp:coreProperties>
</file>