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307" r:id="rId2"/>
    <p:sldId id="375" r:id="rId3"/>
    <p:sldId id="312" r:id="rId4"/>
    <p:sldId id="376" r:id="rId5"/>
    <p:sldId id="310" r:id="rId6"/>
    <p:sldId id="378" r:id="rId7"/>
    <p:sldId id="379" r:id="rId8"/>
    <p:sldId id="380" r:id="rId9"/>
    <p:sldId id="381" r:id="rId10"/>
    <p:sldId id="382" r:id="rId11"/>
    <p:sldId id="384" r:id="rId12"/>
    <p:sldId id="383" r:id="rId13"/>
    <p:sldId id="385" r:id="rId14"/>
    <p:sldId id="386" r:id="rId15"/>
    <p:sldId id="377" r:id="rId16"/>
    <p:sldId id="387" r:id="rId17"/>
    <p:sldId id="388" r:id="rId18"/>
    <p:sldId id="390" r:id="rId19"/>
    <p:sldId id="389" r:id="rId20"/>
    <p:sldId id="391" r:id="rId21"/>
    <p:sldId id="392" r:id="rId22"/>
    <p:sldId id="393" r:id="rId23"/>
    <p:sldId id="394" r:id="rId24"/>
    <p:sldId id="395" r:id="rId25"/>
    <p:sldId id="396" r:id="rId26"/>
    <p:sldId id="397" r:id="rId27"/>
    <p:sldId id="398" r:id="rId28"/>
    <p:sldId id="399" r:id="rId29"/>
    <p:sldId id="402" r:id="rId30"/>
    <p:sldId id="400" r:id="rId31"/>
    <p:sldId id="403" r:id="rId32"/>
    <p:sldId id="404" r:id="rId33"/>
    <p:sldId id="405" r:id="rId34"/>
    <p:sldId id="406" r:id="rId35"/>
    <p:sldId id="407" r:id="rId36"/>
    <p:sldId id="408" r:id="rId37"/>
    <p:sldId id="409" r:id="rId38"/>
    <p:sldId id="410" r:id="rId39"/>
    <p:sldId id="401" r:id="rId40"/>
    <p:sldId id="411" r:id="rId41"/>
    <p:sldId id="369" r:id="rId42"/>
    <p:sldId id="412" r:id="rId43"/>
    <p:sldId id="413" r:id="rId44"/>
    <p:sldId id="414" r:id="rId45"/>
    <p:sldId id="415" r:id="rId46"/>
    <p:sldId id="424" r:id="rId47"/>
    <p:sldId id="425" r:id="rId48"/>
    <p:sldId id="416" r:id="rId49"/>
    <p:sldId id="417" r:id="rId50"/>
    <p:sldId id="418" r:id="rId51"/>
    <p:sldId id="419" r:id="rId52"/>
    <p:sldId id="420" r:id="rId53"/>
    <p:sldId id="421" r:id="rId54"/>
    <p:sldId id="422" r:id="rId55"/>
    <p:sldId id="423" r:id="rId56"/>
    <p:sldId id="426" r:id="rId57"/>
    <p:sldId id="427" r:id="rId58"/>
    <p:sldId id="428" r:id="rId59"/>
    <p:sldId id="430" r:id="rId60"/>
    <p:sldId id="429" r:id="rId61"/>
    <p:sldId id="431" r:id="rId62"/>
    <p:sldId id="432" r:id="rId63"/>
    <p:sldId id="433" r:id="rId64"/>
    <p:sldId id="434"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13F5"/>
    <a:srgbClr val="AD13AD"/>
    <a:srgbClr val="010001"/>
    <a:srgbClr val="FF00FF"/>
    <a:srgbClr val="FF9900"/>
    <a:srgbClr val="FFCC00"/>
    <a:srgbClr val="FFFF6D"/>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93557" autoAdjust="0"/>
  </p:normalViewPr>
  <p:slideViewPr>
    <p:cSldViewPr snapToGrid="0">
      <p:cViewPr varScale="1">
        <p:scale>
          <a:sx n="62" d="100"/>
          <a:sy n="62" d="100"/>
        </p:scale>
        <p:origin x="588" y="40"/>
      </p:cViewPr>
      <p:guideLst>
        <p:guide orient="horz" pos="2160"/>
        <p:guide pos="3840"/>
      </p:guideLst>
    </p:cSldViewPr>
  </p:slideViewPr>
  <p:outlineViewPr>
    <p:cViewPr>
      <p:scale>
        <a:sx n="33" d="100"/>
        <a:sy n="33" d="100"/>
      </p:scale>
      <p:origin x="0" y="-140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emf"/><Relationship Id="rId1" Type="http://schemas.openxmlformats.org/officeDocument/2006/relationships/image" Target="../media/image6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emf"/><Relationship Id="rId1" Type="http://schemas.openxmlformats.org/officeDocument/2006/relationships/image" Target="../media/image6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7.wmf"/><Relationship Id="rId4"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613EDC-4C19-41EF-9ACF-BB23C82C8144}" type="datetimeFigureOut">
              <a:rPr lang="en-US" smtClean="0"/>
              <a:t>6/7/2023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E398CA-5ECB-412E-9B40-62C45E6A3BD8}" type="slidenum">
              <a:rPr lang="en-US" smtClean="0"/>
              <a:t>‹#›</a:t>
            </a:fld>
            <a:endParaRPr lang="en-US"/>
          </a:p>
        </p:txBody>
      </p:sp>
    </p:spTree>
    <p:extLst>
      <p:ext uri="{BB962C8B-B14F-4D97-AF65-F5344CB8AC3E}">
        <p14:creationId xmlns:p14="http://schemas.microsoft.com/office/powerpoint/2010/main" val="3094597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Phương pháp Newton và ứng dụng của nó.</a:t>
            </a:r>
            <a:r>
              <a:rPr lang="en-US"/>
              <a:t> </a:t>
            </a:r>
            <a:r>
              <a:rPr lang="vi-VN"/>
              <a:t>Giải thích hình học của phương pháp Newton.</a:t>
            </a:r>
            <a:r>
              <a:rPr lang="en-US"/>
              <a:t> </a:t>
            </a:r>
            <a:r>
              <a:rPr lang="vi-VN"/>
              <a:t>Tốc độ xấp xỉ của phương pháp Newton.</a:t>
            </a:r>
            <a:endParaRPr lang="en-US"/>
          </a:p>
        </p:txBody>
      </p:sp>
      <p:sp>
        <p:nvSpPr>
          <p:cNvPr id="4" name="Slide Number Placeholder 3"/>
          <p:cNvSpPr>
            <a:spLocks noGrp="1"/>
          </p:cNvSpPr>
          <p:nvPr>
            <p:ph type="sldNum" sz="quarter" idx="5"/>
          </p:nvPr>
        </p:nvSpPr>
        <p:spPr/>
        <p:txBody>
          <a:bodyPr/>
          <a:lstStyle/>
          <a:p>
            <a:fld id="{73E398CA-5ECB-412E-9B40-62C45E6A3BD8}" type="slidenum">
              <a:rPr lang="en-US" smtClean="0"/>
              <a:t>49</a:t>
            </a:fld>
            <a:endParaRPr lang="en-US"/>
          </a:p>
        </p:txBody>
      </p:sp>
    </p:spTree>
    <p:extLst>
      <p:ext uri="{BB962C8B-B14F-4D97-AF65-F5344CB8AC3E}">
        <p14:creationId xmlns:p14="http://schemas.microsoft.com/office/powerpoint/2010/main" val="1566316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Mặc dù chuỗi các xấp xỉ liên tiếp hội tụ đến nghiệm mong muốn đối với các hàm thuộc loại được minh họa trong Hình 3, nhưng trong một số trường hợp nhất định, chuỗi này có thể không hội tụ. Ví dụ, xem xét tình huống được minh họa trong Hình 4. Bạn có thể thấy rằng x2 là một xấp xỉ kém hơn x1 . Đây có thể là trường hợp khi f'(x1) gần bằng 0. Thậm chí có thể xảy ra trường hợp một xấp xỉ (chẳng hạn như x3 trong Hình 4) nằm ngoài miền của . Khi đó phương pháp của Newton không thành công và nên chọn một xấp xỉ ban đầu tốt hơn x1. Xem Bài tập 29–32 để biết các ví dụ cụ thể trong đó phương pháp của Newton hoạt động rất chậm hoặc hoàn toàn không hoạt động</a:t>
            </a:r>
            <a:endParaRPr lang="en-US"/>
          </a:p>
        </p:txBody>
      </p:sp>
      <p:sp>
        <p:nvSpPr>
          <p:cNvPr id="4" name="Slide Number Placeholder 3"/>
          <p:cNvSpPr>
            <a:spLocks noGrp="1"/>
          </p:cNvSpPr>
          <p:nvPr>
            <p:ph type="sldNum" sz="quarter" idx="5"/>
          </p:nvPr>
        </p:nvSpPr>
        <p:spPr/>
        <p:txBody>
          <a:bodyPr/>
          <a:lstStyle/>
          <a:p>
            <a:fld id="{73E398CA-5ECB-412E-9B40-62C45E6A3BD8}" type="slidenum">
              <a:rPr lang="en-US" smtClean="0"/>
              <a:t>55</a:t>
            </a:fld>
            <a:endParaRPr lang="en-US"/>
          </a:p>
        </p:txBody>
      </p:sp>
    </p:spTree>
    <p:extLst>
      <p:ext uri="{BB962C8B-B14F-4D97-AF65-F5344CB8AC3E}">
        <p14:creationId xmlns:p14="http://schemas.microsoft.com/office/powerpoint/2010/main" val="733976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Phương pháp Newton và ứng dụng của nó.</a:t>
            </a:r>
            <a:r>
              <a:rPr lang="en-US"/>
              <a:t> </a:t>
            </a:r>
            <a:r>
              <a:rPr lang="vi-VN"/>
              <a:t>Giải thích hình học của phương pháp Newton.</a:t>
            </a:r>
            <a:r>
              <a:rPr lang="en-US"/>
              <a:t> </a:t>
            </a:r>
            <a:r>
              <a:rPr lang="vi-VN"/>
              <a:t>Tốc độ xấp xỉ của phương pháp Newton.</a:t>
            </a:r>
            <a:endParaRPr lang="en-US"/>
          </a:p>
        </p:txBody>
      </p:sp>
      <p:sp>
        <p:nvSpPr>
          <p:cNvPr id="4" name="Slide Number Placeholder 3"/>
          <p:cNvSpPr>
            <a:spLocks noGrp="1"/>
          </p:cNvSpPr>
          <p:nvPr>
            <p:ph type="sldNum" sz="quarter" idx="5"/>
          </p:nvPr>
        </p:nvSpPr>
        <p:spPr/>
        <p:txBody>
          <a:bodyPr/>
          <a:lstStyle/>
          <a:p>
            <a:fld id="{73E398CA-5ECB-412E-9B40-62C45E6A3BD8}" type="slidenum">
              <a:rPr lang="en-US" smtClean="0"/>
              <a:t>59</a:t>
            </a:fld>
            <a:endParaRPr lang="en-US"/>
          </a:p>
        </p:txBody>
      </p:sp>
    </p:spTree>
    <p:extLst>
      <p:ext uri="{BB962C8B-B14F-4D97-AF65-F5344CB8AC3E}">
        <p14:creationId xmlns:p14="http://schemas.microsoft.com/office/powerpoint/2010/main" val="115540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DF12A-6BB7-4945-802B-69FBC440EF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9C0FBF-2DA9-4131-BC3F-022D915E9A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35B5C4-AD1F-4A24-BD73-FB63D6A942EB}"/>
              </a:ext>
            </a:extLst>
          </p:cNvPr>
          <p:cNvSpPr>
            <a:spLocks noGrp="1"/>
          </p:cNvSpPr>
          <p:nvPr>
            <p:ph type="dt" sz="half" idx="10"/>
          </p:nvPr>
        </p:nvSpPr>
        <p:spPr/>
        <p:txBody>
          <a:bodyPr/>
          <a:lstStyle/>
          <a:p>
            <a:fld id="{99012C0E-B9A4-4576-943D-75CA6F86F596}" type="datetimeFigureOut">
              <a:rPr lang="en-US" smtClean="0"/>
              <a:t>6/7/2023</a:t>
            </a:fld>
            <a:endParaRPr lang="en-US"/>
          </a:p>
        </p:txBody>
      </p:sp>
      <p:sp>
        <p:nvSpPr>
          <p:cNvPr id="5" name="Footer Placeholder 4">
            <a:extLst>
              <a:ext uri="{FF2B5EF4-FFF2-40B4-BE49-F238E27FC236}">
                <a16:creationId xmlns:a16="http://schemas.microsoft.com/office/drawing/2014/main" id="{439C2600-BDD0-4FCB-8E60-310ED36D33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AD502A-647B-4388-BC8C-65EC5404929C}"/>
              </a:ext>
            </a:extLst>
          </p:cNvPr>
          <p:cNvSpPr>
            <a:spLocks noGrp="1"/>
          </p:cNvSpPr>
          <p:nvPr>
            <p:ph type="sldNum" sz="quarter" idx="12"/>
          </p:nvPr>
        </p:nvSpPr>
        <p:spPr/>
        <p:txBody>
          <a:bodyPr/>
          <a:lstStyle/>
          <a:p>
            <a:fld id="{C067DF9F-CE4A-4C45-BF51-7BABF5FC9CA0}" type="slidenum">
              <a:rPr lang="en-US" smtClean="0"/>
              <a:t>‹#›</a:t>
            </a:fld>
            <a:endParaRPr lang="en-US"/>
          </a:p>
        </p:txBody>
      </p:sp>
    </p:spTree>
    <p:extLst>
      <p:ext uri="{BB962C8B-B14F-4D97-AF65-F5344CB8AC3E}">
        <p14:creationId xmlns:p14="http://schemas.microsoft.com/office/powerpoint/2010/main" val="3110887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9EB9-0FCC-4B16-B2F0-786011CAF4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86984A-8540-4D1C-87BE-DDA4F99651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A7B267-0CBA-45E1-9288-A75F0AF03EA0}"/>
              </a:ext>
            </a:extLst>
          </p:cNvPr>
          <p:cNvSpPr>
            <a:spLocks noGrp="1"/>
          </p:cNvSpPr>
          <p:nvPr>
            <p:ph type="dt" sz="half" idx="10"/>
          </p:nvPr>
        </p:nvSpPr>
        <p:spPr/>
        <p:txBody>
          <a:bodyPr/>
          <a:lstStyle/>
          <a:p>
            <a:fld id="{99012C0E-B9A4-4576-943D-75CA6F86F596}" type="datetimeFigureOut">
              <a:rPr lang="en-US" smtClean="0"/>
              <a:t>6/7/2023</a:t>
            </a:fld>
            <a:endParaRPr lang="en-US"/>
          </a:p>
        </p:txBody>
      </p:sp>
      <p:sp>
        <p:nvSpPr>
          <p:cNvPr id="5" name="Footer Placeholder 4">
            <a:extLst>
              <a:ext uri="{FF2B5EF4-FFF2-40B4-BE49-F238E27FC236}">
                <a16:creationId xmlns:a16="http://schemas.microsoft.com/office/drawing/2014/main" id="{38711404-7300-4F67-BCF8-C7DDFA513A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89B797-6EC0-40DA-806A-AF8B13173BAB}"/>
              </a:ext>
            </a:extLst>
          </p:cNvPr>
          <p:cNvSpPr>
            <a:spLocks noGrp="1"/>
          </p:cNvSpPr>
          <p:nvPr>
            <p:ph type="sldNum" sz="quarter" idx="12"/>
          </p:nvPr>
        </p:nvSpPr>
        <p:spPr/>
        <p:txBody>
          <a:bodyPr/>
          <a:lstStyle/>
          <a:p>
            <a:fld id="{C067DF9F-CE4A-4C45-BF51-7BABF5FC9CA0}" type="slidenum">
              <a:rPr lang="en-US" smtClean="0"/>
              <a:t>‹#›</a:t>
            </a:fld>
            <a:endParaRPr lang="en-US"/>
          </a:p>
        </p:txBody>
      </p:sp>
    </p:spTree>
    <p:extLst>
      <p:ext uri="{BB962C8B-B14F-4D97-AF65-F5344CB8AC3E}">
        <p14:creationId xmlns:p14="http://schemas.microsoft.com/office/powerpoint/2010/main" val="1833878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D845DE-40CE-4653-9764-1584DDC737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CD300A-E641-47BF-BC16-E46059BF30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1E64D7-BF6D-4250-A4B6-DAD458B10617}"/>
              </a:ext>
            </a:extLst>
          </p:cNvPr>
          <p:cNvSpPr>
            <a:spLocks noGrp="1"/>
          </p:cNvSpPr>
          <p:nvPr>
            <p:ph type="dt" sz="half" idx="10"/>
          </p:nvPr>
        </p:nvSpPr>
        <p:spPr/>
        <p:txBody>
          <a:bodyPr/>
          <a:lstStyle/>
          <a:p>
            <a:fld id="{99012C0E-B9A4-4576-943D-75CA6F86F596}" type="datetimeFigureOut">
              <a:rPr lang="en-US" smtClean="0"/>
              <a:t>6/7/2023</a:t>
            </a:fld>
            <a:endParaRPr lang="en-US"/>
          </a:p>
        </p:txBody>
      </p:sp>
      <p:sp>
        <p:nvSpPr>
          <p:cNvPr id="5" name="Footer Placeholder 4">
            <a:extLst>
              <a:ext uri="{FF2B5EF4-FFF2-40B4-BE49-F238E27FC236}">
                <a16:creationId xmlns:a16="http://schemas.microsoft.com/office/drawing/2014/main" id="{C45397E9-6F31-47E1-B67A-EF9ABBD757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0E2640-163D-4D43-9514-7F455F193E7C}"/>
              </a:ext>
            </a:extLst>
          </p:cNvPr>
          <p:cNvSpPr>
            <a:spLocks noGrp="1"/>
          </p:cNvSpPr>
          <p:nvPr>
            <p:ph type="sldNum" sz="quarter" idx="12"/>
          </p:nvPr>
        </p:nvSpPr>
        <p:spPr/>
        <p:txBody>
          <a:bodyPr/>
          <a:lstStyle/>
          <a:p>
            <a:fld id="{C067DF9F-CE4A-4C45-BF51-7BABF5FC9CA0}" type="slidenum">
              <a:rPr lang="en-US" smtClean="0"/>
              <a:t>‹#›</a:t>
            </a:fld>
            <a:endParaRPr lang="en-US"/>
          </a:p>
        </p:txBody>
      </p:sp>
    </p:spTree>
    <p:extLst>
      <p:ext uri="{BB962C8B-B14F-4D97-AF65-F5344CB8AC3E}">
        <p14:creationId xmlns:p14="http://schemas.microsoft.com/office/powerpoint/2010/main" val="3550167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A6DE7-5F7E-458E-A36F-AC9137E311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93FFA9-654C-436F-B4BA-F4BA6097EB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132755-B7CB-4BCA-A653-DCD6E0C9A843}"/>
              </a:ext>
            </a:extLst>
          </p:cNvPr>
          <p:cNvSpPr>
            <a:spLocks noGrp="1"/>
          </p:cNvSpPr>
          <p:nvPr>
            <p:ph type="dt" sz="half" idx="10"/>
          </p:nvPr>
        </p:nvSpPr>
        <p:spPr/>
        <p:txBody>
          <a:bodyPr/>
          <a:lstStyle/>
          <a:p>
            <a:fld id="{99012C0E-B9A4-4576-943D-75CA6F86F596}" type="datetimeFigureOut">
              <a:rPr lang="en-US" smtClean="0"/>
              <a:t>6/7/2023</a:t>
            </a:fld>
            <a:endParaRPr lang="en-US"/>
          </a:p>
        </p:txBody>
      </p:sp>
      <p:sp>
        <p:nvSpPr>
          <p:cNvPr id="5" name="Footer Placeholder 4">
            <a:extLst>
              <a:ext uri="{FF2B5EF4-FFF2-40B4-BE49-F238E27FC236}">
                <a16:creationId xmlns:a16="http://schemas.microsoft.com/office/drawing/2014/main" id="{6959F8FD-69BC-41B9-BC92-1A507E748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F9D471-D2DA-4387-8648-C190DC622905}"/>
              </a:ext>
            </a:extLst>
          </p:cNvPr>
          <p:cNvSpPr>
            <a:spLocks noGrp="1"/>
          </p:cNvSpPr>
          <p:nvPr>
            <p:ph type="sldNum" sz="quarter" idx="12"/>
          </p:nvPr>
        </p:nvSpPr>
        <p:spPr/>
        <p:txBody>
          <a:bodyPr/>
          <a:lstStyle/>
          <a:p>
            <a:fld id="{C067DF9F-CE4A-4C45-BF51-7BABF5FC9CA0}" type="slidenum">
              <a:rPr lang="en-US" smtClean="0"/>
              <a:t>‹#›</a:t>
            </a:fld>
            <a:endParaRPr lang="en-US"/>
          </a:p>
        </p:txBody>
      </p:sp>
    </p:spTree>
    <p:extLst>
      <p:ext uri="{BB962C8B-B14F-4D97-AF65-F5344CB8AC3E}">
        <p14:creationId xmlns:p14="http://schemas.microsoft.com/office/powerpoint/2010/main" val="2374747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30458-3E4F-4F4C-8B89-443D51DE3E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B54487-CD45-4F2C-9E13-88FE5BFF58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768B87-06A1-4AD1-9BB2-FA6A34F28CA1}"/>
              </a:ext>
            </a:extLst>
          </p:cNvPr>
          <p:cNvSpPr>
            <a:spLocks noGrp="1"/>
          </p:cNvSpPr>
          <p:nvPr>
            <p:ph type="dt" sz="half" idx="10"/>
          </p:nvPr>
        </p:nvSpPr>
        <p:spPr/>
        <p:txBody>
          <a:bodyPr/>
          <a:lstStyle/>
          <a:p>
            <a:fld id="{99012C0E-B9A4-4576-943D-75CA6F86F596}" type="datetimeFigureOut">
              <a:rPr lang="en-US" smtClean="0"/>
              <a:t>6/7/2023</a:t>
            </a:fld>
            <a:endParaRPr lang="en-US"/>
          </a:p>
        </p:txBody>
      </p:sp>
      <p:sp>
        <p:nvSpPr>
          <p:cNvPr id="5" name="Footer Placeholder 4">
            <a:extLst>
              <a:ext uri="{FF2B5EF4-FFF2-40B4-BE49-F238E27FC236}">
                <a16:creationId xmlns:a16="http://schemas.microsoft.com/office/drawing/2014/main" id="{5E029A3F-5F1A-4C03-ADDA-4423237861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26162E-BBEC-4396-B10D-F926E89F21D6}"/>
              </a:ext>
            </a:extLst>
          </p:cNvPr>
          <p:cNvSpPr>
            <a:spLocks noGrp="1"/>
          </p:cNvSpPr>
          <p:nvPr>
            <p:ph type="sldNum" sz="quarter" idx="12"/>
          </p:nvPr>
        </p:nvSpPr>
        <p:spPr/>
        <p:txBody>
          <a:bodyPr/>
          <a:lstStyle/>
          <a:p>
            <a:fld id="{C067DF9F-CE4A-4C45-BF51-7BABF5FC9CA0}" type="slidenum">
              <a:rPr lang="en-US" smtClean="0"/>
              <a:t>‹#›</a:t>
            </a:fld>
            <a:endParaRPr lang="en-US"/>
          </a:p>
        </p:txBody>
      </p:sp>
    </p:spTree>
    <p:extLst>
      <p:ext uri="{BB962C8B-B14F-4D97-AF65-F5344CB8AC3E}">
        <p14:creationId xmlns:p14="http://schemas.microsoft.com/office/powerpoint/2010/main" val="4201608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6DA33-503B-45E3-8CB2-3A52BC4A37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8B19-6BAB-40F3-A2D3-1561C24EEA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2FD55D-138C-4F97-A0FA-B360383998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705766-BC00-47D8-A682-C85320469BA9}"/>
              </a:ext>
            </a:extLst>
          </p:cNvPr>
          <p:cNvSpPr>
            <a:spLocks noGrp="1"/>
          </p:cNvSpPr>
          <p:nvPr>
            <p:ph type="dt" sz="half" idx="10"/>
          </p:nvPr>
        </p:nvSpPr>
        <p:spPr/>
        <p:txBody>
          <a:bodyPr/>
          <a:lstStyle/>
          <a:p>
            <a:fld id="{99012C0E-B9A4-4576-943D-75CA6F86F596}" type="datetimeFigureOut">
              <a:rPr lang="en-US" smtClean="0"/>
              <a:t>6/7/2023</a:t>
            </a:fld>
            <a:endParaRPr lang="en-US"/>
          </a:p>
        </p:txBody>
      </p:sp>
      <p:sp>
        <p:nvSpPr>
          <p:cNvPr id="6" name="Footer Placeholder 5">
            <a:extLst>
              <a:ext uri="{FF2B5EF4-FFF2-40B4-BE49-F238E27FC236}">
                <a16:creationId xmlns:a16="http://schemas.microsoft.com/office/drawing/2014/main" id="{51908505-2C11-480E-876C-BEA07F4894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72AB74-E8EF-466A-9CF9-BC41D3316F44}"/>
              </a:ext>
            </a:extLst>
          </p:cNvPr>
          <p:cNvSpPr>
            <a:spLocks noGrp="1"/>
          </p:cNvSpPr>
          <p:nvPr>
            <p:ph type="sldNum" sz="quarter" idx="12"/>
          </p:nvPr>
        </p:nvSpPr>
        <p:spPr/>
        <p:txBody>
          <a:bodyPr/>
          <a:lstStyle/>
          <a:p>
            <a:fld id="{C067DF9F-CE4A-4C45-BF51-7BABF5FC9CA0}" type="slidenum">
              <a:rPr lang="en-US" smtClean="0"/>
              <a:t>‹#›</a:t>
            </a:fld>
            <a:endParaRPr lang="en-US"/>
          </a:p>
        </p:txBody>
      </p:sp>
    </p:spTree>
    <p:extLst>
      <p:ext uri="{BB962C8B-B14F-4D97-AF65-F5344CB8AC3E}">
        <p14:creationId xmlns:p14="http://schemas.microsoft.com/office/powerpoint/2010/main" val="2543957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D713B-A893-4E41-B8C2-4BA959CA35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9ED748-76F7-4A13-886C-E94F07F08E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0B5380-D766-40C0-ABDB-9C6751AB0D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6D63E2-FCDE-4A08-896A-56C9ED77C5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7D45CB-EDA0-4387-9C14-2F41A3715A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1DF1AB-ADFE-4432-AD51-0EA3A4D561DE}"/>
              </a:ext>
            </a:extLst>
          </p:cNvPr>
          <p:cNvSpPr>
            <a:spLocks noGrp="1"/>
          </p:cNvSpPr>
          <p:nvPr>
            <p:ph type="dt" sz="half" idx="10"/>
          </p:nvPr>
        </p:nvSpPr>
        <p:spPr/>
        <p:txBody>
          <a:bodyPr/>
          <a:lstStyle/>
          <a:p>
            <a:fld id="{99012C0E-B9A4-4576-943D-75CA6F86F596}" type="datetimeFigureOut">
              <a:rPr lang="en-US" smtClean="0"/>
              <a:t>6/7/2023</a:t>
            </a:fld>
            <a:endParaRPr lang="en-US"/>
          </a:p>
        </p:txBody>
      </p:sp>
      <p:sp>
        <p:nvSpPr>
          <p:cNvPr id="8" name="Footer Placeholder 7">
            <a:extLst>
              <a:ext uri="{FF2B5EF4-FFF2-40B4-BE49-F238E27FC236}">
                <a16:creationId xmlns:a16="http://schemas.microsoft.com/office/drawing/2014/main" id="{D24CD7AD-9588-435C-90F6-F0B64FE9FC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DCE801-D2F3-4CEB-80A8-60F6D5EF6E2B}"/>
              </a:ext>
            </a:extLst>
          </p:cNvPr>
          <p:cNvSpPr>
            <a:spLocks noGrp="1"/>
          </p:cNvSpPr>
          <p:nvPr>
            <p:ph type="sldNum" sz="quarter" idx="12"/>
          </p:nvPr>
        </p:nvSpPr>
        <p:spPr/>
        <p:txBody>
          <a:bodyPr/>
          <a:lstStyle/>
          <a:p>
            <a:fld id="{C067DF9F-CE4A-4C45-BF51-7BABF5FC9CA0}" type="slidenum">
              <a:rPr lang="en-US" smtClean="0"/>
              <a:t>‹#›</a:t>
            </a:fld>
            <a:endParaRPr lang="en-US"/>
          </a:p>
        </p:txBody>
      </p:sp>
    </p:spTree>
    <p:extLst>
      <p:ext uri="{BB962C8B-B14F-4D97-AF65-F5344CB8AC3E}">
        <p14:creationId xmlns:p14="http://schemas.microsoft.com/office/powerpoint/2010/main" val="561966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E62CD-8B78-48AF-A2C8-0E395AA53F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04F269-DFB4-49C9-96DC-9CBEA70E7C32}"/>
              </a:ext>
            </a:extLst>
          </p:cNvPr>
          <p:cNvSpPr>
            <a:spLocks noGrp="1"/>
          </p:cNvSpPr>
          <p:nvPr>
            <p:ph type="dt" sz="half" idx="10"/>
          </p:nvPr>
        </p:nvSpPr>
        <p:spPr/>
        <p:txBody>
          <a:bodyPr/>
          <a:lstStyle/>
          <a:p>
            <a:fld id="{99012C0E-B9A4-4576-943D-75CA6F86F596}" type="datetimeFigureOut">
              <a:rPr lang="en-US" smtClean="0"/>
              <a:t>6/7/2023</a:t>
            </a:fld>
            <a:endParaRPr lang="en-US"/>
          </a:p>
        </p:txBody>
      </p:sp>
      <p:sp>
        <p:nvSpPr>
          <p:cNvPr id="4" name="Footer Placeholder 3">
            <a:extLst>
              <a:ext uri="{FF2B5EF4-FFF2-40B4-BE49-F238E27FC236}">
                <a16:creationId xmlns:a16="http://schemas.microsoft.com/office/drawing/2014/main" id="{26C3A6A0-6F94-4751-AF23-7FF88503C7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E885D7-4FE7-41D9-8C9A-25EA984FD03E}"/>
              </a:ext>
            </a:extLst>
          </p:cNvPr>
          <p:cNvSpPr>
            <a:spLocks noGrp="1"/>
          </p:cNvSpPr>
          <p:nvPr>
            <p:ph type="sldNum" sz="quarter" idx="12"/>
          </p:nvPr>
        </p:nvSpPr>
        <p:spPr/>
        <p:txBody>
          <a:bodyPr/>
          <a:lstStyle/>
          <a:p>
            <a:fld id="{C067DF9F-CE4A-4C45-BF51-7BABF5FC9CA0}" type="slidenum">
              <a:rPr lang="en-US" smtClean="0"/>
              <a:t>‹#›</a:t>
            </a:fld>
            <a:endParaRPr lang="en-US"/>
          </a:p>
        </p:txBody>
      </p:sp>
    </p:spTree>
    <p:extLst>
      <p:ext uri="{BB962C8B-B14F-4D97-AF65-F5344CB8AC3E}">
        <p14:creationId xmlns:p14="http://schemas.microsoft.com/office/powerpoint/2010/main" val="925147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CD1DB2-1182-4C18-95B0-3BF1F77AB72A}"/>
              </a:ext>
            </a:extLst>
          </p:cNvPr>
          <p:cNvSpPr>
            <a:spLocks noGrp="1"/>
          </p:cNvSpPr>
          <p:nvPr>
            <p:ph type="dt" sz="half" idx="10"/>
          </p:nvPr>
        </p:nvSpPr>
        <p:spPr/>
        <p:txBody>
          <a:bodyPr/>
          <a:lstStyle/>
          <a:p>
            <a:fld id="{99012C0E-B9A4-4576-943D-75CA6F86F596}" type="datetimeFigureOut">
              <a:rPr lang="en-US" smtClean="0"/>
              <a:t>6/7/2023</a:t>
            </a:fld>
            <a:endParaRPr lang="en-US"/>
          </a:p>
        </p:txBody>
      </p:sp>
      <p:sp>
        <p:nvSpPr>
          <p:cNvPr id="3" name="Footer Placeholder 2">
            <a:extLst>
              <a:ext uri="{FF2B5EF4-FFF2-40B4-BE49-F238E27FC236}">
                <a16:creationId xmlns:a16="http://schemas.microsoft.com/office/drawing/2014/main" id="{99516C80-48BF-4572-B7B4-A7EBC288B6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E85FF4-3756-4820-8D7A-A39BFA57AA90}"/>
              </a:ext>
            </a:extLst>
          </p:cNvPr>
          <p:cNvSpPr>
            <a:spLocks noGrp="1"/>
          </p:cNvSpPr>
          <p:nvPr>
            <p:ph type="sldNum" sz="quarter" idx="12"/>
          </p:nvPr>
        </p:nvSpPr>
        <p:spPr/>
        <p:txBody>
          <a:bodyPr/>
          <a:lstStyle/>
          <a:p>
            <a:fld id="{C067DF9F-CE4A-4C45-BF51-7BABF5FC9CA0}" type="slidenum">
              <a:rPr lang="en-US" smtClean="0"/>
              <a:t>‹#›</a:t>
            </a:fld>
            <a:endParaRPr lang="en-US"/>
          </a:p>
        </p:txBody>
      </p:sp>
    </p:spTree>
    <p:extLst>
      <p:ext uri="{BB962C8B-B14F-4D97-AF65-F5344CB8AC3E}">
        <p14:creationId xmlns:p14="http://schemas.microsoft.com/office/powerpoint/2010/main" val="2692197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15EB9-2762-44D7-8A0C-1CCE5F787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9F603E-61D3-4CCF-BBFA-4D220BEC5D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D7AEFF-9A47-454A-9D76-CBE4A4EE49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81B934-DE6B-4A0B-AFC8-274D9812D92C}"/>
              </a:ext>
            </a:extLst>
          </p:cNvPr>
          <p:cNvSpPr>
            <a:spLocks noGrp="1"/>
          </p:cNvSpPr>
          <p:nvPr>
            <p:ph type="dt" sz="half" idx="10"/>
          </p:nvPr>
        </p:nvSpPr>
        <p:spPr/>
        <p:txBody>
          <a:bodyPr/>
          <a:lstStyle/>
          <a:p>
            <a:fld id="{99012C0E-B9A4-4576-943D-75CA6F86F596}" type="datetimeFigureOut">
              <a:rPr lang="en-US" smtClean="0"/>
              <a:t>6/7/2023</a:t>
            </a:fld>
            <a:endParaRPr lang="en-US"/>
          </a:p>
        </p:txBody>
      </p:sp>
      <p:sp>
        <p:nvSpPr>
          <p:cNvPr id="6" name="Footer Placeholder 5">
            <a:extLst>
              <a:ext uri="{FF2B5EF4-FFF2-40B4-BE49-F238E27FC236}">
                <a16:creationId xmlns:a16="http://schemas.microsoft.com/office/drawing/2014/main" id="{EA776EB0-6CD9-41D2-BC83-844A31763B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33F316-9E36-4144-A24F-AFCBD3349969}"/>
              </a:ext>
            </a:extLst>
          </p:cNvPr>
          <p:cNvSpPr>
            <a:spLocks noGrp="1"/>
          </p:cNvSpPr>
          <p:nvPr>
            <p:ph type="sldNum" sz="quarter" idx="12"/>
          </p:nvPr>
        </p:nvSpPr>
        <p:spPr/>
        <p:txBody>
          <a:bodyPr/>
          <a:lstStyle/>
          <a:p>
            <a:fld id="{C067DF9F-CE4A-4C45-BF51-7BABF5FC9CA0}" type="slidenum">
              <a:rPr lang="en-US" smtClean="0"/>
              <a:t>‹#›</a:t>
            </a:fld>
            <a:endParaRPr lang="en-US"/>
          </a:p>
        </p:txBody>
      </p:sp>
    </p:spTree>
    <p:extLst>
      <p:ext uri="{BB962C8B-B14F-4D97-AF65-F5344CB8AC3E}">
        <p14:creationId xmlns:p14="http://schemas.microsoft.com/office/powerpoint/2010/main" val="2643805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7E84D-1FCA-41A1-97D0-4315A6AF32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38DBD3-6E08-4702-9C10-376D54A5D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745640-451B-41F6-A66A-E0D46602B7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D25723-3231-4C81-AA73-57A5AACE239C}"/>
              </a:ext>
            </a:extLst>
          </p:cNvPr>
          <p:cNvSpPr>
            <a:spLocks noGrp="1"/>
          </p:cNvSpPr>
          <p:nvPr>
            <p:ph type="dt" sz="half" idx="10"/>
          </p:nvPr>
        </p:nvSpPr>
        <p:spPr/>
        <p:txBody>
          <a:bodyPr/>
          <a:lstStyle/>
          <a:p>
            <a:fld id="{99012C0E-B9A4-4576-943D-75CA6F86F596}" type="datetimeFigureOut">
              <a:rPr lang="en-US" smtClean="0"/>
              <a:t>6/7/2023</a:t>
            </a:fld>
            <a:endParaRPr lang="en-US"/>
          </a:p>
        </p:txBody>
      </p:sp>
      <p:sp>
        <p:nvSpPr>
          <p:cNvPr id="6" name="Footer Placeholder 5">
            <a:extLst>
              <a:ext uri="{FF2B5EF4-FFF2-40B4-BE49-F238E27FC236}">
                <a16:creationId xmlns:a16="http://schemas.microsoft.com/office/drawing/2014/main" id="{670667B3-2515-4B4D-AFBD-2C18E95AC3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4C7C69-CFD8-4F9D-AADD-3E19D5301047}"/>
              </a:ext>
            </a:extLst>
          </p:cNvPr>
          <p:cNvSpPr>
            <a:spLocks noGrp="1"/>
          </p:cNvSpPr>
          <p:nvPr>
            <p:ph type="sldNum" sz="quarter" idx="12"/>
          </p:nvPr>
        </p:nvSpPr>
        <p:spPr/>
        <p:txBody>
          <a:bodyPr/>
          <a:lstStyle/>
          <a:p>
            <a:fld id="{C067DF9F-CE4A-4C45-BF51-7BABF5FC9CA0}" type="slidenum">
              <a:rPr lang="en-US" smtClean="0"/>
              <a:t>‹#›</a:t>
            </a:fld>
            <a:endParaRPr lang="en-US"/>
          </a:p>
        </p:txBody>
      </p:sp>
    </p:spTree>
    <p:extLst>
      <p:ext uri="{BB962C8B-B14F-4D97-AF65-F5344CB8AC3E}">
        <p14:creationId xmlns:p14="http://schemas.microsoft.com/office/powerpoint/2010/main" val="2552086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BFBAC9-5C02-43B6-9AA9-5526836F60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CEDF16-FD8B-49C0-B1CF-1A48E9F8A9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2DB627-FAFF-4143-8121-87E6242625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012C0E-B9A4-4576-943D-75CA6F86F596}" type="datetimeFigureOut">
              <a:rPr lang="en-US" smtClean="0"/>
              <a:t>6/7/2023</a:t>
            </a:fld>
            <a:endParaRPr lang="en-US"/>
          </a:p>
        </p:txBody>
      </p:sp>
      <p:sp>
        <p:nvSpPr>
          <p:cNvPr id="5" name="Footer Placeholder 4">
            <a:extLst>
              <a:ext uri="{FF2B5EF4-FFF2-40B4-BE49-F238E27FC236}">
                <a16:creationId xmlns:a16="http://schemas.microsoft.com/office/drawing/2014/main" id="{26C6E6CE-4374-4D84-9703-E9D97B07EA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A9C0FD-8953-468C-B09A-F049FE8D03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67DF9F-CE4A-4C45-BF51-7BABF5FC9CA0}" type="slidenum">
              <a:rPr lang="en-US" smtClean="0"/>
              <a:t>‹#›</a:t>
            </a:fld>
            <a:endParaRPr lang="en-US"/>
          </a:p>
        </p:txBody>
      </p:sp>
      <p:sp>
        <p:nvSpPr>
          <p:cNvPr id="7" name="Rectangle 6">
            <a:extLst>
              <a:ext uri="{FF2B5EF4-FFF2-40B4-BE49-F238E27FC236}">
                <a16:creationId xmlns:a16="http://schemas.microsoft.com/office/drawing/2014/main" id="{4146297B-A63F-4ED0-BCEA-7F110B3DBD0D}"/>
              </a:ext>
            </a:extLst>
          </p:cNvPr>
          <p:cNvSpPr/>
          <p:nvPr userDrawn="1"/>
        </p:nvSpPr>
        <p:spPr>
          <a:xfrm>
            <a:off x="-332004" y="0"/>
            <a:ext cx="2973604" cy="983774"/>
          </a:xfrm>
          <a:prstGeom prst="rect">
            <a:avLst/>
          </a:prstGeom>
          <a:blipFill dpi="0" rotWithShape="1">
            <a:blip r:embed="rId13">
              <a:alphaModFix amt="79000"/>
            </a:blip>
            <a:srcRect/>
            <a:stretch>
              <a:fillRect/>
            </a:stretch>
          </a:blip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47716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4.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4.wmf"/><Relationship Id="rId5" Type="http://schemas.openxmlformats.org/officeDocument/2006/relationships/oleObject" Target="../embeddings/oleObject8.bin"/><Relationship Id="rId4" Type="http://schemas.openxmlformats.org/officeDocument/2006/relationships/image" Target="../media/image23.wmf"/></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43.wmf"/><Relationship Id="rId4" Type="http://schemas.openxmlformats.org/officeDocument/2006/relationships/oleObject" Target="../embeddings/oleObject9.bin"/></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47.wmf"/><Relationship Id="rId5" Type="http://schemas.openxmlformats.org/officeDocument/2006/relationships/oleObject" Target="../embeddings/oleObject11.bin"/><Relationship Id="rId4" Type="http://schemas.openxmlformats.org/officeDocument/2006/relationships/image" Target="../media/image46.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54.wmf"/><Relationship Id="rId4" Type="http://schemas.openxmlformats.org/officeDocument/2006/relationships/oleObject" Target="../embeddings/oleObject12.bin"/></Relationships>
</file>

<file path=ppt/slides/_rels/slide5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55.wmf"/><Relationship Id="rId4" Type="http://schemas.openxmlformats.org/officeDocument/2006/relationships/oleObject" Target="../embeddings/oleObject13.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wmf"/></Relationships>
</file>

<file path=ppt/slides/_rels/slide55.xml.rels><?xml version="1.0" encoding="UTF-8" standalone="yes"?>
<Relationships xmlns="http://schemas.openxmlformats.org/package/2006/relationships"><Relationship Id="rId8" Type="http://schemas.openxmlformats.org/officeDocument/2006/relationships/image" Target="../media/image61.emf"/><Relationship Id="rId3" Type="http://schemas.openxmlformats.org/officeDocument/2006/relationships/notesSlide" Target="../notesSlides/notesSlide2.xml"/><Relationship Id="rId7" Type="http://schemas.openxmlformats.org/officeDocument/2006/relationships/image" Target="../media/image60.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6.bin"/><Relationship Id="rId5" Type="http://schemas.openxmlformats.org/officeDocument/2006/relationships/image" Target="../media/image59.wmf"/><Relationship Id="rId10" Type="http://schemas.openxmlformats.org/officeDocument/2006/relationships/image" Target="../media/image63.png"/><Relationship Id="rId4" Type="http://schemas.openxmlformats.org/officeDocument/2006/relationships/oleObject" Target="../embeddings/oleObject15.bin"/><Relationship Id="rId9" Type="http://schemas.openxmlformats.org/officeDocument/2006/relationships/image" Target="../media/image62.png"/></Relationships>
</file>

<file path=ppt/slides/_rels/slide56.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65.emf"/><Relationship Id="rId5" Type="http://schemas.openxmlformats.org/officeDocument/2006/relationships/oleObject" Target="../embeddings/oleObject18.bin"/><Relationship Id="rId4" Type="http://schemas.openxmlformats.org/officeDocument/2006/relationships/image" Target="../media/image64.wmf"/></Relationships>
</file>

<file path=ppt/slides/_rels/slide57.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67.emf"/><Relationship Id="rId5" Type="http://schemas.openxmlformats.org/officeDocument/2006/relationships/oleObject" Target="../embeddings/oleObject21.bin"/><Relationship Id="rId4" Type="http://schemas.openxmlformats.org/officeDocument/2006/relationships/image" Target="../media/image66.wmf"/></Relationships>
</file>

<file path=ppt/slides/_rels/slide5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5"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AE9769EF-AB48-4400-B7B0-543AD6FADD34}"/>
              </a:ext>
            </a:extLst>
          </p:cNvPr>
          <p:cNvSpPr>
            <a:spLocks noGrp="1"/>
          </p:cNvSpPr>
          <p:nvPr>
            <p:ph type="ctrTitle"/>
          </p:nvPr>
        </p:nvSpPr>
        <p:spPr>
          <a:xfrm>
            <a:off x="758534" y="2051824"/>
            <a:ext cx="10674626" cy="1561170"/>
          </a:xfrm>
        </p:spPr>
        <p:txBody>
          <a:bodyPr>
            <a:normAutofit/>
          </a:bodyPr>
          <a:lstStyle/>
          <a:p>
            <a:r>
              <a:rPr lang="en-US" altLang="en-US" sz="9600" b="1">
                <a:solidFill>
                  <a:srgbClr val="FF0000"/>
                </a:solidFill>
                <a:latin typeface=".VnMemorandum" panose="020B7200000000000000" pitchFamily="34" charset="0"/>
              </a:rPr>
              <a:t>CALCULUS</a:t>
            </a:r>
            <a:endParaRPr lang="en-US" sz="8800">
              <a:solidFill>
                <a:schemeClr val="tx2"/>
              </a:solidFill>
              <a:latin typeface=".VnMemorandum" panose="020B7200000000000000" pitchFamily="34" charset="0"/>
            </a:endParaRPr>
          </a:p>
        </p:txBody>
      </p:sp>
      <p:pic>
        <p:nvPicPr>
          <p:cNvPr id="5" name="Picture 4" descr="Logo&#10;&#10;Description automatically generated">
            <a:extLst>
              <a:ext uri="{FF2B5EF4-FFF2-40B4-BE49-F238E27FC236}">
                <a16:creationId xmlns:a16="http://schemas.microsoft.com/office/drawing/2014/main" id="{6B903227-AED8-41BA-9E2D-96E80E995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5991" y="91793"/>
            <a:ext cx="6829454" cy="2123315"/>
          </a:xfrm>
          <a:prstGeom prst="rect">
            <a:avLst/>
          </a:prstGeom>
        </p:spPr>
      </p:pic>
      <p:sp>
        <p:nvSpPr>
          <p:cNvPr id="6" name="Subtitle 5">
            <a:extLst>
              <a:ext uri="{FF2B5EF4-FFF2-40B4-BE49-F238E27FC236}">
                <a16:creationId xmlns:a16="http://schemas.microsoft.com/office/drawing/2014/main" id="{27AF142B-C1C5-4C7C-81C2-33EC338A04B1}"/>
              </a:ext>
            </a:extLst>
          </p:cNvPr>
          <p:cNvSpPr>
            <a:spLocks noGrp="1"/>
          </p:cNvSpPr>
          <p:nvPr>
            <p:ph type="subTitle" idx="1"/>
          </p:nvPr>
        </p:nvSpPr>
        <p:spPr>
          <a:xfrm>
            <a:off x="345688" y="3847171"/>
            <a:ext cx="11519210" cy="2230243"/>
          </a:xfrm>
        </p:spPr>
        <p:txBody>
          <a:bodyPr>
            <a:normAutofit/>
          </a:bodyPr>
          <a:lstStyle/>
          <a:p>
            <a:r>
              <a:rPr lang="en-US" sz="7200" b="1" i="0">
                <a:solidFill>
                  <a:srgbClr val="1C05C7"/>
                </a:solidFill>
                <a:effectLst/>
                <a:latin typeface="Agency FB" panose="020B0503020202020204" pitchFamily="34" charset="0"/>
              </a:rPr>
              <a:t>Chapter 3</a:t>
            </a:r>
            <a:br>
              <a:rPr lang="en-US" sz="7200" b="1">
                <a:solidFill>
                  <a:srgbClr val="1C05C7"/>
                </a:solidFill>
                <a:latin typeface="Agency FB" panose="020B0503020202020204" pitchFamily="34" charset="0"/>
              </a:rPr>
            </a:br>
            <a:r>
              <a:rPr lang="en-US" sz="7200" b="1" i="0">
                <a:solidFill>
                  <a:srgbClr val="1C05C7"/>
                </a:solidFill>
                <a:effectLst/>
                <a:latin typeface="Agency FB" panose="020B0503020202020204" pitchFamily="34" charset="0"/>
              </a:rPr>
              <a:t>APPLICATIONS OF  DIFFERENTIATION</a:t>
            </a:r>
          </a:p>
        </p:txBody>
      </p:sp>
    </p:spTree>
    <p:extLst>
      <p:ext uri="{BB962C8B-B14F-4D97-AF65-F5344CB8AC3E}">
        <p14:creationId xmlns:p14="http://schemas.microsoft.com/office/powerpoint/2010/main" val="80879414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6224304-C1D2-40E3-AA51-7103337BE123}"/>
              </a:ext>
            </a:extLst>
          </p:cNvPr>
          <p:cNvSpPr/>
          <p:nvPr/>
        </p:nvSpPr>
        <p:spPr>
          <a:xfrm>
            <a:off x="382860" y="992458"/>
            <a:ext cx="11493189" cy="11374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4071CF-6FEE-40F9-9AE0-D9015DD2D5F6}"/>
              </a:ext>
            </a:extLst>
          </p:cNvPr>
          <p:cNvSpPr>
            <a:spLocks noGrp="1"/>
          </p:cNvSpPr>
          <p:nvPr>
            <p:ph idx="1"/>
          </p:nvPr>
        </p:nvSpPr>
        <p:spPr>
          <a:xfrm>
            <a:off x="535259" y="981714"/>
            <a:ext cx="11273881" cy="4771909"/>
          </a:xfrm>
        </p:spPr>
        <p:txBody>
          <a:bodyPr>
            <a:normAutofit/>
          </a:bodyPr>
          <a:lstStyle/>
          <a:p>
            <a:pPr marL="0" indent="3175" algn="ctr" eaLnBrk="1" hangingPunct="1">
              <a:lnSpc>
                <a:spcPct val="100000"/>
              </a:lnSpc>
              <a:buFontTx/>
              <a:buNone/>
            </a:pPr>
            <a:r>
              <a:rPr lang="en-US" altLang="en-US" sz="3000">
                <a:latin typeface="Times New Roman" panose="02020603050405020304" pitchFamily="18" charset="0"/>
                <a:cs typeface="Times New Roman" panose="02020603050405020304" pitchFamily="18" charset="0"/>
              </a:rPr>
              <a:t>The theorem does not tell us how to find these extreme values. </a:t>
            </a:r>
          </a:p>
          <a:p>
            <a:pPr marL="457200" lvl="1" indent="0" algn="ctr" eaLnBrk="1" hangingPunct="1">
              <a:lnSpc>
                <a:spcPct val="100000"/>
              </a:lnSpc>
              <a:buNone/>
            </a:pPr>
            <a:r>
              <a:rPr lang="en-US" altLang="en-US" sz="3000" b="1" i="1">
                <a:solidFill>
                  <a:srgbClr val="FF0000"/>
                </a:solidFill>
                <a:latin typeface="Times New Roman" panose="02020603050405020304" pitchFamily="18" charset="0"/>
                <a:cs typeface="Times New Roman" panose="02020603050405020304" pitchFamily="18" charset="0"/>
              </a:rPr>
              <a:t>We start by looking for local extreme values.</a:t>
            </a:r>
          </a:p>
        </p:txBody>
      </p:sp>
      <p:sp>
        <p:nvSpPr>
          <p:cNvPr id="7" name="TextBox 6">
            <a:extLst>
              <a:ext uri="{FF2B5EF4-FFF2-40B4-BE49-F238E27FC236}">
                <a16:creationId xmlns:a16="http://schemas.microsoft.com/office/drawing/2014/main" id="{FABE0CD4-6EB4-4360-90A0-1D50DA4FB5DC}"/>
              </a:ext>
            </a:extLst>
          </p:cNvPr>
          <p:cNvSpPr txBox="1"/>
          <p:nvPr/>
        </p:nvSpPr>
        <p:spPr>
          <a:xfrm>
            <a:off x="2539689" y="191163"/>
            <a:ext cx="7909003" cy="584775"/>
          </a:xfrm>
          <a:prstGeom prst="rect">
            <a:avLst/>
          </a:prstGeom>
          <a:noFill/>
        </p:spPr>
        <p:txBody>
          <a:bodyPr wrap="square">
            <a:spAutoFit/>
          </a:bodyPr>
          <a:lstStyle/>
          <a:p>
            <a:r>
              <a:rPr lang="en-US" altLang="en-US" sz="3200" b="1">
                <a:solidFill>
                  <a:srgbClr val="FF0000"/>
                </a:solidFill>
                <a:latin typeface="Times New Roman" panose="02020603050405020304" pitchFamily="18" charset="0"/>
                <a:cs typeface="Times New Roman" panose="02020603050405020304" pitchFamily="18" charset="0"/>
              </a:rPr>
              <a:t>EXTREME VALUE THEOREM</a:t>
            </a:r>
            <a:endParaRPr lang="en-US" sz="3200" b="1">
              <a:solidFill>
                <a:srgbClr val="FF0000"/>
              </a:solidFill>
              <a:latin typeface="Times New Roman" panose="02020603050405020304" pitchFamily="18" charset="0"/>
              <a:cs typeface="Times New Roman" panose="02020603050405020304" pitchFamily="18" charset="0"/>
            </a:endParaRPr>
          </a:p>
        </p:txBody>
      </p:sp>
      <p:pic>
        <p:nvPicPr>
          <p:cNvPr id="9" name="Picture 5" descr="040108">
            <a:extLst>
              <a:ext uri="{FF2B5EF4-FFF2-40B4-BE49-F238E27FC236}">
                <a16:creationId xmlns:a16="http://schemas.microsoft.com/office/drawing/2014/main" id="{FF42CB06-7F4B-4D4C-9461-7E322FC83A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37" y="2263698"/>
            <a:ext cx="6866983" cy="457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97454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6224304-C1D2-40E3-AA51-7103337BE123}"/>
              </a:ext>
            </a:extLst>
          </p:cNvPr>
          <p:cNvSpPr/>
          <p:nvPr/>
        </p:nvSpPr>
        <p:spPr>
          <a:xfrm>
            <a:off x="382860" y="892098"/>
            <a:ext cx="11493189" cy="114857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4071CF-6FEE-40F9-9AE0-D9015DD2D5F6}"/>
              </a:ext>
            </a:extLst>
          </p:cNvPr>
          <p:cNvSpPr>
            <a:spLocks noGrp="1"/>
          </p:cNvSpPr>
          <p:nvPr>
            <p:ph idx="1"/>
          </p:nvPr>
        </p:nvSpPr>
        <p:spPr>
          <a:xfrm>
            <a:off x="535259" y="981714"/>
            <a:ext cx="11273881" cy="4771909"/>
          </a:xfrm>
        </p:spPr>
        <p:txBody>
          <a:bodyPr>
            <a:normAutofit/>
          </a:bodyPr>
          <a:lstStyle/>
          <a:p>
            <a:pPr marL="0" indent="3175" eaLnBrk="1" hangingPunct="1">
              <a:buFontTx/>
              <a:buNone/>
            </a:pPr>
            <a:r>
              <a:rPr lang="en-US" altLang="en-US">
                <a:solidFill>
                  <a:srgbClr val="0033CC"/>
                </a:solidFill>
                <a:latin typeface="Times New Roman" panose="02020603050405020304" pitchFamily="18" charset="0"/>
                <a:cs typeface="Times New Roman" panose="02020603050405020304" pitchFamily="18" charset="0"/>
              </a:rPr>
              <a:t>FERMAT’S THEOREM.</a:t>
            </a:r>
          </a:p>
          <a:p>
            <a:pPr marL="0" indent="3175" eaLnBrk="1" hangingPunct="1">
              <a:buFontTx/>
              <a:buNone/>
            </a:pPr>
            <a:r>
              <a:rPr lang="en-US" altLang="en-US">
                <a:solidFill>
                  <a:srgbClr val="AD13AD"/>
                </a:solidFill>
                <a:latin typeface="Times New Roman" panose="02020603050405020304" pitchFamily="18" charset="0"/>
                <a:cs typeface="Times New Roman" panose="02020603050405020304" pitchFamily="18" charset="0"/>
              </a:rPr>
              <a:t>If </a:t>
            </a:r>
            <a:r>
              <a:rPr lang="en-US" altLang="en-US" i="1">
                <a:solidFill>
                  <a:srgbClr val="AD13AD"/>
                </a:solidFill>
                <a:latin typeface="Times New Roman" panose="02020603050405020304" pitchFamily="18" charset="0"/>
                <a:cs typeface="Times New Roman" panose="02020603050405020304" pitchFamily="18" charset="0"/>
              </a:rPr>
              <a:t>f</a:t>
            </a:r>
            <a:r>
              <a:rPr lang="en-US" altLang="en-US">
                <a:solidFill>
                  <a:srgbClr val="AD13AD"/>
                </a:solidFill>
                <a:latin typeface="Times New Roman" panose="02020603050405020304" pitchFamily="18" charset="0"/>
                <a:cs typeface="Times New Roman" panose="02020603050405020304" pitchFamily="18" charset="0"/>
              </a:rPr>
              <a:t> </a:t>
            </a:r>
            <a:r>
              <a:rPr lang="en-US" altLang="en-US" b="1" i="1">
                <a:solidFill>
                  <a:srgbClr val="AD13AD"/>
                </a:solidFill>
                <a:latin typeface="Times New Roman" panose="02020603050405020304" pitchFamily="18" charset="0"/>
                <a:cs typeface="Times New Roman" panose="02020603050405020304" pitchFamily="18" charset="0"/>
              </a:rPr>
              <a:t>has </a:t>
            </a:r>
            <a:r>
              <a:rPr lang="en-US" altLang="en-US">
                <a:solidFill>
                  <a:srgbClr val="AD13AD"/>
                </a:solidFill>
                <a:latin typeface="Times New Roman" panose="02020603050405020304" pitchFamily="18" charset="0"/>
                <a:cs typeface="Times New Roman" panose="02020603050405020304" pitchFamily="18" charset="0"/>
              </a:rPr>
              <a:t>a local maximum or minimum at </a:t>
            </a:r>
            <a:r>
              <a:rPr lang="en-US" altLang="en-US" i="1">
                <a:solidFill>
                  <a:srgbClr val="AD13AD"/>
                </a:solidFill>
                <a:latin typeface="Times New Roman" panose="02020603050405020304" pitchFamily="18" charset="0"/>
                <a:cs typeface="Times New Roman" panose="02020603050405020304" pitchFamily="18" charset="0"/>
              </a:rPr>
              <a:t>c</a:t>
            </a:r>
            <a:r>
              <a:rPr lang="en-US" altLang="en-US">
                <a:solidFill>
                  <a:srgbClr val="AD13AD"/>
                </a:solidFill>
                <a:latin typeface="Times New Roman" panose="02020603050405020304" pitchFamily="18" charset="0"/>
                <a:cs typeface="Times New Roman" panose="02020603050405020304" pitchFamily="18" charset="0"/>
              </a:rPr>
              <a:t>, and if </a:t>
            </a:r>
            <a:r>
              <a:rPr lang="en-US" altLang="en-US" b="1" i="1">
                <a:solidFill>
                  <a:srgbClr val="AD13AD"/>
                </a:solidFill>
                <a:latin typeface="Times New Roman" panose="02020603050405020304" pitchFamily="18" charset="0"/>
                <a:cs typeface="Times New Roman" panose="02020603050405020304" pitchFamily="18" charset="0"/>
              </a:rPr>
              <a:t>f ’</a:t>
            </a:r>
            <a:r>
              <a:rPr lang="en-US" altLang="en-US" b="1">
                <a:solidFill>
                  <a:srgbClr val="AD13AD"/>
                </a:solidFill>
                <a:latin typeface="Times New Roman" panose="02020603050405020304" pitchFamily="18" charset="0"/>
                <a:cs typeface="Times New Roman" panose="02020603050405020304" pitchFamily="18" charset="0"/>
              </a:rPr>
              <a:t>(</a:t>
            </a:r>
            <a:r>
              <a:rPr lang="en-US" altLang="en-US" b="1" i="1">
                <a:solidFill>
                  <a:srgbClr val="AD13AD"/>
                </a:solidFill>
                <a:latin typeface="Times New Roman" panose="02020603050405020304" pitchFamily="18" charset="0"/>
                <a:cs typeface="Times New Roman" panose="02020603050405020304" pitchFamily="18" charset="0"/>
              </a:rPr>
              <a:t>c</a:t>
            </a:r>
            <a:r>
              <a:rPr lang="en-US" altLang="en-US" b="1">
                <a:solidFill>
                  <a:srgbClr val="AD13AD"/>
                </a:solidFill>
                <a:latin typeface="Times New Roman" panose="02020603050405020304" pitchFamily="18" charset="0"/>
                <a:cs typeface="Times New Roman" panose="02020603050405020304" pitchFamily="18" charset="0"/>
              </a:rPr>
              <a:t>)</a:t>
            </a:r>
            <a:r>
              <a:rPr lang="en-US" altLang="en-US">
                <a:solidFill>
                  <a:srgbClr val="AD13AD"/>
                </a:solidFill>
                <a:latin typeface="Times New Roman" panose="02020603050405020304" pitchFamily="18" charset="0"/>
                <a:cs typeface="Times New Roman" panose="02020603050405020304" pitchFamily="18" charset="0"/>
              </a:rPr>
              <a:t> exists, then </a:t>
            </a:r>
            <a:r>
              <a:rPr lang="en-US" altLang="en-US" b="1" i="1">
                <a:solidFill>
                  <a:srgbClr val="AD13AD"/>
                </a:solidFill>
                <a:latin typeface="Times New Roman" panose="02020603050405020304" pitchFamily="18" charset="0"/>
                <a:cs typeface="Times New Roman" panose="02020603050405020304" pitchFamily="18" charset="0"/>
              </a:rPr>
              <a:t>f</a:t>
            </a:r>
            <a:r>
              <a:rPr lang="en-US" altLang="en-US" b="1">
                <a:solidFill>
                  <a:srgbClr val="AD13AD"/>
                </a:solidFill>
                <a:latin typeface="Times New Roman" panose="02020603050405020304" pitchFamily="18" charset="0"/>
                <a:cs typeface="Times New Roman" panose="02020603050405020304" pitchFamily="18" charset="0"/>
              </a:rPr>
              <a:t> </a:t>
            </a:r>
            <a:r>
              <a:rPr lang="en-US" altLang="en-US" b="1" i="1">
                <a:solidFill>
                  <a:srgbClr val="AD13AD"/>
                </a:solidFill>
                <a:latin typeface="Times New Roman" panose="02020603050405020304" pitchFamily="18" charset="0"/>
                <a:cs typeface="Times New Roman" panose="02020603050405020304" pitchFamily="18" charset="0"/>
              </a:rPr>
              <a:t>’</a:t>
            </a:r>
            <a:r>
              <a:rPr lang="en-US" altLang="en-US" b="1">
                <a:solidFill>
                  <a:srgbClr val="AD13AD"/>
                </a:solidFill>
                <a:latin typeface="Times New Roman" panose="02020603050405020304" pitchFamily="18" charset="0"/>
                <a:cs typeface="Times New Roman" panose="02020603050405020304" pitchFamily="18" charset="0"/>
              </a:rPr>
              <a:t>(</a:t>
            </a:r>
            <a:r>
              <a:rPr lang="en-US" altLang="en-US" b="1" i="1">
                <a:solidFill>
                  <a:srgbClr val="AD13AD"/>
                </a:solidFill>
                <a:latin typeface="Times New Roman" panose="02020603050405020304" pitchFamily="18" charset="0"/>
                <a:cs typeface="Times New Roman" panose="02020603050405020304" pitchFamily="18" charset="0"/>
              </a:rPr>
              <a:t>c</a:t>
            </a:r>
            <a:r>
              <a:rPr lang="en-US" altLang="en-US" b="1">
                <a:solidFill>
                  <a:srgbClr val="AD13AD"/>
                </a:solidFill>
                <a:latin typeface="Times New Roman" panose="02020603050405020304" pitchFamily="18" charset="0"/>
                <a:cs typeface="Times New Roman" panose="02020603050405020304" pitchFamily="18" charset="0"/>
              </a:rPr>
              <a:t>) </a:t>
            </a:r>
            <a:r>
              <a:rPr lang="en-US" altLang="en-US">
                <a:solidFill>
                  <a:srgbClr val="AD13AD"/>
                </a:solidFill>
                <a:latin typeface="Times New Roman" panose="02020603050405020304" pitchFamily="18" charset="0"/>
                <a:cs typeface="Times New Roman" panose="02020603050405020304" pitchFamily="18" charset="0"/>
              </a:rPr>
              <a:t>= 0.</a:t>
            </a:r>
          </a:p>
        </p:txBody>
      </p:sp>
      <p:sp>
        <p:nvSpPr>
          <p:cNvPr id="7" name="TextBox 6">
            <a:extLst>
              <a:ext uri="{FF2B5EF4-FFF2-40B4-BE49-F238E27FC236}">
                <a16:creationId xmlns:a16="http://schemas.microsoft.com/office/drawing/2014/main" id="{FABE0CD4-6EB4-4360-90A0-1D50DA4FB5DC}"/>
              </a:ext>
            </a:extLst>
          </p:cNvPr>
          <p:cNvSpPr txBox="1"/>
          <p:nvPr/>
        </p:nvSpPr>
        <p:spPr>
          <a:xfrm>
            <a:off x="2539689" y="191163"/>
            <a:ext cx="7909003" cy="584775"/>
          </a:xfrm>
          <a:prstGeom prst="rect">
            <a:avLst/>
          </a:prstGeom>
          <a:noFill/>
        </p:spPr>
        <p:txBody>
          <a:bodyPr wrap="square">
            <a:spAutoFit/>
          </a:bodyPr>
          <a:lstStyle/>
          <a:p>
            <a:r>
              <a:rPr lang="en-US" altLang="en-US" sz="3200" b="1">
                <a:solidFill>
                  <a:srgbClr val="FF0000"/>
                </a:solidFill>
                <a:latin typeface="Times New Roman" panose="02020603050405020304" pitchFamily="18" charset="0"/>
                <a:cs typeface="Times New Roman" panose="02020603050405020304" pitchFamily="18" charset="0"/>
              </a:rPr>
              <a:t>EXTREME VALUE THEOREM</a:t>
            </a:r>
            <a:endParaRPr lang="en-US" sz="3200" b="1">
              <a:solidFill>
                <a:srgbClr val="FF0000"/>
              </a:solidFill>
              <a:latin typeface="Times New Roman" panose="02020603050405020304" pitchFamily="18" charset="0"/>
              <a:cs typeface="Times New Roman" panose="02020603050405020304" pitchFamily="18" charset="0"/>
            </a:endParaRPr>
          </a:p>
        </p:txBody>
      </p:sp>
      <p:pic>
        <p:nvPicPr>
          <p:cNvPr id="9" name="Picture 5" descr="040108">
            <a:extLst>
              <a:ext uri="{FF2B5EF4-FFF2-40B4-BE49-F238E27FC236}">
                <a16:creationId xmlns:a16="http://schemas.microsoft.com/office/drawing/2014/main" id="{FF42CB06-7F4B-4D4C-9461-7E322FC83A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6693" y="3043541"/>
            <a:ext cx="6315307" cy="3809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792011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43AE2A77-A6A5-43EC-B1BF-340F7ACF6316}"/>
              </a:ext>
            </a:extLst>
          </p:cNvPr>
          <p:cNvSpPr/>
          <p:nvPr/>
        </p:nvSpPr>
        <p:spPr>
          <a:xfrm>
            <a:off x="1260088" y="4482384"/>
            <a:ext cx="3780263" cy="109282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en-US" sz="2400" b="1" u="sng">
                <a:solidFill>
                  <a:srgbClr val="AD13AD"/>
                </a:solidFill>
                <a:latin typeface="Times New Roman" panose="02020603050405020304" pitchFamily="18" charset="0"/>
                <a:cs typeface="Times New Roman" panose="02020603050405020304" pitchFamily="18" charset="0"/>
              </a:rPr>
              <a:t>Answer: It is false</a:t>
            </a:r>
            <a:endParaRPr lang="en-US" sz="2400"/>
          </a:p>
        </p:txBody>
      </p:sp>
      <p:sp>
        <p:nvSpPr>
          <p:cNvPr id="2" name="Rectangle: Rounded Corners 1">
            <a:extLst>
              <a:ext uri="{FF2B5EF4-FFF2-40B4-BE49-F238E27FC236}">
                <a16:creationId xmlns:a16="http://schemas.microsoft.com/office/drawing/2014/main" id="{76224304-C1D2-40E3-AA51-7103337BE123}"/>
              </a:ext>
            </a:extLst>
          </p:cNvPr>
          <p:cNvSpPr/>
          <p:nvPr/>
        </p:nvSpPr>
        <p:spPr>
          <a:xfrm>
            <a:off x="382860" y="992459"/>
            <a:ext cx="11493189" cy="109282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4071CF-6FEE-40F9-9AE0-D9015DD2D5F6}"/>
              </a:ext>
            </a:extLst>
          </p:cNvPr>
          <p:cNvSpPr>
            <a:spLocks noGrp="1"/>
          </p:cNvSpPr>
          <p:nvPr>
            <p:ph idx="1"/>
          </p:nvPr>
        </p:nvSpPr>
        <p:spPr>
          <a:xfrm>
            <a:off x="535259" y="981715"/>
            <a:ext cx="11273881" cy="3032724"/>
          </a:xfrm>
        </p:spPr>
        <p:txBody>
          <a:bodyPr>
            <a:normAutofit/>
          </a:bodyPr>
          <a:lstStyle/>
          <a:p>
            <a:pPr marL="0" indent="3175" algn="ctr" eaLnBrk="1" hangingPunct="1">
              <a:lnSpc>
                <a:spcPct val="100000"/>
              </a:lnSpc>
              <a:spcBef>
                <a:spcPts val="600"/>
              </a:spcBef>
              <a:buFontTx/>
              <a:buNone/>
            </a:pPr>
            <a:r>
              <a:rPr lang="en-US" altLang="en-US" sz="3000">
                <a:latin typeface="Times New Roman" panose="02020603050405020304" pitchFamily="18" charset="0"/>
                <a:cs typeface="Times New Roman" panose="02020603050405020304" pitchFamily="18" charset="0"/>
              </a:rPr>
              <a:t>Is it true if say that </a:t>
            </a:r>
          </a:p>
          <a:p>
            <a:pPr marL="0" indent="3175" algn="ctr" eaLnBrk="1" hangingPunct="1">
              <a:lnSpc>
                <a:spcPct val="100000"/>
              </a:lnSpc>
              <a:spcBef>
                <a:spcPts val="600"/>
              </a:spcBef>
              <a:buFontTx/>
              <a:buNone/>
            </a:pPr>
            <a:r>
              <a:rPr lang="en-US" altLang="en-US" sz="3000">
                <a:latin typeface="Times New Roman" panose="02020603050405020304" pitchFamily="18" charset="0"/>
                <a:cs typeface="Times New Roman" panose="02020603050405020304" pitchFamily="18" charset="0"/>
              </a:rPr>
              <a:t>“ </a:t>
            </a:r>
            <a:r>
              <a:rPr lang="en-US" altLang="en-US" sz="3000" i="1">
                <a:latin typeface="Times New Roman" panose="02020603050405020304" pitchFamily="18" charset="0"/>
                <a:cs typeface="Times New Roman" panose="02020603050405020304" pitchFamily="18" charset="0"/>
              </a:rPr>
              <a:t>f’(c) </a:t>
            </a:r>
            <a:r>
              <a:rPr lang="en-US" altLang="en-US" sz="3000">
                <a:latin typeface="Times New Roman" panose="02020603050405020304" pitchFamily="18" charset="0"/>
                <a:cs typeface="Times New Roman" panose="02020603050405020304" pitchFamily="18" charset="0"/>
              </a:rPr>
              <a:t>= 0 if  </a:t>
            </a:r>
            <a:r>
              <a:rPr lang="en-US" altLang="en-US" sz="3000" i="1">
                <a:latin typeface="Times New Roman" panose="02020603050405020304" pitchFamily="18" charset="0"/>
                <a:cs typeface="Times New Roman" panose="02020603050405020304" pitchFamily="18" charset="0"/>
              </a:rPr>
              <a:t>f</a:t>
            </a:r>
            <a:r>
              <a:rPr lang="en-US" altLang="en-US" sz="3000">
                <a:latin typeface="Times New Roman" panose="02020603050405020304" pitchFamily="18" charset="0"/>
                <a:cs typeface="Times New Roman" panose="02020603050405020304" pitchFamily="18" charset="0"/>
              </a:rPr>
              <a:t>  has local extreme value at </a:t>
            </a:r>
            <a:r>
              <a:rPr lang="en-US" altLang="en-US" sz="3000" i="1">
                <a:latin typeface="Times New Roman" panose="02020603050405020304" pitchFamily="18" charset="0"/>
                <a:cs typeface="Times New Roman" panose="02020603050405020304" pitchFamily="18" charset="0"/>
              </a:rPr>
              <a:t>c</a:t>
            </a:r>
            <a:r>
              <a:rPr lang="en-US" altLang="en-US" sz="3000">
                <a:latin typeface="Times New Roman" panose="02020603050405020304" pitchFamily="18" charset="0"/>
                <a:cs typeface="Times New Roman" panose="02020603050405020304" pitchFamily="18" charset="0"/>
              </a:rPr>
              <a:t> ? ”</a:t>
            </a:r>
          </a:p>
          <a:p>
            <a:pPr marL="0" indent="3175" eaLnBrk="1" hangingPunct="1">
              <a:lnSpc>
                <a:spcPct val="100000"/>
              </a:lnSpc>
              <a:spcBef>
                <a:spcPts val="600"/>
              </a:spcBef>
              <a:buFontTx/>
              <a:buNone/>
            </a:pPr>
            <a:r>
              <a:rPr lang="en-US" altLang="en-US" sz="3000">
                <a:latin typeface="Times New Roman" panose="02020603050405020304" pitchFamily="18" charset="0"/>
                <a:cs typeface="Times New Roman" panose="02020603050405020304" pitchFamily="18" charset="0"/>
              </a:rPr>
              <a:t>Consider the following example:</a:t>
            </a:r>
          </a:p>
          <a:p>
            <a:pPr marL="446088" indent="-446088" eaLnBrk="1" hangingPunct="1">
              <a:lnSpc>
                <a:spcPct val="100000"/>
              </a:lnSpc>
              <a:spcBef>
                <a:spcPts val="600"/>
              </a:spcBef>
              <a:buFont typeface="Wingdings" panose="05000000000000000000" pitchFamily="2" charset="2"/>
              <a:buChar char="v"/>
            </a:pPr>
            <a:r>
              <a:rPr lang="en-US" altLang="en-US">
                <a:latin typeface="Times New Roman" panose="02020603050405020304" pitchFamily="18" charset="0"/>
                <a:cs typeface="Times New Roman" panose="02020603050405020304" pitchFamily="18" charset="0"/>
              </a:rPr>
              <a:t>The function </a:t>
            </a:r>
            <a:r>
              <a:rPr lang="en-US" altLang="en-US" i="1">
                <a:latin typeface="Times New Roman" panose="02020603050405020304" pitchFamily="18" charset="0"/>
                <a:cs typeface="Times New Roman" panose="02020603050405020304" pitchFamily="18" charset="0"/>
              </a:rPr>
              <a:t>f(x)</a:t>
            </a:r>
            <a:r>
              <a:rPr lang="en-US" altLang="en-US">
                <a:latin typeface="Times New Roman" panose="02020603050405020304" pitchFamily="18" charset="0"/>
                <a:cs typeface="Times New Roman" panose="02020603050405020304" pitchFamily="18" charset="0"/>
              </a:rPr>
              <a:t> = |</a:t>
            </a:r>
            <a:r>
              <a:rPr lang="en-US" altLang="en-US" i="1">
                <a:latin typeface="Times New Roman" panose="02020603050405020304" pitchFamily="18" charset="0"/>
                <a:cs typeface="Times New Roman" panose="02020603050405020304" pitchFamily="18" charset="0"/>
              </a:rPr>
              <a:t>x</a:t>
            </a:r>
            <a:r>
              <a:rPr lang="en-US" altLang="en-US">
                <a:latin typeface="Times New Roman" panose="02020603050405020304" pitchFamily="18" charset="0"/>
                <a:cs typeface="Times New Roman" panose="02020603050405020304" pitchFamily="18" charset="0"/>
              </a:rPr>
              <a:t>| has its (local and absolute) minimum value at 0.</a:t>
            </a:r>
          </a:p>
          <a:p>
            <a:pPr marL="446088" indent="-446088" eaLnBrk="1" hangingPunct="1">
              <a:lnSpc>
                <a:spcPct val="100000"/>
              </a:lnSpc>
              <a:spcBef>
                <a:spcPts val="600"/>
              </a:spcBef>
              <a:buFont typeface="Wingdings" panose="05000000000000000000" pitchFamily="2" charset="2"/>
              <a:buChar char="v"/>
            </a:pPr>
            <a:r>
              <a:rPr lang="en-US" altLang="en-US" i="1">
                <a:latin typeface="Times New Roman" panose="02020603050405020304" pitchFamily="18" charset="0"/>
                <a:cs typeface="Times New Roman" panose="02020603050405020304" pitchFamily="18" charset="0"/>
              </a:rPr>
              <a:t>f’</a:t>
            </a:r>
            <a:r>
              <a:rPr lang="en-US" altLang="en-US">
                <a:latin typeface="Times New Roman" panose="02020603050405020304" pitchFamily="18" charset="0"/>
                <a:cs typeface="Times New Roman" panose="02020603050405020304" pitchFamily="18" charset="0"/>
              </a:rPr>
              <a:t>(0) does not exist.</a:t>
            </a:r>
            <a:endParaRPr lang="en-US" altLang="en-US" sz="3000" b="1" u="sng">
              <a:solidFill>
                <a:srgbClr val="AD13AD"/>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ABE0CD4-6EB4-4360-90A0-1D50DA4FB5DC}"/>
              </a:ext>
            </a:extLst>
          </p:cNvPr>
          <p:cNvSpPr txBox="1"/>
          <p:nvPr/>
        </p:nvSpPr>
        <p:spPr>
          <a:xfrm>
            <a:off x="2539689" y="191163"/>
            <a:ext cx="7909003" cy="584775"/>
          </a:xfrm>
          <a:prstGeom prst="rect">
            <a:avLst/>
          </a:prstGeom>
          <a:noFill/>
        </p:spPr>
        <p:txBody>
          <a:bodyPr wrap="square">
            <a:spAutoFit/>
          </a:bodyPr>
          <a:lstStyle/>
          <a:p>
            <a:r>
              <a:rPr lang="en-US" altLang="en-US" sz="3200" b="1">
                <a:solidFill>
                  <a:srgbClr val="FF0000"/>
                </a:solidFill>
                <a:latin typeface="Times New Roman" panose="02020603050405020304" pitchFamily="18" charset="0"/>
                <a:cs typeface="Times New Roman" panose="02020603050405020304" pitchFamily="18" charset="0"/>
              </a:rPr>
              <a:t>EXTREME VALUE THEOREM</a:t>
            </a:r>
            <a:endParaRPr lang="en-US" sz="3200" b="1">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A52B04F-E308-4798-AB0D-30F1F5D63B3A}"/>
              </a:ext>
            </a:extLst>
          </p:cNvPr>
          <p:cNvPicPr>
            <a:picLocks noChangeAspect="1"/>
          </p:cNvPicPr>
          <p:nvPr/>
        </p:nvPicPr>
        <p:blipFill>
          <a:blip r:embed="rId2"/>
          <a:stretch>
            <a:fillRect/>
          </a:stretch>
        </p:blipFill>
        <p:spPr>
          <a:xfrm>
            <a:off x="6107925" y="3278459"/>
            <a:ext cx="6084075" cy="3579540"/>
          </a:xfrm>
          <a:prstGeom prst="rect">
            <a:avLst/>
          </a:prstGeom>
        </p:spPr>
      </p:pic>
      <p:cxnSp>
        <p:nvCxnSpPr>
          <p:cNvPr id="8" name="Straight Arrow Connector 7">
            <a:extLst>
              <a:ext uri="{FF2B5EF4-FFF2-40B4-BE49-F238E27FC236}">
                <a16:creationId xmlns:a16="http://schemas.microsoft.com/office/drawing/2014/main" id="{100683C5-E358-4303-9416-918F0A8959DE}"/>
              </a:ext>
            </a:extLst>
          </p:cNvPr>
          <p:cNvCxnSpPr>
            <a:cxnSpLocks/>
          </p:cNvCxnSpPr>
          <p:nvPr/>
        </p:nvCxnSpPr>
        <p:spPr>
          <a:xfrm flipH="1">
            <a:off x="4282068" y="2085279"/>
            <a:ext cx="1951464" cy="2397105"/>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647407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6224304-C1D2-40E3-AA51-7103337BE123}"/>
              </a:ext>
            </a:extLst>
          </p:cNvPr>
          <p:cNvSpPr/>
          <p:nvPr/>
        </p:nvSpPr>
        <p:spPr>
          <a:xfrm>
            <a:off x="382860" y="892099"/>
            <a:ext cx="11493189" cy="153886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4071CF-6FEE-40F9-9AE0-D9015DD2D5F6}"/>
              </a:ext>
            </a:extLst>
          </p:cNvPr>
          <p:cNvSpPr>
            <a:spLocks noGrp="1"/>
          </p:cNvSpPr>
          <p:nvPr>
            <p:ph idx="1"/>
          </p:nvPr>
        </p:nvSpPr>
        <p:spPr>
          <a:xfrm>
            <a:off x="535259" y="981714"/>
            <a:ext cx="11273881" cy="4771909"/>
          </a:xfrm>
        </p:spPr>
        <p:txBody>
          <a:bodyPr>
            <a:normAutofit/>
          </a:bodyPr>
          <a:lstStyle/>
          <a:p>
            <a:pPr marL="0" indent="3175" eaLnBrk="1" hangingPunct="1">
              <a:buFontTx/>
              <a:buNone/>
            </a:pPr>
            <a:r>
              <a:rPr lang="en-US" altLang="en-US" b="1">
                <a:solidFill>
                  <a:srgbClr val="0033CC"/>
                </a:solidFill>
                <a:latin typeface="Times New Roman" panose="02020603050405020304" pitchFamily="18" charset="0"/>
                <a:cs typeface="Times New Roman" panose="02020603050405020304" pitchFamily="18" charset="0"/>
              </a:rPr>
              <a:t>Definition: CRITICAL NUMBERS</a:t>
            </a:r>
          </a:p>
          <a:p>
            <a:pPr marL="0" indent="3175" algn="just" eaLnBrk="1" hangingPunct="1">
              <a:lnSpc>
                <a:spcPct val="100000"/>
              </a:lnSpc>
              <a:spcBef>
                <a:spcPts val="600"/>
              </a:spcBef>
              <a:spcAft>
                <a:spcPts val="600"/>
              </a:spcAft>
              <a:buFontTx/>
              <a:buNone/>
            </a:pPr>
            <a:r>
              <a:rPr lang="en-US" altLang="en-US">
                <a:solidFill>
                  <a:srgbClr val="AD13AD"/>
                </a:solidFill>
                <a:latin typeface="Times New Roman" panose="02020603050405020304" pitchFamily="18" charset="0"/>
                <a:cs typeface="Times New Roman" panose="02020603050405020304" pitchFamily="18" charset="0"/>
              </a:rPr>
              <a:t>A </a:t>
            </a:r>
            <a:r>
              <a:rPr lang="en-US" altLang="en-US" b="1" i="1">
                <a:solidFill>
                  <a:srgbClr val="FF0000"/>
                </a:solidFill>
                <a:latin typeface="Times New Roman" panose="02020603050405020304" pitchFamily="18" charset="0"/>
                <a:cs typeface="Times New Roman" panose="02020603050405020304" pitchFamily="18" charset="0"/>
              </a:rPr>
              <a:t>critical number (giá trị tới hạn) </a:t>
            </a:r>
            <a:r>
              <a:rPr lang="en-US" altLang="en-US">
                <a:solidFill>
                  <a:srgbClr val="AD13AD"/>
                </a:solidFill>
                <a:latin typeface="Times New Roman" panose="02020603050405020304" pitchFamily="18" charset="0"/>
                <a:cs typeface="Times New Roman" panose="02020603050405020304" pitchFamily="18" charset="0"/>
              </a:rPr>
              <a:t>of a function  </a:t>
            </a:r>
            <a:r>
              <a:rPr lang="en-US" altLang="en-US" i="1">
                <a:solidFill>
                  <a:srgbClr val="AD13AD"/>
                </a:solidFill>
                <a:latin typeface="Times New Roman" panose="02020603050405020304" pitchFamily="18" charset="0"/>
                <a:cs typeface="Times New Roman" panose="02020603050405020304" pitchFamily="18" charset="0"/>
              </a:rPr>
              <a:t>f </a:t>
            </a:r>
            <a:r>
              <a:rPr lang="en-US" altLang="en-US">
                <a:solidFill>
                  <a:srgbClr val="AD13AD"/>
                </a:solidFill>
                <a:latin typeface="Times New Roman" panose="02020603050405020304" pitchFamily="18" charset="0"/>
                <a:cs typeface="Times New Roman" panose="02020603050405020304" pitchFamily="18" charset="0"/>
              </a:rPr>
              <a:t> is a number </a:t>
            </a:r>
            <a:r>
              <a:rPr lang="en-US" altLang="en-US" i="1">
                <a:solidFill>
                  <a:srgbClr val="AD13AD"/>
                </a:solidFill>
                <a:latin typeface="Times New Roman" panose="02020603050405020304" pitchFamily="18" charset="0"/>
                <a:cs typeface="Times New Roman" panose="02020603050405020304" pitchFamily="18" charset="0"/>
              </a:rPr>
              <a:t>c</a:t>
            </a:r>
            <a:r>
              <a:rPr lang="en-US" altLang="en-US">
                <a:solidFill>
                  <a:srgbClr val="AD13AD"/>
                </a:solidFill>
                <a:latin typeface="Times New Roman" panose="02020603050405020304" pitchFamily="18" charset="0"/>
                <a:cs typeface="Times New Roman" panose="02020603050405020304" pitchFamily="18" charset="0"/>
              </a:rPr>
              <a:t> in the domain of  </a:t>
            </a:r>
            <a:r>
              <a:rPr lang="en-US" altLang="en-US" i="1">
                <a:solidFill>
                  <a:srgbClr val="AD13AD"/>
                </a:solidFill>
                <a:latin typeface="Times New Roman" panose="02020603050405020304" pitchFamily="18" charset="0"/>
                <a:cs typeface="Times New Roman" panose="02020603050405020304" pitchFamily="18" charset="0"/>
              </a:rPr>
              <a:t>f</a:t>
            </a:r>
            <a:r>
              <a:rPr lang="en-US" altLang="en-US">
                <a:solidFill>
                  <a:srgbClr val="AD13AD"/>
                </a:solidFill>
                <a:latin typeface="Times New Roman" panose="02020603050405020304" pitchFamily="18" charset="0"/>
                <a:cs typeface="Times New Roman" panose="02020603050405020304" pitchFamily="18" charset="0"/>
              </a:rPr>
              <a:t>  such that either </a:t>
            </a:r>
            <a:r>
              <a:rPr lang="en-US" altLang="en-US" b="1" i="1">
                <a:solidFill>
                  <a:srgbClr val="FF0000"/>
                </a:solidFill>
                <a:latin typeface="Times New Roman" panose="02020603050405020304" pitchFamily="18" charset="0"/>
                <a:cs typeface="Times New Roman" panose="02020603050405020304" pitchFamily="18" charset="0"/>
              </a:rPr>
              <a:t>f’(c) </a:t>
            </a:r>
            <a:r>
              <a:rPr lang="en-US" altLang="en-US" b="1">
                <a:solidFill>
                  <a:srgbClr val="FF0000"/>
                </a:solidFill>
                <a:latin typeface="Times New Roman" panose="02020603050405020304" pitchFamily="18" charset="0"/>
                <a:cs typeface="Times New Roman" panose="02020603050405020304" pitchFamily="18" charset="0"/>
              </a:rPr>
              <a:t>= 0 </a:t>
            </a:r>
            <a:r>
              <a:rPr lang="en-US" altLang="en-US">
                <a:solidFill>
                  <a:srgbClr val="AD13AD"/>
                </a:solidFill>
                <a:latin typeface="Times New Roman" panose="02020603050405020304" pitchFamily="18" charset="0"/>
                <a:cs typeface="Times New Roman" panose="02020603050405020304" pitchFamily="18" charset="0"/>
              </a:rPr>
              <a:t>or </a:t>
            </a:r>
            <a:r>
              <a:rPr lang="en-US" altLang="en-US" b="1" i="1">
                <a:solidFill>
                  <a:srgbClr val="FF0000"/>
                </a:solidFill>
                <a:latin typeface="Times New Roman" panose="02020603050405020304" pitchFamily="18" charset="0"/>
                <a:cs typeface="Times New Roman" panose="02020603050405020304" pitchFamily="18" charset="0"/>
              </a:rPr>
              <a:t>f’(c) </a:t>
            </a:r>
            <a:r>
              <a:rPr lang="en-US" altLang="en-US" b="1">
                <a:solidFill>
                  <a:srgbClr val="FF0000"/>
                </a:solidFill>
                <a:latin typeface="Times New Roman" panose="02020603050405020304" pitchFamily="18" charset="0"/>
                <a:cs typeface="Times New Roman" panose="02020603050405020304" pitchFamily="18" charset="0"/>
              </a:rPr>
              <a:t>does not exist</a:t>
            </a:r>
            <a:r>
              <a:rPr lang="en-US" altLang="en-US">
                <a:solidFill>
                  <a:srgbClr val="AD13AD"/>
                </a:solidFill>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FABE0CD4-6EB4-4360-90A0-1D50DA4FB5DC}"/>
              </a:ext>
            </a:extLst>
          </p:cNvPr>
          <p:cNvSpPr txBox="1"/>
          <p:nvPr/>
        </p:nvSpPr>
        <p:spPr>
          <a:xfrm>
            <a:off x="2539689" y="191163"/>
            <a:ext cx="7909003" cy="584775"/>
          </a:xfrm>
          <a:prstGeom prst="rect">
            <a:avLst/>
          </a:prstGeom>
          <a:noFill/>
        </p:spPr>
        <p:txBody>
          <a:bodyPr wrap="square">
            <a:spAutoFit/>
          </a:bodyPr>
          <a:lstStyle/>
          <a:p>
            <a:r>
              <a:rPr lang="en-US" altLang="en-US" sz="3200" b="1">
                <a:solidFill>
                  <a:srgbClr val="FF0000"/>
                </a:solidFill>
                <a:latin typeface="Times New Roman" panose="02020603050405020304" pitchFamily="18" charset="0"/>
                <a:cs typeface="Times New Roman" panose="02020603050405020304" pitchFamily="18" charset="0"/>
              </a:rPr>
              <a:t>CRITICAL NUMBERS</a:t>
            </a:r>
            <a:endParaRPr lang="en-US" sz="3200" b="1">
              <a:solidFill>
                <a:srgbClr val="FF0000"/>
              </a:solidFill>
              <a:latin typeface="Times New Roman" panose="02020603050405020304" pitchFamily="18" charset="0"/>
              <a:cs typeface="Times New Roman" panose="02020603050405020304" pitchFamily="18" charset="0"/>
            </a:endParaRPr>
          </a:p>
        </p:txBody>
      </p:sp>
      <p:pic>
        <p:nvPicPr>
          <p:cNvPr id="6" name="Picture 6" descr="040108">
            <a:extLst>
              <a:ext uri="{FF2B5EF4-FFF2-40B4-BE49-F238E27FC236}">
                <a16:creationId xmlns:a16="http://schemas.microsoft.com/office/drawing/2014/main" id="{496DBA59-3629-464E-9EDC-EB120D94DF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3767" y="2430967"/>
            <a:ext cx="6092282" cy="417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C22A17E6-C079-4FEB-9E2B-D7417CE32B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739" y="2698595"/>
            <a:ext cx="5089523" cy="4438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43816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6224304-C1D2-40E3-AA51-7103337BE123}"/>
              </a:ext>
            </a:extLst>
          </p:cNvPr>
          <p:cNvSpPr/>
          <p:nvPr/>
        </p:nvSpPr>
        <p:spPr>
          <a:xfrm>
            <a:off x="382860" y="892099"/>
            <a:ext cx="11493189" cy="133309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4071CF-6FEE-40F9-9AE0-D9015DD2D5F6}"/>
              </a:ext>
            </a:extLst>
          </p:cNvPr>
          <p:cNvSpPr>
            <a:spLocks noGrp="1"/>
          </p:cNvSpPr>
          <p:nvPr>
            <p:ph idx="1"/>
          </p:nvPr>
        </p:nvSpPr>
        <p:spPr>
          <a:xfrm>
            <a:off x="535259" y="981714"/>
            <a:ext cx="11273881" cy="4771909"/>
          </a:xfrm>
        </p:spPr>
        <p:txBody>
          <a:bodyPr>
            <a:normAutofit/>
          </a:bodyPr>
          <a:lstStyle/>
          <a:p>
            <a:pPr marL="0" indent="3175">
              <a:buNone/>
            </a:pPr>
            <a:r>
              <a:rPr lang="en-US" altLang="en-US" b="1">
                <a:solidFill>
                  <a:srgbClr val="0033CC"/>
                </a:solidFill>
                <a:latin typeface="Times New Roman" panose="02020603050405020304" pitchFamily="18" charset="0"/>
                <a:cs typeface="Times New Roman" panose="02020603050405020304" pitchFamily="18" charset="0"/>
              </a:rPr>
              <a:t>Theorem: </a:t>
            </a:r>
          </a:p>
          <a:p>
            <a:pPr marL="0" indent="3175">
              <a:buNone/>
            </a:pPr>
            <a:r>
              <a:rPr lang="en-US" altLang="en-US" sz="2800">
                <a:solidFill>
                  <a:srgbClr val="0033CC"/>
                </a:solidFill>
                <a:latin typeface="Times New Roman" panose="02020603050405020304" pitchFamily="18" charset="0"/>
                <a:cs typeface="Times New Roman" panose="02020603050405020304" pitchFamily="18" charset="0"/>
              </a:rPr>
              <a:t>If  </a:t>
            </a:r>
            <a:r>
              <a:rPr lang="en-US" altLang="en-US" sz="2800" i="1">
                <a:solidFill>
                  <a:srgbClr val="0033CC"/>
                </a:solidFill>
                <a:latin typeface="Times New Roman" panose="02020603050405020304" pitchFamily="18" charset="0"/>
                <a:cs typeface="Times New Roman" panose="02020603050405020304" pitchFamily="18" charset="0"/>
              </a:rPr>
              <a:t>f  </a:t>
            </a:r>
            <a:r>
              <a:rPr lang="en-US" altLang="en-US" sz="2800">
                <a:solidFill>
                  <a:srgbClr val="0033CC"/>
                </a:solidFill>
                <a:latin typeface="Times New Roman" panose="02020603050405020304" pitchFamily="18" charset="0"/>
                <a:cs typeface="Times New Roman" panose="02020603050405020304" pitchFamily="18" charset="0"/>
              </a:rPr>
              <a:t>has a local maximum or minimum at </a:t>
            </a:r>
            <a:r>
              <a:rPr lang="en-US" altLang="en-US" sz="2800" i="1">
                <a:solidFill>
                  <a:srgbClr val="0033CC"/>
                </a:solidFill>
                <a:latin typeface="Times New Roman" panose="02020603050405020304" pitchFamily="18" charset="0"/>
                <a:cs typeface="Times New Roman" panose="02020603050405020304" pitchFamily="18" charset="0"/>
              </a:rPr>
              <a:t>c</a:t>
            </a:r>
            <a:r>
              <a:rPr lang="en-US" altLang="en-US" sz="2800">
                <a:solidFill>
                  <a:srgbClr val="0033CC"/>
                </a:solidFill>
                <a:latin typeface="Times New Roman" panose="02020603050405020304" pitchFamily="18" charset="0"/>
                <a:cs typeface="Times New Roman" panose="02020603050405020304" pitchFamily="18" charset="0"/>
              </a:rPr>
              <a:t>, then </a:t>
            </a:r>
            <a:r>
              <a:rPr lang="en-US" altLang="en-US" sz="2800" i="1">
                <a:solidFill>
                  <a:srgbClr val="0033CC"/>
                </a:solidFill>
                <a:latin typeface="Times New Roman" panose="02020603050405020304" pitchFamily="18" charset="0"/>
                <a:cs typeface="Times New Roman" panose="02020603050405020304" pitchFamily="18" charset="0"/>
              </a:rPr>
              <a:t>c </a:t>
            </a:r>
            <a:r>
              <a:rPr lang="en-US" altLang="en-US" sz="2800">
                <a:solidFill>
                  <a:srgbClr val="0033CC"/>
                </a:solidFill>
                <a:latin typeface="Times New Roman" panose="02020603050405020304" pitchFamily="18" charset="0"/>
                <a:cs typeface="Times New Roman" panose="02020603050405020304" pitchFamily="18" charset="0"/>
              </a:rPr>
              <a:t>is a critical number of </a:t>
            </a:r>
            <a:r>
              <a:rPr lang="en-US" altLang="en-US" sz="2800" i="1">
                <a:solidFill>
                  <a:srgbClr val="0033CC"/>
                </a:solidFill>
                <a:latin typeface="Times New Roman" panose="02020603050405020304" pitchFamily="18" charset="0"/>
                <a:cs typeface="Times New Roman" panose="02020603050405020304" pitchFamily="18" charset="0"/>
              </a:rPr>
              <a:t>f</a:t>
            </a:r>
            <a:r>
              <a:rPr lang="en-US" altLang="en-US" sz="2800">
                <a:solidFill>
                  <a:srgbClr val="0033CC"/>
                </a:solidFill>
                <a:latin typeface="Times New Roman" panose="02020603050405020304" pitchFamily="18" charset="0"/>
                <a:cs typeface="Times New Roman" panose="02020603050405020304" pitchFamily="18" charset="0"/>
              </a:rPr>
              <a:t>.</a:t>
            </a:r>
          </a:p>
          <a:p>
            <a:pPr marL="0" indent="3175" eaLnBrk="1" hangingPunct="1">
              <a:buFontTx/>
              <a:buNone/>
            </a:pPr>
            <a:endParaRPr lang="en-US" altLang="en-US">
              <a:solidFill>
                <a:srgbClr val="AD13AD"/>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ABE0CD4-6EB4-4360-90A0-1D50DA4FB5DC}"/>
              </a:ext>
            </a:extLst>
          </p:cNvPr>
          <p:cNvSpPr txBox="1"/>
          <p:nvPr/>
        </p:nvSpPr>
        <p:spPr>
          <a:xfrm>
            <a:off x="2539689" y="191163"/>
            <a:ext cx="7909003" cy="584775"/>
          </a:xfrm>
          <a:prstGeom prst="rect">
            <a:avLst/>
          </a:prstGeom>
          <a:noFill/>
        </p:spPr>
        <p:txBody>
          <a:bodyPr wrap="square">
            <a:spAutoFit/>
          </a:bodyPr>
          <a:lstStyle/>
          <a:p>
            <a:r>
              <a:rPr lang="en-US" altLang="en-US" sz="3200" b="1">
                <a:solidFill>
                  <a:srgbClr val="FF0000"/>
                </a:solidFill>
                <a:latin typeface="Times New Roman" panose="02020603050405020304" pitchFamily="18" charset="0"/>
                <a:cs typeface="Times New Roman" panose="02020603050405020304" pitchFamily="18" charset="0"/>
              </a:rPr>
              <a:t>CRITICAL NUMBERS</a:t>
            </a:r>
            <a:endParaRPr lang="en-US" sz="3200" b="1">
              <a:solidFill>
                <a:srgbClr val="FF0000"/>
              </a:solidFill>
              <a:latin typeface="Times New Roman" panose="02020603050405020304" pitchFamily="18" charset="0"/>
              <a:cs typeface="Times New Roman" panose="02020603050405020304" pitchFamily="18" charset="0"/>
            </a:endParaRPr>
          </a:p>
        </p:txBody>
      </p:sp>
      <p:pic>
        <p:nvPicPr>
          <p:cNvPr id="6" name="Picture 6" descr="040108">
            <a:extLst>
              <a:ext uri="{FF2B5EF4-FFF2-40B4-BE49-F238E27FC236}">
                <a16:creationId xmlns:a16="http://schemas.microsoft.com/office/drawing/2014/main" id="{496DBA59-3629-464E-9EDC-EB120D94DF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3767" y="2430967"/>
            <a:ext cx="6092282" cy="417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C22A17E6-C079-4FEB-9E2B-D7417CE32B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739" y="2698595"/>
            <a:ext cx="5089523" cy="4438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33576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938BD-0094-40F1-B2B5-A3F744F04372}"/>
              </a:ext>
            </a:extLst>
          </p:cNvPr>
          <p:cNvSpPr>
            <a:spLocks noGrp="1"/>
          </p:cNvSpPr>
          <p:nvPr>
            <p:ph type="title"/>
          </p:nvPr>
        </p:nvSpPr>
        <p:spPr>
          <a:xfrm>
            <a:off x="2576946" y="151371"/>
            <a:ext cx="8919358" cy="846158"/>
          </a:xfrm>
        </p:spPr>
        <p:txBody>
          <a:bodyPr/>
          <a:lstStyle/>
          <a:p>
            <a:r>
              <a:rPr lang="en-US" b="1">
                <a:solidFill>
                  <a:srgbClr val="FF00FF"/>
                </a:solidFill>
                <a:latin typeface="Times New Roman" panose="02020603050405020304" pitchFamily="18" charset="0"/>
                <a:cs typeface="Times New Roman" panose="02020603050405020304" pitchFamily="18" charset="0"/>
              </a:rPr>
              <a:t>CLOSED INTERVAL METHOD</a:t>
            </a:r>
          </a:p>
        </p:txBody>
      </p:sp>
      <p:sp>
        <p:nvSpPr>
          <p:cNvPr id="3" name="Content Placeholder 2">
            <a:extLst>
              <a:ext uri="{FF2B5EF4-FFF2-40B4-BE49-F238E27FC236}">
                <a16:creationId xmlns:a16="http://schemas.microsoft.com/office/drawing/2014/main" id="{AC24368E-A45E-4FC0-ACCA-2F310E99CF68}"/>
              </a:ext>
            </a:extLst>
          </p:cNvPr>
          <p:cNvSpPr>
            <a:spLocks noGrp="1"/>
          </p:cNvSpPr>
          <p:nvPr>
            <p:ph idx="1"/>
          </p:nvPr>
        </p:nvSpPr>
        <p:spPr>
          <a:xfrm>
            <a:off x="415636" y="1104405"/>
            <a:ext cx="11257808" cy="5072558"/>
          </a:xfrm>
        </p:spPr>
        <p:txBody>
          <a:bodyPr>
            <a:normAutofit/>
          </a:bodyPr>
          <a:lstStyle/>
          <a:p>
            <a:pPr marL="0" indent="3175" algn="just" eaLnBrk="1" hangingPunct="1">
              <a:lnSpc>
                <a:spcPct val="125000"/>
              </a:lnSpc>
              <a:spcBef>
                <a:spcPct val="45000"/>
              </a:spcBef>
              <a:buFontTx/>
              <a:buNone/>
            </a:pPr>
            <a:r>
              <a:rPr lang="en-US" altLang="en-US" sz="3200">
                <a:latin typeface="Times New Roman" panose="02020603050405020304" pitchFamily="18" charset="0"/>
                <a:cs typeface="Times New Roman" panose="02020603050405020304" pitchFamily="18" charset="0"/>
              </a:rPr>
              <a:t>To find the </a:t>
            </a:r>
            <a:r>
              <a:rPr lang="en-US" altLang="en-US" sz="3200" b="1" i="1">
                <a:solidFill>
                  <a:srgbClr val="FF9900"/>
                </a:solidFill>
                <a:latin typeface="Times New Roman" panose="02020603050405020304" pitchFamily="18" charset="0"/>
                <a:cs typeface="Times New Roman" panose="02020603050405020304" pitchFamily="18" charset="0"/>
              </a:rPr>
              <a:t>absolute maximum and minimum </a:t>
            </a:r>
            <a:r>
              <a:rPr lang="en-US" altLang="en-US" sz="3200">
                <a:latin typeface="Times New Roman" panose="02020603050405020304" pitchFamily="18" charset="0"/>
                <a:cs typeface="Times New Roman" panose="02020603050405020304" pitchFamily="18" charset="0"/>
              </a:rPr>
              <a:t>values of a </a:t>
            </a:r>
            <a:r>
              <a:rPr lang="en-US" altLang="en-US" sz="3200" b="1">
                <a:latin typeface="Times New Roman" panose="02020603050405020304" pitchFamily="18" charset="0"/>
                <a:cs typeface="Times New Roman" panose="02020603050405020304" pitchFamily="18" charset="0"/>
              </a:rPr>
              <a:t>continuous function </a:t>
            </a:r>
            <a:r>
              <a:rPr lang="en-US" altLang="en-US" sz="3200" b="1" i="1">
                <a:latin typeface="Times New Roman" panose="02020603050405020304" pitchFamily="18" charset="0"/>
                <a:cs typeface="Times New Roman" panose="02020603050405020304" pitchFamily="18" charset="0"/>
              </a:rPr>
              <a:t>f</a:t>
            </a:r>
            <a:r>
              <a:rPr lang="en-US" altLang="en-US" sz="3200" b="1">
                <a:latin typeface="Times New Roman" panose="02020603050405020304" pitchFamily="18" charset="0"/>
                <a:cs typeface="Times New Roman" panose="02020603050405020304" pitchFamily="18" charset="0"/>
              </a:rPr>
              <a:t> on a closed interval [</a:t>
            </a:r>
            <a:r>
              <a:rPr lang="en-US" altLang="en-US" sz="3200" b="1" i="1">
                <a:latin typeface="Times New Roman" panose="02020603050405020304" pitchFamily="18" charset="0"/>
                <a:cs typeface="Times New Roman" panose="02020603050405020304" pitchFamily="18" charset="0"/>
              </a:rPr>
              <a:t>a</a:t>
            </a:r>
            <a:r>
              <a:rPr lang="en-US" altLang="en-US" sz="3200" b="1">
                <a:latin typeface="Times New Roman" panose="02020603050405020304" pitchFamily="18" charset="0"/>
                <a:cs typeface="Times New Roman" panose="02020603050405020304" pitchFamily="18" charset="0"/>
              </a:rPr>
              <a:t>, </a:t>
            </a:r>
            <a:r>
              <a:rPr lang="en-US" altLang="en-US" sz="3200" b="1" i="1">
                <a:latin typeface="Times New Roman" panose="02020603050405020304" pitchFamily="18" charset="0"/>
                <a:cs typeface="Times New Roman" panose="02020603050405020304" pitchFamily="18" charset="0"/>
              </a:rPr>
              <a:t>b</a:t>
            </a:r>
            <a:r>
              <a:rPr lang="en-US" altLang="en-US" sz="3200" b="1">
                <a:latin typeface="Times New Roman" panose="02020603050405020304" pitchFamily="18" charset="0"/>
                <a:cs typeface="Times New Roman" panose="02020603050405020304" pitchFamily="18" charset="0"/>
              </a:rPr>
              <a:t>]:</a:t>
            </a:r>
          </a:p>
          <a:p>
            <a:pPr marL="990600" lvl="1" indent="-533400" algn="just" eaLnBrk="1" hangingPunct="1">
              <a:lnSpc>
                <a:spcPct val="125000"/>
              </a:lnSpc>
              <a:spcBef>
                <a:spcPct val="45000"/>
              </a:spcBef>
              <a:buFontTx/>
              <a:buAutoNum type="arabicPeriod"/>
            </a:pPr>
            <a:r>
              <a:rPr lang="en-US" altLang="en-US" sz="3200">
                <a:latin typeface="Times New Roman" panose="02020603050405020304" pitchFamily="18" charset="0"/>
                <a:cs typeface="Times New Roman" panose="02020603050405020304" pitchFamily="18" charset="0"/>
              </a:rPr>
              <a:t>Find the values of </a:t>
            </a:r>
            <a:r>
              <a:rPr lang="en-US" altLang="en-US" sz="3200" i="1">
                <a:latin typeface="Times New Roman" panose="02020603050405020304" pitchFamily="18" charset="0"/>
                <a:cs typeface="Times New Roman" panose="02020603050405020304" pitchFamily="18" charset="0"/>
              </a:rPr>
              <a:t>f</a:t>
            </a:r>
            <a:r>
              <a:rPr lang="en-US" altLang="en-US" sz="3200">
                <a:latin typeface="Times New Roman" panose="02020603050405020304" pitchFamily="18" charset="0"/>
                <a:cs typeface="Times New Roman" panose="02020603050405020304" pitchFamily="18" charset="0"/>
              </a:rPr>
              <a:t> at the </a:t>
            </a:r>
            <a:r>
              <a:rPr lang="en-US" altLang="en-US" sz="3200">
                <a:solidFill>
                  <a:schemeClr val="accent2"/>
                </a:solidFill>
                <a:latin typeface="Times New Roman" panose="02020603050405020304" pitchFamily="18" charset="0"/>
                <a:cs typeface="Times New Roman" panose="02020603050405020304" pitchFamily="18" charset="0"/>
              </a:rPr>
              <a:t>critical numbers </a:t>
            </a:r>
            <a:r>
              <a:rPr lang="en-US" altLang="en-US" sz="3200">
                <a:latin typeface="Times New Roman" panose="02020603050405020304" pitchFamily="18" charset="0"/>
                <a:cs typeface="Times New Roman" panose="02020603050405020304" pitchFamily="18" charset="0"/>
              </a:rPr>
              <a:t>of </a:t>
            </a:r>
            <a:r>
              <a:rPr lang="en-US" altLang="en-US" sz="3200" i="1">
                <a:latin typeface="Times New Roman" panose="02020603050405020304" pitchFamily="18" charset="0"/>
                <a:cs typeface="Times New Roman" panose="02020603050405020304" pitchFamily="18" charset="0"/>
              </a:rPr>
              <a:t>f</a:t>
            </a:r>
            <a:r>
              <a:rPr lang="en-US" altLang="en-US" sz="3200">
                <a:latin typeface="Times New Roman" panose="02020603050405020304" pitchFamily="18" charset="0"/>
                <a:cs typeface="Times New Roman" panose="02020603050405020304" pitchFamily="18" charset="0"/>
              </a:rPr>
              <a:t>  in </a:t>
            </a:r>
            <a:r>
              <a:rPr lang="en-US" altLang="en-US" sz="3200">
                <a:solidFill>
                  <a:schemeClr val="accent2"/>
                </a:solidFill>
                <a:latin typeface="Times New Roman" panose="02020603050405020304" pitchFamily="18" charset="0"/>
                <a:cs typeface="Times New Roman" panose="02020603050405020304" pitchFamily="18" charset="0"/>
              </a:rPr>
              <a:t>(</a:t>
            </a:r>
            <a:r>
              <a:rPr lang="en-US" altLang="en-US" sz="3200" i="1">
                <a:solidFill>
                  <a:schemeClr val="accent2"/>
                </a:solidFill>
                <a:latin typeface="Times New Roman" panose="02020603050405020304" pitchFamily="18" charset="0"/>
                <a:cs typeface="Times New Roman" panose="02020603050405020304" pitchFamily="18" charset="0"/>
              </a:rPr>
              <a:t>a</a:t>
            </a:r>
            <a:r>
              <a:rPr lang="en-US" altLang="en-US" sz="3200">
                <a:solidFill>
                  <a:schemeClr val="accent2"/>
                </a:solidFill>
                <a:latin typeface="Times New Roman" panose="02020603050405020304" pitchFamily="18" charset="0"/>
                <a:cs typeface="Times New Roman" panose="02020603050405020304" pitchFamily="18" charset="0"/>
              </a:rPr>
              <a:t>, </a:t>
            </a:r>
            <a:r>
              <a:rPr lang="en-US" altLang="en-US" sz="3200" i="1">
                <a:solidFill>
                  <a:schemeClr val="accent2"/>
                </a:solidFill>
                <a:latin typeface="Times New Roman" panose="02020603050405020304" pitchFamily="18" charset="0"/>
                <a:cs typeface="Times New Roman" panose="02020603050405020304" pitchFamily="18" charset="0"/>
              </a:rPr>
              <a:t>b</a:t>
            </a:r>
            <a:r>
              <a:rPr lang="en-US" altLang="en-US" sz="3200">
                <a:solidFill>
                  <a:schemeClr val="accent2"/>
                </a:solidFill>
                <a:latin typeface="Times New Roman" panose="02020603050405020304" pitchFamily="18" charset="0"/>
                <a:cs typeface="Times New Roman" panose="02020603050405020304" pitchFamily="18" charset="0"/>
              </a:rPr>
              <a:t>)</a:t>
            </a:r>
            <a:r>
              <a:rPr lang="en-US" altLang="en-US" sz="3200">
                <a:latin typeface="Times New Roman" panose="02020603050405020304" pitchFamily="18" charset="0"/>
                <a:cs typeface="Times New Roman" panose="02020603050405020304" pitchFamily="18" charset="0"/>
              </a:rPr>
              <a:t>.</a:t>
            </a:r>
          </a:p>
          <a:p>
            <a:pPr marL="990600" lvl="1" indent="-533400" algn="just" eaLnBrk="1" hangingPunct="1">
              <a:lnSpc>
                <a:spcPct val="125000"/>
              </a:lnSpc>
              <a:spcBef>
                <a:spcPct val="45000"/>
              </a:spcBef>
              <a:buFontTx/>
              <a:buAutoNum type="arabicPeriod"/>
            </a:pPr>
            <a:r>
              <a:rPr lang="en-US" altLang="en-US" sz="3200">
                <a:latin typeface="Times New Roman" panose="02020603050405020304" pitchFamily="18" charset="0"/>
                <a:cs typeface="Times New Roman" panose="02020603050405020304" pitchFamily="18" charset="0"/>
              </a:rPr>
              <a:t>Find the values of </a:t>
            </a:r>
            <a:r>
              <a:rPr lang="en-US" altLang="en-US" sz="3200" i="1">
                <a:latin typeface="Times New Roman" panose="02020603050405020304" pitchFamily="18" charset="0"/>
                <a:cs typeface="Times New Roman" panose="02020603050405020304" pitchFamily="18" charset="0"/>
              </a:rPr>
              <a:t>f</a:t>
            </a:r>
            <a:r>
              <a:rPr lang="en-US" altLang="en-US" sz="3200">
                <a:latin typeface="Times New Roman" panose="02020603050405020304" pitchFamily="18" charset="0"/>
                <a:cs typeface="Times New Roman" panose="02020603050405020304" pitchFamily="18" charset="0"/>
              </a:rPr>
              <a:t> </a:t>
            </a:r>
            <a:r>
              <a:rPr lang="en-US" altLang="en-US" sz="3200">
                <a:solidFill>
                  <a:schemeClr val="accent2"/>
                </a:solidFill>
                <a:latin typeface="Times New Roman" panose="02020603050405020304" pitchFamily="18" charset="0"/>
                <a:cs typeface="Times New Roman" panose="02020603050405020304" pitchFamily="18" charset="0"/>
              </a:rPr>
              <a:t>at the endpoints </a:t>
            </a:r>
            <a:r>
              <a:rPr lang="en-US" altLang="en-US" sz="3200">
                <a:latin typeface="Times New Roman" panose="02020603050405020304" pitchFamily="18" charset="0"/>
                <a:cs typeface="Times New Roman" panose="02020603050405020304" pitchFamily="18" charset="0"/>
              </a:rPr>
              <a:t>of the interval.</a:t>
            </a:r>
          </a:p>
          <a:p>
            <a:pPr marL="990600" lvl="1" indent="-533400" algn="just" eaLnBrk="1" hangingPunct="1">
              <a:lnSpc>
                <a:spcPct val="125000"/>
              </a:lnSpc>
              <a:spcBef>
                <a:spcPct val="45000"/>
              </a:spcBef>
              <a:buFont typeface="Arial" panose="020B0604020202020204" pitchFamily="34" charset="0"/>
              <a:buAutoNum type="arabicPeriod"/>
            </a:pPr>
            <a:r>
              <a:rPr lang="en-US" altLang="en-US" sz="3200">
                <a:latin typeface="Times New Roman" panose="02020603050405020304" pitchFamily="18" charset="0"/>
                <a:cs typeface="Times New Roman" panose="02020603050405020304" pitchFamily="18" charset="0"/>
              </a:rPr>
              <a:t>The </a:t>
            </a:r>
            <a:r>
              <a:rPr lang="en-US" altLang="en-US" sz="3200">
                <a:solidFill>
                  <a:schemeClr val="accent2"/>
                </a:solidFill>
                <a:latin typeface="Times New Roman" panose="02020603050405020304" pitchFamily="18" charset="0"/>
                <a:cs typeface="Times New Roman" panose="02020603050405020304" pitchFamily="18" charset="0"/>
              </a:rPr>
              <a:t>largest value</a:t>
            </a:r>
            <a:r>
              <a:rPr lang="en-US" altLang="en-US" sz="3200">
                <a:latin typeface="Times New Roman" panose="02020603050405020304" pitchFamily="18" charset="0"/>
                <a:cs typeface="Times New Roman" panose="02020603050405020304" pitchFamily="18" charset="0"/>
              </a:rPr>
              <a:t> from 1 and 2 is the absolute maximum value. The </a:t>
            </a:r>
            <a:r>
              <a:rPr lang="en-US" altLang="en-US" sz="3200">
                <a:solidFill>
                  <a:schemeClr val="accent2"/>
                </a:solidFill>
                <a:latin typeface="Times New Roman" panose="02020603050405020304" pitchFamily="18" charset="0"/>
                <a:cs typeface="Times New Roman" panose="02020603050405020304" pitchFamily="18" charset="0"/>
              </a:rPr>
              <a:t>smallest</a:t>
            </a:r>
            <a:r>
              <a:rPr lang="en-US" altLang="en-US" sz="3200">
                <a:latin typeface="Times New Roman" panose="02020603050405020304" pitchFamily="18" charset="0"/>
                <a:cs typeface="Times New Roman" panose="02020603050405020304" pitchFamily="18" charset="0"/>
              </a:rPr>
              <a:t> is the absolute minimum value.</a:t>
            </a:r>
          </a:p>
        </p:txBody>
      </p:sp>
    </p:spTree>
    <p:extLst>
      <p:ext uri="{BB962C8B-B14F-4D97-AF65-F5344CB8AC3E}">
        <p14:creationId xmlns:p14="http://schemas.microsoft.com/office/powerpoint/2010/main" val="501844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519467B6-D868-4DB1-846C-5613ECA6C106}"/>
              </a:ext>
            </a:extLst>
          </p:cNvPr>
          <p:cNvSpPr/>
          <p:nvPr/>
        </p:nvSpPr>
        <p:spPr>
          <a:xfrm>
            <a:off x="5335701" y="5436764"/>
            <a:ext cx="1397608" cy="59987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62BA42E-DE89-4DFD-A293-4AE58EA9B72A}"/>
              </a:ext>
            </a:extLst>
          </p:cNvPr>
          <p:cNvSpPr/>
          <p:nvPr/>
        </p:nvSpPr>
        <p:spPr>
          <a:xfrm>
            <a:off x="3574473" y="5436766"/>
            <a:ext cx="1638795" cy="59987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FF0D58FF-A5AD-48BF-9DFB-A34BD42BB967}"/>
              </a:ext>
            </a:extLst>
          </p:cNvPr>
          <p:cNvSpPr/>
          <p:nvPr/>
        </p:nvSpPr>
        <p:spPr>
          <a:xfrm>
            <a:off x="1679575" y="5436765"/>
            <a:ext cx="1638795" cy="59987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79A2078A-450B-41B9-96EE-654E331CFD27}"/>
              </a:ext>
            </a:extLst>
          </p:cNvPr>
          <p:cNvSpPr>
            <a:spLocks noGrp="1"/>
          </p:cNvSpPr>
          <p:nvPr>
            <p:ph type="title"/>
          </p:nvPr>
        </p:nvSpPr>
        <p:spPr>
          <a:xfrm>
            <a:off x="2541319" y="179303"/>
            <a:ext cx="9262753" cy="1064809"/>
          </a:xfrm>
        </p:spPr>
        <p:txBody>
          <a:bodyPr>
            <a:normAutofit fontScale="90000"/>
          </a:bodyPr>
          <a:lstStyle/>
          <a:p>
            <a:pPr algn="just"/>
            <a:r>
              <a:rPr lang="en-US" altLang="en-US" sz="4000" b="1">
                <a:solidFill>
                  <a:srgbClr val="FF9900"/>
                </a:solidFill>
                <a:latin typeface="Times New Roman" panose="02020603050405020304" pitchFamily="18" charset="0"/>
                <a:cs typeface="Times New Roman" panose="02020603050405020304" pitchFamily="18" charset="0"/>
              </a:rPr>
              <a:t>Using Derivatives to Find Absolute Maximum and Minimum Values</a:t>
            </a:r>
            <a:endParaRPr lang="en-US" sz="4000" b="1">
              <a:solidFill>
                <a:srgbClr val="FF99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FD0A2F-DD8B-4FBE-8BD2-3539F84388C7}"/>
              </a:ext>
            </a:extLst>
          </p:cNvPr>
          <p:cNvSpPr>
            <a:spLocks noGrp="1"/>
          </p:cNvSpPr>
          <p:nvPr>
            <p:ph idx="1"/>
          </p:nvPr>
        </p:nvSpPr>
        <p:spPr>
          <a:xfrm>
            <a:off x="380010" y="1244112"/>
            <a:ext cx="11507190" cy="5434585"/>
          </a:xfrm>
        </p:spPr>
        <p:txBody>
          <a:bodyPr>
            <a:normAutofit/>
          </a:bodyPr>
          <a:lstStyle/>
          <a:p>
            <a:pPr>
              <a:spcBef>
                <a:spcPct val="10000"/>
              </a:spcBef>
              <a:buClr>
                <a:srgbClr val="CC0066"/>
              </a:buClr>
              <a:buSzPct val="60000"/>
              <a:buFont typeface="Wingdings" panose="05000000000000000000" pitchFamily="2" charset="2"/>
              <a:buNone/>
            </a:pPr>
            <a:r>
              <a:rPr lang="en-US" altLang="en-US" sz="3000" b="1">
                <a:latin typeface="Times New Roman" panose="02020603050405020304" pitchFamily="18" charset="0"/>
              </a:rPr>
              <a:t>Example 1:</a:t>
            </a:r>
            <a:r>
              <a:rPr lang="en-US" altLang="en-US" sz="2800">
                <a:latin typeface="Times New Roman" panose="02020603050405020304" pitchFamily="18" charset="0"/>
              </a:rPr>
              <a:t>  Find the absolute maximum and minimum values of  </a:t>
            </a:r>
          </a:p>
          <a:p>
            <a:pPr>
              <a:spcBef>
                <a:spcPct val="10000"/>
              </a:spcBef>
              <a:buClr>
                <a:srgbClr val="CC0066"/>
              </a:buClr>
              <a:buSzPct val="60000"/>
              <a:buFont typeface="Wingdings" panose="05000000000000000000" pitchFamily="2" charset="2"/>
              <a:buNone/>
            </a:pPr>
            <a:r>
              <a:rPr lang="en-US" altLang="en-US" sz="2800">
                <a:latin typeface="Times New Roman" panose="02020603050405020304" pitchFamily="18" charset="0"/>
              </a:rPr>
              <a:t>                                </a:t>
            </a:r>
          </a:p>
          <a:p>
            <a:pPr>
              <a:spcBef>
                <a:spcPct val="10000"/>
              </a:spcBef>
              <a:buClr>
                <a:srgbClr val="CC0066"/>
              </a:buClr>
              <a:buSzPct val="60000"/>
              <a:buFont typeface="Wingdings" panose="05000000000000000000" pitchFamily="2" charset="2"/>
              <a:buNone/>
            </a:pPr>
            <a:endParaRPr lang="en-US">
              <a:latin typeface="Times New Roman" panose="02020603050405020304" pitchFamily="18" charset="0"/>
            </a:endParaRPr>
          </a:p>
          <a:p>
            <a:pPr>
              <a:spcBef>
                <a:spcPct val="10000"/>
              </a:spcBef>
              <a:buClr>
                <a:srgbClr val="CC0066"/>
              </a:buClr>
              <a:buSzPct val="60000"/>
              <a:buFont typeface="Wingdings" panose="05000000000000000000" pitchFamily="2" charset="2"/>
              <a:buNone/>
            </a:pPr>
            <a:endParaRPr lang="en-US" b="1">
              <a:latin typeface="Times New Roman" panose="02020603050405020304" pitchFamily="18" charset="0"/>
            </a:endParaRPr>
          </a:p>
          <a:p>
            <a:pPr>
              <a:spcBef>
                <a:spcPct val="10000"/>
              </a:spcBef>
              <a:buClr>
                <a:srgbClr val="CC0066"/>
              </a:buClr>
              <a:buSzPct val="60000"/>
              <a:buFont typeface="Wingdings" panose="05000000000000000000" pitchFamily="2" charset="2"/>
              <a:buNone/>
            </a:pPr>
            <a:r>
              <a:rPr lang="en-US" b="1">
                <a:latin typeface="Times New Roman" panose="02020603050405020304" pitchFamily="18" charset="0"/>
              </a:rPr>
              <a:t>Step 1</a:t>
            </a:r>
            <a:r>
              <a:rPr lang="en-US">
                <a:latin typeface="Times New Roman" panose="02020603050405020304" pitchFamily="18" charset="0"/>
              </a:rPr>
              <a:t>:                               </a:t>
            </a:r>
          </a:p>
          <a:p>
            <a:pPr>
              <a:spcBef>
                <a:spcPct val="10000"/>
              </a:spcBef>
              <a:buClr>
                <a:srgbClr val="CC0066"/>
              </a:buClr>
              <a:buSzPct val="60000"/>
              <a:buFont typeface="Wingdings" panose="05000000000000000000" pitchFamily="2" charset="2"/>
              <a:buNone/>
            </a:pPr>
            <a:endParaRPr lang="en-US" b="1">
              <a:latin typeface="Times New Roman" panose="02020603050405020304" pitchFamily="18" charset="0"/>
            </a:endParaRPr>
          </a:p>
          <a:p>
            <a:pPr>
              <a:spcBef>
                <a:spcPct val="10000"/>
              </a:spcBef>
              <a:buClr>
                <a:srgbClr val="CC0066"/>
              </a:buClr>
              <a:buSzPct val="60000"/>
              <a:buFont typeface="Wingdings" panose="05000000000000000000" pitchFamily="2" charset="2"/>
              <a:buNone/>
            </a:pPr>
            <a:r>
              <a:rPr lang="en-US" b="1">
                <a:latin typeface="Times New Roman" panose="02020603050405020304" pitchFamily="18" charset="0"/>
              </a:rPr>
              <a:t>Step 2: </a:t>
            </a:r>
            <a:r>
              <a:rPr lang="en-US" altLang="en-US" sz="2800">
                <a:latin typeface="Times New Roman" panose="02020603050405020304" pitchFamily="18" charset="0"/>
              </a:rPr>
              <a:t>Note that  </a:t>
            </a:r>
            <a:r>
              <a:rPr lang="en-US" altLang="en-US" sz="2800" i="1">
                <a:latin typeface="Times New Roman" panose="02020603050405020304" pitchFamily="18" charset="0"/>
              </a:rPr>
              <a:t>f </a:t>
            </a:r>
            <a:r>
              <a:rPr lang="en-US" altLang="en-US" sz="2800">
                <a:latin typeface="Symbol" panose="05050102010706020507" pitchFamily="18" charset="2"/>
                <a:sym typeface="Symbol" panose="05050102010706020507" pitchFamily="18" charset="2"/>
              </a:rPr>
              <a:t></a:t>
            </a:r>
            <a:r>
              <a:rPr lang="en-US" altLang="en-US" sz="2800">
                <a:latin typeface="Times New Roman" panose="02020603050405020304" pitchFamily="18" charset="0"/>
              </a:rPr>
              <a:t>(</a:t>
            </a:r>
            <a:r>
              <a:rPr lang="en-US" altLang="en-US" sz="2800" i="1">
                <a:latin typeface="Times New Roman" panose="02020603050405020304" pitchFamily="18" charset="0"/>
              </a:rPr>
              <a:t>x</a:t>
            </a:r>
            <a:r>
              <a:rPr lang="en-US" altLang="en-US" sz="2800">
                <a:latin typeface="Times New Roman" panose="02020603050405020304" pitchFamily="18" charset="0"/>
              </a:rPr>
              <a:t>) exists for all real numbers:</a:t>
            </a:r>
          </a:p>
          <a:p>
            <a:pPr>
              <a:spcBef>
                <a:spcPct val="10000"/>
              </a:spcBef>
              <a:buClr>
                <a:srgbClr val="CC0066"/>
              </a:buClr>
              <a:buSzPct val="60000"/>
              <a:buFont typeface="Wingdings" panose="05000000000000000000" pitchFamily="2" charset="2"/>
              <a:buNone/>
            </a:pPr>
            <a:endParaRPr lang="en-US" altLang="en-US">
              <a:latin typeface="Times New Roman" panose="02020603050405020304" pitchFamily="18" charset="0"/>
            </a:endParaRPr>
          </a:p>
          <a:p>
            <a:pPr>
              <a:spcBef>
                <a:spcPct val="10000"/>
              </a:spcBef>
              <a:buClr>
                <a:srgbClr val="CC0066"/>
              </a:buClr>
              <a:buSzPct val="60000"/>
              <a:buFont typeface="Wingdings" panose="05000000000000000000" pitchFamily="2" charset="2"/>
              <a:buNone/>
            </a:pPr>
            <a:r>
              <a:rPr lang="en-US" altLang="en-US" sz="2800" b="1">
                <a:latin typeface="Times New Roman" panose="02020603050405020304" pitchFamily="18" charset="0"/>
              </a:rPr>
              <a:t>Step 3:</a:t>
            </a:r>
            <a:r>
              <a:rPr lang="en-US" altLang="en-US" sz="2800">
                <a:latin typeface="Times New Roman" panose="02020603050405020304" pitchFamily="18" charset="0"/>
              </a:rPr>
              <a:t>                     </a:t>
            </a:r>
          </a:p>
          <a:p>
            <a:pPr>
              <a:spcBef>
                <a:spcPct val="10000"/>
              </a:spcBef>
              <a:buClr>
                <a:srgbClr val="CC0066"/>
              </a:buClr>
              <a:buSzPct val="60000"/>
              <a:buFont typeface="Wingdings" panose="05000000000000000000" pitchFamily="2" charset="2"/>
              <a:buNone/>
            </a:pPr>
            <a:endParaRPr lang="en-US" b="1">
              <a:latin typeface="Times New Roman" panose="02020603050405020304" pitchFamily="18" charset="0"/>
            </a:endParaRPr>
          </a:p>
          <a:p>
            <a:pPr>
              <a:spcBef>
                <a:spcPct val="10000"/>
              </a:spcBef>
              <a:buClr>
                <a:srgbClr val="CC0066"/>
              </a:buClr>
              <a:buSzPct val="60000"/>
              <a:buFont typeface="Wingdings" panose="05000000000000000000" pitchFamily="2" charset="2"/>
              <a:buNone/>
            </a:pPr>
            <a:r>
              <a:rPr lang="en-US" b="1">
                <a:latin typeface="Times New Roman" panose="02020603050405020304" pitchFamily="18" charset="0"/>
              </a:rPr>
              <a:t>Step 4: </a:t>
            </a:r>
            <a:endParaRPr lang="en-US" b="1"/>
          </a:p>
        </p:txBody>
      </p:sp>
      <p:graphicFrame>
        <p:nvGraphicFramePr>
          <p:cNvPr id="4" name="Object 3">
            <a:extLst>
              <a:ext uri="{FF2B5EF4-FFF2-40B4-BE49-F238E27FC236}">
                <a16:creationId xmlns:a16="http://schemas.microsoft.com/office/drawing/2014/main" id="{807A9124-CCBA-4E90-AC21-6E43AD8B015A}"/>
              </a:ext>
            </a:extLst>
          </p:cNvPr>
          <p:cNvGraphicFramePr>
            <a:graphicFrameLocks noChangeAspect="1"/>
          </p:cNvGraphicFramePr>
          <p:nvPr>
            <p:extLst>
              <p:ext uri="{D42A27DB-BD31-4B8C-83A1-F6EECF244321}">
                <p14:modId xmlns:p14="http://schemas.microsoft.com/office/powerpoint/2010/main" val="665569223"/>
              </p:ext>
            </p:extLst>
          </p:nvPr>
        </p:nvGraphicFramePr>
        <p:xfrm>
          <a:off x="4083050" y="1728788"/>
          <a:ext cx="4391025" cy="947737"/>
        </p:xfrm>
        <a:graphic>
          <a:graphicData uri="http://schemas.openxmlformats.org/presentationml/2006/ole">
            <mc:AlternateContent xmlns:mc="http://schemas.openxmlformats.org/markup-compatibility/2006">
              <mc:Choice xmlns:v="urn:schemas-microsoft-com:vml" Requires="v">
                <p:oleObj spid="_x0000_s39983" name="Equation" r:id="rId3" imgW="4343400" imgH="939600" progId="Equation.DSMT4">
                  <p:embed/>
                </p:oleObj>
              </mc:Choice>
              <mc:Fallback>
                <p:oleObj name="Equation" r:id="rId3" imgW="4343400" imgH="939600" progId="Equation.DSMT4">
                  <p:embed/>
                  <p:pic>
                    <p:nvPicPr>
                      <p:cNvPr id="0" name=""/>
                      <p:cNvPicPr/>
                      <p:nvPr/>
                    </p:nvPicPr>
                    <p:blipFill>
                      <a:blip r:embed="rId4"/>
                      <a:stretch>
                        <a:fillRect/>
                      </a:stretch>
                    </p:blipFill>
                    <p:spPr>
                      <a:xfrm>
                        <a:off x="4083050" y="1728788"/>
                        <a:ext cx="4391025" cy="947737"/>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AFF743DC-B472-4A0F-BFED-5BC79BB905E5}"/>
              </a:ext>
            </a:extLst>
          </p:cNvPr>
          <p:cNvGraphicFramePr>
            <a:graphicFrameLocks noChangeAspect="1"/>
          </p:cNvGraphicFramePr>
          <p:nvPr>
            <p:extLst>
              <p:ext uri="{D42A27DB-BD31-4B8C-83A1-F6EECF244321}">
                <p14:modId xmlns:p14="http://schemas.microsoft.com/office/powerpoint/2010/main" val="214301543"/>
              </p:ext>
            </p:extLst>
          </p:nvPr>
        </p:nvGraphicFramePr>
        <p:xfrm>
          <a:off x="1679575" y="2949575"/>
          <a:ext cx="2547938" cy="560388"/>
        </p:xfrm>
        <a:graphic>
          <a:graphicData uri="http://schemas.openxmlformats.org/presentationml/2006/ole">
            <mc:AlternateContent xmlns:mc="http://schemas.openxmlformats.org/markup-compatibility/2006">
              <mc:Choice xmlns:v="urn:schemas-microsoft-com:vml" Requires="v">
                <p:oleObj spid="_x0000_s39984" name="Equation" r:id="rId5" imgW="2247840" imgH="495000" progId="Equation.DSMT4">
                  <p:embed/>
                </p:oleObj>
              </mc:Choice>
              <mc:Fallback>
                <p:oleObj name="Equation" r:id="rId5" imgW="2247840" imgH="495000" progId="Equation.DSMT4">
                  <p:embed/>
                  <p:pic>
                    <p:nvPicPr>
                      <p:cNvPr id="0" name=""/>
                      <p:cNvPicPr/>
                      <p:nvPr/>
                    </p:nvPicPr>
                    <p:blipFill>
                      <a:blip r:embed="rId6"/>
                      <a:stretch>
                        <a:fillRect/>
                      </a:stretch>
                    </p:blipFill>
                    <p:spPr>
                      <a:xfrm>
                        <a:off x="1679575" y="2949575"/>
                        <a:ext cx="2547938" cy="560388"/>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EADDE339-9579-4081-BDAE-A02BC9CAE7A6}"/>
              </a:ext>
            </a:extLst>
          </p:cNvPr>
          <p:cNvGraphicFramePr>
            <a:graphicFrameLocks noChangeAspect="1"/>
          </p:cNvGraphicFramePr>
          <p:nvPr>
            <p:extLst>
              <p:ext uri="{D42A27DB-BD31-4B8C-83A1-F6EECF244321}">
                <p14:modId xmlns:p14="http://schemas.microsoft.com/office/powerpoint/2010/main" val="2631271603"/>
              </p:ext>
            </p:extLst>
          </p:nvPr>
        </p:nvGraphicFramePr>
        <p:xfrm>
          <a:off x="7745413" y="3741738"/>
          <a:ext cx="3665537" cy="457200"/>
        </p:xfrm>
        <a:graphic>
          <a:graphicData uri="http://schemas.openxmlformats.org/presentationml/2006/ole">
            <mc:AlternateContent xmlns:mc="http://schemas.openxmlformats.org/markup-compatibility/2006">
              <mc:Choice xmlns:v="urn:schemas-microsoft-com:vml" Requires="v">
                <p:oleObj spid="_x0000_s39985" name="Equation" r:id="rId7" imgW="3047760" imgH="380880" progId="Equation.DSMT4">
                  <p:embed/>
                </p:oleObj>
              </mc:Choice>
              <mc:Fallback>
                <p:oleObj name="Equation" r:id="rId7" imgW="3047760" imgH="380880" progId="Equation.DSMT4">
                  <p:embed/>
                  <p:pic>
                    <p:nvPicPr>
                      <p:cNvPr id="0" name=""/>
                      <p:cNvPicPr/>
                      <p:nvPr/>
                    </p:nvPicPr>
                    <p:blipFill>
                      <a:blip r:embed="rId8"/>
                      <a:stretch>
                        <a:fillRect/>
                      </a:stretch>
                    </p:blipFill>
                    <p:spPr>
                      <a:xfrm>
                        <a:off x="7745413" y="3741738"/>
                        <a:ext cx="3665537" cy="45720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452E52B2-39DC-4CC8-9FA3-3ED362DF1DE6}"/>
              </a:ext>
            </a:extLst>
          </p:cNvPr>
          <p:cNvGraphicFramePr>
            <a:graphicFrameLocks noChangeAspect="1"/>
          </p:cNvGraphicFramePr>
          <p:nvPr>
            <p:extLst>
              <p:ext uri="{D42A27DB-BD31-4B8C-83A1-F6EECF244321}">
                <p14:modId xmlns:p14="http://schemas.microsoft.com/office/powerpoint/2010/main" val="2583330431"/>
              </p:ext>
            </p:extLst>
          </p:nvPr>
        </p:nvGraphicFramePr>
        <p:xfrm>
          <a:off x="1619775" y="4425529"/>
          <a:ext cx="1843088" cy="1011237"/>
        </p:xfrm>
        <a:graphic>
          <a:graphicData uri="http://schemas.openxmlformats.org/presentationml/2006/ole">
            <mc:AlternateContent xmlns:mc="http://schemas.openxmlformats.org/markup-compatibility/2006">
              <mc:Choice xmlns:v="urn:schemas-microsoft-com:vml" Requires="v">
                <p:oleObj spid="_x0000_s39986" name="Equation" r:id="rId9" imgW="787320" imgH="431640" progId="Equation.DSMT4">
                  <p:embed/>
                </p:oleObj>
              </mc:Choice>
              <mc:Fallback>
                <p:oleObj name="Equation" r:id="rId9" imgW="787320" imgH="431640" progId="Equation.DSMT4">
                  <p:embed/>
                  <p:pic>
                    <p:nvPicPr>
                      <p:cNvPr id="0" name=""/>
                      <p:cNvPicPr/>
                      <p:nvPr/>
                    </p:nvPicPr>
                    <p:blipFill>
                      <a:blip r:embed="rId10"/>
                      <a:stretch>
                        <a:fillRect/>
                      </a:stretch>
                    </p:blipFill>
                    <p:spPr>
                      <a:xfrm>
                        <a:off x="1619775" y="4425529"/>
                        <a:ext cx="1843088" cy="1011237"/>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F0915FA2-6EFC-4CB6-BCF6-86AB6EC45D8A}"/>
              </a:ext>
            </a:extLst>
          </p:cNvPr>
          <p:cNvGraphicFramePr>
            <a:graphicFrameLocks noChangeAspect="1"/>
          </p:cNvGraphicFramePr>
          <p:nvPr>
            <p:extLst>
              <p:ext uri="{D42A27DB-BD31-4B8C-83A1-F6EECF244321}">
                <p14:modId xmlns:p14="http://schemas.microsoft.com/office/powerpoint/2010/main" val="510747362"/>
              </p:ext>
            </p:extLst>
          </p:nvPr>
        </p:nvGraphicFramePr>
        <p:xfrm>
          <a:off x="1701635" y="5203207"/>
          <a:ext cx="7081219" cy="1114274"/>
        </p:xfrm>
        <a:graphic>
          <a:graphicData uri="http://schemas.openxmlformats.org/presentationml/2006/ole">
            <mc:AlternateContent xmlns:mc="http://schemas.openxmlformats.org/markup-compatibility/2006">
              <mc:Choice xmlns:v="urn:schemas-microsoft-com:vml" Requires="v">
                <p:oleObj spid="_x0000_s39987" name="Equation" r:id="rId11" imgW="5981400" imgH="939600" progId="Equation.DSMT4">
                  <p:embed/>
                </p:oleObj>
              </mc:Choice>
              <mc:Fallback>
                <p:oleObj name="Equation" r:id="rId11" imgW="5981400" imgH="939600" progId="Equation.DSMT4">
                  <p:embed/>
                  <p:pic>
                    <p:nvPicPr>
                      <p:cNvPr id="0" name=""/>
                      <p:cNvPicPr/>
                      <p:nvPr/>
                    </p:nvPicPr>
                    <p:blipFill>
                      <a:blip r:embed="rId12"/>
                      <a:stretch>
                        <a:fillRect/>
                      </a:stretch>
                    </p:blipFill>
                    <p:spPr>
                      <a:xfrm>
                        <a:off x="1701635" y="5203207"/>
                        <a:ext cx="7081219" cy="1114274"/>
                      </a:xfrm>
                      <a:prstGeom prst="rect">
                        <a:avLst/>
                      </a:prstGeom>
                    </p:spPr>
                  </p:pic>
                </p:oleObj>
              </mc:Fallback>
            </mc:AlternateContent>
          </a:graphicData>
        </a:graphic>
      </p:graphicFrame>
    </p:spTree>
    <p:extLst>
      <p:ext uri="{BB962C8B-B14F-4D97-AF65-F5344CB8AC3E}">
        <p14:creationId xmlns:p14="http://schemas.microsoft.com/office/powerpoint/2010/main" val="933770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0" end="10"/>
                                            </p:txEl>
                                          </p:spTgt>
                                        </p:tgtEl>
                                        <p:attrNameLst>
                                          <p:attrName>style.visibility</p:attrName>
                                        </p:attrNameLst>
                                      </p:cBhvr>
                                      <p:to>
                                        <p:strVal val="visible"/>
                                      </p:to>
                                    </p:set>
                                    <p:animEffect transition="in" filter="fade">
                                      <p:cBhvr>
                                        <p:cTn id="16" dur="500"/>
                                        <p:tgtEl>
                                          <p:spTgt spid="3">
                                            <p:txEl>
                                              <p:pRg st="10" end="1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arn(inVertical)">
                                      <p:cBhvr>
                                        <p:cTn id="21" dur="500"/>
                                        <p:tgtEl>
                                          <p:spTgt spid="6"/>
                                        </p:tgtEl>
                                      </p:cBhvr>
                                    </p:animEffect>
                                  </p:childTnLst>
                                </p:cTn>
                              </p:par>
                              <p:par>
                                <p:cTn id="22" presetID="16" presetClass="entr" presetSubtype="21"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inVertical)">
                                      <p:cBhvr>
                                        <p:cTn id="24" dur="500"/>
                                        <p:tgtEl>
                                          <p:spTgt spid="7"/>
                                        </p:tgtEl>
                                      </p:cBhvr>
                                    </p:animEffect>
                                  </p:childTnLst>
                                </p:cTn>
                              </p:par>
                              <p:par>
                                <p:cTn id="25" presetID="16" presetClass="entr" presetSubtype="21"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inVertical)">
                                      <p:cBhvr>
                                        <p:cTn id="27" dur="500"/>
                                        <p:tgtEl>
                                          <p:spTgt spid="8"/>
                                        </p:tgtEl>
                                      </p:cBhvr>
                                    </p:animEffect>
                                  </p:childTnLst>
                                </p:cTn>
                              </p:par>
                              <p:par>
                                <p:cTn id="28" presetID="16" presetClass="entr" presetSubtype="21"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arn(inVertical)">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down)">
                                      <p:cBhvr>
                                        <p:cTn id="35" dur="500"/>
                                        <p:tgtEl>
                                          <p:spTgt spid="12"/>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down)">
                                      <p:cBhvr>
                                        <p:cTn id="38" dur="500"/>
                                        <p:tgtEl>
                                          <p:spTgt spid="10"/>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down)">
                                      <p:cBhvr>
                                        <p:cTn id="4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BBBEEA-0B04-4B2F-AC37-0215E15302E2}"/>
              </a:ext>
            </a:extLst>
          </p:cNvPr>
          <p:cNvSpPr>
            <a:spLocks noGrp="1"/>
          </p:cNvSpPr>
          <p:nvPr>
            <p:ph idx="1"/>
          </p:nvPr>
        </p:nvSpPr>
        <p:spPr>
          <a:xfrm>
            <a:off x="356259" y="593766"/>
            <a:ext cx="11530941" cy="5486400"/>
          </a:xfrm>
        </p:spPr>
        <p:txBody>
          <a:bodyPr>
            <a:normAutofit fontScale="47500" lnSpcReduction="20000"/>
          </a:bodyPr>
          <a:lstStyle/>
          <a:p>
            <a:pPr eaLnBrk="1" hangingPunct="1"/>
            <a:r>
              <a:rPr lang="en-US" altLang="en-US" sz="2800">
                <a:solidFill>
                  <a:schemeClr val="bg1"/>
                </a:solidFill>
              </a:rPr>
              <a:t>Select the correct ones.</a:t>
            </a:r>
          </a:p>
          <a:p>
            <a:pPr marL="0" indent="0" eaLnBrk="1" hangingPunct="1">
              <a:lnSpc>
                <a:spcPct val="120000"/>
              </a:lnSpc>
              <a:buNone/>
            </a:pPr>
            <a:r>
              <a:rPr lang="en-US" altLang="en-US" sz="7200">
                <a:solidFill>
                  <a:srgbClr val="010001"/>
                </a:solidFill>
                <a:latin typeface="Times New Roman" panose="02020603050405020304" pitchFamily="18" charset="0"/>
                <a:cs typeface="Times New Roman" panose="02020603050405020304" pitchFamily="18" charset="0"/>
              </a:rPr>
              <a:t>Select the correct ones.</a:t>
            </a:r>
          </a:p>
          <a:p>
            <a:pPr marL="0" indent="0" eaLnBrk="1" hangingPunct="1">
              <a:lnSpc>
                <a:spcPct val="120000"/>
              </a:lnSpc>
              <a:buNone/>
            </a:pPr>
            <a:r>
              <a:rPr lang="en-US" altLang="en-US" sz="7200">
                <a:solidFill>
                  <a:srgbClr val="010001"/>
                </a:solidFill>
                <a:latin typeface="Times New Roman" panose="02020603050405020304" pitchFamily="18" charset="0"/>
                <a:cs typeface="Times New Roman" panose="02020603050405020304" pitchFamily="18" charset="0"/>
              </a:rPr>
              <a:t>a. If </a:t>
            </a:r>
            <a:r>
              <a:rPr lang="en-US" altLang="en-US" sz="7200" i="1">
                <a:solidFill>
                  <a:srgbClr val="010001"/>
                </a:solidFill>
                <a:latin typeface="Times New Roman" panose="02020603050405020304" pitchFamily="18" charset="0"/>
                <a:cs typeface="Times New Roman" panose="02020603050405020304" pitchFamily="18" charset="0"/>
              </a:rPr>
              <a:t>f ′(c)</a:t>
            </a:r>
            <a:r>
              <a:rPr lang="en-US" altLang="en-US" sz="7200">
                <a:solidFill>
                  <a:srgbClr val="010001"/>
                </a:solidFill>
                <a:latin typeface="Times New Roman" panose="02020603050405020304" pitchFamily="18" charset="0"/>
                <a:cs typeface="Times New Roman" panose="02020603050405020304" pitchFamily="18" charset="0"/>
              </a:rPr>
              <a:t> = 0 then  </a:t>
            </a:r>
            <a:r>
              <a:rPr lang="en-US" altLang="en-US" sz="7200" i="1">
                <a:solidFill>
                  <a:srgbClr val="010001"/>
                </a:solidFill>
                <a:latin typeface="Times New Roman" panose="02020603050405020304" pitchFamily="18" charset="0"/>
                <a:cs typeface="Times New Roman" panose="02020603050405020304" pitchFamily="18" charset="0"/>
              </a:rPr>
              <a:t>f</a:t>
            </a:r>
            <a:r>
              <a:rPr lang="en-US" altLang="en-US" sz="7200">
                <a:solidFill>
                  <a:srgbClr val="010001"/>
                </a:solidFill>
                <a:latin typeface="Times New Roman" panose="02020603050405020304" pitchFamily="18" charset="0"/>
                <a:cs typeface="Times New Roman" panose="02020603050405020304" pitchFamily="18" charset="0"/>
              </a:rPr>
              <a:t>  has the local maximum or minimum at </a:t>
            </a:r>
            <a:r>
              <a:rPr lang="en-US" altLang="en-US" sz="7200" i="1">
                <a:solidFill>
                  <a:srgbClr val="010001"/>
                </a:solidFill>
                <a:latin typeface="Times New Roman" panose="02020603050405020304" pitchFamily="18" charset="0"/>
                <a:cs typeface="Times New Roman" panose="02020603050405020304" pitchFamily="18" charset="0"/>
              </a:rPr>
              <a:t>c</a:t>
            </a:r>
            <a:r>
              <a:rPr lang="en-US" altLang="en-US" sz="7200">
                <a:solidFill>
                  <a:srgbClr val="010001"/>
                </a:solidFill>
                <a:latin typeface="Times New Roman" panose="02020603050405020304" pitchFamily="18" charset="0"/>
                <a:cs typeface="Times New Roman" panose="02020603050405020304" pitchFamily="18" charset="0"/>
              </a:rPr>
              <a:t>.</a:t>
            </a:r>
          </a:p>
          <a:p>
            <a:pPr marL="0" indent="0" eaLnBrk="1" hangingPunct="1">
              <a:lnSpc>
                <a:spcPct val="120000"/>
              </a:lnSpc>
              <a:buNone/>
            </a:pPr>
            <a:r>
              <a:rPr lang="en-US" altLang="en-US" sz="7200">
                <a:solidFill>
                  <a:srgbClr val="010001"/>
                </a:solidFill>
                <a:latin typeface="Times New Roman" panose="02020603050405020304" pitchFamily="18" charset="0"/>
                <a:cs typeface="Times New Roman" panose="02020603050405020304" pitchFamily="18" charset="0"/>
              </a:rPr>
              <a:t>b. If  </a:t>
            </a:r>
            <a:r>
              <a:rPr lang="en-US" altLang="en-US" sz="7200" i="1">
                <a:solidFill>
                  <a:srgbClr val="010001"/>
                </a:solidFill>
                <a:latin typeface="Times New Roman" panose="02020603050405020304" pitchFamily="18" charset="0"/>
                <a:cs typeface="Times New Roman" panose="02020603050405020304" pitchFamily="18" charset="0"/>
              </a:rPr>
              <a:t>f</a:t>
            </a:r>
            <a:r>
              <a:rPr lang="en-US" altLang="en-US" sz="7200">
                <a:solidFill>
                  <a:srgbClr val="010001"/>
                </a:solidFill>
                <a:latin typeface="Times New Roman" panose="02020603050405020304" pitchFamily="18" charset="0"/>
                <a:cs typeface="Times New Roman" panose="02020603050405020304" pitchFamily="18" charset="0"/>
              </a:rPr>
              <a:t>  has the absolute minimum value at </a:t>
            </a:r>
            <a:r>
              <a:rPr lang="en-US" altLang="en-US" sz="7200" i="1">
                <a:solidFill>
                  <a:srgbClr val="010001"/>
                </a:solidFill>
                <a:latin typeface="Times New Roman" panose="02020603050405020304" pitchFamily="18" charset="0"/>
                <a:cs typeface="Times New Roman" panose="02020603050405020304" pitchFamily="18" charset="0"/>
              </a:rPr>
              <a:t>c</a:t>
            </a:r>
            <a:r>
              <a:rPr lang="en-US" altLang="en-US" sz="7200">
                <a:solidFill>
                  <a:srgbClr val="010001"/>
                </a:solidFill>
                <a:latin typeface="Times New Roman" panose="02020603050405020304" pitchFamily="18" charset="0"/>
                <a:cs typeface="Times New Roman" panose="02020603050405020304" pitchFamily="18" charset="0"/>
              </a:rPr>
              <a:t> then </a:t>
            </a:r>
            <a:r>
              <a:rPr lang="en-US" altLang="en-US" sz="7200" i="1">
                <a:solidFill>
                  <a:srgbClr val="010001"/>
                </a:solidFill>
                <a:latin typeface="Times New Roman" panose="02020603050405020304" pitchFamily="18" charset="0"/>
                <a:cs typeface="Times New Roman" panose="02020603050405020304" pitchFamily="18" charset="0"/>
              </a:rPr>
              <a:t>f ′(c)</a:t>
            </a:r>
            <a:r>
              <a:rPr lang="en-US" altLang="en-US" sz="7200">
                <a:solidFill>
                  <a:srgbClr val="010001"/>
                </a:solidFill>
                <a:latin typeface="Times New Roman" panose="02020603050405020304" pitchFamily="18" charset="0"/>
                <a:cs typeface="Times New Roman" panose="02020603050405020304" pitchFamily="18" charset="0"/>
              </a:rPr>
              <a:t> = 0.</a:t>
            </a:r>
          </a:p>
          <a:p>
            <a:pPr marL="0" indent="0" algn="just" eaLnBrk="1" hangingPunct="1">
              <a:lnSpc>
                <a:spcPct val="120000"/>
              </a:lnSpc>
              <a:buNone/>
            </a:pPr>
            <a:r>
              <a:rPr lang="en-US" altLang="en-US" sz="7200">
                <a:solidFill>
                  <a:srgbClr val="010001"/>
                </a:solidFill>
                <a:latin typeface="Times New Roman" panose="02020603050405020304" pitchFamily="18" charset="0"/>
                <a:cs typeface="Times New Roman" panose="02020603050405020304" pitchFamily="18" charset="0"/>
              </a:rPr>
              <a:t>c. If </a:t>
            </a:r>
            <a:r>
              <a:rPr lang="en-US" altLang="en-US" sz="7200" i="1">
                <a:solidFill>
                  <a:srgbClr val="010001"/>
                </a:solidFill>
                <a:latin typeface="Times New Roman" panose="02020603050405020304" pitchFamily="18" charset="0"/>
                <a:cs typeface="Times New Roman" panose="02020603050405020304" pitchFamily="18" charset="0"/>
              </a:rPr>
              <a:t>f</a:t>
            </a:r>
            <a:r>
              <a:rPr lang="en-US" altLang="en-US" sz="7200">
                <a:solidFill>
                  <a:srgbClr val="010001"/>
                </a:solidFill>
                <a:latin typeface="Times New Roman" panose="02020603050405020304" pitchFamily="18" charset="0"/>
                <a:cs typeface="Times New Roman" panose="02020603050405020304" pitchFamily="18" charset="0"/>
              </a:rPr>
              <a:t> is continuous on (</a:t>
            </a:r>
            <a:r>
              <a:rPr lang="en-US" altLang="en-US" sz="7200" i="1">
                <a:solidFill>
                  <a:srgbClr val="010001"/>
                </a:solidFill>
                <a:latin typeface="Times New Roman" panose="02020603050405020304" pitchFamily="18" charset="0"/>
                <a:cs typeface="Times New Roman" panose="02020603050405020304" pitchFamily="18" charset="0"/>
              </a:rPr>
              <a:t>a</a:t>
            </a:r>
            <a:r>
              <a:rPr lang="en-US" altLang="en-US" sz="7200">
                <a:solidFill>
                  <a:srgbClr val="010001"/>
                </a:solidFill>
                <a:latin typeface="Times New Roman" panose="02020603050405020304" pitchFamily="18" charset="0"/>
                <a:cs typeface="Times New Roman" panose="02020603050405020304" pitchFamily="18" charset="0"/>
              </a:rPr>
              <a:t>, </a:t>
            </a:r>
            <a:r>
              <a:rPr lang="en-US" altLang="en-US" sz="7200" i="1">
                <a:solidFill>
                  <a:srgbClr val="010001"/>
                </a:solidFill>
                <a:latin typeface="Times New Roman" panose="02020603050405020304" pitchFamily="18" charset="0"/>
                <a:cs typeface="Times New Roman" panose="02020603050405020304" pitchFamily="18" charset="0"/>
              </a:rPr>
              <a:t>b</a:t>
            </a:r>
            <a:r>
              <a:rPr lang="en-US" altLang="en-US" sz="7200">
                <a:solidFill>
                  <a:srgbClr val="010001"/>
                </a:solidFill>
                <a:latin typeface="Times New Roman" panose="02020603050405020304" pitchFamily="18" charset="0"/>
                <a:cs typeface="Times New Roman" panose="02020603050405020304" pitchFamily="18" charset="0"/>
              </a:rPr>
              <a:t>) then </a:t>
            </a:r>
            <a:r>
              <a:rPr lang="en-US" altLang="en-US" sz="7200" i="1">
                <a:solidFill>
                  <a:srgbClr val="010001"/>
                </a:solidFill>
                <a:latin typeface="Times New Roman" panose="02020603050405020304" pitchFamily="18" charset="0"/>
                <a:cs typeface="Times New Roman" panose="02020603050405020304" pitchFamily="18" charset="0"/>
              </a:rPr>
              <a:t>f</a:t>
            </a:r>
            <a:r>
              <a:rPr lang="en-US" altLang="en-US" sz="7200">
                <a:solidFill>
                  <a:srgbClr val="010001"/>
                </a:solidFill>
                <a:latin typeface="Times New Roman" panose="02020603050405020304" pitchFamily="18" charset="0"/>
                <a:cs typeface="Times New Roman" panose="02020603050405020304" pitchFamily="18" charset="0"/>
              </a:rPr>
              <a:t> attains an absolute maximum value </a:t>
            </a:r>
            <a:r>
              <a:rPr lang="en-US" altLang="en-US" sz="7200" i="1">
                <a:solidFill>
                  <a:srgbClr val="010001"/>
                </a:solidFill>
                <a:latin typeface="Times New Roman" panose="02020603050405020304" pitchFamily="18" charset="0"/>
                <a:cs typeface="Times New Roman" panose="02020603050405020304" pitchFamily="18" charset="0"/>
              </a:rPr>
              <a:t>f(c)</a:t>
            </a:r>
            <a:r>
              <a:rPr lang="en-US" altLang="en-US" sz="7200">
                <a:solidFill>
                  <a:srgbClr val="010001"/>
                </a:solidFill>
                <a:latin typeface="Times New Roman" panose="02020603050405020304" pitchFamily="18" charset="0"/>
                <a:cs typeface="Times New Roman" panose="02020603050405020304" pitchFamily="18" charset="0"/>
              </a:rPr>
              <a:t> and an absolute minimum value </a:t>
            </a:r>
            <a:r>
              <a:rPr lang="en-US" altLang="en-US" sz="7200" i="1">
                <a:solidFill>
                  <a:srgbClr val="010001"/>
                </a:solidFill>
                <a:latin typeface="Times New Roman" panose="02020603050405020304" pitchFamily="18" charset="0"/>
                <a:cs typeface="Times New Roman" panose="02020603050405020304" pitchFamily="18" charset="0"/>
              </a:rPr>
              <a:t>f(d)</a:t>
            </a:r>
            <a:r>
              <a:rPr lang="en-US" altLang="en-US" sz="7200">
                <a:solidFill>
                  <a:srgbClr val="010001"/>
                </a:solidFill>
                <a:latin typeface="Times New Roman" panose="02020603050405020304" pitchFamily="18" charset="0"/>
                <a:cs typeface="Times New Roman" panose="02020603050405020304" pitchFamily="18" charset="0"/>
              </a:rPr>
              <a:t> for some </a:t>
            </a:r>
            <a:r>
              <a:rPr lang="en-US" altLang="en-US" sz="7200" i="1">
                <a:solidFill>
                  <a:srgbClr val="010001"/>
                </a:solidFill>
                <a:latin typeface="Times New Roman" panose="02020603050405020304" pitchFamily="18" charset="0"/>
                <a:cs typeface="Times New Roman" panose="02020603050405020304" pitchFamily="18" charset="0"/>
              </a:rPr>
              <a:t>c</a:t>
            </a:r>
            <a:r>
              <a:rPr lang="en-US" altLang="en-US" sz="7200">
                <a:solidFill>
                  <a:srgbClr val="010001"/>
                </a:solidFill>
                <a:latin typeface="Times New Roman" panose="02020603050405020304" pitchFamily="18" charset="0"/>
                <a:cs typeface="Times New Roman" panose="02020603050405020304" pitchFamily="18" charset="0"/>
              </a:rPr>
              <a:t> and </a:t>
            </a:r>
            <a:r>
              <a:rPr lang="en-US" altLang="en-US" sz="7200" i="1">
                <a:solidFill>
                  <a:srgbClr val="010001"/>
                </a:solidFill>
                <a:latin typeface="Times New Roman" panose="02020603050405020304" pitchFamily="18" charset="0"/>
                <a:cs typeface="Times New Roman" panose="02020603050405020304" pitchFamily="18" charset="0"/>
              </a:rPr>
              <a:t>d</a:t>
            </a:r>
            <a:r>
              <a:rPr lang="en-US" altLang="en-US" sz="7200">
                <a:solidFill>
                  <a:srgbClr val="010001"/>
                </a:solidFill>
                <a:latin typeface="Times New Roman" panose="02020603050405020304" pitchFamily="18" charset="0"/>
                <a:cs typeface="Times New Roman" panose="02020603050405020304" pitchFamily="18" charset="0"/>
              </a:rPr>
              <a:t> in (</a:t>
            </a:r>
            <a:r>
              <a:rPr lang="en-US" altLang="en-US" sz="7200" i="1">
                <a:solidFill>
                  <a:srgbClr val="010001"/>
                </a:solidFill>
                <a:latin typeface="Times New Roman" panose="02020603050405020304" pitchFamily="18" charset="0"/>
                <a:cs typeface="Times New Roman" panose="02020603050405020304" pitchFamily="18" charset="0"/>
              </a:rPr>
              <a:t>a</a:t>
            </a:r>
            <a:r>
              <a:rPr lang="en-US" altLang="en-US" sz="7200">
                <a:solidFill>
                  <a:srgbClr val="010001"/>
                </a:solidFill>
                <a:latin typeface="Times New Roman" panose="02020603050405020304" pitchFamily="18" charset="0"/>
                <a:cs typeface="Times New Roman" panose="02020603050405020304" pitchFamily="18" charset="0"/>
              </a:rPr>
              <a:t>, </a:t>
            </a:r>
            <a:r>
              <a:rPr lang="en-US" altLang="en-US" sz="7200" i="1">
                <a:solidFill>
                  <a:srgbClr val="010001"/>
                </a:solidFill>
                <a:latin typeface="Times New Roman" panose="02020603050405020304" pitchFamily="18" charset="0"/>
                <a:cs typeface="Times New Roman" panose="02020603050405020304" pitchFamily="18" charset="0"/>
              </a:rPr>
              <a:t>b</a:t>
            </a:r>
            <a:r>
              <a:rPr lang="en-US" altLang="en-US" sz="7200">
                <a:solidFill>
                  <a:srgbClr val="010001"/>
                </a:solidFill>
                <a:latin typeface="Times New Roman" panose="02020603050405020304" pitchFamily="18" charset="0"/>
                <a:cs typeface="Times New Roman" panose="02020603050405020304" pitchFamily="18" charset="0"/>
              </a:rPr>
              <a:t>). </a:t>
            </a:r>
          </a:p>
          <a:p>
            <a:pPr marL="0" indent="0" eaLnBrk="1" hangingPunct="1">
              <a:lnSpc>
                <a:spcPct val="120000"/>
              </a:lnSpc>
              <a:buNone/>
            </a:pPr>
            <a:r>
              <a:rPr lang="en-US" altLang="en-US" sz="7200">
                <a:solidFill>
                  <a:srgbClr val="010001"/>
                </a:solidFill>
                <a:latin typeface="Times New Roman" panose="02020603050405020304" pitchFamily="18" charset="0"/>
                <a:cs typeface="Times New Roman" panose="02020603050405020304" pitchFamily="18" charset="0"/>
              </a:rPr>
              <a:t>d. All of the above.</a:t>
            </a:r>
          </a:p>
          <a:p>
            <a:pPr marL="0" indent="0" eaLnBrk="1" hangingPunct="1">
              <a:lnSpc>
                <a:spcPct val="120000"/>
              </a:lnSpc>
              <a:buNone/>
            </a:pPr>
            <a:r>
              <a:rPr lang="en-US" altLang="en-US" sz="7200">
                <a:solidFill>
                  <a:srgbClr val="010001"/>
                </a:solidFill>
                <a:latin typeface="Times New Roman" panose="02020603050405020304" pitchFamily="18" charset="0"/>
                <a:cs typeface="Times New Roman" panose="02020603050405020304" pitchFamily="18" charset="0"/>
              </a:rPr>
              <a:t>e. None of the above.</a:t>
            </a:r>
          </a:p>
        </p:txBody>
      </p:sp>
    </p:spTree>
    <p:extLst>
      <p:ext uri="{BB962C8B-B14F-4D97-AF65-F5344CB8AC3E}">
        <p14:creationId xmlns:p14="http://schemas.microsoft.com/office/powerpoint/2010/main" val="3957132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2C81B-C518-43B7-8EFD-5E8FBE781C60}"/>
              </a:ext>
            </a:extLst>
          </p:cNvPr>
          <p:cNvSpPr>
            <a:spLocks noGrp="1"/>
          </p:cNvSpPr>
          <p:nvPr>
            <p:ph type="title"/>
          </p:nvPr>
        </p:nvSpPr>
        <p:spPr>
          <a:xfrm>
            <a:off x="1072375" y="301083"/>
            <a:ext cx="10034240" cy="4237464"/>
          </a:xfrm>
        </p:spPr>
        <p:txBody>
          <a:bodyPr>
            <a:normAutofit/>
          </a:bodyPr>
          <a:lstStyle/>
          <a:p>
            <a:pPr algn="ctr"/>
            <a:r>
              <a:rPr lang="en-US" sz="6000" b="1" i="0">
                <a:solidFill>
                  <a:srgbClr val="FF00FF"/>
                </a:solidFill>
                <a:effectLst/>
                <a:latin typeface="Times New Roman" panose="02020603050405020304" pitchFamily="18" charset="0"/>
                <a:cs typeface="Times New Roman" panose="02020603050405020304" pitchFamily="18" charset="0"/>
              </a:rPr>
              <a:t>3.2.</a:t>
            </a:r>
            <a:br>
              <a:rPr lang="en-US" sz="6600" b="1" i="0">
                <a:solidFill>
                  <a:srgbClr val="FF00FF"/>
                </a:solidFill>
                <a:effectLst/>
                <a:latin typeface="Times New Roman" panose="02020603050405020304" pitchFamily="18" charset="0"/>
                <a:cs typeface="Times New Roman" panose="02020603050405020304" pitchFamily="18" charset="0"/>
              </a:rPr>
            </a:br>
            <a:r>
              <a:rPr lang="en-US" sz="6600" b="1" i="0">
                <a:solidFill>
                  <a:srgbClr val="FF00FF"/>
                </a:solidFill>
                <a:effectLst/>
                <a:latin typeface="Times New Roman" panose="02020603050405020304" pitchFamily="18" charset="0"/>
                <a:cs typeface="Times New Roman" panose="02020603050405020304" pitchFamily="18" charset="0"/>
              </a:rPr>
              <a:t> </a:t>
            </a:r>
            <a:r>
              <a:rPr lang="en-US" sz="4000" b="1" i="0">
                <a:solidFill>
                  <a:srgbClr val="FF00FF"/>
                </a:solidFill>
                <a:effectLst/>
                <a:latin typeface="Times New Roman" panose="02020603050405020304" pitchFamily="18" charset="0"/>
                <a:cs typeface="Times New Roman" panose="02020603050405020304" pitchFamily="18" charset="0"/>
              </a:rPr>
              <a:t>APPLICATIONS OF DIFFERENTIATION</a:t>
            </a:r>
            <a:br>
              <a:rPr lang="en-US" sz="6600" b="1" i="0">
                <a:solidFill>
                  <a:srgbClr val="FF00FF"/>
                </a:solidFill>
                <a:effectLst/>
                <a:latin typeface="Times New Roman" panose="02020603050405020304" pitchFamily="18" charset="0"/>
                <a:cs typeface="Times New Roman" panose="02020603050405020304" pitchFamily="18" charset="0"/>
              </a:rPr>
            </a:br>
            <a:r>
              <a:rPr lang="en-US" sz="6000" b="1" i="0">
                <a:solidFill>
                  <a:srgbClr val="FF00FF"/>
                </a:solidFill>
                <a:effectLst/>
                <a:latin typeface="Times New Roman" panose="02020603050405020304" pitchFamily="18" charset="0"/>
                <a:cs typeface="Times New Roman" panose="02020603050405020304" pitchFamily="18" charset="0"/>
              </a:rPr>
              <a:t>The Mean Value Theorem</a:t>
            </a:r>
            <a:endParaRPr lang="en-US" sz="6600"/>
          </a:p>
        </p:txBody>
      </p:sp>
      <p:sp>
        <p:nvSpPr>
          <p:cNvPr id="4" name="TextBox 3">
            <a:extLst>
              <a:ext uri="{FF2B5EF4-FFF2-40B4-BE49-F238E27FC236}">
                <a16:creationId xmlns:a16="http://schemas.microsoft.com/office/drawing/2014/main" id="{DBAD5F77-71C4-4EE5-9E62-C5CF99A98A32}"/>
              </a:ext>
            </a:extLst>
          </p:cNvPr>
          <p:cNvSpPr txBox="1"/>
          <p:nvPr/>
        </p:nvSpPr>
        <p:spPr>
          <a:xfrm>
            <a:off x="2965295" y="4087818"/>
            <a:ext cx="6261410" cy="1471172"/>
          </a:xfrm>
          <a:prstGeom prst="rect">
            <a:avLst/>
          </a:prstGeom>
          <a:noFill/>
        </p:spPr>
        <p:txBody>
          <a:bodyPr wrap="square">
            <a:spAutoFit/>
          </a:bodyPr>
          <a:lstStyle/>
          <a:p>
            <a:pPr algn="ctr" eaLnBrk="1" hangingPunct="1">
              <a:spcBef>
                <a:spcPct val="20000"/>
              </a:spcBef>
            </a:pPr>
            <a:r>
              <a:rPr lang="en-US" altLang="en-US" sz="2800">
                <a:solidFill>
                  <a:srgbClr val="800000"/>
                </a:solidFill>
                <a:latin typeface="Times New Roman" panose="02020603050405020304" pitchFamily="18" charset="0"/>
                <a:cs typeface="Times New Roman" panose="02020603050405020304" pitchFamily="18" charset="0"/>
              </a:rPr>
              <a:t>In this section, we will learn about: </a:t>
            </a:r>
          </a:p>
          <a:p>
            <a:pPr algn="ctr" eaLnBrk="1" hangingPunct="1">
              <a:spcBef>
                <a:spcPct val="20000"/>
              </a:spcBef>
            </a:pPr>
            <a:r>
              <a:rPr lang="en-US" altLang="en-US" sz="2800">
                <a:solidFill>
                  <a:srgbClr val="800000"/>
                </a:solidFill>
                <a:latin typeface="Times New Roman" panose="02020603050405020304" pitchFamily="18" charset="0"/>
                <a:cs typeface="Times New Roman" panose="02020603050405020304" pitchFamily="18" charset="0"/>
              </a:rPr>
              <a:t>The significance of the mean value theorem.</a:t>
            </a:r>
          </a:p>
        </p:txBody>
      </p:sp>
    </p:spTree>
    <p:extLst>
      <p:ext uri="{BB962C8B-B14F-4D97-AF65-F5344CB8AC3E}">
        <p14:creationId xmlns:p14="http://schemas.microsoft.com/office/powerpoint/2010/main" val="12029143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0D87E9F-E05A-4F20-9623-8A53F396B473}"/>
              </a:ext>
            </a:extLst>
          </p:cNvPr>
          <p:cNvSpPr/>
          <p:nvPr/>
        </p:nvSpPr>
        <p:spPr>
          <a:xfrm>
            <a:off x="593766" y="1096922"/>
            <a:ext cx="11127178" cy="305944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BC35C757-2A88-440F-9328-4BB0773A26E0}"/>
              </a:ext>
            </a:extLst>
          </p:cNvPr>
          <p:cNvSpPr>
            <a:spLocks noGrp="1"/>
          </p:cNvSpPr>
          <p:nvPr>
            <p:ph type="title"/>
          </p:nvPr>
        </p:nvSpPr>
        <p:spPr>
          <a:xfrm>
            <a:off x="2815936" y="87271"/>
            <a:ext cx="6560127" cy="1009651"/>
          </a:xfrm>
        </p:spPr>
        <p:txBody>
          <a:bodyPr/>
          <a:lstStyle/>
          <a:p>
            <a:r>
              <a:rPr lang="en-US" altLang="en-US" b="1">
                <a:solidFill>
                  <a:srgbClr val="FF00FF"/>
                </a:solidFill>
                <a:latin typeface="Times New Roman" panose="02020603050405020304" pitchFamily="18" charset="0"/>
                <a:cs typeface="Times New Roman" panose="02020603050405020304" pitchFamily="18" charset="0"/>
              </a:rPr>
              <a:t>ROLLE’S THEOREM</a:t>
            </a:r>
            <a:endParaRPr lang="en-US" b="1">
              <a:solidFill>
                <a:srgbClr val="FF00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A5D9EF-DC96-4FAB-98C2-5EB0443B2999}"/>
              </a:ext>
            </a:extLst>
          </p:cNvPr>
          <p:cNvSpPr>
            <a:spLocks noGrp="1"/>
          </p:cNvSpPr>
          <p:nvPr>
            <p:ph idx="1"/>
          </p:nvPr>
        </p:nvSpPr>
        <p:spPr>
          <a:xfrm>
            <a:off x="838199" y="1306286"/>
            <a:ext cx="10882745" cy="4870677"/>
          </a:xfrm>
        </p:spPr>
        <p:txBody>
          <a:bodyPr>
            <a:normAutofit/>
          </a:bodyPr>
          <a:lstStyle/>
          <a:p>
            <a:pPr marL="0" indent="3175" eaLnBrk="1" hangingPunct="1">
              <a:lnSpc>
                <a:spcPct val="80000"/>
              </a:lnSpc>
              <a:spcBef>
                <a:spcPct val="50000"/>
              </a:spcBef>
              <a:buFontTx/>
              <a:buNone/>
            </a:pPr>
            <a:r>
              <a:rPr lang="en-US" altLang="en-US" b="1">
                <a:latin typeface="Times New Roman" panose="02020603050405020304" pitchFamily="18" charset="0"/>
                <a:cs typeface="Times New Roman" panose="02020603050405020304" pitchFamily="18" charset="0"/>
              </a:rPr>
              <a:t>Theorem:</a:t>
            </a:r>
            <a:r>
              <a:rPr lang="en-US" altLang="en-US">
                <a:latin typeface="Times New Roman" panose="02020603050405020304" pitchFamily="18" charset="0"/>
                <a:cs typeface="Times New Roman" panose="02020603050405020304" pitchFamily="18" charset="0"/>
              </a:rPr>
              <a:t> Let </a:t>
            </a:r>
            <a:r>
              <a:rPr lang="en-US" altLang="en-US" i="1">
                <a:latin typeface="Times New Roman" panose="02020603050405020304" pitchFamily="18" charset="0"/>
                <a:cs typeface="Times New Roman" panose="02020603050405020304" pitchFamily="18" charset="0"/>
              </a:rPr>
              <a:t>f</a:t>
            </a:r>
            <a:r>
              <a:rPr lang="en-US" altLang="en-US">
                <a:latin typeface="Times New Roman" panose="02020603050405020304" pitchFamily="18" charset="0"/>
                <a:cs typeface="Times New Roman" panose="02020603050405020304" pitchFamily="18" charset="0"/>
              </a:rPr>
              <a:t> be a function that satisfies the following three hypotheses:</a:t>
            </a:r>
            <a:endParaRPr lang="en-US" altLang="en-US" i="1">
              <a:latin typeface="Times New Roman" panose="02020603050405020304" pitchFamily="18" charset="0"/>
              <a:cs typeface="Times New Roman" panose="02020603050405020304" pitchFamily="18" charset="0"/>
            </a:endParaRPr>
          </a:p>
          <a:p>
            <a:pPr marL="990600" lvl="1" indent="-533400" eaLnBrk="1" hangingPunct="1">
              <a:lnSpc>
                <a:spcPct val="80000"/>
              </a:lnSpc>
              <a:spcBef>
                <a:spcPct val="50000"/>
              </a:spcBef>
              <a:buFont typeface="Arial" panose="020B0604020202020204" pitchFamily="34" charset="0"/>
              <a:buAutoNum type="arabicPeriod"/>
            </a:pPr>
            <a:r>
              <a:rPr lang="en-US" altLang="en-US" sz="2800" i="1">
                <a:solidFill>
                  <a:srgbClr val="0033CC"/>
                </a:solidFill>
                <a:latin typeface="Times New Roman" panose="02020603050405020304" pitchFamily="18" charset="0"/>
                <a:cs typeface="Times New Roman" panose="02020603050405020304" pitchFamily="18" charset="0"/>
              </a:rPr>
              <a:t>f</a:t>
            </a:r>
            <a:r>
              <a:rPr lang="en-US" altLang="en-US" sz="2800">
                <a:solidFill>
                  <a:srgbClr val="0033CC"/>
                </a:solidFill>
                <a:latin typeface="Times New Roman" panose="02020603050405020304" pitchFamily="18" charset="0"/>
                <a:cs typeface="Times New Roman" panose="02020603050405020304" pitchFamily="18" charset="0"/>
              </a:rPr>
              <a:t> is continuous on the closed interval [</a:t>
            </a:r>
            <a:r>
              <a:rPr lang="en-US" altLang="en-US" sz="2800" i="1">
                <a:solidFill>
                  <a:srgbClr val="0033CC"/>
                </a:solidFill>
                <a:latin typeface="Times New Roman" panose="02020603050405020304" pitchFamily="18" charset="0"/>
                <a:cs typeface="Times New Roman" panose="02020603050405020304" pitchFamily="18" charset="0"/>
              </a:rPr>
              <a:t>a</a:t>
            </a:r>
            <a:r>
              <a:rPr lang="en-US" altLang="en-US" sz="2800">
                <a:solidFill>
                  <a:srgbClr val="0033CC"/>
                </a:solidFill>
                <a:latin typeface="Times New Roman" panose="02020603050405020304" pitchFamily="18" charset="0"/>
                <a:cs typeface="Times New Roman" panose="02020603050405020304" pitchFamily="18" charset="0"/>
              </a:rPr>
              <a:t>, </a:t>
            </a:r>
            <a:r>
              <a:rPr lang="en-US" altLang="en-US" sz="2800" i="1">
                <a:solidFill>
                  <a:srgbClr val="0033CC"/>
                </a:solidFill>
                <a:latin typeface="Times New Roman" panose="02020603050405020304" pitchFamily="18" charset="0"/>
                <a:cs typeface="Times New Roman" panose="02020603050405020304" pitchFamily="18" charset="0"/>
              </a:rPr>
              <a:t>b</a:t>
            </a:r>
            <a:r>
              <a:rPr lang="en-US" altLang="en-US" sz="2800">
                <a:solidFill>
                  <a:srgbClr val="0033CC"/>
                </a:solidFill>
                <a:latin typeface="Times New Roman" panose="02020603050405020304" pitchFamily="18" charset="0"/>
                <a:cs typeface="Times New Roman" panose="02020603050405020304" pitchFamily="18" charset="0"/>
              </a:rPr>
              <a:t>]</a:t>
            </a:r>
          </a:p>
          <a:p>
            <a:pPr marL="990600" lvl="1" indent="-533400" eaLnBrk="1" hangingPunct="1">
              <a:lnSpc>
                <a:spcPct val="80000"/>
              </a:lnSpc>
              <a:spcBef>
                <a:spcPct val="50000"/>
              </a:spcBef>
              <a:buFont typeface="Arial" panose="020B0604020202020204" pitchFamily="34" charset="0"/>
              <a:buAutoNum type="arabicPeriod"/>
            </a:pPr>
            <a:r>
              <a:rPr lang="en-US" altLang="en-US" sz="2800" i="1">
                <a:solidFill>
                  <a:srgbClr val="0033CC"/>
                </a:solidFill>
                <a:latin typeface="Times New Roman" panose="02020603050405020304" pitchFamily="18" charset="0"/>
                <a:cs typeface="Times New Roman" panose="02020603050405020304" pitchFamily="18" charset="0"/>
              </a:rPr>
              <a:t>f</a:t>
            </a:r>
            <a:r>
              <a:rPr lang="en-US" altLang="en-US" sz="2800">
                <a:solidFill>
                  <a:srgbClr val="0033CC"/>
                </a:solidFill>
                <a:latin typeface="Times New Roman" panose="02020603050405020304" pitchFamily="18" charset="0"/>
                <a:cs typeface="Times New Roman" panose="02020603050405020304" pitchFamily="18" charset="0"/>
              </a:rPr>
              <a:t> is differentiable on the opened interval (</a:t>
            </a:r>
            <a:r>
              <a:rPr lang="en-US" altLang="en-US" sz="2800" i="1">
                <a:solidFill>
                  <a:srgbClr val="0033CC"/>
                </a:solidFill>
                <a:latin typeface="Times New Roman" panose="02020603050405020304" pitchFamily="18" charset="0"/>
                <a:cs typeface="Times New Roman" panose="02020603050405020304" pitchFamily="18" charset="0"/>
              </a:rPr>
              <a:t>a</a:t>
            </a:r>
            <a:r>
              <a:rPr lang="en-US" altLang="en-US" sz="2800">
                <a:solidFill>
                  <a:srgbClr val="0033CC"/>
                </a:solidFill>
                <a:latin typeface="Times New Roman" panose="02020603050405020304" pitchFamily="18" charset="0"/>
                <a:cs typeface="Times New Roman" panose="02020603050405020304" pitchFamily="18" charset="0"/>
              </a:rPr>
              <a:t>, </a:t>
            </a:r>
            <a:r>
              <a:rPr lang="en-US" altLang="en-US" sz="2800" i="1">
                <a:solidFill>
                  <a:srgbClr val="0033CC"/>
                </a:solidFill>
                <a:latin typeface="Times New Roman" panose="02020603050405020304" pitchFamily="18" charset="0"/>
                <a:cs typeface="Times New Roman" panose="02020603050405020304" pitchFamily="18" charset="0"/>
              </a:rPr>
              <a:t>b</a:t>
            </a:r>
            <a:r>
              <a:rPr lang="en-US" altLang="en-US" sz="2800">
                <a:solidFill>
                  <a:srgbClr val="0033CC"/>
                </a:solidFill>
                <a:latin typeface="Times New Roman" panose="02020603050405020304" pitchFamily="18" charset="0"/>
                <a:cs typeface="Times New Roman" panose="02020603050405020304" pitchFamily="18" charset="0"/>
              </a:rPr>
              <a:t>)</a:t>
            </a:r>
          </a:p>
          <a:p>
            <a:pPr marL="990600" lvl="1" indent="-533400" eaLnBrk="1" hangingPunct="1">
              <a:lnSpc>
                <a:spcPct val="80000"/>
              </a:lnSpc>
              <a:spcBef>
                <a:spcPct val="50000"/>
              </a:spcBef>
              <a:buFont typeface="Arial" panose="020B0604020202020204" pitchFamily="34" charset="0"/>
              <a:buAutoNum type="arabicPeriod"/>
            </a:pPr>
            <a:r>
              <a:rPr lang="en-US" altLang="en-US" sz="2800" i="1">
                <a:solidFill>
                  <a:srgbClr val="FF0000"/>
                </a:solidFill>
                <a:latin typeface="Times New Roman" panose="02020603050405020304" pitchFamily="18" charset="0"/>
                <a:cs typeface="Times New Roman" panose="02020603050405020304" pitchFamily="18" charset="0"/>
              </a:rPr>
              <a:t>f</a:t>
            </a:r>
            <a:r>
              <a:rPr lang="en-US" altLang="en-US" sz="2800">
                <a:solidFill>
                  <a:srgbClr val="FF0000"/>
                </a:solidFill>
                <a:latin typeface="Times New Roman" panose="02020603050405020304" pitchFamily="18" charset="0"/>
                <a:cs typeface="Times New Roman" panose="02020603050405020304" pitchFamily="18" charset="0"/>
              </a:rPr>
              <a:t>(</a:t>
            </a:r>
            <a:r>
              <a:rPr lang="en-US" altLang="en-US" sz="2800" i="1">
                <a:solidFill>
                  <a:srgbClr val="FF0000"/>
                </a:solidFill>
                <a:latin typeface="Times New Roman" panose="02020603050405020304" pitchFamily="18" charset="0"/>
                <a:cs typeface="Times New Roman" panose="02020603050405020304" pitchFamily="18" charset="0"/>
              </a:rPr>
              <a:t>a</a:t>
            </a:r>
            <a:r>
              <a:rPr lang="en-US" altLang="en-US" sz="2800">
                <a:solidFill>
                  <a:srgbClr val="FF0000"/>
                </a:solidFill>
                <a:latin typeface="Times New Roman" panose="02020603050405020304" pitchFamily="18" charset="0"/>
                <a:cs typeface="Times New Roman" panose="02020603050405020304" pitchFamily="18" charset="0"/>
              </a:rPr>
              <a:t>) = </a:t>
            </a:r>
            <a:r>
              <a:rPr lang="en-US" altLang="en-US" sz="2800" i="1">
                <a:solidFill>
                  <a:srgbClr val="FF0000"/>
                </a:solidFill>
                <a:latin typeface="Times New Roman" panose="02020603050405020304" pitchFamily="18" charset="0"/>
                <a:cs typeface="Times New Roman" panose="02020603050405020304" pitchFamily="18" charset="0"/>
              </a:rPr>
              <a:t>f</a:t>
            </a:r>
            <a:r>
              <a:rPr lang="en-US" altLang="en-US" sz="2800">
                <a:solidFill>
                  <a:srgbClr val="FF0000"/>
                </a:solidFill>
                <a:latin typeface="Times New Roman" panose="02020603050405020304" pitchFamily="18" charset="0"/>
                <a:cs typeface="Times New Roman" panose="02020603050405020304" pitchFamily="18" charset="0"/>
              </a:rPr>
              <a:t>(</a:t>
            </a:r>
            <a:r>
              <a:rPr lang="en-US" altLang="en-US" sz="2800" i="1">
                <a:solidFill>
                  <a:srgbClr val="FF0000"/>
                </a:solidFill>
                <a:latin typeface="Times New Roman" panose="02020603050405020304" pitchFamily="18" charset="0"/>
                <a:cs typeface="Times New Roman" panose="02020603050405020304" pitchFamily="18" charset="0"/>
              </a:rPr>
              <a:t>b</a:t>
            </a:r>
            <a:r>
              <a:rPr lang="en-US" altLang="en-US" sz="2800">
                <a:solidFill>
                  <a:srgbClr val="FF0000"/>
                </a:solidFill>
                <a:latin typeface="Times New Roman" panose="02020603050405020304" pitchFamily="18" charset="0"/>
                <a:cs typeface="Times New Roman" panose="02020603050405020304" pitchFamily="18" charset="0"/>
              </a:rPr>
              <a:t>)</a:t>
            </a:r>
          </a:p>
          <a:p>
            <a:pPr marL="0" indent="3175" eaLnBrk="1" hangingPunct="1">
              <a:lnSpc>
                <a:spcPct val="80000"/>
              </a:lnSpc>
              <a:spcBef>
                <a:spcPct val="50000"/>
              </a:spcBef>
              <a:buFontTx/>
              <a:buNone/>
            </a:pPr>
            <a:r>
              <a:rPr lang="en-US" altLang="en-US">
                <a:latin typeface="Times New Roman" panose="02020603050405020304" pitchFamily="18" charset="0"/>
                <a:cs typeface="Times New Roman" panose="02020603050405020304" pitchFamily="18" charset="0"/>
              </a:rPr>
              <a:t>Then, </a:t>
            </a:r>
            <a:r>
              <a:rPr lang="en-US" altLang="en-US">
                <a:solidFill>
                  <a:schemeClr val="accent2"/>
                </a:solidFill>
                <a:latin typeface="Times New Roman" panose="02020603050405020304" pitchFamily="18" charset="0"/>
                <a:cs typeface="Times New Roman" panose="02020603050405020304" pitchFamily="18" charset="0"/>
              </a:rPr>
              <a:t>there is a number </a:t>
            </a:r>
            <a:r>
              <a:rPr lang="en-US" altLang="en-US" i="1">
                <a:solidFill>
                  <a:schemeClr val="accent2"/>
                </a:solidFill>
                <a:latin typeface="Times New Roman" panose="02020603050405020304" pitchFamily="18" charset="0"/>
                <a:cs typeface="Times New Roman" panose="02020603050405020304" pitchFamily="18" charset="0"/>
              </a:rPr>
              <a:t>c </a:t>
            </a:r>
            <a:r>
              <a:rPr lang="en-US" altLang="en-US">
                <a:solidFill>
                  <a:schemeClr val="accent2"/>
                </a:solidFill>
                <a:latin typeface="Times New Roman" panose="02020603050405020304" pitchFamily="18" charset="0"/>
                <a:cs typeface="Times New Roman" panose="02020603050405020304" pitchFamily="18" charset="0"/>
              </a:rPr>
              <a:t>in (</a:t>
            </a:r>
            <a:r>
              <a:rPr lang="en-US" altLang="en-US" i="1">
                <a:solidFill>
                  <a:schemeClr val="accent2"/>
                </a:solidFill>
                <a:latin typeface="Times New Roman" panose="02020603050405020304" pitchFamily="18" charset="0"/>
                <a:cs typeface="Times New Roman" panose="02020603050405020304" pitchFamily="18" charset="0"/>
              </a:rPr>
              <a:t>a</a:t>
            </a:r>
            <a:r>
              <a:rPr lang="en-US" altLang="en-US">
                <a:solidFill>
                  <a:schemeClr val="accent2"/>
                </a:solidFill>
                <a:latin typeface="Times New Roman" panose="02020603050405020304" pitchFamily="18" charset="0"/>
                <a:cs typeface="Times New Roman" panose="02020603050405020304" pitchFamily="18" charset="0"/>
              </a:rPr>
              <a:t>, </a:t>
            </a:r>
            <a:r>
              <a:rPr lang="en-US" altLang="en-US" i="1">
                <a:solidFill>
                  <a:schemeClr val="accent2"/>
                </a:solidFill>
                <a:latin typeface="Times New Roman" panose="02020603050405020304" pitchFamily="18" charset="0"/>
                <a:cs typeface="Times New Roman" panose="02020603050405020304" pitchFamily="18" charset="0"/>
              </a:rPr>
              <a:t>b</a:t>
            </a:r>
            <a:r>
              <a:rPr lang="en-US" altLang="en-US">
                <a:solidFill>
                  <a:schemeClr val="accent2"/>
                </a:solidFill>
                <a:latin typeface="Times New Roman" panose="02020603050405020304" pitchFamily="18" charset="0"/>
                <a:cs typeface="Times New Roman" panose="02020603050405020304" pitchFamily="18" charset="0"/>
              </a:rPr>
              <a:t>) such that </a:t>
            </a:r>
            <a:r>
              <a:rPr lang="en-US" altLang="en-US" i="1">
                <a:solidFill>
                  <a:srgbClr val="FF0000"/>
                </a:solidFill>
                <a:latin typeface="Times New Roman" panose="02020603050405020304" pitchFamily="18" charset="0"/>
                <a:cs typeface="Times New Roman" panose="02020603050405020304" pitchFamily="18" charset="0"/>
              </a:rPr>
              <a:t>f’</a:t>
            </a:r>
            <a:r>
              <a:rPr lang="en-US" altLang="en-US">
                <a:solidFill>
                  <a:srgbClr val="FF0000"/>
                </a:solidFill>
                <a:latin typeface="Times New Roman" panose="02020603050405020304" pitchFamily="18" charset="0"/>
                <a:cs typeface="Times New Roman" panose="02020603050405020304" pitchFamily="18" charset="0"/>
              </a:rPr>
              <a:t>(</a:t>
            </a:r>
            <a:r>
              <a:rPr lang="en-US" altLang="en-US" i="1">
                <a:solidFill>
                  <a:srgbClr val="FF0000"/>
                </a:solidFill>
                <a:latin typeface="Times New Roman" panose="02020603050405020304" pitchFamily="18" charset="0"/>
                <a:cs typeface="Times New Roman" panose="02020603050405020304" pitchFamily="18" charset="0"/>
              </a:rPr>
              <a:t>c</a:t>
            </a:r>
            <a:r>
              <a:rPr lang="en-US" altLang="en-US">
                <a:solidFill>
                  <a:srgbClr val="FF0000"/>
                </a:solidFill>
                <a:latin typeface="Times New Roman" panose="02020603050405020304" pitchFamily="18" charset="0"/>
                <a:cs typeface="Times New Roman" panose="02020603050405020304" pitchFamily="18" charset="0"/>
              </a:rPr>
              <a:t>) = 0</a:t>
            </a:r>
            <a:r>
              <a:rPr lang="en-US" altLang="en-US">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56490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91DAAC-CC97-46B6-9E9E-24D3E3BC64E0}"/>
              </a:ext>
            </a:extLst>
          </p:cNvPr>
          <p:cNvSpPr>
            <a:spLocks noGrp="1"/>
          </p:cNvSpPr>
          <p:nvPr>
            <p:ph idx="1"/>
          </p:nvPr>
        </p:nvSpPr>
        <p:spPr>
          <a:xfrm>
            <a:off x="838200" y="1148576"/>
            <a:ext cx="10515600" cy="5028387"/>
          </a:xfrm>
        </p:spPr>
        <p:txBody>
          <a:bodyPr>
            <a:normAutofit/>
          </a:bodyPr>
          <a:lstStyle/>
          <a:p>
            <a:pPr marL="714375" indent="-714375">
              <a:lnSpc>
                <a:spcPct val="110000"/>
              </a:lnSpc>
              <a:buFont typeface="Wingdings" panose="05000000000000000000" pitchFamily="2" charset="2"/>
              <a:buChar char="v"/>
            </a:pPr>
            <a:r>
              <a:rPr lang="en-US" sz="3600" b="1">
                <a:solidFill>
                  <a:srgbClr val="FF0000"/>
                </a:solidFill>
                <a:latin typeface="Times New Roman" panose="02020603050405020304" pitchFamily="18" charset="0"/>
                <a:cs typeface="Times New Roman" panose="02020603050405020304" pitchFamily="18" charset="0"/>
              </a:rPr>
              <a:t>3.1. Maximum and minimum.</a:t>
            </a:r>
          </a:p>
          <a:p>
            <a:pPr marL="714375" indent="-714375">
              <a:lnSpc>
                <a:spcPct val="110000"/>
              </a:lnSpc>
              <a:buFont typeface="Wingdings" panose="05000000000000000000" pitchFamily="2" charset="2"/>
              <a:buChar char="v"/>
            </a:pPr>
            <a:r>
              <a:rPr lang="en-US" sz="3600" b="1">
                <a:solidFill>
                  <a:srgbClr val="FF0000"/>
                </a:solidFill>
                <a:latin typeface="Times New Roman" panose="02020603050405020304" pitchFamily="18" charset="0"/>
                <a:cs typeface="Times New Roman" panose="02020603050405020304" pitchFamily="18" charset="0"/>
              </a:rPr>
              <a:t>3.2. Mean value theorem.</a:t>
            </a:r>
          </a:p>
          <a:p>
            <a:pPr marL="714375" indent="-714375">
              <a:lnSpc>
                <a:spcPct val="110000"/>
              </a:lnSpc>
              <a:buFont typeface="Wingdings" panose="05000000000000000000" pitchFamily="2" charset="2"/>
              <a:buChar char="v"/>
            </a:pPr>
            <a:r>
              <a:rPr lang="en-US" sz="3600" b="1">
                <a:solidFill>
                  <a:srgbClr val="FF0000"/>
                </a:solidFill>
                <a:latin typeface="Times New Roman" panose="02020603050405020304" pitchFamily="18" charset="0"/>
                <a:cs typeface="Times New Roman" panose="02020603050405020304" pitchFamily="18" charset="0"/>
              </a:rPr>
              <a:t>3.3. Derivates and the shapes of Graphs.</a:t>
            </a:r>
          </a:p>
          <a:p>
            <a:pPr marL="714375" indent="-714375">
              <a:lnSpc>
                <a:spcPct val="110000"/>
              </a:lnSpc>
              <a:buFont typeface="Wingdings" panose="05000000000000000000" pitchFamily="2" charset="2"/>
              <a:buChar char="v"/>
            </a:pPr>
            <a:r>
              <a:rPr lang="en-US" sz="3600" b="1">
                <a:solidFill>
                  <a:srgbClr val="FF0000"/>
                </a:solidFill>
                <a:latin typeface="Times New Roman" panose="02020603050405020304" pitchFamily="18" charset="0"/>
                <a:cs typeface="Times New Roman" panose="02020603050405020304" pitchFamily="18" charset="0"/>
              </a:rPr>
              <a:t>3.5. Optimization Problems.</a:t>
            </a:r>
          </a:p>
          <a:p>
            <a:pPr marL="714375" indent="-714375">
              <a:lnSpc>
                <a:spcPct val="110000"/>
              </a:lnSpc>
              <a:buFont typeface="Wingdings" panose="05000000000000000000" pitchFamily="2" charset="2"/>
              <a:buChar char="v"/>
            </a:pPr>
            <a:r>
              <a:rPr lang="en-US" sz="3600" b="1">
                <a:solidFill>
                  <a:srgbClr val="FF0000"/>
                </a:solidFill>
                <a:latin typeface="Times New Roman" panose="02020603050405020304" pitchFamily="18" charset="0"/>
                <a:cs typeface="Times New Roman" panose="02020603050405020304" pitchFamily="18" charset="0"/>
              </a:rPr>
              <a:t>3.6. Newton’s Method.</a:t>
            </a:r>
          </a:p>
          <a:p>
            <a:pPr marL="714375" indent="-714375">
              <a:lnSpc>
                <a:spcPct val="110000"/>
              </a:lnSpc>
              <a:buFont typeface="Wingdings" panose="05000000000000000000" pitchFamily="2" charset="2"/>
              <a:buChar char="v"/>
            </a:pPr>
            <a:r>
              <a:rPr lang="en-US" sz="3600" b="1">
                <a:solidFill>
                  <a:srgbClr val="FF0000"/>
                </a:solidFill>
                <a:latin typeface="Times New Roman" panose="02020603050405020304" pitchFamily="18" charset="0"/>
                <a:cs typeface="Times New Roman" panose="02020603050405020304" pitchFamily="18" charset="0"/>
              </a:rPr>
              <a:t>3.7. Antiderivatives.</a:t>
            </a:r>
          </a:p>
        </p:txBody>
      </p:sp>
    </p:spTree>
    <p:extLst>
      <p:ext uri="{BB962C8B-B14F-4D97-AF65-F5344CB8AC3E}">
        <p14:creationId xmlns:p14="http://schemas.microsoft.com/office/powerpoint/2010/main" val="3716937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5C757-2A88-440F-9328-4BB0773A26E0}"/>
              </a:ext>
            </a:extLst>
          </p:cNvPr>
          <p:cNvSpPr>
            <a:spLocks noGrp="1"/>
          </p:cNvSpPr>
          <p:nvPr>
            <p:ph type="title"/>
          </p:nvPr>
        </p:nvSpPr>
        <p:spPr>
          <a:xfrm>
            <a:off x="2815936" y="87271"/>
            <a:ext cx="6560127" cy="1009651"/>
          </a:xfrm>
        </p:spPr>
        <p:txBody>
          <a:bodyPr/>
          <a:lstStyle/>
          <a:p>
            <a:r>
              <a:rPr lang="en-US" altLang="en-US" b="1">
                <a:solidFill>
                  <a:srgbClr val="FF00FF"/>
                </a:solidFill>
                <a:latin typeface="Times New Roman" panose="02020603050405020304" pitchFamily="18" charset="0"/>
                <a:cs typeface="Times New Roman" panose="02020603050405020304" pitchFamily="18" charset="0"/>
              </a:rPr>
              <a:t>ROLLE’S THEOREM</a:t>
            </a:r>
            <a:endParaRPr lang="en-US" b="1">
              <a:solidFill>
                <a:srgbClr val="FF00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A5D9EF-DC96-4FAB-98C2-5EB0443B2999}"/>
              </a:ext>
            </a:extLst>
          </p:cNvPr>
          <p:cNvSpPr>
            <a:spLocks noGrp="1"/>
          </p:cNvSpPr>
          <p:nvPr>
            <p:ph idx="1"/>
          </p:nvPr>
        </p:nvSpPr>
        <p:spPr>
          <a:xfrm>
            <a:off x="291935" y="2565071"/>
            <a:ext cx="4113810" cy="2303812"/>
          </a:xfrm>
        </p:spPr>
        <p:txBody>
          <a:bodyPr>
            <a:normAutofit/>
          </a:bodyPr>
          <a:lstStyle/>
          <a:p>
            <a:pPr marL="0" indent="3175" algn="ctr">
              <a:lnSpc>
                <a:spcPct val="80000"/>
              </a:lnSpc>
              <a:spcBef>
                <a:spcPct val="50000"/>
              </a:spcBef>
              <a:buNone/>
            </a:pPr>
            <a:r>
              <a:rPr lang="en-US" altLang="en-US" sz="3600">
                <a:solidFill>
                  <a:srgbClr val="0033CC"/>
                </a:solidFill>
                <a:latin typeface="Times New Roman" panose="02020603050405020304" pitchFamily="18" charset="0"/>
                <a:cs typeface="Times New Roman" panose="02020603050405020304" pitchFamily="18" charset="0"/>
              </a:rPr>
              <a:t>The figures show </a:t>
            </a:r>
            <a:br>
              <a:rPr lang="en-US" altLang="en-US" sz="3600">
                <a:solidFill>
                  <a:srgbClr val="0033CC"/>
                </a:solidFill>
                <a:latin typeface="Times New Roman" panose="02020603050405020304" pitchFamily="18" charset="0"/>
                <a:cs typeface="Times New Roman" panose="02020603050405020304" pitchFamily="18" charset="0"/>
              </a:rPr>
            </a:br>
            <a:r>
              <a:rPr lang="en-US" altLang="en-US" sz="3600">
                <a:solidFill>
                  <a:srgbClr val="0033CC"/>
                </a:solidFill>
                <a:latin typeface="Times New Roman" panose="02020603050405020304" pitchFamily="18" charset="0"/>
                <a:cs typeface="Times New Roman" panose="02020603050405020304" pitchFamily="18" charset="0"/>
              </a:rPr>
              <a:t>the graphs of </a:t>
            </a:r>
            <a:br>
              <a:rPr lang="en-US" altLang="en-US" sz="3600">
                <a:solidFill>
                  <a:srgbClr val="0033CC"/>
                </a:solidFill>
                <a:latin typeface="Times New Roman" panose="02020603050405020304" pitchFamily="18" charset="0"/>
                <a:cs typeface="Times New Roman" panose="02020603050405020304" pitchFamily="18" charset="0"/>
              </a:rPr>
            </a:br>
            <a:r>
              <a:rPr lang="en-US" altLang="en-US" sz="3600">
                <a:solidFill>
                  <a:srgbClr val="0033CC"/>
                </a:solidFill>
                <a:latin typeface="Times New Roman" panose="02020603050405020304" pitchFamily="18" charset="0"/>
                <a:cs typeface="Times New Roman" panose="02020603050405020304" pitchFamily="18" charset="0"/>
              </a:rPr>
              <a:t>four such functions.</a:t>
            </a:r>
          </a:p>
        </p:txBody>
      </p:sp>
      <p:pic>
        <p:nvPicPr>
          <p:cNvPr id="5" name="Picture 4">
            <a:extLst>
              <a:ext uri="{FF2B5EF4-FFF2-40B4-BE49-F238E27FC236}">
                <a16:creationId xmlns:a16="http://schemas.microsoft.com/office/drawing/2014/main" id="{B5471120-3466-4DDD-A91F-E60074C2EAB6}"/>
              </a:ext>
            </a:extLst>
          </p:cNvPr>
          <p:cNvPicPr>
            <a:picLocks noChangeAspect="1"/>
          </p:cNvPicPr>
          <p:nvPr/>
        </p:nvPicPr>
        <p:blipFill>
          <a:blip r:embed="rId2"/>
          <a:stretch>
            <a:fillRect/>
          </a:stretch>
        </p:blipFill>
        <p:spPr>
          <a:xfrm>
            <a:off x="4601688" y="1096921"/>
            <a:ext cx="3513610" cy="2849132"/>
          </a:xfrm>
          <a:prstGeom prst="rect">
            <a:avLst/>
          </a:prstGeom>
        </p:spPr>
      </p:pic>
      <p:pic>
        <p:nvPicPr>
          <p:cNvPr id="6" name="Picture 5">
            <a:extLst>
              <a:ext uri="{FF2B5EF4-FFF2-40B4-BE49-F238E27FC236}">
                <a16:creationId xmlns:a16="http://schemas.microsoft.com/office/drawing/2014/main" id="{F37249D7-1D44-4DDF-B9CE-FCC9B94068FC}"/>
              </a:ext>
            </a:extLst>
          </p:cNvPr>
          <p:cNvPicPr>
            <a:picLocks noChangeAspect="1"/>
          </p:cNvPicPr>
          <p:nvPr/>
        </p:nvPicPr>
        <p:blipFill>
          <a:blip r:embed="rId3"/>
          <a:stretch>
            <a:fillRect/>
          </a:stretch>
        </p:blipFill>
        <p:spPr>
          <a:xfrm>
            <a:off x="8311241" y="1096921"/>
            <a:ext cx="3524518" cy="2849132"/>
          </a:xfrm>
          <a:prstGeom prst="rect">
            <a:avLst/>
          </a:prstGeom>
        </p:spPr>
      </p:pic>
      <p:pic>
        <p:nvPicPr>
          <p:cNvPr id="7" name="Picture 6">
            <a:extLst>
              <a:ext uri="{FF2B5EF4-FFF2-40B4-BE49-F238E27FC236}">
                <a16:creationId xmlns:a16="http://schemas.microsoft.com/office/drawing/2014/main" id="{BE6C1651-8E49-45F3-961A-CC51860EFF21}"/>
              </a:ext>
            </a:extLst>
          </p:cNvPr>
          <p:cNvPicPr>
            <a:picLocks noChangeAspect="1"/>
          </p:cNvPicPr>
          <p:nvPr/>
        </p:nvPicPr>
        <p:blipFill>
          <a:blip r:embed="rId4"/>
          <a:stretch>
            <a:fillRect/>
          </a:stretch>
        </p:blipFill>
        <p:spPr>
          <a:xfrm>
            <a:off x="4601688" y="4040309"/>
            <a:ext cx="3484292" cy="2817691"/>
          </a:xfrm>
          <a:prstGeom prst="rect">
            <a:avLst/>
          </a:prstGeom>
        </p:spPr>
      </p:pic>
      <p:pic>
        <p:nvPicPr>
          <p:cNvPr id="8" name="Picture 7">
            <a:extLst>
              <a:ext uri="{FF2B5EF4-FFF2-40B4-BE49-F238E27FC236}">
                <a16:creationId xmlns:a16="http://schemas.microsoft.com/office/drawing/2014/main" id="{7490AD79-8C17-4E68-A7D1-7D1C6C01E926}"/>
              </a:ext>
            </a:extLst>
          </p:cNvPr>
          <p:cNvPicPr>
            <a:picLocks noChangeAspect="1"/>
          </p:cNvPicPr>
          <p:nvPr/>
        </p:nvPicPr>
        <p:blipFill>
          <a:blip r:embed="rId5"/>
          <a:stretch>
            <a:fillRect/>
          </a:stretch>
        </p:blipFill>
        <p:spPr>
          <a:xfrm>
            <a:off x="8311241" y="4040309"/>
            <a:ext cx="3524518" cy="2817691"/>
          </a:xfrm>
          <a:prstGeom prst="rect">
            <a:avLst/>
          </a:prstGeom>
        </p:spPr>
      </p:pic>
    </p:spTree>
    <p:extLst>
      <p:ext uri="{BB962C8B-B14F-4D97-AF65-F5344CB8AC3E}">
        <p14:creationId xmlns:p14="http://schemas.microsoft.com/office/powerpoint/2010/main" val="3314437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5C757-2A88-440F-9328-4BB0773A26E0}"/>
              </a:ext>
            </a:extLst>
          </p:cNvPr>
          <p:cNvSpPr>
            <a:spLocks noGrp="1"/>
          </p:cNvSpPr>
          <p:nvPr>
            <p:ph type="title"/>
          </p:nvPr>
        </p:nvSpPr>
        <p:spPr>
          <a:xfrm>
            <a:off x="2815936" y="87271"/>
            <a:ext cx="6560127" cy="1009651"/>
          </a:xfrm>
        </p:spPr>
        <p:txBody>
          <a:bodyPr/>
          <a:lstStyle/>
          <a:p>
            <a:r>
              <a:rPr lang="en-US" altLang="en-US" b="1">
                <a:solidFill>
                  <a:srgbClr val="FF00FF"/>
                </a:solidFill>
                <a:latin typeface="Times New Roman" panose="02020603050405020304" pitchFamily="18" charset="0"/>
                <a:cs typeface="Times New Roman" panose="02020603050405020304" pitchFamily="18" charset="0"/>
              </a:rPr>
              <a:t>ROLLE’S THEOREM</a:t>
            </a:r>
            <a:endParaRPr lang="en-US" b="1">
              <a:solidFill>
                <a:srgbClr val="FF00FF"/>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60F36E9D-4D3D-4EF3-90EC-C33288F13E4B}"/>
              </a:ext>
            </a:extLst>
          </p:cNvPr>
          <p:cNvPicPr>
            <a:picLocks noGrp="1" noChangeAspect="1"/>
          </p:cNvPicPr>
          <p:nvPr>
            <p:ph idx="1"/>
          </p:nvPr>
        </p:nvPicPr>
        <p:blipFill>
          <a:blip r:embed="rId2"/>
          <a:stretch>
            <a:fillRect/>
          </a:stretch>
        </p:blipFill>
        <p:spPr>
          <a:xfrm>
            <a:off x="154379" y="1096922"/>
            <a:ext cx="11863450" cy="5256377"/>
          </a:xfrm>
          <a:prstGeom prst="rect">
            <a:avLst/>
          </a:prstGeom>
        </p:spPr>
      </p:pic>
    </p:spTree>
    <p:extLst>
      <p:ext uri="{BB962C8B-B14F-4D97-AF65-F5344CB8AC3E}">
        <p14:creationId xmlns:p14="http://schemas.microsoft.com/office/powerpoint/2010/main" val="3610098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0D87E9F-E05A-4F20-9623-8A53F396B473}"/>
              </a:ext>
            </a:extLst>
          </p:cNvPr>
          <p:cNvSpPr/>
          <p:nvPr/>
        </p:nvSpPr>
        <p:spPr>
          <a:xfrm>
            <a:off x="593766" y="1096921"/>
            <a:ext cx="11127178" cy="445479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E0B458EE-63C2-462C-AB3B-DEE5AC0C8069}"/>
              </a:ext>
            </a:extLst>
          </p:cNvPr>
          <p:cNvSpPr/>
          <p:nvPr/>
        </p:nvSpPr>
        <p:spPr>
          <a:xfrm>
            <a:off x="3656280" y="4674929"/>
            <a:ext cx="4205185" cy="509917"/>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76DF080F-0C7E-49EE-AA6C-9DB437D15711}"/>
              </a:ext>
            </a:extLst>
          </p:cNvPr>
          <p:cNvSpPr/>
          <p:nvPr/>
        </p:nvSpPr>
        <p:spPr>
          <a:xfrm>
            <a:off x="7369381" y="3170712"/>
            <a:ext cx="3104655" cy="115190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35C757-2A88-440F-9328-4BB0773A26E0}"/>
              </a:ext>
            </a:extLst>
          </p:cNvPr>
          <p:cNvSpPr>
            <a:spLocks noGrp="1"/>
          </p:cNvSpPr>
          <p:nvPr>
            <p:ph type="title"/>
          </p:nvPr>
        </p:nvSpPr>
        <p:spPr>
          <a:xfrm>
            <a:off x="2815936" y="87271"/>
            <a:ext cx="9106890" cy="1009651"/>
          </a:xfrm>
        </p:spPr>
        <p:txBody>
          <a:bodyPr>
            <a:noAutofit/>
          </a:bodyPr>
          <a:lstStyle/>
          <a:p>
            <a:r>
              <a:rPr lang="en-US" altLang="en-US" sz="3600" b="1">
                <a:solidFill>
                  <a:srgbClr val="FF00FF"/>
                </a:solidFill>
                <a:latin typeface="Times New Roman" panose="02020603050405020304" pitchFamily="18" charset="0"/>
                <a:cs typeface="Times New Roman" panose="02020603050405020304" pitchFamily="18" charset="0"/>
              </a:rPr>
              <a:t>MEAN VALUE THEOREM (LAGRANGE)</a:t>
            </a:r>
            <a:endParaRPr lang="en-US" sz="3600" b="1">
              <a:solidFill>
                <a:srgbClr val="FF00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A5D9EF-DC96-4FAB-98C2-5EB0443B2999}"/>
              </a:ext>
            </a:extLst>
          </p:cNvPr>
          <p:cNvSpPr>
            <a:spLocks noGrp="1"/>
          </p:cNvSpPr>
          <p:nvPr>
            <p:ph idx="1"/>
          </p:nvPr>
        </p:nvSpPr>
        <p:spPr>
          <a:xfrm>
            <a:off x="838199" y="1306286"/>
            <a:ext cx="10882745" cy="4870677"/>
          </a:xfrm>
        </p:spPr>
        <p:txBody>
          <a:bodyPr>
            <a:normAutofit/>
          </a:bodyPr>
          <a:lstStyle/>
          <a:p>
            <a:pPr marL="0" indent="3175" eaLnBrk="1" hangingPunct="1">
              <a:lnSpc>
                <a:spcPct val="80000"/>
              </a:lnSpc>
              <a:spcBef>
                <a:spcPct val="50000"/>
              </a:spcBef>
              <a:buFontTx/>
              <a:buNone/>
            </a:pPr>
            <a:r>
              <a:rPr lang="en-US" altLang="en-US" b="1">
                <a:latin typeface="Times New Roman" panose="02020603050405020304" pitchFamily="18" charset="0"/>
                <a:cs typeface="Times New Roman" panose="02020603050405020304" pitchFamily="18" charset="0"/>
              </a:rPr>
              <a:t>Theorem: </a:t>
            </a:r>
            <a:r>
              <a:rPr lang="en-US" altLang="en-US">
                <a:latin typeface="Times New Roman" panose="02020603050405020304" pitchFamily="18" charset="0"/>
                <a:cs typeface="Times New Roman" panose="02020603050405020304" pitchFamily="18" charset="0"/>
              </a:rPr>
              <a:t>Let </a:t>
            </a:r>
            <a:r>
              <a:rPr lang="en-US" altLang="en-US" i="1">
                <a:latin typeface="Times New Roman" panose="02020603050405020304" pitchFamily="18" charset="0"/>
                <a:cs typeface="Times New Roman" panose="02020603050405020304" pitchFamily="18" charset="0"/>
              </a:rPr>
              <a:t>f</a:t>
            </a:r>
            <a:r>
              <a:rPr lang="en-US" altLang="en-US">
                <a:latin typeface="Times New Roman" panose="02020603050405020304" pitchFamily="18" charset="0"/>
                <a:cs typeface="Times New Roman" panose="02020603050405020304" pitchFamily="18" charset="0"/>
              </a:rPr>
              <a:t>  be a function that fulfills two hypotheses:</a:t>
            </a:r>
          </a:p>
          <a:p>
            <a:pPr marL="712788" indent="-439738" eaLnBrk="1" hangingPunct="1">
              <a:lnSpc>
                <a:spcPct val="80000"/>
              </a:lnSpc>
              <a:spcBef>
                <a:spcPct val="50000"/>
              </a:spcBef>
              <a:buFont typeface="Wingdings" panose="05000000000000000000" pitchFamily="2" charset="2"/>
              <a:buChar char="ü"/>
            </a:pPr>
            <a:r>
              <a:rPr lang="en-US" altLang="en-US" i="1">
                <a:latin typeface="Times New Roman" panose="02020603050405020304" pitchFamily="18" charset="0"/>
                <a:cs typeface="Times New Roman" panose="02020603050405020304" pitchFamily="18" charset="0"/>
              </a:rPr>
              <a:t>f</a:t>
            </a:r>
            <a:r>
              <a:rPr lang="en-US" altLang="en-US">
                <a:latin typeface="Times New Roman" panose="02020603050405020304" pitchFamily="18" charset="0"/>
                <a:cs typeface="Times New Roman" panose="02020603050405020304" pitchFamily="18" charset="0"/>
              </a:rPr>
              <a:t>  is continuous on the closed interval [</a:t>
            </a:r>
            <a:r>
              <a:rPr lang="en-US" altLang="en-US" i="1">
                <a:latin typeface="Times New Roman" panose="02020603050405020304" pitchFamily="18" charset="0"/>
                <a:cs typeface="Times New Roman" panose="02020603050405020304" pitchFamily="18" charset="0"/>
              </a:rPr>
              <a:t>a</a:t>
            </a:r>
            <a:r>
              <a:rPr lang="en-US" altLang="en-US">
                <a:latin typeface="Times New Roman" panose="02020603050405020304" pitchFamily="18" charset="0"/>
                <a:cs typeface="Times New Roman" panose="02020603050405020304" pitchFamily="18" charset="0"/>
              </a:rPr>
              <a:t>, </a:t>
            </a:r>
            <a:r>
              <a:rPr lang="en-US" altLang="en-US" i="1">
                <a:latin typeface="Times New Roman" panose="02020603050405020304" pitchFamily="18" charset="0"/>
                <a:cs typeface="Times New Roman" panose="02020603050405020304" pitchFamily="18" charset="0"/>
              </a:rPr>
              <a:t>b</a:t>
            </a:r>
            <a:r>
              <a:rPr lang="en-US" altLang="en-US">
                <a:latin typeface="Times New Roman" panose="02020603050405020304" pitchFamily="18" charset="0"/>
                <a:cs typeface="Times New Roman" panose="02020603050405020304" pitchFamily="18" charset="0"/>
              </a:rPr>
              <a:t>].</a:t>
            </a:r>
          </a:p>
          <a:p>
            <a:pPr marL="712788" indent="-439738" eaLnBrk="1" hangingPunct="1">
              <a:lnSpc>
                <a:spcPct val="80000"/>
              </a:lnSpc>
              <a:spcBef>
                <a:spcPct val="50000"/>
              </a:spcBef>
              <a:buFont typeface="Wingdings" panose="05000000000000000000" pitchFamily="2" charset="2"/>
              <a:buChar char="ü"/>
            </a:pPr>
            <a:r>
              <a:rPr lang="en-US" altLang="en-US" i="1">
                <a:latin typeface="Times New Roman" panose="02020603050405020304" pitchFamily="18" charset="0"/>
                <a:cs typeface="Times New Roman" panose="02020603050405020304" pitchFamily="18" charset="0"/>
              </a:rPr>
              <a:t>f</a:t>
            </a:r>
            <a:r>
              <a:rPr lang="en-US" altLang="en-US">
                <a:latin typeface="Times New Roman" panose="02020603050405020304" pitchFamily="18" charset="0"/>
                <a:cs typeface="Times New Roman" panose="02020603050405020304" pitchFamily="18" charset="0"/>
              </a:rPr>
              <a:t>  is differentiable on the open interval (</a:t>
            </a:r>
            <a:r>
              <a:rPr lang="en-US" altLang="en-US" i="1">
                <a:latin typeface="Times New Roman" panose="02020603050405020304" pitchFamily="18" charset="0"/>
                <a:cs typeface="Times New Roman" panose="02020603050405020304" pitchFamily="18" charset="0"/>
              </a:rPr>
              <a:t>a</a:t>
            </a:r>
            <a:r>
              <a:rPr lang="en-US" altLang="en-US">
                <a:latin typeface="Times New Roman" panose="02020603050405020304" pitchFamily="18" charset="0"/>
                <a:cs typeface="Times New Roman" panose="02020603050405020304" pitchFamily="18" charset="0"/>
              </a:rPr>
              <a:t>, </a:t>
            </a:r>
            <a:r>
              <a:rPr lang="en-US" altLang="en-US" i="1">
                <a:latin typeface="Times New Roman" panose="02020603050405020304" pitchFamily="18" charset="0"/>
                <a:cs typeface="Times New Roman" panose="02020603050405020304" pitchFamily="18" charset="0"/>
              </a:rPr>
              <a:t>b</a:t>
            </a:r>
            <a:r>
              <a:rPr lang="en-US" altLang="en-US">
                <a:latin typeface="Times New Roman" panose="02020603050405020304" pitchFamily="18" charset="0"/>
                <a:cs typeface="Times New Roman" panose="02020603050405020304" pitchFamily="18" charset="0"/>
              </a:rPr>
              <a:t>).</a:t>
            </a:r>
          </a:p>
          <a:p>
            <a:pPr marL="0" indent="3175" eaLnBrk="1" hangingPunct="1">
              <a:lnSpc>
                <a:spcPct val="80000"/>
              </a:lnSpc>
              <a:spcBef>
                <a:spcPct val="50000"/>
              </a:spcBef>
              <a:buFontTx/>
              <a:buNone/>
            </a:pPr>
            <a:r>
              <a:rPr lang="en-US" altLang="en-US">
                <a:latin typeface="Times New Roman" panose="02020603050405020304" pitchFamily="18" charset="0"/>
                <a:cs typeface="Times New Roman" panose="02020603050405020304" pitchFamily="18" charset="0"/>
              </a:rPr>
              <a:t>Then, there is a number </a:t>
            </a:r>
            <a:r>
              <a:rPr lang="en-US" altLang="en-US" i="1">
                <a:latin typeface="Times New Roman" panose="02020603050405020304" pitchFamily="18" charset="0"/>
                <a:cs typeface="Times New Roman" panose="02020603050405020304" pitchFamily="18" charset="0"/>
              </a:rPr>
              <a:t>c</a:t>
            </a:r>
            <a:r>
              <a:rPr lang="en-US" altLang="en-US">
                <a:latin typeface="Times New Roman" panose="02020603050405020304" pitchFamily="18" charset="0"/>
                <a:cs typeface="Times New Roman" panose="02020603050405020304" pitchFamily="18" charset="0"/>
              </a:rPr>
              <a:t> in (</a:t>
            </a:r>
            <a:r>
              <a:rPr lang="en-US" altLang="en-US" i="1">
                <a:latin typeface="Times New Roman" panose="02020603050405020304" pitchFamily="18" charset="0"/>
                <a:cs typeface="Times New Roman" panose="02020603050405020304" pitchFamily="18" charset="0"/>
              </a:rPr>
              <a:t>a</a:t>
            </a:r>
            <a:r>
              <a:rPr lang="en-US" altLang="en-US">
                <a:latin typeface="Times New Roman" panose="02020603050405020304" pitchFamily="18" charset="0"/>
                <a:cs typeface="Times New Roman" panose="02020603050405020304" pitchFamily="18" charset="0"/>
              </a:rPr>
              <a:t>, </a:t>
            </a:r>
            <a:r>
              <a:rPr lang="en-US" altLang="en-US" i="1">
                <a:latin typeface="Times New Roman" panose="02020603050405020304" pitchFamily="18" charset="0"/>
                <a:cs typeface="Times New Roman" panose="02020603050405020304" pitchFamily="18" charset="0"/>
              </a:rPr>
              <a:t>b</a:t>
            </a:r>
            <a:r>
              <a:rPr lang="en-US" altLang="en-US">
                <a:latin typeface="Times New Roman" panose="02020603050405020304" pitchFamily="18" charset="0"/>
                <a:cs typeface="Times New Roman" panose="02020603050405020304" pitchFamily="18" charset="0"/>
              </a:rPr>
              <a:t>) such that</a:t>
            </a:r>
          </a:p>
          <a:p>
            <a:pPr marL="0" indent="3175" eaLnBrk="1" hangingPunct="1">
              <a:lnSpc>
                <a:spcPct val="80000"/>
              </a:lnSpc>
              <a:spcBef>
                <a:spcPct val="50000"/>
              </a:spcBef>
              <a:buFontTx/>
              <a:buNone/>
            </a:pPr>
            <a:endParaRPr lang="en-US" altLang="en-US">
              <a:latin typeface="Times New Roman" panose="02020603050405020304" pitchFamily="18" charset="0"/>
              <a:cs typeface="Times New Roman" panose="02020603050405020304" pitchFamily="18" charset="0"/>
            </a:endParaRPr>
          </a:p>
          <a:p>
            <a:pPr marL="0" indent="3175" eaLnBrk="1" hangingPunct="1">
              <a:lnSpc>
                <a:spcPct val="80000"/>
              </a:lnSpc>
              <a:spcBef>
                <a:spcPct val="50000"/>
              </a:spcBef>
              <a:buFontTx/>
              <a:buNone/>
            </a:pPr>
            <a:r>
              <a:rPr lang="en-US" altLang="en-US">
                <a:latin typeface="Times New Roman" panose="02020603050405020304" pitchFamily="18" charset="0"/>
                <a:cs typeface="Times New Roman" panose="02020603050405020304" pitchFamily="18" charset="0"/>
              </a:rPr>
              <a:t>or, equivalently,</a:t>
            </a:r>
          </a:p>
          <a:p>
            <a:pPr marL="0" indent="3175" eaLnBrk="1" hangingPunct="1">
              <a:lnSpc>
                <a:spcPct val="80000"/>
              </a:lnSpc>
              <a:spcBef>
                <a:spcPct val="50000"/>
              </a:spcBef>
              <a:buFontTx/>
              <a:buNone/>
            </a:pPr>
            <a:r>
              <a:rPr lang="en-US" altLang="en-US">
                <a:latin typeface="Times New Roman" panose="02020603050405020304" pitchFamily="18" charset="0"/>
                <a:cs typeface="Times New Roman" panose="02020603050405020304" pitchFamily="18" charset="0"/>
              </a:rPr>
              <a:t> </a:t>
            </a:r>
          </a:p>
        </p:txBody>
      </p:sp>
      <p:graphicFrame>
        <p:nvGraphicFramePr>
          <p:cNvPr id="5" name="Object 4">
            <a:extLst>
              <a:ext uri="{FF2B5EF4-FFF2-40B4-BE49-F238E27FC236}">
                <a16:creationId xmlns:a16="http://schemas.microsoft.com/office/drawing/2014/main" id="{D1A737D7-587C-4D9E-82AA-3CAF657A825B}"/>
              </a:ext>
            </a:extLst>
          </p:cNvPr>
          <p:cNvGraphicFramePr>
            <a:graphicFrameLocks noChangeAspect="1"/>
          </p:cNvGraphicFramePr>
          <p:nvPr>
            <p:extLst>
              <p:ext uri="{D42A27DB-BD31-4B8C-83A1-F6EECF244321}">
                <p14:modId xmlns:p14="http://schemas.microsoft.com/office/powerpoint/2010/main" val="3257528506"/>
              </p:ext>
            </p:extLst>
          </p:nvPr>
        </p:nvGraphicFramePr>
        <p:xfrm>
          <a:off x="7499985" y="3290516"/>
          <a:ext cx="2881267" cy="902215"/>
        </p:xfrm>
        <a:graphic>
          <a:graphicData uri="http://schemas.openxmlformats.org/presentationml/2006/ole">
            <mc:AlternateContent xmlns:mc="http://schemas.openxmlformats.org/markup-compatibility/2006">
              <mc:Choice xmlns:v="urn:schemas-microsoft-com:vml" Requires="v">
                <p:oleObj spid="_x0000_s40980" name="Equation" r:id="rId3" imgW="1257120" imgH="393480" progId="Equation.DSMT4">
                  <p:embed/>
                </p:oleObj>
              </mc:Choice>
              <mc:Fallback>
                <p:oleObj name="Equation" r:id="rId3" imgW="1257120" imgH="393480" progId="Equation.DSMT4">
                  <p:embed/>
                  <p:pic>
                    <p:nvPicPr>
                      <p:cNvPr id="0" name=""/>
                      <p:cNvPicPr/>
                      <p:nvPr/>
                    </p:nvPicPr>
                    <p:blipFill>
                      <a:blip r:embed="rId4"/>
                      <a:stretch>
                        <a:fillRect/>
                      </a:stretch>
                    </p:blipFill>
                    <p:spPr>
                      <a:xfrm>
                        <a:off x="7499985" y="3290516"/>
                        <a:ext cx="2881267" cy="902215"/>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8AD59073-E574-426C-9424-B733580E343E}"/>
              </a:ext>
            </a:extLst>
          </p:cNvPr>
          <p:cNvGraphicFramePr>
            <a:graphicFrameLocks noChangeAspect="1"/>
          </p:cNvGraphicFramePr>
          <p:nvPr>
            <p:extLst>
              <p:ext uri="{D42A27DB-BD31-4B8C-83A1-F6EECF244321}">
                <p14:modId xmlns:p14="http://schemas.microsoft.com/office/powerpoint/2010/main" val="3338807464"/>
              </p:ext>
            </p:extLst>
          </p:nvPr>
        </p:nvGraphicFramePr>
        <p:xfrm>
          <a:off x="3656280" y="4674929"/>
          <a:ext cx="4079336" cy="509917"/>
        </p:xfrm>
        <a:graphic>
          <a:graphicData uri="http://schemas.openxmlformats.org/presentationml/2006/ole">
            <mc:AlternateContent xmlns:mc="http://schemas.openxmlformats.org/markup-compatibility/2006">
              <mc:Choice xmlns:v="urn:schemas-microsoft-com:vml" Requires="v">
                <p:oleObj spid="_x0000_s40981" name="Equation" r:id="rId5" imgW="1625400" imgH="203040" progId="Equation.DSMT4">
                  <p:embed/>
                </p:oleObj>
              </mc:Choice>
              <mc:Fallback>
                <p:oleObj name="Equation" r:id="rId5" imgW="1625400" imgH="203040" progId="Equation.DSMT4">
                  <p:embed/>
                  <p:pic>
                    <p:nvPicPr>
                      <p:cNvPr id="0" name=""/>
                      <p:cNvPicPr/>
                      <p:nvPr/>
                    </p:nvPicPr>
                    <p:blipFill>
                      <a:blip r:embed="rId6"/>
                      <a:stretch>
                        <a:fillRect/>
                      </a:stretch>
                    </p:blipFill>
                    <p:spPr>
                      <a:xfrm>
                        <a:off x="3656280" y="4674929"/>
                        <a:ext cx="4079336" cy="509917"/>
                      </a:xfrm>
                      <a:prstGeom prst="rect">
                        <a:avLst/>
                      </a:prstGeom>
                    </p:spPr>
                  </p:pic>
                </p:oleObj>
              </mc:Fallback>
            </mc:AlternateContent>
          </a:graphicData>
        </a:graphic>
      </p:graphicFrame>
    </p:spTree>
    <p:extLst>
      <p:ext uri="{BB962C8B-B14F-4D97-AF65-F5344CB8AC3E}">
        <p14:creationId xmlns:p14="http://schemas.microsoft.com/office/powerpoint/2010/main" val="2345634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5C757-2A88-440F-9328-4BB0773A26E0}"/>
              </a:ext>
            </a:extLst>
          </p:cNvPr>
          <p:cNvSpPr>
            <a:spLocks noGrp="1"/>
          </p:cNvSpPr>
          <p:nvPr>
            <p:ph type="title"/>
          </p:nvPr>
        </p:nvSpPr>
        <p:spPr>
          <a:xfrm>
            <a:off x="2815936" y="87271"/>
            <a:ext cx="9106890" cy="1009651"/>
          </a:xfrm>
        </p:spPr>
        <p:txBody>
          <a:bodyPr>
            <a:noAutofit/>
          </a:bodyPr>
          <a:lstStyle/>
          <a:p>
            <a:r>
              <a:rPr lang="en-US" altLang="en-US" sz="3600" b="1">
                <a:solidFill>
                  <a:srgbClr val="FF00FF"/>
                </a:solidFill>
                <a:latin typeface="Times New Roman" panose="02020603050405020304" pitchFamily="18" charset="0"/>
                <a:cs typeface="Times New Roman" panose="02020603050405020304" pitchFamily="18" charset="0"/>
              </a:rPr>
              <a:t>MEAN VALUE THEOREM (LAGRANGE)</a:t>
            </a:r>
            <a:endParaRPr lang="en-US" sz="3600" b="1">
              <a:solidFill>
                <a:srgbClr val="FF00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A5D9EF-DC96-4FAB-98C2-5EB0443B2999}"/>
              </a:ext>
            </a:extLst>
          </p:cNvPr>
          <p:cNvSpPr>
            <a:spLocks noGrp="1"/>
          </p:cNvSpPr>
          <p:nvPr>
            <p:ph idx="1"/>
          </p:nvPr>
        </p:nvSpPr>
        <p:spPr>
          <a:xfrm>
            <a:off x="838199" y="1306286"/>
            <a:ext cx="10882745" cy="4870677"/>
          </a:xfrm>
        </p:spPr>
        <p:txBody>
          <a:bodyPr>
            <a:normAutofit/>
          </a:bodyPr>
          <a:lstStyle/>
          <a:p>
            <a:pPr marL="0" indent="3175" eaLnBrk="1" hangingPunct="1">
              <a:lnSpc>
                <a:spcPct val="80000"/>
              </a:lnSpc>
              <a:spcBef>
                <a:spcPct val="50000"/>
              </a:spcBef>
              <a:buFontTx/>
              <a:buNone/>
            </a:pPr>
            <a:r>
              <a:rPr lang="en-US" altLang="en-US">
                <a:latin typeface="Times New Roman" panose="02020603050405020304" pitchFamily="18" charset="0"/>
                <a:cs typeface="Times New Roman" panose="02020603050405020304" pitchFamily="18" charset="0"/>
              </a:rPr>
              <a:t> </a:t>
            </a:r>
            <a:r>
              <a:rPr lang="en-US" altLang="en-US">
                <a:solidFill>
                  <a:srgbClr val="0070C0"/>
                </a:solidFill>
                <a:latin typeface="Times New Roman" panose="02020603050405020304" pitchFamily="18" charset="0"/>
                <a:cs typeface="Times New Roman" panose="02020603050405020304" pitchFamily="18" charset="0"/>
              </a:rPr>
              <a:t>If </a:t>
            </a:r>
            <a:r>
              <a:rPr lang="en-US" altLang="en-US" i="1">
                <a:solidFill>
                  <a:srgbClr val="0070C0"/>
                </a:solidFill>
                <a:latin typeface="Times New Roman" panose="02020603050405020304" pitchFamily="18" charset="0"/>
                <a:cs typeface="Times New Roman" panose="02020603050405020304" pitchFamily="18" charset="0"/>
              </a:rPr>
              <a:t>f </a:t>
            </a:r>
            <a:r>
              <a:rPr lang="en-US" altLang="en-US">
                <a:solidFill>
                  <a:srgbClr val="0070C0"/>
                </a:solidFill>
                <a:latin typeface="Times New Roman" panose="02020603050405020304" pitchFamily="18" charset="0"/>
                <a:cs typeface="Times New Roman" panose="02020603050405020304" pitchFamily="18" charset="0"/>
              </a:rPr>
              <a:t>’</a:t>
            </a:r>
            <a:r>
              <a:rPr lang="en-US" altLang="en-US" i="1">
                <a:solidFill>
                  <a:srgbClr val="0070C0"/>
                </a:solidFill>
                <a:latin typeface="Times New Roman" panose="02020603050405020304" pitchFamily="18" charset="0"/>
                <a:cs typeface="Times New Roman" panose="02020603050405020304" pitchFamily="18" charset="0"/>
              </a:rPr>
              <a:t>(c)</a:t>
            </a:r>
            <a:r>
              <a:rPr lang="en-US" altLang="en-US">
                <a:solidFill>
                  <a:srgbClr val="0070C0"/>
                </a:solidFill>
                <a:latin typeface="Times New Roman" panose="02020603050405020304" pitchFamily="18" charset="0"/>
                <a:cs typeface="Times New Roman" panose="02020603050405020304" pitchFamily="18" charset="0"/>
              </a:rPr>
              <a:t> is the slope of the tangent line at (</a:t>
            </a:r>
            <a:r>
              <a:rPr lang="en-US" altLang="en-US" i="1">
                <a:solidFill>
                  <a:srgbClr val="0070C0"/>
                </a:solidFill>
                <a:latin typeface="Times New Roman" panose="02020603050405020304" pitchFamily="18" charset="0"/>
                <a:cs typeface="Times New Roman" panose="02020603050405020304" pitchFamily="18" charset="0"/>
              </a:rPr>
              <a:t>c</a:t>
            </a:r>
            <a:r>
              <a:rPr lang="en-US" altLang="en-US">
                <a:solidFill>
                  <a:srgbClr val="0070C0"/>
                </a:solidFill>
                <a:latin typeface="Times New Roman" panose="02020603050405020304" pitchFamily="18" charset="0"/>
                <a:cs typeface="Times New Roman" panose="02020603050405020304" pitchFamily="18" charset="0"/>
              </a:rPr>
              <a:t>,  </a:t>
            </a:r>
            <a:r>
              <a:rPr lang="en-US" altLang="en-US" i="1">
                <a:solidFill>
                  <a:srgbClr val="0070C0"/>
                </a:solidFill>
                <a:latin typeface="Times New Roman" panose="02020603050405020304" pitchFamily="18" charset="0"/>
                <a:cs typeface="Times New Roman" panose="02020603050405020304" pitchFamily="18" charset="0"/>
              </a:rPr>
              <a:t>f(c)</a:t>
            </a:r>
            <a:r>
              <a:rPr lang="en-US" altLang="en-US">
                <a:solidFill>
                  <a:srgbClr val="0070C0"/>
                </a:solidFill>
                <a:latin typeface="Times New Roman" panose="02020603050405020304" pitchFamily="18" charset="0"/>
                <a:cs typeface="Times New Roman" panose="02020603050405020304" pitchFamily="18" charset="0"/>
              </a:rPr>
              <a:t>) then</a:t>
            </a:r>
          </a:p>
          <a:p>
            <a:pPr marL="0" indent="3175" algn="ctr" eaLnBrk="1" hangingPunct="1">
              <a:lnSpc>
                <a:spcPct val="80000"/>
              </a:lnSpc>
              <a:spcBef>
                <a:spcPct val="50000"/>
              </a:spcBef>
              <a:buFontTx/>
              <a:buNone/>
            </a:pPr>
            <a:r>
              <a:rPr lang="en-US" altLang="en-US">
                <a:solidFill>
                  <a:srgbClr val="FF0000"/>
                </a:solidFill>
                <a:latin typeface="Times New Roman" panose="02020603050405020304" pitchFamily="18" charset="0"/>
                <a:cs typeface="Times New Roman" panose="02020603050405020304" pitchFamily="18" charset="0"/>
              </a:rPr>
              <a:t>There is at least one point  P(</a:t>
            </a:r>
            <a:r>
              <a:rPr lang="en-US" altLang="en-US" i="1">
                <a:solidFill>
                  <a:srgbClr val="FF0000"/>
                </a:solidFill>
                <a:latin typeface="Times New Roman" panose="02020603050405020304" pitchFamily="18" charset="0"/>
                <a:cs typeface="Times New Roman" panose="02020603050405020304" pitchFamily="18" charset="0"/>
              </a:rPr>
              <a:t>c</a:t>
            </a:r>
            <a:r>
              <a:rPr lang="en-US" altLang="en-US">
                <a:solidFill>
                  <a:srgbClr val="FF0000"/>
                </a:solidFill>
                <a:latin typeface="Times New Roman" panose="02020603050405020304" pitchFamily="18" charset="0"/>
                <a:cs typeface="Times New Roman" panose="02020603050405020304" pitchFamily="18" charset="0"/>
              </a:rPr>
              <a:t>, </a:t>
            </a:r>
            <a:r>
              <a:rPr lang="en-US" altLang="en-US" i="1">
                <a:solidFill>
                  <a:srgbClr val="FF0000"/>
                </a:solidFill>
                <a:latin typeface="Times New Roman" panose="02020603050405020304" pitchFamily="18" charset="0"/>
                <a:cs typeface="Times New Roman" panose="02020603050405020304" pitchFamily="18" charset="0"/>
              </a:rPr>
              <a:t>f(c)</a:t>
            </a:r>
            <a:r>
              <a:rPr lang="en-US" altLang="en-US">
                <a:solidFill>
                  <a:srgbClr val="FF0000"/>
                </a:solidFill>
                <a:latin typeface="Times New Roman" panose="02020603050405020304" pitchFamily="18" charset="0"/>
                <a:cs typeface="Times New Roman" panose="02020603050405020304" pitchFamily="18" charset="0"/>
              </a:rPr>
              <a:t>) on the graph where the slope of the tangent line is the same as the slope of the secant line </a:t>
            </a:r>
            <a:r>
              <a:rPr lang="en-US" altLang="en-US" i="1">
                <a:solidFill>
                  <a:srgbClr val="FF0000"/>
                </a:solidFill>
                <a:latin typeface="Times New Roman" panose="02020603050405020304" pitchFamily="18" charset="0"/>
                <a:cs typeface="Times New Roman" panose="02020603050405020304" pitchFamily="18" charset="0"/>
              </a:rPr>
              <a:t>AB</a:t>
            </a:r>
            <a:r>
              <a:rPr lang="en-US" altLang="en-US">
                <a:solidFill>
                  <a:srgbClr val="FF0000"/>
                </a:solidFill>
                <a:latin typeface="Times New Roman" panose="02020603050405020304" pitchFamily="18" charset="0"/>
                <a:cs typeface="Times New Roman" panose="02020603050405020304" pitchFamily="18" charset="0"/>
              </a:rPr>
              <a:t>.</a:t>
            </a:r>
          </a:p>
          <a:p>
            <a:pPr marL="0" indent="3175" eaLnBrk="1" hangingPunct="1">
              <a:lnSpc>
                <a:spcPct val="80000"/>
              </a:lnSpc>
              <a:spcBef>
                <a:spcPct val="50000"/>
              </a:spcBef>
              <a:buFontTx/>
              <a:buNone/>
            </a:pPr>
            <a:endParaRPr lang="en-US" altLang="en-US">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9E682A7-C269-4B2E-96F7-A2D21E84C710}"/>
              </a:ext>
            </a:extLst>
          </p:cNvPr>
          <p:cNvPicPr>
            <a:picLocks noChangeAspect="1"/>
          </p:cNvPicPr>
          <p:nvPr/>
        </p:nvPicPr>
        <p:blipFill>
          <a:blip r:embed="rId2"/>
          <a:stretch>
            <a:fillRect/>
          </a:stretch>
        </p:blipFill>
        <p:spPr>
          <a:xfrm>
            <a:off x="838199" y="3038303"/>
            <a:ext cx="4901617" cy="3537820"/>
          </a:xfrm>
          <a:prstGeom prst="rect">
            <a:avLst/>
          </a:prstGeom>
        </p:spPr>
      </p:pic>
      <p:pic>
        <p:nvPicPr>
          <p:cNvPr id="10" name="Picture 9">
            <a:extLst>
              <a:ext uri="{FF2B5EF4-FFF2-40B4-BE49-F238E27FC236}">
                <a16:creationId xmlns:a16="http://schemas.microsoft.com/office/drawing/2014/main" id="{FE23EBAB-9263-4311-9087-2428D611C627}"/>
              </a:ext>
            </a:extLst>
          </p:cNvPr>
          <p:cNvPicPr>
            <a:picLocks noChangeAspect="1"/>
          </p:cNvPicPr>
          <p:nvPr/>
        </p:nvPicPr>
        <p:blipFill>
          <a:blip r:embed="rId3"/>
          <a:stretch>
            <a:fillRect/>
          </a:stretch>
        </p:blipFill>
        <p:spPr>
          <a:xfrm>
            <a:off x="6819327" y="2910208"/>
            <a:ext cx="4901617" cy="3665915"/>
          </a:xfrm>
          <a:prstGeom prst="rect">
            <a:avLst/>
          </a:prstGeom>
        </p:spPr>
      </p:pic>
    </p:spTree>
    <p:extLst>
      <p:ext uri="{BB962C8B-B14F-4D97-AF65-F5344CB8AC3E}">
        <p14:creationId xmlns:p14="http://schemas.microsoft.com/office/powerpoint/2010/main" val="1207101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5C757-2A88-440F-9328-4BB0773A26E0}"/>
              </a:ext>
            </a:extLst>
          </p:cNvPr>
          <p:cNvSpPr>
            <a:spLocks noGrp="1"/>
          </p:cNvSpPr>
          <p:nvPr>
            <p:ph type="title"/>
          </p:nvPr>
        </p:nvSpPr>
        <p:spPr>
          <a:xfrm>
            <a:off x="2815936" y="87271"/>
            <a:ext cx="9106890" cy="1009651"/>
          </a:xfrm>
        </p:spPr>
        <p:txBody>
          <a:bodyPr>
            <a:noAutofit/>
          </a:bodyPr>
          <a:lstStyle/>
          <a:p>
            <a:r>
              <a:rPr lang="en-US" altLang="en-US" sz="3600" b="1">
                <a:solidFill>
                  <a:srgbClr val="FF00FF"/>
                </a:solidFill>
                <a:latin typeface="Times New Roman" panose="02020603050405020304" pitchFamily="18" charset="0"/>
                <a:cs typeface="Times New Roman" panose="02020603050405020304" pitchFamily="18" charset="0"/>
              </a:rPr>
              <a:t>MEAN VALUE THEOREM (LAGRANGE)</a:t>
            </a:r>
            <a:endParaRPr lang="en-US" sz="3600" b="1">
              <a:solidFill>
                <a:srgbClr val="FF00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A5D9EF-DC96-4FAB-98C2-5EB0443B2999}"/>
              </a:ext>
            </a:extLst>
          </p:cNvPr>
          <p:cNvSpPr>
            <a:spLocks noGrp="1"/>
          </p:cNvSpPr>
          <p:nvPr>
            <p:ph idx="1"/>
          </p:nvPr>
        </p:nvSpPr>
        <p:spPr>
          <a:xfrm>
            <a:off x="344383" y="1096922"/>
            <a:ext cx="11578441" cy="1246909"/>
          </a:xfrm>
        </p:spPr>
        <p:txBody>
          <a:bodyPr>
            <a:normAutofit/>
          </a:bodyPr>
          <a:lstStyle/>
          <a:p>
            <a:pPr marL="0" indent="0" algn="just" eaLnBrk="1" hangingPunct="1">
              <a:lnSpc>
                <a:spcPct val="125000"/>
              </a:lnSpc>
              <a:spcBef>
                <a:spcPct val="50000"/>
              </a:spcBef>
              <a:buNone/>
            </a:pPr>
            <a:r>
              <a:rPr lang="en-US" altLang="en-US" b="1">
                <a:solidFill>
                  <a:srgbClr val="0070C0"/>
                </a:solidFill>
                <a:latin typeface="Times New Roman" panose="02020603050405020304" pitchFamily="18" charset="0"/>
                <a:cs typeface="Times New Roman" panose="02020603050405020304" pitchFamily="18" charset="0"/>
              </a:rPr>
              <a:t>Example:</a:t>
            </a:r>
            <a:r>
              <a:rPr lang="en-US" altLang="en-US">
                <a:solidFill>
                  <a:srgbClr val="0070C0"/>
                </a:solidFill>
                <a:latin typeface="Times New Roman" panose="02020603050405020304" pitchFamily="18" charset="0"/>
                <a:cs typeface="Times New Roman" panose="02020603050405020304" pitchFamily="18" charset="0"/>
              </a:rPr>
              <a:t> Suppose that </a:t>
            </a:r>
            <a:r>
              <a:rPr lang="en-US" altLang="en-US" i="1">
                <a:solidFill>
                  <a:srgbClr val="0070C0"/>
                </a:solidFill>
                <a:latin typeface="Times New Roman" panose="02020603050405020304" pitchFamily="18" charset="0"/>
                <a:cs typeface="Times New Roman" panose="02020603050405020304" pitchFamily="18" charset="0"/>
              </a:rPr>
              <a:t>f </a:t>
            </a:r>
            <a:r>
              <a:rPr lang="en-US" altLang="en-US">
                <a:solidFill>
                  <a:srgbClr val="0070C0"/>
                </a:solidFill>
                <a:latin typeface="Times New Roman" panose="02020603050405020304" pitchFamily="18" charset="0"/>
                <a:cs typeface="Times New Roman" panose="02020603050405020304" pitchFamily="18" charset="0"/>
              </a:rPr>
              <a:t>(0) = -3 and </a:t>
            </a:r>
            <a:r>
              <a:rPr lang="en-US" altLang="en-US" i="1">
                <a:solidFill>
                  <a:srgbClr val="0070C0"/>
                </a:solidFill>
                <a:latin typeface="Times New Roman" panose="02020603050405020304" pitchFamily="18" charset="0"/>
                <a:cs typeface="Times New Roman" panose="02020603050405020304" pitchFamily="18" charset="0"/>
              </a:rPr>
              <a:t>f </a:t>
            </a:r>
            <a:r>
              <a:rPr lang="en-US" altLang="en-US">
                <a:solidFill>
                  <a:srgbClr val="0070C0"/>
                </a:solidFill>
                <a:latin typeface="Times New Roman" panose="02020603050405020304" pitchFamily="18" charset="0"/>
                <a:cs typeface="Times New Roman" panose="02020603050405020304" pitchFamily="18" charset="0"/>
              </a:rPr>
              <a:t>’(</a:t>
            </a:r>
            <a:r>
              <a:rPr lang="en-US" altLang="en-US" i="1">
                <a:solidFill>
                  <a:srgbClr val="0070C0"/>
                </a:solidFill>
                <a:latin typeface="Times New Roman" panose="02020603050405020304" pitchFamily="18" charset="0"/>
                <a:cs typeface="Times New Roman" panose="02020603050405020304" pitchFamily="18" charset="0"/>
              </a:rPr>
              <a:t>x</a:t>
            </a:r>
            <a:r>
              <a:rPr lang="en-US" altLang="en-US">
                <a:solidFill>
                  <a:srgbClr val="0070C0"/>
                </a:solidFill>
                <a:latin typeface="Times New Roman" panose="02020603050405020304" pitchFamily="18" charset="0"/>
                <a:cs typeface="Times New Roman" panose="02020603050405020304" pitchFamily="18" charset="0"/>
              </a:rPr>
              <a:t>) ≤ 5 for all values of </a:t>
            </a:r>
            <a:r>
              <a:rPr lang="en-US" altLang="en-US" i="1">
                <a:solidFill>
                  <a:srgbClr val="0070C0"/>
                </a:solidFill>
                <a:latin typeface="Times New Roman" panose="02020603050405020304" pitchFamily="18" charset="0"/>
                <a:cs typeface="Times New Roman" panose="02020603050405020304" pitchFamily="18" charset="0"/>
              </a:rPr>
              <a:t>x</a:t>
            </a:r>
            <a:r>
              <a:rPr lang="en-US" altLang="en-US">
                <a:solidFill>
                  <a:srgbClr val="0070C0"/>
                </a:solidFill>
                <a:latin typeface="Times New Roman" panose="02020603050405020304" pitchFamily="18" charset="0"/>
                <a:cs typeface="Times New Roman" panose="02020603050405020304" pitchFamily="18" charset="0"/>
              </a:rPr>
              <a:t>. </a:t>
            </a:r>
            <a:r>
              <a:rPr lang="en-US" altLang="en-US" sz="2800">
                <a:solidFill>
                  <a:srgbClr val="0070C0"/>
                </a:solidFill>
                <a:latin typeface="Times New Roman" panose="02020603050405020304" pitchFamily="18" charset="0"/>
                <a:cs typeface="Times New Roman" panose="02020603050405020304" pitchFamily="18" charset="0"/>
              </a:rPr>
              <a:t>How large can </a:t>
            </a:r>
            <a:r>
              <a:rPr lang="en-US" altLang="en-US" sz="2800" i="1">
                <a:solidFill>
                  <a:srgbClr val="0070C0"/>
                </a:solidFill>
                <a:latin typeface="Times New Roman" panose="02020603050405020304" pitchFamily="18" charset="0"/>
                <a:cs typeface="Times New Roman" panose="02020603050405020304" pitchFamily="18" charset="0"/>
              </a:rPr>
              <a:t>f</a:t>
            </a:r>
            <a:r>
              <a:rPr lang="en-US" altLang="en-US" sz="2800">
                <a:solidFill>
                  <a:srgbClr val="0070C0"/>
                </a:solidFill>
                <a:latin typeface="Times New Roman" panose="02020603050405020304" pitchFamily="18" charset="0"/>
                <a:cs typeface="Times New Roman" panose="02020603050405020304" pitchFamily="18" charset="0"/>
              </a:rPr>
              <a:t>(2) possibly be?</a:t>
            </a:r>
            <a:endParaRPr lang="en-US" altLang="en-US">
              <a:solidFill>
                <a:srgbClr val="0070C0"/>
              </a:solidFill>
              <a:latin typeface="Times New Roman" panose="02020603050405020304" pitchFamily="18" charset="0"/>
              <a:cs typeface="Times New Roman" panose="02020603050405020304" pitchFamily="18" charset="0"/>
            </a:endParaRPr>
          </a:p>
          <a:p>
            <a:pPr marL="0" indent="3175" eaLnBrk="1" hangingPunct="1">
              <a:lnSpc>
                <a:spcPct val="80000"/>
              </a:lnSpc>
              <a:spcBef>
                <a:spcPct val="50000"/>
              </a:spcBef>
              <a:buFontTx/>
              <a:buNone/>
            </a:pPr>
            <a:endParaRPr lang="en-US" altLang="en-US">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5EB50988-4E8E-4E4B-9DA6-4C62D24A51BF}"/>
              </a:ext>
            </a:extLst>
          </p:cNvPr>
          <p:cNvSpPr txBox="1">
            <a:spLocks/>
          </p:cNvSpPr>
          <p:nvPr/>
        </p:nvSpPr>
        <p:spPr>
          <a:xfrm>
            <a:off x="344384" y="2505694"/>
            <a:ext cx="11578441" cy="3348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spcBef>
                <a:spcPct val="50000"/>
              </a:spcBef>
              <a:buNone/>
            </a:pPr>
            <a:r>
              <a:rPr lang="en-US" altLang="en-US">
                <a:solidFill>
                  <a:srgbClr val="0033CC"/>
                </a:solidFill>
                <a:latin typeface="Cambria" panose="02040503050406030204" pitchFamily="18" charset="0"/>
                <a:ea typeface="Cambria" panose="02040503050406030204" pitchFamily="18" charset="0"/>
                <a:cs typeface="Times New Roman" panose="02020603050405020304" pitchFamily="18" charset="0"/>
              </a:rPr>
              <a:t>⇒</a:t>
            </a:r>
            <a:r>
              <a:rPr lang="en-US" altLang="en-US">
                <a:solidFill>
                  <a:srgbClr val="0033CC"/>
                </a:solidFill>
                <a:latin typeface="Times New Roman" panose="02020603050405020304" pitchFamily="18" charset="0"/>
                <a:cs typeface="Times New Roman" panose="02020603050405020304" pitchFamily="18" charset="0"/>
              </a:rPr>
              <a:t>We are given that </a:t>
            </a:r>
            <a:r>
              <a:rPr lang="en-US" altLang="en-US" i="1">
                <a:solidFill>
                  <a:srgbClr val="0033CC"/>
                </a:solidFill>
                <a:latin typeface="Times New Roman" panose="02020603050405020304" pitchFamily="18" charset="0"/>
                <a:cs typeface="Times New Roman" panose="02020603050405020304" pitchFamily="18" charset="0"/>
              </a:rPr>
              <a:t>f</a:t>
            </a:r>
            <a:r>
              <a:rPr lang="en-US" altLang="en-US">
                <a:solidFill>
                  <a:srgbClr val="0033CC"/>
                </a:solidFill>
                <a:latin typeface="Times New Roman" panose="02020603050405020304" pitchFamily="18" charset="0"/>
                <a:cs typeface="Times New Roman" panose="02020603050405020304" pitchFamily="18" charset="0"/>
              </a:rPr>
              <a:t> is differentiable - and therefore continuous - everywhere.</a:t>
            </a:r>
          </a:p>
          <a:p>
            <a:pPr marL="0" indent="0">
              <a:lnSpc>
                <a:spcPct val="125000"/>
              </a:lnSpc>
              <a:spcBef>
                <a:spcPct val="50000"/>
              </a:spcBef>
              <a:buNone/>
            </a:pPr>
            <a:r>
              <a:rPr lang="en-US" altLang="en-US">
                <a:solidFill>
                  <a:srgbClr val="0033CC"/>
                </a:solidFill>
                <a:latin typeface="Cambria" panose="02040503050406030204" pitchFamily="18" charset="0"/>
                <a:ea typeface="Cambria" panose="02040503050406030204" pitchFamily="18" charset="0"/>
                <a:cs typeface="Times New Roman" panose="02020603050405020304" pitchFamily="18" charset="0"/>
              </a:rPr>
              <a:t>⇒ </a:t>
            </a:r>
            <a:r>
              <a:rPr lang="en-US" altLang="en-US">
                <a:solidFill>
                  <a:srgbClr val="0033CC"/>
                </a:solidFill>
                <a:latin typeface="Times New Roman" panose="02020603050405020304" pitchFamily="18" charset="0"/>
                <a:cs typeface="Times New Roman" panose="02020603050405020304" pitchFamily="18" charset="0"/>
              </a:rPr>
              <a:t>In particular, we can apply the Mean Value Theorem on the interval [0, 2].</a:t>
            </a:r>
          </a:p>
          <a:p>
            <a:pPr marL="457200" lvl="1" indent="0">
              <a:lnSpc>
                <a:spcPct val="100000"/>
              </a:lnSpc>
              <a:spcBef>
                <a:spcPct val="50000"/>
              </a:spcBef>
              <a:buNone/>
            </a:pPr>
            <a:r>
              <a:rPr lang="en-US" altLang="en-US" sz="2800">
                <a:solidFill>
                  <a:srgbClr val="0033CC"/>
                </a:solidFill>
                <a:latin typeface="Times New Roman" panose="02020603050405020304" pitchFamily="18" charset="0"/>
                <a:cs typeface="Times New Roman" panose="02020603050405020304" pitchFamily="18" charset="0"/>
              </a:rPr>
              <a:t>There exists a number </a:t>
            </a:r>
            <a:r>
              <a:rPr lang="en-US" altLang="en-US" sz="2800" i="1">
                <a:solidFill>
                  <a:srgbClr val="0033CC"/>
                </a:solidFill>
                <a:latin typeface="Times New Roman" panose="02020603050405020304" pitchFamily="18" charset="0"/>
                <a:cs typeface="Times New Roman" panose="02020603050405020304" pitchFamily="18" charset="0"/>
              </a:rPr>
              <a:t>c</a:t>
            </a:r>
            <a:r>
              <a:rPr lang="en-US" altLang="en-US" sz="2800">
                <a:solidFill>
                  <a:srgbClr val="0033CC"/>
                </a:solidFill>
                <a:latin typeface="Times New Roman" panose="02020603050405020304" pitchFamily="18" charset="0"/>
                <a:cs typeface="Times New Roman" panose="02020603050405020304" pitchFamily="18" charset="0"/>
              </a:rPr>
              <a:t> such that </a:t>
            </a:r>
            <a:br>
              <a:rPr lang="en-US" altLang="en-US" sz="2800">
                <a:solidFill>
                  <a:srgbClr val="0033CC"/>
                </a:solidFill>
                <a:latin typeface="Times New Roman" panose="02020603050405020304" pitchFamily="18" charset="0"/>
                <a:cs typeface="Times New Roman" panose="02020603050405020304" pitchFamily="18" charset="0"/>
              </a:rPr>
            </a:br>
            <a:r>
              <a:rPr lang="en-US" altLang="en-US" sz="2800">
                <a:solidFill>
                  <a:srgbClr val="0033CC"/>
                </a:solidFill>
                <a:latin typeface="Times New Roman" panose="02020603050405020304" pitchFamily="18" charset="0"/>
                <a:cs typeface="Times New Roman" panose="02020603050405020304" pitchFamily="18" charset="0"/>
              </a:rPr>
              <a:t>				</a:t>
            </a:r>
            <a:r>
              <a:rPr lang="en-US" altLang="en-US" sz="2800" i="1">
                <a:solidFill>
                  <a:srgbClr val="FF0000"/>
                </a:solidFill>
                <a:latin typeface="Times New Roman" panose="02020603050405020304" pitchFamily="18" charset="0"/>
                <a:cs typeface="Times New Roman" panose="02020603050405020304" pitchFamily="18" charset="0"/>
              </a:rPr>
              <a:t>f</a:t>
            </a:r>
            <a:r>
              <a:rPr lang="en-US" altLang="en-US" sz="2800">
                <a:solidFill>
                  <a:srgbClr val="FF0000"/>
                </a:solidFill>
                <a:latin typeface="Times New Roman" panose="02020603050405020304" pitchFamily="18" charset="0"/>
                <a:cs typeface="Times New Roman" panose="02020603050405020304" pitchFamily="18" charset="0"/>
              </a:rPr>
              <a:t>(2) – </a:t>
            </a:r>
            <a:r>
              <a:rPr lang="en-US" altLang="en-US" sz="2800" i="1">
                <a:solidFill>
                  <a:srgbClr val="FF0000"/>
                </a:solidFill>
                <a:latin typeface="Times New Roman" panose="02020603050405020304" pitchFamily="18" charset="0"/>
                <a:cs typeface="Times New Roman" panose="02020603050405020304" pitchFamily="18" charset="0"/>
              </a:rPr>
              <a:t>f</a:t>
            </a:r>
            <a:r>
              <a:rPr lang="en-US" altLang="en-US" sz="2800">
                <a:solidFill>
                  <a:srgbClr val="FF0000"/>
                </a:solidFill>
                <a:latin typeface="Times New Roman" panose="02020603050405020304" pitchFamily="18" charset="0"/>
                <a:cs typeface="Times New Roman" panose="02020603050405020304" pitchFamily="18" charset="0"/>
              </a:rPr>
              <a:t>(0) = </a:t>
            </a:r>
            <a:r>
              <a:rPr lang="en-US" altLang="en-US" sz="2800" i="1">
                <a:solidFill>
                  <a:srgbClr val="FF0000"/>
                </a:solidFill>
                <a:latin typeface="Times New Roman" panose="02020603050405020304" pitchFamily="18" charset="0"/>
                <a:cs typeface="Times New Roman" panose="02020603050405020304" pitchFamily="18" charset="0"/>
              </a:rPr>
              <a:t>f</a:t>
            </a:r>
            <a:r>
              <a:rPr lang="en-US" altLang="en-US" sz="2800">
                <a:solidFill>
                  <a:srgbClr val="FF0000"/>
                </a:solidFill>
                <a:latin typeface="Times New Roman" panose="02020603050405020304" pitchFamily="18" charset="0"/>
                <a:cs typeface="Times New Roman" panose="02020603050405020304" pitchFamily="18" charset="0"/>
              </a:rPr>
              <a:t> ’(</a:t>
            </a:r>
            <a:r>
              <a:rPr lang="en-US" altLang="en-US" sz="2800" i="1">
                <a:solidFill>
                  <a:srgbClr val="FF0000"/>
                </a:solidFill>
                <a:latin typeface="Times New Roman" panose="02020603050405020304" pitchFamily="18" charset="0"/>
                <a:cs typeface="Times New Roman" panose="02020603050405020304" pitchFamily="18" charset="0"/>
              </a:rPr>
              <a:t>c</a:t>
            </a:r>
            <a:r>
              <a:rPr lang="en-US" altLang="en-US" sz="2800">
                <a:solidFill>
                  <a:srgbClr val="FF0000"/>
                </a:solidFill>
                <a:latin typeface="Times New Roman" panose="02020603050405020304" pitchFamily="18" charset="0"/>
                <a:cs typeface="Times New Roman" panose="02020603050405020304" pitchFamily="18" charset="0"/>
              </a:rPr>
              <a:t>)(2 – 0) </a:t>
            </a:r>
          </a:p>
          <a:p>
            <a:pPr marL="457200" lvl="1" indent="0">
              <a:lnSpc>
                <a:spcPct val="100000"/>
              </a:lnSpc>
              <a:spcBef>
                <a:spcPct val="50000"/>
              </a:spcBef>
              <a:buNone/>
            </a:pPr>
            <a:r>
              <a:rPr lang="en-US" altLang="en-US" sz="2800">
                <a:solidFill>
                  <a:srgbClr val="0033CC"/>
                </a:solidFill>
                <a:latin typeface="Times New Roman" panose="02020603050405020304" pitchFamily="18" charset="0"/>
                <a:cs typeface="Times New Roman" panose="02020603050405020304" pitchFamily="18" charset="0"/>
              </a:rPr>
              <a:t>So, </a:t>
            </a:r>
            <a:r>
              <a:rPr lang="en-US" altLang="en-US" sz="2800" i="1">
                <a:solidFill>
                  <a:srgbClr val="0033CC"/>
                </a:solidFill>
                <a:latin typeface="Times New Roman" panose="02020603050405020304" pitchFamily="18" charset="0"/>
                <a:cs typeface="Times New Roman" panose="02020603050405020304" pitchFamily="18" charset="0"/>
              </a:rPr>
              <a:t>f</a:t>
            </a:r>
            <a:r>
              <a:rPr lang="en-US" altLang="en-US" sz="2800">
                <a:solidFill>
                  <a:srgbClr val="0033CC"/>
                </a:solidFill>
                <a:latin typeface="Times New Roman" panose="02020603050405020304" pitchFamily="18" charset="0"/>
                <a:cs typeface="Times New Roman" panose="02020603050405020304" pitchFamily="18" charset="0"/>
              </a:rPr>
              <a:t>(2) = – 3 + 2 </a:t>
            </a:r>
            <a:r>
              <a:rPr lang="en-US" altLang="en-US" sz="2800" i="1">
                <a:solidFill>
                  <a:srgbClr val="0033CC"/>
                </a:solidFill>
                <a:latin typeface="Times New Roman" panose="02020603050405020304" pitchFamily="18" charset="0"/>
                <a:cs typeface="Times New Roman" panose="02020603050405020304" pitchFamily="18" charset="0"/>
              </a:rPr>
              <a:t>f</a:t>
            </a:r>
            <a:r>
              <a:rPr lang="en-US" altLang="en-US" sz="2800">
                <a:solidFill>
                  <a:srgbClr val="0033CC"/>
                </a:solidFill>
                <a:latin typeface="Times New Roman" panose="02020603050405020304" pitchFamily="18" charset="0"/>
                <a:cs typeface="Times New Roman" panose="02020603050405020304" pitchFamily="18" charset="0"/>
              </a:rPr>
              <a:t> ’(</a:t>
            </a:r>
            <a:r>
              <a:rPr lang="en-US" altLang="en-US" sz="2800" i="1">
                <a:solidFill>
                  <a:srgbClr val="0033CC"/>
                </a:solidFill>
                <a:latin typeface="Times New Roman" panose="02020603050405020304" pitchFamily="18" charset="0"/>
                <a:cs typeface="Times New Roman" panose="02020603050405020304" pitchFamily="18" charset="0"/>
              </a:rPr>
              <a:t>c</a:t>
            </a:r>
            <a:r>
              <a:rPr lang="en-US" altLang="en-US" sz="2800">
                <a:solidFill>
                  <a:srgbClr val="0033CC"/>
                </a:solidFill>
                <a:latin typeface="Times New Roman" panose="02020603050405020304" pitchFamily="18" charset="0"/>
                <a:cs typeface="Times New Roman" panose="02020603050405020304" pitchFamily="18" charset="0"/>
              </a:rPr>
              <a:t>)</a:t>
            </a:r>
          </a:p>
          <a:p>
            <a:pPr marL="0" indent="3175">
              <a:lnSpc>
                <a:spcPct val="80000"/>
              </a:lnSpc>
              <a:spcBef>
                <a:spcPct val="50000"/>
              </a:spcBef>
              <a:buFontTx/>
              <a:buNone/>
            </a:pPr>
            <a:endParaRPr lang="en-US" altLang="en-US">
              <a:solidFill>
                <a:srgbClr val="FF0000"/>
              </a:solidFill>
              <a:latin typeface="Times New Roman" panose="02020603050405020304" pitchFamily="18" charset="0"/>
              <a:cs typeface="Times New Roman" panose="02020603050405020304" pitchFamily="18" charset="0"/>
            </a:endParaRPr>
          </a:p>
          <a:p>
            <a:pPr marL="0" indent="3175">
              <a:lnSpc>
                <a:spcPct val="80000"/>
              </a:lnSpc>
              <a:spcBef>
                <a:spcPct val="50000"/>
              </a:spcBef>
              <a:buFontTx/>
              <a:buNone/>
            </a:pPr>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4579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5C757-2A88-440F-9328-4BB0773A26E0}"/>
              </a:ext>
            </a:extLst>
          </p:cNvPr>
          <p:cNvSpPr>
            <a:spLocks noGrp="1"/>
          </p:cNvSpPr>
          <p:nvPr>
            <p:ph type="title"/>
          </p:nvPr>
        </p:nvSpPr>
        <p:spPr>
          <a:xfrm>
            <a:off x="2815936" y="87271"/>
            <a:ext cx="9106890" cy="1009651"/>
          </a:xfrm>
        </p:spPr>
        <p:txBody>
          <a:bodyPr>
            <a:noAutofit/>
          </a:bodyPr>
          <a:lstStyle/>
          <a:p>
            <a:r>
              <a:rPr lang="en-US" altLang="en-US" sz="3600" b="1">
                <a:solidFill>
                  <a:srgbClr val="FF00FF"/>
                </a:solidFill>
                <a:latin typeface="Times New Roman" panose="02020603050405020304" pitchFamily="18" charset="0"/>
                <a:cs typeface="Times New Roman" panose="02020603050405020304" pitchFamily="18" charset="0"/>
              </a:rPr>
              <a:t>MEAN VALUE THEOREM (LAGRANGE)</a:t>
            </a:r>
            <a:endParaRPr lang="en-US" sz="3600" b="1">
              <a:solidFill>
                <a:srgbClr val="FF00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A5D9EF-DC96-4FAB-98C2-5EB0443B2999}"/>
              </a:ext>
            </a:extLst>
          </p:cNvPr>
          <p:cNvSpPr>
            <a:spLocks noGrp="1"/>
          </p:cNvSpPr>
          <p:nvPr>
            <p:ph idx="1"/>
          </p:nvPr>
        </p:nvSpPr>
        <p:spPr>
          <a:xfrm>
            <a:off x="344383" y="1096922"/>
            <a:ext cx="11578441" cy="1246909"/>
          </a:xfrm>
        </p:spPr>
        <p:txBody>
          <a:bodyPr>
            <a:normAutofit/>
          </a:bodyPr>
          <a:lstStyle/>
          <a:p>
            <a:pPr marL="0" indent="0" algn="just" eaLnBrk="1" hangingPunct="1">
              <a:lnSpc>
                <a:spcPct val="125000"/>
              </a:lnSpc>
              <a:spcBef>
                <a:spcPct val="50000"/>
              </a:spcBef>
              <a:buNone/>
            </a:pPr>
            <a:r>
              <a:rPr lang="en-US" altLang="en-US">
                <a:solidFill>
                  <a:srgbClr val="0070C0"/>
                </a:solidFill>
                <a:latin typeface="Times New Roman" panose="02020603050405020304" pitchFamily="18" charset="0"/>
                <a:cs typeface="Times New Roman" panose="02020603050405020304" pitchFamily="18" charset="0"/>
              </a:rPr>
              <a:t>Example: Suppose that </a:t>
            </a:r>
            <a:r>
              <a:rPr lang="en-US" altLang="en-US" i="1">
                <a:solidFill>
                  <a:srgbClr val="0070C0"/>
                </a:solidFill>
                <a:latin typeface="Times New Roman" panose="02020603050405020304" pitchFamily="18" charset="0"/>
                <a:cs typeface="Times New Roman" panose="02020603050405020304" pitchFamily="18" charset="0"/>
              </a:rPr>
              <a:t>f </a:t>
            </a:r>
            <a:r>
              <a:rPr lang="en-US" altLang="en-US">
                <a:solidFill>
                  <a:srgbClr val="0070C0"/>
                </a:solidFill>
                <a:latin typeface="Times New Roman" panose="02020603050405020304" pitchFamily="18" charset="0"/>
                <a:cs typeface="Times New Roman" panose="02020603050405020304" pitchFamily="18" charset="0"/>
              </a:rPr>
              <a:t>(0) = -3 and </a:t>
            </a:r>
            <a:r>
              <a:rPr lang="en-US" altLang="en-US" i="1">
                <a:solidFill>
                  <a:srgbClr val="0070C0"/>
                </a:solidFill>
                <a:latin typeface="Times New Roman" panose="02020603050405020304" pitchFamily="18" charset="0"/>
                <a:cs typeface="Times New Roman" panose="02020603050405020304" pitchFamily="18" charset="0"/>
              </a:rPr>
              <a:t>f </a:t>
            </a:r>
            <a:r>
              <a:rPr lang="en-US" altLang="en-US">
                <a:solidFill>
                  <a:srgbClr val="0070C0"/>
                </a:solidFill>
                <a:latin typeface="Times New Roman" panose="02020603050405020304" pitchFamily="18" charset="0"/>
                <a:cs typeface="Times New Roman" panose="02020603050405020304" pitchFamily="18" charset="0"/>
              </a:rPr>
              <a:t>’(</a:t>
            </a:r>
            <a:r>
              <a:rPr lang="en-US" altLang="en-US" i="1">
                <a:solidFill>
                  <a:srgbClr val="0070C0"/>
                </a:solidFill>
                <a:latin typeface="Times New Roman" panose="02020603050405020304" pitchFamily="18" charset="0"/>
                <a:cs typeface="Times New Roman" panose="02020603050405020304" pitchFamily="18" charset="0"/>
              </a:rPr>
              <a:t>x</a:t>
            </a:r>
            <a:r>
              <a:rPr lang="en-US" altLang="en-US">
                <a:solidFill>
                  <a:srgbClr val="0070C0"/>
                </a:solidFill>
                <a:latin typeface="Times New Roman" panose="02020603050405020304" pitchFamily="18" charset="0"/>
                <a:cs typeface="Times New Roman" panose="02020603050405020304" pitchFamily="18" charset="0"/>
              </a:rPr>
              <a:t>) ≤ 5 for all values of </a:t>
            </a:r>
            <a:r>
              <a:rPr lang="en-US" altLang="en-US" i="1">
                <a:solidFill>
                  <a:srgbClr val="0070C0"/>
                </a:solidFill>
                <a:latin typeface="Times New Roman" panose="02020603050405020304" pitchFamily="18" charset="0"/>
                <a:cs typeface="Times New Roman" panose="02020603050405020304" pitchFamily="18" charset="0"/>
              </a:rPr>
              <a:t>x</a:t>
            </a:r>
            <a:r>
              <a:rPr lang="en-US" altLang="en-US">
                <a:solidFill>
                  <a:srgbClr val="0070C0"/>
                </a:solidFill>
                <a:latin typeface="Times New Roman" panose="02020603050405020304" pitchFamily="18" charset="0"/>
                <a:cs typeface="Times New Roman" panose="02020603050405020304" pitchFamily="18" charset="0"/>
              </a:rPr>
              <a:t>. </a:t>
            </a:r>
            <a:r>
              <a:rPr lang="en-US" altLang="en-US" sz="2800">
                <a:solidFill>
                  <a:srgbClr val="0070C0"/>
                </a:solidFill>
                <a:latin typeface="Times New Roman" panose="02020603050405020304" pitchFamily="18" charset="0"/>
                <a:cs typeface="Times New Roman" panose="02020603050405020304" pitchFamily="18" charset="0"/>
              </a:rPr>
              <a:t>How large can </a:t>
            </a:r>
            <a:r>
              <a:rPr lang="en-US" altLang="en-US" sz="2800" i="1">
                <a:solidFill>
                  <a:srgbClr val="0070C0"/>
                </a:solidFill>
                <a:latin typeface="Times New Roman" panose="02020603050405020304" pitchFamily="18" charset="0"/>
                <a:cs typeface="Times New Roman" panose="02020603050405020304" pitchFamily="18" charset="0"/>
              </a:rPr>
              <a:t>f</a:t>
            </a:r>
            <a:r>
              <a:rPr lang="en-US" altLang="en-US" sz="2800">
                <a:solidFill>
                  <a:srgbClr val="0070C0"/>
                </a:solidFill>
                <a:latin typeface="Times New Roman" panose="02020603050405020304" pitchFamily="18" charset="0"/>
                <a:cs typeface="Times New Roman" panose="02020603050405020304" pitchFamily="18" charset="0"/>
              </a:rPr>
              <a:t>(2) possibly be?</a:t>
            </a:r>
            <a:endParaRPr lang="en-US" altLang="en-US">
              <a:solidFill>
                <a:srgbClr val="0070C0"/>
              </a:solidFill>
              <a:latin typeface="Times New Roman" panose="02020603050405020304" pitchFamily="18" charset="0"/>
              <a:cs typeface="Times New Roman" panose="02020603050405020304" pitchFamily="18" charset="0"/>
            </a:endParaRPr>
          </a:p>
          <a:p>
            <a:pPr marL="0" indent="3175" eaLnBrk="1" hangingPunct="1">
              <a:lnSpc>
                <a:spcPct val="80000"/>
              </a:lnSpc>
              <a:spcBef>
                <a:spcPct val="50000"/>
              </a:spcBef>
              <a:buFontTx/>
              <a:buNone/>
            </a:pPr>
            <a:endParaRPr lang="en-US" altLang="en-US">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5EB50988-4E8E-4E4B-9DA6-4C62D24A51BF}"/>
              </a:ext>
            </a:extLst>
          </p:cNvPr>
          <p:cNvSpPr txBox="1">
            <a:spLocks/>
          </p:cNvSpPr>
          <p:nvPr/>
        </p:nvSpPr>
        <p:spPr>
          <a:xfrm>
            <a:off x="344384" y="2505694"/>
            <a:ext cx="11578441" cy="32553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spcBef>
                <a:spcPct val="50000"/>
              </a:spcBef>
              <a:buNone/>
            </a:pPr>
            <a:r>
              <a:rPr lang="en-US" altLang="en-US">
                <a:solidFill>
                  <a:srgbClr val="0033CC"/>
                </a:solidFill>
                <a:latin typeface="Times New Roman" panose="02020603050405020304" pitchFamily="18" charset="0"/>
                <a:cs typeface="Times New Roman" panose="02020603050405020304" pitchFamily="18" charset="0"/>
              </a:rPr>
              <a:t>We had  </a:t>
            </a:r>
            <a:r>
              <a:rPr lang="en-US" altLang="en-US" sz="2800" i="1">
                <a:solidFill>
                  <a:srgbClr val="0033CC"/>
                </a:solidFill>
                <a:latin typeface="Times New Roman" panose="02020603050405020304" pitchFamily="18" charset="0"/>
                <a:cs typeface="Times New Roman" panose="02020603050405020304" pitchFamily="18" charset="0"/>
              </a:rPr>
              <a:t>f</a:t>
            </a:r>
            <a:r>
              <a:rPr lang="en-US" altLang="en-US" sz="2800">
                <a:solidFill>
                  <a:srgbClr val="0033CC"/>
                </a:solidFill>
                <a:latin typeface="Times New Roman" panose="02020603050405020304" pitchFamily="18" charset="0"/>
                <a:cs typeface="Times New Roman" panose="02020603050405020304" pitchFamily="18" charset="0"/>
              </a:rPr>
              <a:t>(2) = – 3 + 2 </a:t>
            </a:r>
            <a:r>
              <a:rPr lang="en-US" altLang="en-US" sz="2800" i="1">
                <a:solidFill>
                  <a:srgbClr val="0033CC"/>
                </a:solidFill>
                <a:latin typeface="Times New Roman" panose="02020603050405020304" pitchFamily="18" charset="0"/>
                <a:cs typeface="Times New Roman" panose="02020603050405020304" pitchFamily="18" charset="0"/>
              </a:rPr>
              <a:t>f</a:t>
            </a:r>
            <a:r>
              <a:rPr lang="en-US" altLang="en-US" sz="2800">
                <a:solidFill>
                  <a:srgbClr val="0033CC"/>
                </a:solidFill>
                <a:latin typeface="Times New Roman" panose="02020603050405020304" pitchFamily="18" charset="0"/>
                <a:cs typeface="Times New Roman" panose="02020603050405020304" pitchFamily="18" charset="0"/>
              </a:rPr>
              <a:t> ’(</a:t>
            </a:r>
            <a:r>
              <a:rPr lang="en-US" altLang="en-US" sz="2800" i="1">
                <a:solidFill>
                  <a:srgbClr val="0033CC"/>
                </a:solidFill>
                <a:latin typeface="Times New Roman" panose="02020603050405020304" pitchFamily="18" charset="0"/>
                <a:cs typeface="Times New Roman" panose="02020603050405020304" pitchFamily="18" charset="0"/>
              </a:rPr>
              <a:t>c</a:t>
            </a:r>
            <a:r>
              <a:rPr lang="en-US" altLang="en-US" sz="2800">
                <a:solidFill>
                  <a:srgbClr val="0033CC"/>
                </a:solidFill>
                <a:latin typeface="Times New Roman" panose="02020603050405020304" pitchFamily="18" charset="0"/>
                <a:cs typeface="Times New Roman" panose="02020603050405020304" pitchFamily="18" charset="0"/>
              </a:rPr>
              <a:t>).</a:t>
            </a:r>
          </a:p>
          <a:p>
            <a:pPr marL="0" indent="0">
              <a:lnSpc>
                <a:spcPct val="125000"/>
              </a:lnSpc>
              <a:spcBef>
                <a:spcPct val="50000"/>
              </a:spcBef>
              <a:buNone/>
            </a:pPr>
            <a:r>
              <a:rPr lang="en-US" altLang="en-US" sz="2600">
                <a:solidFill>
                  <a:srgbClr val="0033CC"/>
                </a:solidFill>
                <a:latin typeface="Times New Roman" panose="02020603050405020304" pitchFamily="18" charset="0"/>
                <a:cs typeface="Times New Roman" panose="02020603050405020304" pitchFamily="18" charset="0"/>
              </a:rPr>
              <a:t>We are given that </a:t>
            </a:r>
            <a:r>
              <a:rPr lang="en-US" altLang="en-US" sz="2600" i="1">
                <a:solidFill>
                  <a:srgbClr val="0033CC"/>
                </a:solidFill>
                <a:latin typeface="Times New Roman" panose="02020603050405020304" pitchFamily="18" charset="0"/>
                <a:cs typeface="Times New Roman" panose="02020603050405020304" pitchFamily="18" charset="0"/>
              </a:rPr>
              <a:t>f</a:t>
            </a:r>
            <a:r>
              <a:rPr lang="en-US" altLang="en-US" sz="2600">
                <a:solidFill>
                  <a:srgbClr val="0033CC"/>
                </a:solidFill>
                <a:latin typeface="Times New Roman" panose="02020603050405020304" pitchFamily="18" charset="0"/>
                <a:cs typeface="Times New Roman" panose="02020603050405020304" pitchFamily="18" charset="0"/>
              </a:rPr>
              <a:t> ’(</a:t>
            </a:r>
            <a:r>
              <a:rPr lang="en-US" altLang="en-US" sz="2600" i="1">
                <a:solidFill>
                  <a:srgbClr val="0033CC"/>
                </a:solidFill>
                <a:latin typeface="Times New Roman" panose="02020603050405020304" pitchFamily="18" charset="0"/>
                <a:cs typeface="Times New Roman" panose="02020603050405020304" pitchFamily="18" charset="0"/>
              </a:rPr>
              <a:t>x</a:t>
            </a:r>
            <a:r>
              <a:rPr lang="en-US" altLang="en-US" sz="2600">
                <a:solidFill>
                  <a:srgbClr val="0033CC"/>
                </a:solidFill>
                <a:latin typeface="Times New Roman" panose="02020603050405020304" pitchFamily="18" charset="0"/>
                <a:cs typeface="Times New Roman" panose="02020603050405020304" pitchFamily="18" charset="0"/>
              </a:rPr>
              <a:t>) ≤ 5 ,</a:t>
            </a:r>
            <a:r>
              <a:rPr lang="en-US" altLang="en-US" sz="2600">
                <a:solidFill>
                  <a:srgbClr val="00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600" i="1">
                <a:solidFill>
                  <a:srgbClr val="0033CC"/>
                </a:solidFill>
                <a:latin typeface="Times New Roman" panose="02020603050405020304" pitchFamily="18" charset="0"/>
                <a:cs typeface="Times New Roman" panose="02020603050405020304" pitchFamily="18" charset="0"/>
              </a:rPr>
              <a:t>x  </a:t>
            </a:r>
          </a:p>
          <a:p>
            <a:pPr lvl="1">
              <a:lnSpc>
                <a:spcPct val="130000"/>
              </a:lnSpc>
              <a:spcBef>
                <a:spcPct val="55000"/>
              </a:spcBef>
              <a:buNone/>
            </a:pPr>
            <a:r>
              <a:rPr lang="en-US" altLang="en-US" sz="2600">
                <a:solidFill>
                  <a:srgbClr val="0033CC"/>
                </a:solidFill>
                <a:latin typeface="Times New Roman" panose="02020603050405020304" pitchFamily="18" charset="0"/>
                <a:cs typeface="Times New Roman" panose="02020603050405020304" pitchFamily="18" charset="0"/>
                <a:sym typeface="Symbol" panose="05050102010706020507" pitchFamily="18" charset="2"/>
              </a:rPr>
              <a:t>	 </a:t>
            </a:r>
            <a:r>
              <a:rPr lang="en-US" altLang="en-US" sz="2600" i="1">
                <a:solidFill>
                  <a:srgbClr val="0033CC"/>
                </a:solidFill>
                <a:latin typeface="Times New Roman" panose="02020603050405020304" pitchFamily="18" charset="0"/>
                <a:cs typeface="Times New Roman" panose="02020603050405020304" pitchFamily="18" charset="0"/>
              </a:rPr>
              <a:t>f </a:t>
            </a:r>
            <a:r>
              <a:rPr lang="en-US" altLang="en-US" sz="2600">
                <a:solidFill>
                  <a:srgbClr val="0033CC"/>
                </a:solidFill>
                <a:latin typeface="Times New Roman" panose="02020603050405020304" pitchFamily="18" charset="0"/>
                <a:cs typeface="Times New Roman" panose="02020603050405020304" pitchFamily="18" charset="0"/>
              </a:rPr>
              <a:t>’(</a:t>
            </a:r>
            <a:r>
              <a:rPr lang="en-US" altLang="en-US" sz="2600" i="1">
                <a:solidFill>
                  <a:srgbClr val="0033CC"/>
                </a:solidFill>
                <a:latin typeface="Times New Roman" panose="02020603050405020304" pitchFamily="18" charset="0"/>
                <a:cs typeface="Times New Roman" panose="02020603050405020304" pitchFamily="18" charset="0"/>
              </a:rPr>
              <a:t>c</a:t>
            </a:r>
            <a:r>
              <a:rPr lang="en-US" altLang="en-US" sz="2600">
                <a:solidFill>
                  <a:srgbClr val="0033CC"/>
                </a:solidFill>
                <a:latin typeface="Times New Roman" panose="02020603050405020304" pitchFamily="18" charset="0"/>
                <a:cs typeface="Times New Roman" panose="02020603050405020304" pitchFamily="18" charset="0"/>
              </a:rPr>
              <a:t>) ≤ 5   </a:t>
            </a:r>
            <a:r>
              <a:rPr lang="en-US" altLang="en-US" sz="2600">
                <a:solidFill>
                  <a:srgbClr val="0033CC"/>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600">
                <a:solidFill>
                  <a:srgbClr val="0033CC"/>
                </a:solidFill>
                <a:latin typeface="Times New Roman" panose="02020603050405020304" pitchFamily="18" charset="0"/>
                <a:cs typeface="Times New Roman" panose="02020603050405020304" pitchFamily="18" charset="0"/>
              </a:rPr>
              <a:t>2 </a:t>
            </a:r>
            <a:r>
              <a:rPr lang="en-US" altLang="en-US" sz="2600" i="1">
                <a:solidFill>
                  <a:srgbClr val="0033CC"/>
                </a:solidFill>
                <a:latin typeface="Times New Roman" panose="02020603050405020304" pitchFamily="18" charset="0"/>
                <a:cs typeface="Times New Roman" panose="02020603050405020304" pitchFamily="18" charset="0"/>
              </a:rPr>
              <a:t>f</a:t>
            </a:r>
            <a:r>
              <a:rPr lang="en-US" altLang="en-US" sz="2600">
                <a:solidFill>
                  <a:srgbClr val="0033CC"/>
                </a:solidFill>
                <a:latin typeface="Times New Roman" panose="02020603050405020304" pitchFamily="18" charset="0"/>
                <a:cs typeface="Times New Roman" panose="02020603050405020304" pitchFamily="18" charset="0"/>
              </a:rPr>
              <a:t> ’(</a:t>
            </a:r>
            <a:r>
              <a:rPr lang="en-US" altLang="en-US" sz="2600" i="1">
                <a:solidFill>
                  <a:srgbClr val="0033CC"/>
                </a:solidFill>
                <a:latin typeface="Times New Roman" panose="02020603050405020304" pitchFamily="18" charset="0"/>
                <a:cs typeface="Times New Roman" panose="02020603050405020304" pitchFamily="18" charset="0"/>
              </a:rPr>
              <a:t>c</a:t>
            </a:r>
            <a:r>
              <a:rPr lang="en-US" altLang="en-US" sz="2600">
                <a:solidFill>
                  <a:srgbClr val="0033CC"/>
                </a:solidFill>
                <a:latin typeface="Times New Roman" panose="02020603050405020304" pitchFamily="18" charset="0"/>
                <a:cs typeface="Times New Roman" panose="02020603050405020304" pitchFamily="18" charset="0"/>
              </a:rPr>
              <a:t>) ≤ 10    </a:t>
            </a:r>
            <a:r>
              <a:rPr lang="en-US" altLang="en-US" sz="2600">
                <a:solidFill>
                  <a:srgbClr val="00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600" i="1">
                <a:solidFill>
                  <a:srgbClr val="0033CC"/>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600" i="1">
                <a:solidFill>
                  <a:srgbClr val="0033CC"/>
                </a:solidFill>
                <a:latin typeface="Times New Roman" panose="02020603050405020304" pitchFamily="18" charset="0"/>
                <a:cs typeface="Times New Roman" panose="02020603050405020304" pitchFamily="18" charset="0"/>
              </a:rPr>
              <a:t>f</a:t>
            </a:r>
            <a:r>
              <a:rPr lang="en-US" altLang="en-US" sz="2600">
                <a:solidFill>
                  <a:srgbClr val="0033CC"/>
                </a:solidFill>
                <a:latin typeface="Times New Roman" panose="02020603050405020304" pitchFamily="18" charset="0"/>
                <a:cs typeface="Times New Roman" panose="02020603050405020304" pitchFamily="18" charset="0"/>
              </a:rPr>
              <a:t>(2) = – 3 + 2 </a:t>
            </a:r>
            <a:r>
              <a:rPr lang="en-US" altLang="en-US" sz="2600" i="1">
                <a:solidFill>
                  <a:srgbClr val="0033CC"/>
                </a:solidFill>
                <a:latin typeface="Times New Roman" panose="02020603050405020304" pitchFamily="18" charset="0"/>
                <a:cs typeface="Times New Roman" panose="02020603050405020304" pitchFamily="18" charset="0"/>
              </a:rPr>
              <a:t>f</a:t>
            </a:r>
            <a:r>
              <a:rPr lang="en-US" altLang="en-US" sz="2600">
                <a:solidFill>
                  <a:srgbClr val="0033CC"/>
                </a:solidFill>
                <a:latin typeface="Times New Roman" panose="02020603050405020304" pitchFamily="18" charset="0"/>
                <a:cs typeface="Times New Roman" panose="02020603050405020304" pitchFamily="18" charset="0"/>
              </a:rPr>
              <a:t> ’(</a:t>
            </a:r>
            <a:r>
              <a:rPr lang="en-US" altLang="en-US" sz="2600" i="1">
                <a:solidFill>
                  <a:srgbClr val="0033CC"/>
                </a:solidFill>
                <a:latin typeface="Times New Roman" panose="02020603050405020304" pitchFamily="18" charset="0"/>
                <a:cs typeface="Times New Roman" panose="02020603050405020304" pitchFamily="18" charset="0"/>
              </a:rPr>
              <a:t>c</a:t>
            </a:r>
            <a:r>
              <a:rPr lang="en-US" altLang="en-US" sz="2600">
                <a:solidFill>
                  <a:srgbClr val="0033CC"/>
                </a:solidFill>
                <a:latin typeface="Times New Roman" panose="02020603050405020304" pitchFamily="18" charset="0"/>
                <a:cs typeface="Times New Roman" panose="02020603050405020304" pitchFamily="18" charset="0"/>
              </a:rPr>
              <a:t>) ≤ – 3 + 10 = 7</a:t>
            </a:r>
          </a:p>
          <a:p>
            <a:pPr lvl="1">
              <a:lnSpc>
                <a:spcPct val="130000"/>
              </a:lnSpc>
              <a:spcBef>
                <a:spcPct val="55000"/>
              </a:spcBef>
              <a:buNone/>
            </a:pPr>
            <a:r>
              <a:rPr lang="en-US" altLang="en-US" sz="2600">
                <a:solidFill>
                  <a:srgbClr val="0033CC"/>
                </a:solidFill>
                <a:latin typeface="Times New Roman" panose="02020603050405020304" pitchFamily="18" charset="0"/>
                <a:cs typeface="Times New Roman" panose="02020603050405020304" pitchFamily="18" charset="0"/>
              </a:rPr>
              <a:t>The largest possible value for </a:t>
            </a:r>
            <a:r>
              <a:rPr lang="en-US" altLang="en-US" sz="2600" i="1">
                <a:solidFill>
                  <a:srgbClr val="0033CC"/>
                </a:solidFill>
                <a:latin typeface="Times New Roman" panose="02020603050405020304" pitchFamily="18" charset="0"/>
                <a:cs typeface="Times New Roman" panose="02020603050405020304" pitchFamily="18" charset="0"/>
              </a:rPr>
              <a:t>f</a:t>
            </a:r>
            <a:r>
              <a:rPr lang="en-US" altLang="en-US" sz="2600">
                <a:solidFill>
                  <a:srgbClr val="0033CC"/>
                </a:solidFill>
                <a:latin typeface="Times New Roman" panose="02020603050405020304" pitchFamily="18" charset="0"/>
                <a:cs typeface="Times New Roman" panose="02020603050405020304" pitchFamily="18" charset="0"/>
              </a:rPr>
              <a:t>(2) is 7.</a:t>
            </a:r>
          </a:p>
          <a:p>
            <a:pPr marL="0" indent="0">
              <a:lnSpc>
                <a:spcPct val="125000"/>
              </a:lnSpc>
              <a:spcBef>
                <a:spcPct val="50000"/>
              </a:spcBef>
              <a:buNone/>
            </a:pPr>
            <a:endParaRPr lang="en-US" altLang="en-US" sz="2800">
              <a:solidFill>
                <a:srgbClr val="0033CC"/>
              </a:solidFill>
              <a:latin typeface="Times New Roman" panose="02020603050405020304" pitchFamily="18" charset="0"/>
              <a:cs typeface="Times New Roman" panose="02020603050405020304" pitchFamily="18" charset="0"/>
            </a:endParaRPr>
          </a:p>
          <a:p>
            <a:pPr marL="0" indent="3175">
              <a:lnSpc>
                <a:spcPct val="80000"/>
              </a:lnSpc>
              <a:spcBef>
                <a:spcPct val="50000"/>
              </a:spcBef>
              <a:buFontTx/>
              <a:buNone/>
            </a:pPr>
            <a:endParaRPr lang="en-US" altLang="en-US">
              <a:solidFill>
                <a:srgbClr val="FF0000"/>
              </a:solidFill>
              <a:latin typeface="Times New Roman" panose="02020603050405020304" pitchFamily="18" charset="0"/>
              <a:cs typeface="Times New Roman" panose="02020603050405020304" pitchFamily="18" charset="0"/>
            </a:endParaRPr>
          </a:p>
          <a:p>
            <a:pPr marL="0" indent="3175">
              <a:lnSpc>
                <a:spcPct val="80000"/>
              </a:lnSpc>
              <a:spcBef>
                <a:spcPct val="50000"/>
              </a:spcBef>
              <a:buFontTx/>
              <a:buNone/>
            </a:pPr>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379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D172A28C-817C-4088-A422-4BA42D0AAE88}"/>
              </a:ext>
            </a:extLst>
          </p:cNvPr>
          <p:cNvSpPr/>
          <p:nvPr/>
        </p:nvSpPr>
        <p:spPr>
          <a:xfrm>
            <a:off x="292923" y="2514479"/>
            <a:ext cx="11681357" cy="306098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352EAF48-F60A-4A44-8E9C-7048896B0441}"/>
              </a:ext>
            </a:extLst>
          </p:cNvPr>
          <p:cNvSpPr/>
          <p:nvPr/>
        </p:nvSpPr>
        <p:spPr>
          <a:xfrm>
            <a:off x="213756" y="926275"/>
            <a:ext cx="11709067" cy="141755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BC35C757-2A88-440F-9328-4BB0773A26E0}"/>
              </a:ext>
            </a:extLst>
          </p:cNvPr>
          <p:cNvSpPr>
            <a:spLocks noGrp="1"/>
          </p:cNvSpPr>
          <p:nvPr>
            <p:ph type="title"/>
          </p:nvPr>
        </p:nvSpPr>
        <p:spPr>
          <a:xfrm>
            <a:off x="2815936" y="87271"/>
            <a:ext cx="9106890" cy="1009651"/>
          </a:xfrm>
        </p:spPr>
        <p:txBody>
          <a:bodyPr>
            <a:noAutofit/>
          </a:bodyPr>
          <a:lstStyle/>
          <a:p>
            <a:r>
              <a:rPr lang="en-US" altLang="en-US" sz="3600" b="1">
                <a:solidFill>
                  <a:srgbClr val="FF00FF"/>
                </a:solidFill>
                <a:latin typeface="Times New Roman" panose="02020603050405020304" pitchFamily="18" charset="0"/>
                <a:cs typeface="Times New Roman" panose="02020603050405020304" pitchFamily="18" charset="0"/>
              </a:rPr>
              <a:t>MEAN VALUE THEOREM (LAGRANGE)</a:t>
            </a:r>
            <a:endParaRPr lang="en-US" sz="3600" b="1">
              <a:solidFill>
                <a:srgbClr val="FF00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A5D9EF-DC96-4FAB-98C2-5EB0443B2999}"/>
              </a:ext>
            </a:extLst>
          </p:cNvPr>
          <p:cNvSpPr>
            <a:spLocks noGrp="1"/>
          </p:cNvSpPr>
          <p:nvPr>
            <p:ph idx="1"/>
          </p:nvPr>
        </p:nvSpPr>
        <p:spPr>
          <a:xfrm>
            <a:off x="344383" y="1096922"/>
            <a:ext cx="11578441" cy="1246909"/>
          </a:xfrm>
        </p:spPr>
        <p:txBody>
          <a:bodyPr>
            <a:normAutofit/>
          </a:bodyPr>
          <a:lstStyle/>
          <a:p>
            <a:pPr marL="0" indent="3175" algn="just">
              <a:buNone/>
            </a:pPr>
            <a:r>
              <a:rPr lang="en-US" altLang="en-US" sz="3200">
                <a:latin typeface="Times New Roman" panose="02020603050405020304" pitchFamily="18" charset="0"/>
                <a:cs typeface="Times New Roman" panose="02020603050405020304" pitchFamily="18" charset="0"/>
              </a:rPr>
              <a:t>Theorem: </a:t>
            </a:r>
          </a:p>
          <a:p>
            <a:pPr marL="0" indent="3175" algn="ctr">
              <a:buNone/>
            </a:pPr>
            <a:r>
              <a:rPr lang="en-US" altLang="en-US" sz="3200">
                <a:solidFill>
                  <a:srgbClr val="0033CC"/>
                </a:solidFill>
                <a:latin typeface="Times New Roman" panose="02020603050405020304" pitchFamily="18" charset="0"/>
                <a:cs typeface="Times New Roman" panose="02020603050405020304" pitchFamily="18" charset="0"/>
              </a:rPr>
              <a:t>If </a:t>
            </a:r>
            <a:r>
              <a:rPr lang="en-US" altLang="en-US" sz="3200" i="1">
                <a:solidFill>
                  <a:srgbClr val="0033CC"/>
                </a:solidFill>
                <a:latin typeface="Times New Roman" panose="02020603050405020304" pitchFamily="18" charset="0"/>
                <a:cs typeface="Times New Roman" panose="02020603050405020304" pitchFamily="18" charset="0"/>
              </a:rPr>
              <a:t>f</a:t>
            </a:r>
            <a:r>
              <a:rPr lang="en-US" altLang="en-US" sz="3200">
                <a:solidFill>
                  <a:srgbClr val="0033CC"/>
                </a:solidFill>
                <a:latin typeface="Times New Roman" panose="02020603050405020304" pitchFamily="18" charset="0"/>
                <a:cs typeface="Times New Roman" panose="02020603050405020304" pitchFamily="18" charset="0"/>
              </a:rPr>
              <a:t> ’(</a:t>
            </a:r>
            <a:r>
              <a:rPr lang="en-US" altLang="en-US" sz="3200" i="1">
                <a:solidFill>
                  <a:srgbClr val="0033CC"/>
                </a:solidFill>
                <a:latin typeface="Times New Roman" panose="02020603050405020304" pitchFamily="18" charset="0"/>
                <a:cs typeface="Times New Roman" panose="02020603050405020304" pitchFamily="18" charset="0"/>
              </a:rPr>
              <a:t>x</a:t>
            </a:r>
            <a:r>
              <a:rPr lang="en-US" altLang="en-US" sz="3200">
                <a:solidFill>
                  <a:srgbClr val="0033CC"/>
                </a:solidFill>
                <a:latin typeface="Times New Roman" panose="02020603050405020304" pitchFamily="18" charset="0"/>
                <a:cs typeface="Times New Roman" panose="02020603050405020304" pitchFamily="18" charset="0"/>
              </a:rPr>
              <a:t>) = 0 for all </a:t>
            </a:r>
            <a:r>
              <a:rPr lang="en-US" altLang="en-US" sz="3200" i="1">
                <a:solidFill>
                  <a:srgbClr val="0033CC"/>
                </a:solidFill>
                <a:latin typeface="Times New Roman" panose="02020603050405020304" pitchFamily="18" charset="0"/>
                <a:cs typeface="Times New Roman" panose="02020603050405020304" pitchFamily="18" charset="0"/>
              </a:rPr>
              <a:t>x </a:t>
            </a:r>
            <a:r>
              <a:rPr lang="en-US" altLang="en-US" sz="3200">
                <a:solidFill>
                  <a:srgbClr val="0033CC"/>
                </a:solidFill>
                <a:latin typeface="Times New Roman" panose="02020603050405020304" pitchFamily="18" charset="0"/>
                <a:cs typeface="Times New Roman" panose="02020603050405020304" pitchFamily="18" charset="0"/>
              </a:rPr>
              <a:t>in an interval (</a:t>
            </a:r>
            <a:r>
              <a:rPr lang="en-US" altLang="en-US" sz="3200" i="1">
                <a:solidFill>
                  <a:srgbClr val="0033CC"/>
                </a:solidFill>
                <a:latin typeface="Times New Roman" panose="02020603050405020304" pitchFamily="18" charset="0"/>
                <a:cs typeface="Times New Roman" panose="02020603050405020304" pitchFamily="18" charset="0"/>
              </a:rPr>
              <a:t>a</a:t>
            </a:r>
            <a:r>
              <a:rPr lang="en-US" altLang="en-US" sz="3200">
                <a:solidFill>
                  <a:srgbClr val="0033CC"/>
                </a:solidFill>
                <a:latin typeface="Times New Roman" panose="02020603050405020304" pitchFamily="18" charset="0"/>
                <a:cs typeface="Times New Roman" panose="02020603050405020304" pitchFamily="18" charset="0"/>
              </a:rPr>
              <a:t>, </a:t>
            </a:r>
            <a:r>
              <a:rPr lang="en-US" altLang="en-US" sz="3200" i="1">
                <a:solidFill>
                  <a:srgbClr val="0033CC"/>
                </a:solidFill>
                <a:latin typeface="Times New Roman" panose="02020603050405020304" pitchFamily="18" charset="0"/>
                <a:cs typeface="Times New Roman" panose="02020603050405020304" pitchFamily="18" charset="0"/>
              </a:rPr>
              <a:t>b</a:t>
            </a:r>
            <a:r>
              <a:rPr lang="en-US" altLang="en-US" sz="3200">
                <a:solidFill>
                  <a:srgbClr val="0033CC"/>
                </a:solidFill>
                <a:latin typeface="Times New Roman" panose="02020603050405020304" pitchFamily="18" charset="0"/>
                <a:cs typeface="Times New Roman" panose="02020603050405020304" pitchFamily="18" charset="0"/>
              </a:rPr>
              <a:t>), then </a:t>
            </a:r>
            <a:r>
              <a:rPr lang="en-US" altLang="en-US" sz="3200" i="1">
                <a:solidFill>
                  <a:srgbClr val="0033CC"/>
                </a:solidFill>
                <a:latin typeface="Times New Roman" panose="02020603050405020304" pitchFamily="18" charset="0"/>
                <a:cs typeface="Times New Roman" panose="02020603050405020304" pitchFamily="18" charset="0"/>
              </a:rPr>
              <a:t>f</a:t>
            </a:r>
            <a:r>
              <a:rPr lang="en-US" altLang="en-US" sz="3200">
                <a:solidFill>
                  <a:srgbClr val="0033CC"/>
                </a:solidFill>
                <a:latin typeface="Times New Roman" panose="02020603050405020304" pitchFamily="18" charset="0"/>
                <a:cs typeface="Times New Roman" panose="02020603050405020304" pitchFamily="18" charset="0"/>
              </a:rPr>
              <a:t>  is constant on (</a:t>
            </a:r>
            <a:r>
              <a:rPr lang="en-US" altLang="en-US" sz="3200" i="1">
                <a:solidFill>
                  <a:srgbClr val="0033CC"/>
                </a:solidFill>
                <a:latin typeface="Times New Roman" panose="02020603050405020304" pitchFamily="18" charset="0"/>
                <a:cs typeface="Times New Roman" panose="02020603050405020304" pitchFamily="18" charset="0"/>
              </a:rPr>
              <a:t>a</a:t>
            </a:r>
            <a:r>
              <a:rPr lang="en-US" altLang="en-US" sz="3200">
                <a:solidFill>
                  <a:srgbClr val="0033CC"/>
                </a:solidFill>
                <a:latin typeface="Times New Roman" panose="02020603050405020304" pitchFamily="18" charset="0"/>
                <a:cs typeface="Times New Roman" panose="02020603050405020304" pitchFamily="18" charset="0"/>
              </a:rPr>
              <a:t>, </a:t>
            </a:r>
            <a:r>
              <a:rPr lang="en-US" altLang="en-US" sz="3200" i="1">
                <a:solidFill>
                  <a:srgbClr val="0033CC"/>
                </a:solidFill>
                <a:latin typeface="Times New Roman" panose="02020603050405020304" pitchFamily="18" charset="0"/>
                <a:cs typeface="Times New Roman" panose="02020603050405020304" pitchFamily="18" charset="0"/>
              </a:rPr>
              <a:t>b</a:t>
            </a:r>
            <a:r>
              <a:rPr lang="en-US" altLang="en-US" sz="3200">
                <a:solidFill>
                  <a:srgbClr val="0033CC"/>
                </a:solidFill>
                <a:latin typeface="Times New Roman" panose="02020603050405020304" pitchFamily="18" charset="0"/>
                <a:cs typeface="Times New Roman" panose="02020603050405020304" pitchFamily="18" charset="0"/>
              </a:rPr>
              <a:t>).</a:t>
            </a:r>
          </a:p>
          <a:p>
            <a:pPr marL="0" indent="3175" eaLnBrk="1" hangingPunct="1">
              <a:lnSpc>
                <a:spcPct val="80000"/>
              </a:lnSpc>
              <a:spcBef>
                <a:spcPct val="50000"/>
              </a:spcBef>
              <a:buFontTx/>
              <a:buNone/>
            </a:pPr>
            <a:endParaRPr lang="en-US" altLang="en-US">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5EB50988-4E8E-4E4B-9DA6-4C62D24A51BF}"/>
              </a:ext>
            </a:extLst>
          </p:cNvPr>
          <p:cNvSpPr txBox="1">
            <a:spLocks/>
          </p:cNvSpPr>
          <p:nvPr/>
        </p:nvSpPr>
        <p:spPr>
          <a:xfrm>
            <a:off x="344384" y="2505694"/>
            <a:ext cx="11578441" cy="32553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spcBef>
                <a:spcPct val="50000"/>
              </a:spcBef>
              <a:buNone/>
            </a:pPr>
            <a:endParaRPr lang="en-US" altLang="en-US" sz="2800">
              <a:solidFill>
                <a:srgbClr val="0033CC"/>
              </a:solidFill>
              <a:latin typeface="Times New Roman" panose="02020603050405020304" pitchFamily="18" charset="0"/>
              <a:cs typeface="Times New Roman" panose="02020603050405020304" pitchFamily="18" charset="0"/>
            </a:endParaRPr>
          </a:p>
          <a:p>
            <a:pPr marL="0" indent="3175">
              <a:lnSpc>
                <a:spcPct val="80000"/>
              </a:lnSpc>
              <a:spcBef>
                <a:spcPct val="50000"/>
              </a:spcBef>
              <a:buFontTx/>
              <a:buNone/>
            </a:pPr>
            <a:endParaRPr lang="en-US" altLang="en-US">
              <a:solidFill>
                <a:srgbClr val="FF0000"/>
              </a:solidFill>
              <a:latin typeface="Times New Roman" panose="02020603050405020304" pitchFamily="18" charset="0"/>
              <a:cs typeface="Times New Roman" panose="02020603050405020304" pitchFamily="18" charset="0"/>
            </a:endParaRPr>
          </a:p>
          <a:p>
            <a:pPr marL="0" indent="3175">
              <a:lnSpc>
                <a:spcPct val="80000"/>
              </a:lnSpc>
              <a:spcBef>
                <a:spcPct val="50000"/>
              </a:spcBef>
              <a:buFontTx/>
              <a:buNone/>
            </a:pPr>
            <a:endParaRPr lang="en-US" altLang="en-US">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23CCC43-EACB-45BF-898F-2C7F98A97930}"/>
              </a:ext>
            </a:extLst>
          </p:cNvPr>
          <p:cNvSpPr txBox="1">
            <a:spLocks/>
          </p:cNvSpPr>
          <p:nvPr/>
        </p:nvSpPr>
        <p:spPr>
          <a:xfrm>
            <a:off x="344382" y="2861953"/>
            <a:ext cx="11578441" cy="30609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3175">
              <a:lnSpc>
                <a:spcPct val="80000"/>
              </a:lnSpc>
              <a:spcBef>
                <a:spcPct val="50000"/>
              </a:spcBef>
              <a:buNone/>
            </a:pPr>
            <a:r>
              <a:rPr lang="en-US" altLang="en-US" sz="3200">
                <a:latin typeface="Times New Roman" panose="02020603050405020304" pitchFamily="18" charset="0"/>
                <a:cs typeface="Times New Roman" panose="02020603050405020304" pitchFamily="18" charset="0"/>
              </a:rPr>
              <a:t>Corollary: </a:t>
            </a:r>
          </a:p>
          <a:p>
            <a:pPr marL="0" indent="3175" algn="just">
              <a:lnSpc>
                <a:spcPct val="100000"/>
              </a:lnSpc>
              <a:spcBef>
                <a:spcPct val="50000"/>
              </a:spcBef>
              <a:buNone/>
            </a:pPr>
            <a:r>
              <a:rPr lang="en-US" altLang="en-US" sz="3200">
                <a:solidFill>
                  <a:srgbClr val="0033CC"/>
                </a:solidFill>
                <a:latin typeface="Times New Roman" panose="02020603050405020304" pitchFamily="18" charset="0"/>
                <a:cs typeface="Times New Roman" panose="02020603050405020304" pitchFamily="18" charset="0"/>
              </a:rPr>
              <a:t>If </a:t>
            </a:r>
            <a:r>
              <a:rPr lang="en-US" altLang="en-US" sz="3200" b="1" i="1">
                <a:solidFill>
                  <a:srgbClr val="0033CC"/>
                </a:solidFill>
                <a:latin typeface="Times New Roman" panose="02020603050405020304" pitchFamily="18" charset="0"/>
                <a:cs typeface="Times New Roman" panose="02020603050405020304" pitchFamily="18" charset="0"/>
              </a:rPr>
              <a:t>f</a:t>
            </a:r>
            <a:r>
              <a:rPr lang="en-US" altLang="en-US" sz="3200" b="1">
                <a:solidFill>
                  <a:srgbClr val="0033CC"/>
                </a:solidFill>
                <a:latin typeface="Times New Roman" panose="02020603050405020304" pitchFamily="18" charset="0"/>
                <a:cs typeface="Times New Roman" panose="02020603050405020304" pitchFamily="18" charset="0"/>
              </a:rPr>
              <a:t> ’(</a:t>
            </a:r>
            <a:r>
              <a:rPr lang="en-US" altLang="en-US" sz="3200" b="1" i="1">
                <a:solidFill>
                  <a:srgbClr val="0033CC"/>
                </a:solidFill>
                <a:latin typeface="Times New Roman" panose="02020603050405020304" pitchFamily="18" charset="0"/>
                <a:cs typeface="Times New Roman" panose="02020603050405020304" pitchFamily="18" charset="0"/>
              </a:rPr>
              <a:t>x</a:t>
            </a:r>
            <a:r>
              <a:rPr lang="en-US" altLang="en-US" sz="3200" b="1">
                <a:solidFill>
                  <a:srgbClr val="0033CC"/>
                </a:solidFill>
                <a:latin typeface="Times New Roman" panose="02020603050405020304" pitchFamily="18" charset="0"/>
                <a:cs typeface="Times New Roman" panose="02020603050405020304" pitchFamily="18" charset="0"/>
              </a:rPr>
              <a:t>) = </a:t>
            </a:r>
            <a:r>
              <a:rPr lang="en-US" altLang="en-US" sz="3200" b="1" i="1">
                <a:solidFill>
                  <a:srgbClr val="0033CC"/>
                </a:solidFill>
                <a:latin typeface="Times New Roman" panose="02020603050405020304" pitchFamily="18" charset="0"/>
                <a:cs typeface="Times New Roman" panose="02020603050405020304" pitchFamily="18" charset="0"/>
              </a:rPr>
              <a:t>g</a:t>
            </a:r>
            <a:r>
              <a:rPr lang="en-US" altLang="en-US" sz="3200" b="1">
                <a:solidFill>
                  <a:srgbClr val="0033CC"/>
                </a:solidFill>
                <a:latin typeface="Times New Roman" panose="02020603050405020304" pitchFamily="18" charset="0"/>
                <a:cs typeface="Times New Roman" panose="02020603050405020304" pitchFamily="18" charset="0"/>
              </a:rPr>
              <a:t>’(</a:t>
            </a:r>
            <a:r>
              <a:rPr lang="en-US" altLang="en-US" sz="3200" b="1" i="1">
                <a:solidFill>
                  <a:srgbClr val="0033CC"/>
                </a:solidFill>
                <a:latin typeface="Times New Roman" panose="02020603050405020304" pitchFamily="18" charset="0"/>
                <a:cs typeface="Times New Roman" panose="02020603050405020304" pitchFamily="18" charset="0"/>
              </a:rPr>
              <a:t>x</a:t>
            </a:r>
            <a:r>
              <a:rPr lang="en-US" altLang="en-US" sz="3200" b="1">
                <a:solidFill>
                  <a:srgbClr val="0033CC"/>
                </a:solidFill>
                <a:latin typeface="Times New Roman" panose="02020603050405020304" pitchFamily="18" charset="0"/>
                <a:cs typeface="Times New Roman" panose="02020603050405020304" pitchFamily="18" charset="0"/>
              </a:rPr>
              <a:t>)</a:t>
            </a:r>
            <a:r>
              <a:rPr lang="en-US" altLang="en-US" sz="3200">
                <a:solidFill>
                  <a:srgbClr val="0033CC"/>
                </a:solidFill>
                <a:latin typeface="Times New Roman" panose="02020603050405020304" pitchFamily="18" charset="0"/>
                <a:cs typeface="Times New Roman" panose="02020603050405020304" pitchFamily="18" charset="0"/>
              </a:rPr>
              <a:t> for all </a:t>
            </a:r>
            <a:r>
              <a:rPr lang="en-US" altLang="en-US" sz="3200" i="1">
                <a:solidFill>
                  <a:srgbClr val="0033CC"/>
                </a:solidFill>
                <a:latin typeface="Times New Roman" panose="02020603050405020304" pitchFamily="18" charset="0"/>
                <a:cs typeface="Times New Roman" panose="02020603050405020304" pitchFamily="18" charset="0"/>
              </a:rPr>
              <a:t>x</a:t>
            </a:r>
            <a:r>
              <a:rPr lang="en-US" altLang="en-US" sz="3200">
                <a:solidFill>
                  <a:srgbClr val="0033CC"/>
                </a:solidFill>
                <a:latin typeface="Times New Roman" panose="02020603050405020304" pitchFamily="18" charset="0"/>
                <a:cs typeface="Times New Roman" panose="02020603050405020304" pitchFamily="18" charset="0"/>
              </a:rPr>
              <a:t> in an interval (</a:t>
            </a:r>
            <a:r>
              <a:rPr lang="en-US" altLang="en-US" sz="3200" i="1">
                <a:solidFill>
                  <a:srgbClr val="0033CC"/>
                </a:solidFill>
                <a:latin typeface="Times New Roman" panose="02020603050405020304" pitchFamily="18" charset="0"/>
                <a:cs typeface="Times New Roman" panose="02020603050405020304" pitchFamily="18" charset="0"/>
              </a:rPr>
              <a:t>a</a:t>
            </a:r>
            <a:r>
              <a:rPr lang="en-US" altLang="en-US" sz="3200">
                <a:solidFill>
                  <a:srgbClr val="0033CC"/>
                </a:solidFill>
                <a:latin typeface="Times New Roman" panose="02020603050405020304" pitchFamily="18" charset="0"/>
                <a:cs typeface="Times New Roman" panose="02020603050405020304" pitchFamily="18" charset="0"/>
              </a:rPr>
              <a:t>, </a:t>
            </a:r>
            <a:r>
              <a:rPr lang="en-US" altLang="en-US" sz="3200" i="1">
                <a:solidFill>
                  <a:srgbClr val="0033CC"/>
                </a:solidFill>
                <a:latin typeface="Times New Roman" panose="02020603050405020304" pitchFamily="18" charset="0"/>
                <a:cs typeface="Times New Roman" panose="02020603050405020304" pitchFamily="18" charset="0"/>
              </a:rPr>
              <a:t>b</a:t>
            </a:r>
            <a:r>
              <a:rPr lang="en-US" altLang="en-US" sz="3200">
                <a:solidFill>
                  <a:srgbClr val="0033CC"/>
                </a:solidFill>
                <a:latin typeface="Times New Roman" panose="02020603050405020304" pitchFamily="18" charset="0"/>
                <a:cs typeface="Times New Roman" panose="02020603050405020304" pitchFamily="18" charset="0"/>
              </a:rPr>
              <a:t>), then </a:t>
            </a:r>
            <a:r>
              <a:rPr lang="en-US" altLang="en-US" sz="3200" i="1">
                <a:solidFill>
                  <a:srgbClr val="0033CC"/>
                </a:solidFill>
                <a:latin typeface="Times New Roman" panose="02020603050405020304" pitchFamily="18" charset="0"/>
                <a:cs typeface="Times New Roman" panose="02020603050405020304" pitchFamily="18" charset="0"/>
              </a:rPr>
              <a:t>f</a:t>
            </a:r>
            <a:r>
              <a:rPr lang="en-US" altLang="en-US" sz="3200">
                <a:solidFill>
                  <a:srgbClr val="0033CC"/>
                </a:solidFill>
                <a:latin typeface="Times New Roman" panose="02020603050405020304" pitchFamily="18" charset="0"/>
                <a:cs typeface="Times New Roman" panose="02020603050405020304" pitchFamily="18" charset="0"/>
              </a:rPr>
              <a:t> – </a:t>
            </a:r>
            <a:r>
              <a:rPr lang="en-US" altLang="en-US" sz="3200" i="1">
                <a:solidFill>
                  <a:srgbClr val="0033CC"/>
                </a:solidFill>
                <a:latin typeface="Times New Roman" panose="02020603050405020304" pitchFamily="18" charset="0"/>
                <a:cs typeface="Times New Roman" panose="02020603050405020304" pitchFamily="18" charset="0"/>
              </a:rPr>
              <a:t>g</a:t>
            </a:r>
            <a:r>
              <a:rPr lang="en-US" altLang="en-US" sz="3200">
                <a:solidFill>
                  <a:srgbClr val="0033CC"/>
                </a:solidFill>
                <a:latin typeface="Times New Roman" panose="02020603050405020304" pitchFamily="18" charset="0"/>
                <a:cs typeface="Times New Roman" panose="02020603050405020304" pitchFamily="18" charset="0"/>
              </a:rPr>
              <a:t> is constant on (</a:t>
            </a:r>
            <a:r>
              <a:rPr lang="en-US" altLang="en-US" sz="3200" i="1">
                <a:solidFill>
                  <a:srgbClr val="0033CC"/>
                </a:solidFill>
                <a:latin typeface="Times New Roman" panose="02020603050405020304" pitchFamily="18" charset="0"/>
                <a:cs typeface="Times New Roman" panose="02020603050405020304" pitchFamily="18" charset="0"/>
              </a:rPr>
              <a:t>a</a:t>
            </a:r>
            <a:r>
              <a:rPr lang="en-US" altLang="en-US" sz="3200">
                <a:solidFill>
                  <a:srgbClr val="0033CC"/>
                </a:solidFill>
                <a:latin typeface="Times New Roman" panose="02020603050405020304" pitchFamily="18" charset="0"/>
                <a:cs typeface="Times New Roman" panose="02020603050405020304" pitchFamily="18" charset="0"/>
              </a:rPr>
              <a:t>, </a:t>
            </a:r>
            <a:r>
              <a:rPr lang="en-US" altLang="en-US" sz="3200" i="1">
                <a:solidFill>
                  <a:srgbClr val="0033CC"/>
                </a:solidFill>
                <a:latin typeface="Times New Roman" panose="02020603050405020304" pitchFamily="18" charset="0"/>
                <a:cs typeface="Times New Roman" panose="02020603050405020304" pitchFamily="18" charset="0"/>
              </a:rPr>
              <a:t>b</a:t>
            </a:r>
            <a:r>
              <a:rPr lang="en-US" altLang="en-US" sz="3200">
                <a:solidFill>
                  <a:srgbClr val="0033CC"/>
                </a:solidFill>
                <a:latin typeface="Times New Roman" panose="02020603050405020304" pitchFamily="18" charset="0"/>
                <a:cs typeface="Times New Roman" panose="02020603050405020304" pitchFamily="18" charset="0"/>
              </a:rPr>
              <a:t>).</a:t>
            </a:r>
          </a:p>
          <a:p>
            <a:pPr marL="0" indent="3175" algn="ctr">
              <a:lnSpc>
                <a:spcPct val="100000"/>
              </a:lnSpc>
              <a:spcBef>
                <a:spcPct val="50000"/>
              </a:spcBef>
              <a:buNone/>
            </a:pPr>
            <a:r>
              <a:rPr lang="en-US" altLang="en-US" sz="3200">
                <a:solidFill>
                  <a:srgbClr val="0033CC"/>
                </a:solidFill>
                <a:latin typeface="Times New Roman" panose="02020603050405020304" pitchFamily="18" charset="0"/>
                <a:cs typeface="Times New Roman" panose="02020603050405020304" pitchFamily="18" charset="0"/>
              </a:rPr>
              <a:t>That is</a:t>
            </a:r>
            <a:r>
              <a:rPr lang="en-US" altLang="en-US" sz="3200">
                <a:solidFill>
                  <a:srgbClr val="2913F5"/>
                </a:solidFill>
                <a:latin typeface="Times New Roman" panose="02020603050405020304" pitchFamily="18" charset="0"/>
                <a:cs typeface="Times New Roman" panose="02020603050405020304" pitchFamily="18" charset="0"/>
              </a:rPr>
              <a:t>,</a:t>
            </a:r>
            <a:r>
              <a:rPr lang="en-US" altLang="en-US" sz="3200" b="1">
                <a:solidFill>
                  <a:srgbClr val="FF0000"/>
                </a:solidFill>
                <a:latin typeface="Times New Roman" panose="02020603050405020304" pitchFamily="18" charset="0"/>
                <a:cs typeface="Times New Roman" panose="02020603050405020304" pitchFamily="18" charset="0"/>
              </a:rPr>
              <a:t> </a:t>
            </a:r>
            <a:r>
              <a:rPr lang="en-US" altLang="en-US" sz="3200" b="1" i="1">
                <a:solidFill>
                  <a:srgbClr val="FF0000"/>
                </a:solidFill>
                <a:latin typeface="Times New Roman" panose="02020603050405020304" pitchFamily="18" charset="0"/>
                <a:cs typeface="Times New Roman" panose="02020603050405020304" pitchFamily="18" charset="0"/>
              </a:rPr>
              <a:t>f</a:t>
            </a:r>
            <a:r>
              <a:rPr lang="en-US" altLang="en-US" sz="3200" b="1">
                <a:solidFill>
                  <a:srgbClr val="FF0000"/>
                </a:solidFill>
                <a:latin typeface="Times New Roman" panose="02020603050405020304" pitchFamily="18" charset="0"/>
                <a:cs typeface="Times New Roman" panose="02020603050405020304" pitchFamily="18" charset="0"/>
              </a:rPr>
              <a:t>(</a:t>
            </a:r>
            <a:r>
              <a:rPr lang="en-US" altLang="en-US" sz="3200" b="1" i="1">
                <a:solidFill>
                  <a:srgbClr val="FF0000"/>
                </a:solidFill>
                <a:latin typeface="Times New Roman" panose="02020603050405020304" pitchFamily="18" charset="0"/>
                <a:cs typeface="Times New Roman" panose="02020603050405020304" pitchFamily="18" charset="0"/>
              </a:rPr>
              <a:t>x</a:t>
            </a:r>
            <a:r>
              <a:rPr lang="en-US" altLang="en-US" sz="3200" b="1">
                <a:solidFill>
                  <a:srgbClr val="FF0000"/>
                </a:solidFill>
                <a:latin typeface="Times New Roman" panose="02020603050405020304" pitchFamily="18" charset="0"/>
                <a:cs typeface="Times New Roman" panose="02020603050405020304" pitchFamily="18" charset="0"/>
              </a:rPr>
              <a:t>) = </a:t>
            </a:r>
            <a:r>
              <a:rPr lang="en-US" altLang="en-US" sz="3200" b="1" i="1">
                <a:solidFill>
                  <a:srgbClr val="FF0000"/>
                </a:solidFill>
                <a:latin typeface="Times New Roman" panose="02020603050405020304" pitchFamily="18" charset="0"/>
                <a:cs typeface="Times New Roman" panose="02020603050405020304" pitchFamily="18" charset="0"/>
              </a:rPr>
              <a:t>g</a:t>
            </a:r>
            <a:r>
              <a:rPr lang="en-US" altLang="en-US" sz="3200" b="1">
                <a:solidFill>
                  <a:srgbClr val="FF0000"/>
                </a:solidFill>
                <a:latin typeface="Times New Roman" panose="02020603050405020304" pitchFamily="18" charset="0"/>
                <a:cs typeface="Times New Roman" panose="02020603050405020304" pitchFamily="18" charset="0"/>
              </a:rPr>
              <a:t>(</a:t>
            </a:r>
            <a:r>
              <a:rPr lang="en-US" altLang="en-US" sz="3200" b="1" i="1">
                <a:solidFill>
                  <a:srgbClr val="FF0000"/>
                </a:solidFill>
                <a:latin typeface="Times New Roman" panose="02020603050405020304" pitchFamily="18" charset="0"/>
                <a:cs typeface="Times New Roman" panose="02020603050405020304" pitchFamily="18" charset="0"/>
              </a:rPr>
              <a:t>x</a:t>
            </a:r>
            <a:r>
              <a:rPr lang="en-US" altLang="en-US" sz="3200" b="1">
                <a:solidFill>
                  <a:srgbClr val="FF0000"/>
                </a:solidFill>
                <a:latin typeface="Times New Roman" panose="02020603050405020304" pitchFamily="18" charset="0"/>
                <a:cs typeface="Times New Roman" panose="02020603050405020304" pitchFamily="18" charset="0"/>
              </a:rPr>
              <a:t>) + </a:t>
            </a:r>
            <a:r>
              <a:rPr lang="en-US" altLang="en-US" sz="3200" b="1" i="1">
                <a:solidFill>
                  <a:srgbClr val="FF0000"/>
                </a:solidFill>
                <a:latin typeface="Times New Roman" panose="02020603050405020304" pitchFamily="18" charset="0"/>
                <a:cs typeface="Times New Roman" panose="02020603050405020304" pitchFamily="18" charset="0"/>
              </a:rPr>
              <a:t>c </a:t>
            </a:r>
            <a:r>
              <a:rPr lang="en-US" altLang="en-US" sz="3200">
                <a:solidFill>
                  <a:srgbClr val="0033CC"/>
                </a:solidFill>
                <a:latin typeface="Times New Roman" panose="02020603050405020304" pitchFamily="18" charset="0"/>
                <a:cs typeface="Times New Roman" panose="02020603050405020304" pitchFamily="18" charset="0"/>
              </a:rPr>
              <a:t>where </a:t>
            </a:r>
            <a:r>
              <a:rPr lang="en-US" altLang="en-US" sz="3200" i="1">
                <a:solidFill>
                  <a:srgbClr val="0033CC"/>
                </a:solidFill>
                <a:latin typeface="Times New Roman" panose="02020603050405020304" pitchFamily="18" charset="0"/>
                <a:cs typeface="Times New Roman" panose="02020603050405020304" pitchFamily="18" charset="0"/>
              </a:rPr>
              <a:t>c </a:t>
            </a:r>
            <a:r>
              <a:rPr lang="en-US" altLang="en-US" sz="3200">
                <a:solidFill>
                  <a:srgbClr val="0033CC"/>
                </a:solidFill>
                <a:latin typeface="Times New Roman" panose="02020603050405020304" pitchFamily="18" charset="0"/>
                <a:cs typeface="Times New Roman" panose="02020603050405020304" pitchFamily="18" charset="0"/>
              </a:rPr>
              <a:t>is a constant.</a:t>
            </a:r>
          </a:p>
          <a:p>
            <a:pPr marL="0" indent="3175">
              <a:lnSpc>
                <a:spcPct val="80000"/>
              </a:lnSpc>
              <a:spcBef>
                <a:spcPct val="50000"/>
              </a:spcBef>
              <a:buFontTx/>
              <a:buNone/>
            </a:pPr>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1291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nodePh="1">
                                  <p:stCondLst>
                                    <p:cond delay="0"/>
                                  </p:stCondLst>
                                  <p:endCondLst>
                                    <p:cond evt="begin" delay="0">
                                      <p:tn val="15"/>
                                    </p:cond>
                                  </p:end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2C81B-C518-43B7-8EFD-5E8FBE781C60}"/>
              </a:ext>
            </a:extLst>
          </p:cNvPr>
          <p:cNvSpPr>
            <a:spLocks noGrp="1"/>
          </p:cNvSpPr>
          <p:nvPr>
            <p:ph type="title"/>
          </p:nvPr>
        </p:nvSpPr>
        <p:spPr>
          <a:xfrm>
            <a:off x="1072375" y="301083"/>
            <a:ext cx="10034240" cy="4237464"/>
          </a:xfrm>
        </p:spPr>
        <p:txBody>
          <a:bodyPr>
            <a:normAutofit/>
          </a:bodyPr>
          <a:lstStyle/>
          <a:p>
            <a:pPr algn="ctr"/>
            <a:r>
              <a:rPr lang="en-US" sz="6000" b="1" i="0">
                <a:solidFill>
                  <a:srgbClr val="FF00FF"/>
                </a:solidFill>
                <a:effectLst/>
                <a:latin typeface="Times New Roman" panose="02020603050405020304" pitchFamily="18" charset="0"/>
                <a:cs typeface="Times New Roman" panose="02020603050405020304" pitchFamily="18" charset="0"/>
              </a:rPr>
              <a:t>3.3.</a:t>
            </a:r>
            <a:br>
              <a:rPr lang="en-US" sz="6600" b="1" i="0">
                <a:solidFill>
                  <a:srgbClr val="FF00FF"/>
                </a:solidFill>
                <a:effectLst/>
                <a:latin typeface="Times New Roman" panose="02020603050405020304" pitchFamily="18" charset="0"/>
                <a:cs typeface="Times New Roman" panose="02020603050405020304" pitchFamily="18" charset="0"/>
              </a:rPr>
            </a:br>
            <a:r>
              <a:rPr lang="en-US" sz="6600" b="1" i="0">
                <a:solidFill>
                  <a:srgbClr val="FF00FF"/>
                </a:solidFill>
                <a:effectLst/>
                <a:latin typeface="Times New Roman" panose="02020603050405020304" pitchFamily="18" charset="0"/>
                <a:cs typeface="Times New Roman" panose="02020603050405020304" pitchFamily="18" charset="0"/>
              </a:rPr>
              <a:t> </a:t>
            </a:r>
            <a:r>
              <a:rPr lang="en-US" sz="4000" b="1" i="0">
                <a:solidFill>
                  <a:srgbClr val="FF00FF"/>
                </a:solidFill>
                <a:effectLst/>
                <a:latin typeface="Times New Roman" panose="02020603050405020304" pitchFamily="18" charset="0"/>
                <a:cs typeface="Times New Roman" panose="02020603050405020304" pitchFamily="18" charset="0"/>
              </a:rPr>
              <a:t>APPLICATIONS OF DIFFERENTIATION</a:t>
            </a:r>
            <a:br>
              <a:rPr lang="en-US" sz="6600" b="1" i="0">
                <a:solidFill>
                  <a:srgbClr val="FF00FF"/>
                </a:solidFill>
                <a:effectLst/>
                <a:latin typeface="Times New Roman" panose="02020603050405020304" pitchFamily="18" charset="0"/>
                <a:cs typeface="Times New Roman" panose="02020603050405020304" pitchFamily="18" charset="0"/>
              </a:rPr>
            </a:br>
            <a:r>
              <a:rPr lang="en-US" sz="5400" b="1" i="0">
                <a:solidFill>
                  <a:srgbClr val="FF00FF"/>
                </a:solidFill>
                <a:effectLst/>
                <a:latin typeface="Times New Roman" panose="02020603050405020304" pitchFamily="18" charset="0"/>
                <a:cs typeface="Times New Roman" panose="02020603050405020304" pitchFamily="18" charset="0"/>
              </a:rPr>
              <a:t>Derivatives and</a:t>
            </a:r>
            <a:br>
              <a:rPr lang="en-US" sz="5400" b="1" i="0">
                <a:solidFill>
                  <a:srgbClr val="FF00FF"/>
                </a:solidFill>
                <a:effectLst/>
                <a:latin typeface="Times New Roman" panose="02020603050405020304" pitchFamily="18" charset="0"/>
                <a:cs typeface="Times New Roman" panose="02020603050405020304" pitchFamily="18" charset="0"/>
              </a:rPr>
            </a:br>
            <a:r>
              <a:rPr lang="en-US" sz="5400" b="1" i="0">
                <a:solidFill>
                  <a:srgbClr val="FF00FF"/>
                </a:solidFill>
                <a:effectLst/>
                <a:latin typeface="Times New Roman" panose="02020603050405020304" pitchFamily="18" charset="0"/>
                <a:cs typeface="Times New Roman" panose="02020603050405020304" pitchFamily="18" charset="0"/>
              </a:rPr>
              <a:t>the Shapes of Graphs</a:t>
            </a:r>
            <a:endParaRPr lang="en-US" sz="6600"/>
          </a:p>
        </p:txBody>
      </p:sp>
      <p:sp>
        <p:nvSpPr>
          <p:cNvPr id="4" name="TextBox 3">
            <a:extLst>
              <a:ext uri="{FF2B5EF4-FFF2-40B4-BE49-F238E27FC236}">
                <a16:creationId xmlns:a16="http://schemas.microsoft.com/office/drawing/2014/main" id="{DBAD5F77-71C4-4EE5-9E62-C5CF99A98A32}"/>
              </a:ext>
            </a:extLst>
          </p:cNvPr>
          <p:cNvSpPr txBox="1"/>
          <p:nvPr/>
        </p:nvSpPr>
        <p:spPr>
          <a:xfrm>
            <a:off x="1880558" y="4420327"/>
            <a:ext cx="8488393" cy="1384995"/>
          </a:xfrm>
          <a:prstGeom prst="rect">
            <a:avLst/>
          </a:prstGeom>
          <a:noFill/>
        </p:spPr>
        <p:txBody>
          <a:bodyPr wrap="square">
            <a:spAutoFit/>
          </a:bodyPr>
          <a:lstStyle/>
          <a:p>
            <a:pPr algn="ctr" eaLnBrk="1" hangingPunct="1"/>
            <a:r>
              <a:rPr lang="en-US" altLang="en-US" sz="2800">
                <a:solidFill>
                  <a:srgbClr val="800000"/>
                </a:solidFill>
                <a:latin typeface="Times New Roman" panose="02020603050405020304" pitchFamily="18" charset="0"/>
                <a:cs typeface="Times New Roman" panose="02020603050405020304" pitchFamily="18" charset="0"/>
              </a:rPr>
              <a:t>In this section, we will learn:</a:t>
            </a:r>
          </a:p>
          <a:p>
            <a:pPr algn="ctr" eaLnBrk="1" hangingPunct="1"/>
            <a:r>
              <a:rPr lang="en-US" altLang="en-US" sz="2800">
                <a:solidFill>
                  <a:srgbClr val="800000"/>
                </a:solidFill>
                <a:latin typeface="Times New Roman" panose="02020603050405020304" pitchFamily="18" charset="0"/>
                <a:cs typeface="Times New Roman" panose="02020603050405020304" pitchFamily="18" charset="0"/>
              </a:rPr>
              <a:t>How the derivative of a function gives us the direction in which the curve proceeds at each point. </a:t>
            </a:r>
          </a:p>
        </p:txBody>
      </p:sp>
    </p:spTree>
    <p:extLst>
      <p:ext uri="{BB962C8B-B14F-4D97-AF65-F5344CB8AC3E}">
        <p14:creationId xmlns:p14="http://schemas.microsoft.com/office/powerpoint/2010/main" val="36928838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E5634E-9C1E-442F-BF2E-C3577641389D}"/>
              </a:ext>
            </a:extLst>
          </p:cNvPr>
          <p:cNvSpPr/>
          <p:nvPr/>
        </p:nvSpPr>
        <p:spPr>
          <a:xfrm>
            <a:off x="712519" y="1493558"/>
            <a:ext cx="10515600" cy="145152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2C104637-7DAC-47CA-9F7A-3EB23286C6BF}"/>
              </a:ext>
            </a:extLst>
          </p:cNvPr>
          <p:cNvSpPr>
            <a:spLocks noGrp="1"/>
          </p:cNvSpPr>
          <p:nvPr>
            <p:ph type="title"/>
          </p:nvPr>
        </p:nvSpPr>
        <p:spPr>
          <a:xfrm>
            <a:off x="2553196" y="115454"/>
            <a:ext cx="8526482" cy="1131165"/>
          </a:xfrm>
        </p:spPr>
        <p:txBody>
          <a:bodyPr>
            <a:normAutofit/>
          </a:bodyPr>
          <a:lstStyle/>
          <a:p>
            <a:pPr algn="ctr"/>
            <a:r>
              <a:rPr lang="en-US" altLang="en-US" sz="3600" b="1">
                <a:solidFill>
                  <a:srgbClr val="FF00FF"/>
                </a:solidFill>
                <a:latin typeface="Times New Roman" panose="02020603050405020304" pitchFamily="18" charset="0"/>
                <a:cs typeface="Times New Roman" panose="02020603050405020304" pitchFamily="18" charset="0"/>
              </a:rPr>
              <a:t>INCREASING / DECREASING TEST </a:t>
            </a:r>
            <a:br>
              <a:rPr lang="en-US" altLang="en-US" sz="3600" b="1">
                <a:solidFill>
                  <a:srgbClr val="FF00FF"/>
                </a:solidFill>
                <a:latin typeface="Times New Roman" panose="02020603050405020304" pitchFamily="18" charset="0"/>
                <a:cs typeface="Times New Roman" panose="02020603050405020304" pitchFamily="18" charset="0"/>
              </a:rPr>
            </a:br>
            <a:r>
              <a:rPr lang="en-US" altLang="en-US" sz="3600" b="1">
                <a:solidFill>
                  <a:srgbClr val="FF00FF"/>
                </a:solidFill>
                <a:latin typeface="Times New Roman" panose="02020603050405020304" pitchFamily="18" charset="0"/>
                <a:cs typeface="Times New Roman" panose="02020603050405020304" pitchFamily="18" charset="0"/>
              </a:rPr>
              <a:t>(I/D TEST) </a:t>
            </a:r>
            <a:endParaRPr lang="en-US" sz="3600" b="1">
              <a:solidFill>
                <a:srgbClr val="FF00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F6B6E6-F1C6-4D90-AC95-2F0DD9BE0008}"/>
              </a:ext>
            </a:extLst>
          </p:cNvPr>
          <p:cNvSpPr>
            <a:spLocks noGrp="1"/>
          </p:cNvSpPr>
          <p:nvPr>
            <p:ph idx="1"/>
          </p:nvPr>
        </p:nvSpPr>
        <p:spPr>
          <a:xfrm>
            <a:off x="838200" y="1493558"/>
            <a:ext cx="10515600" cy="1698462"/>
          </a:xfrm>
        </p:spPr>
        <p:txBody>
          <a:bodyPr/>
          <a:lstStyle/>
          <a:p>
            <a:pPr marL="460375" indent="-457200" eaLnBrk="1" hangingPunct="1">
              <a:lnSpc>
                <a:spcPct val="125000"/>
              </a:lnSpc>
              <a:spcBef>
                <a:spcPct val="45000"/>
              </a:spcBef>
              <a:buFont typeface="Wingdings" panose="05000000000000000000" pitchFamily="2" charset="2"/>
              <a:buChar char="ü"/>
            </a:pPr>
            <a:r>
              <a:rPr lang="en-US" altLang="en-US" sz="2800">
                <a:solidFill>
                  <a:srgbClr val="0033CC"/>
                </a:solidFill>
                <a:latin typeface="Times New Roman" panose="02020603050405020304" pitchFamily="18" charset="0"/>
                <a:cs typeface="Times New Roman" panose="02020603050405020304" pitchFamily="18" charset="0"/>
              </a:rPr>
              <a:t>If </a:t>
            </a:r>
            <a:r>
              <a:rPr lang="en-US" altLang="en-US" sz="2800" i="1">
                <a:solidFill>
                  <a:srgbClr val="CC0000"/>
                </a:solidFill>
                <a:latin typeface="Times New Roman" panose="02020603050405020304" pitchFamily="18" charset="0"/>
                <a:cs typeface="Times New Roman" panose="02020603050405020304" pitchFamily="18" charset="0"/>
              </a:rPr>
              <a:t>f’</a:t>
            </a:r>
            <a:r>
              <a:rPr lang="en-US" altLang="en-US" sz="2800">
                <a:solidFill>
                  <a:srgbClr val="CC0000"/>
                </a:solidFill>
                <a:latin typeface="Times New Roman" panose="02020603050405020304" pitchFamily="18" charset="0"/>
                <a:cs typeface="Times New Roman" panose="02020603050405020304" pitchFamily="18" charset="0"/>
              </a:rPr>
              <a:t>(</a:t>
            </a:r>
            <a:r>
              <a:rPr lang="en-US" altLang="en-US" sz="2800" i="1">
                <a:solidFill>
                  <a:srgbClr val="CC0000"/>
                </a:solidFill>
                <a:latin typeface="Times New Roman" panose="02020603050405020304" pitchFamily="18" charset="0"/>
                <a:cs typeface="Times New Roman" panose="02020603050405020304" pitchFamily="18" charset="0"/>
              </a:rPr>
              <a:t>x</a:t>
            </a:r>
            <a:r>
              <a:rPr lang="en-US" altLang="en-US" sz="2800">
                <a:solidFill>
                  <a:srgbClr val="CC0000"/>
                </a:solidFill>
                <a:latin typeface="Times New Roman" panose="02020603050405020304" pitchFamily="18" charset="0"/>
                <a:cs typeface="Times New Roman" panose="02020603050405020304" pitchFamily="18" charset="0"/>
              </a:rPr>
              <a:t>) &gt; 0</a:t>
            </a:r>
            <a:r>
              <a:rPr lang="en-US" altLang="en-US" sz="2800">
                <a:solidFill>
                  <a:srgbClr val="0033CC"/>
                </a:solidFill>
                <a:latin typeface="Times New Roman" panose="02020603050405020304" pitchFamily="18" charset="0"/>
                <a:cs typeface="Times New Roman" panose="02020603050405020304" pitchFamily="18" charset="0"/>
              </a:rPr>
              <a:t> on an interval (a,b), then </a:t>
            </a:r>
            <a:r>
              <a:rPr lang="en-US" altLang="en-US" sz="2800" i="1">
                <a:solidFill>
                  <a:srgbClr val="0033CC"/>
                </a:solidFill>
                <a:latin typeface="Times New Roman" panose="02020603050405020304" pitchFamily="18" charset="0"/>
                <a:cs typeface="Times New Roman" panose="02020603050405020304" pitchFamily="18" charset="0"/>
              </a:rPr>
              <a:t>f</a:t>
            </a:r>
            <a:r>
              <a:rPr lang="en-US" altLang="en-US" sz="2800">
                <a:solidFill>
                  <a:srgbClr val="0033CC"/>
                </a:solidFill>
                <a:latin typeface="Times New Roman" panose="02020603050405020304" pitchFamily="18" charset="0"/>
                <a:cs typeface="Times New Roman" panose="02020603050405020304" pitchFamily="18" charset="0"/>
              </a:rPr>
              <a:t> is </a:t>
            </a:r>
            <a:r>
              <a:rPr lang="en-US" altLang="en-US" sz="2800">
                <a:solidFill>
                  <a:srgbClr val="CC0000"/>
                </a:solidFill>
                <a:latin typeface="Times New Roman" panose="02020603050405020304" pitchFamily="18" charset="0"/>
                <a:cs typeface="Times New Roman" panose="02020603050405020304" pitchFamily="18" charset="0"/>
              </a:rPr>
              <a:t>increasing </a:t>
            </a:r>
            <a:r>
              <a:rPr lang="en-US" altLang="en-US" sz="2800">
                <a:solidFill>
                  <a:srgbClr val="0033CC"/>
                </a:solidFill>
                <a:latin typeface="Times New Roman" panose="02020603050405020304" pitchFamily="18" charset="0"/>
                <a:cs typeface="Times New Roman" panose="02020603050405020304" pitchFamily="18" charset="0"/>
              </a:rPr>
              <a:t>on that interval.</a:t>
            </a:r>
          </a:p>
          <a:p>
            <a:pPr marL="460375" indent="-457200" eaLnBrk="1" hangingPunct="1">
              <a:lnSpc>
                <a:spcPct val="125000"/>
              </a:lnSpc>
              <a:spcBef>
                <a:spcPct val="45000"/>
              </a:spcBef>
              <a:buFont typeface="Wingdings" panose="05000000000000000000" pitchFamily="2" charset="2"/>
              <a:buChar char="ü"/>
            </a:pPr>
            <a:r>
              <a:rPr lang="en-US" altLang="en-US" sz="2800">
                <a:solidFill>
                  <a:srgbClr val="0033CC"/>
                </a:solidFill>
                <a:latin typeface="Times New Roman" panose="02020603050405020304" pitchFamily="18" charset="0"/>
                <a:cs typeface="Times New Roman" panose="02020603050405020304" pitchFamily="18" charset="0"/>
              </a:rPr>
              <a:t>If </a:t>
            </a:r>
            <a:r>
              <a:rPr lang="en-US" altLang="en-US" sz="2800" i="1">
                <a:solidFill>
                  <a:schemeClr val="tx1"/>
                </a:solidFill>
                <a:latin typeface="Times New Roman" panose="02020603050405020304" pitchFamily="18" charset="0"/>
                <a:cs typeface="Times New Roman" panose="02020603050405020304" pitchFamily="18" charset="0"/>
              </a:rPr>
              <a:t>f’</a:t>
            </a:r>
            <a:r>
              <a:rPr lang="en-US" altLang="en-US" sz="2800">
                <a:solidFill>
                  <a:schemeClr val="tx1"/>
                </a:solidFill>
                <a:latin typeface="Times New Roman" panose="02020603050405020304" pitchFamily="18" charset="0"/>
                <a:cs typeface="Times New Roman" panose="02020603050405020304" pitchFamily="18" charset="0"/>
              </a:rPr>
              <a:t>(</a:t>
            </a:r>
            <a:r>
              <a:rPr lang="en-US" altLang="en-US" sz="2800" i="1">
                <a:solidFill>
                  <a:schemeClr val="tx1"/>
                </a:solidFill>
                <a:latin typeface="Times New Roman" panose="02020603050405020304" pitchFamily="18" charset="0"/>
                <a:cs typeface="Times New Roman" panose="02020603050405020304" pitchFamily="18" charset="0"/>
              </a:rPr>
              <a:t>x</a:t>
            </a:r>
            <a:r>
              <a:rPr lang="en-US" altLang="en-US" sz="2800">
                <a:solidFill>
                  <a:schemeClr val="tx1"/>
                </a:solidFill>
                <a:latin typeface="Times New Roman" panose="02020603050405020304" pitchFamily="18" charset="0"/>
                <a:cs typeface="Times New Roman" panose="02020603050405020304" pitchFamily="18" charset="0"/>
              </a:rPr>
              <a:t>) &lt; 0</a:t>
            </a:r>
            <a:r>
              <a:rPr lang="en-US" altLang="en-US" sz="2800">
                <a:solidFill>
                  <a:srgbClr val="0033CC"/>
                </a:solidFill>
                <a:latin typeface="Times New Roman" panose="02020603050405020304" pitchFamily="18" charset="0"/>
                <a:cs typeface="Times New Roman" panose="02020603050405020304" pitchFamily="18" charset="0"/>
              </a:rPr>
              <a:t> on an interval (a,b), then </a:t>
            </a:r>
            <a:r>
              <a:rPr lang="en-US" altLang="en-US" sz="2800" i="1">
                <a:solidFill>
                  <a:srgbClr val="0033CC"/>
                </a:solidFill>
                <a:latin typeface="Times New Roman" panose="02020603050405020304" pitchFamily="18" charset="0"/>
                <a:cs typeface="Times New Roman" panose="02020603050405020304" pitchFamily="18" charset="0"/>
              </a:rPr>
              <a:t>f</a:t>
            </a:r>
            <a:r>
              <a:rPr lang="en-US" altLang="en-US" sz="2800">
                <a:solidFill>
                  <a:srgbClr val="0033CC"/>
                </a:solidFill>
                <a:latin typeface="Times New Roman" panose="02020603050405020304" pitchFamily="18" charset="0"/>
                <a:cs typeface="Times New Roman" panose="02020603050405020304" pitchFamily="18" charset="0"/>
              </a:rPr>
              <a:t> is </a:t>
            </a:r>
            <a:r>
              <a:rPr lang="en-US" altLang="en-US" sz="2800">
                <a:solidFill>
                  <a:schemeClr val="tx1"/>
                </a:solidFill>
                <a:latin typeface="Times New Roman" panose="02020603050405020304" pitchFamily="18" charset="0"/>
                <a:cs typeface="Times New Roman" panose="02020603050405020304" pitchFamily="18" charset="0"/>
              </a:rPr>
              <a:t>decreasing</a:t>
            </a:r>
            <a:r>
              <a:rPr lang="en-US" altLang="en-US" sz="2800">
                <a:solidFill>
                  <a:srgbClr val="0033CC"/>
                </a:solidFill>
                <a:latin typeface="Times New Roman" panose="02020603050405020304" pitchFamily="18" charset="0"/>
                <a:cs typeface="Times New Roman" panose="02020603050405020304" pitchFamily="18" charset="0"/>
              </a:rPr>
              <a:t> on that interval.</a:t>
            </a:r>
          </a:p>
        </p:txBody>
      </p:sp>
      <p:pic>
        <p:nvPicPr>
          <p:cNvPr id="4" name="Picture 3">
            <a:extLst>
              <a:ext uri="{FF2B5EF4-FFF2-40B4-BE49-F238E27FC236}">
                <a16:creationId xmlns:a16="http://schemas.microsoft.com/office/drawing/2014/main" id="{89652E9B-706E-450E-85A9-594DA7EEE0AD}"/>
              </a:ext>
            </a:extLst>
          </p:cNvPr>
          <p:cNvPicPr>
            <a:picLocks noChangeAspect="1"/>
          </p:cNvPicPr>
          <p:nvPr/>
        </p:nvPicPr>
        <p:blipFill>
          <a:blip r:embed="rId2"/>
          <a:stretch>
            <a:fillRect/>
          </a:stretch>
        </p:blipFill>
        <p:spPr>
          <a:xfrm>
            <a:off x="3716977" y="3192020"/>
            <a:ext cx="4724942" cy="3665980"/>
          </a:xfrm>
          <a:prstGeom prst="rect">
            <a:avLst/>
          </a:prstGeom>
        </p:spPr>
      </p:pic>
    </p:spTree>
    <p:extLst>
      <p:ext uri="{BB962C8B-B14F-4D97-AF65-F5344CB8AC3E}">
        <p14:creationId xmlns:p14="http://schemas.microsoft.com/office/powerpoint/2010/main" val="4239647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04637-7DAC-47CA-9F7A-3EB23286C6BF}"/>
              </a:ext>
            </a:extLst>
          </p:cNvPr>
          <p:cNvSpPr>
            <a:spLocks noGrp="1"/>
          </p:cNvSpPr>
          <p:nvPr>
            <p:ph type="title"/>
          </p:nvPr>
        </p:nvSpPr>
        <p:spPr>
          <a:xfrm>
            <a:off x="2553196" y="115454"/>
            <a:ext cx="8526482" cy="1131165"/>
          </a:xfrm>
        </p:spPr>
        <p:txBody>
          <a:bodyPr>
            <a:normAutofit/>
          </a:bodyPr>
          <a:lstStyle/>
          <a:p>
            <a:pPr algn="ctr"/>
            <a:r>
              <a:rPr lang="en-US" altLang="en-US" sz="3600" b="1">
                <a:solidFill>
                  <a:srgbClr val="FF00FF"/>
                </a:solidFill>
                <a:latin typeface="Times New Roman" panose="02020603050405020304" pitchFamily="18" charset="0"/>
                <a:cs typeface="Times New Roman" panose="02020603050405020304" pitchFamily="18" charset="0"/>
              </a:rPr>
              <a:t>INCREASING / DECREASING TEST </a:t>
            </a:r>
            <a:br>
              <a:rPr lang="en-US" altLang="en-US" sz="3600" b="1">
                <a:solidFill>
                  <a:srgbClr val="FF00FF"/>
                </a:solidFill>
                <a:latin typeface="Times New Roman" panose="02020603050405020304" pitchFamily="18" charset="0"/>
                <a:cs typeface="Times New Roman" panose="02020603050405020304" pitchFamily="18" charset="0"/>
              </a:rPr>
            </a:br>
            <a:r>
              <a:rPr lang="en-US" altLang="en-US" sz="3600" b="1">
                <a:solidFill>
                  <a:srgbClr val="FF00FF"/>
                </a:solidFill>
                <a:latin typeface="Times New Roman" panose="02020603050405020304" pitchFamily="18" charset="0"/>
                <a:cs typeface="Times New Roman" panose="02020603050405020304" pitchFamily="18" charset="0"/>
              </a:rPr>
              <a:t>(I/D TEST) </a:t>
            </a:r>
            <a:endParaRPr lang="en-US" sz="3600" b="1">
              <a:solidFill>
                <a:srgbClr val="FF00FF"/>
              </a:solidFill>
              <a:latin typeface="Times New Roman" panose="02020603050405020304" pitchFamily="18" charset="0"/>
              <a:cs typeface="Times New Roman" panose="02020603050405020304" pitchFamily="18" charset="0"/>
            </a:endParaRPr>
          </a:p>
        </p:txBody>
      </p:sp>
      <p:pic>
        <p:nvPicPr>
          <p:cNvPr id="6" name="Picture 4">
            <a:extLst>
              <a:ext uri="{FF2B5EF4-FFF2-40B4-BE49-F238E27FC236}">
                <a16:creationId xmlns:a16="http://schemas.microsoft.com/office/drawing/2014/main" id="{BECAEACA-4EB4-4A1A-BFBC-9BD552DE50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300162"/>
            <a:ext cx="12077206" cy="5477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n 6">
            <a:extLst>
              <a:ext uri="{FF2B5EF4-FFF2-40B4-BE49-F238E27FC236}">
                <a16:creationId xmlns:a16="http://schemas.microsoft.com/office/drawing/2014/main" id="{9780D0CF-C543-4B01-AFC0-7D7A21531FCA}"/>
              </a:ext>
            </a:extLst>
          </p:cNvPr>
          <p:cNvSpPr/>
          <p:nvPr/>
        </p:nvSpPr>
        <p:spPr>
          <a:xfrm>
            <a:off x="498764" y="3765595"/>
            <a:ext cx="498763" cy="546265"/>
          </a:xfrm>
          <a:prstGeom prst="sun">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647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2C81B-C518-43B7-8EFD-5E8FBE781C60}"/>
              </a:ext>
            </a:extLst>
          </p:cNvPr>
          <p:cNvSpPr>
            <a:spLocks noGrp="1"/>
          </p:cNvSpPr>
          <p:nvPr>
            <p:ph type="title"/>
          </p:nvPr>
        </p:nvSpPr>
        <p:spPr>
          <a:xfrm>
            <a:off x="1072375" y="301083"/>
            <a:ext cx="10034240" cy="4237464"/>
          </a:xfrm>
        </p:spPr>
        <p:txBody>
          <a:bodyPr>
            <a:normAutofit/>
          </a:bodyPr>
          <a:lstStyle/>
          <a:p>
            <a:pPr algn="ctr"/>
            <a:r>
              <a:rPr lang="en-US" sz="6600" b="1" i="0">
                <a:solidFill>
                  <a:srgbClr val="FF00FF"/>
                </a:solidFill>
                <a:effectLst/>
                <a:latin typeface="Times New Roman" panose="02020603050405020304" pitchFamily="18" charset="0"/>
                <a:cs typeface="Times New Roman" panose="02020603050405020304" pitchFamily="18" charset="0"/>
              </a:rPr>
              <a:t>3.1.</a:t>
            </a:r>
            <a:br>
              <a:rPr lang="en-US" sz="6600" b="1" i="0">
                <a:solidFill>
                  <a:srgbClr val="FF00FF"/>
                </a:solidFill>
                <a:effectLst/>
                <a:latin typeface="Times New Roman" panose="02020603050405020304" pitchFamily="18" charset="0"/>
                <a:cs typeface="Times New Roman" panose="02020603050405020304" pitchFamily="18" charset="0"/>
              </a:rPr>
            </a:br>
            <a:r>
              <a:rPr lang="en-US" sz="6600" b="1" i="0">
                <a:solidFill>
                  <a:srgbClr val="FF00FF"/>
                </a:solidFill>
                <a:effectLst/>
                <a:latin typeface="Times New Roman" panose="02020603050405020304" pitchFamily="18" charset="0"/>
                <a:cs typeface="Times New Roman" panose="02020603050405020304" pitchFamily="18" charset="0"/>
              </a:rPr>
              <a:t> Maximum and </a:t>
            </a:r>
            <a:br>
              <a:rPr lang="en-US" sz="6600" b="1" i="0">
                <a:solidFill>
                  <a:srgbClr val="FF00FF"/>
                </a:solidFill>
                <a:effectLst/>
                <a:latin typeface="Times New Roman" panose="02020603050405020304" pitchFamily="18" charset="0"/>
                <a:cs typeface="Times New Roman" panose="02020603050405020304" pitchFamily="18" charset="0"/>
              </a:rPr>
            </a:br>
            <a:r>
              <a:rPr lang="en-US" sz="6600" b="1" i="0">
                <a:solidFill>
                  <a:srgbClr val="FF00FF"/>
                </a:solidFill>
                <a:effectLst/>
                <a:latin typeface="Times New Roman" panose="02020603050405020304" pitchFamily="18" charset="0"/>
                <a:cs typeface="Times New Roman" panose="02020603050405020304" pitchFamily="18" charset="0"/>
              </a:rPr>
              <a:t>Minimum Values</a:t>
            </a:r>
            <a:endParaRPr lang="en-US" sz="6600"/>
          </a:p>
        </p:txBody>
      </p:sp>
      <p:sp>
        <p:nvSpPr>
          <p:cNvPr id="4" name="TextBox 3">
            <a:extLst>
              <a:ext uri="{FF2B5EF4-FFF2-40B4-BE49-F238E27FC236}">
                <a16:creationId xmlns:a16="http://schemas.microsoft.com/office/drawing/2014/main" id="{DBAD5F77-71C4-4EE5-9E62-C5CF99A98A32}"/>
              </a:ext>
            </a:extLst>
          </p:cNvPr>
          <p:cNvSpPr txBox="1"/>
          <p:nvPr/>
        </p:nvSpPr>
        <p:spPr>
          <a:xfrm>
            <a:off x="2965295" y="4087818"/>
            <a:ext cx="6261410" cy="1557349"/>
          </a:xfrm>
          <a:prstGeom prst="rect">
            <a:avLst/>
          </a:prstGeom>
          <a:noFill/>
        </p:spPr>
        <p:txBody>
          <a:bodyPr wrap="square">
            <a:spAutoFit/>
          </a:bodyPr>
          <a:lstStyle/>
          <a:p>
            <a:pPr algn="ctr" eaLnBrk="1" hangingPunct="1">
              <a:spcBef>
                <a:spcPct val="20000"/>
              </a:spcBef>
            </a:pPr>
            <a:r>
              <a:rPr lang="en-US" altLang="en-US" sz="2800">
                <a:solidFill>
                  <a:srgbClr val="800000"/>
                </a:solidFill>
                <a:latin typeface="Times New Roman" panose="02020603050405020304" pitchFamily="18" charset="0"/>
                <a:cs typeface="Times New Roman" panose="02020603050405020304" pitchFamily="18" charset="0"/>
              </a:rPr>
              <a:t>In this section, we will learn:</a:t>
            </a:r>
          </a:p>
          <a:p>
            <a:pPr algn="ctr" eaLnBrk="1" hangingPunct="1">
              <a:spcBef>
                <a:spcPct val="20000"/>
              </a:spcBef>
            </a:pPr>
            <a:r>
              <a:rPr lang="en-US" altLang="en-US" sz="2800">
                <a:solidFill>
                  <a:srgbClr val="800000"/>
                </a:solidFill>
                <a:latin typeface="Times New Roman" panose="02020603050405020304" pitchFamily="18" charset="0"/>
                <a:cs typeface="Times New Roman" panose="02020603050405020304" pitchFamily="18" charset="0"/>
              </a:rPr>
              <a:t>How to find the maximum </a:t>
            </a:r>
          </a:p>
          <a:p>
            <a:pPr algn="ctr" eaLnBrk="1" hangingPunct="1">
              <a:spcBef>
                <a:spcPct val="20000"/>
              </a:spcBef>
            </a:pPr>
            <a:r>
              <a:rPr lang="en-US" altLang="en-US" sz="2800">
                <a:solidFill>
                  <a:srgbClr val="800000"/>
                </a:solidFill>
                <a:latin typeface="Times New Roman" panose="02020603050405020304" pitchFamily="18" charset="0"/>
                <a:cs typeface="Times New Roman" panose="02020603050405020304" pitchFamily="18" charset="0"/>
              </a:rPr>
              <a:t>and minimum values of a function.</a:t>
            </a:r>
          </a:p>
        </p:txBody>
      </p:sp>
    </p:spTree>
    <p:extLst>
      <p:ext uri="{BB962C8B-B14F-4D97-AF65-F5344CB8AC3E}">
        <p14:creationId xmlns:p14="http://schemas.microsoft.com/office/powerpoint/2010/main" val="7782340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B73A5-97C8-4BBD-8AD2-E59922CFA715}"/>
              </a:ext>
            </a:extLst>
          </p:cNvPr>
          <p:cNvSpPr>
            <a:spLocks noGrp="1"/>
          </p:cNvSpPr>
          <p:nvPr>
            <p:ph type="title"/>
          </p:nvPr>
        </p:nvSpPr>
        <p:spPr>
          <a:xfrm>
            <a:off x="2595748" y="0"/>
            <a:ext cx="7712034" cy="1048039"/>
          </a:xfrm>
        </p:spPr>
        <p:txBody>
          <a:bodyPr>
            <a:normAutofit/>
          </a:bodyPr>
          <a:lstStyle/>
          <a:p>
            <a:r>
              <a:rPr lang="en-US" altLang="en-US" b="1">
                <a:solidFill>
                  <a:srgbClr val="FF00FF"/>
                </a:solidFill>
                <a:latin typeface="Times New Roman" panose="02020603050405020304" pitchFamily="18" charset="0"/>
                <a:cs typeface="Times New Roman" panose="02020603050405020304" pitchFamily="18" charset="0"/>
              </a:rPr>
              <a:t>FIRST DERIVATIVE TEST</a:t>
            </a:r>
            <a:endParaRPr lang="en-US" b="1">
              <a:solidFill>
                <a:srgbClr val="FF00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C4B79E-F937-4D7B-9C72-1634CFD2CCED}"/>
              </a:ext>
            </a:extLst>
          </p:cNvPr>
          <p:cNvSpPr>
            <a:spLocks noGrp="1"/>
          </p:cNvSpPr>
          <p:nvPr>
            <p:ph idx="1"/>
          </p:nvPr>
        </p:nvSpPr>
        <p:spPr>
          <a:xfrm>
            <a:off x="261257" y="1048039"/>
            <a:ext cx="11697195" cy="5128924"/>
          </a:xfrm>
        </p:spPr>
        <p:txBody>
          <a:bodyPr/>
          <a:lstStyle/>
          <a:p>
            <a:pPr marL="395288" indent="-392113" eaLnBrk="1" hangingPunct="1">
              <a:lnSpc>
                <a:spcPct val="100000"/>
              </a:lnSpc>
              <a:spcBef>
                <a:spcPct val="55000"/>
              </a:spcBef>
              <a:buFontTx/>
              <a:buNone/>
            </a:pPr>
            <a:r>
              <a:rPr lang="en-US" altLang="en-US" sz="2800">
                <a:solidFill>
                  <a:srgbClr val="0033CC"/>
                </a:solidFill>
                <a:latin typeface="Times New Roman" panose="02020603050405020304" pitchFamily="18" charset="0"/>
                <a:cs typeface="Times New Roman" panose="02020603050405020304" pitchFamily="18" charset="0"/>
              </a:rPr>
              <a:t>Suppose that </a:t>
            </a:r>
            <a:r>
              <a:rPr lang="en-US" altLang="en-US" sz="2800" i="1">
                <a:solidFill>
                  <a:srgbClr val="0033CC"/>
                </a:solidFill>
                <a:latin typeface="Times New Roman" panose="02020603050405020304" pitchFamily="18" charset="0"/>
                <a:cs typeface="Times New Roman" panose="02020603050405020304" pitchFamily="18" charset="0"/>
              </a:rPr>
              <a:t>c</a:t>
            </a:r>
            <a:r>
              <a:rPr lang="en-US" altLang="en-US" sz="2800">
                <a:solidFill>
                  <a:srgbClr val="0033CC"/>
                </a:solidFill>
                <a:latin typeface="Times New Roman" panose="02020603050405020304" pitchFamily="18" charset="0"/>
                <a:cs typeface="Times New Roman" panose="02020603050405020304" pitchFamily="18" charset="0"/>
              </a:rPr>
              <a:t> is a critical number of a continuous function </a:t>
            </a:r>
            <a:r>
              <a:rPr lang="en-US" altLang="en-US" sz="2800" i="1">
                <a:solidFill>
                  <a:srgbClr val="0033CC"/>
                </a:solidFill>
                <a:latin typeface="Times New Roman" panose="02020603050405020304" pitchFamily="18" charset="0"/>
                <a:cs typeface="Times New Roman" panose="02020603050405020304" pitchFamily="18" charset="0"/>
              </a:rPr>
              <a:t>f</a:t>
            </a:r>
            <a:r>
              <a:rPr lang="en-US" altLang="en-US" sz="2800">
                <a:solidFill>
                  <a:srgbClr val="0033CC"/>
                </a:solidFill>
                <a:latin typeface="Times New Roman" panose="02020603050405020304" pitchFamily="18" charset="0"/>
                <a:cs typeface="Times New Roman" panose="02020603050405020304" pitchFamily="18" charset="0"/>
              </a:rPr>
              <a:t>.</a:t>
            </a:r>
          </a:p>
          <a:p>
            <a:pPr marL="460375" indent="-457200" eaLnBrk="1" hangingPunct="1">
              <a:spcBef>
                <a:spcPct val="55000"/>
              </a:spcBef>
              <a:buFont typeface="Wingdings" panose="05000000000000000000" pitchFamily="2" charset="2"/>
              <a:buChar char="q"/>
            </a:pPr>
            <a:r>
              <a:rPr lang="en-US" altLang="en-US" sz="2800">
                <a:solidFill>
                  <a:srgbClr val="0033CC"/>
                </a:solidFill>
                <a:latin typeface="Times New Roman" panose="02020603050405020304" pitchFamily="18" charset="0"/>
                <a:cs typeface="Times New Roman" panose="02020603050405020304" pitchFamily="18" charset="0"/>
              </a:rPr>
              <a:t>If </a:t>
            </a:r>
            <a:r>
              <a:rPr lang="en-US" altLang="en-US" sz="2800" i="1">
                <a:solidFill>
                  <a:srgbClr val="0033CC"/>
                </a:solidFill>
                <a:latin typeface="Times New Roman" panose="02020603050405020304" pitchFamily="18" charset="0"/>
                <a:cs typeface="Times New Roman" panose="02020603050405020304" pitchFamily="18" charset="0"/>
              </a:rPr>
              <a:t>f’</a:t>
            </a:r>
            <a:r>
              <a:rPr lang="en-US" altLang="en-US" sz="2800">
                <a:solidFill>
                  <a:srgbClr val="0033CC"/>
                </a:solidFill>
                <a:latin typeface="Times New Roman" panose="02020603050405020304" pitchFamily="18" charset="0"/>
                <a:cs typeface="Times New Roman" panose="02020603050405020304" pitchFamily="18" charset="0"/>
              </a:rPr>
              <a:t> changes from positive to negative at </a:t>
            </a:r>
            <a:r>
              <a:rPr lang="en-US" altLang="en-US" sz="2800" i="1">
                <a:solidFill>
                  <a:srgbClr val="0033CC"/>
                </a:solidFill>
                <a:latin typeface="Times New Roman" panose="02020603050405020304" pitchFamily="18" charset="0"/>
                <a:cs typeface="Times New Roman" panose="02020603050405020304" pitchFamily="18" charset="0"/>
              </a:rPr>
              <a:t>c</a:t>
            </a:r>
            <a:r>
              <a:rPr lang="en-US" altLang="en-US" sz="2800">
                <a:solidFill>
                  <a:srgbClr val="0033CC"/>
                </a:solidFill>
                <a:latin typeface="Times New Roman" panose="02020603050405020304" pitchFamily="18" charset="0"/>
                <a:cs typeface="Times New Roman" panose="02020603050405020304" pitchFamily="18" charset="0"/>
              </a:rPr>
              <a:t>, then </a:t>
            </a:r>
            <a:r>
              <a:rPr lang="en-US" altLang="en-US" sz="2800" i="1">
                <a:solidFill>
                  <a:srgbClr val="0033CC"/>
                </a:solidFill>
                <a:latin typeface="Times New Roman" panose="02020603050405020304" pitchFamily="18" charset="0"/>
                <a:cs typeface="Times New Roman" panose="02020603050405020304" pitchFamily="18" charset="0"/>
              </a:rPr>
              <a:t>f</a:t>
            </a:r>
            <a:r>
              <a:rPr lang="en-US" altLang="en-US" sz="2800">
                <a:solidFill>
                  <a:srgbClr val="0033CC"/>
                </a:solidFill>
                <a:latin typeface="Times New Roman" panose="02020603050405020304" pitchFamily="18" charset="0"/>
                <a:cs typeface="Times New Roman" panose="02020603050405020304" pitchFamily="18" charset="0"/>
              </a:rPr>
              <a:t>  has a local maximum at </a:t>
            </a:r>
            <a:r>
              <a:rPr lang="en-US" altLang="en-US" sz="2800" i="1">
                <a:solidFill>
                  <a:srgbClr val="0033CC"/>
                </a:solidFill>
                <a:latin typeface="Times New Roman" panose="02020603050405020304" pitchFamily="18" charset="0"/>
                <a:cs typeface="Times New Roman" panose="02020603050405020304" pitchFamily="18" charset="0"/>
              </a:rPr>
              <a:t>c</a:t>
            </a:r>
            <a:r>
              <a:rPr lang="en-US" altLang="en-US" sz="2800">
                <a:solidFill>
                  <a:srgbClr val="0033CC"/>
                </a:solidFill>
                <a:latin typeface="Times New Roman" panose="02020603050405020304" pitchFamily="18" charset="0"/>
                <a:cs typeface="Times New Roman" panose="02020603050405020304" pitchFamily="18" charset="0"/>
              </a:rPr>
              <a:t>.</a:t>
            </a:r>
          </a:p>
          <a:p>
            <a:pPr marL="0" indent="0">
              <a:buNone/>
            </a:pPr>
            <a:endParaRPr lang="en-US"/>
          </a:p>
        </p:txBody>
      </p:sp>
      <p:pic>
        <p:nvPicPr>
          <p:cNvPr id="5" name="Picture 4">
            <a:extLst>
              <a:ext uri="{FF2B5EF4-FFF2-40B4-BE49-F238E27FC236}">
                <a16:creationId xmlns:a16="http://schemas.microsoft.com/office/drawing/2014/main" id="{CAB26E36-EA62-411F-AD94-6AE0C2C7BE9B}"/>
              </a:ext>
            </a:extLst>
          </p:cNvPr>
          <p:cNvPicPr>
            <a:picLocks noChangeAspect="1"/>
          </p:cNvPicPr>
          <p:nvPr/>
        </p:nvPicPr>
        <p:blipFill>
          <a:blip r:embed="rId2"/>
          <a:stretch>
            <a:fillRect/>
          </a:stretch>
        </p:blipFill>
        <p:spPr>
          <a:xfrm>
            <a:off x="6197158" y="2541319"/>
            <a:ext cx="5848200" cy="4278086"/>
          </a:xfrm>
          <a:prstGeom prst="rect">
            <a:avLst/>
          </a:prstGeom>
        </p:spPr>
      </p:pic>
      <p:pic>
        <p:nvPicPr>
          <p:cNvPr id="7" name="Picture 6">
            <a:extLst>
              <a:ext uri="{FF2B5EF4-FFF2-40B4-BE49-F238E27FC236}">
                <a16:creationId xmlns:a16="http://schemas.microsoft.com/office/drawing/2014/main" id="{830ABC23-36EE-444D-A51B-55486909D17E}"/>
              </a:ext>
            </a:extLst>
          </p:cNvPr>
          <p:cNvPicPr>
            <a:picLocks noChangeAspect="1"/>
          </p:cNvPicPr>
          <p:nvPr/>
        </p:nvPicPr>
        <p:blipFill>
          <a:blip r:embed="rId3"/>
          <a:stretch>
            <a:fillRect/>
          </a:stretch>
        </p:blipFill>
        <p:spPr>
          <a:xfrm>
            <a:off x="7742710" y="2715819"/>
            <a:ext cx="3331620" cy="430618"/>
          </a:xfrm>
          <a:prstGeom prst="rect">
            <a:avLst/>
          </a:prstGeom>
        </p:spPr>
      </p:pic>
    </p:spTree>
    <p:extLst>
      <p:ext uri="{BB962C8B-B14F-4D97-AF65-F5344CB8AC3E}">
        <p14:creationId xmlns:p14="http://schemas.microsoft.com/office/powerpoint/2010/main" val="21874607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B73A5-97C8-4BBD-8AD2-E59922CFA715}"/>
              </a:ext>
            </a:extLst>
          </p:cNvPr>
          <p:cNvSpPr>
            <a:spLocks noGrp="1"/>
          </p:cNvSpPr>
          <p:nvPr>
            <p:ph type="title"/>
          </p:nvPr>
        </p:nvSpPr>
        <p:spPr>
          <a:xfrm>
            <a:off x="2595748" y="0"/>
            <a:ext cx="7712034" cy="1048039"/>
          </a:xfrm>
        </p:spPr>
        <p:txBody>
          <a:bodyPr>
            <a:normAutofit/>
          </a:bodyPr>
          <a:lstStyle/>
          <a:p>
            <a:r>
              <a:rPr lang="en-US" altLang="en-US" b="1">
                <a:solidFill>
                  <a:srgbClr val="FF00FF"/>
                </a:solidFill>
                <a:latin typeface="Times New Roman" panose="02020603050405020304" pitchFamily="18" charset="0"/>
                <a:cs typeface="Times New Roman" panose="02020603050405020304" pitchFamily="18" charset="0"/>
              </a:rPr>
              <a:t>FIRST DERIVATIVE TEST</a:t>
            </a:r>
            <a:endParaRPr lang="en-US" b="1">
              <a:solidFill>
                <a:srgbClr val="FF00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C4B79E-F937-4D7B-9C72-1634CFD2CCED}"/>
              </a:ext>
            </a:extLst>
          </p:cNvPr>
          <p:cNvSpPr>
            <a:spLocks noGrp="1"/>
          </p:cNvSpPr>
          <p:nvPr>
            <p:ph idx="1"/>
          </p:nvPr>
        </p:nvSpPr>
        <p:spPr>
          <a:xfrm>
            <a:off x="261257" y="914400"/>
            <a:ext cx="11697195" cy="5262563"/>
          </a:xfrm>
        </p:spPr>
        <p:txBody>
          <a:bodyPr>
            <a:normAutofit/>
          </a:bodyPr>
          <a:lstStyle/>
          <a:p>
            <a:pPr marL="395288" indent="-392113" eaLnBrk="1" hangingPunct="1">
              <a:lnSpc>
                <a:spcPct val="100000"/>
              </a:lnSpc>
              <a:spcBef>
                <a:spcPct val="55000"/>
              </a:spcBef>
              <a:buFontTx/>
              <a:buNone/>
            </a:pPr>
            <a:r>
              <a:rPr lang="en-US" altLang="en-US" sz="2600">
                <a:solidFill>
                  <a:srgbClr val="0033CC"/>
                </a:solidFill>
                <a:latin typeface="Times New Roman" panose="02020603050405020304" pitchFamily="18" charset="0"/>
                <a:cs typeface="Times New Roman" panose="02020603050405020304" pitchFamily="18" charset="0"/>
              </a:rPr>
              <a:t>Suppose that </a:t>
            </a:r>
            <a:r>
              <a:rPr lang="en-US" altLang="en-US" sz="2600" i="1">
                <a:solidFill>
                  <a:srgbClr val="0033CC"/>
                </a:solidFill>
                <a:latin typeface="Times New Roman" panose="02020603050405020304" pitchFamily="18" charset="0"/>
                <a:cs typeface="Times New Roman" panose="02020603050405020304" pitchFamily="18" charset="0"/>
              </a:rPr>
              <a:t>c</a:t>
            </a:r>
            <a:r>
              <a:rPr lang="en-US" altLang="en-US" sz="2600">
                <a:solidFill>
                  <a:srgbClr val="0033CC"/>
                </a:solidFill>
                <a:latin typeface="Times New Roman" panose="02020603050405020304" pitchFamily="18" charset="0"/>
                <a:cs typeface="Times New Roman" panose="02020603050405020304" pitchFamily="18" charset="0"/>
              </a:rPr>
              <a:t> is a critical number of a continuous function </a:t>
            </a:r>
            <a:r>
              <a:rPr lang="en-US" altLang="en-US" sz="2600" i="1">
                <a:solidFill>
                  <a:srgbClr val="0033CC"/>
                </a:solidFill>
                <a:latin typeface="Times New Roman" panose="02020603050405020304" pitchFamily="18" charset="0"/>
                <a:cs typeface="Times New Roman" panose="02020603050405020304" pitchFamily="18" charset="0"/>
              </a:rPr>
              <a:t>f</a:t>
            </a:r>
            <a:r>
              <a:rPr lang="en-US" altLang="en-US" sz="2600">
                <a:solidFill>
                  <a:srgbClr val="0033CC"/>
                </a:solidFill>
                <a:latin typeface="Times New Roman" panose="02020603050405020304" pitchFamily="18" charset="0"/>
                <a:cs typeface="Times New Roman" panose="02020603050405020304" pitchFamily="18" charset="0"/>
              </a:rPr>
              <a:t>.</a:t>
            </a:r>
          </a:p>
          <a:p>
            <a:pPr marL="460375" indent="-457200" eaLnBrk="1" hangingPunct="1">
              <a:spcBef>
                <a:spcPct val="55000"/>
              </a:spcBef>
              <a:buFont typeface="Wingdings" panose="05000000000000000000" pitchFamily="2" charset="2"/>
              <a:buChar char="q"/>
            </a:pPr>
            <a:r>
              <a:rPr lang="en-US" altLang="en-US" sz="2600">
                <a:solidFill>
                  <a:srgbClr val="0033CC"/>
                </a:solidFill>
                <a:latin typeface="Times New Roman" panose="02020603050405020304" pitchFamily="18" charset="0"/>
                <a:cs typeface="Times New Roman" panose="02020603050405020304" pitchFamily="18" charset="0"/>
              </a:rPr>
              <a:t>If </a:t>
            </a:r>
            <a:r>
              <a:rPr lang="en-US" altLang="en-US" sz="2600" i="1">
                <a:solidFill>
                  <a:srgbClr val="0033CC"/>
                </a:solidFill>
                <a:latin typeface="Times New Roman" panose="02020603050405020304" pitchFamily="18" charset="0"/>
                <a:cs typeface="Times New Roman" panose="02020603050405020304" pitchFamily="18" charset="0"/>
              </a:rPr>
              <a:t>f’</a:t>
            </a:r>
            <a:r>
              <a:rPr lang="en-US" altLang="en-US" sz="2600">
                <a:solidFill>
                  <a:srgbClr val="0033CC"/>
                </a:solidFill>
                <a:latin typeface="Times New Roman" panose="02020603050405020304" pitchFamily="18" charset="0"/>
                <a:cs typeface="Times New Roman" panose="02020603050405020304" pitchFamily="18" charset="0"/>
              </a:rPr>
              <a:t> changes </a:t>
            </a:r>
            <a:r>
              <a:rPr lang="en-US" altLang="en-US" sz="2600" b="1">
                <a:solidFill>
                  <a:srgbClr val="AD13AD"/>
                </a:solidFill>
                <a:latin typeface="Times New Roman" panose="02020603050405020304" pitchFamily="18" charset="0"/>
                <a:cs typeface="Times New Roman" panose="02020603050405020304" pitchFamily="18" charset="0"/>
              </a:rPr>
              <a:t>from </a:t>
            </a:r>
            <a:r>
              <a:rPr lang="en-US" altLang="en-US" sz="2600" b="1" i="1">
                <a:solidFill>
                  <a:srgbClr val="AD13AD"/>
                </a:solidFill>
                <a:latin typeface="Times New Roman" panose="02020603050405020304" pitchFamily="18" charset="0"/>
                <a:cs typeface="Times New Roman" panose="02020603050405020304" pitchFamily="18" charset="0"/>
              </a:rPr>
              <a:t>positive</a:t>
            </a:r>
            <a:r>
              <a:rPr lang="en-US" altLang="en-US" sz="2600" b="1">
                <a:solidFill>
                  <a:srgbClr val="AD13AD"/>
                </a:solidFill>
                <a:latin typeface="Times New Roman" panose="02020603050405020304" pitchFamily="18" charset="0"/>
                <a:cs typeface="Times New Roman" panose="02020603050405020304" pitchFamily="18" charset="0"/>
              </a:rPr>
              <a:t> to </a:t>
            </a:r>
            <a:r>
              <a:rPr lang="en-US" altLang="en-US" sz="2600" b="1" i="1">
                <a:solidFill>
                  <a:srgbClr val="AD13AD"/>
                </a:solidFill>
                <a:latin typeface="Times New Roman" panose="02020603050405020304" pitchFamily="18" charset="0"/>
                <a:cs typeface="Times New Roman" panose="02020603050405020304" pitchFamily="18" charset="0"/>
              </a:rPr>
              <a:t>negative</a:t>
            </a:r>
            <a:r>
              <a:rPr lang="en-US" altLang="en-US" sz="2600" b="1">
                <a:solidFill>
                  <a:srgbClr val="AD13AD"/>
                </a:solidFill>
                <a:latin typeface="Times New Roman" panose="02020603050405020304" pitchFamily="18" charset="0"/>
                <a:cs typeface="Times New Roman" panose="02020603050405020304" pitchFamily="18" charset="0"/>
              </a:rPr>
              <a:t> </a:t>
            </a:r>
            <a:r>
              <a:rPr lang="en-US" altLang="en-US" sz="2600">
                <a:solidFill>
                  <a:srgbClr val="0033CC"/>
                </a:solidFill>
                <a:latin typeface="Times New Roman" panose="02020603050405020304" pitchFamily="18" charset="0"/>
                <a:cs typeface="Times New Roman" panose="02020603050405020304" pitchFamily="18" charset="0"/>
              </a:rPr>
              <a:t>at </a:t>
            </a:r>
            <a:r>
              <a:rPr lang="en-US" altLang="en-US" sz="2600" i="1">
                <a:solidFill>
                  <a:srgbClr val="0033CC"/>
                </a:solidFill>
                <a:latin typeface="Times New Roman" panose="02020603050405020304" pitchFamily="18" charset="0"/>
                <a:cs typeface="Times New Roman" panose="02020603050405020304" pitchFamily="18" charset="0"/>
              </a:rPr>
              <a:t>c</a:t>
            </a:r>
            <a:r>
              <a:rPr lang="en-US" altLang="en-US" sz="2600">
                <a:solidFill>
                  <a:srgbClr val="0033CC"/>
                </a:solidFill>
                <a:latin typeface="Times New Roman" panose="02020603050405020304" pitchFamily="18" charset="0"/>
                <a:cs typeface="Times New Roman" panose="02020603050405020304" pitchFamily="18" charset="0"/>
              </a:rPr>
              <a:t>, then </a:t>
            </a:r>
            <a:r>
              <a:rPr lang="en-US" altLang="en-US" sz="2600" i="1">
                <a:solidFill>
                  <a:srgbClr val="0033CC"/>
                </a:solidFill>
                <a:latin typeface="Times New Roman" panose="02020603050405020304" pitchFamily="18" charset="0"/>
                <a:cs typeface="Times New Roman" panose="02020603050405020304" pitchFamily="18" charset="0"/>
              </a:rPr>
              <a:t>f</a:t>
            </a:r>
            <a:r>
              <a:rPr lang="en-US" altLang="en-US" sz="2600">
                <a:solidFill>
                  <a:srgbClr val="0033CC"/>
                </a:solidFill>
                <a:latin typeface="Times New Roman" panose="02020603050405020304" pitchFamily="18" charset="0"/>
                <a:cs typeface="Times New Roman" panose="02020603050405020304" pitchFamily="18" charset="0"/>
              </a:rPr>
              <a:t>  has a </a:t>
            </a:r>
            <a:r>
              <a:rPr lang="en-US" altLang="en-US" sz="2600" b="1">
                <a:solidFill>
                  <a:srgbClr val="AD13AD"/>
                </a:solidFill>
                <a:latin typeface="Times New Roman" panose="02020603050405020304" pitchFamily="18" charset="0"/>
                <a:cs typeface="Times New Roman" panose="02020603050405020304" pitchFamily="18" charset="0"/>
              </a:rPr>
              <a:t>local maximum </a:t>
            </a:r>
            <a:r>
              <a:rPr lang="en-US" altLang="en-US" sz="2600">
                <a:solidFill>
                  <a:srgbClr val="0033CC"/>
                </a:solidFill>
                <a:latin typeface="Times New Roman" panose="02020603050405020304" pitchFamily="18" charset="0"/>
                <a:cs typeface="Times New Roman" panose="02020603050405020304" pitchFamily="18" charset="0"/>
              </a:rPr>
              <a:t>at </a:t>
            </a:r>
            <a:r>
              <a:rPr lang="en-US" altLang="en-US" sz="2600" i="1">
                <a:solidFill>
                  <a:srgbClr val="0033CC"/>
                </a:solidFill>
                <a:latin typeface="Times New Roman" panose="02020603050405020304" pitchFamily="18" charset="0"/>
                <a:cs typeface="Times New Roman" panose="02020603050405020304" pitchFamily="18" charset="0"/>
              </a:rPr>
              <a:t>c</a:t>
            </a:r>
            <a:r>
              <a:rPr lang="en-US" altLang="en-US" sz="2600">
                <a:solidFill>
                  <a:srgbClr val="0033CC"/>
                </a:solidFill>
                <a:latin typeface="Times New Roman" panose="02020603050405020304" pitchFamily="18" charset="0"/>
                <a:cs typeface="Times New Roman" panose="02020603050405020304" pitchFamily="18" charset="0"/>
              </a:rPr>
              <a:t>.</a:t>
            </a:r>
          </a:p>
          <a:p>
            <a:pPr marL="460375" indent="-457200" eaLnBrk="1" hangingPunct="1">
              <a:buFont typeface="Wingdings" panose="05000000000000000000" pitchFamily="2" charset="2"/>
              <a:buChar char="q"/>
            </a:pPr>
            <a:r>
              <a:rPr lang="en-US" altLang="en-US" sz="2600">
                <a:solidFill>
                  <a:srgbClr val="0033CC"/>
                </a:solidFill>
                <a:latin typeface="Times New Roman" panose="02020603050405020304" pitchFamily="18" charset="0"/>
                <a:cs typeface="Times New Roman" panose="02020603050405020304" pitchFamily="18" charset="0"/>
              </a:rPr>
              <a:t>If </a:t>
            </a:r>
            <a:r>
              <a:rPr lang="en-US" altLang="en-US" sz="2600" i="1">
                <a:solidFill>
                  <a:srgbClr val="0033CC"/>
                </a:solidFill>
                <a:latin typeface="Times New Roman" panose="02020603050405020304" pitchFamily="18" charset="0"/>
                <a:cs typeface="Times New Roman" panose="02020603050405020304" pitchFamily="18" charset="0"/>
              </a:rPr>
              <a:t>f’ </a:t>
            </a:r>
            <a:r>
              <a:rPr lang="en-US" altLang="en-US" sz="2600">
                <a:solidFill>
                  <a:srgbClr val="0033CC"/>
                </a:solidFill>
                <a:latin typeface="Times New Roman" panose="02020603050405020304" pitchFamily="18" charset="0"/>
                <a:cs typeface="Times New Roman" panose="02020603050405020304" pitchFamily="18" charset="0"/>
              </a:rPr>
              <a:t>changes </a:t>
            </a:r>
            <a:r>
              <a:rPr lang="en-US" altLang="en-US" sz="2600" b="1">
                <a:solidFill>
                  <a:srgbClr val="AD13AD"/>
                </a:solidFill>
                <a:latin typeface="Times New Roman" panose="02020603050405020304" pitchFamily="18" charset="0"/>
                <a:cs typeface="Times New Roman" panose="02020603050405020304" pitchFamily="18" charset="0"/>
              </a:rPr>
              <a:t>from </a:t>
            </a:r>
            <a:r>
              <a:rPr lang="en-US" altLang="en-US" sz="2600" b="1" i="1">
                <a:solidFill>
                  <a:srgbClr val="AD13AD"/>
                </a:solidFill>
                <a:latin typeface="Times New Roman" panose="02020603050405020304" pitchFamily="18" charset="0"/>
                <a:cs typeface="Times New Roman" panose="02020603050405020304" pitchFamily="18" charset="0"/>
              </a:rPr>
              <a:t>negative</a:t>
            </a:r>
            <a:r>
              <a:rPr lang="en-US" altLang="en-US" sz="2600" b="1">
                <a:solidFill>
                  <a:srgbClr val="AD13AD"/>
                </a:solidFill>
                <a:latin typeface="Times New Roman" panose="02020603050405020304" pitchFamily="18" charset="0"/>
                <a:cs typeface="Times New Roman" panose="02020603050405020304" pitchFamily="18" charset="0"/>
              </a:rPr>
              <a:t> to </a:t>
            </a:r>
            <a:r>
              <a:rPr lang="en-US" altLang="en-US" sz="2600" b="1" i="1">
                <a:solidFill>
                  <a:srgbClr val="AD13AD"/>
                </a:solidFill>
                <a:latin typeface="Times New Roman" panose="02020603050405020304" pitchFamily="18" charset="0"/>
                <a:cs typeface="Times New Roman" panose="02020603050405020304" pitchFamily="18" charset="0"/>
              </a:rPr>
              <a:t>positive</a:t>
            </a:r>
            <a:r>
              <a:rPr lang="en-US" altLang="en-US" sz="2600" b="1">
                <a:solidFill>
                  <a:srgbClr val="AD13AD"/>
                </a:solidFill>
                <a:latin typeface="Times New Roman" panose="02020603050405020304" pitchFamily="18" charset="0"/>
                <a:cs typeface="Times New Roman" panose="02020603050405020304" pitchFamily="18" charset="0"/>
              </a:rPr>
              <a:t> </a:t>
            </a:r>
            <a:r>
              <a:rPr lang="en-US" altLang="en-US" sz="2600">
                <a:solidFill>
                  <a:srgbClr val="0033CC"/>
                </a:solidFill>
                <a:latin typeface="Times New Roman" panose="02020603050405020304" pitchFamily="18" charset="0"/>
                <a:cs typeface="Times New Roman" panose="02020603050405020304" pitchFamily="18" charset="0"/>
              </a:rPr>
              <a:t>at </a:t>
            </a:r>
            <a:r>
              <a:rPr lang="en-US" altLang="en-US" sz="2600" i="1">
                <a:solidFill>
                  <a:srgbClr val="0033CC"/>
                </a:solidFill>
                <a:latin typeface="Times New Roman" panose="02020603050405020304" pitchFamily="18" charset="0"/>
                <a:cs typeface="Times New Roman" panose="02020603050405020304" pitchFamily="18" charset="0"/>
              </a:rPr>
              <a:t>c</a:t>
            </a:r>
            <a:r>
              <a:rPr lang="en-US" altLang="en-US" sz="2600">
                <a:solidFill>
                  <a:srgbClr val="0033CC"/>
                </a:solidFill>
                <a:latin typeface="Times New Roman" panose="02020603050405020304" pitchFamily="18" charset="0"/>
                <a:cs typeface="Times New Roman" panose="02020603050405020304" pitchFamily="18" charset="0"/>
              </a:rPr>
              <a:t>, then </a:t>
            </a:r>
            <a:r>
              <a:rPr lang="en-US" altLang="en-US" sz="2600" i="1">
                <a:solidFill>
                  <a:srgbClr val="0033CC"/>
                </a:solidFill>
                <a:latin typeface="Times New Roman" panose="02020603050405020304" pitchFamily="18" charset="0"/>
                <a:cs typeface="Times New Roman" panose="02020603050405020304" pitchFamily="18" charset="0"/>
              </a:rPr>
              <a:t>f</a:t>
            </a:r>
            <a:r>
              <a:rPr lang="en-US" altLang="en-US" sz="2600">
                <a:solidFill>
                  <a:srgbClr val="0033CC"/>
                </a:solidFill>
                <a:latin typeface="Times New Roman" panose="02020603050405020304" pitchFamily="18" charset="0"/>
                <a:cs typeface="Times New Roman" panose="02020603050405020304" pitchFamily="18" charset="0"/>
              </a:rPr>
              <a:t> has a </a:t>
            </a:r>
            <a:r>
              <a:rPr lang="en-US" altLang="en-US" sz="2600" b="1">
                <a:solidFill>
                  <a:srgbClr val="AD13AD"/>
                </a:solidFill>
                <a:latin typeface="Times New Roman" panose="02020603050405020304" pitchFamily="18" charset="0"/>
                <a:cs typeface="Times New Roman" panose="02020603050405020304" pitchFamily="18" charset="0"/>
              </a:rPr>
              <a:t>local minimum </a:t>
            </a:r>
            <a:r>
              <a:rPr lang="en-US" altLang="en-US" sz="2600">
                <a:solidFill>
                  <a:srgbClr val="0033CC"/>
                </a:solidFill>
                <a:latin typeface="Times New Roman" panose="02020603050405020304" pitchFamily="18" charset="0"/>
                <a:cs typeface="Times New Roman" panose="02020603050405020304" pitchFamily="18" charset="0"/>
              </a:rPr>
              <a:t>at </a:t>
            </a:r>
            <a:r>
              <a:rPr lang="en-US" altLang="en-US" sz="2600" i="1">
                <a:solidFill>
                  <a:srgbClr val="0033CC"/>
                </a:solidFill>
                <a:latin typeface="Times New Roman" panose="02020603050405020304" pitchFamily="18" charset="0"/>
                <a:cs typeface="Times New Roman" panose="02020603050405020304" pitchFamily="18" charset="0"/>
              </a:rPr>
              <a:t>c</a:t>
            </a:r>
            <a:r>
              <a:rPr lang="en-US" altLang="en-US" sz="2600">
                <a:solidFill>
                  <a:srgbClr val="0033CC"/>
                </a:solidFill>
                <a:latin typeface="Times New Roman" panose="02020603050405020304" pitchFamily="18" charset="0"/>
                <a:cs typeface="Times New Roman" panose="02020603050405020304" pitchFamily="18" charset="0"/>
              </a:rPr>
              <a:t>.</a:t>
            </a:r>
          </a:p>
          <a:p>
            <a:pPr marL="0" indent="0">
              <a:buNone/>
            </a:pPr>
            <a:endParaRPr lang="en-US" sz="2400"/>
          </a:p>
        </p:txBody>
      </p:sp>
      <p:pic>
        <p:nvPicPr>
          <p:cNvPr id="5" name="Picture 4">
            <a:extLst>
              <a:ext uri="{FF2B5EF4-FFF2-40B4-BE49-F238E27FC236}">
                <a16:creationId xmlns:a16="http://schemas.microsoft.com/office/drawing/2014/main" id="{FFA71166-1B83-438C-A315-F1509FE9B97D}"/>
              </a:ext>
            </a:extLst>
          </p:cNvPr>
          <p:cNvPicPr>
            <a:picLocks noChangeAspect="1"/>
          </p:cNvPicPr>
          <p:nvPr/>
        </p:nvPicPr>
        <p:blipFill>
          <a:blip r:embed="rId2"/>
          <a:stretch>
            <a:fillRect/>
          </a:stretch>
        </p:blipFill>
        <p:spPr>
          <a:xfrm>
            <a:off x="6555180" y="2746295"/>
            <a:ext cx="5636820" cy="4111706"/>
          </a:xfrm>
          <a:prstGeom prst="rect">
            <a:avLst/>
          </a:prstGeom>
        </p:spPr>
      </p:pic>
      <p:pic>
        <p:nvPicPr>
          <p:cNvPr id="6" name="Picture 5">
            <a:extLst>
              <a:ext uri="{FF2B5EF4-FFF2-40B4-BE49-F238E27FC236}">
                <a16:creationId xmlns:a16="http://schemas.microsoft.com/office/drawing/2014/main" id="{50B9999D-945E-46E8-B7E3-28BB365911D2}"/>
              </a:ext>
            </a:extLst>
          </p:cNvPr>
          <p:cNvPicPr>
            <a:picLocks noChangeAspect="1"/>
          </p:cNvPicPr>
          <p:nvPr/>
        </p:nvPicPr>
        <p:blipFill>
          <a:blip r:embed="rId3"/>
          <a:stretch>
            <a:fillRect/>
          </a:stretch>
        </p:blipFill>
        <p:spPr>
          <a:xfrm>
            <a:off x="460990" y="2746292"/>
            <a:ext cx="5620758" cy="4111707"/>
          </a:xfrm>
          <a:prstGeom prst="rect">
            <a:avLst/>
          </a:prstGeom>
        </p:spPr>
      </p:pic>
      <p:pic>
        <p:nvPicPr>
          <p:cNvPr id="7" name="Picture 6">
            <a:extLst>
              <a:ext uri="{FF2B5EF4-FFF2-40B4-BE49-F238E27FC236}">
                <a16:creationId xmlns:a16="http://schemas.microsoft.com/office/drawing/2014/main" id="{F8DB1138-CC4C-4E85-AF4B-F36267CD9B25}"/>
              </a:ext>
            </a:extLst>
          </p:cNvPr>
          <p:cNvPicPr>
            <a:picLocks noChangeAspect="1"/>
          </p:cNvPicPr>
          <p:nvPr/>
        </p:nvPicPr>
        <p:blipFill>
          <a:blip r:embed="rId4"/>
          <a:stretch>
            <a:fillRect/>
          </a:stretch>
        </p:blipFill>
        <p:spPr>
          <a:xfrm>
            <a:off x="1793173" y="3167081"/>
            <a:ext cx="3331620" cy="430618"/>
          </a:xfrm>
          <a:prstGeom prst="rect">
            <a:avLst/>
          </a:prstGeom>
        </p:spPr>
      </p:pic>
      <p:pic>
        <p:nvPicPr>
          <p:cNvPr id="8" name="Picture 7">
            <a:extLst>
              <a:ext uri="{FF2B5EF4-FFF2-40B4-BE49-F238E27FC236}">
                <a16:creationId xmlns:a16="http://schemas.microsoft.com/office/drawing/2014/main" id="{B34BB5FF-C181-4BE0-AC38-12B4AF7FA9A6}"/>
              </a:ext>
            </a:extLst>
          </p:cNvPr>
          <p:cNvPicPr>
            <a:picLocks noChangeAspect="1"/>
          </p:cNvPicPr>
          <p:nvPr/>
        </p:nvPicPr>
        <p:blipFill>
          <a:blip r:embed="rId5"/>
          <a:stretch>
            <a:fillRect/>
          </a:stretch>
        </p:blipFill>
        <p:spPr>
          <a:xfrm>
            <a:off x="7885216" y="3216330"/>
            <a:ext cx="3218030" cy="425340"/>
          </a:xfrm>
          <a:prstGeom prst="rect">
            <a:avLst/>
          </a:prstGeom>
        </p:spPr>
      </p:pic>
    </p:spTree>
    <p:extLst>
      <p:ext uri="{BB962C8B-B14F-4D97-AF65-F5344CB8AC3E}">
        <p14:creationId xmlns:p14="http://schemas.microsoft.com/office/powerpoint/2010/main" val="4111894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50A0188-7396-464D-9E53-E1A7A1B2B980}"/>
              </a:ext>
            </a:extLst>
          </p:cNvPr>
          <p:cNvSpPr/>
          <p:nvPr/>
        </p:nvSpPr>
        <p:spPr>
          <a:xfrm>
            <a:off x="170986" y="1048039"/>
            <a:ext cx="11850030" cy="208545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4F9B73A5-97C8-4BBD-8AD2-E59922CFA715}"/>
              </a:ext>
            </a:extLst>
          </p:cNvPr>
          <p:cNvSpPr>
            <a:spLocks noGrp="1"/>
          </p:cNvSpPr>
          <p:nvPr>
            <p:ph type="title"/>
          </p:nvPr>
        </p:nvSpPr>
        <p:spPr>
          <a:xfrm>
            <a:off x="2595748" y="0"/>
            <a:ext cx="7712034" cy="1048039"/>
          </a:xfrm>
        </p:spPr>
        <p:txBody>
          <a:bodyPr>
            <a:normAutofit/>
          </a:bodyPr>
          <a:lstStyle/>
          <a:p>
            <a:r>
              <a:rPr lang="en-US" altLang="en-US" b="1">
                <a:solidFill>
                  <a:srgbClr val="FF00FF"/>
                </a:solidFill>
                <a:latin typeface="Times New Roman" panose="02020603050405020304" pitchFamily="18" charset="0"/>
                <a:cs typeface="Times New Roman" panose="02020603050405020304" pitchFamily="18" charset="0"/>
              </a:rPr>
              <a:t>FIRST DERIVATIVE TEST</a:t>
            </a:r>
            <a:endParaRPr lang="en-US" b="1">
              <a:solidFill>
                <a:srgbClr val="FF00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C4B79E-F937-4D7B-9C72-1634CFD2CCED}"/>
              </a:ext>
            </a:extLst>
          </p:cNvPr>
          <p:cNvSpPr>
            <a:spLocks noGrp="1"/>
          </p:cNvSpPr>
          <p:nvPr>
            <p:ph idx="1"/>
          </p:nvPr>
        </p:nvSpPr>
        <p:spPr>
          <a:xfrm>
            <a:off x="261257" y="1048039"/>
            <a:ext cx="11697195" cy="5128924"/>
          </a:xfrm>
        </p:spPr>
        <p:txBody>
          <a:bodyPr/>
          <a:lstStyle/>
          <a:p>
            <a:pPr marL="395288" indent="-392113" eaLnBrk="1" hangingPunct="1">
              <a:lnSpc>
                <a:spcPct val="100000"/>
              </a:lnSpc>
              <a:spcBef>
                <a:spcPct val="55000"/>
              </a:spcBef>
              <a:buFontTx/>
              <a:buNone/>
            </a:pPr>
            <a:r>
              <a:rPr lang="en-US" altLang="en-US" sz="2600">
                <a:solidFill>
                  <a:srgbClr val="0033CC"/>
                </a:solidFill>
                <a:latin typeface="Times New Roman" panose="02020603050405020304" pitchFamily="18" charset="0"/>
                <a:cs typeface="Times New Roman" panose="02020603050405020304" pitchFamily="18" charset="0"/>
              </a:rPr>
              <a:t>Suppose that </a:t>
            </a:r>
            <a:r>
              <a:rPr lang="en-US" altLang="en-US" sz="2600" i="1">
                <a:solidFill>
                  <a:srgbClr val="0033CC"/>
                </a:solidFill>
                <a:latin typeface="Times New Roman" panose="02020603050405020304" pitchFamily="18" charset="0"/>
                <a:cs typeface="Times New Roman" panose="02020603050405020304" pitchFamily="18" charset="0"/>
              </a:rPr>
              <a:t>c</a:t>
            </a:r>
            <a:r>
              <a:rPr lang="en-US" altLang="en-US" sz="2600">
                <a:solidFill>
                  <a:srgbClr val="0033CC"/>
                </a:solidFill>
                <a:latin typeface="Times New Roman" panose="02020603050405020304" pitchFamily="18" charset="0"/>
                <a:cs typeface="Times New Roman" panose="02020603050405020304" pitchFamily="18" charset="0"/>
              </a:rPr>
              <a:t> is a critical number of a continuous function </a:t>
            </a:r>
            <a:r>
              <a:rPr lang="en-US" altLang="en-US" sz="2600" i="1">
                <a:solidFill>
                  <a:srgbClr val="0033CC"/>
                </a:solidFill>
                <a:latin typeface="Times New Roman" panose="02020603050405020304" pitchFamily="18" charset="0"/>
                <a:cs typeface="Times New Roman" panose="02020603050405020304" pitchFamily="18" charset="0"/>
              </a:rPr>
              <a:t>f</a:t>
            </a:r>
            <a:r>
              <a:rPr lang="en-US" altLang="en-US" sz="2600">
                <a:solidFill>
                  <a:srgbClr val="0033CC"/>
                </a:solidFill>
                <a:latin typeface="Times New Roman" panose="02020603050405020304" pitchFamily="18" charset="0"/>
                <a:cs typeface="Times New Roman" panose="02020603050405020304" pitchFamily="18" charset="0"/>
              </a:rPr>
              <a:t>.</a:t>
            </a:r>
          </a:p>
          <a:p>
            <a:pPr marL="460375" indent="-457200" eaLnBrk="1" hangingPunct="1">
              <a:spcBef>
                <a:spcPct val="55000"/>
              </a:spcBef>
              <a:buFont typeface="Wingdings" panose="05000000000000000000" pitchFamily="2" charset="2"/>
              <a:buChar char="q"/>
            </a:pPr>
            <a:r>
              <a:rPr lang="en-US" altLang="en-US" sz="2600">
                <a:solidFill>
                  <a:srgbClr val="0033CC"/>
                </a:solidFill>
                <a:latin typeface="Times New Roman" panose="02020603050405020304" pitchFamily="18" charset="0"/>
                <a:cs typeface="Times New Roman" panose="02020603050405020304" pitchFamily="18" charset="0"/>
              </a:rPr>
              <a:t>If  </a:t>
            </a:r>
            <a:r>
              <a:rPr lang="en-US" altLang="en-US" sz="2600" i="1">
                <a:solidFill>
                  <a:srgbClr val="0033CC"/>
                </a:solidFill>
                <a:latin typeface="Times New Roman" panose="02020603050405020304" pitchFamily="18" charset="0"/>
                <a:cs typeface="Times New Roman" panose="02020603050405020304" pitchFamily="18" charset="0"/>
              </a:rPr>
              <a:t>f’</a:t>
            </a:r>
            <a:r>
              <a:rPr lang="en-US" altLang="en-US" sz="2600">
                <a:solidFill>
                  <a:srgbClr val="0033CC"/>
                </a:solidFill>
                <a:latin typeface="Times New Roman" panose="02020603050405020304" pitchFamily="18" charset="0"/>
                <a:cs typeface="Times New Roman" panose="02020603050405020304" pitchFamily="18" charset="0"/>
              </a:rPr>
              <a:t> changes </a:t>
            </a:r>
            <a:r>
              <a:rPr lang="en-US" altLang="en-US" sz="2600" b="1">
                <a:solidFill>
                  <a:srgbClr val="AD13AD"/>
                </a:solidFill>
                <a:latin typeface="Times New Roman" panose="02020603050405020304" pitchFamily="18" charset="0"/>
                <a:cs typeface="Times New Roman" panose="02020603050405020304" pitchFamily="18" charset="0"/>
              </a:rPr>
              <a:t>from positive to negative </a:t>
            </a:r>
            <a:r>
              <a:rPr lang="en-US" altLang="en-US" sz="2600">
                <a:solidFill>
                  <a:srgbClr val="0033CC"/>
                </a:solidFill>
                <a:latin typeface="Times New Roman" panose="02020603050405020304" pitchFamily="18" charset="0"/>
                <a:cs typeface="Times New Roman" panose="02020603050405020304" pitchFamily="18" charset="0"/>
              </a:rPr>
              <a:t>at </a:t>
            </a:r>
            <a:r>
              <a:rPr lang="en-US" altLang="en-US" sz="2600" i="1">
                <a:solidFill>
                  <a:srgbClr val="0033CC"/>
                </a:solidFill>
                <a:latin typeface="Times New Roman" panose="02020603050405020304" pitchFamily="18" charset="0"/>
                <a:cs typeface="Times New Roman" panose="02020603050405020304" pitchFamily="18" charset="0"/>
              </a:rPr>
              <a:t>c</a:t>
            </a:r>
            <a:r>
              <a:rPr lang="en-US" altLang="en-US" sz="2600">
                <a:solidFill>
                  <a:srgbClr val="0033CC"/>
                </a:solidFill>
                <a:latin typeface="Times New Roman" panose="02020603050405020304" pitchFamily="18" charset="0"/>
                <a:cs typeface="Times New Roman" panose="02020603050405020304" pitchFamily="18" charset="0"/>
              </a:rPr>
              <a:t>, then  </a:t>
            </a:r>
            <a:r>
              <a:rPr lang="en-US" altLang="en-US" sz="2600" i="1">
                <a:solidFill>
                  <a:srgbClr val="0033CC"/>
                </a:solidFill>
                <a:latin typeface="Times New Roman" panose="02020603050405020304" pitchFamily="18" charset="0"/>
                <a:cs typeface="Times New Roman" panose="02020603050405020304" pitchFamily="18" charset="0"/>
              </a:rPr>
              <a:t>f</a:t>
            </a:r>
            <a:r>
              <a:rPr lang="en-US" altLang="en-US" sz="2600">
                <a:solidFill>
                  <a:srgbClr val="0033CC"/>
                </a:solidFill>
                <a:latin typeface="Times New Roman" panose="02020603050405020304" pitchFamily="18" charset="0"/>
                <a:cs typeface="Times New Roman" panose="02020603050405020304" pitchFamily="18" charset="0"/>
              </a:rPr>
              <a:t>  has a </a:t>
            </a:r>
            <a:r>
              <a:rPr lang="en-US" altLang="en-US" sz="2600" b="1">
                <a:solidFill>
                  <a:srgbClr val="AD13AD"/>
                </a:solidFill>
                <a:latin typeface="Times New Roman" panose="02020603050405020304" pitchFamily="18" charset="0"/>
                <a:cs typeface="Times New Roman" panose="02020603050405020304" pitchFamily="18" charset="0"/>
              </a:rPr>
              <a:t>local maximum </a:t>
            </a:r>
            <a:r>
              <a:rPr lang="en-US" altLang="en-US" sz="2600">
                <a:solidFill>
                  <a:srgbClr val="0033CC"/>
                </a:solidFill>
                <a:latin typeface="Times New Roman" panose="02020603050405020304" pitchFamily="18" charset="0"/>
                <a:cs typeface="Times New Roman" panose="02020603050405020304" pitchFamily="18" charset="0"/>
              </a:rPr>
              <a:t>at </a:t>
            </a:r>
            <a:r>
              <a:rPr lang="en-US" altLang="en-US" sz="2600" i="1">
                <a:solidFill>
                  <a:srgbClr val="0033CC"/>
                </a:solidFill>
                <a:latin typeface="Times New Roman" panose="02020603050405020304" pitchFamily="18" charset="0"/>
                <a:cs typeface="Times New Roman" panose="02020603050405020304" pitchFamily="18" charset="0"/>
              </a:rPr>
              <a:t>c</a:t>
            </a:r>
            <a:r>
              <a:rPr lang="en-US" altLang="en-US" sz="2600">
                <a:solidFill>
                  <a:srgbClr val="0033CC"/>
                </a:solidFill>
                <a:latin typeface="Times New Roman" panose="02020603050405020304" pitchFamily="18" charset="0"/>
                <a:cs typeface="Times New Roman" panose="02020603050405020304" pitchFamily="18" charset="0"/>
              </a:rPr>
              <a:t>.</a:t>
            </a:r>
          </a:p>
          <a:p>
            <a:pPr marL="460375" indent="-457200" eaLnBrk="1" hangingPunct="1">
              <a:buFont typeface="Wingdings" panose="05000000000000000000" pitchFamily="2" charset="2"/>
              <a:buChar char="q"/>
            </a:pPr>
            <a:r>
              <a:rPr lang="en-US" altLang="en-US" sz="2600">
                <a:solidFill>
                  <a:srgbClr val="0033CC"/>
                </a:solidFill>
                <a:latin typeface="Times New Roman" panose="02020603050405020304" pitchFamily="18" charset="0"/>
                <a:cs typeface="Times New Roman" panose="02020603050405020304" pitchFamily="18" charset="0"/>
              </a:rPr>
              <a:t>If  </a:t>
            </a:r>
            <a:r>
              <a:rPr lang="en-US" altLang="en-US" sz="2600" i="1">
                <a:solidFill>
                  <a:srgbClr val="0033CC"/>
                </a:solidFill>
                <a:latin typeface="Times New Roman" panose="02020603050405020304" pitchFamily="18" charset="0"/>
                <a:cs typeface="Times New Roman" panose="02020603050405020304" pitchFamily="18" charset="0"/>
              </a:rPr>
              <a:t>f’ </a:t>
            </a:r>
            <a:r>
              <a:rPr lang="en-US" altLang="en-US" sz="2600">
                <a:solidFill>
                  <a:srgbClr val="0033CC"/>
                </a:solidFill>
                <a:latin typeface="Times New Roman" panose="02020603050405020304" pitchFamily="18" charset="0"/>
                <a:cs typeface="Times New Roman" panose="02020603050405020304" pitchFamily="18" charset="0"/>
              </a:rPr>
              <a:t>changes </a:t>
            </a:r>
            <a:r>
              <a:rPr lang="en-US" altLang="en-US" sz="2600" b="1">
                <a:solidFill>
                  <a:srgbClr val="AD13AD"/>
                </a:solidFill>
                <a:latin typeface="Times New Roman" panose="02020603050405020304" pitchFamily="18" charset="0"/>
                <a:cs typeface="Times New Roman" panose="02020603050405020304" pitchFamily="18" charset="0"/>
              </a:rPr>
              <a:t>from negative to positive </a:t>
            </a:r>
            <a:r>
              <a:rPr lang="en-US" altLang="en-US" sz="2600">
                <a:solidFill>
                  <a:srgbClr val="0033CC"/>
                </a:solidFill>
                <a:latin typeface="Times New Roman" panose="02020603050405020304" pitchFamily="18" charset="0"/>
                <a:cs typeface="Times New Roman" panose="02020603050405020304" pitchFamily="18" charset="0"/>
              </a:rPr>
              <a:t>at </a:t>
            </a:r>
            <a:r>
              <a:rPr lang="en-US" altLang="en-US" sz="2600" i="1">
                <a:solidFill>
                  <a:srgbClr val="0033CC"/>
                </a:solidFill>
                <a:latin typeface="Times New Roman" panose="02020603050405020304" pitchFamily="18" charset="0"/>
                <a:cs typeface="Times New Roman" panose="02020603050405020304" pitchFamily="18" charset="0"/>
              </a:rPr>
              <a:t>c</a:t>
            </a:r>
            <a:r>
              <a:rPr lang="en-US" altLang="en-US" sz="2600">
                <a:solidFill>
                  <a:srgbClr val="0033CC"/>
                </a:solidFill>
                <a:latin typeface="Times New Roman" panose="02020603050405020304" pitchFamily="18" charset="0"/>
                <a:cs typeface="Times New Roman" panose="02020603050405020304" pitchFamily="18" charset="0"/>
              </a:rPr>
              <a:t>, then  </a:t>
            </a:r>
            <a:r>
              <a:rPr lang="en-US" altLang="en-US" sz="2600" i="1">
                <a:solidFill>
                  <a:srgbClr val="0033CC"/>
                </a:solidFill>
                <a:latin typeface="Times New Roman" panose="02020603050405020304" pitchFamily="18" charset="0"/>
                <a:cs typeface="Times New Roman" panose="02020603050405020304" pitchFamily="18" charset="0"/>
              </a:rPr>
              <a:t>f</a:t>
            </a:r>
            <a:r>
              <a:rPr lang="en-US" altLang="en-US" sz="2600">
                <a:solidFill>
                  <a:srgbClr val="0033CC"/>
                </a:solidFill>
                <a:latin typeface="Times New Roman" panose="02020603050405020304" pitchFamily="18" charset="0"/>
                <a:cs typeface="Times New Roman" panose="02020603050405020304" pitchFamily="18" charset="0"/>
              </a:rPr>
              <a:t>  has a </a:t>
            </a:r>
            <a:r>
              <a:rPr lang="en-US" altLang="en-US" sz="2600" b="1">
                <a:solidFill>
                  <a:srgbClr val="AD13AD"/>
                </a:solidFill>
                <a:latin typeface="Times New Roman" panose="02020603050405020304" pitchFamily="18" charset="0"/>
                <a:cs typeface="Times New Roman" panose="02020603050405020304" pitchFamily="18" charset="0"/>
              </a:rPr>
              <a:t>local minimum </a:t>
            </a:r>
            <a:r>
              <a:rPr lang="en-US" altLang="en-US" sz="2600">
                <a:solidFill>
                  <a:srgbClr val="0033CC"/>
                </a:solidFill>
                <a:latin typeface="Times New Roman" panose="02020603050405020304" pitchFamily="18" charset="0"/>
                <a:cs typeface="Times New Roman" panose="02020603050405020304" pitchFamily="18" charset="0"/>
              </a:rPr>
              <a:t>at </a:t>
            </a:r>
            <a:r>
              <a:rPr lang="en-US" altLang="en-US" sz="2600" i="1">
                <a:solidFill>
                  <a:srgbClr val="0033CC"/>
                </a:solidFill>
                <a:latin typeface="Times New Roman" panose="02020603050405020304" pitchFamily="18" charset="0"/>
                <a:cs typeface="Times New Roman" panose="02020603050405020304" pitchFamily="18" charset="0"/>
              </a:rPr>
              <a:t>c</a:t>
            </a:r>
            <a:r>
              <a:rPr lang="en-US" altLang="en-US" sz="2600">
                <a:solidFill>
                  <a:srgbClr val="0033CC"/>
                </a:solidFill>
                <a:latin typeface="Times New Roman" panose="02020603050405020304" pitchFamily="18" charset="0"/>
                <a:cs typeface="Times New Roman" panose="02020603050405020304" pitchFamily="18" charset="0"/>
              </a:rPr>
              <a:t>.</a:t>
            </a:r>
          </a:p>
          <a:p>
            <a:pPr marL="460375" indent="-457200" eaLnBrk="1" hangingPunct="1">
              <a:buFont typeface="Wingdings" panose="05000000000000000000" pitchFamily="2" charset="2"/>
              <a:buChar char="q"/>
            </a:pPr>
            <a:r>
              <a:rPr lang="en-US" altLang="en-US" sz="2600">
                <a:solidFill>
                  <a:srgbClr val="0033CC"/>
                </a:solidFill>
                <a:latin typeface="Times New Roman" panose="02020603050405020304" pitchFamily="18" charset="0"/>
                <a:cs typeface="Times New Roman" panose="02020603050405020304" pitchFamily="18" charset="0"/>
              </a:rPr>
              <a:t>If  </a:t>
            </a:r>
            <a:r>
              <a:rPr lang="en-US" altLang="en-US" sz="2600" i="1">
                <a:solidFill>
                  <a:srgbClr val="0033CC"/>
                </a:solidFill>
                <a:latin typeface="Times New Roman" panose="02020603050405020304" pitchFamily="18" charset="0"/>
                <a:cs typeface="Times New Roman" panose="02020603050405020304" pitchFamily="18" charset="0"/>
              </a:rPr>
              <a:t>f’ </a:t>
            </a:r>
            <a:r>
              <a:rPr lang="en-US" altLang="en-US" sz="2600">
                <a:solidFill>
                  <a:srgbClr val="0033CC"/>
                </a:solidFill>
                <a:latin typeface="Times New Roman" panose="02020603050405020304" pitchFamily="18" charset="0"/>
                <a:cs typeface="Times New Roman" panose="02020603050405020304" pitchFamily="18" charset="0"/>
              </a:rPr>
              <a:t>does </a:t>
            </a:r>
            <a:r>
              <a:rPr lang="en-US" altLang="en-US" sz="2600" b="1">
                <a:solidFill>
                  <a:srgbClr val="AD13AD"/>
                </a:solidFill>
                <a:latin typeface="Times New Roman" panose="02020603050405020304" pitchFamily="18" charset="0"/>
                <a:cs typeface="Times New Roman" panose="02020603050405020304" pitchFamily="18" charset="0"/>
              </a:rPr>
              <a:t>not change sign </a:t>
            </a:r>
            <a:r>
              <a:rPr lang="en-US" altLang="en-US" sz="2600">
                <a:solidFill>
                  <a:srgbClr val="0033CC"/>
                </a:solidFill>
                <a:latin typeface="Times New Roman" panose="02020603050405020304" pitchFamily="18" charset="0"/>
                <a:cs typeface="Times New Roman" panose="02020603050405020304" pitchFamily="18" charset="0"/>
              </a:rPr>
              <a:t>at </a:t>
            </a:r>
            <a:r>
              <a:rPr lang="en-US" altLang="en-US" sz="2600" i="1">
                <a:solidFill>
                  <a:srgbClr val="0033CC"/>
                </a:solidFill>
                <a:latin typeface="Times New Roman" panose="02020603050405020304" pitchFamily="18" charset="0"/>
                <a:cs typeface="Times New Roman" panose="02020603050405020304" pitchFamily="18" charset="0"/>
              </a:rPr>
              <a:t>c, </a:t>
            </a:r>
            <a:r>
              <a:rPr lang="en-US" altLang="en-US" sz="2600">
                <a:solidFill>
                  <a:srgbClr val="0033CC"/>
                </a:solidFill>
                <a:latin typeface="Times New Roman" panose="02020603050405020304" pitchFamily="18" charset="0"/>
                <a:cs typeface="Times New Roman" panose="02020603050405020304" pitchFamily="18" charset="0"/>
              </a:rPr>
              <a:t>then  </a:t>
            </a:r>
            <a:r>
              <a:rPr lang="en-US" altLang="en-US" sz="2600" i="1">
                <a:solidFill>
                  <a:srgbClr val="0033CC"/>
                </a:solidFill>
                <a:latin typeface="Times New Roman" panose="02020603050405020304" pitchFamily="18" charset="0"/>
                <a:cs typeface="Times New Roman" panose="02020603050405020304" pitchFamily="18" charset="0"/>
              </a:rPr>
              <a:t>f</a:t>
            </a:r>
            <a:r>
              <a:rPr lang="en-US" altLang="en-US" sz="2600">
                <a:solidFill>
                  <a:srgbClr val="0033CC"/>
                </a:solidFill>
                <a:latin typeface="Times New Roman" panose="02020603050405020304" pitchFamily="18" charset="0"/>
                <a:cs typeface="Times New Roman" panose="02020603050405020304" pitchFamily="18" charset="0"/>
              </a:rPr>
              <a:t>  has no local maximum or minimum at </a:t>
            </a:r>
            <a:r>
              <a:rPr lang="en-US" altLang="en-US" sz="2600" i="1">
                <a:solidFill>
                  <a:srgbClr val="0033CC"/>
                </a:solidFill>
                <a:latin typeface="Times New Roman" panose="02020603050405020304" pitchFamily="18" charset="0"/>
                <a:cs typeface="Times New Roman" panose="02020603050405020304" pitchFamily="18" charset="0"/>
              </a:rPr>
              <a:t>c</a:t>
            </a:r>
            <a:r>
              <a:rPr lang="en-US" altLang="en-US" sz="2600">
                <a:solidFill>
                  <a:srgbClr val="0033CC"/>
                </a:solidFill>
                <a:latin typeface="Times New Roman" panose="02020603050405020304" pitchFamily="18" charset="0"/>
                <a:cs typeface="Times New Roman" panose="02020603050405020304" pitchFamily="18" charset="0"/>
              </a:rPr>
              <a:t>.</a:t>
            </a:r>
          </a:p>
          <a:p>
            <a:pPr marL="460375" indent="-457200" eaLnBrk="1" hangingPunct="1">
              <a:buFont typeface="Wingdings" panose="05000000000000000000" pitchFamily="2" charset="2"/>
              <a:buChar char="q"/>
            </a:pPr>
            <a:endParaRPr lang="en-US" altLang="en-US" sz="2800">
              <a:solidFill>
                <a:srgbClr val="0033CC"/>
              </a:solidFill>
              <a:latin typeface="Times New Roman" panose="02020603050405020304" pitchFamily="18" charset="0"/>
              <a:cs typeface="Times New Roman" panose="02020603050405020304" pitchFamily="18" charset="0"/>
            </a:endParaRPr>
          </a:p>
          <a:p>
            <a:pPr marL="460375" indent="-457200" eaLnBrk="1" hangingPunct="1">
              <a:spcBef>
                <a:spcPct val="55000"/>
              </a:spcBef>
              <a:buFont typeface="Wingdings" panose="05000000000000000000" pitchFamily="2" charset="2"/>
              <a:buChar char="q"/>
            </a:pPr>
            <a:endParaRPr lang="en-US" altLang="en-US" sz="2800">
              <a:solidFill>
                <a:srgbClr val="0033CC"/>
              </a:solidFill>
              <a:latin typeface="Times New Roman" panose="02020603050405020304" pitchFamily="18" charset="0"/>
              <a:cs typeface="Times New Roman" panose="02020603050405020304" pitchFamily="18" charset="0"/>
            </a:endParaRPr>
          </a:p>
          <a:p>
            <a:pPr marL="0" indent="0">
              <a:buNone/>
            </a:pPr>
            <a:endParaRPr lang="en-US"/>
          </a:p>
        </p:txBody>
      </p:sp>
      <p:pic>
        <p:nvPicPr>
          <p:cNvPr id="4" name="Picture 3">
            <a:extLst>
              <a:ext uri="{FF2B5EF4-FFF2-40B4-BE49-F238E27FC236}">
                <a16:creationId xmlns:a16="http://schemas.microsoft.com/office/drawing/2014/main" id="{EE1153CC-3194-43B3-9B67-7542D51F3F14}"/>
              </a:ext>
            </a:extLst>
          </p:cNvPr>
          <p:cNvPicPr>
            <a:picLocks noChangeAspect="1"/>
          </p:cNvPicPr>
          <p:nvPr/>
        </p:nvPicPr>
        <p:blipFill>
          <a:blip r:embed="rId2"/>
          <a:stretch>
            <a:fillRect/>
          </a:stretch>
        </p:blipFill>
        <p:spPr>
          <a:xfrm>
            <a:off x="559474" y="3301340"/>
            <a:ext cx="4901807" cy="3556660"/>
          </a:xfrm>
          <a:prstGeom prst="rect">
            <a:avLst/>
          </a:prstGeom>
        </p:spPr>
      </p:pic>
      <p:pic>
        <p:nvPicPr>
          <p:cNvPr id="9" name="Picture 8">
            <a:extLst>
              <a:ext uri="{FF2B5EF4-FFF2-40B4-BE49-F238E27FC236}">
                <a16:creationId xmlns:a16="http://schemas.microsoft.com/office/drawing/2014/main" id="{47F3B5A6-7ECE-4614-8AF6-6439E2EFB97B}"/>
              </a:ext>
            </a:extLst>
          </p:cNvPr>
          <p:cNvPicPr>
            <a:picLocks noChangeAspect="1"/>
          </p:cNvPicPr>
          <p:nvPr/>
        </p:nvPicPr>
        <p:blipFill>
          <a:blip r:embed="rId3"/>
          <a:stretch>
            <a:fillRect/>
          </a:stretch>
        </p:blipFill>
        <p:spPr>
          <a:xfrm>
            <a:off x="6109854" y="3301339"/>
            <a:ext cx="4886148" cy="3556661"/>
          </a:xfrm>
          <a:prstGeom prst="rect">
            <a:avLst/>
          </a:prstGeom>
        </p:spPr>
      </p:pic>
      <p:pic>
        <p:nvPicPr>
          <p:cNvPr id="10" name="Picture 9">
            <a:extLst>
              <a:ext uri="{FF2B5EF4-FFF2-40B4-BE49-F238E27FC236}">
                <a16:creationId xmlns:a16="http://schemas.microsoft.com/office/drawing/2014/main" id="{740A3B06-FF71-4109-81CA-D55F9ABD0200}"/>
              </a:ext>
            </a:extLst>
          </p:cNvPr>
          <p:cNvPicPr>
            <a:picLocks noChangeAspect="1"/>
          </p:cNvPicPr>
          <p:nvPr/>
        </p:nvPicPr>
        <p:blipFill>
          <a:blip r:embed="rId4"/>
          <a:stretch>
            <a:fillRect/>
          </a:stretch>
        </p:blipFill>
        <p:spPr>
          <a:xfrm>
            <a:off x="1132789" y="3301339"/>
            <a:ext cx="4105534" cy="357003"/>
          </a:xfrm>
          <a:prstGeom prst="rect">
            <a:avLst/>
          </a:prstGeom>
        </p:spPr>
      </p:pic>
      <p:pic>
        <p:nvPicPr>
          <p:cNvPr id="11" name="Picture 10">
            <a:extLst>
              <a:ext uri="{FF2B5EF4-FFF2-40B4-BE49-F238E27FC236}">
                <a16:creationId xmlns:a16="http://schemas.microsoft.com/office/drawing/2014/main" id="{6DA3528E-E3CD-46A8-944D-8E0C8B0B1CAB}"/>
              </a:ext>
            </a:extLst>
          </p:cNvPr>
          <p:cNvPicPr>
            <a:picLocks noChangeAspect="1"/>
          </p:cNvPicPr>
          <p:nvPr/>
        </p:nvPicPr>
        <p:blipFill>
          <a:blip r:embed="rId5"/>
          <a:stretch>
            <a:fillRect/>
          </a:stretch>
        </p:blipFill>
        <p:spPr>
          <a:xfrm>
            <a:off x="7362701" y="3301339"/>
            <a:ext cx="4400997" cy="371168"/>
          </a:xfrm>
          <a:prstGeom prst="rect">
            <a:avLst/>
          </a:prstGeom>
        </p:spPr>
      </p:pic>
    </p:spTree>
    <p:extLst>
      <p:ext uri="{BB962C8B-B14F-4D97-AF65-F5344CB8AC3E}">
        <p14:creationId xmlns:p14="http://schemas.microsoft.com/office/powerpoint/2010/main" val="37633175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9C3CF4E7-491D-4882-9E3D-E968CF9928D4}"/>
              </a:ext>
            </a:extLst>
          </p:cNvPr>
          <p:cNvSpPr/>
          <p:nvPr/>
        </p:nvSpPr>
        <p:spPr>
          <a:xfrm>
            <a:off x="126380" y="858645"/>
            <a:ext cx="11939240" cy="205608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4F9B73A5-97C8-4BBD-8AD2-E59922CFA715}"/>
              </a:ext>
            </a:extLst>
          </p:cNvPr>
          <p:cNvSpPr>
            <a:spLocks noGrp="1"/>
          </p:cNvSpPr>
          <p:nvPr>
            <p:ph type="title"/>
          </p:nvPr>
        </p:nvSpPr>
        <p:spPr>
          <a:xfrm>
            <a:off x="2595748" y="0"/>
            <a:ext cx="9362704" cy="1048039"/>
          </a:xfrm>
        </p:spPr>
        <p:txBody>
          <a:bodyPr>
            <a:normAutofit fontScale="90000"/>
          </a:bodyPr>
          <a:lstStyle/>
          <a:p>
            <a:r>
              <a:rPr lang="en-US" altLang="en-US" b="1">
                <a:solidFill>
                  <a:srgbClr val="FF00FF"/>
                </a:solidFill>
                <a:latin typeface="Times New Roman" panose="02020603050405020304" pitchFamily="18" charset="0"/>
                <a:cs typeface="Times New Roman" panose="02020603050405020304" pitchFamily="18" charset="0"/>
              </a:rPr>
              <a:t>CONCAVE UPWARD/DOWNDWARD</a:t>
            </a:r>
            <a:endParaRPr lang="en-US" b="1">
              <a:solidFill>
                <a:srgbClr val="FF00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C4B79E-F937-4D7B-9C72-1634CFD2CCED}"/>
              </a:ext>
            </a:extLst>
          </p:cNvPr>
          <p:cNvSpPr>
            <a:spLocks noGrp="1"/>
          </p:cNvSpPr>
          <p:nvPr>
            <p:ph idx="1"/>
          </p:nvPr>
        </p:nvSpPr>
        <p:spPr>
          <a:xfrm>
            <a:off x="233548" y="1048039"/>
            <a:ext cx="11832072" cy="5128924"/>
          </a:xfrm>
        </p:spPr>
        <p:txBody>
          <a:bodyPr/>
          <a:lstStyle/>
          <a:p>
            <a:pPr marL="0" lvl="1" indent="0" algn="just" eaLnBrk="1" hangingPunct="1">
              <a:lnSpc>
                <a:spcPct val="80000"/>
              </a:lnSpc>
              <a:spcBef>
                <a:spcPct val="50000"/>
              </a:spcBef>
              <a:buNone/>
            </a:pPr>
            <a:r>
              <a:rPr lang="en-US" altLang="en-US" sz="2600" b="1">
                <a:solidFill>
                  <a:srgbClr val="0033CC"/>
                </a:solidFill>
                <a:latin typeface="Times New Roman" panose="02020603050405020304" pitchFamily="18" charset="0"/>
                <a:cs typeface="Times New Roman" panose="02020603050405020304" pitchFamily="18" charset="0"/>
              </a:rPr>
              <a:t>Definition:</a:t>
            </a:r>
          </a:p>
          <a:p>
            <a:pPr marL="268288" lvl="1" indent="-268288" algn="just" eaLnBrk="1" hangingPunct="1">
              <a:lnSpc>
                <a:spcPct val="80000"/>
              </a:lnSpc>
              <a:spcBef>
                <a:spcPct val="50000"/>
              </a:spcBef>
              <a:buFont typeface="Courier New" panose="02070309020205020404" pitchFamily="49" charset="0"/>
              <a:buChar char="o"/>
            </a:pPr>
            <a:r>
              <a:rPr lang="en-US" altLang="en-US" sz="2600">
                <a:solidFill>
                  <a:srgbClr val="0033CC"/>
                </a:solidFill>
                <a:latin typeface="Times New Roman" panose="02020603050405020304" pitchFamily="18" charset="0"/>
                <a:cs typeface="Times New Roman" panose="02020603050405020304" pitchFamily="18" charset="0"/>
              </a:rPr>
              <a:t>The curve lies above the tangents and </a:t>
            </a:r>
            <a:r>
              <a:rPr lang="en-US" altLang="en-US" sz="2600" i="1">
                <a:solidFill>
                  <a:srgbClr val="0033CC"/>
                </a:solidFill>
                <a:latin typeface="Times New Roman" panose="02020603050405020304" pitchFamily="18" charset="0"/>
                <a:cs typeface="Times New Roman" panose="02020603050405020304" pitchFamily="18" charset="0"/>
              </a:rPr>
              <a:t>f</a:t>
            </a:r>
            <a:r>
              <a:rPr lang="en-US" altLang="en-US" sz="2600">
                <a:solidFill>
                  <a:srgbClr val="0033CC"/>
                </a:solidFill>
                <a:latin typeface="Times New Roman" panose="02020603050405020304" pitchFamily="18" charset="0"/>
                <a:cs typeface="Times New Roman" panose="02020603050405020304" pitchFamily="18" charset="0"/>
              </a:rPr>
              <a:t> is called </a:t>
            </a:r>
            <a:r>
              <a:rPr lang="en-US" altLang="en-US" sz="2600" b="1">
                <a:solidFill>
                  <a:srgbClr val="AD13AD"/>
                </a:solidFill>
                <a:latin typeface="Times New Roman" panose="02020603050405020304" pitchFamily="18" charset="0"/>
                <a:cs typeface="Times New Roman" panose="02020603050405020304" pitchFamily="18" charset="0"/>
              </a:rPr>
              <a:t>concave upward</a:t>
            </a:r>
            <a:r>
              <a:rPr lang="en-US" altLang="en-US" sz="2600">
                <a:solidFill>
                  <a:srgbClr val="AD13AD"/>
                </a:solidFill>
                <a:latin typeface="Times New Roman" panose="02020603050405020304" pitchFamily="18" charset="0"/>
                <a:cs typeface="Times New Roman" panose="02020603050405020304" pitchFamily="18" charset="0"/>
              </a:rPr>
              <a:t> (lõm lên) </a:t>
            </a:r>
            <a:r>
              <a:rPr lang="en-US" altLang="en-US" sz="2600">
                <a:solidFill>
                  <a:srgbClr val="0033CC"/>
                </a:solidFill>
                <a:latin typeface="Times New Roman" panose="02020603050405020304" pitchFamily="18" charset="0"/>
                <a:cs typeface="Times New Roman" panose="02020603050405020304" pitchFamily="18" charset="0"/>
              </a:rPr>
              <a:t>on (</a:t>
            </a:r>
            <a:r>
              <a:rPr lang="en-US" altLang="en-US" sz="2600" i="1">
                <a:solidFill>
                  <a:srgbClr val="0033CC"/>
                </a:solidFill>
                <a:latin typeface="Times New Roman" panose="02020603050405020304" pitchFamily="18" charset="0"/>
                <a:cs typeface="Times New Roman" panose="02020603050405020304" pitchFamily="18" charset="0"/>
              </a:rPr>
              <a:t>a</a:t>
            </a:r>
            <a:r>
              <a:rPr lang="en-US" altLang="en-US" sz="2600">
                <a:solidFill>
                  <a:srgbClr val="0033CC"/>
                </a:solidFill>
                <a:latin typeface="Times New Roman" panose="02020603050405020304" pitchFamily="18" charset="0"/>
                <a:cs typeface="Times New Roman" panose="02020603050405020304" pitchFamily="18" charset="0"/>
              </a:rPr>
              <a:t>, </a:t>
            </a:r>
            <a:r>
              <a:rPr lang="en-US" altLang="en-US" sz="2600" i="1">
                <a:solidFill>
                  <a:srgbClr val="0033CC"/>
                </a:solidFill>
                <a:latin typeface="Times New Roman" panose="02020603050405020304" pitchFamily="18" charset="0"/>
                <a:cs typeface="Times New Roman" panose="02020603050405020304" pitchFamily="18" charset="0"/>
              </a:rPr>
              <a:t>b</a:t>
            </a:r>
            <a:r>
              <a:rPr lang="en-US" altLang="en-US" sz="2600">
                <a:solidFill>
                  <a:srgbClr val="0033CC"/>
                </a:solidFill>
                <a:latin typeface="Times New Roman" panose="02020603050405020304" pitchFamily="18" charset="0"/>
                <a:cs typeface="Times New Roman" panose="02020603050405020304" pitchFamily="18" charset="0"/>
              </a:rPr>
              <a:t>). </a:t>
            </a:r>
          </a:p>
          <a:p>
            <a:pPr marL="268288" lvl="1" indent="-268288" algn="just" eaLnBrk="1" hangingPunct="1">
              <a:lnSpc>
                <a:spcPct val="80000"/>
              </a:lnSpc>
              <a:spcBef>
                <a:spcPct val="50000"/>
              </a:spcBef>
              <a:buFont typeface="Courier New" panose="02070309020205020404" pitchFamily="49" charset="0"/>
              <a:buChar char="o"/>
            </a:pPr>
            <a:r>
              <a:rPr lang="en-US" altLang="en-US" sz="2600">
                <a:solidFill>
                  <a:srgbClr val="0033CC"/>
                </a:solidFill>
                <a:latin typeface="Times New Roman" panose="02020603050405020304" pitchFamily="18" charset="0"/>
                <a:cs typeface="Times New Roman" panose="02020603050405020304" pitchFamily="18" charset="0"/>
              </a:rPr>
              <a:t>The curve lies below the tangents and </a:t>
            </a:r>
            <a:r>
              <a:rPr lang="en-US" altLang="en-US" sz="2600" i="1">
                <a:solidFill>
                  <a:srgbClr val="0033CC"/>
                </a:solidFill>
                <a:latin typeface="Times New Roman" panose="02020603050405020304" pitchFamily="18" charset="0"/>
                <a:cs typeface="Times New Roman" panose="02020603050405020304" pitchFamily="18" charset="0"/>
              </a:rPr>
              <a:t>g</a:t>
            </a:r>
            <a:r>
              <a:rPr lang="en-US" altLang="en-US" sz="2600">
                <a:solidFill>
                  <a:srgbClr val="0033CC"/>
                </a:solidFill>
                <a:latin typeface="Times New Roman" panose="02020603050405020304" pitchFamily="18" charset="0"/>
                <a:cs typeface="Times New Roman" panose="02020603050405020304" pitchFamily="18" charset="0"/>
              </a:rPr>
              <a:t> is called </a:t>
            </a:r>
            <a:r>
              <a:rPr lang="en-US" altLang="en-US" sz="2600" b="1">
                <a:solidFill>
                  <a:srgbClr val="AD13AD"/>
                </a:solidFill>
                <a:latin typeface="Times New Roman" panose="02020603050405020304" pitchFamily="18" charset="0"/>
                <a:cs typeface="Times New Roman" panose="02020603050405020304" pitchFamily="18" charset="0"/>
              </a:rPr>
              <a:t>concave downward</a:t>
            </a:r>
            <a:r>
              <a:rPr lang="en-US" altLang="en-US" sz="2600">
                <a:solidFill>
                  <a:srgbClr val="AD13AD"/>
                </a:solidFill>
                <a:latin typeface="Times New Roman" panose="02020603050405020304" pitchFamily="18" charset="0"/>
                <a:cs typeface="Times New Roman" panose="02020603050405020304" pitchFamily="18" charset="0"/>
              </a:rPr>
              <a:t> (lõm xuống)</a:t>
            </a:r>
            <a:r>
              <a:rPr lang="en-US" altLang="en-US" sz="2600">
                <a:solidFill>
                  <a:srgbClr val="0033CC"/>
                </a:solidFill>
                <a:latin typeface="Times New Roman" panose="02020603050405020304" pitchFamily="18" charset="0"/>
                <a:cs typeface="Times New Roman" panose="02020603050405020304" pitchFamily="18" charset="0"/>
              </a:rPr>
              <a:t> on (</a:t>
            </a:r>
            <a:r>
              <a:rPr lang="en-US" altLang="en-US" sz="2600" i="1">
                <a:solidFill>
                  <a:srgbClr val="0033CC"/>
                </a:solidFill>
                <a:latin typeface="Times New Roman" panose="02020603050405020304" pitchFamily="18" charset="0"/>
                <a:cs typeface="Times New Roman" panose="02020603050405020304" pitchFamily="18" charset="0"/>
              </a:rPr>
              <a:t>a</a:t>
            </a:r>
            <a:r>
              <a:rPr lang="en-US" altLang="en-US" sz="2600">
                <a:solidFill>
                  <a:srgbClr val="0033CC"/>
                </a:solidFill>
                <a:latin typeface="Times New Roman" panose="02020603050405020304" pitchFamily="18" charset="0"/>
                <a:cs typeface="Times New Roman" panose="02020603050405020304" pitchFamily="18" charset="0"/>
              </a:rPr>
              <a:t>, </a:t>
            </a:r>
            <a:r>
              <a:rPr lang="en-US" altLang="en-US" sz="2600" i="1">
                <a:solidFill>
                  <a:srgbClr val="0033CC"/>
                </a:solidFill>
                <a:latin typeface="Times New Roman" panose="02020603050405020304" pitchFamily="18" charset="0"/>
                <a:cs typeface="Times New Roman" panose="02020603050405020304" pitchFamily="18" charset="0"/>
              </a:rPr>
              <a:t>b</a:t>
            </a:r>
            <a:r>
              <a:rPr lang="en-US" altLang="en-US" sz="2600">
                <a:solidFill>
                  <a:srgbClr val="0033CC"/>
                </a:solidFill>
                <a:latin typeface="Times New Roman" panose="02020603050405020304" pitchFamily="18" charset="0"/>
                <a:cs typeface="Times New Roman" panose="02020603050405020304" pitchFamily="18" charset="0"/>
              </a:rPr>
              <a:t>).</a:t>
            </a:r>
          </a:p>
          <a:p>
            <a:pPr marL="460375" indent="-457200" eaLnBrk="1" hangingPunct="1">
              <a:lnSpc>
                <a:spcPct val="80000"/>
              </a:lnSpc>
              <a:buFont typeface="Wingdings" panose="05000000000000000000" pitchFamily="2" charset="2"/>
              <a:buChar char="ü"/>
            </a:pPr>
            <a:endParaRPr lang="en-US" altLang="en-US" sz="2600">
              <a:solidFill>
                <a:srgbClr val="0033CC"/>
              </a:solidFill>
              <a:latin typeface="Times New Roman" panose="02020603050405020304" pitchFamily="18" charset="0"/>
              <a:cs typeface="Times New Roman" panose="02020603050405020304" pitchFamily="18" charset="0"/>
            </a:endParaRPr>
          </a:p>
          <a:p>
            <a:pPr marL="460375" indent="-457200" eaLnBrk="1" hangingPunct="1">
              <a:spcBef>
                <a:spcPct val="55000"/>
              </a:spcBef>
              <a:buFont typeface="Wingdings" panose="05000000000000000000" pitchFamily="2" charset="2"/>
              <a:buChar char="q"/>
            </a:pPr>
            <a:endParaRPr lang="en-US" altLang="en-US" sz="2800">
              <a:solidFill>
                <a:srgbClr val="0033CC"/>
              </a:solidFill>
              <a:latin typeface="Times New Roman" panose="02020603050405020304" pitchFamily="18" charset="0"/>
              <a:cs typeface="Times New Roman" panose="02020603050405020304" pitchFamily="18" charset="0"/>
            </a:endParaRPr>
          </a:p>
          <a:p>
            <a:pPr marL="0" indent="0">
              <a:buNone/>
            </a:pPr>
            <a:endParaRPr lang="en-US"/>
          </a:p>
        </p:txBody>
      </p:sp>
      <p:pic>
        <p:nvPicPr>
          <p:cNvPr id="5" name="Picture 4">
            <a:extLst>
              <a:ext uri="{FF2B5EF4-FFF2-40B4-BE49-F238E27FC236}">
                <a16:creationId xmlns:a16="http://schemas.microsoft.com/office/drawing/2014/main" id="{6AF8E554-D9A4-4A19-81F2-26AC544E2B11}"/>
              </a:ext>
            </a:extLst>
          </p:cNvPr>
          <p:cNvPicPr>
            <a:picLocks noChangeAspect="1"/>
          </p:cNvPicPr>
          <p:nvPr/>
        </p:nvPicPr>
        <p:blipFill>
          <a:blip r:embed="rId2"/>
          <a:stretch>
            <a:fillRect/>
          </a:stretch>
        </p:blipFill>
        <p:spPr>
          <a:xfrm>
            <a:off x="1318162" y="3289452"/>
            <a:ext cx="5108300" cy="3568548"/>
          </a:xfrm>
          <a:prstGeom prst="rect">
            <a:avLst/>
          </a:prstGeom>
        </p:spPr>
      </p:pic>
      <p:pic>
        <p:nvPicPr>
          <p:cNvPr id="6" name="Picture 5">
            <a:extLst>
              <a:ext uri="{FF2B5EF4-FFF2-40B4-BE49-F238E27FC236}">
                <a16:creationId xmlns:a16="http://schemas.microsoft.com/office/drawing/2014/main" id="{1E21B5AC-5D63-41E7-8F56-91C717D1EBCE}"/>
              </a:ext>
            </a:extLst>
          </p:cNvPr>
          <p:cNvPicPr>
            <a:picLocks noChangeAspect="1"/>
          </p:cNvPicPr>
          <p:nvPr/>
        </p:nvPicPr>
        <p:blipFill>
          <a:blip r:embed="rId3"/>
          <a:stretch>
            <a:fillRect/>
          </a:stretch>
        </p:blipFill>
        <p:spPr>
          <a:xfrm>
            <a:off x="6850152" y="3281732"/>
            <a:ext cx="5108300" cy="3572408"/>
          </a:xfrm>
          <a:prstGeom prst="rect">
            <a:avLst/>
          </a:prstGeom>
        </p:spPr>
      </p:pic>
      <p:pic>
        <p:nvPicPr>
          <p:cNvPr id="4" name="Picture 3">
            <a:extLst>
              <a:ext uri="{FF2B5EF4-FFF2-40B4-BE49-F238E27FC236}">
                <a16:creationId xmlns:a16="http://schemas.microsoft.com/office/drawing/2014/main" id="{D708EFE7-FE72-4E02-A8F9-A3A857D5AC46}"/>
              </a:ext>
            </a:extLst>
          </p:cNvPr>
          <p:cNvPicPr>
            <a:picLocks noChangeAspect="1"/>
          </p:cNvPicPr>
          <p:nvPr/>
        </p:nvPicPr>
        <p:blipFill>
          <a:blip r:embed="rId4"/>
          <a:stretch>
            <a:fillRect/>
          </a:stretch>
        </p:blipFill>
        <p:spPr>
          <a:xfrm>
            <a:off x="1863306" y="3612501"/>
            <a:ext cx="2901538" cy="355650"/>
          </a:xfrm>
          <a:prstGeom prst="rect">
            <a:avLst/>
          </a:prstGeom>
        </p:spPr>
      </p:pic>
      <p:pic>
        <p:nvPicPr>
          <p:cNvPr id="7" name="Picture 6">
            <a:extLst>
              <a:ext uri="{FF2B5EF4-FFF2-40B4-BE49-F238E27FC236}">
                <a16:creationId xmlns:a16="http://schemas.microsoft.com/office/drawing/2014/main" id="{8FDA3156-3F6A-4491-84C3-8F091F253396}"/>
              </a:ext>
            </a:extLst>
          </p:cNvPr>
          <p:cNvPicPr>
            <a:picLocks noChangeAspect="1"/>
          </p:cNvPicPr>
          <p:nvPr/>
        </p:nvPicPr>
        <p:blipFill>
          <a:blip r:embed="rId5"/>
          <a:stretch>
            <a:fillRect/>
          </a:stretch>
        </p:blipFill>
        <p:spPr>
          <a:xfrm>
            <a:off x="8695425" y="5477447"/>
            <a:ext cx="3207589" cy="332514"/>
          </a:xfrm>
          <a:prstGeom prst="rect">
            <a:avLst/>
          </a:prstGeom>
        </p:spPr>
      </p:pic>
    </p:spTree>
    <p:extLst>
      <p:ext uri="{BB962C8B-B14F-4D97-AF65-F5344CB8AC3E}">
        <p14:creationId xmlns:p14="http://schemas.microsoft.com/office/powerpoint/2010/main" val="10719088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043912DD-E50D-4BA3-B805-58C322940FE9}"/>
              </a:ext>
            </a:extLst>
          </p:cNvPr>
          <p:cNvSpPr/>
          <p:nvPr/>
        </p:nvSpPr>
        <p:spPr>
          <a:xfrm>
            <a:off x="144966" y="947854"/>
            <a:ext cx="11909502" cy="128239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4F9B73A5-97C8-4BBD-8AD2-E59922CFA715}"/>
              </a:ext>
            </a:extLst>
          </p:cNvPr>
          <p:cNvSpPr>
            <a:spLocks noGrp="1"/>
          </p:cNvSpPr>
          <p:nvPr>
            <p:ph type="title"/>
          </p:nvPr>
        </p:nvSpPr>
        <p:spPr>
          <a:xfrm>
            <a:off x="2683823" y="0"/>
            <a:ext cx="6080168" cy="1048039"/>
          </a:xfrm>
        </p:spPr>
        <p:txBody>
          <a:bodyPr>
            <a:normAutofit/>
          </a:bodyPr>
          <a:lstStyle/>
          <a:p>
            <a:r>
              <a:rPr lang="en-US" altLang="en-US" b="1">
                <a:solidFill>
                  <a:srgbClr val="FF00FF"/>
                </a:solidFill>
                <a:latin typeface="Times New Roman" panose="02020603050405020304" pitchFamily="18" charset="0"/>
                <a:cs typeface="Times New Roman" panose="02020603050405020304" pitchFamily="18" charset="0"/>
              </a:rPr>
              <a:t>CONCAVITY TEST</a:t>
            </a:r>
            <a:endParaRPr lang="en-US" b="1">
              <a:solidFill>
                <a:srgbClr val="FF00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C4B79E-F937-4D7B-9C72-1634CFD2CCED}"/>
              </a:ext>
            </a:extLst>
          </p:cNvPr>
          <p:cNvSpPr>
            <a:spLocks noGrp="1"/>
          </p:cNvSpPr>
          <p:nvPr>
            <p:ph idx="1"/>
          </p:nvPr>
        </p:nvSpPr>
        <p:spPr>
          <a:xfrm>
            <a:off x="261257" y="1048039"/>
            <a:ext cx="11697195" cy="5128924"/>
          </a:xfrm>
        </p:spPr>
        <p:txBody>
          <a:bodyPr>
            <a:normAutofit/>
          </a:bodyPr>
          <a:lstStyle/>
          <a:p>
            <a:pPr marL="357188" indent="-354013" eaLnBrk="1" hangingPunct="1">
              <a:spcBef>
                <a:spcPct val="55000"/>
              </a:spcBef>
              <a:buFont typeface="Wingdings" panose="05000000000000000000" pitchFamily="2" charset="2"/>
              <a:buChar char="ü"/>
            </a:pPr>
            <a:r>
              <a:rPr lang="en-US" altLang="en-US" sz="3000">
                <a:latin typeface="Times New Roman" panose="02020603050405020304" pitchFamily="18" charset="0"/>
                <a:cs typeface="Times New Roman" panose="02020603050405020304" pitchFamily="18" charset="0"/>
              </a:rPr>
              <a:t>If  </a:t>
            </a:r>
            <a:r>
              <a:rPr lang="en-US" altLang="en-US" sz="3000" b="1" i="1">
                <a:solidFill>
                  <a:srgbClr val="AD13AD"/>
                </a:solidFill>
                <a:latin typeface="Times New Roman" panose="02020603050405020304" pitchFamily="18" charset="0"/>
                <a:cs typeface="Times New Roman" panose="02020603050405020304" pitchFamily="18" charset="0"/>
              </a:rPr>
              <a:t>f’’</a:t>
            </a:r>
            <a:r>
              <a:rPr lang="en-US" altLang="en-US" sz="3000" b="1">
                <a:solidFill>
                  <a:srgbClr val="AD13AD"/>
                </a:solidFill>
                <a:latin typeface="Times New Roman" panose="02020603050405020304" pitchFamily="18" charset="0"/>
                <a:cs typeface="Times New Roman" panose="02020603050405020304" pitchFamily="18" charset="0"/>
              </a:rPr>
              <a:t>(</a:t>
            </a:r>
            <a:r>
              <a:rPr lang="en-US" altLang="en-US" sz="3000" b="1" i="1">
                <a:solidFill>
                  <a:srgbClr val="AD13AD"/>
                </a:solidFill>
                <a:latin typeface="Times New Roman" panose="02020603050405020304" pitchFamily="18" charset="0"/>
                <a:cs typeface="Times New Roman" panose="02020603050405020304" pitchFamily="18" charset="0"/>
              </a:rPr>
              <a:t>x</a:t>
            </a:r>
            <a:r>
              <a:rPr lang="en-US" altLang="en-US" sz="3000" b="1">
                <a:solidFill>
                  <a:srgbClr val="AD13AD"/>
                </a:solidFill>
                <a:latin typeface="Times New Roman" panose="02020603050405020304" pitchFamily="18" charset="0"/>
                <a:cs typeface="Times New Roman" panose="02020603050405020304" pitchFamily="18" charset="0"/>
              </a:rPr>
              <a:t>) &gt; 0 </a:t>
            </a:r>
            <a:r>
              <a:rPr lang="en-US" altLang="en-US" sz="3000">
                <a:latin typeface="Times New Roman" panose="02020603050405020304" pitchFamily="18" charset="0"/>
                <a:cs typeface="Times New Roman" panose="02020603050405020304" pitchFamily="18" charset="0"/>
              </a:rPr>
              <a:t>for all </a:t>
            </a:r>
            <a:r>
              <a:rPr lang="en-US" altLang="en-US" sz="3000" i="1">
                <a:latin typeface="Times New Roman" panose="02020603050405020304" pitchFamily="18" charset="0"/>
                <a:cs typeface="Times New Roman" panose="02020603050405020304" pitchFamily="18" charset="0"/>
              </a:rPr>
              <a:t>x</a:t>
            </a:r>
            <a:r>
              <a:rPr lang="en-US" altLang="en-US" sz="3000">
                <a:latin typeface="Times New Roman" panose="02020603050405020304" pitchFamily="18" charset="0"/>
                <a:cs typeface="Times New Roman" panose="02020603050405020304" pitchFamily="18" charset="0"/>
              </a:rPr>
              <a:t> in </a:t>
            </a:r>
            <a:r>
              <a:rPr lang="en-US" altLang="en-US" sz="3000" i="1">
                <a:latin typeface="Times New Roman" panose="02020603050405020304" pitchFamily="18" charset="0"/>
                <a:cs typeface="Times New Roman" panose="02020603050405020304" pitchFamily="18" charset="0"/>
              </a:rPr>
              <a:t>I</a:t>
            </a:r>
            <a:r>
              <a:rPr lang="en-US" altLang="en-US" sz="3000">
                <a:latin typeface="Times New Roman" panose="02020603050405020304" pitchFamily="18" charset="0"/>
                <a:cs typeface="Times New Roman" panose="02020603050405020304" pitchFamily="18" charset="0"/>
              </a:rPr>
              <a:t>, then the graph of </a:t>
            </a:r>
            <a:r>
              <a:rPr lang="en-US" altLang="en-US" sz="3000" i="1">
                <a:latin typeface="Times New Roman" panose="02020603050405020304" pitchFamily="18" charset="0"/>
                <a:cs typeface="Times New Roman" panose="02020603050405020304" pitchFamily="18" charset="0"/>
              </a:rPr>
              <a:t>f </a:t>
            </a:r>
            <a:r>
              <a:rPr lang="en-US" altLang="en-US" sz="3000">
                <a:latin typeface="Times New Roman" panose="02020603050405020304" pitchFamily="18" charset="0"/>
                <a:cs typeface="Times New Roman" panose="02020603050405020304" pitchFamily="18" charset="0"/>
              </a:rPr>
              <a:t> is </a:t>
            </a:r>
            <a:r>
              <a:rPr lang="en-US" altLang="en-US" sz="3000" b="1">
                <a:solidFill>
                  <a:srgbClr val="AD13AD"/>
                </a:solidFill>
                <a:latin typeface="Times New Roman" panose="02020603050405020304" pitchFamily="18" charset="0"/>
                <a:cs typeface="Times New Roman" panose="02020603050405020304" pitchFamily="18" charset="0"/>
              </a:rPr>
              <a:t>concave upward </a:t>
            </a:r>
            <a:r>
              <a:rPr lang="en-US" altLang="en-US" sz="3000">
                <a:latin typeface="Times New Roman" panose="02020603050405020304" pitchFamily="18" charset="0"/>
                <a:cs typeface="Times New Roman" panose="02020603050405020304" pitchFamily="18" charset="0"/>
              </a:rPr>
              <a:t>on </a:t>
            </a:r>
            <a:r>
              <a:rPr lang="en-US" altLang="en-US" sz="3000" i="1">
                <a:latin typeface="Times New Roman" panose="02020603050405020304" pitchFamily="18" charset="0"/>
                <a:cs typeface="Times New Roman" panose="02020603050405020304" pitchFamily="18" charset="0"/>
              </a:rPr>
              <a:t>I</a:t>
            </a:r>
            <a:r>
              <a:rPr lang="en-US" altLang="en-US" sz="3000">
                <a:latin typeface="Times New Roman" panose="02020603050405020304" pitchFamily="18" charset="0"/>
                <a:cs typeface="Times New Roman" panose="02020603050405020304" pitchFamily="18" charset="0"/>
              </a:rPr>
              <a:t>.</a:t>
            </a:r>
          </a:p>
          <a:p>
            <a:pPr marL="357188" indent="-354013" eaLnBrk="1" hangingPunct="1">
              <a:spcBef>
                <a:spcPct val="55000"/>
              </a:spcBef>
              <a:buFont typeface="Wingdings" panose="05000000000000000000" pitchFamily="2" charset="2"/>
              <a:buChar char="ü"/>
            </a:pPr>
            <a:r>
              <a:rPr lang="en-US" altLang="en-US" sz="3000">
                <a:latin typeface="Times New Roman" panose="02020603050405020304" pitchFamily="18" charset="0"/>
                <a:cs typeface="Times New Roman" panose="02020603050405020304" pitchFamily="18" charset="0"/>
              </a:rPr>
              <a:t>If  </a:t>
            </a:r>
            <a:r>
              <a:rPr lang="en-US" altLang="en-US" sz="3000" b="1" i="1">
                <a:solidFill>
                  <a:srgbClr val="AD13AD"/>
                </a:solidFill>
                <a:latin typeface="Times New Roman" panose="02020603050405020304" pitchFamily="18" charset="0"/>
                <a:cs typeface="Times New Roman" panose="02020603050405020304" pitchFamily="18" charset="0"/>
              </a:rPr>
              <a:t>f’’</a:t>
            </a:r>
            <a:r>
              <a:rPr lang="en-US" altLang="en-US" sz="3000" b="1">
                <a:solidFill>
                  <a:srgbClr val="AD13AD"/>
                </a:solidFill>
                <a:latin typeface="Times New Roman" panose="02020603050405020304" pitchFamily="18" charset="0"/>
                <a:cs typeface="Times New Roman" panose="02020603050405020304" pitchFamily="18" charset="0"/>
              </a:rPr>
              <a:t>(</a:t>
            </a:r>
            <a:r>
              <a:rPr lang="en-US" altLang="en-US" sz="3000" b="1" i="1">
                <a:solidFill>
                  <a:srgbClr val="AD13AD"/>
                </a:solidFill>
                <a:latin typeface="Times New Roman" panose="02020603050405020304" pitchFamily="18" charset="0"/>
                <a:cs typeface="Times New Roman" panose="02020603050405020304" pitchFamily="18" charset="0"/>
              </a:rPr>
              <a:t>x</a:t>
            </a:r>
            <a:r>
              <a:rPr lang="en-US" altLang="en-US" sz="3000" b="1">
                <a:solidFill>
                  <a:srgbClr val="AD13AD"/>
                </a:solidFill>
                <a:latin typeface="Times New Roman" panose="02020603050405020304" pitchFamily="18" charset="0"/>
                <a:cs typeface="Times New Roman" panose="02020603050405020304" pitchFamily="18" charset="0"/>
              </a:rPr>
              <a:t>) &lt; 0 </a:t>
            </a:r>
            <a:r>
              <a:rPr lang="en-US" altLang="en-US" sz="3000">
                <a:latin typeface="Times New Roman" panose="02020603050405020304" pitchFamily="18" charset="0"/>
                <a:cs typeface="Times New Roman" panose="02020603050405020304" pitchFamily="18" charset="0"/>
              </a:rPr>
              <a:t>for all </a:t>
            </a:r>
            <a:r>
              <a:rPr lang="en-US" altLang="en-US" sz="3000" i="1">
                <a:latin typeface="Times New Roman" panose="02020603050405020304" pitchFamily="18" charset="0"/>
                <a:cs typeface="Times New Roman" panose="02020603050405020304" pitchFamily="18" charset="0"/>
              </a:rPr>
              <a:t>x</a:t>
            </a:r>
            <a:r>
              <a:rPr lang="en-US" altLang="en-US" sz="3000">
                <a:latin typeface="Times New Roman" panose="02020603050405020304" pitchFamily="18" charset="0"/>
                <a:cs typeface="Times New Roman" panose="02020603050405020304" pitchFamily="18" charset="0"/>
              </a:rPr>
              <a:t> in </a:t>
            </a:r>
            <a:r>
              <a:rPr lang="en-US" altLang="en-US" sz="3000" i="1">
                <a:latin typeface="Times New Roman" panose="02020603050405020304" pitchFamily="18" charset="0"/>
                <a:cs typeface="Times New Roman" panose="02020603050405020304" pitchFamily="18" charset="0"/>
              </a:rPr>
              <a:t>I</a:t>
            </a:r>
            <a:r>
              <a:rPr lang="en-US" altLang="en-US" sz="3000">
                <a:latin typeface="Times New Roman" panose="02020603050405020304" pitchFamily="18" charset="0"/>
                <a:cs typeface="Times New Roman" panose="02020603050405020304" pitchFamily="18" charset="0"/>
              </a:rPr>
              <a:t>, then the graph of </a:t>
            </a:r>
            <a:r>
              <a:rPr lang="en-US" altLang="en-US" sz="3000" i="1">
                <a:latin typeface="Times New Roman" panose="02020603050405020304" pitchFamily="18" charset="0"/>
                <a:cs typeface="Times New Roman" panose="02020603050405020304" pitchFamily="18" charset="0"/>
              </a:rPr>
              <a:t>f</a:t>
            </a:r>
            <a:r>
              <a:rPr lang="en-US" altLang="en-US" sz="3000">
                <a:latin typeface="Times New Roman" panose="02020603050405020304" pitchFamily="18" charset="0"/>
                <a:cs typeface="Times New Roman" panose="02020603050405020304" pitchFamily="18" charset="0"/>
              </a:rPr>
              <a:t> is </a:t>
            </a:r>
            <a:r>
              <a:rPr lang="en-US" altLang="en-US" sz="3000" b="1">
                <a:solidFill>
                  <a:srgbClr val="AD13AD"/>
                </a:solidFill>
                <a:latin typeface="Times New Roman" panose="02020603050405020304" pitchFamily="18" charset="0"/>
                <a:cs typeface="Times New Roman" panose="02020603050405020304" pitchFamily="18" charset="0"/>
              </a:rPr>
              <a:t>concave downward </a:t>
            </a:r>
            <a:r>
              <a:rPr lang="en-US" altLang="en-US" sz="3000">
                <a:latin typeface="Times New Roman" panose="02020603050405020304" pitchFamily="18" charset="0"/>
                <a:cs typeface="Times New Roman" panose="02020603050405020304" pitchFamily="18" charset="0"/>
              </a:rPr>
              <a:t>on </a:t>
            </a:r>
            <a:r>
              <a:rPr lang="en-US" altLang="en-US" sz="3000" i="1">
                <a:latin typeface="Times New Roman" panose="02020603050405020304" pitchFamily="18" charset="0"/>
                <a:cs typeface="Times New Roman" panose="02020603050405020304" pitchFamily="18" charset="0"/>
              </a:rPr>
              <a:t>I</a:t>
            </a:r>
            <a:r>
              <a:rPr lang="en-US" altLang="en-US" sz="3000">
                <a:latin typeface="Times New Roman" panose="02020603050405020304" pitchFamily="18" charset="0"/>
                <a:cs typeface="Times New Roman" panose="02020603050405020304" pitchFamily="18" charset="0"/>
              </a:rPr>
              <a:t>.</a:t>
            </a:r>
            <a:endParaRPr lang="en-US" altLang="en-US" sz="3000">
              <a:solidFill>
                <a:srgbClr val="0033CC"/>
              </a:solidFill>
              <a:latin typeface="Times New Roman" panose="02020603050405020304" pitchFamily="18" charset="0"/>
              <a:cs typeface="Times New Roman" panose="02020603050405020304" pitchFamily="18" charset="0"/>
            </a:endParaRPr>
          </a:p>
          <a:p>
            <a:pPr marL="0" indent="0">
              <a:buNone/>
            </a:pPr>
            <a:endParaRPr lang="en-US" sz="3000"/>
          </a:p>
        </p:txBody>
      </p:sp>
      <p:pic>
        <p:nvPicPr>
          <p:cNvPr id="4" name="Picture 3">
            <a:extLst>
              <a:ext uri="{FF2B5EF4-FFF2-40B4-BE49-F238E27FC236}">
                <a16:creationId xmlns:a16="http://schemas.microsoft.com/office/drawing/2014/main" id="{9DEF1052-7C93-4725-A98A-85ADDA3CB6D2}"/>
              </a:ext>
            </a:extLst>
          </p:cNvPr>
          <p:cNvPicPr>
            <a:picLocks noChangeAspect="1"/>
          </p:cNvPicPr>
          <p:nvPr/>
        </p:nvPicPr>
        <p:blipFill>
          <a:blip r:embed="rId2"/>
          <a:stretch>
            <a:fillRect/>
          </a:stretch>
        </p:blipFill>
        <p:spPr>
          <a:xfrm>
            <a:off x="48744" y="2600696"/>
            <a:ext cx="12094512" cy="3853543"/>
          </a:xfrm>
          <a:prstGeom prst="rect">
            <a:avLst/>
          </a:prstGeom>
        </p:spPr>
      </p:pic>
    </p:spTree>
    <p:extLst>
      <p:ext uri="{BB962C8B-B14F-4D97-AF65-F5344CB8AC3E}">
        <p14:creationId xmlns:p14="http://schemas.microsoft.com/office/powerpoint/2010/main" val="41597862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3D5CD17-0FF6-44DA-B22E-6660579E8E7A}"/>
              </a:ext>
            </a:extLst>
          </p:cNvPr>
          <p:cNvSpPr/>
          <p:nvPr/>
        </p:nvSpPr>
        <p:spPr>
          <a:xfrm>
            <a:off x="261257" y="959004"/>
            <a:ext cx="11697195" cy="190685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4F9B73A5-97C8-4BBD-8AD2-E59922CFA715}"/>
              </a:ext>
            </a:extLst>
          </p:cNvPr>
          <p:cNvSpPr>
            <a:spLocks noGrp="1"/>
          </p:cNvSpPr>
          <p:nvPr>
            <p:ph type="title"/>
          </p:nvPr>
        </p:nvSpPr>
        <p:spPr>
          <a:xfrm>
            <a:off x="2683823" y="0"/>
            <a:ext cx="8977746" cy="1048039"/>
          </a:xfrm>
        </p:spPr>
        <p:txBody>
          <a:bodyPr>
            <a:normAutofit fontScale="90000"/>
          </a:bodyPr>
          <a:lstStyle/>
          <a:p>
            <a:r>
              <a:rPr lang="en-US" altLang="en-US" b="1">
                <a:solidFill>
                  <a:srgbClr val="FF00FF"/>
                </a:solidFill>
                <a:latin typeface="Times New Roman" panose="02020603050405020304" pitchFamily="18" charset="0"/>
                <a:cs typeface="Times New Roman" panose="02020603050405020304" pitchFamily="18" charset="0"/>
              </a:rPr>
              <a:t>INFLECTION POINT—DEFINITION</a:t>
            </a:r>
            <a:endParaRPr lang="en-US" b="1">
              <a:solidFill>
                <a:srgbClr val="FF00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C4B79E-F937-4D7B-9C72-1634CFD2CCED}"/>
              </a:ext>
            </a:extLst>
          </p:cNvPr>
          <p:cNvSpPr>
            <a:spLocks noGrp="1"/>
          </p:cNvSpPr>
          <p:nvPr>
            <p:ph idx="1"/>
          </p:nvPr>
        </p:nvSpPr>
        <p:spPr>
          <a:xfrm>
            <a:off x="233548" y="959004"/>
            <a:ext cx="11697195" cy="2185640"/>
          </a:xfrm>
        </p:spPr>
        <p:txBody>
          <a:bodyPr>
            <a:normAutofit/>
          </a:bodyPr>
          <a:lstStyle/>
          <a:p>
            <a:pPr marL="0" indent="3175" algn="just" eaLnBrk="1" hangingPunct="1">
              <a:lnSpc>
                <a:spcPct val="100000"/>
              </a:lnSpc>
              <a:spcBef>
                <a:spcPts val="0"/>
              </a:spcBef>
              <a:buFontTx/>
              <a:buNone/>
            </a:pPr>
            <a:r>
              <a:rPr lang="en-US" altLang="en-US" b="1">
                <a:solidFill>
                  <a:srgbClr val="AD13AD"/>
                </a:solidFill>
                <a:latin typeface="Times New Roman" panose="02020603050405020304" pitchFamily="18" charset="0"/>
                <a:cs typeface="Times New Roman" panose="02020603050405020304" pitchFamily="18" charset="0"/>
              </a:rPr>
              <a:t>Definition:</a:t>
            </a:r>
          </a:p>
          <a:p>
            <a:pPr marL="0" indent="3175" algn="just" eaLnBrk="1" hangingPunct="1">
              <a:lnSpc>
                <a:spcPct val="100000"/>
              </a:lnSpc>
              <a:spcBef>
                <a:spcPts val="0"/>
              </a:spcBef>
              <a:buFontTx/>
              <a:buNone/>
            </a:pPr>
            <a:r>
              <a:rPr lang="en-US" altLang="en-US">
                <a:latin typeface="Times New Roman" panose="02020603050405020304" pitchFamily="18" charset="0"/>
                <a:cs typeface="Times New Roman" panose="02020603050405020304" pitchFamily="18" charset="0"/>
              </a:rPr>
              <a:t>A point </a:t>
            </a:r>
            <a:r>
              <a:rPr lang="en-US" altLang="en-US" i="1">
                <a:latin typeface="Times New Roman" panose="02020603050405020304" pitchFamily="18" charset="0"/>
                <a:cs typeface="Times New Roman" panose="02020603050405020304" pitchFamily="18" charset="0"/>
              </a:rPr>
              <a:t>P</a:t>
            </a:r>
            <a:r>
              <a:rPr lang="en-US" altLang="en-US">
                <a:latin typeface="Times New Roman" panose="02020603050405020304" pitchFamily="18" charset="0"/>
                <a:cs typeface="Times New Roman" panose="02020603050405020304" pitchFamily="18" charset="0"/>
              </a:rPr>
              <a:t> on a curve </a:t>
            </a:r>
            <a:r>
              <a:rPr lang="en-US" altLang="en-US" i="1">
                <a:latin typeface="Times New Roman" panose="02020603050405020304" pitchFamily="18" charset="0"/>
                <a:cs typeface="Times New Roman" panose="02020603050405020304" pitchFamily="18" charset="0"/>
              </a:rPr>
              <a:t>y</a:t>
            </a:r>
            <a:r>
              <a:rPr lang="en-US" altLang="en-US">
                <a:latin typeface="Times New Roman" panose="02020603050405020304" pitchFamily="18" charset="0"/>
                <a:cs typeface="Times New Roman" panose="02020603050405020304" pitchFamily="18" charset="0"/>
              </a:rPr>
              <a:t> = </a:t>
            </a:r>
            <a:r>
              <a:rPr lang="en-US" altLang="en-US" i="1">
                <a:latin typeface="Times New Roman" panose="02020603050405020304" pitchFamily="18" charset="0"/>
                <a:cs typeface="Times New Roman" panose="02020603050405020304" pitchFamily="18" charset="0"/>
              </a:rPr>
              <a:t>f</a:t>
            </a:r>
            <a:r>
              <a:rPr lang="en-US" altLang="en-US">
                <a:latin typeface="Times New Roman" panose="02020603050405020304" pitchFamily="18" charset="0"/>
                <a:cs typeface="Times New Roman" panose="02020603050405020304" pitchFamily="18" charset="0"/>
              </a:rPr>
              <a:t>(</a:t>
            </a:r>
            <a:r>
              <a:rPr lang="en-US" altLang="en-US" i="1">
                <a:latin typeface="Times New Roman" panose="02020603050405020304" pitchFamily="18" charset="0"/>
                <a:cs typeface="Times New Roman" panose="02020603050405020304" pitchFamily="18" charset="0"/>
              </a:rPr>
              <a:t>x</a:t>
            </a:r>
            <a:r>
              <a:rPr lang="en-US" altLang="en-US">
                <a:latin typeface="Times New Roman" panose="02020603050405020304" pitchFamily="18" charset="0"/>
                <a:cs typeface="Times New Roman" panose="02020603050405020304" pitchFamily="18" charset="0"/>
              </a:rPr>
              <a:t>) is called an </a:t>
            </a:r>
            <a:r>
              <a:rPr lang="en-US" altLang="en-US" b="1">
                <a:solidFill>
                  <a:srgbClr val="AD13AD"/>
                </a:solidFill>
                <a:latin typeface="Times New Roman" panose="02020603050405020304" pitchFamily="18" charset="0"/>
                <a:cs typeface="Times New Roman" panose="02020603050405020304" pitchFamily="18" charset="0"/>
              </a:rPr>
              <a:t>inflection point (điểm uốn)</a:t>
            </a:r>
            <a:r>
              <a:rPr lang="en-US" altLang="en-US" b="1">
                <a:solidFill>
                  <a:schemeClr val="accent2"/>
                </a:solidFill>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if </a:t>
            </a:r>
            <a:r>
              <a:rPr lang="en-US" altLang="en-US" i="1">
                <a:latin typeface="Times New Roman" panose="02020603050405020304" pitchFamily="18" charset="0"/>
                <a:cs typeface="Times New Roman" panose="02020603050405020304" pitchFamily="18" charset="0"/>
              </a:rPr>
              <a:t>f</a:t>
            </a:r>
            <a:r>
              <a:rPr lang="en-US" altLang="en-US">
                <a:latin typeface="Times New Roman" panose="02020603050405020304" pitchFamily="18" charset="0"/>
                <a:cs typeface="Times New Roman" panose="02020603050405020304" pitchFamily="18" charset="0"/>
              </a:rPr>
              <a:t> is continuous there and the curve changes </a:t>
            </a:r>
            <a:r>
              <a:rPr lang="en-US" altLang="en-US" i="1">
                <a:solidFill>
                  <a:srgbClr val="AD13AD"/>
                </a:solidFill>
                <a:latin typeface="Times New Roman" panose="02020603050405020304" pitchFamily="18" charset="0"/>
                <a:cs typeface="Times New Roman" panose="02020603050405020304" pitchFamily="18" charset="0"/>
              </a:rPr>
              <a:t>from concave upward to concave downward</a:t>
            </a:r>
            <a:r>
              <a:rPr lang="en-US" altLang="en-US">
                <a:latin typeface="Times New Roman" panose="02020603050405020304" pitchFamily="18" charset="0"/>
                <a:cs typeface="Times New Roman" panose="02020603050405020304" pitchFamily="18" charset="0"/>
              </a:rPr>
              <a:t> (or </a:t>
            </a:r>
            <a:r>
              <a:rPr lang="en-US" altLang="en-US" i="1">
                <a:solidFill>
                  <a:srgbClr val="AD13AD"/>
                </a:solidFill>
                <a:latin typeface="Times New Roman" panose="02020603050405020304" pitchFamily="18" charset="0"/>
                <a:cs typeface="Times New Roman" panose="02020603050405020304" pitchFamily="18" charset="0"/>
              </a:rPr>
              <a:t>from concave downward to concave upward </a:t>
            </a:r>
            <a:r>
              <a:rPr lang="en-US" altLang="en-US">
                <a:latin typeface="Times New Roman" panose="02020603050405020304" pitchFamily="18" charset="0"/>
                <a:cs typeface="Times New Roman" panose="02020603050405020304" pitchFamily="18" charset="0"/>
              </a:rPr>
              <a:t>at </a:t>
            </a:r>
            <a:r>
              <a:rPr lang="en-US" altLang="en-US" i="1">
                <a:latin typeface="Times New Roman" panose="02020603050405020304" pitchFamily="18" charset="0"/>
                <a:cs typeface="Times New Roman" panose="02020603050405020304" pitchFamily="18" charset="0"/>
              </a:rPr>
              <a:t>P)</a:t>
            </a:r>
            <a:r>
              <a:rPr lang="en-US" altLang="en-US">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F194EFE3-62AC-457C-9421-889115DF5FC6}"/>
              </a:ext>
            </a:extLst>
          </p:cNvPr>
          <p:cNvPicPr>
            <a:picLocks noChangeAspect="1"/>
          </p:cNvPicPr>
          <p:nvPr/>
        </p:nvPicPr>
        <p:blipFill>
          <a:blip r:embed="rId2"/>
          <a:stretch>
            <a:fillRect/>
          </a:stretch>
        </p:blipFill>
        <p:spPr>
          <a:xfrm>
            <a:off x="6367347" y="2865863"/>
            <a:ext cx="5726120" cy="3918886"/>
          </a:xfrm>
          <a:prstGeom prst="rect">
            <a:avLst/>
          </a:prstGeom>
        </p:spPr>
      </p:pic>
    </p:spTree>
    <p:extLst>
      <p:ext uri="{BB962C8B-B14F-4D97-AF65-F5344CB8AC3E}">
        <p14:creationId xmlns:p14="http://schemas.microsoft.com/office/powerpoint/2010/main" val="29871805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B73A5-97C8-4BBD-8AD2-E59922CFA715}"/>
              </a:ext>
            </a:extLst>
          </p:cNvPr>
          <p:cNvSpPr>
            <a:spLocks noGrp="1"/>
          </p:cNvSpPr>
          <p:nvPr>
            <p:ph type="title"/>
          </p:nvPr>
        </p:nvSpPr>
        <p:spPr>
          <a:xfrm>
            <a:off x="2683823" y="0"/>
            <a:ext cx="8977746" cy="1048039"/>
          </a:xfrm>
        </p:spPr>
        <p:txBody>
          <a:bodyPr>
            <a:normAutofit fontScale="90000"/>
          </a:bodyPr>
          <a:lstStyle/>
          <a:p>
            <a:r>
              <a:rPr lang="en-US" altLang="en-US" b="1">
                <a:solidFill>
                  <a:srgbClr val="FF00FF"/>
                </a:solidFill>
                <a:latin typeface="Times New Roman" panose="02020603050405020304" pitchFamily="18" charset="0"/>
                <a:cs typeface="Times New Roman" panose="02020603050405020304" pitchFamily="18" charset="0"/>
              </a:rPr>
              <a:t>INFLECTION POINT—DEFINITION</a:t>
            </a:r>
            <a:endParaRPr lang="en-US" b="1">
              <a:solidFill>
                <a:srgbClr val="FF00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C4B79E-F937-4D7B-9C72-1634CFD2CCED}"/>
              </a:ext>
            </a:extLst>
          </p:cNvPr>
          <p:cNvSpPr>
            <a:spLocks noGrp="1"/>
          </p:cNvSpPr>
          <p:nvPr>
            <p:ph idx="1"/>
          </p:nvPr>
        </p:nvSpPr>
        <p:spPr>
          <a:xfrm>
            <a:off x="233548" y="959004"/>
            <a:ext cx="11697195" cy="5653669"/>
          </a:xfrm>
        </p:spPr>
        <p:txBody>
          <a:bodyPr>
            <a:normAutofit/>
          </a:bodyPr>
          <a:lstStyle/>
          <a:p>
            <a:pPr marL="0" indent="3175" algn="just" eaLnBrk="1" hangingPunct="1">
              <a:lnSpc>
                <a:spcPct val="100000"/>
              </a:lnSpc>
              <a:spcBef>
                <a:spcPts val="0"/>
              </a:spcBef>
              <a:buFontTx/>
              <a:buNone/>
            </a:pPr>
            <a:r>
              <a:rPr lang="en-US" altLang="en-US" b="1">
                <a:solidFill>
                  <a:srgbClr val="2913F5"/>
                </a:solidFill>
                <a:latin typeface="Times New Roman" panose="02020603050405020304" pitchFamily="18" charset="0"/>
                <a:cs typeface="Times New Roman" panose="02020603050405020304" pitchFamily="18" charset="0"/>
              </a:rPr>
              <a:t>Example:</a:t>
            </a:r>
          </a:p>
          <a:p>
            <a:pPr marL="0" indent="3175" algn="just" eaLnBrk="1" hangingPunct="1">
              <a:lnSpc>
                <a:spcPct val="100000"/>
              </a:lnSpc>
              <a:spcBef>
                <a:spcPts val="0"/>
              </a:spcBef>
              <a:buFontTx/>
              <a:buNone/>
            </a:pPr>
            <a:endParaRPr lang="en-US" altLang="en-US" b="1">
              <a:solidFill>
                <a:srgbClr val="2913F5"/>
              </a:solidFill>
              <a:latin typeface="Times New Roman" panose="02020603050405020304" pitchFamily="18" charset="0"/>
              <a:cs typeface="Times New Roman" panose="02020603050405020304" pitchFamily="18" charset="0"/>
            </a:endParaRPr>
          </a:p>
          <a:p>
            <a:pPr marL="0" indent="3175" algn="just" eaLnBrk="1" hangingPunct="1">
              <a:lnSpc>
                <a:spcPct val="100000"/>
              </a:lnSpc>
              <a:spcBef>
                <a:spcPts val="0"/>
              </a:spcBef>
              <a:buFontTx/>
              <a:buNone/>
            </a:pPr>
            <a:endParaRPr lang="en-US" altLang="en-US" b="1">
              <a:solidFill>
                <a:srgbClr val="2913F5"/>
              </a:solidFill>
              <a:latin typeface="Times New Roman" panose="02020603050405020304" pitchFamily="18" charset="0"/>
              <a:cs typeface="Times New Roman" panose="02020603050405020304" pitchFamily="18" charset="0"/>
            </a:endParaRPr>
          </a:p>
          <a:p>
            <a:pPr marL="0" indent="3175" algn="just" eaLnBrk="1" hangingPunct="1">
              <a:lnSpc>
                <a:spcPct val="100000"/>
              </a:lnSpc>
              <a:spcBef>
                <a:spcPts val="0"/>
              </a:spcBef>
              <a:buFontTx/>
              <a:buNone/>
            </a:pPr>
            <a:endParaRPr lang="en-US" altLang="en-US" b="1">
              <a:solidFill>
                <a:srgbClr val="2913F5"/>
              </a:solidFill>
              <a:latin typeface="Times New Roman" panose="02020603050405020304" pitchFamily="18" charset="0"/>
              <a:cs typeface="Times New Roman" panose="02020603050405020304" pitchFamily="18" charset="0"/>
            </a:endParaRPr>
          </a:p>
          <a:p>
            <a:pPr marL="0" indent="3175" algn="just" eaLnBrk="1" hangingPunct="1">
              <a:lnSpc>
                <a:spcPct val="100000"/>
              </a:lnSpc>
              <a:spcBef>
                <a:spcPts val="0"/>
              </a:spcBef>
              <a:buFontTx/>
              <a:buNone/>
            </a:pPr>
            <a:endParaRPr lang="en-US" altLang="en-US" b="1">
              <a:solidFill>
                <a:srgbClr val="2913F5"/>
              </a:solidFill>
              <a:latin typeface="Times New Roman" panose="02020603050405020304" pitchFamily="18" charset="0"/>
              <a:cs typeface="Times New Roman" panose="02020603050405020304" pitchFamily="18" charset="0"/>
            </a:endParaRPr>
          </a:p>
          <a:p>
            <a:pPr marL="0" indent="3175" algn="just" eaLnBrk="1" hangingPunct="1">
              <a:lnSpc>
                <a:spcPct val="100000"/>
              </a:lnSpc>
              <a:spcBef>
                <a:spcPts val="0"/>
              </a:spcBef>
              <a:buFontTx/>
              <a:buNone/>
            </a:pPr>
            <a:endParaRPr lang="en-US" altLang="en-US" b="1">
              <a:solidFill>
                <a:srgbClr val="2913F5"/>
              </a:solidFill>
              <a:latin typeface="Times New Roman" panose="02020603050405020304" pitchFamily="18" charset="0"/>
              <a:cs typeface="Times New Roman" panose="02020603050405020304" pitchFamily="18" charset="0"/>
            </a:endParaRPr>
          </a:p>
          <a:p>
            <a:pPr marL="0" indent="3175" algn="just" eaLnBrk="1" hangingPunct="1">
              <a:lnSpc>
                <a:spcPct val="100000"/>
              </a:lnSpc>
              <a:spcBef>
                <a:spcPts val="0"/>
              </a:spcBef>
              <a:buFontTx/>
              <a:buNone/>
            </a:pPr>
            <a:endParaRPr lang="en-US" altLang="en-US" b="1">
              <a:solidFill>
                <a:srgbClr val="2913F5"/>
              </a:solidFill>
              <a:latin typeface="Times New Roman" panose="02020603050405020304" pitchFamily="18" charset="0"/>
              <a:cs typeface="Times New Roman" panose="02020603050405020304" pitchFamily="18" charset="0"/>
            </a:endParaRPr>
          </a:p>
          <a:p>
            <a:pPr marL="0" indent="3175" algn="just" eaLnBrk="1" hangingPunct="1">
              <a:lnSpc>
                <a:spcPct val="100000"/>
              </a:lnSpc>
              <a:spcBef>
                <a:spcPts val="0"/>
              </a:spcBef>
              <a:buFontTx/>
              <a:buNone/>
            </a:pPr>
            <a:endParaRPr lang="en-US" altLang="en-US" b="1">
              <a:solidFill>
                <a:srgbClr val="2913F5"/>
              </a:solidFill>
              <a:latin typeface="Times New Roman" panose="02020603050405020304" pitchFamily="18" charset="0"/>
              <a:cs typeface="Times New Roman" panose="02020603050405020304" pitchFamily="18" charset="0"/>
            </a:endParaRPr>
          </a:p>
          <a:p>
            <a:pPr marL="0" indent="3175" algn="just" eaLnBrk="1" hangingPunct="1">
              <a:lnSpc>
                <a:spcPct val="100000"/>
              </a:lnSpc>
              <a:spcBef>
                <a:spcPts val="0"/>
              </a:spcBef>
              <a:buFontTx/>
              <a:buNone/>
            </a:pPr>
            <a:endParaRPr lang="en-US" altLang="en-US" b="1">
              <a:solidFill>
                <a:srgbClr val="2913F5"/>
              </a:solidFill>
              <a:latin typeface="Times New Roman" panose="02020603050405020304" pitchFamily="18" charset="0"/>
              <a:cs typeface="Times New Roman" panose="02020603050405020304" pitchFamily="18" charset="0"/>
            </a:endParaRPr>
          </a:p>
          <a:p>
            <a:pPr marL="0" indent="3175" algn="just" eaLnBrk="1" hangingPunct="1">
              <a:lnSpc>
                <a:spcPct val="100000"/>
              </a:lnSpc>
              <a:spcBef>
                <a:spcPts val="0"/>
              </a:spcBef>
              <a:buFontTx/>
              <a:buNone/>
            </a:pPr>
            <a:endParaRPr lang="en-US" altLang="en-US" b="1">
              <a:solidFill>
                <a:srgbClr val="2913F5"/>
              </a:solidFill>
              <a:latin typeface="Times New Roman" panose="02020603050405020304" pitchFamily="18" charset="0"/>
              <a:cs typeface="Times New Roman" panose="02020603050405020304" pitchFamily="18" charset="0"/>
            </a:endParaRPr>
          </a:p>
          <a:p>
            <a:pPr marL="0" indent="3175" algn="just" eaLnBrk="1" hangingPunct="1">
              <a:lnSpc>
                <a:spcPct val="100000"/>
              </a:lnSpc>
              <a:spcBef>
                <a:spcPts val="0"/>
              </a:spcBef>
              <a:buFontTx/>
              <a:buNone/>
            </a:pPr>
            <a:endParaRPr lang="en-US" altLang="en-US" b="1">
              <a:solidFill>
                <a:srgbClr val="2913F5"/>
              </a:solidFill>
              <a:latin typeface="Times New Roman" panose="02020603050405020304" pitchFamily="18" charset="0"/>
              <a:cs typeface="Times New Roman" panose="02020603050405020304" pitchFamily="18" charset="0"/>
            </a:endParaRPr>
          </a:p>
        </p:txBody>
      </p:sp>
      <p:pic>
        <p:nvPicPr>
          <p:cNvPr id="6" name="Picture 4">
            <a:extLst>
              <a:ext uri="{FF2B5EF4-FFF2-40B4-BE49-F238E27FC236}">
                <a16:creationId xmlns:a16="http://schemas.microsoft.com/office/drawing/2014/main" id="{BFBBDAD4-E1C1-4C19-9396-B13B4DEEF3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36648"/>
            <a:ext cx="11930743" cy="5421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Object 8">
            <a:extLst>
              <a:ext uri="{FF2B5EF4-FFF2-40B4-BE49-F238E27FC236}">
                <a16:creationId xmlns:a16="http://schemas.microsoft.com/office/drawing/2014/main" id="{88BA1008-5DA8-4307-BAC2-3B9A78739A56}"/>
              </a:ext>
            </a:extLst>
          </p:cNvPr>
          <p:cNvGraphicFramePr>
            <a:graphicFrameLocks noChangeAspect="1"/>
          </p:cNvGraphicFramePr>
          <p:nvPr>
            <p:extLst>
              <p:ext uri="{D42A27DB-BD31-4B8C-83A1-F6EECF244321}">
                <p14:modId xmlns:p14="http://schemas.microsoft.com/office/powerpoint/2010/main" val="2120553712"/>
              </p:ext>
            </p:extLst>
          </p:nvPr>
        </p:nvGraphicFramePr>
        <p:xfrm>
          <a:off x="5704435" y="2798376"/>
          <a:ext cx="6085703" cy="502966"/>
        </p:xfrm>
        <a:graphic>
          <a:graphicData uri="http://schemas.openxmlformats.org/presentationml/2006/ole">
            <mc:AlternateContent xmlns:mc="http://schemas.openxmlformats.org/markup-compatibility/2006">
              <mc:Choice xmlns:v="urn:schemas-microsoft-com:vml" Requires="v">
                <p:oleObj spid="_x0000_s44041" name="Equation" r:id="rId4" imgW="2806560" imgH="228600" progId="Equation.DSMT4">
                  <p:embed/>
                </p:oleObj>
              </mc:Choice>
              <mc:Fallback>
                <p:oleObj name="Equation" r:id="rId4" imgW="2806560" imgH="228600" progId="Equation.DSMT4">
                  <p:embed/>
                  <p:pic>
                    <p:nvPicPr>
                      <p:cNvPr id="0" name=""/>
                      <p:cNvPicPr/>
                      <p:nvPr/>
                    </p:nvPicPr>
                    <p:blipFill>
                      <a:blip r:embed="rId5"/>
                      <a:stretch>
                        <a:fillRect/>
                      </a:stretch>
                    </p:blipFill>
                    <p:spPr>
                      <a:xfrm>
                        <a:off x="5704435" y="2798376"/>
                        <a:ext cx="6085703" cy="502966"/>
                      </a:xfrm>
                      <a:prstGeom prst="rect">
                        <a:avLst/>
                      </a:prstGeom>
                    </p:spPr>
                  </p:pic>
                </p:oleObj>
              </mc:Fallback>
            </mc:AlternateContent>
          </a:graphicData>
        </a:graphic>
      </p:graphicFrame>
    </p:spTree>
    <p:extLst>
      <p:ext uri="{BB962C8B-B14F-4D97-AF65-F5344CB8AC3E}">
        <p14:creationId xmlns:p14="http://schemas.microsoft.com/office/powerpoint/2010/main" val="242332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1AEAFA9-5209-4CC4-89FB-691A95E4AF54}"/>
              </a:ext>
            </a:extLst>
          </p:cNvPr>
          <p:cNvSpPr/>
          <p:nvPr/>
        </p:nvSpPr>
        <p:spPr>
          <a:xfrm>
            <a:off x="144966" y="1048039"/>
            <a:ext cx="10326029" cy="168401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4F9B73A5-97C8-4BBD-8AD2-E59922CFA715}"/>
              </a:ext>
            </a:extLst>
          </p:cNvPr>
          <p:cNvSpPr>
            <a:spLocks noGrp="1"/>
          </p:cNvSpPr>
          <p:nvPr>
            <p:ph type="title"/>
          </p:nvPr>
        </p:nvSpPr>
        <p:spPr>
          <a:xfrm>
            <a:off x="2683823" y="0"/>
            <a:ext cx="8790782" cy="1048039"/>
          </a:xfrm>
        </p:spPr>
        <p:txBody>
          <a:bodyPr>
            <a:normAutofit/>
          </a:bodyPr>
          <a:lstStyle/>
          <a:p>
            <a:r>
              <a:rPr lang="en-US" altLang="en-US" b="1">
                <a:solidFill>
                  <a:srgbClr val="FF00FF"/>
                </a:solidFill>
                <a:latin typeface="Times New Roman" panose="02020603050405020304" pitchFamily="18" charset="0"/>
                <a:cs typeface="Times New Roman" panose="02020603050405020304" pitchFamily="18" charset="0"/>
              </a:rPr>
              <a:t>SECOND DERIVATIVE TEST</a:t>
            </a:r>
            <a:endParaRPr lang="en-US" b="1">
              <a:solidFill>
                <a:srgbClr val="FF00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C4B79E-F937-4D7B-9C72-1634CFD2CCED}"/>
              </a:ext>
            </a:extLst>
          </p:cNvPr>
          <p:cNvSpPr>
            <a:spLocks noGrp="1"/>
          </p:cNvSpPr>
          <p:nvPr>
            <p:ph idx="1"/>
          </p:nvPr>
        </p:nvSpPr>
        <p:spPr>
          <a:xfrm>
            <a:off x="261257" y="1048039"/>
            <a:ext cx="11697195" cy="5128924"/>
          </a:xfrm>
        </p:spPr>
        <p:txBody>
          <a:bodyPr/>
          <a:lstStyle/>
          <a:p>
            <a:pPr marL="3175" indent="0" eaLnBrk="1" hangingPunct="1">
              <a:lnSpc>
                <a:spcPct val="110000"/>
              </a:lnSpc>
              <a:spcBef>
                <a:spcPts val="0"/>
              </a:spcBef>
              <a:buNone/>
            </a:pPr>
            <a:r>
              <a:rPr lang="en-US" altLang="en-US" sz="3000">
                <a:solidFill>
                  <a:srgbClr val="2913F5"/>
                </a:solidFill>
                <a:latin typeface="Times New Roman" panose="02020603050405020304" pitchFamily="18" charset="0"/>
                <a:cs typeface="Times New Roman" panose="02020603050405020304" pitchFamily="18" charset="0"/>
              </a:rPr>
              <a:t>Suppose </a:t>
            </a:r>
            <a:r>
              <a:rPr lang="en-US" altLang="en-US" sz="3000" b="1" i="1">
                <a:solidFill>
                  <a:srgbClr val="AD13AD"/>
                </a:solidFill>
                <a:latin typeface="Times New Roman" panose="02020603050405020304" pitchFamily="18" charset="0"/>
                <a:cs typeface="Times New Roman" panose="02020603050405020304" pitchFamily="18" charset="0"/>
              </a:rPr>
              <a:t>f </a:t>
            </a:r>
            <a:r>
              <a:rPr lang="en-US" altLang="en-US" sz="3000" b="1">
                <a:solidFill>
                  <a:srgbClr val="AD13AD"/>
                </a:solidFill>
                <a:latin typeface="Times New Roman" panose="02020603050405020304" pitchFamily="18" charset="0"/>
                <a:cs typeface="Times New Roman" panose="02020603050405020304" pitchFamily="18" charset="0"/>
              </a:rPr>
              <a:t>’’ is continuous near </a:t>
            </a:r>
            <a:r>
              <a:rPr lang="en-US" altLang="en-US" sz="3000" b="1" i="1">
                <a:solidFill>
                  <a:srgbClr val="AD13AD"/>
                </a:solidFill>
                <a:latin typeface="Times New Roman" panose="02020603050405020304" pitchFamily="18" charset="0"/>
                <a:cs typeface="Times New Roman" panose="02020603050405020304" pitchFamily="18" charset="0"/>
              </a:rPr>
              <a:t>c</a:t>
            </a:r>
            <a:r>
              <a:rPr lang="en-US" altLang="en-US" sz="3000">
                <a:solidFill>
                  <a:srgbClr val="2913F5"/>
                </a:solidFill>
                <a:latin typeface="Times New Roman" panose="02020603050405020304" pitchFamily="18" charset="0"/>
                <a:cs typeface="Times New Roman" panose="02020603050405020304" pitchFamily="18" charset="0"/>
              </a:rPr>
              <a:t>.</a:t>
            </a:r>
          </a:p>
          <a:p>
            <a:pPr marL="460375" indent="-457200" eaLnBrk="1" hangingPunct="1">
              <a:lnSpc>
                <a:spcPct val="110000"/>
              </a:lnSpc>
              <a:spcBef>
                <a:spcPts val="0"/>
              </a:spcBef>
              <a:buFont typeface="Wingdings" panose="05000000000000000000" pitchFamily="2" charset="2"/>
              <a:buChar char="ü"/>
            </a:pPr>
            <a:r>
              <a:rPr lang="en-US" altLang="en-US" sz="3000">
                <a:solidFill>
                  <a:srgbClr val="2913F5"/>
                </a:solidFill>
                <a:latin typeface="Times New Roman" panose="02020603050405020304" pitchFamily="18" charset="0"/>
                <a:cs typeface="Times New Roman" panose="02020603050405020304" pitchFamily="18" charset="0"/>
              </a:rPr>
              <a:t>If  </a:t>
            </a:r>
            <a:r>
              <a:rPr lang="en-US" altLang="en-US" sz="3000" b="1" i="1">
                <a:solidFill>
                  <a:srgbClr val="AD13AD"/>
                </a:solidFill>
                <a:latin typeface="Times New Roman" panose="02020603050405020304" pitchFamily="18" charset="0"/>
                <a:cs typeface="Times New Roman" panose="02020603050405020304" pitchFamily="18" charset="0"/>
              </a:rPr>
              <a:t>f </a:t>
            </a:r>
            <a:r>
              <a:rPr lang="en-US" altLang="en-US" sz="3000" b="1">
                <a:solidFill>
                  <a:srgbClr val="AD13AD"/>
                </a:solidFill>
                <a:latin typeface="Times New Roman" panose="02020603050405020304" pitchFamily="18" charset="0"/>
                <a:cs typeface="Times New Roman" panose="02020603050405020304" pitchFamily="18" charset="0"/>
              </a:rPr>
              <a:t>’(</a:t>
            </a:r>
            <a:r>
              <a:rPr lang="en-US" altLang="en-US" sz="3000" b="1" i="1">
                <a:solidFill>
                  <a:srgbClr val="AD13AD"/>
                </a:solidFill>
                <a:latin typeface="Times New Roman" panose="02020603050405020304" pitchFamily="18" charset="0"/>
                <a:cs typeface="Times New Roman" panose="02020603050405020304" pitchFamily="18" charset="0"/>
              </a:rPr>
              <a:t>c</a:t>
            </a:r>
            <a:r>
              <a:rPr lang="en-US" altLang="en-US" sz="3000" b="1">
                <a:solidFill>
                  <a:srgbClr val="AD13AD"/>
                </a:solidFill>
                <a:latin typeface="Times New Roman" panose="02020603050405020304" pitchFamily="18" charset="0"/>
                <a:cs typeface="Times New Roman" panose="02020603050405020304" pitchFamily="18" charset="0"/>
              </a:rPr>
              <a:t>) = 0 </a:t>
            </a:r>
            <a:r>
              <a:rPr lang="en-US" altLang="en-US" sz="3000">
                <a:solidFill>
                  <a:srgbClr val="2913F5"/>
                </a:solidFill>
                <a:latin typeface="Times New Roman" panose="02020603050405020304" pitchFamily="18" charset="0"/>
                <a:cs typeface="Times New Roman" panose="02020603050405020304" pitchFamily="18" charset="0"/>
              </a:rPr>
              <a:t>and</a:t>
            </a:r>
            <a:r>
              <a:rPr lang="en-US" altLang="en-US" sz="3000" b="1">
                <a:solidFill>
                  <a:srgbClr val="2913F5"/>
                </a:solidFill>
                <a:latin typeface="Times New Roman" panose="02020603050405020304" pitchFamily="18" charset="0"/>
                <a:cs typeface="Times New Roman" panose="02020603050405020304" pitchFamily="18" charset="0"/>
              </a:rPr>
              <a:t> </a:t>
            </a:r>
            <a:r>
              <a:rPr lang="en-US" altLang="en-US" sz="3000" b="1" i="1">
                <a:solidFill>
                  <a:srgbClr val="AD13AD"/>
                </a:solidFill>
                <a:latin typeface="Times New Roman" panose="02020603050405020304" pitchFamily="18" charset="0"/>
                <a:cs typeface="Times New Roman" panose="02020603050405020304" pitchFamily="18" charset="0"/>
              </a:rPr>
              <a:t>f </a:t>
            </a:r>
            <a:r>
              <a:rPr lang="en-US" altLang="en-US" sz="3000" b="1">
                <a:solidFill>
                  <a:srgbClr val="AD13AD"/>
                </a:solidFill>
                <a:latin typeface="Times New Roman" panose="02020603050405020304" pitchFamily="18" charset="0"/>
                <a:cs typeface="Times New Roman" panose="02020603050405020304" pitchFamily="18" charset="0"/>
              </a:rPr>
              <a:t>’’(</a:t>
            </a:r>
            <a:r>
              <a:rPr lang="en-US" altLang="en-US" sz="3000" b="1" i="1">
                <a:solidFill>
                  <a:srgbClr val="AD13AD"/>
                </a:solidFill>
                <a:latin typeface="Times New Roman" panose="02020603050405020304" pitchFamily="18" charset="0"/>
                <a:cs typeface="Times New Roman" panose="02020603050405020304" pitchFamily="18" charset="0"/>
              </a:rPr>
              <a:t>c</a:t>
            </a:r>
            <a:r>
              <a:rPr lang="en-US" altLang="en-US" sz="3000" b="1">
                <a:solidFill>
                  <a:srgbClr val="AD13AD"/>
                </a:solidFill>
                <a:latin typeface="Times New Roman" panose="02020603050405020304" pitchFamily="18" charset="0"/>
                <a:cs typeface="Times New Roman" panose="02020603050405020304" pitchFamily="18" charset="0"/>
              </a:rPr>
              <a:t>) &gt; 0</a:t>
            </a:r>
            <a:r>
              <a:rPr lang="en-US" altLang="en-US" sz="3000">
                <a:solidFill>
                  <a:srgbClr val="2913F5"/>
                </a:solidFill>
                <a:latin typeface="Times New Roman" panose="02020603050405020304" pitchFamily="18" charset="0"/>
                <a:cs typeface="Times New Roman" panose="02020603050405020304" pitchFamily="18" charset="0"/>
              </a:rPr>
              <a:t>, then  </a:t>
            </a:r>
            <a:r>
              <a:rPr lang="en-US" altLang="en-US" sz="3000" i="1">
                <a:solidFill>
                  <a:srgbClr val="2913F5"/>
                </a:solidFill>
                <a:latin typeface="Times New Roman" panose="02020603050405020304" pitchFamily="18" charset="0"/>
                <a:cs typeface="Times New Roman" panose="02020603050405020304" pitchFamily="18" charset="0"/>
              </a:rPr>
              <a:t>f</a:t>
            </a:r>
            <a:r>
              <a:rPr lang="en-US" altLang="en-US" sz="3000">
                <a:solidFill>
                  <a:srgbClr val="2913F5"/>
                </a:solidFill>
                <a:latin typeface="Times New Roman" panose="02020603050405020304" pitchFamily="18" charset="0"/>
                <a:cs typeface="Times New Roman" panose="02020603050405020304" pitchFamily="18" charset="0"/>
              </a:rPr>
              <a:t>  has a </a:t>
            </a:r>
            <a:r>
              <a:rPr lang="en-US" altLang="en-US" sz="3000" b="1">
                <a:solidFill>
                  <a:srgbClr val="AD13AD"/>
                </a:solidFill>
                <a:latin typeface="Times New Roman" panose="02020603050405020304" pitchFamily="18" charset="0"/>
                <a:cs typeface="Times New Roman" panose="02020603050405020304" pitchFamily="18" charset="0"/>
              </a:rPr>
              <a:t>local minimum </a:t>
            </a:r>
            <a:r>
              <a:rPr lang="en-US" altLang="en-US" sz="3000">
                <a:solidFill>
                  <a:srgbClr val="2913F5"/>
                </a:solidFill>
                <a:latin typeface="Times New Roman" panose="02020603050405020304" pitchFamily="18" charset="0"/>
                <a:cs typeface="Times New Roman" panose="02020603050405020304" pitchFamily="18" charset="0"/>
              </a:rPr>
              <a:t>at </a:t>
            </a:r>
            <a:r>
              <a:rPr lang="en-US" altLang="en-US" sz="3000" i="1">
                <a:solidFill>
                  <a:srgbClr val="2913F5"/>
                </a:solidFill>
                <a:latin typeface="Times New Roman" panose="02020603050405020304" pitchFamily="18" charset="0"/>
                <a:cs typeface="Times New Roman" panose="02020603050405020304" pitchFamily="18" charset="0"/>
              </a:rPr>
              <a:t>c</a:t>
            </a:r>
            <a:r>
              <a:rPr lang="en-US" altLang="en-US" sz="3000">
                <a:solidFill>
                  <a:srgbClr val="2913F5"/>
                </a:solidFill>
                <a:latin typeface="Times New Roman" panose="02020603050405020304" pitchFamily="18" charset="0"/>
                <a:cs typeface="Times New Roman" panose="02020603050405020304" pitchFamily="18" charset="0"/>
              </a:rPr>
              <a:t>.</a:t>
            </a:r>
          </a:p>
          <a:p>
            <a:pPr marL="460375" indent="-457200" eaLnBrk="1" hangingPunct="1">
              <a:lnSpc>
                <a:spcPct val="110000"/>
              </a:lnSpc>
              <a:spcBef>
                <a:spcPts val="0"/>
              </a:spcBef>
              <a:buFont typeface="Wingdings" panose="05000000000000000000" pitchFamily="2" charset="2"/>
              <a:buChar char="ü"/>
            </a:pPr>
            <a:r>
              <a:rPr lang="en-US" altLang="en-US" sz="3000">
                <a:solidFill>
                  <a:srgbClr val="2913F5"/>
                </a:solidFill>
                <a:latin typeface="Times New Roman" panose="02020603050405020304" pitchFamily="18" charset="0"/>
                <a:cs typeface="Times New Roman" panose="02020603050405020304" pitchFamily="18" charset="0"/>
              </a:rPr>
              <a:t>If  </a:t>
            </a:r>
            <a:r>
              <a:rPr lang="en-US" altLang="en-US" sz="3000" b="1" i="1">
                <a:solidFill>
                  <a:srgbClr val="AD13AD"/>
                </a:solidFill>
                <a:latin typeface="Times New Roman" panose="02020603050405020304" pitchFamily="18" charset="0"/>
                <a:cs typeface="Times New Roman" panose="02020603050405020304" pitchFamily="18" charset="0"/>
              </a:rPr>
              <a:t>f </a:t>
            </a:r>
            <a:r>
              <a:rPr lang="en-US" altLang="en-US" sz="3000" b="1">
                <a:solidFill>
                  <a:srgbClr val="AD13AD"/>
                </a:solidFill>
                <a:latin typeface="Times New Roman" panose="02020603050405020304" pitchFamily="18" charset="0"/>
                <a:cs typeface="Times New Roman" panose="02020603050405020304" pitchFamily="18" charset="0"/>
              </a:rPr>
              <a:t>’(</a:t>
            </a:r>
            <a:r>
              <a:rPr lang="en-US" altLang="en-US" sz="3000" b="1" i="1">
                <a:solidFill>
                  <a:srgbClr val="AD13AD"/>
                </a:solidFill>
                <a:latin typeface="Times New Roman" panose="02020603050405020304" pitchFamily="18" charset="0"/>
                <a:cs typeface="Times New Roman" panose="02020603050405020304" pitchFamily="18" charset="0"/>
              </a:rPr>
              <a:t>c</a:t>
            </a:r>
            <a:r>
              <a:rPr lang="en-US" altLang="en-US" sz="3000" b="1">
                <a:solidFill>
                  <a:srgbClr val="AD13AD"/>
                </a:solidFill>
                <a:latin typeface="Times New Roman" panose="02020603050405020304" pitchFamily="18" charset="0"/>
                <a:cs typeface="Times New Roman" panose="02020603050405020304" pitchFamily="18" charset="0"/>
              </a:rPr>
              <a:t>) = 0 </a:t>
            </a:r>
            <a:r>
              <a:rPr lang="en-US" altLang="en-US" sz="3000">
                <a:solidFill>
                  <a:srgbClr val="2913F5"/>
                </a:solidFill>
                <a:latin typeface="Times New Roman" panose="02020603050405020304" pitchFamily="18" charset="0"/>
                <a:cs typeface="Times New Roman" panose="02020603050405020304" pitchFamily="18" charset="0"/>
              </a:rPr>
              <a:t>and </a:t>
            </a:r>
            <a:r>
              <a:rPr lang="en-US" altLang="en-US" sz="3000" b="1" i="1">
                <a:solidFill>
                  <a:srgbClr val="AD13AD"/>
                </a:solidFill>
                <a:latin typeface="Times New Roman" panose="02020603050405020304" pitchFamily="18" charset="0"/>
                <a:cs typeface="Times New Roman" panose="02020603050405020304" pitchFamily="18" charset="0"/>
              </a:rPr>
              <a:t>f </a:t>
            </a:r>
            <a:r>
              <a:rPr lang="en-US" altLang="en-US" sz="3000" b="1">
                <a:solidFill>
                  <a:srgbClr val="AD13AD"/>
                </a:solidFill>
                <a:latin typeface="Times New Roman" panose="02020603050405020304" pitchFamily="18" charset="0"/>
                <a:cs typeface="Times New Roman" panose="02020603050405020304" pitchFamily="18" charset="0"/>
              </a:rPr>
              <a:t>’’(</a:t>
            </a:r>
            <a:r>
              <a:rPr lang="en-US" altLang="en-US" sz="3000" b="1" i="1">
                <a:solidFill>
                  <a:srgbClr val="AD13AD"/>
                </a:solidFill>
                <a:latin typeface="Times New Roman" panose="02020603050405020304" pitchFamily="18" charset="0"/>
                <a:cs typeface="Times New Roman" panose="02020603050405020304" pitchFamily="18" charset="0"/>
              </a:rPr>
              <a:t>c</a:t>
            </a:r>
            <a:r>
              <a:rPr lang="en-US" altLang="en-US" sz="3000" b="1">
                <a:solidFill>
                  <a:srgbClr val="AD13AD"/>
                </a:solidFill>
                <a:latin typeface="Times New Roman" panose="02020603050405020304" pitchFamily="18" charset="0"/>
                <a:cs typeface="Times New Roman" panose="02020603050405020304" pitchFamily="18" charset="0"/>
              </a:rPr>
              <a:t>) &lt; 0</a:t>
            </a:r>
            <a:r>
              <a:rPr lang="en-US" altLang="en-US" sz="3000">
                <a:solidFill>
                  <a:srgbClr val="2913F5"/>
                </a:solidFill>
                <a:latin typeface="Times New Roman" panose="02020603050405020304" pitchFamily="18" charset="0"/>
                <a:cs typeface="Times New Roman" panose="02020603050405020304" pitchFamily="18" charset="0"/>
              </a:rPr>
              <a:t>, then  </a:t>
            </a:r>
            <a:r>
              <a:rPr lang="en-US" altLang="en-US" sz="3000" i="1">
                <a:solidFill>
                  <a:srgbClr val="2913F5"/>
                </a:solidFill>
                <a:latin typeface="Times New Roman" panose="02020603050405020304" pitchFamily="18" charset="0"/>
                <a:cs typeface="Times New Roman" panose="02020603050405020304" pitchFamily="18" charset="0"/>
              </a:rPr>
              <a:t>f</a:t>
            </a:r>
            <a:r>
              <a:rPr lang="en-US" altLang="en-US" sz="3000">
                <a:solidFill>
                  <a:srgbClr val="2913F5"/>
                </a:solidFill>
                <a:latin typeface="Times New Roman" panose="02020603050405020304" pitchFamily="18" charset="0"/>
                <a:cs typeface="Times New Roman" panose="02020603050405020304" pitchFamily="18" charset="0"/>
              </a:rPr>
              <a:t>  has a </a:t>
            </a:r>
            <a:r>
              <a:rPr lang="en-US" altLang="en-US" sz="3000" b="1">
                <a:solidFill>
                  <a:srgbClr val="AD13AD"/>
                </a:solidFill>
                <a:latin typeface="Times New Roman" panose="02020603050405020304" pitchFamily="18" charset="0"/>
                <a:cs typeface="Times New Roman" panose="02020603050405020304" pitchFamily="18" charset="0"/>
              </a:rPr>
              <a:t>local maximum </a:t>
            </a:r>
            <a:r>
              <a:rPr lang="en-US" altLang="en-US" sz="3000">
                <a:solidFill>
                  <a:srgbClr val="2913F5"/>
                </a:solidFill>
                <a:latin typeface="Times New Roman" panose="02020603050405020304" pitchFamily="18" charset="0"/>
                <a:cs typeface="Times New Roman" panose="02020603050405020304" pitchFamily="18" charset="0"/>
              </a:rPr>
              <a:t>at </a:t>
            </a:r>
            <a:r>
              <a:rPr lang="en-US" altLang="en-US" sz="3000" i="1">
                <a:solidFill>
                  <a:srgbClr val="2913F5"/>
                </a:solidFill>
                <a:latin typeface="Times New Roman" panose="02020603050405020304" pitchFamily="18" charset="0"/>
                <a:cs typeface="Times New Roman" panose="02020603050405020304" pitchFamily="18" charset="0"/>
              </a:rPr>
              <a:t>c</a:t>
            </a:r>
            <a:r>
              <a:rPr lang="en-US" altLang="en-US" sz="3000">
                <a:solidFill>
                  <a:srgbClr val="2913F5"/>
                </a:solidFill>
                <a:latin typeface="Times New Roman" panose="02020603050405020304" pitchFamily="18" charset="0"/>
                <a:cs typeface="Times New Roman" panose="02020603050405020304" pitchFamily="18" charset="0"/>
              </a:rPr>
              <a:t>.</a:t>
            </a:r>
            <a:endParaRPr lang="en-US" altLang="en-US" sz="2800">
              <a:solidFill>
                <a:srgbClr val="0033CC"/>
              </a:solidFill>
              <a:latin typeface="Times New Roman" panose="02020603050405020304" pitchFamily="18" charset="0"/>
              <a:cs typeface="Times New Roman" panose="02020603050405020304" pitchFamily="18" charset="0"/>
            </a:endParaRPr>
          </a:p>
          <a:p>
            <a:pPr marL="0" indent="0">
              <a:buNone/>
            </a:pPr>
            <a:endParaRPr lang="en-US"/>
          </a:p>
          <a:p>
            <a:pPr marL="0" indent="0">
              <a:buNone/>
            </a:pPr>
            <a:r>
              <a:rPr lang="en-US">
                <a:solidFill>
                  <a:srgbClr val="FF0000"/>
                </a:solidFill>
                <a:latin typeface="Times New Roman" panose="02020603050405020304" pitchFamily="18" charset="0"/>
                <a:cs typeface="Times New Roman" panose="02020603050405020304" pitchFamily="18" charset="0"/>
              </a:rPr>
              <a:t>Note: </a:t>
            </a:r>
          </a:p>
          <a:p>
            <a:pPr marL="446088" indent="-446088">
              <a:buFont typeface="Wingdings" panose="05000000000000000000" pitchFamily="2" charset="2"/>
              <a:buChar char="ü"/>
            </a:pPr>
            <a:r>
              <a:rPr lang="en-US">
                <a:solidFill>
                  <a:srgbClr val="FF0000"/>
                </a:solidFill>
                <a:latin typeface="Times New Roman" panose="02020603050405020304" pitchFamily="18" charset="0"/>
                <a:cs typeface="Times New Roman" panose="02020603050405020304" pitchFamily="18" charset="0"/>
              </a:rPr>
              <a:t>The Second Derivative Test is </a:t>
            </a:r>
            <a:br>
              <a:rPr lang="en-US">
                <a:solidFill>
                  <a:srgbClr val="FF0000"/>
                </a:solidFill>
                <a:latin typeface="Times New Roman" panose="02020603050405020304" pitchFamily="18" charset="0"/>
                <a:cs typeface="Times New Roman" panose="02020603050405020304" pitchFamily="18" charset="0"/>
              </a:rPr>
            </a:br>
            <a:r>
              <a:rPr lang="en-US">
                <a:solidFill>
                  <a:srgbClr val="FF0000"/>
                </a:solidFill>
                <a:latin typeface="Times New Roman" panose="02020603050405020304" pitchFamily="18" charset="0"/>
                <a:cs typeface="Times New Roman" panose="02020603050405020304" pitchFamily="18" charset="0"/>
              </a:rPr>
              <a:t>	inconclusive when </a:t>
            </a:r>
            <a:r>
              <a:rPr lang="en-US" altLang="en-US" sz="2800" i="1">
                <a:solidFill>
                  <a:srgbClr val="FF0000"/>
                </a:solidFill>
                <a:latin typeface="Times New Roman" panose="02020603050405020304" pitchFamily="18" charset="0"/>
                <a:cs typeface="Times New Roman" panose="02020603050405020304" pitchFamily="18" charset="0"/>
              </a:rPr>
              <a:t>f </a:t>
            </a:r>
            <a:r>
              <a:rPr lang="en-US" altLang="en-US" sz="2800">
                <a:solidFill>
                  <a:srgbClr val="FF0000"/>
                </a:solidFill>
                <a:latin typeface="Times New Roman" panose="02020603050405020304" pitchFamily="18" charset="0"/>
                <a:cs typeface="Times New Roman" panose="02020603050405020304" pitchFamily="18" charset="0"/>
              </a:rPr>
              <a:t>’’(</a:t>
            </a:r>
            <a:r>
              <a:rPr lang="en-US" altLang="en-US" sz="2800" i="1">
                <a:solidFill>
                  <a:srgbClr val="FF0000"/>
                </a:solidFill>
                <a:latin typeface="Times New Roman" panose="02020603050405020304" pitchFamily="18" charset="0"/>
                <a:cs typeface="Times New Roman" panose="02020603050405020304" pitchFamily="18" charset="0"/>
              </a:rPr>
              <a:t>c</a:t>
            </a:r>
            <a:r>
              <a:rPr lang="en-US" altLang="en-US" sz="2800">
                <a:solidFill>
                  <a:srgbClr val="FF0000"/>
                </a:solidFill>
                <a:latin typeface="Times New Roman" panose="02020603050405020304" pitchFamily="18" charset="0"/>
                <a:cs typeface="Times New Roman" panose="02020603050405020304" pitchFamily="18" charset="0"/>
              </a:rPr>
              <a:t>) = 0. </a:t>
            </a:r>
          </a:p>
          <a:p>
            <a:pPr marL="446088" indent="-446088">
              <a:buFont typeface="Wingdings" panose="05000000000000000000" pitchFamily="2" charset="2"/>
              <a:buChar char="ü"/>
            </a:pPr>
            <a:r>
              <a:rPr lang="en-US" altLang="en-US" sz="2800">
                <a:solidFill>
                  <a:srgbClr val="FF0000"/>
                </a:solidFill>
                <a:latin typeface="Times New Roman" panose="02020603050405020304" pitchFamily="18" charset="0"/>
                <a:cs typeface="Times New Roman" panose="02020603050405020304" pitchFamily="18" charset="0"/>
              </a:rPr>
              <a:t>This test also fails when does not exist.</a:t>
            </a:r>
            <a:endParaRPr lang="en-US">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B6510B4-61E6-454B-B1A6-0AEBA71DD530}"/>
              </a:ext>
            </a:extLst>
          </p:cNvPr>
          <p:cNvPicPr>
            <a:picLocks noChangeAspect="1"/>
          </p:cNvPicPr>
          <p:nvPr/>
        </p:nvPicPr>
        <p:blipFill>
          <a:blip r:embed="rId2"/>
          <a:stretch>
            <a:fillRect/>
          </a:stretch>
        </p:blipFill>
        <p:spPr>
          <a:xfrm>
            <a:off x="6835699" y="2832287"/>
            <a:ext cx="5356302" cy="4025713"/>
          </a:xfrm>
          <a:prstGeom prst="rect">
            <a:avLst/>
          </a:prstGeom>
        </p:spPr>
      </p:pic>
    </p:spTree>
    <p:extLst>
      <p:ext uri="{BB962C8B-B14F-4D97-AF65-F5344CB8AC3E}">
        <p14:creationId xmlns:p14="http://schemas.microsoft.com/office/powerpoint/2010/main" val="1808705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B73A5-97C8-4BBD-8AD2-E59922CFA715}"/>
              </a:ext>
            </a:extLst>
          </p:cNvPr>
          <p:cNvSpPr>
            <a:spLocks noGrp="1"/>
          </p:cNvSpPr>
          <p:nvPr>
            <p:ph type="title"/>
          </p:nvPr>
        </p:nvSpPr>
        <p:spPr>
          <a:xfrm>
            <a:off x="2683823" y="0"/>
            <a:ext cx="8790782" cy="1048039"/>
          </a:xfrm>
        </p:spPr>
        <p:txBody>
          <a:bodyPr>
            <a:normAutofit/>
          </a:bodyPr>
          <a:lstStyle/>
          <a:p>
            <a:r>
              <a:rPr lang="en-US" altLang="en-US" b="1">
                <a:solidFill>
                  <a:srgbClr val="FF00FF"/>
                </a:solidFill>
                <a:latin typeface="Times New Roman" panose="02020603050405020304" pitchFamily="18" charset="0"/>
                <a:cs typeface="Times New Roman" panose="02020603050405020304" pitchFamily="18" charset="0"/>
              </a:rPr>
              <a:t>SECOND DERIVATIVE TEST</a:t>
            </a:r>
            <a:endParaRPr lang="en-US" b="1">
              <a:solidFill>
                <a:srgbClr val="FF00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C4B79E-F937-4D7B-9C72-1634CFD2CCED}"/>
              </a:ext>
            </a:extLst>
          </p:cNvPr>
          <p:cNvSpPr>
            <a:spLocks noGrp="1"/>
          </p:cNvSpPr>
          <p:nvPr>
            <p:ph idx="1"/>
          </p:nvPr>
        </p:nvSpPr>
        <p:spPr>
          <a:xfrm>
            <a:off x="261257" y="1048039"/>
            <a:ext cx="11697195" cy="5128924"/>
          </a:xfrm>
        </p:spPr>
        <p:txBody>
          <a:bodyPr/>
          <a:lstStyle/>
          <a:p>
            <a:pPr marL="3175" indent="0" eaLnBrk="1" hangingPunct="1">
              <a:spcBef>
                <a:spcPct val="55000"/>
              </a:spcBef>
              <a:buNone/>
            </a:pPr>
            <a:r>
              <a:rPr lang="en-US" altLang="en-US" sz="3200" b="1">
                <a:solidFill>
                  <a:srgbClr val="0033CC"/>
                </a:solidFill>
                <a:latin typeface="Times New Roman" panose="02020603050405020304" pitchFamily="18" charset="0"/>
                <a:cs typeface="Times New Roman" panose="02020603050405020304" pitchFamily="18" charset="0"/>
              </a:rPr>
              <a:t>Example:</a:t>
            </a:r>
            <a:r>
              <a:rPr lang="en-US" altLang="en-US" sz="3200">
                <a:solidFill>
                  <a:srgbClr val="0033CC"/>
                </a:solidFill>
                <a:latin typeface="Times New Roman" panose="02020603050405020304" pitchFamily="18" charset="0"/>
                <a:cs typeface="Times New Roman" panose="02020603050405020304" pitchFamily="18" charset="0"/>
              </a:rPr>
              <a:t> Consider functions:</a:t>
            </a:r>
          </a:p>
          <a:p>
            <a:pPr marL="3175" indent="0" eaLnBrk="1" hangingPunct="1">
              <a:spcBef>
                <a:spcPct val="55000"/>
              </a:spcBef>
              <a:buNone/>
            </a:pPr>
            <a:r>
              <a:rPr lang="en-US" altLang="en-US" sz="3200">
                <a:solidFill>
                  <a:srgbClr val="0033CC"/>
                </a:solidFill>
                <a:latin typeface="Times New Roman" panose="02020603050405020304" pitchFamily="18" charset="0"/>
                <a:cs typeface="Times New Roman" panose="02020603050405020304" pitchFamily="18" charset="0"/>
              </a:rPr>
              <a:t>a.</a:t>
            </a:r>
          </a:p>
          <a:p>
            <a:pPr marL="3175" indent="0" eaLnBrk="1" hangingPunct="1">
              <a:spcBef>
                <a:spcPct val="55000"/>
              </a:spcBef>
              <a:buNone/>
            </a:pPr>
            <a:r>
              <a:rPr lang="en-US" altLang="en-US" sz="3200">
                <a:solidFill>
                  <a:srgbClr val="0033CC"/>
                </a:solidFill>
                <a:latin typeface="Times New Roman" panose="02020603050405020304" pitchFamily="18" charset="0"/>
                <a:cs typeface="Times New Roman" panose="02020603050405020304" pitchFamily="18" charset="0"/>
              </a:rPr>
              <a:t> </a:t>
            </a:r>
          </a:p>
          <a:p>
            <a:pPr marL="3175" indent="0" eaLnBrk="1" hangingPunct="1">
              <a:spcBef>
                <a:spcPct val="55000"/>
              </a:spcBef>
              <a:buNone/>
            </a:pPr>
            <a:r>
              <a:rPr lang="en-US" altLang="en-US" sz="3200">
                <a:solidFill>
                  <a:srgbClr val="0033CC"/>
                </a:solidFill>
                <a:latin typeface="Times New Roman" panose="02020603050405020304" pitchFamily="18" charset="0"/>
                <a:cs typeface="Times New Roman" panose="02020603050405020304" pitchFamily="18" charset="0"/>
              </a:rPr>
              <a:t>b.  </a:t>
            </a:r>
          </a:p>
          <a:p>
            <a:pPr marL="0" indent="0">
              <a:buNone/>
            </a:pPr>
            <a:endParaRPr lang="en-US"/>
          </a:p>
          <a:p>
            <a:pPr marL="0" indent="0">
              <a:buNone/>
            </a:pPr>
            <a:r>
              <a:rPr lang="en-US">
                <a:solidFill>
                  <a:srgbClr val="2913F5"/>
                </a:solidFill>
                <a:latin typeface="Times New Roman" panose="02020603050405020304" pitchFamily="18" charset="0"/>
                <a:cs typeface="Times New Roman" panose="02020603050405020304" pitchFamily="18" charset="0"/>
              </a:rPr>
              <a:t>The function </a:t>
            </a:r>
            <a:r>
              <a:rPr lang="en-US" i="1">
                <a:solidFill>
                  <a:srgbClr val="2913F5"/>
                </a:solidFill>
                <a:latin typeface="Times New Roman" panose="02020603050405020304" pitchFamily="18" charset="0"/>
                <a:cs typeface="Times New Roman" panose="02020603050405020304" pitchFamily="18" charset="0"/>
              </a:rPr>
              <a:t>f </a:t>
            </a:r>
            <a:r>
              <a:rPr lang="en-US">
                <a:solidFill>
                  <a:srgbClr val="2913F5"/>
                </a:solidFill>
                <a:latin typeface="Times New Roman" panose="02020603050405020304" pitchFamily="18" charset="0"/>
                <a:cs typeface="Times New Roman" panose="02020603050405020304" pitchFamily="18" charset="0"/>
              </a:rPr>
              <a:t>”(</a:t>
            </a:r>
            <a:r>
              <a:rPr lang="en-US" i="1">
                <a:solidFill>
                  <a:srgbClr val="2913F5"/>
                </a:solidFill>
                <a:latin typeface="Times New Roman" panose="02020603050405020304" pitchFamily="18" charset="0"/>
                <a:cs typeface="Times New Roman" panose="02020603050405020304" pitchFamily="18" charset="0"/>
              </a:rPr>
              <a:t>x</a:t>
            </a:r>
            <a:r>
              <a:rPr lang="en-US">
                <a:solidFill>
                  <a:srgbClr val="2913F5"/>
                </a:solidFill>
                <a:latin typeface="Times New Roman" panose="02020603050405020304" pitchFamily="18" charset="0"/>
                <a:cs typeface="Times New Roman" panose="02020603050405020304" pitchFamily="18" charset="0"/>
              </a:rPr>
              <a:t>) is discontinuous at </a:t>
            </a:r>
            <a:r>
              <a:rPr lang="en-US" i="1">
                <a:solidFill>
                  <a:srgbClr val="2913F5"/>
                </a:solidFill>
                <a:latin typeface="Times New Roman" panose="02020603050405020304" pitchFamily="18" charset="0"/>
                <a:cs typeface="Times New Roman" panose="02020603050405020304" pitchFamily="18" charset="0"/>
              </a:rPr>
              <a:t>x</a:t>
            </a:r>
            <a:r>
              <a:rPr lang="en-US">
                <a:solidFill>
                  <a:srgbClr val="2913F5"/>
                </a:solidFill>
                <a:latin typeface="Times New Roman" panose="02020603050405020304" pitchFamily="18" charset="0"/>
                <a:cs typeface="Times New Roman" panose="02020603050405020304" pitchFamily="18" charset="0"/>
              </a:rPr>
              <a:t> = 0 and </a:t>
            </a:r>
            <a:r>
              <a:rPr lang="en-US" i="1">
                <a:solidFill>
                  <a:srgbClr val="2913F5"/>
                </a:solidFill>
                <a:latin typeface="Times New Roman" panose="02020603050405020304" pitchFamily="18" charset="0"/>
                <a:cs typeface="Times New Roman" panose="02020603050405020304" pitchFamily="18" charset="0"/>
              </a:rPr>
              <a:t>x</a:t>
            </a:r>
            <a:r>
              <a:rPr lang="en-US">
                <a:solidFill>
                  <a:srgbClr val="2913F5"/>
                </a:solidFill>
                <a:latin typeface="Times New Roman" panose="02020603050405020304" pitchFamily="18" charset="0"/>
                <a:cs typeface="Times New Roman" panose="02020603050405020304" pitchFamily="18" charset="0"/>
              </a:rPr>
              <a:t> = 6, so the definition must be used when testing the inflection point.</a:t>
            </a:r>
          </a:p>
        </p:txBody>
      </p:sp>
      <p:graphicFrame>
        <p:nvGraphicFramePr>
          <p:cNvPr id="4" name="Object 3">
            <a:extLst>
              <a:ext uri="{FF2B5EF4-FFF2-40B4-BE49-F238E27FC236}">
                <a16:creationId xmlns:a16="http://schemas.microsoft.com/office/drawing/2014/main" id="{1594013F-9805-4F2A-8B4B-373B57E7FC9C}"/>
              </a:ext>
            </a:extLst>
          </p:cNvPr>
          <p:cNvGraphicFramePr>
            <a:graphicFrameLocks noChangeAspect="1"/>
          </p:cNvGraphicFramePr>
          <p:nvPr>
            <p:extLst>
              <p:ext uri="{D42A27DB-BD31-4B8C-83A1-F6EECF244321}">
                <p14:modId xmlns:p14="http://schemas.microsoft.com/office/powerpoint/2010/main" val="2535122352"/>
              </p:ext>
            </p:extLst>
          </p:nvPr>
        </p:nvGraphicFramePr>
        <p:xfrm>
          <a:off x="749000" y="1596503"/>
          <a:ext cx="4822796" cy="768233"/>
        </p:xfrm>
        <a:graphic>
          <a:graphicData uri="http://schemas.openxmlformats.org/presentationml/2006/ole">
            <mc:AlternateContent xmlns:mc="http://schemas.openxmlformats.org/markup-compatibility/2006">
              <mc:Choice xmlns:v="urn:schemas-microsoft-com:vml" Requires="v">
                <p:oleObj spid="_x0000_s48140" name="Equation" r:id="rId3" imgW="1434960" imgH="228600" progId="Equation.DSMT4">
                  <p:embed/>
                </p:oleObj>
              </mc:Choice>
              <mc:Fallback>
                <p:oleObj name="Equation" r:id="rId3" imgW="1434960" imgH="228600" progId="Equation.DSMT4">
                  <p:embed/>
                  <p:pic>
                    <p:nvPicPr>
                      <p:cNvPr id="0" name=""/>
                      <p:cNvPicPr/>
                      <p:nvPr/>
                    </p:nvPicPr>
                    <p:blipFill>
                      <a:blip r:embed="rId4"/>
                      <a:stretch>
                        <a:fillRect/>
                      </a:stretch>
                    </p:blipFill>
                    <p:spPr>
                      <a:xfrm>
                        <a:off x="749000" y="1596503"/>
                        <a:ext cx="4822796" cy="768233"/>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509D848D-82A1-4E2F-8193-DD8583C3B6C5}"/>
              </a:ext>
            </a:extLst>
          </p:cNvPr>
          <p:cNvGraphicFramePr>
            <a:graphicFrameLocks noChangeAspect="1"/>
          </p:cNvGraphicFramePr>
          <p:nvPr>
            <p:extLst>
              <p:ext uri="{D42A27DB-BD31-4B8C-83A1-F6EECF244321}">
                <p14:modId xmlns:p14="http://schemas.microsoft.com/office/powerpoint/2010/main" val="2283010684"/>
              </p:ext>
            </p:extLst>
          </p:nvPr>
        </p:nvGraphicFramePr>
        <p:xfrm>
          <a:off x="749000" y="2589291"/>
          <a:ext cx="2618668" cy="1367961"/>
        </p:xfrm>
        <a:graphic>
          <a:graphicData uri="http://schemas.openxmlformats.org/presentationml/2006/ole">
            <mc:AlternateContent xmlns:mc="http://schemas.openxmlformats.org/markup-compatibility/2006">
              <mc:Choice xmlns:v="urn:schemas-microsoft-com:vml" Requires="v">
                <p:oleObj spid="_x0000_s48141" name="Equation" r:id="rId5" imgW="850680" imgH="444240" progId="Equation.DSMT4">
                  <p:embed/>
                </p:oleObj>
              </mc:Choice>
              <mc:Fallback>
                <p:oleObj name="Equation" r:id="rId5" imgW="850680" imgH="444240" progId="Equation.DSMT4">
                  <p:embed/>
                  <p:pic>
                    <p:nvPicPr>
                      <p:cNvPr id="0" name=""/>
                      <p:cNvPicPr/>
                      <p:nvPr/>
                    </p:nvPicPr>
                    <p:blipFill>
                      <a:blip r:embed="rId6"/>
                      <a:stretch>
                        <a:fillRect/>
                      </a:stretch>
                    </p:blipFill>
                    <p:spPr>
                      <a:xfrm>
                        <a:off x="749000" y="2589291"/>
                        <a:ext cx="2618668" cy="1367961"/>
                      </a:xfrm>
                      <a:prstGeom prst="rect">
                        <a:avLst/>
                      </a:prstGeom>
                    </p:spPr>
                  </p:pic>
                </p:oleObj>
              </mc:Fallback>
            </mc:AlternateContent>
          </a:graphicData>
        </a:graphic>
      </p:graphicFrame>
    </p:spTree>
    <p:extLst>
      <p:ext uri="{BB962C8B-B14F-4D97-AF65-F5344CB8AC3E}">
        <p14:creationId xmlns:p14="http://schemas.microsoft.com/office/powerpoint/2010/main" val="417653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circle(in)">
                                      <p:cBhvr>
                                        <p:cTn id="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ardrop 3">
            <a:extLst>
              <a:ext uri="{FF2B5EF4-FFF2-40B4-BE49-F238E27FC236}">
                <a16:creationId xmlns:a16="http://schemas.microsoft.com/office/drawing/2014/main" id="{D6BC7B80-4290-4CC7-8983-632B47D7D7FE}"/>
              </a:ext>
            </a:extLst>
          </p:cNvPr>
          <p:cNvSpPr/>
          <p:nvPr/>
        </p:nvSpPr>
        <p:spPr>
          <a:xfrm>
            <a:off x="323385" y="3847171"/>
            <a:ext cx="479503" cy="512956"/>
          </a:xfrm>
          <a:prstGeom prst="teardrop">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1F534A65-0243-4CC4-829A-3B2D4BCBC6EE}"/>
              </a:ext>
            </a:extLst>
          </p:cNvPr>
          <p:cNvSpPr>
            <a:spLocks noGrp="1"/>
          </p:cNvSpPr>
          <p:nvPr>
            <p:ph type="title"/>
          </p:nvPr>
        </p:nvSpPr>
        <p:spPr>
          <a:xfrm>
            <a:off x="2676293" y="197858"/>
            <a:ext cx="8677507" cy="649635"/>
          </a:xfrm>
        </p:spPr>
        <p:txBody>
          <a:bodyPr>
            <a:normAutofit fontScale="90000"/>
          </a:bodyPr>
          <a:lstStyle/>
          <a:p>
            <a:r>
              <a:rPr lang="en-US" b="1">
                <a:solidFill>
                  <a:srgbClr val="AD13AD"/>
                </a:solidFill>
                <a:latin typeface="Times New Roman" panose="02020603050405020304" pitchFamily="18" charset="0"/>
                <a:cs typeface="Times New Roman" panose="02020603050405020304" pitchFamily="18" charset="0"/>
              </a:rPr>
              <a:t>Quiz.</a:t>
            </a:r>
          </a:p>
        </p:txBody>
      </p:sp>
      <p:sp>
        <p:nvSpPr>
          <p:cNvPr id="3" name="Content Placeholder 2">
            <a:extLst>
              <a:ext uri="{FF2B5EF4-FFF2-40B4-BE49-F238E27FC236}">
                <a16:creationId xmlns:a16="http://schemas.microsoft.com/office/drawing/2014/main" id="{FF93B04A-F052-4A73-AAFD-EDEB12A7CD0D}"/>
              </a:ext>
            </a:extLst>
          </p:cNvPr>
          <p:cNvSpPr>
            <a:spLocks noGrp="1"/>
          </p:cNvSpPr>
          <p:nvPr>
            <p:ph idx="1"/>
          </p:nvPr>
        </p:nvSpPr>
        <p:spPr>
          <a:xfrm>
            <a:off x="323385" y="959005"/>
            <a:ext cx="11742235" cy="5217958"/>
          </a:xfrm>
        </p:spPr>
        <p:txBody>
          <a:bodyPr/>
          <a:lstStyle/>
          <a:p>
            <a:pPr marL="0" marR="0" indent="0" algn="l" rtl="0" eaLnBrk="1" fontAlgn="base" latinLnBrk="0" hangingPunct="1">
              <a:lnSpc>
                <a:spcPct val="130000"/>
              </a:lnSpc>
              <a:spcBef>
                <a:spcPts val="0"/>
              </a:spcBef>
              <a:spcAft>
                <a:spcPts val="0"/>
              </a:spcAft>
              <a:buNone/>
            </a:pPr>
            <a:r>
              <a:rPr lang="en-US" b="0" i="0" u="none" strike="noStrike" kern="1200" baseline="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Choose the correct one.</a:t>
            </a:r>
            <a:endParaRPr lang="en-US" b="0" i="0" u="none" strike="noStrike">
              <a:effectLst/>
              <a:latin typeface="Times New Roman" panose="02020603050405020304" pitchFamily="18" charset="0"/>
              <a:cs typeface="Times New Roman" panose="02020603050405020304" pitchFamily="18" charset="0"/>
            </a:endParaRPr>
          </a:p>
          <a:p>
            <a:pPr marL="0" marR="0" indent="0" algn="l" rtl="0" eaLnBrk="1" fontAlgn="base" latinLnBrk="0" hangingPunct="1">
              <a:lnSpc>
                <a:spcPct val="130000"/>
              </a:lnSpc>
              <a:spcBef>
                <a:spcPts val="0"/>
              </a:spcBef>
              <a:spcAft>
                <a:spcPts val="0"/>
              </a:spcAft>
              <a:buNone/>
            </a:pPr>
            <a:r>
              <a:rPr lang="en-US" b="1" i="0" u="none" strike="noStrike" kern="1200" baseline="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b="0" i="0" u="none" strike="noStrike" kern="1200" baseline="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If </a:t>
            </a:r>
            <a:r>
              <a:rPr lang="en-US" b="0" i="1" u="none" strike="noStrike" kern="1200" baseline="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f</a:t>
            </a:r>
            <a:r>
              <a:rPr lang="en-US" b="0" i="0" u="none" strike="noStrike" kern="1200" baseline="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has local extreme value at </a:t>
            </a:r>
            <a:r>
              <a:rPr lang="en-US" b="0" i="1" u="none" strike="noStrike" kern="1200" baseline="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c</a:t>
            </a:r>
            <a:r>
              <a:rPr lang="en-US" b="0" i="0" u="none" strike="noStrike" kern="1200" baseline="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then </a:t>
            </a:r>
            <a:r>
              <a:rPr lang="en-US" b="0" i="1" u="none" strike="noStrike" kern="1200" baseline="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f </a:t>
            </a:r>
            <a:r>
              <a:rPr lang="en-US" b="0" i="0" u="none" strike="noStrike" kern="1200" baseline="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b="0" i="1" u="none" strike="noStrike" kern="1200" baseline="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c</a:t>
            </a:r>
            <a:r>
              <a:rPr lang="en-US" b="0" i="0" u="none" strike="noStrike" kern="1200" baseline="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 0.</a:t>
            </a:r>
            <a:endParaRPr lang="en-US" b="0" i="0" u="none" strike="noStrike">
              <a:effectLst/>
              <a:latin typeface="Times New Roman" panose="02020603050405020304" pitchFamily="18" charset="0"/>
              <a:cs typeface="Times New Roman" panose="02020603050405020304" pitchFamily="18" charset="0"/>
            </a:endParaRPr>
          </a:p>
          <a:p>
            <a:pPr marL="0" marR="0" indent="0" algn="l" rtl="0" eaLnBrk="1" fontAlgn="base" latinLnBrk="0" hangingPunct="1">
              <a:lnSpc>
                <a:spcPct val="130000"/>
              </a:lnSpc>
              <a:spcBef>
                <a:spcPts val="0"/>
              </a:spcBef>
              <a:spcAft>
                <a:spcPts val="0"/>
              </a:spcAft>
              <a:buNone/>
            </a:pPr>
            <a:r>
              <a:rPr lang="en-US" b="1" i="0" u="none" strike="noStrike" kern="1200" baseline="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B</a:t>
            </a:r>
            <a:r>
              <a:rPr lang="en-US" b="0" i="0" u="none" strike="noStrike" kern="1200" baseline="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If </a:t>
            </a:r>
            <a:r>
              <a:rPr lang="en-US" b="0" i="1" u="none" strike="noStrike" kern="1200" baseline="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f </a:t>
            </a:r>
            <a:r>
              <a:rPr lang="en-US" b="0" i="0" u="none" strike="noStrike" kern="1200" baseline="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b="0" i="1" u="none" strike="noStrike" kern="1200" baseline="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c</a:t>
            </a:r>
            <a:r>
              <a:rPr lang="en-US" b="0" i="0" u="none" strike="noStrike" kern="1200" baseline="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 0 then </a:t>
            </a:r>
            <a:r>
              <a:rPr lang="en-US" b="0" i="1" u="none" strike="noStrike" kern="1200" baseline="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f</a:t>
            </a:r>
            <a:r>
              <a:rPr lang="en-US" b="0" i="0" u="none" strike="noStrike" kern="1200" baseline="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has local extreme value at </a:t>
            </a:r>
            <a:r>
              <a:rPr lang="en-US" b="0" i="1" u="none" strike="noStrike" kern="1200" baseline="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c</a:t>
            </a:r>
            <a:r>
              <a:rPr lang="en-US" b="0" i="0" u="none" strike="noStrike" kern="1200" baseline="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b="0" i="0" u="none" strike="noStrike">
              <a:effectLst/>
              <a:latin typeface="Times New Roman" panose="02020603050405020304" pitchFamily="18" charset="0"/>
              <a:cs typeface="Times New Roman" panose="02020603050405020304" pitchFamily="18" charset="0"/>
            </a:endParaRPr>
          </a:p>
          <a:p>
            <a:pPr marL="0" marR="0" indent="0" algn="l" rtl="0" eaLnBrk="1" fontAlgn="base" latinLnBrk="0" hangingPunct="1">
              <a:lnSpc>
                <a:spcPct val="130000"/>
              </a:lnSpc>
              <a:spcBef>
                <a:spcPts val="0"/>
              </a:spcBef>
              <a:spcAft>
                <a:spcPts val="0"/>
              </a:spcAft>
              <a:buNone/>
            </a:pPr>
            <a:r>
              <a:rPr lang="en-US" b="1" i="0" u="none" strike="noStrike" kern="1200" baseline="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a:t>
            </a:r>
            <a:r>
              <a:rPr lang="en-US" b="0" i="0" u="none" strike="noStrike" kern="1200" baseline="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If </a:t>
            </a:r>
            <a:r>
              <a:rPr lang="en-US" b="0" i="1" u="none" strike="noStrike" kern="1200" baseline="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f </a:t>
            </a:r>
            <a:r>
              <a:rPr lang="en-US" b="0" i="0" u="none" strike="noStrike" kern="1200" baseline="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’’(3) = 0 then (3, </a:t>
            </a:r>
            <a:r>
              <a:rPr lang="en-US" b="0" i="1" u="none" strike="noStrike" kern="1200" baseline="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f </a:t>
            </a:r>
            <a:r>
              <a:rPr lang="en-US" b="0" i="0" u="none" strike="noStrike" kern="1200" baseline="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(3)) is an inflection point of </a:t>
            </a:r>
            <a:r>
              <a:rPr lang="en-US" b="0" i="1" u="none" strike="noStrike" kern="1200" baseline="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f</a:t>
            </a:r>
            <a:r>
              <a:rPr lang="en-US" b="0" i="0" u="none" strike="noStrike" kern="1200" baseline="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b="0" i="0" u="none" strike="noStrike">
              <a:effectLst/>
              <a:latin typeface="Times New Roman" panose="02020603050405020304" pitchFamily="18" charset="0"/>
              <a:cs typeface="Times New Roman" panose="02020603050405020304" pitchFamily="18" charset="0"/>
            </a:endParaRPr>
          </a:p>
          <a:p>
            <a:pPr marL="0" marR="0" indent="0" algn="l" rtl="0" eaLnBrk="1" fontAlgn="base" latinLnBrk="0" hangingPunct="1">
              <a:lnSpc>
                <a:spcPct val="130000"/>
              </a:lnSpc>
              <a:spcBef>
                <a:spcPts val="0"/>
              </a:spcBef>
              <a:spcAft>
                <a:spcPts val="0"/>
              </a:spcAft>
              <a:buNone/>
            </a:pPr>
            <a:r>
              <a:rPr lang="en-US" b="1" i="0" u="none" strike="noStrike" kern="1200" baseline="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D</a:t>
            </a:r>
            <a:r>
              <a:rPr lang="en-US" b="0" i="0" u="none" strike="noStrike" kern="1200" baseline="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There exists a function such that </a:t>
            </a:r>
            <a:r>
              <a:rPr lang="en-US" b="0" i="1" u="none" strike="noStrike" kern="1200" baseline="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f </a:t>
            </a:r>
            <a:r>
              <a:rPr lang="en-US" b="0" i="0" u="none" strike="noStrike" kern="1200" baseline="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b="0" i="1" u="none" strike="noStrike" kern="1200" baseline="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x</a:t>
            </a:r>
            <a:r>
              <a:rPr lang="en-US" b="0" i="0" u="none" strike="noStrike" kern="1200" baseline="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is nonzero for all </a:t>
            </a:r>
            <a:r>
              <a:rPr lang="en-US" b="0" i="1" u="none" strike="noStrike" kern="1200" baseline="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x</a:t>
            </a:r>
            <a:r>
              <a:rPr lang="en-US" b="0" i="0" u="none" strike="noStrike" kern="1200" baseline="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US" b="0" i="1" u="none" strike="noStrike" kern="1200" baseline="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f </a:t>
            </a:r>
            <a:r>
              <a:rPr lang="en-US" b="0" i="0" u="none" strike="noStrike" kern="1200" baseline="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(1) = </a:t>
            </a:r>
            <a:r>
              <a:rPr lang="en-US" b="0" i="1" u="none" strike="noStrike" kern="1200" baseline="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f </a:t>
            </a:r>
            <a:r>
              <a:rPr lang="en-US" b="0" i="0" u="none" strike="noStrike" kern="1200" baseline="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n-US" b="0" i="0" u="none" strike="noStrike">
              <a:effectLst/>
              <a:latin typeface="Times New Roman" panose="02020603050405020304" pitchFamily="18" charset="0"/>
              <a:cs typeface="Times New Roman" panose="02020603050405020304" pitchFamily="18" charset="0"/>
            </a:endParaRPr>
          </a:p>
          <a:p>
            <a:pPr marL="0" marR="0" indent="0" algn="l" rtl="0" eaLnBrk="1" fontAlgn="base" latinLnBrk="0" hangingPunct="1">
              <a:lnSpc>
                <a:spcPct val="130000"/>
              </a:lnSpc>
              <a:spcBef>
                <a:spcPts val="0"/>
              </a:spcBef>
              <a:spcAft>
                <a:spcPts val="0"/>
              </a:spcAft>
              <a:buNone/>
            </a:pPr>
            <a:r>
              <a:rPr lang="en-US" b="1" i="0" u="none" strike="noStrike" kern="1200" baseline="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E</a:t>
            </a:r>
            <a:r>
              <a:rPr lang="en-US" b="0" i="0" u="none" strike="noStrike" kern="1200" baseline="0">
                <a:ln>
                  <a:noFill/>
                </a:ln>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None of the above.</a:t>
            </a:r>
            <a:endParaRPr lang="en-US" b="0" i="0" u="none" strike="noStrike">
              <a:effectLst/>
              <a:latin typeface="Times New Roman" panose="02020603050405020304" pitchFamily="18" charset="0"/>
              <a:cs typeface="Times New Roman" panose="02020603050405020304" pitchFamily="18" charset="0"/>
            </a:endParaRPr>
          </a:p>
          <a:p>
            <a:endParaRPr lang="en-US"/>
          </a:p>
        </p:txBody>
      </p:sp>
    </p:spTree>
    <p:extLst>
      <p:ext uri="{BB962C8B-B14F-4D97-AF65-F5344CB8AC3E}">
        <p14:creationId xmlns:p14="http://schemas.microsoft.com/office/powerpoint/2010/main" val="1734447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26A6-0C8A-49E2-846F-F86B50471BC7}"/>
              </a:ext>
            </a:extLst>
          </p:cNvPr>
          <p:cNvSpPr>
            <a:spLocks noGrp="1"/>
          </p:cNvSpPr>
          <p:nvPr>
            <p:ph type="title"/>
          </p:nvPr>
        </p:nvSpPr>
        <p:spPr>
          <a:xfrm>
            <a:off x="2642839" y="211253"/>
            <a:ext cx="8710961" cy="939568"/>
          </a:xfrm>
        </p:spPr>
        <p:txBody>
          <a:bodyPr/>
          <a:lstStyle/>
          <a:p>
            <a:r>
              <a:rPr lang="en-US">
                <a:latin typeface="Times New Roman" panose="02020603050405020304" pitchFamily="18" charset="0"/>
                <a:cs typeface="Times New Roman" panose="02020603050405020304" pitchFamily="18" charset="0"/>
              </a:rPr>
              <a:t>Remind:</a:t>
            </a:r>
          </a:p>
        </p:txBody>
      </p:sp>
      <p:sp>
        <p:nvSpPr>
          <p:cNvPr id="3" name="Content Placeholder 2">
            <a:extLst>
              <a:ext uri="{FF2B5EF4-FFF2-40B4-BE49-F238E27FC236}">
                <a16:creationId xmlns:a16="http://schemas.microsoft.com/office/drawing/2014/main" id="{983E3D93-C91D-4F2E-AF6E-D648C0E086A8}"/>
              </a:ext>
            </a:extLst>
          </p:cNvPr>
          <p:cNvSpPr>
            <a:spLocks noGrp="1"/>
          </p:cNvSpPr>
          <p:nvPr>
            <p:ph idx="1"/>
          </p:nvPr>
        </p:nvSpPr>
        <p:spPr>
          <a:xfrm>
            <a:off x="838200" y="1349298"/>
            <a:ext cx="10515600" cy="4827665"/>
          </a:xfrm>
        </p:spPr>
        <p:txBody>
          <a:bodyPr>
            <a:normAutofit/>
          </a:bodyPr>
          <a:lstStyle/>
          <a:p>
            <a:pPr marL="3175" indent="0">
              <a:buFontTx/>
              <a:buNone/>
            </a:pPr>
            <a:r>
              <a:rPr lang="en-US" altLang="en-US" sz="3600">
                <a:solidFill>
                  <a:srgbClr val="FF0000"/>
                </a:solidFill>
                <a:latin typeface="Times New Roman" panose="02020603050405020304" pitchFamily="18" charset="0"/>
                <a:cs typeface="Times New Roman" panose="02020603050405020304" pitchFamily="18" charset="0"/>
              </a:rPr>
              <a:t>absolute maximum </a:t>
            </a:r>
            <a:r>
              <a:rPr lang="en-US" altLang="en-US" sz="3600">
                <a:solidFill>
                  <a:srgbClr val="FF0000"/>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r>
              <a:rPr lang="en-US" altLang="en-US" sz="360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Giá trị lớn nhất </a:t>
            </a:r>
            <a:r>
              <a:rPr lang="en-US" altLang="en-US" sz="3600">
                <a:solidFill>
                  <a:srgbClr val="FF0000"/>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r>
              <a:rPr lang="en-US" altLang="en-US" sz="360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max</a:t>
            </a:r>
          </a:p>
          <a:p>
            <a:pPr marL="3175" indent="0">
              <a:buFontTx/>
              <a:buNone/>
            </a:pPr>
            <a:r>
              <a:rPr lang="en-US" altLang="en-US" sz="3600">
                <a:solidFill>
                  <a:srgbClr val="FF0000"/>
                </a:solidFill>
                <a:latin typeface="Times New Roman" panose="02020603050405020304" pitchFamily="18" charset="0"/>
                <a:cs typeface="Times New Roman" panose="02020603050405020304" pitchFamily="18" charset="0"/>
              </a:rPr>
              <a:t>absolute minimum</a:t>
            </a:r>
            <a:r>
              <a:rPr lang="en-US" altLang="en-US" sz="360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en-US" sz="3600">
                <a:solidFill>
                  <a:srgbClr val="FF0000"/>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r>
              <a:rPr lang="en-US" altLang="en-US" sz="360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Giá trị nhỏ nhất </a:t>
            </a:r>
            <a:r>
              <a:rPr lang="en-US" altLang="en-US" sz="3600">
                <a:solidFill>
                  <a:srgbClr val="FF0000"/>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r>
              <a:rPr lang="en-US" altLang="en-US" sz="360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min</a:t>
            </a:r>
          </a:p>
          <a:p>
            <a:pPr marL="3175" indent="0">
              <a:buFontTx/>
              <a:buNone/>
            </a:pPr>
            <a:endParaRPr lang="en-US" altLang="en-US" sz="3600">
              <a:solidFill>
                <a:srgbClr val="FF0000"/>
              </a:solidFill>
              <a:latin typeface="Times New Roman" panose="02020603050405020304" pitchFamily="18" charset="0"/>
              <a:cs typeface="Times New Roman" panose="02020603050405020304" pitchFamily="18" charset="0"/>
              <a:sym typeface="Wingdings" panose="05000000000000000000" pitchFamily="2" charset="2"/>
            </a:endParaRPr>
          </a:p>
          <a:p>
            <a:pPr marL="3175" indent="0">
              <a:buFontTx/>
              <a:buNone/>
            </a:pPr>
            <a:r>
              <a:rPr lang="en-US" altLang="en-US" sz="3600">
                <a:solidFill>
                  <a:srgbClr val="FF0000"/>
                </a:solidFill>
                <a:latin typeface="Times New Roman" panose="02020603050405020304" pitchFamily="18" charset="0"/>
                <a:cs typeface="Times New Roman" panose="02020603050405020304" pitchFamily="18" charset="0"/>
              </a:rPr>
              <a:t>local maximum </a:t>
            </a:r>
            <a:r>
              <a:rPr lang="en-US" altLang="en-US" sz="3600">
                <a:solidFill>
                  <a:srgbClr val="FF0000"/>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r>
              <a:rPr lang="en-US" altLang="en-US" sz="360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Cực đại địa phương </a:t>
            </a:r>
            <a:r>
              <a:rPr lang="en-US" altLang="en-US" sz="3600">
                <a:solidFill>
                  <a:srgbClr val="FF0000"/>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r>
              <a:rPr lang="en-US" altLang="en-US" sz="360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cực đại</a:t>
            </a:r>
          </a:p>
          <a:p>
            <a:pPr marL="3175" indent="0">
              <a:buFontTx/>
              <a:buNone/>
            </a:pPr>
            <a:r>
              <a:rPr lang="en-US" altLang="en-US" sz="3600">
                <a:solidFill>
                  <a:srgbClr val="FF0000"/>
                </a:solidFill>
                <a:latin typeface="Times New Roman" panose="02020603050405020304" pitchFamily="18" charset="0"/>
                <a:cs typeface="Times New Roman" panose="02020603050405020304" pitchFamily="18" charset="0"/>
              </a:rPr>
              <a:t>local minimum </a:t>
            </a:r>
            <a:r>
              <a:rPr lang="en-US" altLang="en-US" sz="3600">
                <a:solidFill>
                  <a:srgbClr val="FF0000"/>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r>
              <a:rPr lang="en-US" altLang="en-US" sz="360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Cực tiểu địa phương </a:t>
            </a:r>
            <a:r>
              <a:rPr lang="en-US" altLang="en-US" sz="3600">
                <a:solidFill>
                  <a:srgbClr val="FF0000"/>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r>
              <a:rPr lang="en-US" altLang="en-US" sz="360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cực tiểu</a:t>
            </a:r>
          </a:p>
        </p:txBody>
      </p:sp>
    </p:spTree>
    <p:extLst>
      <p:ext uri="{BB962C8B-B14F-4D97-AF65-F5344CB8AC3E}">
        <p14:creationId xmlns:p14="http://schemas.microsoft.com/office/powerpoint/2010/main" val="13347856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2C81B-C518-43B7-8EFD-5E8FBE781C60}"/>
              </a:ext>
            </a:extLst>
          </p:cNvPr>
          <p:cNvSpPr>
            <a:spLocks noGrp="1"/>
          </p:cNvSpPr>
          <p:nvPr>
            <p:ph type="title"/>
          </p:nvPr>
        </p:nvSpPr>
        <p:spPr>
          <a:xfrm>
            <a:off x="1072375" y="301083"/>
            <a:ext cx="10034240" cy="4237464"/>
          </a:xfrm>
        </p:spPr>
        <p:txBody>
          <a:bodyPr>
            <a:normAutofit/>
          </a:bodyPr>
          <a:lstStyle/>
          <a:p>
            <a:pPr algn="ctr"/>
            <a:r>
              <a:rPr lang="en-US" sz="6000" b="1" i="0">
                <a:solidFill>
                  <a:srgbClr val="FF00FF"/>
                </a:solidFill>
                <a:effectLst/>
                <a:latin typeface="Times New Roman" panose="02020603050405020304" pitchFamily="18" charset="0"/>
                <a:cs typeface="Times New Roman" panose="02020603050405020304" pitchFamily="18" charset="0"/>
              </a:rPr>
              <a:t>3.5.</a:t>
            </a:r>
            <a:br>
              <a:rPr lang="en-US" sz="6600" b="1" i="0">
                <a:solidFill>
                  <a:srgbClr val="FF00FF"/>
                </a:solidFill>
                <a:effectLst/>
                <a:latin typeface="Times New Roman" panose="02020603050405020304" pitchFamily="18" charset="0"/>
                <a:cs typeface="Times New Roman" panose="02020603050405020304" pitchFamily="18" charset="0"/>
              </a:rPr>
            </a:br>
            <a:r>
              <a:rPr lang="en-US" sz="6600" b="1" i="0">
                <a:solidFill>
                  <a:srgbClr val="FF00FF"/>
                </a:solidFill>
                <a:effectLst/>
                <a:latin typeface="Times New Roman" panose="02020603050405020304" pitchFamily="18" charset="0"/>
                <a:cs typeface="Times New Roman" panose="02020603050405020304" pitchFamily="18" charset="0"/>
              </a:rPr>
              <a:t> </a:t>
            </a:r>
            <a:r>
              <a:rPr lang="en-US" sz="4000" b="1" i="0">
                <a:solidFill>
                  <a:srgbClr val="FF00FF"/>
                </a:solidFill>
                <a:effectLst/>
                <a:latin typeface="Times New Roman" panose="02020603050405020304" pitchFamily="18" charset="0"/>
                <a:cs typeface="Times New Roman" panose="02020603050405020304" pitchFamily="18" charset="0"/>
              </a:rPr>
              <a:t>APPLICATIONS OF DIFFERENTIATION</a:t>
            </a:r>
            <a:br>
              <a:rPr lang="en-US" sz="6600" b="1" i="0">
                <a:solidFill>
                  <a:srgbClr val="FF00FF"/>
                </a:solidFill>
                <a:effectLst/>
                <a:latin typeface="Times New Roman" panose="02020603050405020304" pitchFamily="18" charset="0"/>
                <a:cs typeface="Times New Roman" panose="02020603050405020304" pitchFamily="18" charset="0"/>
              </a:rPr>
            </a:br>
            <a:r>
              <a:rPr lang="en-US" sz="5400" b="1" i="0">
                <a:solidFill>
                  <a:srgbClr val="FF00FF"/>
                </a:solidFill>
                <a:effectLst/>
                <a:latin typeface="Times New Roman" panose="02020603050405020304" pitchFamily="18" charset="0"/>
                <a:cs typeface="Times New Roman" panose="02020603050405020304" pitchFamily="18" charset="0"/>
              </a:rPr>
              <a:t>Optimization Problems</a:t>
            </a:r>
            <a:endParaRPr lang="en-US" sz="6600"/>
          </a:p>
        </p:txBody>
      </p:sp>
      <p:sp>
        <p:nvSpPr>
          <p:cNvPr id="4" name="TextBox 3">
            <a:extLst>
              <a:ext uri="{FF2B5EF4-FFF2-40B4-BE49-F238E27FC236}">
                <a16:creationId xmlns:a16="http://schemas.microsoft.com/office/drawing/2014/main" id="{DBAD5F77-71C4-4EE5-9E62-C5CF99A98A32}"/>
              </a:ext>
            </a:extLst>
          </p:cNvPr>
          <p:cNvSpPr txBox="1"/>
          <p:nvPr/>
        </p:nvSpPr>
        <p:spPr>
          <a:xfrm>
            <a:off x="2965295" y="4420327"/>
            <a:ext cx="6261410" cy="1384995"/>
          </a:xfrm>
          <a:prstGeom prst="rect">
            <a:avLst/>
          </a:prstGeom>
          <a:noFill/>
        </p:spPr>
        <p:txBody>
          <a:bodyPr wrap="square">
            <a:spAutoFit/>
          </a:bodyPr>
          <a:lstStyle/>
          <a:p>
            <a:pPr algn="ctr" eaLnBrk="1" hangingPunct="1"/>
            <a:r>
              <a:rPr lang="en-US" altLang="en-US" sz="2800">
                <a:solidFill>
                  <a:srgbClr val="800000"/>
                </a:solidFill>
                <a:latin typeface="Times New Roman" panose="02020603050405020304" pitchFamily="18" charset="0"/>
                <a:cs typeface="Times New Roman" panose="02020603050405020304" pitchFamily="18" charset="0"/>
              </a:rPr>
              <a:t>In this section, we will learn:</a:t>
            </a:r>
          </a:p>
          <a:p>
            <a:pPr algn="ctr" eaLnBrk="1" hangingPunct="1"/>
            <a:r>
              <a:rPr lang="en-US" altLang="en-US" sz="2800">
                <a:solidFill>
                  <a:srgbClr val="800000"/>
                </a:solidFill>
                <a:latin typeface="Times New Roman" panose="02020603050405020304" pitchFamily="18" charset="0"/>
                <a:cs typeface="Times New Roman" panose="02020603050405020304" pitchFamily="18" charset="0"/>
              </a:rPr>
              <a:t>How to solve problems involving </a:t>
            </a:r>
          </a:p>
          <a:p>
            <a:pPr algn="ctr" eaLnBrk="1" hangingPunct="1"/>
            <a:r>
              <a:rPr lang="en-US" altLang="en-US" sz="2800">
                <a:solidFill>
                  <a:srgbClr val="800000"/>
                </a:solidFill>
                <a:latin typeface="Times New Roman" panose="02020603050405020304" pitchFamily="18" charset="0"/>
                <a:cs typeface="Times New Roman" panose="02020603050405020304" pitchFamily="18" charset="0"/>
              </a:rPr>
              <a:t>maximization and minimization of factors.</a:t>
            </a:r>
          </a:p>
        </p:txBody>
      </p:sp>
    </p:spTree>
    <p:extLst>
      <p:ext uri="{BB962C8B-B14F-4D97-AF65-F5344CB8AC3E}">
        <p14:creationId xmlns:p14="http://schemas.microsoft.com/office/powerpoint/2010/main" val="361989241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FB33E-F8C7-4E25-B736-C0019666CCBF}"/>
              </a:ext>
            </a:extLst>
          </p:cNvPr>
          <p:cNvSpPr>
            <a:spLocks noGrp="1"/>
          </p:cNvSpPr>
          <p:nvPr>
            <p:ph type="title"/>
          </p:nvPr>
        </p:nvSpPr>
        <p:spPr>
          <a:xfrm>
            <a:off x="2767361" y="122664"/>
            <a:ext cx="9532434" cy="772299"/>
          </a:xfrm>
        </p:spPr>
        <p:txBody>
          <a:bodyPr/>
          <a:lstStyle/>
          <a:p>
            <a:r>
              <a:rPr lang="en-US" altLang="en-US" b="1">
                <a:solidFill>
                  <a:srgbClr val="FF00FF"/>
                </a:solidFill>
                <a:latin typeface="Times New Roman" panose="02020603050405020304" pitchFamily="18" charset="0"/>
                <a:cs typeface="Times New Roman" panose="02020603050405020304" pitchFamily="18" charset="0"/>
              </a:rPr>
              <a:t>UNDERSTAND THE PROBLEM</a:t>
            </a:r>
            <a:endParaRPr lang="en-US" b="1">
              <a:solidFill>
                <a:srgbClr val="FF00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A2BAE9-6932-4B34-AB2B-17AE7D1B0D04}"/>
              </a:ext>
            </a:extLst>
          </p:cNvPr>
          <p:cNvSpPr>
            <a:spLocks noGrp="1"/>
          </p:cNvSpPr>
          <p:nvPr>
            <p:ph idx="1"/>
          </p:nvPr>
        </p:nvSpPr>
        <p:spPr>
          <a:xfrm>
            <a:off x="838200" y="1115122"/>
            <a:ext cx="10515600" cy="5061841"/>
          </a:xfrm>
        </p:spPr>
        <p:txBody>
          <a:bodyPr/>
          <a:lstStyle/>
          <a:p>
            <a:pPr marL="0" indent="3175" eaLnBrk="1" hangingPunct="1">
              <a:lnSpc>
                <a:spcPct val="125000"/>
              </a:lnSpc>
              <a:spcBef>
                <a:spcPct val="50000"/>
              </a:spcBef>
              <a:buFontTx/>
              <a:buNone/>
            </a:pPr>
            <a:r>
              <a:rPr lang="en-US" altLang="en-US" sz="3200">
                <a:latin typeface="Times New Roman" panose="02020603050405020304" pitchFamily="18" charset="0"/>
                <a:cs typeface="Times New Roman" panose="02020603050405020304" pitchFamily="18" charset="0"/>
              </a:rPr>
              <a:t>Read the problem carefully until it is clearly understood. </a:t>
            </a:r>
          </a:p>
          <a:p>
            <a:pPr lvl="1" eaLnBrk="1" hangingPunct="1">
              <a:lnSpc>
                <a:spcPct val="125000"/>
              </a:lnSpc>
              <a:spcBef>
                <a:spcPct val="50000"/>
              </a:spcBef>
            </a:pPr>
            <a:r>
              <a:rPr lang="en-US" altLang="en-US" sz="3200">
                <a:latin typeface="Times New Roman" panose="02020603050405020304" pitchFamily="18" charset="0"/>
                <a:cs typeface="Times New Roman" panose="02020603050405020304" pitchFamily="18" charset="0"/>
              </a:rPr>
              <a:t>What is the </a:t>
            </a:r>
            <a:r>
              <a:rPr lang="en-US" altLang="en-US" sz="3200" b="1">
                <a:solidFill>
                  <a:schemeClr val="accent2"/>
                </a:solidFill>
                <a:latin typeface="Times New Roman" panose="02020603050405020304" pitchFamily="18" charset="0"/>
                <a:cs typeface="Times New Roman" panose="02020603050405020304" pitchFamily="18" charset="0"/>
              </a:rPr>
              <a:t>unknown</a:t>
            </a:r>
            <a:r>
              <a:rPr lang="en-US" altLang="en-US" sz="3200">
                <a:latin typeface="Times New Roman" panose="02020603050405020304" pitchFamily="18" charset="0"/>
                <a:cs typeface="Times New Roman" panose="02020603050405020304" pitchFamily="18" charset="0"/>
              </a:rPr>
              <a:t>?</a:t>
            </a:r>
          </a:p>
          <a:p>
            <a:pPr lvl="1" eaLnBrk="1" hangingPunct="1">
              <a:lnSpc>
                <a:spcPct val="125000"/>
              </a:lnSpc>
              <a:spcBef>
                <a:spcPct val="50000"/>
              </a:spcBef>
            </a:pPr>
            <a:r>
              <a:rPr lang="en-US" altLang="en-US" sz="3200">
                <a:latin typeface="Times New Roman" panose="02020603050405020304" pitchFamily="18" charset="0"/>
                <a:cs typeface="Times New Roman" panose="02020603050405020304" pitchFamily="18" charset="0"/>
              </a:rPr>
              <a:t>What are the </a:t>
            </a:r>
            <a:r>
              <a:rPr lang="en-US" altLang="en-US" sz="3200" b="1">
                <a:solidFill>
                  <a:schemeClr val="accent2"/>
                </a:solidFill>
                <a:latin typeface="Times New Roman" panose="02020603050405020304" pitchFamily="18" charset="0"/>
                <a:cs typeface="Times New Roman" panose="02020603050405020304" pitchFamily="18" charset="0"/>
              </a:rPr>
              <a:t>given</a:t>
            </a:r>
            <a:r>
              <a:rPr lang="en-US" altLang="en-US" sz="3200">
                <a:latin typeface="Times New Roman" panose="02020603050405020304" pitchFamily="18" charset="0"/>
                <a:cs typeface="Times New Roman" panose="02020603050405020304" pitchFamily="18" charset="0"/>
              </a:rPr>
              <a:t> </a:t>
            </a:r>
            <a:r>
              <a:rPr lang="en-US" altLang="en-US" sz="3200" b="1">
                <a:solidFill>
                  <a:schemeClr val="accent2"/>
                </a:solidFill>
                <a:latin typeface="Times New Roman" panose="02020603050405020304" pitchFamily="18" charset="0"/>
                <a:cs typeface="Times New Roman" panose="02020603050405020304" pitchFamily="18" charset="0"/>
              </a:rPr>
              <a:t>quantities</a:t>
            </a:r>
            <a:r>
              <a:rPr lang="en-US" altLang="en-US" sz="3200">
                <a:latin typeface="Times New Roman" panose="02020603050405020304" pitchFamily="18" charset="0"/>
                <a:cs typeface="Times New Roman" panose="02020603050405020304" pitchFamily="18" charset="0"/>
              </a:rPr>
              <a:t>? </a:t>
            </a:r>
          </a:p>
          <a:p>
            <a:pPr lvl="1" eaLnBrk="1" hangingPunct="1">
              <a:lnSpc>
                <a:spcPct val="125000"/>
              </a:lnSpc>
              <a:spcBef>
                <a:spcPct val="50000"/>
              </a:spcBef>
            </a:pPr>
            <a:r>
              <a:rPr lang="en-US" altLang="en-US" sz="3200">
                <a:latin typeface="Times New Roman" panose="02020603050405020304" pitchFamily="18" charset="0"/>
                <a:cs typeface="Times New Roman" panose="02020603050405020304" pitchFamily="18" charset="0"/>
              </a:rPr>
              <a:t>What are the given </a:t>
            </a:r>
            <a:r>
              <a:rPr lang="en-US" altLang="en-US" sz="3200" b="1">
                <a:solidFill>
                  <a:schemeClr val="accent2"/>
                </a:solidFill>
                <a:latin typeface="Times New Roman" panose="02020603050405020304" pitchFamily="18" charset="0"/>
                <a:cs typeface="Times New Roman" panose="02020603050405020304" pitchFamily="18" charset="0"/>
              </a:rPr>
              <a:t>conditions</a:t>
            </a:r>
            <a:r>
              <a:rPr lang="en-US" altLang="en-US" sz="3200">
                <a:latin typeface="Times New Roman" panose="02020603050405020304" pitchFamily="18" charset="0"/>
                <a:cs typeface="Times New Roman" panose="02020603050405020304" pitchFamily="18" charset="0"/>
              </a:rPr>
              <a:t>? </a:t>
            </a:r>
          </a:p>
          <a:p>
            <a:pPr marL="0" indent="0">
              <a:buNone/>
            </a:pPr>
            <a:endParaRPr lang="en-US"/>
          </a:p>
        </p:txBody>
      </p:sp>
    </p:spTree>
    <p:extLst>
      <p:ext uri="{BB962C8B-B14F-4D97-AF65-F5344CB8AC3E}">
        <p14:creationId xmlns:p14="http://schemas.microsoft.com/office/powerpoint/2010/main" val="19062338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FB33E-F8C7-4E25-B736-C0019666CCBF}"/>
              </a:ext>
            </a:extLst>
          </p:cNvPr>
          <p:cNvSpPr>
            <a:spLocks noGrp="1"/>
          </p:cNvSpPr>
          <p:nvPr>
            <p:ph type="title"/>
          </p:nvPr>
        </p:nvSpPr>
        <p:spPr>
          <a:xfrm>
            <a:off x="2767361" y="122664"/>
            <a:ext cx="9532434" cy="772299"/>
          </a:xfrm>
        </p:spPr>
        <p:txBody>
          <a:bodyPr>
            <a:noAutofit/>
          </a:bodyPr>
          <a:lstStyle/>
          <a:p>
            <a:r>
              <a:rPr lang="en-US" altLang="en-US" sz="3200" b="1">
                <a:solidFill>
                  <a:srgbClr val="FF00FF"/>
                </a:solidFill>
                <a:latin typeface="Times New Roman" panose="02020603050405020304" pitchFamily="18" charset="0"/>
                <a:cs typeface="Times New Roman" panose="02020603050405020304" pitchFamily="18" charset="0"/>
              </a:rPr>
              <a:t>FIND THE ABSOLUTE MAX./MIN. VALUE OF </a:t>
            </a:r>
            <a:r>
              <a:rPr lang="en-US" altLang="en-US" sz="3200" b="1" i="1">
                <a:solidFill>
                  <a:srgbClr val="FF00FF"/>
                </a:solidFill>
                <a:latin typeface="Times New Roman" panose="02020603050405020304" pitchFamily="18" charset="0"/>
                <a:cs typeface="Times New Roman" panose="02020603050405020304" pitchFamily="18" charset="0"/>
              </a:rPr>
              <a:t>f</a:t>
            </a:r>
            <a:endParaRPr lang="en-US" sz="3200" b="1">
              <a:solidFill>
                <a:srgbClr val="FF00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A2BAE9-6932-4B34-AB2B-17AE7D1B0D04}"/>
              </a:ext>
            </a:extLst>
          </p:cNvPr>
          <p:cNvSpPr>
            <a:spLocks noGrp="1"/>
          </p:cNvSpPr>
          <p:nvPr>
            <p:ph idx="1"/>
          </p:nvPr>
        </p:nvSpPr>
        <p:spPr>
          <a:xfrm>
            <a:off x="838200" y="1115122"/>
            <a:ext cx="10515600" cy="5061841"/>
          </a:xfrm>
        </p:spPr>
        <p:txBody>
          <a:bodyPr>
            <a:normAutofit/>
          </a:bodyPr>
          <a:lstStyle/>
          <a:p>
            <a:pPr marL="0" indent="3175" algn="just" eaLnBrk="1" hangingPunct="1">
              <a:spcBef>
                <a:spcPct val="50000"/>
              </a:spcBef>
              <a:buFontTx/>
              <a:buNone/>
            </a:pPr>
            <a:r>
              <a:rPr lang="en-US" altLang="en-US">
                <a:latin typeface="Times New Roman" panose="02020603050405020304" pitchFamily="18" charset="0"/>
                <a:cs typeface="Times New Roman" panose="02020603050405020304" pitchFamily="18" charset="0"/>
              </a:rPr>
              <a:t>Use the methods of Sections 3.1 and 3.3 to </a:t>
            </a:r>
            <a:r>
              <a:rPr lang="en-US" altLang="en-US">
                <a:solidFill>
                  <a:schemeClr val="accent2"/>
                </a:solidFill>
                <a:latin typeface="Times New Roman" panose="02020603050405020304" pitchFamily="18" charset="0"/>
                <a:cs typeface="Times New Roman" panose="02020603050405020304" pitchFamily="18" charset="0"/>
              </a:rPr>
              <a:t>find the absolute maximum or minimum value of </a:t>
            </a:r>
            <a:r>
              <a:rPr lang="en-US" altLang="en-US" i="1">
                <a:solidFill>
                  <a:schemeClr val="accent2"/>
                </a:solidFill>
                <a:latin typeface="Times New Roman" panose="02020603050405020304" pitchFamily="18" charset="0"/>
                <a:cs typeface="Times New Roman" panose="02020603050405020304" pitchFamily="18" charset="0"/>
              </a:rPr>
              <a:t>f</a:t>
            </a:r>
            <a:r>
              <a:rPr lang="en-US" altLang="en-US">
                <a:latin typeface="Times New Roman" panose="02020603050405020304" pitchFamily="18" charset="0"/>
                <a:cs typeface="Times New Roman" panose="02020603050405020304" pitchFamily="18" charset="0"/>
              </a:rPr>
              <a:t>. </a:t>
            </a:r>
            <a:endParaRPr lang="en-US" altLang="en-US" sz="3200">
              <a:latin typeface="Times New Roman" panose="02020603050405020304" pitchFamily="18" charset="0"/>
              <a:cs typeface="Times New Roman" panose="02020603050405020304" pitchFamily="18" charset="0"/>
            </a:endParaRPr>
          </a:p>
          <a:p>
            <a:pPr lvl="1" algn="just" eaLnBrk="1" hangingPunct="1">
              <a:lnSpc>
                <a:spcPct val="130000"/>
              </a:lnSpc>
              <a:spcBef>
                <a:spcPct val="50000"/>
              </a:spcBef>
            </a:pPr>
            <a:r>
              <a:rPr lang="en-US" altLang="en-US" sz="2800">
                <a:latin typeface="Times New Roman" panose="02020603050405020304" pitchFamily="18" charset="0"/>
                <a:cs typeface="Times New Roman" panose="02020603050405020304" pitchFamily="18" charset="0"/>
              </a:rPr>
              <a:t>In particular, if the domain of </a:t>
            </a:r>
            <a:r>
              <a:rPr lang="en-US" altLang="en-US" sz="2800" i="1">
                <a:latin typeface="Times New Roman" panose="02020603050405020304" pitchFamily="18" charset="0"/>
                <a:cs typeface="Times New Roman" panose="02020603050405020304" pitchFamily="18" charset="0"/>
              </a:rPr>
              <a:t>f</a:t>
            </a:r>
            <a:r>
              <a:rPr lang="en-US" altLang="en-US" sz="2800">
                <a:latin typeface="Times New Roman" panose="02020603050405020304" pitchFamily="18" charset="0"/>
                <a:cs typeface="Times New Roman" panose="02020603050405020304" pitchFamily="18" charset="0"/>
              </a:rPr>
              <a:t> is a closed interval, then the Closed Interval Method in Section 3.1 can be used.</a:t>
            </a:r>
          </a:p>
          <a:p>
            <a:pPr marL="0" indent="0" eaLnBrk="1" hangingPunct="1">
              <a:buNone/>
            </a:pPr>
            <a:r>
              <a:rPr lang="en-US" b="1">
                <a:solidFill>
                  <a:srgbClr val="2913F5"/>
                </a:solidFill>
                <a:latin typeface="Times New Roman" panose="02020603050405020304" pitchFamily="18" charset="0"/>
                <a:cs typeface="Times New Roman" panose="02020603050405020304" pitchFamily="18" charset="0"/>
              </a:rPr>
              <a:t>Example: </a:t>
            </a:r>
          </a:p>
          <a:p>
            <a:pPr marL="514350" indent="-514350" eaLnBrk="1" hangingPunct="1">
              <a:buAutoNum type="alphaLcPeriod"/>
            </a:pPr>
            <a:r>
              <a:rPr lang="en-US" altLang="en-US" sz="2800">
                <a:solidFill>
                  <a:schemeClr val="accent2"/>
                </a:solidFill>
                <a:latin typeface="Times New Roman" panose="02020603050405020304" pitchFamily="18" charset="0"/>
                <a:cs typeface="Times New Roman" panose="02020603050405020304" pitchFamily="18" charset="0"/>
              </a:rPr>
              <a:t>Find two positive numbers such that the sum is 24 and the product is the largest? </a:t>
            </a:r>
            <a:endParaRPr lang="en-US" altLang="en-US" sz="2800">
              <a:solidFill>
                <a:srgbClr val="FF00FF"/>
              </a:solidFill>
              <a:latin typeface="Times New Roman" panose="02020603050405020304" pitchFamily="18" charset="0"/>
              <a:cs typeface="Times New Roman" panose="02020603050405020304" pitchFamily="18" charset="0"/>
            </a:endParaRPr>
          </a:p>
          <a:p>
            <a:pPr marL="514350" indent="-514350" eaLnBrk="1" hangingPunct="1">
              <a:buAutoNum type="alphaLcPeriod"/>
            </a:pPr>
            <a:r>
              <a:rPr lang="en-US" altLang="en-US" sz="2800">
                <a:solidFill>
                  <a:schemeClr val="accent2"/>
                </a:solidFill>
                <a:latin typeface="Times New Roman" panose="02020603050405020304" pitchFamily="18" charset="0"/>
                <a:cs typeface="Times New Roman" panose="02020603050405020304" pitchFamily="18" charset="0"/>
              </a:rPr>
              <a:t>Find two positive numbers such that the product is 36 and the sum is the smallest? </a:t>
            </a:r>
            <a:endParaRPr lang="en-US"/>
          </a:p>
        </p:txBody>
      </p:sp>
      <p:sp>
        <p:nvSpPr>
          <p:cNvPr id="4" name="Rectangle: Rounded Corners 3">
            <a:extLst>
              <a:ext uri="{FF2B5EF4-FFF2-40B4-BE49-F238E27FC236}">
                <a16:creationId xmlns:a16="http://schemas.microsoft.com/office/drawing/2014/main" id="{7E0440CC-9CEC-4A2C-88BD-D3EE2CEAE49D}"/>
              </a:ext>
            </a:extLst>
          </p:cNvPr>
          <p:cNvSpPr/>
          <p:nvPr/>
        </p:nvSpPr>
        <p:spPr>
          <a:xfrm>
            <a:off x="3334215" y="4259765"/>
            <a:ext cx="2910469" cy="46753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en-US" sz="2800">
                <a:solidFill>
                  <a:srgbClr val="FF00FF"/>
                </a:solidFill>
                <a:latin typeface="Times New Roman" panose="02020603050405020304" pitchFamily="18" charset="0"/>
                <a:cs typeface="Times New Roman" panose="02020603050405020304" pitchFamily="18" charset="0"/>
              </a:rPr>
              <a:t>(Answer: 12, 12.)</a:t>
            </a:r>
            <a:endParaRPr lang="en-US" sz="2800"/>
          </a:p>
        </p:txBody>
      </p:sp>
      <p:sp>
        <p:nvSpPr>
          <p:cNvPr id="5" name="Rectangle: Rounded Corners 4">
            <a:extLst>
              <a:ext uri="{FF2B5EF4-FFF2-40B4-BE49-F238E27FC236}">
                <a16:creationId xmlns:a16="http://schemas.microsoft.com/office/drawing/2014/main" id="{2CAF3A61-7131-462C-B350-3ED05A822C92}"/>
              </a:ext>
            </a:extLst>
          </p:cNvPr>
          <p:cNvSpPr/>
          <p:nvPr/>
        </p:nvSpPr>
        <p:spPr>
          <a:xfrm>
            <a:off x="3334215" y="5218364"/>
            <a:ext cx="2910469" cy="46753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en-US" sz="2800">
                <a:solidFill>
                  <a:srgbClr val="FF00FF"/>
                </a:solidFill>
                <a:latin typeface="Times New Roman" panose="02020603050405020304" pitchFamily="18" charset="0"/>
                <a:cs typeface="Times New Roman" panose="02020603050405020304" pitchFamily="18" charset="0"/>
              </a:rPr>
              <a:t>(Answer: 6, 6.)</a:t>
            </a:r>
            <a:endParaRPr lang="en-US" sz="2800"/>
          </a:p>
        </p:txBody>
      </p:sp>
    </p:spTree>
    <p:extLst>
      <p:ext uri="{BB962C8B-B14F-4D97-AF65-F5344CB8AC3E}">
        <p14:creationId xmlns:p14="http://schemas.microsoft.com/office/powerpoint/2010/main" val="1280336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FB33E-F8C7-4E25-B736-C0019666CCBF}"/>
              </a:ext>
            </a:extLst>
          </p:cNvPr>
          <p:cNvSpPr>
            <a:spLocks noGrp="1"/>
          </p:cNvSpPr>
          <p:nvPr>
            <p:ph type="title"/>
          </p:nvPr>
        </p:nvSpPr>
        <p:spPr>
          <a:xfrm>
            <a:off x="2767361" y="122664"/>
            <a:ext cx="9532434" cy="772299"/>
          </a:xfrm>
        </p:spPr>
        <p:txBody>
          <a:bodyPr>
            <a:noAutofit/>
          </a:bodyPr>
          <a:lstStyle/>
          <a:p>
            <a:r>
              <a:rPr lang="en-US" altLang="en-US" sz="3200" b="1">
                <a:solidFill>
                  <a:srgbClr val="FF00FF"/>
                </a:solidFill>
                <a:latin typeface="Times New Roman" panose="02020603050405020304" pitchFamily="18" charset="0"/>
                <a:cs typeface="Times New Roman" panose="02020603050405020304" pitchFamily="18" charset="0"/>
              </a:rPr>
              <a:t>OPTIMIZATION PROBLEMS</a:t>
            </a:r>
            <a:endParaRPr lang="en-US" sz="3200" b="1">
              <a:solidFill>
                <a:srgbClr val="FF00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A2BAE9-6932-4B34-AB2B-17AE7D1B0D04}"/>
              </a:ext>
            </a:extLst>
          </p:cNvPr>
          <p:cNvSpPr>
            <a:spLocks noGrp="1"/>
          </p:cNvSpPr>
          <p:nvPr>
            <p:ph idx="1"/>
          </p:nvPr>
        </p:nvSpPr>
        <p:spPr>
          <a:xfrm>
            <a:off x="838200" y="894964"/>
            <a:ext cx="10515600" cy="5282000"/>
          </a:xfrm>
        </p:spPr>
        <p:txBody>
          <a:bodyPr>
            <a:normAutofit/>
          </a:bodyPr>
          <a:lstStyle/>
          <a:p>
            <a:pPr marL="0" indent="3175" algn="just">
              <a:spcBef>
                <a:spcPct val="50000"/>
              </a:spcBef>
              <a:buNone/>
            </a:pPr>
            <a:r>
              <a:rPr lang="en-US" altLang="en-US" b="1">
                <a:solidFill>
                  <a:srgbClr val="2913F5"/>
                </a:solidFill>
                <a:latin typeface="Times New Roman" panose="02020603050405020304" pitchFamily="18" charset="0"/>
                <a:cs typeface="Times New Roman" panose="02020603050405020304" pitchFamily="18" charset="0"/>
              </a:rPr>
              <a:t>Example 1</a:t>
            </a:r>
            <a:r>
              <a:rPr lang="en-US" altLang="en-US">
                <a:solidFill>
                  <a:srgbClr val="2913F5"/>
                </a:solidFill>
                <a:latin typeface="Times New Roman" panose="02020603050405020304" pitchFamily="18" charset="0"/>
                <a:cs typeface="Times New Roman" panose="02020603050405020304" pitchFamily="18" charset="0"/>
              </a:rPr>
              <a:t>:</a:t>
            </a:r>
            <a:r>
              <a:rPr lang="en-US" altLang="en-US">
                <a:latin typeface="Times New Roman" panose="02020603050405020304" pitchFamily="18" charset="0"/>
                <a:cs typeface="Times New Roman" panose="02020603050405020304" pitchFamily="18" charset="0"/>
              </a:rPr>
              <a:t> Find the point on the line </a:t>
            </a:r>
            <a:r>
              <a:rPr lang="en-US" altLang="en-US" i="1">
                <a:latin typeface="Times New Roman" panose="02020603050405020304" pitchFamily="18" charset="0"/>
                <a:cs typeface="Times New Roman" panose="02020603050405020304" pitchFamily="18" charset="0"/>
              </a:rPr>
              <a:t>(d)</a:t>
            </a:r>
            <a:r>
              <a:rPr lang="en-US" altLang="en-US">
                <a:latin typeface="Times New Roman" panose="02020603050405020304" pitchFamily="18" charset="0"/>
                <a:cs typeface="Times New Roman" panose="02020603050405020304" pitchFamily="18" charset="0"/>
              </a:rPr>
              <a:t> </a:t>
            </a:r>
            <a:r>
              <a:rPr lang="en-US" altLang="en-US" i="1">
                <a:latin typeface="Times New Roman" panose="02020603050405020304" pitchFamily="18" charset="0"/>
                <a:cs typeface="Times New Roman" panose="02020603050405020304" pitchFamily="18" charset="0"/>
              </a:rPr>
              <a:t>y</a:t>
            </a:r>
            <a:r>
              <a:rPr lang="en-US" altLang="en-US">
                <a:latin typeface="Times New Roman" panose="02020603050405020304" pitchFamily="18" charset="0"/>
                <a:cs typeface="Times New Roman" panose="02020603050405020304" pitchFamily="18" charset="0"/>
              </a:rPr>
              <a:t> = 2</a:t>
            </a:r>
            <a:r>
              <a:rPr lang="en-US" altLang="en-US" i="1">
                <a:latin typeface="Times New Roman" panose="02020603050405020304" pitchFamily="18" charset="0"/>
                <a:cs typeface="Times New Roman" panose="02020603050405020304" pitchFamily="18" charset="0"/>
              </a:rPr>
              <a:t>x - 3 </a:t>
            </a:r>
            <a:r>
              <a:rPr lang="en-US" altLang="en-US">
                <a:latin typeface="Times New Roman" panose="02020603050405020304" pitchFamily="18" charset="0"/>
                <a:cs typeface="Times New Roman" panose="02020603050405020304" pitchFamily="18" charset="0"/>
              </a:rPr>
              <a:t>that is closest to the origin.</a:t>
            </a:r>
          </a:p>
          <a:p>
            <a:pPr marL="0" indent="3175" algn="just" eaLnBrk="1" hangingPunct="1">
              <a:spcBef>
                <a:spcPct val="50000"/>
              </a:spcBef>
              <a:buFontTx/>
              <a:buNone/>
            </a:pPr>
            <a:endParaRPr lang="en-US"/>
          </a:p>
        </p:txBody>
      </p:sp>
      <p:pic>
        <p:nvPicPr>
          <p:cNvPr id="6" name="Picture 6">
            <a:extLst>
              <a:ext uri="{FF2B5EF4-FFF2-40B4-BE49-F238E27FC236}">
                <a16:creationId xmlns:a16="http://schemas.microsoft.com/office/drawing/2014/main" id="{A6010167-A79A-4102-8BD1-1A491BE026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5282" y="1449659"/>
            <a:ext cx="8748518" cy="5408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534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FB33E-F8C7-4E25-B736-C0019666CCBF}"/>
              </a:ext>
            </a:extLst>
          </p:cNvPr>
          <p:cNvSpPr>
            <a:spLocks noGrp="1"/>
          </p:cNvSpPr>
          <p:nvPr>
            <p:ph type="title"/>
          </p:nvPr>
        </p:nvSpPr>
        <p:spPr>
          <a:xfrm>
            <a:off x="2767361" y="122664"/>
            <a:ext cx="9532434" cy="772299"/>
          </a:xfrm>
        </p:spPr>
        <p:txBody>
          <a:bodyPr>
            <a:noAutofit/>
          </a:bodyPr>
          <a:lstStyle/>
          <a:p>
            <a:r>
              <a:rPr lang="en-US" altLang="en-US" sz="3200" b="1">
                <a:solidFill>
                  <a:srgbClr val="FF00FF"/>
                </a:solidFill>
                <a:latin typeface="Times New Roman" panose="02020603050405020304" pitchFamily="18" charset="0"/>
                <a:cs typeface="Times New Roman" panose="02020603050405020304" pitchFamily="18" charset="0"/>
              </a:rPr>
              <a:t>OPTIMIZATION PROBLEMS</a:t>
            </a:r>
            <a:endParaRPr lang="en-US" sz="3200" b="1">
              <a:solidFill>
                <a:srgbClr val="FF00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A2BAE9-6932-4B34-AB2B-17AE7D1B0D04}"/>
              </a:ext>
            </a:extLst>
          </p:cNvPr>
          <p:cNvSpPr>
            <a:spLocks noGrp="1"/>
          </p:cNvSpPr>
          <p:nvPr>
            <p:ph idx="1"/>
          </p:nvPr>
        </p:nvSpPr>
        <p:spPr>
          <a:xfrm>
            <a:off x="838200" y="894964"/>
            <a:ext cx="10515600" cy="5282000"/>
          </a:xfrm>
        </p:spPr>
        <p:txBody>
          <a:bodyPr>
            <a:normAutofit/>
          </a:bodyPr>
          <a:lstStyle/>
          <a:p>
            <a:pPr marL="0" indent="3175" algn="just" eaLnBrk="1" hangingPunct="1">
              <a:spcBef>
                <a:spcPts val="0"/>
              </a:spcBef>
              <a:buFontTx/>
              <a:buNone/>
            </a:pPr>
            <a:r>
              <a:rPr lang="en-US" altLang="en-US" b="1">
                <a:solidFill>
                  <a:srgbClr val="2913F5"/>
                </a:solidFill>
                <a:latin typeface="Times New Roman" panose="02020603050405020304" pitchFamily="18" charset="0"/>
                <a:cs typeface="Times New Roman" panose="02020603050405020304" pitchFamily="18" charset="0"/>
              </a:rPr>
              <a:t>Example 2</a:t>
            </a:r>
            <a:r>
              <a:rPr lang="en-US" altLang="en-US">
                <a:solidFill>
                  <a:srgbClr val="2913F5"/>
                </a:solidFill>
                <a:latin typeface="Times New Roman" panose="02020603050405020304" pitchFamily="18" charset="0"/>
                <a:cs typeface="Times New Roman" panose="02020603050405020304" pitchFamily="18" charset="0"/>
              </a:rPr>
              <a:t>:</a:t>
            </a:r>
            <a:r>
              <a:rPr lang="en-US" altLang="en-US">
                <a:latin typeface="Times New Roman" panose="02020603050405020304" pitchFamily="18" charset="0"/>
                <a:cs typeface="Times New Roman" panose="02020603050405020304" pitchFamily="18" charset="0"/>
              </a:rPr>
              <a:t> A farmer has 2400 </a:t>
            </a:r>
            <a:r>
              <a:rPr lang="en-US" altLang="en-US" i="1">
                <a:latin typeface="Times New Roman" panose="02020603050405020304" pitchFamily="18" charset="0"/>
                <a:cs typeface="Times New Roman" panose="02020603050405020304" pitchFamily="18" charset="0"/>
              </a:rPr>
              <a:t>ft</a:t>
            </a:r>
            <a:r>
              <a:rPr lang="en-US" altLang="en-US">
                <a:latin typeface="Times New Roman" panose="02020603050405020304" pitchFamily="18" charset="0"/>
                <a:cs typeface="Times New Roman" panose="02020603050405020304" pitchFamily="18" charset="0"/>
              </a:rPr>
              <a:t> of fencing and wants to fence off a rectangular field that borders a straight river. He needs no fence along the river. </a:t>
            </a:r>
          </a:p>
          <a:p>
            <a:pPr lvl="1" algn="just" eaLnBrk="1" hangingPunct="1">
              <a:lnSpc>
                <a:spcPct val="130000"/>
              </a:lnSpc>
              <a:spcBef>
                <a:spcPts val="0"/>
              </a:spcBef>
            </a:pPr>
            <a:r>
              <a:rPr lang="en-US" altLang="en-US" sz="2800">
                <a:latin typeface="Times New Roman" panose="02020603050405020304" pitchFamily="18" charset="0"/>
                <a:cs typeface="Times New Roman" panose="02020603050405020304" pitchFamily="18" charset="0"/>
              </a:rPr>
              <a:t>What are the dimensions of the field that has the </a:t>
            </a:r>
            <a:r>
              <a:rPr lang="en-US" altLang="en-US" sz="2800" b="1">
                <a:solidFill>
                  <a:schemeClr val="accent2"/>
                </a:solidFill>
                <a:latin typeface="Times New Roman" panose="02020603050405020304" pitchFamily="18" charset="0"/>
                <a:cs typeface="Times New Roman" panose="02020603050405020304" pitchFamily="18" charset="0"/>
              </a:rPr>
              <a:t>largest area </a:t>
            </a:r>
            <a:r>
              <a:rPr lang="en-US" altLang="en-US" sz="2800">
                <a:latin typeface="Times New Roman" panose="02020603050405020304" pitchFamily="18" charset="0"/>
                <a:cs typeface="Times New Roman" panose="02020603050405020304" pitchFamily="18" charset="0"/>
              </a:rPr>
              <a:t>? </a:t>
            </a:r>
          </a:p>
          <a:p>
            <a:pPr marL="0" indent="3175" algn="just" eaLnBrk="1" hangingPunct="1">
              <a:spcBef>
                <a:spcPct val="50000"/>
              </a:spcBef>
              <a:buFontTx/>
              <a:buNone/>
            </a:pPr>
            <a:endParaRPr lang="en-US"/>
          </a:p>
        </p:txBody>
      </p:sp>
      <p:pic>
        <p:nvPicPr>
          <p:cNvPr id="4" name="Picture 3">
            <a:extLst>
              <a:ext uri="{FF2B5EF4-FFF2-40B4-BE49-F238E27FC236}">
                <a16:creationId xmlns:a16="http://schemas.microsoft.com/office/drawing/2014/main" id="{2B9CB647-8CCE-4034-AFC9-2445EFFCB7FD}"/>
              </a:ext>
            </a:extLst>
          </p:cNvPr>
          <p:cNvPicPr>
            <a:picLocks noChangeAspect="1"/>
          </p:cNvPicPr>
          <p:nvPr/>
        </p:nvPicPr>
        <p:blipFill>
          <a:blip r:embed="rId2"/>
          <a:stretch>
            <a:fillRect/>
          </a:stretch>
        </p:blipFill>
        <p:spPr>
          <a:xfrm>
            <a:off x="2340822" y="2887879"/>
            <a:ext cx="7510356" cy="3970121"/>
          </a:xfrm>
          <a:prstGeom prst="rect">
            <a:avLst/>
          </a:prstGeom>
        </p:spPr>
      </p:pic>
    </p:spTree>
    <p:extLst>
      <p:ext uri="{BB962C8B-B14F-4D97-AF65-F5344CB8AC3E}">
        <p14:creationId xmlns:p14="http://schemas.microsoft.com/office/powerpoint/2010/main" val="596234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FB33E-F8C7-4E25-B736-C0019666CCBF}"/>
              </a:ext>
            </a:extLst>
          </p:cNvPr>
          <p:cNvSpPr>
            <a:spLocks noGrp="1"/>
          </p:cNvSpPr>
          <p:nvPr>
            <p:ph type="title"/>
          </p:nvPr>
        </p:nvSpPr>
        <p:spPr>
          <a:xfrm>
            <a:off x="2767361" y="122664"/>
            <a:ext cx="9532434" cy="772299"/>
          </a:xfrm>
        </p:spPr>
        <p:txBody>
          <a:bodyPr>
            <a:noAutofit/>
          </a:bodyPr>
          <a:lstStyle/>
          <a:p>
            <a:r>
              <a:rPr lang="en-US" altLang="en-US" sz="3200" b="1">
                <a:solidFill>
                  <a:srgbClr val="FF00FF"/>
                </a:solidFill>
                <a:latin typeface="Times New Roman" panose="02020603050405020304" pitchFamily="18" charset="0"/>
                <a:cs typeface="Times New Roman" panose="02020603050405020304" pitchFamily="18" charset="0"/>
              </a:rPr>
              <a:t>OPTIMIZATION PROBLEMS</a:t>
            </a:r>
            <a:endParaRPr lang="en-US" sz="3200" b="1">
              <a:solidFill>
                <a:srgbClr val="FF00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A2BAE9-6932-4B34-AB2B-17AE7D1B0D04}"/>
              </a:ext>
            </a:extLst>
          </p:cNvPr>
          <p:cNvSpPr>
            <a:spLocks noGrp="1"/>
          </p:cNvSpPr>
          <p:nvPr>
            <p:ph idx="1"/>
          </p:nvPr>
        </p:nvSpPr>
        <p:spPr>
          <a:xfrm>
            <a:off x="838199" y="894964"/>
            <a:ext cx="8110781" cy="5282000"/>
          </a:xfrm>
        </p:spPr>
        <p:txBody>
          <a:bodyPr>
            <a:normAutofit/>
          </a:bodyPr>
          <a:lstStyle/>
          <a:p>
            <a:pPr marL="0" indent="3175" algn="just" eaLnBrk="1" hangingPunct="1">
              <a:lnSpc>
                <a:spcPct val="125000"/>
              </a:lnSpc>
              <a:spcBef>
                <a:spcPct val="50000"/>
              </a:spcBef>
              <a:buFontTx/>
              <a:buNone/>
            </a:pPr>
            <a:r>
              <a:rPr lang="en-US" altLang="en-US" b="1">
                <a:solidFill>
                  <a:srgbClr val="2913F5"/>
                </a:solidFill>
                <a:latin typeface="Times New Roman" panose="02020603050405020304" pitchFamily="18" charset="0"/>
                <a:cs typeface="Times New Roman" panose="02020603050405020304" pitchFamily="18" charset="0"/>
              </a:rPr>
              <a:t>Example 3</a:t>
            </a:r>
            <a:r>
              <a:rPr lang="en-US" altLang="en-US">
                <a:solidFill>
                  <a:srgbClr val="2913F5"/>
                </a:solidFill>
                <a:latin typeface="Times New Roman" panose="02020603050405020304" pitchFamily="18" charset="0"/>
                <a:cs typeface="Times New Roman" panose="02020603050405020304" pitchFamily="18" charset="0"/>
              </a:rPr>
              <a:t>:</a:t>
            </a:r>
            <a:r>
              <a:rPr lang="en-US" altLang="en-US">
                <a:latin typeface="Times New Roman" panose="02020603050405020304" pitchFamily="18" charset="0"/>
                <a:cs typeface="Times New Roman" panose="02020603050405020304" pitchFamily="18" charset="0"/>
              </a:rPr>
              <a:t> </a:t>
            </a:r>
            <a:r>
              <a:rPr lang="en-US" altLang="en-US" sz="2800">
                <a:solidFill>
                  <a:srgbClr val="0033CC"/>
                </a:solidFill>
                <a:latin typeface="Times New Roman" panose="02020603050405020304" pitchFamily="18" charset="0"/>
                <a:cs typeface="Times New Roman" panose="02020603050405020304" pitchFamily="18" charset="0"/>
              </a:rPr>
              <a:t>A man launches his boat from point </a:t>
            </a:r>
            <a:r>
              <a:rPr lang="en-US" altLang="en-US" sz="2800" i="1">
                <a:solidFill>
                  <a:srgbClr val="0033CC"/>
                </a:solidFill>
                <a:latin typeface="Times New Roman" panose="02020603050405020304" pitchFamily="18" charset="0"/>
                <a:cs typeface="Times New Roman" panose="02020603050405020304" pitchFamily="18" charset="0"/>
              </a:rPr>
              <a:t>A </a:t>
            </a:r>
            <a:r>
              <a:rPr lang="en-US" altLang="en-US" sz="2800">
                <a:solidFill>
                  <a:srgbClr val="0033CC"/>
                </a:solidFill>
                <a:latin typeface="Times New Roman" panose="02020603050405020304" pitchFamily="18" charset="0"/>
                <a:cs typeface="Times New Roman" panose="02020603050405020304" pitchFamily="18" charset="0"/>
              </a:rPr>
              <a:t>on a bank of a straight river, 3 </a:t>
            </a:r>
            <a:r>
              <a:rPr lang="en-US" altLang="en-US" sz="2800" i="1">
                <a:solidFill>
                  <a:srgbClr val="0033CC"/>
                </a:solidFill>
                <a:latin typeface="Times New Roman" panose="02020603050405020304" pitchFamily="18" charset="0"/>
                <a:cs typeface="Times New Roman" panose="02020603050405020304" pitchFamily="18" charset="0"/>
              </a:rPr>
              <a:t>km</a:t>
            </a:r>
            <a:r>
              <a:rPr lang="en-US" altLang="en-US" sz="2800">
                <a:solidFill>
                  <a:srgbClr val="0033CC"/>
                </a:solidFill>
                <a:latin typeface="Times New Roman" panose="02020603050405020304" pitchFamily="18" charset="0"/>
                <a:cs typeface="Times New Roman" panose="02020603050405020304" pitchFamily="18" charset="0"/>
              </a:rPr>
              <a:t> wide, and wants to reach point </a:t>
            </a:r>
            <a:r>
              <a:rPr lang="en-US" altLang="en-US" sz="2800" i="1">
                <a:solidFill>
                  <a:srgbClr val="0033CC"/>
                </a:solidFill>
                <a:latin typeface="Times New Roman" panose="02020603050405020304" pitchFamily="18" charset="0"/>
                <a:cs typeface="Times New Roman" panose="02020603050405020304" pitchFamily="18" charset="0"/>
              </a:rPr>
              <a:t>B </a:t>
            </a:r>
            <a:r>
              <a:rPr lang="en-US" altLang="en-US" sz="2800">
                <a:solidFill>
                  <a:srgbClr val="0033CC"/>
                </a:solidFill>
                <a:latin typeface="Times New Roman" panose="02020603050405020304" pitchFamily="18" charset="0"/>
                <a:cs typeface="Times New Roman" panose="02020603050405020304" pitchFamily="18" charset="0"/>
              </a:rPr>
              <a:t>(8 </a:t>
            </a:r>
            <a:r>
              <a:rPr lang="en-US" altLang="en-US" sz="2800" i="1">
                <a:solidFill>
                  <a:srgbClr val="0033CC"/>
                </a:solidFill>
                <a:latin typeface="Times New Roman" panose="02020603050405020304" pitchFamily="18" charset="0"/>
                <a:cs typeface="Times New Roman" panose="02020603050405020304" pitchFamily="18" charset="0"/>
              </a:rPr>
              <a:t>km</a:t>
            </a:r>
            <a:r>
              <a:rPr lang="en-US" altLang="en-US" sz="2800">
                <a:solidFill>
                  <a:srgbClr val="0033CC"/>
                </a:solidFill>
                <a:latin typeface="Times New Roman" panose="02020603050405020304" pitchFamily="18" charset="0"/>
                <a:cs typeface="Times New Roman" panose="02020603050405020304" pitchFamily="18" charset="0"/>
              </a:rPr>
              <a:t> downstream on the opposite bank) as quickly as possible.</a:t>
            </a:r>
          </a:p>
          <a:p>
            <a:pPr marL="0" indent="3175" eaLnBrk="1" hangingPunct="1">
              <a:lnSpc>
                <a:spcPct val="125000"/>
              </a:lnSpc>
              <a:spcBef>
                <a:spcPct val="50000"/>
              </a:spcBef>
              <a:buFontTx/>
              <a:buNone/>
            </a:pPr>
            <a:r>
              <a:rPr lang="en-US" altLang="en-US" sz="2800">
                <a:solidFill>
                  <a:srgbClr val="0033CC"/>
                </a:solidFill>
                <a:latin typeface="Times New Roman" panose="02020603050405020304" pitchFamily="18" charset="0"/>
                <a:cs typeface="Times New Roman" panose="02020603050405020304" pitchFamily="18" charset="0"/>
              </a:rPr>
              <a:t>If he can </a:t>
            </a:r>
            <a:r>
              <a:rPr lang="en-US" altLang="en-US" sz="2800">
                <a:solidFill>
                  <a:srgbClr val="E45C00"/>
                </a:solidFill>
                <a:latin typeface="Times New Roman" panose="02020603050405020304" pitchFamily="18" charset="0"/>
                <a:cs typeface="Times New Roman" panose="02020603050405020304" pitchFamily="18" charset="0"/>
              </a:rPr>
              <a:t>row 6 </a:t>
            </a:r>
            <a:r>
              <a:rPr lang="en-US" altLang="en-US" sz="2800" i="1">
                <a:solidFill>
                  <a:srgbClr val="E45C00"/>
                </a:solidFill>
                <a:latin typeface="Times New Roman" panose="02020603050405020304" pitchFamily="18" charset="0"/>
                <a:cs typeface="Times New Roman" panose="02020603050405020304" pitchFamily="18" charset="0"/>
              </a:rPr>
              <a:t>km</a:t>
            </a:r>
            <a:r>
              <a:rPr lang="en-US" altLang="en-US" sz="2800">
                <a:solidFill>
                  <a:srgbClr val="E45C00"/>
                </a:solidFill>
                <a:latin typeface="Times New Roman" panose="02020603050405020304" pitchFamily="18" charset="0"/>
                <a:cs typeface="Times New Roman" panose="02020603050405020304" pitchFamily="18" charset="0"/>
              </a:rPr>
              <a:t>/</a:t>
            </a:r>
            <a:r>
              <a:rPr lang="en-US" altLang="en-US" sz="2800" i="1">
                <a:solidFill>
                  <a:srgbClr val="E45C00"/>
                </a:solidFill>
                <a:latin typeface="Times New Roman" panose="02020603050405020304" pitchFamily="18" charset="0"/>
                <a:cs typeface="Times New Roman" panose="02020603050405020304" pitchFamily="18" charset="0"/>
              </a:rPr>
              <a:t>h</a:t>
            </a:r>
            <a:r>
              <a:rPr lang="en-US" altLang="en-US" sz="2800">
                <a:solidFill>
                  <a:srgbClr val="0033CC"/>
                </a:solidFill>
                <a:latin typeface="Times New Roman" panose="02020603050405020304" pitchFamily="18" charset="0"/>
                <a:cs typeface="Times New Roman" panose="02020603050405020304" pitchFamily="18" charset="0"/>
              </a:rPr>
              <a:t> and </a:t>
            </a:r>
            <a:r>
              <a:rPr lang="en-US" altLang="en-US" sz="2800">
                <a:solidFill>
                  <a:srgbClr val="E45C00"/>
                </a:solidFill>
                <a:latin typeface="Times New Roman" panose="02020603050405020304" pitchFamily="18" charset="0"/>
                <a:cs typeface="Times New Roman" panose="02020603050405020304" pitchFamily="18" charset="0"/>
              </a:rPr>
              <a:t>run 8 </a:t>
            </a:r>
            <a:r>
              <a:rPr lang="en-US" altLang="en-US" sz="2800" i="1">
                <a:solidFill>
                  <a:srgbClr val="E45C00"/>
                </a:solidFill>
                <a:latin typeface="Times New Roman" panose="02020603050405020304" pitchFamily="18" charset="0"/>
                <a:cs typeface="Times New Roman" panose="02020603050405020304" pitchFamily="18" charset="0"/>
              </a:rPr>
              <a:t>km</a:t>
            </a:r>
            <a:r>
              <a:rPr lang="en-US" altLang="en-US" sz="2800">
                <a:solidFill>
                  <a:srgbClr val="E45C00"/>
                </a:solidFill>
                <a:latin typeface="Times New Roman" panose="02020603050405020304" pitchFamily="18" charset="0"/>
                <a:cs typeface="Times New Roman" panose="02020603050405020304" pitchFamily="18" charset="0"/>
              </a:rPr>
              <a:t>/</a:t>
            </a:r>
            <a:r>
              <a:rPr lang="en-US" altLang="en-US" sz="2800" i="1">
                <a:solidFill>
                  <a:srgbClr val="E45C00"/>
                </a:solidFill>
                <a:latin typeface="Times New Roman" panose="02020603050405020304" pitchFamily="18" charset="0"/>
                <a:cs typeface="Times New Roman" panose="02020603050405020304" pitchFamily="18" charset="0"/>
              </a:rPr>
              <a:t>h</a:t>
            </a:r>
            <a:r>
              <a:rPr lang="en-US" altLang="en-US" sz="2800">
                <a:solidFill>
                  <a:srgbClr val="0033CC"/>
                </a:solidFill>
                <a:latin typeface="Times New Roman" panose="02020603050405020304" pitchFamily="18" charset="0"/>
                <a:cs typeface="Times New Roman" panose="02020603050405020304" pitchFamily="18" charset="0"/>
              </a:rPr>
              <a:t>, where should he land to reach </a:t>
            </a:r>
            <a:r>
              <a:rPr lang="en-US" altLang="en-US" sz="2800" i="1">
                <a:solidFill>
                  <a:srgbClr val="0033CC"/>
                </a:solidFill>
                <a:latin typeface="Times New Roman" panose="02020603050405020304" pitchFamily="18" charset="0"/>
                <a:cs typeface="Times New Roman" panose="02020603050405020304" pitchFamily="18" charset="0"/>
              </a:rPr>
              <a:t>B </a:t>
            </a:r>
            <a:r>
              <a:rPr lang="en-US" altLang="en-US" sz="2800">
                <a:solidFill>
                  <a:srgbClr val="0033CC"/>
                </a:solidFill>
                <a:latin typeface="Times New Roman" panose="02020603050405020304" pitchFamily="18" charset="0"/>
                <a:cs typeface="Times New Roman" panose="02020603050405020304" pitchFamily="18" charset="0"/>
              </a:rPr>
              <a:t>as soon as possible? </a:t>
            </a:r>
          </a:p>
          <a:p>
            <a:pPr marL="0" indent="3175" algn="just" eaLnBrk="1" hangingPunct="1">
              <a:spcBef>
                <a:spcPct val="50000"/>
              </a:spcBef>
              <a:buFontTx/>
              <a:buNone/>
            </a:pPr>
            <a:endParaRPr lang="en-US"/>
          </a:p>
        </p:txBody>
      </p:sp>
      <p:pic>
        <p:nvPicPr>
          <p:cNvPr id="5" name="Picture 4">
            <a:extLst>
              <a:ext uri="{FF2B5EF4-FFF2-40B4-BE49-F238E27FC236}">
                <a16:creationId xmlns:a16="http://schemas.microsoft.com/office/drawing/2014/main" id="{641BDD50-F11A-4FDD-A019-FD212186B3A4}"/>
              </a:ext>
            </a:extLst>
          </p:cNvPr>
          <p:cNvPicPr>
            <a:picLocks noChangeAspect="1"/>
          </p:cNvPicPr>
          <p:nvPr/>
        </p:nvPicPr>
        <p:blipFill>
          <a:blip r:embed="rId2"/>
          <a:stretch>
            <a:fillRect/>
          </a:stretch>
        </p:blipFill>
        <p:spPr>
          <a:xfrm>
            <a:off x="9188605" y="44318"/>
            <a:ext cx="2871566" cy="6769363"/>
          </a:xfrm>
          <a:prstGeom prst="rect">
            <a:avLst/>
          </a:prstGeom>
        </p:spPr>
      </p:pic>
    </p:spTree>
    <p:extLst>
      <p:ext uri="{BB962C8B-B14F-4D97-AF65-F5344CB8AC3E}">
        <p14:creationId xmlns:p14="http://schemas.microsoft.com/office/powerpoint/2010/main" val="17690744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FB33E-F8C7-4E25-B736-C0019666CCBF}"/>
              </a:ext>
            </a:extLst>
          </p:cNvPr>
          <p:cNvSpPr>
            <a:spLocks noGrp="1"/>
          </p:cNvSpPr>
          <p:nvPr>
            <p:ph type="title"/>
          </p:nvPr>
        </p:nvSpPr>
        <p:spPr>
          <a:xfrm>
            <a:off x="2767361" y="122664"/>
            <a:ext cx="9532434" cy="772299"/>
          </a:xfrm>
        </p:spPr>
        <p:txBody>
          <a:bodyPr>
            <a:noAutofit/>
          </a:bodyPr>
          <a:lstStyle/>
          <a:p>
            <a:r>
              <a:rPr lang="en-US" altLang="en-US" sz="3200" b="1">
                <a:solidFill>
                  <a:srgbClr val="FF00FF"/>
                </a:solidFill>
                <a:latin typeface="Times New Roman" panose="02020603050405020304" pitchFamily="18" charset="0"/>
                <a:cs typeface="Times New Roman" panose="02020603050405020304" pitchFamily="18" charset="0"/>
              </a:rPr>
              <a:t>OPTIMIZATION PROBLEMS</a:t>
            </a:r>
            <a:endParaRPr lang="en-US" sz="3200" b="1">
              <a:solidFill>
                <a:srgbClr val="FF00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A2BAE9-6932-4B34-AB2B-17AE7D1B0D04}"/>
              </a:ext>
            </a:extLst>
          </p:cNvPr>
          <p:cNvSpPr>
            <a:spLocks noGrp="1"/>
          </p:cNvSpPr>
          <p:nvPr>
            <p:ph idx="1"/>
          </p:nvPr>
        </p:nvSpPr>
        <p:spPr>
          <a:xfrm>
            <a:off x="838199" y="894964"/>
            <a:ext cx="8110781" cy="5282000"/>
          </a:xfrm>
        </p:spPr>
        <p:txBody>
          <a:bodyPr>
            <a:normAutofit/>
          </a:bodyPr>
          <a:lstStyle/>
          <a:p>
            <a:pPr marL="0" indent="3175" algn="just" eaLnBrk="1" hangingPunct="1">
              <a:lnSpc>
                <a:spcPct val="125000"/>
              </a:lnSpc>
              <a:spcBef>
                <a:spcPct val="50000"/>
              </a:spcBef>
              <a:buFontTx/>
              <a:buNone/>
            </a:pPr>
            <a:r>
              <a:rPr lang="en-US" altLang="en-US" b="1">
                <a:solidFill>
                  <a:srgbClr val="2913F5"/>
                </a:solidFill>
                <a:latin typeface="Times New Roman" panose="02020603050405020304" pitchFamily="18" charset="0"/>
                <a:cs typeface="Times New Roman" panose="02020603050405020304" pitchFamily="18" charset="0"/>
              </a:rPr>
              <a:t>Example 3</a:t>
            </a:r>
            <a:r>
              <a:rPr lang="en-US" altLang="en-US">
                <a:solidFill>
                  <a:srgbClr val="2913F5"/>
                </a:solidFill>
                <a:latin typeface="Times New Roman" panose="02020603050405020304" pitchFamily="18" charset="0"/>
                <a:cs typeface="Times New Roman" panose="02020603050405020304" pitchFamily="18" charset="0"/>
              </a:rPr>
              <a:t>:</a:t>
            </a:r>
            <a:r>
              <a:rPr lang="en-US" altLang="en-US">
                <a:latin typeface="Times New Roman" panose="02020603050405020304" pitchFamily="18" charset="0"/>
                <a:cs typeface="Times New Roman" panose="02020603050405020304" pitchFamily="18" charset="0"/>
              </a:rPr>
              <a:t> </a:t>
            </a:r>
            <a:endParaRPr lang="en-US"/>
          </a:p>
        </p:txBody>
      </p:sp>
      <p:pic>
        <p:nvPicPr>
          <p:cNvPr id="5" name="Picture 4">
            <a:extLst>
              <a:ext uri="{FF2B5EF4-FFF2-40B4-BE49-F238E27FC236}">
                <a16:creationId xmlns:a16="http://schemas.microsoft.com/office/drawing/2014/main" id="{641BDD50-F11A-4FDD-A019-FD212186B3A4}"/>
              </a:ext>
            </a:extLst>
          </p:cNvPr>
          <p:cNvPicPr>
            <a:picLocks noChangeAspect="1"/>
          </p:cNvPicPr>
          <p:nvPr/>
        </p:nvPicPr>
        <p:blipFill>
          <a:blip r:embed="rId2"/>
          <a:stretch>
            <a:fillRect/>
          </a:stretch>
        </p:blipFill>
        <p:spPr>
          <a:xfrm>
            <a:off x="9188605" y="44318"/>
            <a:ext cx="2871566" cy="6769363"/>
          </a:xfrm>
          <a:prstGeom prst="rect">
            <a:avLst/>
          </a:prstGeom>
        </p:spPr>
      </p:pic>
      <p:pic>
        <p:nvPicPr>
          <p:cNvPr id="4" name="Picture 3">
            <a:extLst>
              <a:ext uri="{FF2B5EF4-FFF2-40B4-BE49-F238E27FC236}">
                <a16:creationId xmlns:a16="http://schemas.microsoft.com/office/drawing/2014/main" id="{B5DF5FA1-C182-40AC-9822-4C12A2FBF4B0}"/>
              </a:ext>
            </a:extLst>
          </p:cNvPr>
          <p:cNvPicPr>
            <a:picLocks noChangeAspect="1"/>
          </p:cNvPicPr>
          <p:nvPr/>
        </p:nvPicPr>
        <p:blipFill>
          <a:blip r:embed="rId3"/>
          <a:stretch>
            <a:fillRect/>
          </a:stretch>
        </p:blipFill>
        <p:spPr>
          <a:xfrm>
            <a:off x="838199" y="1594338"/>
            <a:ext cx="7895762" cy="5140998"/>
          </a:xfrm>
          <a:prstGeom prst="rect">
            <a:avLst/>
          </a:prstGeom>
        </p:spPr>
      </p:pic>
    </p:spTree>
    <p:extLst>
      <p:ext uri="{BB962C8B-B14F-4D97-AF65-F5344CB8AC3E}">
        <p14:creationId xmlns:p14="http://schemas.microsoft.com/office/powerpoint/2010/main" val="15428638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FB33E-F8C7-4E25-B736-C0019666CCBF}"/>
              </a:ext>
            </a:extLst>
          </p:cNvPr>
          <p:cNvSpPr>
            <a:spLocks noGrp="1"/>
          </p:cNvSpPr>
          <p:nvPr>
            <p:ph type="title"/>
          </p:nvPr>
        </p:nvSpPr>
        <p:spPr>
          <a:xfrm>
            <a:off x="2767361" y="122664"/>
            <a:ext cx="9532434" cy="772299"/>
          </a:xfrm>
        </p:spPr>
        <p:txBody>
          <a:bodyPr>
            <a:noAutofit/>
          </a:bodyPr>
          <a:lstStyle/>
          <a:p>
            <a:r>
              <a:rPr lang="en-US" altLang="en-US" sz="3200" b="1">
                <a:solidFill>
                  <a:srgbClr val="FF00FF"/>
                </a:solidFill>
                <a:latin typeface="Times New Roman" panose="02020603050405020304" pitchFamily="18" charset="0"/>
                <a:cs typeface="Times New Roman" panose="02020603050405020304" pitchFamily="18" charset="0"/>
              </a:rPr>
              <a:t>OPTIMIZATION PROBLEMS</a:t>
            </a:r>
            <a:endParaRPr lang="en-US" sz="3200" b="1">
              <a:solidFill>
                <a:srgbClr val="FF00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A2BAE9-6932-4B34-AB2B-17AE7D1B0D04}"/>
              </a:ext>
            </a:extLst>
          </p:cNvPr>
          <p:cNvSpPr>
            <a:spLocks noGrp="1"/>
          </p:cNvSpPr>
          <p:nvPr>
            <p:ph idx="1"/>
          </p:nvPr>
        </p:nvSpPr>
        <p:spPr>
          <a:xfrm>
            <a:off x="838199" y="894964"/>
            <a:ext cx="8110781" cy="5282000"/>
          </a:xfrm>
        </p:spPr>
        <p:txBody>
          <a:bodyPr>
            <a:normAutofit/>
          </a:bodyPr>
          <a:lstStyle/>
          <a:p>
            <a:pPr marL="0" indent="3175" algn="just" eaLnBrk="1" hangingPunct="1">
              <a:lnSpc>
                <a:spcPct val="125000"/>
              </a:lnSpc>
              <a:spcBef>
                <a:spcPct val="50000"/>
              </a:spcBef>
              <a:buFontTx/>
              <a:buNone/>
            </a:pPr>
            <a:r>
              <a:rPr lang="en-US" altLang="en-US" b="1">
                <a:solidFill>
                  <a:srgbClr val="2913F5"/>
                </a:solidFill>
                <a:latin typeface="Times New Roman" panose="02020603050405020304" pitchFamily="18" charset="0"/>
                <a:cs typeface="Times New Roman" panose="02020603050405020304" pitchFamily="18" charset="0"/>
              </a:rPr>
              <a:t>Example 3</a:t>
            </a:r>
            <a:r>
              <a:rPr lang="en-US" altLang="en-US">
                <a:solidFill>
                  <a:srgbClr val="2913F5"/>
                </a:solidFill>
                <a:latin typeface="Times New Roman" panose="02020603050405020304" pitchFamily="18" charset="0"/>
                <a:cs typeface="Times New Roman" panose="02020603050405020304" pitchFamily="18" charset="0"/>
              </a:rPr>
              <a:t>:</a:t>
            </a:r>
            <a:r>
              <a:rPr lang="en-US" altLang="en-US">
                <a:latin typeface="Times New Roman" panose="02020603050405020304" pitchFamily="18" charset="0"/>
                <a:cs typeface="Times New Roman" panose="02020603050405020304" pitchFamily="18" charset="0"/>
              </a:rPr>
              <a:t> </a:t>
            </a:r>
            <a:endParaRPr lang="en-US"/>
          </a:p>
        </p:txBody>
      </p:sp>
      <p:pic>
        <p:nvPicPr>
          <p:cNvPr id="5" name="Picture 4">
            <a:extLst>
              <a:ext uri="{FF2B5EF4-FFF2-40B4-BE49-F238E27FC236}">
                <a16:creationId xmlns:a16="http://schemas.microsoft.com/office/drawing/2014/main" id="{641BDD50-F11A-4FDD-A019-FD212186B3A4}"/>
              </a:ext>
            </a:extLst>
          </p:cNvPr>
          <p:cNvPicPr>
            <a:picLocks noChangeAspect="1"/>
          </p:cNvPicPr>
          <p:nvPr/>
        </p:nvPicPr>
        <p:blipFill>
          <a:blip r:embed="rId2"/>
          <a:stretch>
            <a:fillRect/>
          </a:stretch>
        </p:blipFill>
        <p:spPr>
          <a:xfrm>
            <a:off x="9188605" y="44318"/>
            <a:ext cx="2871566" cy="6769363"/>
          </a:xfrm>
          <a:prstGeom prst="rect">
            <a:avLst/>
          </a:prstGeom>
        </p:spPr>
      </p:pic>
      <p:pic>
        <p:nvPicPr>
          <p:cNvPr id="6" name="Picture 5">
            <a:extLst>
              <a:ext uri="{FF2B5EF4-FFF2-40B4-BE49-F238E27FC236}">
                <a16:creationId xmlns:a16="http://schemas.microsoft.com/office/drawing/2014/main" id="{AD1D87A6-3B3B-4D2C-B00D-96860F6CDA9E}"/>
              </a:ext>
            </a:extLst>
          </p:cNvPr>
          <p:cNvPicPr>
            <a:picLocks noChangeAspect="1"/>
          </p:cNvPicPr>
          <p:nvPr/>
        </p:nvPicPr>
        <p:blipFill>
          <a:blip r:embed="rId3"/>
          <a:stretch>
            <a:fillRect/>
          </a:stretch>
        </p:blipFill>
        <p:spPr>
          <a:xfrm>
            <a:off x="959005" y="1423147"/>
            <a:ext cx="7608135" cy="5312189"/>
          </a:xfrm>
          <a:prstGeom prst="rect">
            <a:avLst/>
          </a:prstGeom>
        </p:spPr>
      </p:pic>
    </p:spTree>
    <p:extLst>
      <p:ext uri="{BB962C8B-B14F-4D97-AF65-F5344CB8AC3E}">
        <p14:creationId xmlns:p14="http://schemas.microsoft.com/office/powerpoint/2010/main" val="2882391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FB33E-F8C7-4E25-B736-C0019666CCBF}"/>
              </a:ext>
            </a:extLst>
          </p:cNvPr>
          <p:cNvSpPr>
            <a:spLocks noGrp="1"/>
          </p:cNvSpPr>
          <p:nvPr>
            <p:ph type="title"/>
          </p:nvPr>
        </p:nvSpPr>
        <p:spPr>
          <a:xfrm>
            <a:off x="2767361" y="122664"/>
            <a:ext cx="9532434" cy="772299"/>
          </a:xfrm>
        </p:spPr>
        <p:txBody>
          <a:bodyPr>
            <a:noAutofit/>
          </a:bodyPr>
          <a:lstStyle/>
          <a:p>
            <a:r>
              <a:rPr lang="en-US" altLang="en-US" sz="3200" b="1">
                <a:solidFill>
                  <a:srgbClr val="FF00FF"/>
                </a:solidFill>
                <a:latin typeface="Times New Roman" panose="02020603050405020304" pitchFamily="18" charset="0"/>
                <a:cs typeface="Times New Roman" panose="02020603050405020304" pitchFamily="18" charset="0"/>
              </a:rPr>
              <a:t>OPTIMIZATION PROBLEMS</a:t>
            </a:r>
            <a:endParaRPr lang="en-US" sz="3200" b="1">
              <a:solidFill>
                <a:srgbClr val="FF00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A2BAE9-6932-4B34-AB2B-17AE7D1B0D04}"/>
              </a:ext>
            </a:extLst>
          </p:cNvPr>
          <p:cNvSpPr>
            <a:spLocks noGrp="1"/>
          </p:cNvSpPr>
          <p:nvPr>
            <p:ph idx="1"/>
          </p:nvPr>
        </p:nvSpPr>
        <p:spPr>
          <a:xfrm>
            <a:off x="838199" y="894964"/>
            <a:ext cx="10580650" cy="5282000"/>
          </a:xfrm>
        </p:spPr>
        <p:txBody>
          <a:bodyPr>
            <a:normAutofit/>
          </a:bodyPr>
          <a:lstStyle/>
          <a:p>
            <a:pPr marL="0" indent="0" algn="just" eaLnBrk="1" hangingPunct="1">
              <a:buNone/>
            </a:pPr>
            <a:r>
              <a:rPr lang="en-US" altLang="en-US" b="1">
                <a:solidFill>
                  <a:srgbClr val="2913F5"/>
                </a:solidFill>
                <a:latin typeface="Times New Roman" panose="02020603050405020304" pitchFamily="18" charset="0"/>
                <a:cs typeface="Times New Roman" panose="02020603050405020304" pitchFamily="18" charset="0"/>
              </a:rPr>
              <a:t>Example 4</a:t>
            </a:r>
            <a:r>
              <a:rPr lang="en-US" altLang="en-US">
                <a:solidFill>
                  <a:srgbClr val="2913F5"/>
                </a:solidFill>
                <a:latin typeface="Times New Roman" panose="02020603050405020304" pitchFamily="18" charset="0"/>
                <a:cs typeface="Times New Roman" panose="02020603050405020304" pitchFamily="18" charset="0"/>
              </a:rPr>
              <a:t>:</a:t>
            </a:r>
            <a:r>
              <a:rPr lang="en-US" altLang="en-US">
                <a:solidFill>
                  <a:srgbClr val="010001"/>
                </a:solidFill>
                <a:latin typeface="Times New Roman" panose="02020603050405020304" pitchFamily="18" charset="0"/>
                <a:cs typeface="Times New Roman" panose="02020603050405020304" pitchFamily="18" charset="0"/>
              </a:rPr>
              <a:t> </a:t>
            </a:r>
          </a:p>
          <a:p>
            <a:pPr marL="0" indent="0" algn="just" eaLnBrk="1" hangingPunct="1">
              <a:buNone/>
            </a:pPr>
            <a:r>
              <a:rPr lang="en-US" altLang="en-US" sz="2800">
                <a:solidFill>
                  <a:srgbClr val="2913F5"/>
                </a:solidFill>
                <a:latin typeface="Times New Roman" panose="02020603050405020304" pitchFamily="18" charset="0"/>
                <a:cs typeface="Times New Roman" panose="02020603050405020304" pitchFamily="18" charset="0"/>
              </a:rPr>
              <a:t>A rectangular storage container with an open top is to have a volume of 15 </a:t>
            </a:r>
            <a:r>
              <a:rPr lang="en-US" altLang="en-US" sz="2800" i="1">
                <a:solidFill>
                  <a:srgbClr val="2913F5"/>
                </a:solidFill>
                <a:latin typeface="Times New Roman" panose="02020603050405020304" pitchFamily="18" charset="0"/>
                <a:cs typeface="Times New Roman" panose="02020603050405020304" pitchFamily="18" charset="0"/>
              </a:rPr>
              <a:t>m</a:t>
            </a:r>
            <a:r>
              <a:rPr lang="en-US" altLang="en-US" sz="2800" baseline="30000">
                <a:solidFill>
                  <a:srgbClr val="2913F5"/>
                </a:solidFill>
                <a:latin typeface="Times New Roman" panose="02020603050405020304" pitchFamily="18" charset="0"/>
                <a:cs typeface="Times New Roman" panose="02020603050405020304" pitchFamily="18" charset="0"/>
              </a:rPr>
              <a:t>3</a:t>
            </a:r>
            <a:r>
              <a:rPr lang="en-US" altLang="en-US" sz="2800">
                <a:solidFill>
                  <a:srgbClr val="2913F5"/>
                </a:solidFill>
                <a:latin typeface="Times New Roman" panose="02020603050405020304" pitchFamily="18" charset="0"/>
                <a:cs typeface="Times New Roman" panose="02020603050405020304" pitchFamily="18" charset="0"/>
              </a:rPr>
              <a:t> The length of its base is twice the width. </a:t>
            </a:r>
          </a:p>
          <a:p>
            <a:pPr marL="0" indent="0" algn="just" eaLnBrk="1" hangingPunct="1">
              <a:buNone/>
            </a:pPr>
            <a:r>
              <a:rPr lang="en-US" altLang="en-US" sz="2800">
                <a:solidFill>
                  <a:srgbClr val="2913F5"/>
                </a:solidFill>
                <a:latin typeface="Times New Roman" panose="02020603050405020304" pitchFamily="18" charset="0"/>
                <a:cs typeface="Times New Roman" panose="02020603050405020304" pitchFamily="18" charset="0"/>
              </a:rPr>
              <a:t>Material for the base costs $10 </a:t>
            </a:r>
            <a:r>
              <a:rPr lang="en-US" altLang="en-US" sz="2800" i="1">
                <a:solidFill>
                  <a:srgbClr val="2913F5"/>
                </a:solidFill>
                <a:latin typeface="Times New Roman" panose="02020603050405020304" pitchFamily="18" charset="0"/>
                <a:cs typeface="Times New Roman" panose="02020603050405020304" pitchFamily="18" charset="0"/>
              </a:rPr>
              <a:t>per square met</a:t>
            </a:r>
            <a:r>
              <a:rPr lang="en-US" altLang="en-US" sz="2800">
                <a:solidFill>
                  <a:srgbClr val="2913F5"/>
                </a:solidFill>
                <a:latin typeface="Times New Roman" panose="02020603050405020304" pitchFamily="18" charset="0"/>
                <a:cs typeface="Times New Roman" panose="02020603050405020304" pitchFamily="18" charset="0"/>
              </a:rPr>
              <a:t>er. Material for the sides costs $6 </a:t>
            </a:r>
            <a:r>
              <a:rPr lang="en-US" altLang="en-US" sz="2800" i="1">
                <a:solidFill>
                  <a:srgbClr val="2913F5"/>
                </a:solidFill>
                <a:latin typeface="Times New Roman" panose="02020603050405020304" pitchFamily="18" charset="0"/>
                <a:cs typeface="Times New Roman" panose="02020603050405020304" pitchFamily="18" charset="0"/>
              </a:rPr>
              <a:t>per square meter</a:t>
            </a:r>
            <a:r>
              <a:rPr lang="en-US" altLang="en-US" sz="2800">
                <a:solidFill>
                  <a:srgbClr val="2913F5"/>
                </a:solidFill>
                <a:latin typeface="Times New Roman" panose="02020603050405020304" pitchFamily="18" charset="0"/>
                <a:cs typeface="Times New Roman" panose="02020603050405020304" pitchFamily="18" charset="0"/>
              </a:rPr>
              <a:t>. Find the </a:t>
            </a:r>
            <a:r>
              <a:rPr lang="en-US" altLang="en-US" sz="2800" b="1">
                <a:solidFill>
                  <a:srgbClr val="2913F5"/>
                </a:solidFill>
                <a:latin typeface="Times New Roman" panose="02020603050405020304" pitchFamily="18" charset="0"/>
                <a:cs typeface="Times New Roman" panose="02020603050405020304" pitchFamily="18" charset="0"/>
              </a:rPr>
              <a:t>cost</a:t>
            </a:r>
            <a:r>
              <a:rPr lang="en-US" altLang="en-US" sz="2800">
                <a:solidFill>
                  <a:srgbClr val="2913F5"/>
                </a:solidFill>
                <a:latin typeface="Times New Roman" panose="02020603050405020304" pitchFamily="18" charset="0"/>
                <a:cs typeface="Times New Roman" panose="02020603050405020304" pitchFamily="18" charset="0"/>
              </a:rPr>
              <a:t> of materials for the </a:t>
            </a:r>
            <a:r>
              <a:rPr lang="en-US" altLang="en-US" sz="2800" b="1">
                <a:solidFill>
                  <a:srgbClr val="2913F5"/>
                </a:solidFill>
                <a:latin typeface="Times New Roman" panose="02020603050405020304" pitchFamily="18" charset="0"/>
                <a:cs typeface="Times New Roman" panose="02020603050405020304" pitchFamily="18" charset="0"/>
              </a:rPr>
              <a:t>cheapest</a:t>
            </a:r>
            <a:r>
              <a:rPr lang="en-US" altLang="en-US" sz="2800">
                <a:solidFill>
                  <a:srgbClr val="2913F5"/>
                </a:solidFill>
                <a:latin typeface="Times New Roman" panose="02020603050405020304" pitchFamily="18" charset="0"/>
                <a:cs typeface="Times New Roman" panose="02020603050405020304" pitchFamily="18" charset="0"/>
              </a:rPr>
              <a:t> such container. </a:t>
            </a:r>
          </a:p>
          <a:p>
            <a:pPr marL="0" indent="3175" algn="just" eaLnBrk="1" hangingPunct="1">
              <a:spcBef>
                <a:spcPct val="50000"/>
              </a:spcBef>
              <a:buFontTx/>
              <a:buNone/>
            </a:pPr>
            <a:r>
              <a:rPr lang="en-US" b="1">
                <a:solidFill>
                  <a:srgbClr val="FF0000"/>
                </a:solidFill>
                <a:latin typeface="Times New Roman" panose="02020603050405020304" pitchFamily="18" charset="0"/>
                <a:cs typeface="Times New Roman" panose="02020603050405020304" pitchFamily="18" charset="0"/>
              </a:rPr>
              <a:t>Homework.</a:t>
            </a:r>
          </a:p>
        </p:txBody>
      </p:sp>
    </p:spTree>
    <p:extLst>
      <p:ext uri="{BB962C8B-B14F-4D97-AF65-F5344CB8AC3E}">
        <p14:creationId xmlns:p14="http://schemas.microsoft.com/office/powerpoint/2010/main" val="3674803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3">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2C81B-C518-43B7-8EFD-5E8FBE781C60}"/>
              </a:ext>
            </a:extLst>
          </p:cNvPr>
          <p:cNvSpPr>
            <a:spLocks noGrp="1"/>
          </p:cNvSpPr>
          <p:nvPr>
            <p:ph type="title"/>
          </p:nvPr>
        </p:nvSpPr>
        <p:spPr>
          <a:xfrm>
            <a:off x="1072375" y="301083"/>
            <a:ext cx="10034240" cy="4237464"/>
          </a:xfrm>
        </p:spPr>
        <p:txBody>
          <a:bodyPr>
            <a:normAutofit/>
          </a:bodyPr>
          <a:lstStyle/>
          <a:p>
            <a:pPr algn="ctr"/>
            <a:r>
              <a:rPr lang="en-US" sz="6000" b="1" i="0">
                <a:solidFill>
                  <a:srgbClr val="FF00FF"/>
                </a:solidFill>
                <a:effectLst/>
                <a:latin typeface="Times New Roman" panose="02020603050405020304" pitchFamily="18" charset="0"/>
                <a:cs typeface="Times New Roman" panose="02020603050405020304" pitchFamily="18" charset="0"/>
              </a:rPr>
              <a:t>3.6.</a:t>
            </a:r>
            <a:br>
              <a:rPr lang="en-US" sz="6600" b="1" i="0">
                <a:solidFill>
                  <a:srgbClr val="FF00FF"/>
                </a:solidFill>
                <a:effectLst/>
                <a:latin typeface="Times New Roman" panose="02020603050405020304" pitchFamily="18" charset="0"/>
                <a:cs typeface="Times New Roman" panose="02020603050405020304" pitchFamily="18" charset="0"/>
              </a:rPr>
            </a:br>
            <a:r>
              <a:rPr lang="en-US" sz="6600" b="1" i="0">
                <a:solidFill>
                  <a:srgbClr val="FF00FF"/>
                </a:solidFill>
                <a:effectLst/>
                <a:latin typeface="Times New Roman" panose="02020603050405020304" pitchFamily="18" charset="0"/>
                <a:cs typeface="Times New Roman" panose="02020603050405020304" pitchFamily="18" charset="0"/>
              </a:rPr>
              <a:t> </a:t>
            </a:r>
            <a:r>
              <a:rPr lang="en-US" sz="4000" b="1" i="0">
                <a:solidFill>
                  <a:srgbClr val="FF00FF"/>
                </a:solidFill>
                <a:effectLst/>
                <a:latin typeface="Times New Roman" panose="02020603050405020304" pitchFamily="18" charset="0"/>
                <a:cs typeface="Times New Roman" panose="02020603050405020304" pitchFamily="18" charset="0"/>
              </a:rPr>
              <a:t>APPLICATIONS OF DIFFERENTIATION</a:t>
            </a:r>
            <a:br>
              <a:rPr lang="en-US" sz="6600" b="1" i="0">
                <a:solidFill>
                  <a:srgbClr val="FF00FF"/>
                </a:solidFill>
                <a:effectLst/>
                <a:latin typeface="Times New Roman" panose="02020603050405020304" pitchFamily="18" charset="0"/>
                <a:cs typeface="Times New Roman" panose="02020603050405020304" pitchFamily="18" charset="0"/>
              </a:rPr>
            </a:br>
            <a:r>
              <a:rPr lang="en-US" sz="5400" b="1" i="0">
                <a:solidFill>
                  <a:srgbClr val="FF00FF"/>
                </a:solidFill>
                <a:effectLst/>
                <a:latin typeface="Times New Roman" panose="02020603050405020304" pitchFamily="18" charset="0"/>
                <a:cs typeface="Times New Roman" panose="02020603050405020304" pitchFamily="18" charset="0"/>
              </a:rPr>
              <a:t>Newton’s Method</a:t>
            </a:r>
            <a:endParaRPr lang="en-US" sz="6600"/>
          </a:p>
        </p:txBody>
      </p:sp>
      <p:sp>
        <p:nvSpPr>
          <p:cNvPr id="4" name="TextBox 3">
            <a:extLst>
              <a:ext uri="{FF2B5EF4-FFF2-40B4-BE49-F238E27FC236}">
                <a16:creationId xmlns:a16="http://schemas.microsoft.com/office/drawing/2014/main" id="{DBAD5F77-71C4-4EE5-9E62-C5CF99A98A32}"/>
              </a:ext>
            </a:extLst>
          </p:cNvPr>
          <p:cNvSpPr txBox="1"/>
          <p:nvPr/>
        </p:nvSpPr>
        <p:spPr>
          <a:xfrm>
            <a:off x="2965295" y="4420327"/>
            <a:ext cx="6261410" cy="1384995"/>
          </a:xfrm>
          <a:prstGeom prst="rect">
            <a:avLst/>
          </a:prstGeom>
          <a:noFill/>
        </p:spPr>
        <p:txBody>
          <a:bodyPr wrap="square">
            <a:spAutoFit/>
          </a:bodyPr>
          <a:lstStyle/>
          <a:p>
            <a:pPr algn="ctr" eaLnBrk="1" hangingPunct="1"/>
            <a:r>
              <a:rPr lang="en-US" altLang="en-US" sz="2800">
                <a:solidFill>
                  <a:srgbClr val="800000"/>
                </a:solidFill>
                <a:latin typeface="Times New Roman" panose="02020603050405020304" pitchFamily="18" charset="0"/>
                <a:cs typeface="Times New Roman" panose="02020603050405020304" pitchFamily="18" charset="0"/>
              </a:rPr>
              <a:t>In this section, we will learn:</a:t>
            </a:r>
          </a:p>
          <a:p>
            <a:pPr algn="ctr" eaLnBrk="1" hangingPunct="1"/>
            <a:r>
              <a:rPr lang="en-US" altLang="en-US" sz="2800">
                <a:solidFill>
                  <a:srgbClr val="800000"/>
                </a:solidFill>
                <a:latin typeface="Times New Roman" panose="02020603050405020304" pitchFamily="18" charset="0"/>
                <a:cs typeface="Times New Roman" panose="02020603050405020304" pitchFamily="18" charset="0"/>
              </a:rPr>
              <a:t>How to solve high-degree equations </a:t>
            </a:r>
          </a:p>
          <a:p>
            <a:pPr algn="ctr" eaLnBrk="1" hangingPunct="1"/>
            <a:r>
              <a:rPr lang="en-US" altLang="en-US" sz="2800">
                <a:solidFill>
                  <a:srgbClr val="800000"/>
                </a:solidFill>
                <a:latin typeface="Times New Roman" panose="02020603050405020304" pitchFamily="18" charset="0"/>
                <a:cs typeface="Times New Roman" panose="02020603050405020304" pitchFamily="18" charset="0"/>
              </a:rPr>
              <a:t>using Newton’s method.</a:t>
            </a:r>
          </a:p>
        </p:txBody>
      </p:sp>
    </p:spTree>
    <p:extLst>
      <p:ext uri="{BB962C8B-B14F-4D97-AF65-F5344CB8AC3E}">
        <p14:creationId xmlns:p14="http://schemas.microsoft.com/office/powerpoint/2010/main" val="19514317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272162FD-2E87-4BF9-97DA-4AF1C01BDF89}"/>
              </a:ext>
            </a:extLst>
          </p:cNvPr>
          <p:cNvSpPr/>
          <p:nvPr/>
        </p:nvSpPr>
        <p:spPr>
          <a:xfrm>
            <a:off x="739698" y="903250"/>
            <a:ext cx="10712604" cy="1706136"/>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4071CF-6FEE-40F9-9AE0-D9015DD2D5F6}"/>
              </a:ext>
            </a:extLst>
          </p:cNvPr>
          <p:cNvSpPr>
            <a:spLocks noGrp="1"/>
          </p:cNvSpPr>
          <p:nvPr>
            <p:ph idx="1"/>
          </p:nvPr>
        </p:nvSpPr>
        <p:spPr>
          <a:xfrm>
            <a:off x="838200" y="981714"/>
            <a:ext cx="10515600" cy="4771909"/>
          </a:xfrm>
        </p:spPr>
        <p:txBody>
          <a:bodyPr/>
          <a:lstStyle/>
          <a:p>
            <a:pPr marL="0" indent="0">
              <a:buNone/>
            </a:pPr>
            <a:r>
              <a:rPr lang="en-US" b="1">
                <a:solidFill>
                  <a:srgbClr val="AD13AD"/>
                </a:solidFill>
                <a:latin typeface="Times New Roman" panose="02020603050405020304" pitchFamily="18" charset="0"/>
                <a:cs typeface="Times New Roman" panose="02020603050405020304" pitchFamily="18" charset="0"/>
              </a:rPr>
              <a:t>Definition 1:</a:t>
            </a:r>
          </a:p>
          <a:p>
            <a:pPr marL="0" indent="0" algn="just">
              <a:lnSpc>
                <a:spcPct val="100000"/>
              </a:lnSpc>
              <a:buNone/>
            </a:pPr>
            <a:r>
              <a:rPr lang="en-US" altLang="en-US" sz="3000">
                <a:solidFill>
                  <a:srgbClr val="AD13AD"/>
                </a:solidFill>
                <a:latin typeface="Times New Roman" panose="02020603050405020304" pitchFamily="18" charset="0"/>
                <a:cs typeface="Times New Roman" panose="02020603050405020304" pitchFamily="18" charset="0"/>
              </a:rPr>
              <a:t>A function  </a:t>
            </a:r>
            <a:r>
              <a:rPr lang="en-US" altLang="en-US" sz="3000" i="1">
                <a:solidFill>
                  <a:srgbClr val="AD13AD"/>
                </a:solidFill>
                <a:latin typeface="Times New Roman" panose="02020603050405020304" pitchFamily="18" charset="0"/>
                <a:cs typeface="Times New Roman" panose="02020603050405020304" pitchFamily="18" charset="0"/>
              </a:rPr>
              <a:t>f</a:t>
            </a:r>
            <a:r>
              <a:rPr lang="en-US" altLang="en-US" sz="3000">
                <a:solidFill>
                  <a:srgbClr val="AD13AD"/>
                </a:solidFill>
                <a:latin typeface="Times New Roman" panose="02020603050405020304" pitchFamily="18" charset="0"/>
                <a:cs typeface="Times New Roman" panose="02020603050405020304" pitchFamily="18" charset="0"/>
              </a:rPr>
              <a:t>  has an </a:t>
            </a:r>
            <a:r>
              <a:rPr lang="en-US" altLang="en-US" sz="3000" b="1" i="1">
                <a:solidFill>
                  <a:srgbClr val="AD13AD"/>
                </a:solidFill>
                <a:latin typeface="Times New Roman" panose="02020603050405020304" pitchFamily="18" charset="0"/>
                <a:cs typeface="Times New Roman" panose="02020603050405020304" pitchFamily="18" charset="0"/>
              </a:rPr>
              <a:t>absolute maximum </a:t>
            </a:r>
            <a:r>
              <a:rPr lang="en-US" altLang="en-US" sz="3000">
                <a:solidFill>
                  <a:srgbClr val="AD13AD"/>
                </a:solidFill>
                <a:latin typeface="Times New Roman" panose="02020603050405020304" pitchFamily="18" charset="0"/>
                <a:cs typeface="Times New Roman" panose="02020603050405020304" pitchFamily="18" charset="0"/>
              </a:rPr>
              <a:t>(or </a:t>
            </a:r>
            <a:r>
              <a:rPr lang="en-US" altLang="en-US" sz="3000" b="1" i="1">
                <a:solidFill>
                  <a:srgbClr val="AD13AD"/>
                </a:solidFill>
                <a:latin typeface="Times New Roman" panose="02020603050405020304" pitchFamily="18" charset="0"/>
                <a:cs typeface="Times New Roman" panose="02020603050405020304" pitchFamily="18" charset="0"/>
              </a:rPr>
              <a:t>global maximum</a:t>
            </a:r>
            <a:r>
              <a:rPr lang="en-US" altLang="en-US" sz="3000">
                <a:solidFill>
                  <a:srgbClr val="AD13AD"/>
                </a:solidFill>
                <a:latin typeface="Times New Roman" panose="02020603050405020304" pitchFamily="18" charset="0"/>
                <a:cs typeface="Times New Roman" panose="02020603050405020304" pitchFamily="18" charset="0"/>
              </a:rPr>
              <a:t>) at </a:t>
            </a:r>
            <a:r>
              <a:rPr lang="en-US" altLang="en-US" sz="3000" i="1">
                <a:solidFill>
                  <a:srgbClr val="AD13AD"/>
                </a:solidFill>
                <a:latin typeface="Times New Roman" panose="02020603050405020304" pitchFamily="18" charset="0"/>
                <a:cs typeface="Times New Roman" panose="02020603050405020304" pitchFamily="18" charset="0"/>
              </a:rPr>
              <a:t>d</a:t>
            </a:r>
            <a:r>
              <a:rPr lang="en-US" altLang="en-US" sz="3000">
                <a:solidFill>
                  <a:srgbClr val="AD13AD"/>
                </a:solidFill>
                <a:latin typeface="Times New Roman" panose="02020603050405020304" pitchFamily="18" charset="0"/>
                <a:cs typeface="Times New Roman" panose="02020603050405020304" pitchFamily="18" charset="0"/>
              </a:rPr>
              <a:t> if </a:t>
            </a:r>
            <a:r>
              <a:rPr lang="en-US" altLang="en-US" sz="3000" i="1">
                <a:solidFill>
                  <a:srgbClr val="AD13AD"/>
                </a:solidFill>
                <a:latin typeface="Times New Roman" panose="02020603050405020304" pitchFamily="18" charset="0"/>
                <a:cs typeface="Times New Roman" panose="02020603050405020304" pitchFamily="18" charset="0"/>
              </a:rPr>
              <a:t>f(d)</a:t>
            </a:r>
            <a:r>
              <a:rPr lang="en-US" altLang="en-US" sz="3000">
                <a:solidFill>
                  <a:srgbClr val="AD13AD"/>
                </a:solidFill>
                <a:latin typeface="Times New Roman" panose="02020603050405020304" pitchFamily="18" charset="0"/>
                <a:cs typeface="Times New Roman" panose="02020603050405020304" pitchFamily="18" charset="0"/>
              </a:rPr>
              <a:t> ≥ </a:t>
            </a:r>
            <a:r>
              <a:rPr lang="en-US" altLang="en-US" sz="3000" i="1">
                <a:solidFill>
                  <a:srgbClr val="AD13AD"/>
                </a:solidFill>
                <a:latin typeface="Times New Roman" panose="02020603050405020304" pitchFamily="18" charset="0"/>
                <a:cs typeface="Times New Roman" panose="02020603050405020304" pitchFamily="18" charset="0"/>
              </a:rPr>
              <a:t>f(x)</a:t>
            </a:r>
            <a:r>
              <a:rPr lang="en-US" altLang="en-US" sz="3000">
                <a:solidFill>
                  <a:srgbClr val="AD13AD"/>
                </a:solidFill>
                <a:latin typeface="Times New Roman" panose="02020603050405020304" pitchFamily="18" charset="0"/>
                <a:cs typeface="Times New Roman" panose="02020603050405020304" pitchFamily="18" charset="0"/>
              </a:rPr>
              <a:t> </a:t>
            </a:r>
            <a:r>
              <a:rPr lang="en-US" altLang="en-US" sz="3000" b="1">
                <a:solidFill>
                  <a:srgbClr val="FF0000"/>
                </a:solidFill>
                <a:latin typeface="Times New Roman" panose="02020603050405020304" pitchFamily="18" charset="0"/>
                <a:cs typeface="Times New Roman" panose="02020603050405020304" pitchFamily="18" charset="0"/>
              </a:rPr>
              <a:t>for all </a:t>
            </a:r>
            <a:r>
              <a:rPr lang="en-US" altLang="en-US" sz="3000" b="1" i="1">
                <a:solidFill>
                  <a:srgbClr val="FF0000"/>
                </a:solidFill>
                <a:latin typeface="Times New Roman" panose="02020603050405020304" pitchFamily="18" charset="0"/>
                <a:cs typeface="Times New Roman" panose="02020603050405020304" pitchFamily="18" charset="0"/>
              </a:rPr>
              <a:t>x</a:t>
            </a:r>
            <a:r>
              <a:rPr lang="en-US" altLang="en-US" sz="3000" b="1">
                <a:solidFill>
                  <a:srgbClr val="FF0000"/>
                </a:solidFill>
                <a:latin typeface="Times New Roman" panose="02020603050405020304" pitchFamily="18" charset="0"/>
                <a:cs typeface="Times New Roman" panose="02020603050405020304" pitchFamily="18" charset="0"/>
              </a:rPr>
              <a:t> in </a:t>
            </a:r>
            <a:r>
              <a:rPr lang="en-US" altLang="en-US" sz="3000" b="1" i="1">
                <a:solidFill>
                  <a:srgbClr val="FF0000"/>
                </a:solidFill>
                <a:latin typeface="Times New Roman" panose="02020603050405020304" pitchFamily="18" charset="0"/>
                <a:cs typeface="Times New Roman" panose="02020603050405020304" pitchFamily="18" charset="0"/>
              </a:rPr>
              <a:t>D</a:t>
            </a:r>
            <a:r>
              <a:rPr lang="en-US" altLang="en-US" sz="3000">
                <a:solidFill>
                  <a:srgbClr val="AD13AD"/>
                </a:solidFill>
                <a:latin typeface="Times New Roman" panose="02020603050405020304" pitchFamily="18" charset="0"/>
                <a:cs typeface="Times New Roman" panose="02020603050405020304" pitchFamily="18" charset="0"/>
              </a:rPr>
              <a:t>, where </a:t>
            </a:r>
            <a:r>
              <a:rPr lang="en-US" altLang="en-US" sz="3000" i="1">
                <a:solidFill>
                  <a:srgbClr val="AD13AD"/>
                </a:solidFill>
                <a:latin typeface="Times New Roman" panose="02020603050405020304" pitchFamily="18" charset="0"/>
                <a:cs typeface="Times New Roman" panose="02020603050405020304" pitchFamily="18" charset="0"/>
              </a:rPr>
              <a:t>D</a:t>
            </a:r>
            <a:r>
              <a:rPr lang="en-US" altLang="en-US" sz="3000">
                <a:solidFill>
                  <a:srgbClr val="AD13AD"/>
                </a:solidFill>
                <a:latin typeface="Times New Roman" panose="02020603050405020304" pitchFamily="18" charset="0"/>
                <a:cs typeface="Times New Roman" panose="02020603050405020304" pitchFamily="18" charset="0"/>
              </a:rPr>
              <a:t> is the domain of </a:t>
            </a:r>
            <a:r>
              <a:rPr lang="en-US" altLang="en-US" sz="3000" i="1">
                <a:solidFill>
                  <a:srgbClr val="AD13AD"/>
                </a:solidFill>
                <a:latin typeface="Times New Roman" panose="02020603050405020304" pitchFamily="18" charset="0"/>
                <a:cs typeface="Times New Roman" panose="02020603050405020304" pitchFamily="18" charset="0"/>
              </a:rPr>
              <a:t>f</a:t>
            </a:r>
            <a:r>
              <a:rPr lang="en-US" altLang="en-US" sz="3000">
                <a:solidFill>
                  <a:srgbClr val="AD13AD"/>
                </a:solidFill>
                <a:latin typeface="Times New Roman" panose="02020603050405020304" pitchFamily="18" charset="0"/>
                <a:cs typeface="Times New Roman" panose="02020603050405020304" pitchFamily="18" charset="0"/>
              </a:rPr>
              <a:t>. </a:t>
            </a:r>
            <a:endParaRPr lang="en-US" altLang="en-US">
              <a:solidFill>
                <a:srgbClr val="AD13AD"/>
              </a:solidFill>
              <a:latin typeface="Times New Roman" panose="02020603050405020304" pitchFamily="18" charset="0"/>
              <a:cs typeface="Times New Roman" panose="02020603050405020304" pitchFamily="18" charset="0"/>
            </a:endParaRPr>
          </a:p>
          <a:p>
            <a:pPr marL="0" indent="0" algn="just">
              <a:buNone/>
            </a:pPr>
            <a:endParaRPr lang="en-US" altLang="en-US" sz="2800">
              <a:latin typeface="Times New Roman" panose="02020603050405020304" pitchFamily="18" charset="0"/>
              <a:cs typeface="Times New Roman" panose="02020603050405020304" pitchFamily="18" charset="0"/>
            </a:endParaRPr>
          </a:p>
          <a:p>
            <a:pPr marL="0" indent="0">
              <a:buNone/>
            </a:pPr>
            <a:r>
              <a:rPr lang="en-US" altLang="en-US" sz="2800">
                <a:latin typeface="Times New Roman" panose="02020603050405020304" pitchFamily="18" charset="0"/>
                <a:cs typeface="Times New Roman" panose="02020603050405020304" pitchFamily="18" charset="0"/>
              </a:rPr>
              <a:t>The number </a:t>
            </a:r>
            <a:r>
              <a:rPr lang="en-US" altLang="en-US" sz="2800" i="1">
                <a:latin typeface="Times New Roman" panose="02020603050405020304" pitchFamily="18" charset="0"/>
                <a:cs typeface="Times New Roman" panose="02020603050405020304" pitchFamily="18" charset="0"/>
              </a:rPr>
              <a:t>f(d)</a:t>
            </a:r>
            <a:r>
              <a:rPr lang="en-US" altLang="en-US" sz="2800">
                <a:latin typeface="Times New Roman" panose="02020603050405020304" pitchFamily="18" charset="0"/>
                <a:cs typeface="Times New Roman" panose="02020603050405020304" pitchFamily="18" charset="0"/>
              </a:rPr>
              <a:t> is called the</a:t>
            </a:r>
            <a:br>
              <a:rPr lang="en-US" altLang="en-US" sz="2800">
                <a:latin typeface="Times New Roman" panose="02020603050405020304" pitchFamily="18" charset="0"/>
                <a:cs typeface="Times New Roman" panose="02020603050405020304" pitchFamily="18" charset="0"/>
              </a:rPr>
            </a:br>
            <a:r>
              <a:rPr lang="en-US" altLang="en-US" sz="2800" b="1">
                <a:latin typeface="Times New Roman" panose="02020603050405020304" pitchFamily="18" charset="0"/>
                <a:cs typeface="Times New Roman" panose="02020603050405020304" pitchFamily="18" charset="0"/>
              </a:rPr>
              <a:t>maximum value of </a:t>
            </a:r>
            <a:r>
              <a:rPr lang="en-US" altLang="en-US" sz="2800" b="1" i="1">
                <a:latin typeface="Times New Roman" panose="02020603050405020304" pitchFamily="18" charset="0"/>
                <a:cs typeface="Times New Roman" panose="02020603050405020304" pitchFamily="18" charset="0"/>
              </a:rPr>
              <a:t>f</a:t>
            </a:r>
            <a:r>
              <a:rPr lang="en-US" altLang="en-US" sz="2800" b="1">
                <a:latin typeface="Times New Roman" panose="02020603050405020304" pitchFamily="18" charset="0"/>
                <a:cs typeface="Times New Roman" panose="02020603050405020304" pitchFamily="18" charset="0"/>
              </a:rPr>
              <a:t> on D</a:t>
            </a:r>
            <a:r>
              <a:rPr lang="en-US" altLang="en-US" sz="2800">
                <a:latin typeface="Times New Roman" panose="02020603050405020304" pitchFamily="18" charset="0"/>
                <a:cs typeface="Times New Roman" panose="02020603050405020304" pitchFamily="18" charset="0"/>
              </a:rPr>
              <a:t>.</a:t>
            </a:r>
          </a:p>
          <a:p>
            <a:pPr marL="0" indent="0">
              <a:buNone/>
            </a:pPr>
            <a:endParaRPr lang="en-US" altLang="en-US" sz="2800">
              <a:latin typeface="Times New Roman" panose="02020603050405020304" pitchFamily="18" charset="0"/>
              <a:cs typeface="Times New Roman" panose="02020603050405020304" pitchFamily="18" charset="0"/>
            </a:endParaRPr>
          </a:p>
          <a:p>
            <a:pPr marL="0" indent="0">
              <a:buNone/>
            </a:pPr>
            <a:r>
              <a:rPr lang="en-US" altLang="en-US" sz="2800" i="1">
                <a:latin typeface="Times New Roman" panose="02020603050405020304" pitchFamily="18" charset="0"/>
                <a:cs typeface="Times New Roman" panose="02020603050405020304" pitchFamily="18" charset="0"/>
              </a:rPr>
              <a:t>(d, f(d)) </a:t>
            </a:r>
            <a:r>
              <a:rPr lang="en-US" altLang="en-US" sz="2800">
                <a:latin typeface="Times New Roman" panose="02020603050405020304" pitchFamily="18" charset="0"/>
                <a:cs typeface="Times New Roman" panose="02020603050405020304" pitchFamily="18" charset="0"/>
              </a:rPr>
              <a:t>is the highest point on the graph.</a:t>
            </a:r>
          </a:p>
          <a:p>
            <a:pPr marL="0" indent="0">
              <a:buNone/>
            </a:pPr>
            <a:endParaRPr lang="en-US">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ABE0CD4-6EB4-4360-90A0-1D50DA4FB5DC}"/>
              </a:ext>
            </a:extLst>
          </p:cNvPr>
          <p:cNvSpPr txBox="1"/>
          <p:nvPr/>
        </p:nvSpPr>
        <p:spPr>
          <a:xfrm>
            <a:off x="2539689" y="191163"/>
            <a:ext cx="7909003" cy="584775"/>
          </a:xfrm>
          <a:prstGeom prst="rect">
            <a:avLst/>
          </a:prstGeom>
          <a:noFill/>
        </p:spPr>
        <p:txBody>
          <a:bodyPr wrap="square">
            <a:spAutoFit/>
          </a:bodyPr>
          <a:lstStyle/>
          <a:p>
            <a:r>
              <a:rPr lang="en-US" altLang="en-US" sz="3200" b="1">
                <a:solidFill>
                  <a:srgbClr val="FF0000"/>
                </a:solidFill>
                <a:latin typeface="Times New Roman" panose="02020603050405020304" pitchFamily="18" charset="0"/>
                <a:cs typeface="Times New Roman" panose="02020603050405020304" pitchFamily="18" charset="0"/>
              </a:rPr>
              <a:t>MAXIMUM &amp; MINIMUM VALUES</a:t>
            </a:r>
            <a:endParaRPr lang="en-US" sz="3200" b="1">
              <a:solidFill>
                <a:srgbClr val="FF0000"/>
              </a:solidFill>
              <a:latin typeface="Times New Roman" panose="02020603050405020304" pitchFamily="18" charset="0"/>
              <a:cs typeface="Times New Roman" panose="02020603050405020304" pitchFamily="18" charset="0"/>
            </a:endParaRPr>
          </a:p>
        </p:txBody>
      </p:sp>
      <p:pic>
        <p:nvPicPr>
          <p:cNvPr id="9" name="Picture 8" descr="Histogram&#10;&#10;Description automatically generated">
            <a:extLst>
              <a:ext uri="{FF2B5EF4-FFF2-40B4-BE49-F238E27FC236}">
                <a16:creationId xmlns:a16="http://schemas.microsoft.com/office/drawing/2014/main" id="{A8D56CDC-F87C-40F6-96C1-D8019C2A17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6036" y="2977376"/>
            <a:ext cx="5415964" cy="3880625"/>
          </a:xfrm>
          <a:prstGeom prst="rect">
            <a:avLst/>
          </a:prstGeom>
        </p:spPr>
      </p:pic>
    </p:spTree>
    <p:extLst>
      <p:ext uri="{BB962C8B-B14F-4D97-AF65-F5344CB8AC3E}">
        <p14:creationId xmlns:p14="http://schemas.microsoft.com/office/powerpoint/2010/main" val="416816707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B3527-4E40-4326-8F89-663769919C1E}"/>
              </a:ext>
            </a:extLst>
          </p:cNvPr>
          <p:cNvSpPr>
            <a:spLocks noGrp="1"/>
          </p:cNvSpPr>
          <p:nvPr>
            <p:ph type="title"/>
          </p:nvPr>
        </p:nvSpPr>
        <p:spPr>
          <a:xfrm>
            <a:off x="2609385" y="142101"/>
            <a:ext cx="8744415" cy="816904"/>
          </a:xfrm>
        </p:spPr>
        <p:txBody>
          <a:bodyPr/>
          <a:lstStyle/>
          <a:p>
            <a:r>
              <a:rPr lang="en-US" altLang="en-US" b="1">
                <a:solidFill>
                  <a:srgbClr val="FF00FF"/>
                </a:solidFill>
                <a:latin typeface="Times New Roman" panose="02020603050405020304" pitchFamily="18" charset="0"/>
                <a:cs typeface="Times New Roman" panose="02020603050405020304" pitchFamily="18" charset="0"/>
              </a:rPr>
              <a:t>NUMERICAL ROOTFINDERS</a:t>
            </a:r>
            <a:endParaRPr lang="en-US" b="1">
              <a:solidFill>
                <a:srgbClr val="FF00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76CAAB2-1597-48F6-8FB1-6B0747630CC3}"/>
              </a:ext>
            </a:extLst>
          </p:cNvPr>
          <p:cNvSpPr>
            <a:spLocks noGrp="1"/>
          </p:cNvSpPr>
          <p:nvPr>
            <p:ph idx="1"/>
          </p:nvPr>
        </p:nvSpPr>
        <p:spPr>
          <a:xfrm>
            <a:off x="838200" y="1092820"/>
            <a:ext cx="10515600" cy="5084143"/>
          </a:xfrm>
        </p:spPr>
        <p:txBody>
          <a:bodyPr>
            <a:normAutofit/>
          </a:bodyPr>
          <a:lstStyle/>
          <a:p>
            <a:pPr marL="0" indent="3175" algn="just" eaLnBrk="1" hangingPunct="1">
              <a:lnSpc>
                <a:spcPct val="100000"/>
              </a:lnSpc>
              <a:spcBef>
                <a:spcPct val="50000"/>
              </a:spcBef>
              <a:buFontTx/>
              <a:buNone/>
            </a:pPr>
            <a:r>
              <a:rPr lang="en-US" altLang="en-US" sz="3600">
                <a:solidFill>
                  <a:srgbClr val="0033CC"/>
                </a:solidFill>
                <a:latin typeface="Times New Roman" panose="02020603050405020304" pitchFamily="18" charset="0"/>
                <a:cs typeface="Times New Roman" panose="02020603050405020304" pitchFamily="18" charset="0"/>
              </a:rPr>
              <a:t>How do those numerical root finders work?</a:t>
            </a:r>
            <a:endParaRPr lang="en-US" altLang="en-US">
              <a:solidFill>
                <a:srgbClr val="0033CC"/>
              </a:solidFill>
              <a:latin typeface="Times New Roman" panose="02020603050405020304" pitchFamily="18" charset="0"/>
              <a:cs typeface="Times New Roman" panose="02020603050405020304" pitchFamily="18" charset="0"/>
            </a:endParaRPr>
          </a:p>
          <a:p>
            <a:pPr marL="401638" lvl="1" algn="just" eaLnBrk="1" hangingPunct="1">
              <a:lnSpc>
                <a:spcPct val="100000"/>
              </a:lnSpc>
              <a:spcBef>
                <a:spcPct val="50000"/>
              </a:spcBef>
            </a:pPr>
            <a:r>
              <a:rPr lang="en-US" altLang="en-US" sz="3200">
                <a:solidFill>
                  <a:srgbClr val="0033CC"/>
                </a:solidFill>
                <a:latin typeface="Times New Roman" panose="02020603050405020304" pitchFamily="18" charset="0"/>
                <a:cs typeface="Times New Roman" panose="02020603050405020304" pitchFamily="18" charset="0"/>
              </a:rPr>
              <a:t>They use a variety of methods.</a:t>
            </a:r>
          </a:p>
          <a:p>
            <a:pPr marL="401638" lvl="1" algn="just" eaLnBrk="1" hangingPunct="1">
              <a:lnSpc>
                <a:spcPct val="100000"/>
              </a:lnSpc>
              <a:spcBef>
                <a:spcPct val="50000"/>
              </a:spcBef>
            </a:pPr>
            <a:r>
              <a:rPr lang="en-US" altLang="en-US" sz="3200">
                <a:solidFill>
                  <a:srgbClr val="0033CC"/>
                </a:solidFill>
                <a:latin typeface="Times New Roman" panose="02020603050405020304" pitchFamily="18" charset="0"/>
                <a:cs typeface="Times New Roman" panose="02020603050405020304" pitchFamily="18" charset="0"/>
              </a:rPr>
              <a:t>Most, though, make some use of Newton’s method, also called the Newton-Raphson method.</a:t>
            </a:r>
          </a:p>
        </p:txBody>
      </p:sp>
    </p:spTree>
    <p:extLst>
      <p:ext uri="{BB962C8B-B14F-4D97-AF65-F5344CB8AC3E}">
        <p14:creationId xmlns:p14="http://schemas.microsoft.com/office/powerpoint/2010/main" val="6342932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B3527-4E40-4326-8F89-663769919C1E}"/>
              </a:ext>
            </a:extLst>
          </p:cNvPr>
          <p:cNvSpPr>
            <a:spLocks noGrp="1"/>
          </p:cNvSpPr>
          <p:nvPr>
            <p:ph type="title"/>
          </p:nvPr>
        </p:nvSpPr>
        <p:spPr>
          <a:xfrm>
            <a:off x="2609385" y="142101"/>
            <a:ext cx="8744415" cy="816904"/>
          </a:xfrm>
        </p:spPr>
        <p:txBody>
          <a:bodyPr/>
          <a:lstStyle/>
          <a:p>
            <a:r>
              <a:rPr lang="en-US" altLang="en-US" b="1">
                <a:solidFill>
                  <a:srgbClr val="FF00FF"/>
                </a:solidFill>
                <a:latin typeface="Times New Roman" panose="02020603050405020304" pitchFamily="18" charset="0"/>
                <a:cs typeface="Times New Roman" panose="02020603050405020304" pitchFamily="18" charset="0"/>
              </a:rPr>
              <a:t>NEWTON’S METHOD</a:t>
            </a:r>
            <a:endParaRPr lang="en-US" b="1">
              <a:solidFill>
                <a:srgbClr val="FF00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76CAAB2-1597-48F6-8FB1-6B0747630CC3}"/>
              </a:ext>
            </a:extLst>
          </p:cNvPr>
          <p:cNvSpPr>
            <a:spLocks noGrp="1"/>
          </p:cNvSpPr>
          <p:nvPr>
            <p:ph idx="1"/>
          </p:nvPr>
        </p:nvSpPr>
        <p:spPr>
          <a:xfrm>
            <a:off x="836340" y="1092820"/>
            <a:ext cx="10649415" cy="5084143"/>
          </a:xfrm>
        </p:spPr>
        <p:txBody>
          <a:bodyPr>
            <a:normAutofit/>
          </a:bodyPr>
          <a:lstStyle/>
          <a:p>
            <a:pPr marL="0" indent="3175">
              <a:lnSpc>
                <a:spcPct val="100000"/>
              </a:lnSpc>
              <a:spcBef>
                <a:spcPct val="50000"/>
              </a:spcBef>
              <a:buNone/>
            </a:pPr>
            <a:r>
              <a:rPr lang="en-US" altLang="en-US" sz="3200">
                <a:solidFill>
                  <a:srgbClr val="0033CC"/>
                </a:solidFill>
                <a:latin typeface="Times New Roman" panose="02020603050405020304" pitchFamily="18" charset="0"/>
                <a:cs typeface="Times New Roman" panose="02020603050405020304" pitchFamily="18" charset="0"/>
              </a:rPr>
              <a:t>We start with a first approximation </a:t>
            </a:r>
            <a:r>
              <a:rPr lang="en-US" sz="32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x</a:t>
            </a:r>
            <a:r>
              <a:rPr lang="en-US" sz="3200" baseline="-250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altLang="en-US" sz="3200">
                <a:solidFill>
                  <a:srgbClr val="0033CC"/>
                </a:solidFill>
                <a:latin typeface="Times New Roman" panose="02020603050405020304" pitchFamily="18" charset="0"/>
                <a:cs typeface="Times New Roman" panose="02020603050405020304" pitchFamily="18" charset="0"/>
              </a:rPr>
              <a:t>, which is obtained by one of the following methods:</a:t>
            </a:r>
          </a:p>
          <a:p>
            <a:pPr marL="0" indent="3175" eaLnBrk="1" hangingPunct="1">
              <a:lnSpc>
                <a:spcPct val="100000"/>
              </a:lnSpc>
              <a:spcBef>
                <a:spcPct val="50000"/>
              </a:spcBef>
              <a:buFontTx/>
              <a:buNone/>
            </a:pPr>
            <a:r>
              <a:rPr lang="en-US" altLang="en-US" sz="3200">
                <a:solidFill>
                  <a:srgbClr val="0033CC"/>
                </a:solidFill>
                <a:latin typeface="Times New Roman" panose="02020603050405020304" pitchFamily="18" charset="0"/>
                <a:cs typeface="Times New Roman" panose="02020603050405020304" pitchFamily="18" charset="0"/>
              </a:rPr>
              <a:t>Guessing.</a:t>
            </a:r>
          </a:p>
          <a:p>
            <a:pPr marL="0" indent="3175" eaLnBrk="1" hangingPunct="1">
              <a:lnSpc>
                <a:spcPct val="100000"/>
              </a:lnSpc>
              <a:spcBef>
                <a:spcPct val="50000"/>
              </a:spcBef>
              <a:buFontTx/>
              <a:buNone/>
            </a:pPr>
            <a:r>
              <a:rPr lang="en-US" altLang="en-US" sz="3200">
                <a:solidFill>
                  <a:srgbClr val="0033CC"/>
                </a:solidFill>
                <a:latin typeface="Times New Roman" panose="02020603050405020304" pitchFamily="18" charset="0"/>
                <a:cs typeface="Times New Roman" panose="02020603050405020304" pitchFamily="18" charset="0"/>
              </a:rPr>
              <a:t>A rough sketch </a:t>
            </a:r>
            <a:br>
              <a:rPr lang="en-US" altLang="en-US" sz="3200">
                <a:solidFill>
                  <a:srgbClr val="0033CC"/>
                </a:solidFill>
                <a:latin typeface="Times New Roman" panose="02020603050405020304" pitchFamily="18" charset="0"/>
                <a:cs typeface="Times New Roman" panose="02020603050405020304" pitchFamily="18" charset="0"/>
              </a:rPr>
            </a:br>
            <a:r>
              <a:rPr lang="en-US" altLang="en-US" sz="3200">
                <a:solidFill>
                  <a:srgbClr val="0033CC"/>
                </a:solidFill>
                <a:latin typeface="Times New Roman" panose="02020603050405020304" pitchFamily="18" charset="0"/>
                <a:cs typeface="Times New Roman" panose="02020603050405020304" pitchFamily="18" charset="0"/>
              </a:rPr>
              <a:t>of the graph of </a:t>
            </a:r>
            <a:r>
              <a:rPr lang="en-US" altLang="en-US" sz="3200" i="1">
                <a:solidFill>
                  <a:srgbClr val="0033CC"/>
                </a:solidFill>
                <a:latin typeface="Times New Roman" panose="02020603050405020304" pitchFamily="18" charset="0"/>
                <a:cs typeface="Times New Roman" panose="02020603050405020304" pitchFamily="18" charset="0"/>
              </a:rPr>
              <a:t>f</a:t>
            </a:r>
            <a:r>
              <a:rPr lang="en-US" altLang="en-US" sz="3200">
                <a:solidFill>
                  <a:srgbClr val="0033CC"/>
                </a:solidFill>
                <a:latin typeface="Times New Roman" panose="02020603050405020304" pitchFamily="18" charset="0"/>
                <a:cs typeface="Times New Roman" panose="02020603050405020304" pitchFamily="18" charset="0"/>
              </a:rPr>
              <a:t>.</a:t>
            </a:r>
          </a:p>
          <a:p>
            <a:pPr marL="0" indent="3175" eaLnBrk="1" hangingPunct="1">
              <a:lnSpc>
                <a:spcPct val="100000"/>
              </a:lnSpc>
              <a:spcBef>
                <a:spcPct val="50000"/>
              </a:spcBef>
              <a:buFontTx/>
              <a:buNone/>
            </a:pPr>
            <a:r>
              <a:rPr lang="en-US" altLang="en-US" sz="3200">
                <a:solidFill>
                  <a:srgbClr val="0033CC"/>
                </a:solidFill>
                <a:latin typeface="Times New Roman" panose="02020603050405020304" pitchFamily="18" charset="0"/>
                <a:cs typeface="Times New Roman" panose="02020603050405020304" pitchFamily="18" charset="0"/>
              </a:rPr>
              <a:t>A computer -</a:t>
            </a:r>
            <a:br>
              <a:rPr lang="en-US" altLang="en-US" sz="3200">
                <a:solidFill>
                  <a:srgbClr val="0033CC"/>
                </a:solidFill>
                <a:latin typeface="Times New Roman" panose="02020603050405020304" pitchFamily="18" charset="0"/>
                <a:cs typeface="Times New Roman" panose="02020603050405020304" pitchFamily="18" charset="0"/>
              </a:rPr>
            </a:br>
            <a:r>
              <a:rPr lang="en-US" altLang="en-US" sz="3200">
                <a:solidFill>
                  <a:srgbClr val="0033CC"/>
                </a:solidFill>
                <a:latin typeface="Times New Roman" panose="02020603050405020304" pitchFamily="18" charset="0"/>
                <a:cs typeface="Times New Roman" panose="02020603050405020304" pitchFamily="18" charset="0"/>
              </a:rPr>
              <a:t>generated graph of </a:t>
            </a:r>
            <a:r>
              <a:rPr lang="en-US" altLang="en-US" sz="3200" i="1">
                <a:solidFill>
                  <a:srgbClr val="0033CC"/>
                </a:solidFill>
                <a:latin typeface="Times New Roman" panose="02020603050405020304" pitchFamily="18" charset="0"/>
                <a:cs typeface="Times New Roman" panose="02020603050405020304" pitchFamily="18" charset="0"/>
              </a:rPr>
              <a:t>f</a:t>
            </a:r>
            <a:r>
              <a:rPr lang="en-US" altLang="en-US" sz="3200">
                <a:solidFill>
                  <a:srgbClr val="0033CC"/>
                </a:solidFill>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DAFDB94E-EED8-4C3C-9997-0CFF74615BEF}"/>
              </a:ext>
            </a:extLst>
          </p:cNvPr>
          <p:cNvPicPr>
            <a:picLocks noChangeAspect="1"/>
          </p:cNvPicPr>
          <p:nvPr/>
        </p:nvPicPr>
        <p:blipFill>
          <a:blip r:embed="rId2"/>
          <a:stretch>
            <a:fillRect/>
          </a:stretch>
        </p:blipFill>
        <p:spPr>
          <a:xfrm>
            <a:off x="5742878" y="1901613"/>
            <a:ext cx="6449121" cy="4956387"/>
          </a:xfrm>
          <a:prstGeom prst="rect">
            <a:avLst/>
          </a:prstGeom>
        </p:spPr>
      </p:pic>
    </p:spTree>
    <p:extLst>
      <p:ext uri="{BB962C8B-B14F-4D97-AF65-F5344CB8AC3E}">
        <p14:creationId xmlns:p14="http://schemas.microsoft.com/office/powerpoint/2010/main" val="3732460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B3527-4E40-4326-8F89-663769919C1E}"/>
              </a:ext>
            </a:extLst>
          </p:cNvPr>
          <p:cNvSpPr>
            <a:spLocks noGrp="1"/>
          </p:cNvSpPr>
          <p:nvPr>
            <p:ph type="title"/>
          </p:nvPr>
        </p:nvSpPr>
        <p:spPr>
          <a:xfrm>
            <a:off x="2609385" y="142101"/>
            <a:ext cx="8744415" cy="816904"/>
          </a:xfrm>
        </p:spPr>
        <p:txBody>
          <a:bodyPr/>
          <a:lstStyle/>
          <a:p>
            <a:r>
              <a:rPr lang="en-US" altLang="en-US" b="1">
                <a:solidFill>
                  <a:srgbClr val="FF00FF"/>
                </a:solidFill>
                <a:latin typeface="Times New Roman" panose="02020603050405020304" pitchFamily="18" charset="0"/>
                <a:cs typeface="Times New Roman" panose="02020603050405020304" pitchFamily="18" charset="0"/>
              </a:rPr>
              <a:t>NEWTON’S METHOD</a:t>
            </a:r>
            <a:endParaRPr lang="en-US" b="1">
              <a:solidFill>
                <a:srgbClr val="FF00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76CAAB2-1597-48F6-8FB1-6B0747630CC3}"/>
              </a:ext>
            </a:extLst>
          </p:cNvPr>
          <p:cNvSpPr>
            <a:spLocks noGrp="1"/>
          </p:cNvSpPr>
          <p:nvPr>
            <p:ph idx="1"/>
          </p:nvPr>
        </p:nvSpPr>
        <p:spPr>
          <a:xfrm>
            <a:off x="289932" y="959006"/>
            <a:ext cx="11764536" cy="5217958"/>
          </a:xfrm>
        </p:spPr>
        <p:txBody>
          <a:bodyPr>
            <a:normAutofit/>
          </a:bodyPr>
          <a:lstStyle/>
          <a:p>
            <a:pPr marL="0" indent="3175">
              <a:lnSpc>
                <a:spcPct val="100000"/>
              </a:lnSpc>
              <a:spcBef>
                <a:spcPts val="0"/>
              </a:spcBef>
              <a:buNone/>
            </a:pPr>
            <a:r>
              <a:rPr lang="en-US" altLang="en-US" sz="3200">
                <a:solidFill>
                  <a:srgbClr val="0033CC"/>
                </a:solidFill>
                <a:latin typeface="Times New Roman" panose="02020603050405020304" pitchFamily="18" charset="0"/>
                <a:cs typeface="Times New Roman" panose="02020603050405020304" pitchFamily="18" charset="0"/>
              </a:rPr>
              <a:t>Consider the tangent line </a:t>
            </a:r>
            <a:r>
              <a:rPr lang="en-US" altLang="en-US" sz="3200" i="1">
                <a:solidFill>
                  <a:srgbClr val="0033CC"/>
                </a:solidFill>
                <a:latin typeface="Times New Roman" panose="02020603050405020304" pitchFamily="18" charset="0"/>
                <a:cs typeface="Times New Roman" panose="02020603050405020304" pitchFamily="18" charset="0"/>
              </a:rPr>
              <a:t>L</a:t>
            </a:r>
            <a:r>
              <a:rPr lang="en-US" altLang="en-US" sz="3200">
                <a:solidFill>
                  <a:srgbClr val="0033CC"/>
                </a:solidFill>
                <a:latin typeface="Times New Roman" panose="02020603050405020304" pitchFamily="18" charset="0"/>
                <a:cs typeface="Times New Roman" panose="02020603050405020304" pitchFamily="18" charset="0"/>
              </a:rPr>
              <a:t> to the curve </a:t>
            </a:r>
            <a:r>
              <a:rPr lang="en-US" altLang="en-US" sz="3200" i="1">
                <a:solidFill>
                  <a:srgbClr val="0033CC"/>
                </a:solidFill>
                <a:latin typeface="Times New Roman" panose="02020603050405020304" pitchFamily="18" charset="0"/>
                <a:cs typeface="Times New Roman" panose="02020603050405020304" pitchFamily="18" charset="0"/>
              </a:rPr>
              <a:t>y</a:t>
            </a:r>
            <a:r>
              <a:rPr lang="en-US" altLang="en-US" sz="3200">
                <a:solidFill>
                  <a:srgbClr val="0033CC"/>
                </a:solidFill>
                <a:latin typeface="Times New Roman" panose="02020603050405020304" pitchFamily="18" charset="0"/>
                <a:cs typeface="Times New Roman" panose="02020603050405020304" pitchFamily="18" charset="0"/>
              </a:rPr>
              <a:t> = </a:t>
            </a:r>
            <a:r>
              <a:rPr lang="en-US" altLang="en-US" sz="3200" i="1">
                <a:solidFill>
                  <a:srgbClr val="0033CC"/>
                </a:solidFill>
                <a:latin typeface="Times New Roman" panose="02020603050405020304" pitchFamily="18" charset="0"/>
                <a:cs typeface="Times New Roman" panose="02020603050405020304" pitchFamily="18" charset="0"/>
              </a:rPr>
              <a:t>f </a:t>
            </a:r>
            <a:r>
              <a:rPr lang="en-US" altLang="en-US" sz="3200">
                <a:solidFill>
                  <a:srgbClr val="0033CC"/>
                </a:solidFill>
                <a:latin typeface="Times New Roman" panose="02020603050405020304" pitchFamily="18" charset="0"/>
                <a:cs typeface="Times New Roman" panose="02020603050405020304" pitchFamily="18" charset="0"/>
              </a:rPr>
              <a:t>(</a:t>
            </a:r>
            <a:r>
              <a:rPr lang="en-US" altLang="en-US" sz="3200" i="1">
                <a:solidFill>
                  <a:srgbClr val="0033CC"/>
                </a:solidFill>
                <a:latin typeface="Times New Roman" panose="02020603050405020304" pitchFamily="18" charset="0"/>
                <a:cs typeface="Times New Roman" panose="02020603050405020304" pitchFamily="18" charset="0"/>
              </a:rPr>
              <a:t>x</a:t>
            </a:r>
            <a:r>
              <a:rPr lang="en-US" altLang="en-US" sz="3200">
                <a:solidFill>
                  <a:srgbClr val="0033CC"/>
                </a:solidFill>
                <a:latin typeface="Times New Roman" panose="02020603050405020304" pitchFamily="18" charset="0"/>
                <a:cs typeface="Times New Roman" panose="02020603050405020304" pitchFamily="18" charset="0"/>
              </a:rPr>
              <a:t>) at the point (</a:t>
            </a:r>
            <a:r>
              <a:rPr lang="en-US" sz="3200" i="1">
                <a:solidFill>
                  <a:srgbClr val="2913F5"/>
                </a:solidFill>
                <a:effectLst/>
                <a:latin typeface="Times New Roman" panose="02020603050405020304" pitchFamily="18" charset="0"/>
                <a:ea typeface="Calibri" panose="020F0502020204030204" pitchFamily="34" charset="0"/>
                <a:cs typeface="Times New Roman" panose="02020603050405020304" pitchFamily="18" charset="0"/>
              </a:rPr>
              <a:t>x</a:t>
            </a:r>
            <a:r>
              <a:rPr lang="en-US" sz="3200" baseline="-25000">
                <a:solidFill>
                  <a:srgbClr val="2913F5"/>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altLang="en-US" sz="3200">
                <a:solidFill>
                  <a:srgbClr val="0033CC"/>
                </a:solidFill>
                <a:latin typeface="Times New Roman" panose="02020603050405020304" pitchFamily="18" charset="0"/>
                <a:cs typeface="Times New Roman" panose="02020603050405020304" pitchFamily="18" charset="0"/>
              </a:rPr>
              <a:t>, </a:t>
            </a:r>
            <a:r>
              <a:rPr lang="en-US" altLang="en-US" sz="3200" i="1">
                <a:solidFill>
                  <a:srgbClr val="0033CC"/>
                </a:solidFill>
                <a:latin typeface="Times New Roman" panose="02020603050405020304" pitchFamily="18" charset="0"/>
                <a:cs typeface="Times New Roman" panose="02020603050405020304" pitchFamily="18" charset="0"/>
              </a:rPr>
              <a:t>f </a:t>
            </a:r>
            <a:r>
              <a:rPr lang="en-US" altLang="en-US" sz="3200">
                <a:solidFill>
                  <a:srgbClr val="0033CC"/>
                </a:solidFill>
                <a:latin typeface="Times New Roman" panose="02020603050405020304" pitchFamily="18" charset="0"/>
                <a:cs typeface="Times New Roman" panose="02020603050405020304" pitchFamily="18" charset="0"/>
              </a:rPr>
              <a:t>(</a:t>
            </a:r>
            <a:r>
              <a:rPr lang="en-US" sz="3200" i="1">
                <a:solidFill>
                  <a:srgbClr val="2913F5"/>
                </a:solidFill>
                <a:effectLst/>
                <a:latin typeface="Times New Roman" panose="02020603050405020304" pitchFamily="18" charset="0"/>
                <a:ea typeface="Calibri" panose="020F0502020204030204" pitchFamily="34" charset="0"/>
                <a:cs typeface="Times New Roman" panose="02020603050405020304" pitchFamily="18" charset="0"/>
              </a:rPr>
              <a:t>x</a:t>
            </a:r>
            <a:r>
              <a:rPr lang="en-US" sz="3200" baseline="-25000">
                <a:solidFill>
                  <a:srgbClr val="2913F5"/>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altLang="en-US" sz="3200">
                <a:solidFill>
                  <a:srgbClr val="0033CC"/>
                </a:solidFill>
                <a:latin typeface="Times New Roman" panose="02020603050405020304" pitchFamily="18" charset="0"/>
                <a:cs typeface="Times New Roman" panose="02020603050405020304" pitchFamily="18" charset="0"/>
              </a:rPr>
              <a:t>)) and look at the </a:t>
            </a:r>
            <a:r>
              <a:rPr lang="en-US" altLang="en-US" sz="3200" i="1">
                <a:solidFill>
                  <a:srgbClr val="0033CC"/>
                </a:solidFill>
                <a:latin typeface="Times New Roman" panose="02020603050405020304" pitchFamily="18" charset="0"/>
                <a:cs typeface="Times New Roman" panose="02020603050405020304" pitchFamily="18" charset="0"/>
              </a:rPr>
              <a:t>x</a:t>
            </a:r>
            <a:r>
              <a:rPr lang="en-US" altLang="en-US" sz="3200">
                <a:solidFill>
                  <a:srgbClr val="0033CC"/>
                </a:solidFill>
                <a:latin typeface="Times New Roman" panose="02020603050405020304" pitchFamily="18" charset="0"/>
                <a:cs typeface="Times New Roman" panose="02020603050405020304" pitchFamily="18" charset="0"/>
              </a:rPr>
              <a:t>-intercept of </a:t>
            </a:r>
            <a:r>
              <a:rPr lang="en-US" altLang="en-US" sz="3200" i="1">
                <a:solidFill>
                  <a:srgbClr val="0033CC"/>
                </a:solidFill>
                <a:latin typeface="Times New Roman" panose="02020603050405020304" pitchFamily="18" charset="0"/>
                <a:cs typeface="Times New Roman" panose="02020603050405020304" pitchFamily="18" charset="0"/>
              </a:rPr>
              <a:t>L</a:t>
            </a:r>
            <a:r>
              <a:rPr lang="en-US" altLang="en-US" sz="3200">
                <a:solidFill>
                  <a:srgbClr val="0033CC"/>
                </a:solidFill>
                <a:latin typeface="Times New Roman" panose="02020603050405020304" pitchFamily="18" charset="0"/>
                <a:cs typeface="Times New Roman" panose="02020603050405020304" pitchFamily="18" charset="0"/>
              </a:rPr>
              <a:t>, labeled </a:t>
            </a:r>
            <a:r>
              <a:rPr lang="en-US" sz="3200" i="1">
                <a:solidFill>
                  <a:srgbClr val="2913F5"/>
                </a:solidFill>
                <a:effectLst/>
                <a:latin typeface="Times New Roman" panose="02020603050405020304" pitchFamily="18" charset="0"/>
                <a:ea typeface="Calibri" panose="020F0502020204030204" pitchFamily="34" charset="0"/>
                <a:cs typeface="Times New Roman" panose="02020603050405020304" pitchFamily="18" charset="0"/>
              </a:rPr>
              <a:t>x</a:t>
            </a:r>
            <a:r>
              <a:rPr lang="en-US" sz="3200" baseline="-25000">
                <a:solidFill>
                  <a:srgbClr val="2913F5"/>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altLang="en-US" sz="3200">
                <a:solidFill>
                  <a:srgbClr val="0033CC"/>
                </a:solidFill>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DAFDB94E-EED8-4C3C-9997-0CFF74615BEF}"/>
              </a:ext>
            </a:extLst>
          </p:cNvPr>
          <p:cNvPicPr>
            <a:picLocks noChangeAspect="1"/>
          </p:cNvPicPr>
          <p:nvPr/>
        </p:nvPicPr>
        <p:blipFill>
          <a:blip r:embed="rId3"/>
          <a:stretch>
            <a:fillRect/>
          </a:stretch>
        </p:blipFill>
        <p:spPr>
          <a:xfrm>
            <a:off x="6083429" y="2163337"/>
            <a:ext cx="6108572" cy="4694663"/>
          </a:xfrm>
          <a:prstGeom prst="rect">
            <a:avLst/>
          </a:prstGeom>
        </p:spPr>
      </p:pic>
      <p:graphicFrame>
        <p:nvGraphicFramePr>
          <p:cNvPr id="8" name="Object 7">
            <a:extLst>
              <a:ext uri="{FF2B5EF4-FFF2-40B4-BE49-F238E27FC236}">
                <a16:creationId xmlns:a16="http://schemas.microsoft.com/office/drawing/2014/main" id="{2B7574BA-E9D2-4A2E-8BEE-397B604A3B03}"/>
              </a:ext>
            </a:extLst>
          </p:cNvPr>
          <p:cNvGraphicFramePr>
            <a:graphicFrameLocks noChangeAspect="1"/>
          </p:cNvGraphicFramePr>
          <p:nvPr>
            <p:extLst>
              <p:ext uri="{D42A27DB-BD31-4B8C-83A1-F6EECF244321}">
                <p14:modId xmlns:p14="http://schemas.microsoft.com/office/powerpoint/2010/main" val="3401099116"/>
              </p:ext>
            </p:extLst>
          </p:nvPr>
        </p:nvGraphicFramePr>
        <p:xfrm>
          <a:off x="901368" y="2510224"/>
          <a:ext cx="4570625" cy="623267"/>
        </p:xfrm>
        <a:graphic>
          <a:graphicData uri="http://schemas.openxmlformats.org/presentationml/2006/ole">
            <mc:AlternateContent xmlns:mc="http://schemas.openxmlformats.org/markup-compatibility/2006">
              <mc:Choice xmlns:v="urn:schemas-microsoft-com:vml" Requires="v">
                <p:oleObj spid="_x0000_s47114" name="Equation" r:id="rId4" imgW="1676160" imgH="228600" progId="Equation.DSMT4">
                  <p:embed/>
                </p:oleObj>
              </mc:Choice>
              <mc:Fallback>
                <p:oleObj name="Equation" r:id="rId4" imgW="1676160" imgH="228600" progId="Equation.DSMT4">
                  <p:embed/>
                  <p:pic>
                    <p:nvPicPr>
                      <p:cNvPr id="0" name=""/>
                      <p:cNvPicPr/>
                      <p:nvPr/>
                    </p:nvPicPr>
                    <p:blipFill>
                      <a:blip r:embed="rId5"/>
                      <a:stretch>
                        <a:fillRect/>
                      </a:stretch>
                    </p:blipFill>
                    <p:spPr>
                      <a:xfrm>
                        <a:off x="901368" y="2510224"/>
                        <a:ext cx="4570625" cy="623267"/>
                      </a:xfrm>
                      <a:prstGeom prst="rect">
                        <a:avLst/>
                      </a:prstGeom>
                    </p:spPr>
                  </p:pic>
                </p:oleObj>
              </mc:Fallback>
            </mc:AlternateContent>
          </a:graphicData>
        </a:graphic>
      </p:graphicFrame>
    </p:spTree>
    <p:extLst>
      <p:ext uri="{BB962C8B-B14F-4D97-AF65-F5344CB8AC3E}">
        <p14:creationId xmlns:p14="http://schemas.microsoft.com/office/powerpoint/2010/main" val="17581711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B3527-4E40-4326-8F89-663769919C1E}"/>
              </a:ext>
            </a:extLst>
          </p:cNvPr>
          <p:cNvSpPr>
            <a:spLocks noGrp="1"/>
          </p:cNvSpPr>
          <p:nvPr>
            <p:ph type="title"/>
          </p:nvPr>
        </p:nvSpPr>
        <p:spPr>
          <a:xfrm>
            <a:off x="2609385" y="142101"/>
            <a:ext cx="8744415" cy="816904"/>
          </a:xfrm>
        </p:spPr>
        <p:txBody>
          <a:bodyPr/>
          <a:lstStyle/>
          <a:p>
            <a:r>
              <a:rPr lang="en-US" altLang="en-US" b="1">
                <a:solidFill>
                  <a:srgbClr val="FF00FF"/>
                </a:solidFill>
                <a:latin typeface="Times New Roman" panose="02020603050405020304" pitchFamily="18" charset="0"/>
                <a:cs typeface="Times New Roman" panose="02020603050405020304" pitchFamily="18" charset="0"/>
              </a:rPr>
              <a:t>NEWTON’S METHOD</a:t>
            </a:r>
            <a:endParaRPr lang="en-US" b="1">
              <a:solidFill>
                <a:srgbClr val="FF00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76CAAB2-1597-48F6-8FB1-6B0747630CC3}"/>
              </a:ext>
            </a:extLst>
          </p:cNvPr>
          <p:cNvSpPr>
            <a:spLocks noGrp="1"/>
          </p:cNvSpPr>
          <p:nvPr>
            <p:ph idx="1"/>
          </p:nvPr>
        </p:nvSpPr>
        <p:spPr>
          <a:xfrm>
            <a:off x="289932" y="959006"/>
            <a:ext cx="11764536" cy="5217958"/>
          </a:xfrm>
        </p:spPr>
        <p:txBody>
          <a:bodyPr>
            <a:normAutofit/>
          </a:bodyPr>
          <a:lstStyle/>
          <a:p>
            <a:pPr marL="0" indent="3175">
              <a:lnSpc>
                <a:spcPct val="100000"/>
              </a:lnSpc>
              <a:spcBef>
                <a:spcPts val="0"/>
              </a:spcBef>
              <a:buNone/>
            </a:pPr>
            <a:r>
              <a:rPr lang="en-US" altLang="en-US" sz="3200">
                <a:solidFill>
                  <a:srgbClr val="0033CC"/>
                </a:solidFill>
                <a:latin typeface="Times New Roman" panose="02020603050405020304" pitchFamily="18" charset="0"/>
                <a:cs typeface="Times New Roman" panose="02020603050405020304" pitchFamily="18" charset="0"/>
              </a:rPr>
              <a:t>As the </a:t>
            </a:r>
            <a:r>
              <a:rPr lang="en-US" altLang="en-US" sz="3200" i="1">
                <a:solidFill>
                  <a:srgbClr val="0033CC"/>
                </a:solidFill>
                <a:latin typeface="Times New Roman" panose="02020603050405020304" pitchFamily="18" charset="0"/>
                <a:cs typeface="Times New Roman" panose="02020603050405020304" pitchFamily="18" charset="0"/>
              </a:rPr>
              <a:t>x</a:t>
            </a:r>
            <a:r>
              <a:rPr lang="en-US" altLang="en-US" sz="3200">
                <a:solidFill>
                  <a:srgbClr val="0033CC"/>
                </a:solidFill>
                <a:latin typeface="Times New Roman" panose="02020603050405020304" pitchFamily="18" charset="0"/>
                <a:cs typeface="Times New Roman" panose="02020603050405020304" pitchFamily="18" charset="0"/>
              </a:rPr>
              <a:t>-intercept of </a:t>
            </a:r>
            <a:r>
              <a:rPr lang="en-US" altLang="en-US" sz="3200" i="1">
                <a:solidFill>
                  <a:srgbClr val="0033CC"/>
                </a:solidFill>
                <a:latin typeface="Times New Roman" panose="02020603050405020304" pitchFamily="18" charset="0"/>
                <a:cs typeface="Times New Roman" panose="02020603050405020304" pitchFamily="18" charset="0"/>
              </a:rPr>
              <a:t>L</a:t>
            </a:r>
            <a:r>
              <a:rPr lang="en-US" altLang="en-US" sz="3200">
                <a:solidFill>
                  <a:srgbClr val="0033CC"/>
                </a:solidFill>
                <a:latin typeface="Times New Roman" panose="02020603050405020304" pitchFamily="18" charset="0"/>
                <a:cs typeface="Times New Roman" panose="02020603050405020304" pitchFamily="18" charset="0"/>
              </a:rPr>
              <a:t> is </a:t>
            </a:r>
            <a:r>
              <a:rPr lang="en-US" sz="3200" i="1">
                <a:solidFill>
                  <a:srgbClr val="2913F5"/>
                </a:solidFill>
                <a:effectLst/>
                <a:latin typeface="Times New Roman" panose="02020603050405020304" pitchFamily="18" charset="0"/>
                <a:ea typeface="Calibri" panose="020F0502020204030204" pitchFamily="34" charset="0"/>
                <a:cs typeface="Times New Roman" panose="02020603050405020304" pitchFamily="18" charset="0"/>
              </a:rPr>
              <a:t>x</a:t>
            </a:r>
            <a:r>
              <a:rPr lang="en-US" sz="3200" baseline="-25000">
                <a:solidFill>
                  <a:srgbClr val="2913F5"/>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altLang="en-US" sz="3200">
                <a:solidFill>
                  <a:srgbClr val="0033CC"/>
                </a:solidFill>
                <a:latin typeface="Times New Roman" panose="02020603050405020304" pitchFamily="18" charset="0"/>
                <a:cs typeface="Times New Roman" panose="02020603050405020304" pitchFamily="18" charset="0"/>
              </a:rPr>
              <a:t>, we set </a:t>
            </a:r>
            <a:r>
              <a:rPr lang="en-US" altLang="en-US" sz="3200" i="1">
                <a:solidFill>
                  <a:srgbClr val="0033CC"/>
                </a:solidFill>
                <a:latin typeface="Times New Roman" panose="02020603050405020304" pitchFamily="18" charset="0"/>
                <a:cs typeface="Times New Roman" panose="02020603050405020304" pitchFamily="18" charset="0"/>
              </a:rPr>
              <a:t>y</a:t>
            </a:r>
            <a:r>
              <a:rPr lang="en-US" altLang="en-US" sz="3200">
                <a:solidFill>
                  <a:srgbClr val="0033CC"/>
                </a:solidFill>
                <a:latin typeface="Times New Roman" panose="02020603050405020304" pitchFamily="18" charset="0"/>
                <a:cs typeface="Times New Roman" panose="02020603050405020304" pitchFamily="18" charset="0"/>
              </a:rPr>
              <a:t> = 0 and obtain: </a:t>
            </a:r>
          </a:p>
          <a:p>
            <a:pPr marL="0" indent="3175" algn="ctr">
              <a:lnSpc>
                <a:spcPct val="100000"/>
              </a:lnSpc>
              <a:spcBef>
                <a:spcPts val="0"/>
              </a:spcBef>
              <a:buNone/>
            </a:pPr>
            <a:r>
              <a:rPr lang="en-US" altLang="en-US" sz="3200">
                <a:solidFill>
                  <a:srgbClr val="0033CC"/>
                </a:solidFill>
                <a:latin typeface="Times New Roman" panose="02020603050405020304" pitchFamily="18" charset="0"/>
                <a:cs typeface="Times New Roman" panose="02020603050405020304" pitchFamily="18" charset="0"/>
              </a:rPr>
              <a:t>0 - </a:t>
            </a:r>
            <a:r>
              <a:rPr lang="en-US" altLang="en-US" sz="3200" i="1">
                <a:solidFill>
                  <a:srgbClr val="0033CC"/>
                </a:solidFill>
                <a:latin typeface="Times New Roman" panose="02020603050405020304" pitchFamily="18" charset="0"/>
                <a:cs typeface="Times New Roman" panose="02020603050405020304" pitchFamily="18" charset="0"/>
              </a:rPr>
              <a:t>f </a:t>
            </a:r>
            <a:r>
              <a:rPr lang="en-US" altLang="en-US" sz="3200">
                <a:solidFill>
                  <a:srgbClr val="0033CC"/>
                </a:solidFill>
                <a:latin typeface="Times New Roman" panose="02020603050405020304" pitchFamily="18" charset="0"/>
                <a:cs typeface="Times New Roman" panose="02020603050405020304" pitchFamily="18" charset="0"/>
              </a:rPr>
              <a:t>(</a:t>
            </a:r>
            <a:r>
              <a:rPr lang="en-US" sz="3200" i="1">
                <a:solidFill>
                  <a:srgbClr val="2913F5"/>
                </a:solidFill>
                <a:effectLst/>
                <a:latin typeface="Times New Roman" panose="02020603050405020304" pitchFamily="18" charset="0"/>
                <a:ea typeface="Calibri" panose="020F0502020204030204" pitchFamily="34" charset="0"/>
                <a:cs typeface="Times New Roman" panose="02020603050405020304" pitchFamily="18" charset="0"/>
              </a:rPr>
              <a:t>x</a:t>
            </a:r>
            <a:r>
              <a:rPr lang="en-US" sz="3200" baseline="-25000">
                <a:solidFill>
                  <a:srgbClr val="2913F5"/>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altLang="en-US" sz="3200">
                <a:solidFill>
                  <a:srgbClr val="0033CC"/>
                </a:solidFill>
                <a:latin typeface="Times New Roman" panose="02020603050405020304" pitchFamily="18" charset="0"/>
                <a:cs typeface="Times New Roman" panose="02020603050405020304" pitchFamily="18" charset="0"/>
              </a:rPr>
              <a:t>) = </a:t>
            </a:r>
            <a:r>
              <a:rPr lang="en-US" altLang="en-US" sz="3200" i="1">
                <a:solidFill>
                  <a:srgbClr val="0033CC"/>
                </a:solidFill>
                <a:latin typeface="Times New Roman" panose="02020603050405020304" pitchFamily="18" charset="0"/>
                <a:cs typeface="Times New Roman" panose="02020603050405020304" pitchFamily="18" charset="0"/>
              </a:rPr>
              <a:t>f </a:t>
            </a:r>
            <a:r>
              <a:rPr lang="en-US" altLang="en-US" sz="3200">
                <a:solidFill>
                  <a:srgbClr val="0033CC"/>
                </a:solidFill>
                <a:latin typeface="Times New Roman" panose="02020603050405020304" pitchFamily="18" charset="0"/>
                <a:cs typeface="Times New Roman" panose="02020603050405020304" pitchFamily="18" charset="0"/>
              </a:rPr>
              <a:t>’(</a:t>
            </a:r>
            <a:r>
              <a:rPr lang="en-US" sz="3200" i="1">
                <a:solidFill>
                  <a:srgbClr val="2913F5"/>
                </a:solidFill>
                <a:effectLst/>
                <a:latin typeface="Times New Roman" panose="02020603050405020304" pitchFamily="18" charset="0"/>
                <a:ea typeface="Calibri" panose="020F0502020204030204" pitchFamily="34" charset="0"/>
                <a:cs typeface="Times New Roman" panose="02020603050405020304" pitchFamily="18" charset="0"/>
              </a:rPr>
              <a:t>x</a:t>
            </a:r>
            <a:r>
              <a:rPr lang="en-US" sz="3200" baseline="-25000">
                <a:solidFill>
                  <a:srgbClr val="2913F5"/>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altLang="en-US" sz="3200">
                <a:solidFill>
                  <a:srgbClr val="0033CC"/>
                </a:solidFill>
                <a:latin typeface="Times New Roman" panose="02020603050405020304" pitchFamily="18" charset="0"/>
                <a:cs typeface="Times New Roman" panose="02020603050405020304" pitchFamily="18" charset="0"/>
              </a:rPr>
              <a:t>)(</a:t>
            </a:r>
            <a:r>
              <a:rPr lang="en-US" sz="3200" i="1">
                <a:solidFill>
                  <a:srgbClr val="2913F5"/>
                </a:solidFill>
                <a:effectLst/>
                <a:latin typeface="Times New Roman" panose="02020603050405020304" pitchFamily="18" charset="0"/>
                <a:ea typeface="Calibri" panose="020F0502020204030204" pitchFamily="34" charset="0"/>
                <a:cs typeface="Times New Roman" panose="02020603050405020304" pitchFamily="18" charset="0"/>
              </a:rPr>
              <a:t>x</a:t>
            </a:r>
            <a:r>
              <a:rPr lang="en-US" sz="3200" baseline="-25000">
                <a:solidFill>
                  <a:srgbClr val="2913F5"/>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altLang="en-US" sz="3200">
                <a:solidFill>
                  <a:srgbClr val="0033CC"/>
                </a:solidFill>
                <a:latin typeface="Times New Roman" panose="02020603050405020304" pitchFamily="18" charset="0"/>
                <a:cs typeface="Times New Roman" panose="02020603050405020304" pitchFamily="18" charset="0"/>
              </a:rPr>
              <a:t> - </a:t>
            </a:r>
            <a:r>
              <a:rPr lang="en-US" sz="3200" i="1">
                <a:solidFill>
                  <a:srgbClr val="2913F5"/>
                </a:solidFill>
                <a:effectLst/>
                <a:latin typeface="Times New Roman" panose="02020603050405020304" pitchFamily="18" charset="0"/>
                <a:ea typeface="Calibri" panose="020F0502020204030204" pitchFamily="34" charset="0"/>
                <a:cs typeface="Times New Roman" panose="02020603050405020304" pitchFamily="18" charset="0"/>
              </a:rPr>
              <a:t>x</a:t>
            </a:r>
            <a:r>
              <a:rPr lang="en-US" sz="3200" baseline="-25000">
                <a:solidFill>
                  <a:srgbClr val="2913F5"/>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altLang="en-US" sz="3200">
                <a:solidFill>
                  <a:srgbClr val="0033CC"/>
                </a:solidFill>
                <a:latin typeface="Times New Roman" panose="02020603050405020304" pitchFamily="18" charset="0"/>
                <a:cs typeface="Times New Roman" panose="02020603050405020304" pitchFamily="18" charset="0"/>
              </a:rPr>
              <a:t>)</a:t>
            </a:r>
          </a:p>
          <a:p>
            <a:pPr marL="0" indent="3175">
              <a:lnSpc>
                <a:spcPct val="100000"/>
              </a:lnSpc>
              <a:spcBef>
                <a:spcPts val="0"/>
              </a:spcBef>
              <a:buNone/>
            </a:pPr>
            <a:r>
              <a:rPr lang="en-US" altLang="en-US" sz="3200">
                <a:solidFill>
                  <a:srgbClr val="0033CC"/>
                </a:solidFill>
                <a:latin typeface="Times New Roman" panose="02020603050405020304" pitchFamily="18" charset="0"/>
                <a:cs typeface="Times New Roman" panose="02020603050405020304" pitchFamily="18" charset="0"/>
              </a:rPr>
              <a:t>If </a:t>
            </a:r>
            <a:r>
              <a:rPr lang="en-US" altLang="en-US" sz="3200" i="1">
                <a:solidFill>
                  <a:srgbClr val="0033CC"/>
                </a:solidFill>
                <a:latin typeface="Times New Roman" panose="02020603050405020304" pitchFamily="18" charset="0"/>
                <a:cs typeface="Times New Roman" panose="02020603050405020304" pitchFamily="18" charset="0"/>
              </a:rPr>
              <a:t>f </a:t>
            </a:r>
            <a:r>
              <a:rPr lang="en-US" altLang="en-US" sz="3200">
                <a:solidFill>
                  <a:srgbClr val="0033CC"/>
                </a:solidFill>
                <a:latin typeface="Times New Roman" panose="02020603050405020304" pitchFamily="18" charset="0"/>
                <a:cs typeface="Times New Roman" panose="02020603050405020304" pitchFamily="18" charset="0"/>
              </a:rPr>
              <a:t>’(</a:t>
            </a:r>
            <a:r>
              <a:rPr lang="en-US" sz="3200" i="1">
                <a:solidFill>
                  <a:srgbClr val="2913F5"/>
                </a:solidFill>
                <a:effectLst/>
                <a:latin typeface="Times New Roman" panose="02020603050405020304" pitchFamily="18" charset="0"/>
                <a:ea typeface="Calibri" panose="020F0502020204030204" pitchFamily="34" charset="0"/>
                <a:cs typeface="Times New Roman" panose="02020603050405020304" pitchFamily="18" charset="0"/>
              </a:rPr>
              <a:t>x</a:t>
            </a:r>
            <a:r>
              <a:rPr lang="en-US" sz="3200" baseline="-25000">
                <a:solidFill>
                  <a:srgbClr val="2913F5"/>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altLang="en-US" sz="3200">
                <a:solidFill>
                  <a:srgbClr val="0033CC"/>
                </a:solidFill>
                <a:latin typeface="Times New Roman" panose="02020603050405020304" pitchFamily="18" charset="0"/>
                <a:cs typeface="Times New Roman" panose="02020603050405020304" pitchFamily="18" charset="0"/>
              </a:rPr>
              <a:t>) ≠ 0, we can solve this equation for </a:t>
            </a:r>
            <a:r>
              <a:rPr lang="en-US" sz="3200" i="1">
                <a:solidFill>
                  <a:srgbClr val="2913F5"/>
                </a:solidFill>
                <a:effectLst/>
                <a:latin typeface="Times New Roman" panose="02020603050405020304" pitchFamily="18" charset="0"/>
                <a:ea typeface="Calibri" panose="020F0502020204030204" pitchFamily="34" charset="0"/>
                <a:cs typeface="Times New Roman" panose="02020603050405020304" pitchFamily="18" charset="0"/>
              </a:rPr>
              <a:t>x</a:t>
            </a:r>
            <a:r>
              <a:rPr lang="en-US" sz="3200" baseline="-25000">
                <a:solidFill>
                  <a:srgbClr val="2913F5"/>
                </a:solidFill>
                <a:effectLst/>
                <a:latin typeface="Times New Roman" panose="02020603050405020304" pitchFamily="18" charset="0"/>
                <a:ea typeface="Calibri" panose="020F0502020204030204" pitchFamily="34" charset="0"/>
                <a:cs typeface="Times New Roman" panose="02020603050405020304" pitchFamily="18" charset="0"/>
              </a:rPr>
              <a:t>2 </a:t>
            </a:r>
            <a:r>
              <a:rPr lang="en-US" altLang="en-US" sz="3200">
                <a:solidFill>
                  <a:srgbClr val="0033CC"/>
                </a:solidFill>
                <a:latin typeface="Times New Roman" panose="02020603050405020304" pitchFamily="18" charset="0"/>
                <a:cs typeface="Times New Roman" panose="02020603050405020304" pitchFamily="18" charset="0"/>
              </a:rPr>
              <a:t>:</a:t>
            </a:r>
          </a:p>
          <a:p>
            <a:pPr marL="0" indent="3175">
              <a:lnSpc>
                <a:spcPct val="100000"/>
              </a:lnSpc>
              <a:spcBef>
                <a:spcPts val="0"/>
              </a:spcBef>
              <a:buNone/>
            </a:pPr>
            <a:endParaRPr lang="en-US" altLang="en-US" sz="3200">
              <a:solidFill>
                <a:srgbClr val="0033CC"/>
              </a:solidFill>
              <a:latin typeface="Times New Roman" panose="02020603050405020304" pitchFamily="18" charset="0"/>
              <a:cs typeface="Times New Roman" panose="02020603050405020304" pitchFamily="18" charset="0"/>
            </a:endParaRPr>
          </a:p>
          <a:p>
            <a:pPr marL="0" indent="3175">
              <a:lnSpc>
                <a:spcPct val="100000"/>
              </a:lnSpc>
              <a:spcBef>
                <a:spcPts val="0"/>
              </a:spcBef>
              <a:buNone/>
            </a:pPr>
            <a:endParaRPr lang="en-US" altLang="en-US" sz="3200">
              <a:solidFill>
                <a:srgbClr val="0033CC"/>
              </a:solidFill>
              <a:latin typeface="Times New Roman" panose="02020603050405020304" pitchFamily="18" charset="0"/>
              <a:cs typeface="Times New Roman" panose="02020603050405020304" pitchFamily="18" charset="0"/>
            </a:endParaRPr>
          </a:p>
          <a:p>
            <a:pPr marL="0" indent="3175">
              <a:lnSpc>
                <a:spcPct val="100000"/>
              </a:lnSpc>
              <a:spcBef>
                <a:spcPts val="0"/>
              </a:spcBef>
              <a:buNone/>
            </a:pPr>
            <a:endParaRPr lang="en-US" altLang="en-US" sz="3200">
              <a:solidFill>
                <a:srgbClr val="0033CC"/>
              </a:solidFill>
              <a:latin typeface="Times New Roman" panose="02020603050405020304" pitchFamily="18" charset="0"/>
              <a:cs typeface="Times New Roman" panose="02020603050405020304" pitchFamily="18" charset="0"/>
            </a:endParaRPr>
          </a:p>
          <a:p>
            <a:pPr marL="0" indent="3175">
              <a:lnSpc>
                <a:spcPct val="100000"/>
              </a:lnSpc>
              <a:spcBef>
                <a:spcPts val="0"/>
              </a:spcBef>
              <a:buNone/>
            </a:pPr>
            <a:r>
              <a:rPr lang="en-US" altLang="en-US" sz="3200">
                <a:solidFill>
                  <a:srgbClr val="0033CC"/>
                </a:solidFill>
                <a:latin typeface="Times New Roman" panose="02020603050405020304" pitchFamily="18" charset="0"/>
                <a:cs typeface="Times New Roman" panose="02020603050405020304" pitchFamily="18" charset="0"/>
              </a:rPr>
              <a:t>We use </a:t>
            </a:r>
            <a:r>
              <a:rPr lang="en-US" sz="3200" i="1">
                <a:solidFill>
                  <a:srgbClr val="2913F5"/>
                </a:solidFill>
                <a:effectLst/>
                <a:latin typeface="Times New Roman" panose="02020603050405020304" pitchFamily="18" charset="0"/>
                <a:ea typeface="Calibri" panose="020F0502020204030204" pitchFamily="34" charset="0"/>
                <a:cs typeface="Times New Roman" panose="02020603050405020304" pitchFamily="18" charset="0"/>
              </a:rPr>
              <a:t>x</a:t>
            </a:r>
            <a:r>
              <a:rPr lang="en-US" sz="3200" baseline="-25000">
                <a:solidFill>
                  <a:srgbClr val="2913F5"/>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altLang="en-US" sz="3200">
                <a:solidFill>
                  <a:srgbClr val="0033CC"/>
                </a:solidFill>
                <a:latin typeface="Times New Roman" panose="02020603050405020304" pitchFamily="18" charset="0"/>
                <a:cs typeface="Times New Roman" panose="02020603050405020304" pitchFamily="18" charset="0"/>
              </a:rPr>
              <a:t> as a second approximation to </a:t>
            </a:r>
            <a:r>
              <a:rPr lang="en-US" altLang="en-US" sz="3200" i="1">
                <a:solidFill>
                  <a:srgbClr val="0033CC"/>
                </a:solidFill>
                <a:latin typeface="Times New Roman" panose="02020603050405020304" pitchFamily="18" charset="0"/>
                <a:cs typeface="Times New Roman" panose="02020603050405020304" pitchFamily="18" charset="0"/>
              </a:rPr>
              <a:t>r</a:t>
            </a:r>
            <a:r>
              <a:rPr lang="en-US" altLang="en-US" sz="3200">
                <a:solidFill>
                  <a:srgbClr val="0033CC"/>
                </a:solidFill>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DAFDB94E-EED8-4C3C-9997-0CFF74615BEF}"/>
              </a:ext>
            </a:extLst>
          </p:cNvPr>
          <p:cNvPicPr>
            <a:picLocks noChangeAspect="1"/>
          </p:cNvPicPr>
          <p:nvPr/>
        </p:nvPicPr>
        <p:blipFill>
          <a:blip r:embed="rId3"/>
          <a:stretch>
            <a:fillRect/>
          </a:stretch>
        </p:blipFill>
        <p:spPr>
          <a:xfrm>
            <a:off x="7200671" y="3021980"/>
            <a:ext cx="4991329" cy="3836020"/>
          </a:xfrm>
          <a:prstGeom prst="rect">
            <a:avLst/>
          </a:prstGeom>
        </p:spPr>
      </p:pic>
      <p:graphicFrame>
        <p:nvGraphicFramePr>
          <p:cNvPr id="4" name="Object 3">
            <a:extLst>
              <a:ext uri="{FF2B5EF4-FFF2-40B4-BE49-F238E27FC236}">
                <a16:creationId xmlns:a16="http://schemas.microsoft.com/office/drawing/2014/main" id="{23D41687-F50D-470D-95DD-AA5DA78426FF}"/>
              </a:ext>
            </a:extLst>
          </p:cNvPr>
          <p:cNvGraphicFramePr>
            <a:graphicFrameLocks noChangeAspect="1"/>
          </p:cNvGraphicFramePr>
          <p:nvPr>
            <p:extLst>
              <p:ext uri="{D42A27DB-BD31-4B8C-83A1-F6EECF244321}">
                <p14:modId xmlns:p14="http://schemas.microsoft.com/office/powerpoint/2010/main" val="3599692482"/>
              </p:ext>
            </p:extLst>
          </p:nvPr>
        </p:nvGraphicFramePr>
        <p:xfrm>
          <a:off x="2763837" y="2687715"/>
          <a:ext cx="2510689" cy="1108616"/>
        </p:xfrm>
        <a:graphic>
          <a:graphicData uri="http://schemas.openxmlformats.org/presentationml/2006/ole">
            <mc:AlternateContent xmlns:mc="http://schemas.openxmlformats.org/markup-compatibility/2006">
              <mc:Choice xmlns:v="urn:schemas-microsoft-com:vml" Requires="v">
                <p:oleObj spid="_x0000_s41995" name="Equation" r:id="rId4" imgW="977760" imgH="431640" progId="Equation.DSMT4">
                  <p:embed/>
                </p:oleObj>
              </mc:Choice>
              <mc:Fallback>
                <p:oleObj name="Equation" r:id="rId4" imgW="977760" imgH="431640" progId="Equation.DSMT4">
                  <p:embed/>
                  <p:pic>
                    <p:nvPicPr>
                      <p:cNvPr id="0" name=""/>
                      <p:cNvPicPr/>
                      <p:nvPr/>
                    </p:nvPicPr>
                    <p:blipFill>
                      <a:blip r:embed="rId5"/>
                      <a:stretch>
                        <a:fillRect/>
                      </a:stretch>
                    </p:blipFill>
                    <p:spPr>
                      <a:xfrm>
                        <a:off x="2763837" y="2687715"/>
                        <a:ext cx="2510689" cy="1108616"/>
                      </a:xfrm>
                      <a:prstGeom prst="rect">
                        <a:avLst/>
                      </a:prstGeom>
                    </p:spPr>
                  </p:pic>
                </p:oleObj>
              </mc:Fallback>
            </mc:AlternateContent>
          </a:graphicData>
        </a:graphic>
      </p:graphicFrame>
    </p:spTree>
    <p:extLst>
      <p:ext uri="{BB962C8B-B14F-4D97-AF65-F5344CB8AC3E}">
        <p14:creationId xmlns:p14="http://schemas.microsoft.com/office/powerpoint/2010/main" val="12193989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98223822-3F85-4FC3-8CEA-5356599DE287}"/>
              </a:ext>
            </a:extLst>
          </p:cNvPr>
          <p:cNvSpPr/>
          <p:nvPr/>
        </p:nvSpPr>
        <p:spPr>
          <a:xfrm>
            <a:off x="6300439" y="1747488"/>
            <a:ext cx="3323063" cy="116855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626B3527-4E40-4326-8F89-663769919C1E}"/>
              </a:ext>
            </a:extLst>
          </p:cNvPr>
          <p:cNvSpPr>
            <a:spLocks noGrp="1"/>
          </p:cNvSpPr>
          <p:nvPr>
            <p:ph type="title"/>
          </p:nvPr>
        </p:nvSpPr>
        <p:spPr>
          <a:xfrm>
            <a:off x="2609385" y="142101"/>
            <a:ext cx="8744415" cy="816904"/>
          </a:xfrm>
        </p:spPr>
        <p:txBody>
          <a:bodyPr/>
          <a:lstStyle/>
          <a:p>
            <a:r>
              <a:rPr lang="en-US" altLang="en-US" b="1">
                <a:solidFill>
                  <a:srgbClr val="FF00FF"/>
                </a:solidFill>
                <a:latin typeface="Times New Roman" panose="02020603050405020304" pitchFamily="18" charset="0"/>
                <a:cs typeface="Times New Roman" panose="02020603050405020304" pitchFamily="18" charset="0"/>
              </a:rPr>
              <a:t>NEWTON’S METHOD</a:t>
            </a:r>
            <a:endParaRPr lang="en-US" b="1">
              <a:solidFill>
                <a:srgbClr val="FF00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76CAAB2-1597-48F6-8FB1-6B0747630CC3}"/>
              </a:ext>
            </a:extLst>
          </p:cNvPr>
          <p:cNvSpPr>
            <a:spLocks noGrp="1"/>
          </p:cNvSpPr>
          <p:nvPr>
            <p:ph idx="1"/>
          </p:nvPr>
        </p:nvSpPr>
        <p:spPr>
          <a:xfrm>
            <a:off x="289932" y="959006"/>
            <a:ext cx="11764536" cy="5217958"/>
          </a:xfrm>
        </p:spPr>
        <p:txBody>
          <a:bodyPr>
            <a:normAutofit/>
          </a:bodyPr>
          <a:lstStyle/>
          <a:p>
            <a:pPr marL="0" indent="3175" eaLnBrk="1" hangingPunct="1">
              <a:buFontTx/>
              <a:buNone/>
            </a:pPr>
            <a:r>
              <a:rPr lang="en-US" altLang="en-US" sz="3200">
                <a:latin typeface="Times New Roman" panose="02020603050405020304" pitchFamily="18" charset="0"/>
                <a:cs typeface="Times New Roman" panose="02020603050405020304" pitchFamily="18" charset="0"/>
              </a:rPr>
              <a:t>In general, if the </a:t>
            </a:r>
            <a:r>
              <a:rPr lang="en-US" altLang="en-US" sz="3200" i="1">
                <a:solidFill>
                  <a:schemeClr val="accent2"/>
                </a:solidFill>
                <a:latin typeface="Times New Roman" panose="02020603050405020304" pitchFamily="18" charset="0"/>
                <a:cs typeface="Times New Roman" panose="02020603050405020304" pitchFamily="18" charset="0"/>
              </a:rPr>
              <a:t>n</a:t>
            </a:r>
            <a:r>
              <a:rPr lang="en-US" altLang="en-US" sz="3200">
                <a:solidFill>
                  <a:schemeClr val="accent2"/>
                </a:solidFill>
                <a:latin typeface="Times New Roman" panose="02020603050405020304" pitchFamily="18" charset="0"/>
                <a:cs typeface="Times New Roman" panose="02020603050405020304" pitchFamily="18" charset="0"/>
              </a:rPr>
              <a:t>th approximation is </a:t>
            </a:r>
            <a:r>
              <a:rPr lang="en-US" altLang="en-US" sz="3200" i="1">
                <a:solidFill>
                  <a:schemeClr val="accent2"/>
                </a:solidFill>
                <a:latin typeface="Times New Roman" panose="02020603050405020304" pitchFamily="18" charset="0"/>
                <a:cs typeface="Times New Roman" panose="02020603050405020304" pitchFamily="18" charset="0"/>
              </a:rPr>
              <a:t>x</a:t>
            </a:r>
            <a:r>
              <a:rPr lang="en-US" altLang="en-US" sz="3200" i="1" baseline="-25000">
                <a:solidFill>
                  <a:schemeClr val="accent2"/>
                </a:solidFill>
                <a:latin typeface="Times New Roman" panose="02020603050405020304" pitchFamily="18" charset="0"/>
                <a:cs typeface="Times New Roman" panose="02020603050405020304" pitchFamily="18" charset="0"/>
              </a:rPr>
              <a:t>n</a:t>
            </a:r>
            <a:r>
              <a:rPr lang="en-US" altLang="en-US" sz="3200">
                <a:solidFill>
                  <a:schemeClr val="accent2"/>
                </a:solidFill>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and  </a:t>
            </a:r>
            <a:r>
              <a:rPr lang="en-US" altLang="en-US" sz="3200" i="1">
                <a:solidFill>
                  <a:srgbClr val="0033CC"/>
                </a:solidFill>
                <a:latin typeface="Times New Roman" panose="02020603050405020304" pitchFamily="18" charset="0"/>
                <a:cs typeface="Times New Roman" panose="02020603050405020304" pitchFamily="18" charset="0"/>
              </a:rPr>
              <a:t>f </a:t>
            </a:r>
            <a:r>
              <a:rPr lang="en-US" altLang="en-US" sz="3200">
                <a:solidFill>
                  <a:srgbClr val="0033CC"/>
                </a:solidFill>
                <a:latin typeface="Times New Roman" panose="02020603050405020304" pitchFamily="18" charset="0"/>
                <a:cs typeface="Times New Roman" panose="02020603050405020304" pitchFamily="18" charset="0"/>
              </a:rPr>
              <a:t>’(</a:t>
            </a:r>
            <a:r>
              <a:rPr lang="en-US" altLang="en-US" sz="3200" i="1">
                <a:solidFill>
                  <a:srgbClr val="0033CC"/>
                </a:solidFill>
                <a:latin typeface="Times New Roman" panose="02020603050405020304" pitchFamily="18" charset="0"/>
                <a:cs typeface="Times New Roman" panose="02020603050405020304" pitchFamily="18" charset="0"/>
              </a:rPr>
              <a:t>x</a:t>
            </a:r>
            <a:r>
              <a:rPr lang="en-US" altLang="en-US" sz="3200" i="1" baseline="-25000">
                <a:solidFill>
                  <a:srgbClr val="0033CC"/>
                </a:solidFill>
                <a:latin typeface="Times New Roman" panose="02020603050405020304" pitchFamily="18" charset="0"/>
                <a:cs typeface="Times New Roman" panose="02020603050405020304" pitchFamily="18" charset="0"/>
              </a:rPr>
              <a:t>n</a:t>
            </a:r>
            <a:r>
              <a:rPr lang="en-US" altLang="en-US" sz="3200">
                <a:solidFill>
                  <a:srgbClr val="0033CC"/>
                </a:solidFill>
                <a:latin typeface="Times New Roman" panose="02020603050405020304" pitchFamily="18" charset="0"/>
                <a:cs typeface="Times New Roman" panose="02020603050405020304" pitchFamily="18" charset="0"/>
              </a:rPr>
              <a:t>) ≠ 0</a:t>
            </a:r>
            <a:r>
              <a:rPr lang="en-US" altLang="en-US" sz="3200">
                <a:latin typeface="Times New Roman" panose="02020603050405020304" pitchFamily="18" charset="0"/>
                <a:cs typeface="Times New Roman" panose="02020603050405020304" pitchFamily="18" charset="0"/>
              </a:rPr>
              <a:t>, then the next approximation is given by:</a:t>
            </a:r>
          </a:p>
        </p:txBody>
      </p:sp>
      <p:graphicFrame>
        <p:nvGraphicFramePr>
          <p:cNvPr id="6" name="Object 5">
            <a:extLst>
              <a:ext uri="{FF2B5EF4-FFF2-40B4-BE49-F238E27FC236}">
                <a16:creationId xmlns:a16="http://schemas.microsoft.com/office/drawing/2014/main" id="{DB6ABCFC-FFB1-4B6D-887C-547BA774A672}"/>
              </a:ext>
            </a:extLst>
          </p:cNvPr>
          <p:cNvGraphicFramePr>
            <a:graphicFrameLocks noChangeAspect="1"/>
          </p:cNvGraphicFramePr>
          <p:nvPr>
            <p:extLst>
              <p:ext uri="{D42A27DB-BD31-4B8C-83A1-F6EECF244321}">
                <p14:modId xmlns:p14="http://schemas.microsoft.com/office/powerpoint/2010/main" val="77503098"/>
              </p:ext>
            </p:extLst>
          </p:nvPr>
        </p:nvGraphicFramePr>
        <p:xfrm>
          <a:off x="6462131" y="1747488"/>
          <a:ext cx="2990126" cy="1168555"/>
        </p:xfrm>
        <a:graphic>
          <a:graphicData uri="http://schemas.openxmlformats.org/presentationml/2006/ole">
            <mc:AlternateContent xmlns:mc="http://schemas.openxmlformats.org/markup-compatibility/2006">
              <mc:Choice xmlns:v="urn:schemas-microsoft-com:vml" Requires="v">
                <p:oleObj spid="_x0000_s45067" name="Equation" r:id="rId3" imgW="1104840" imgH="431640" progId="Equation.DSMT4">
                  <p:embed/>
                </p:oleObj>
              </mc:Choice>
              <mc:Fallback>
                <p:oleObj name="Equation" r:id="rId3" imgW="1104840" imgH="431640" progId="Equation.DSMT4">
                  <p:embed/>
                  <p:pic>
                    <p:nvPicPr>
                      <p:cNvPr id="0" name=""/>
                      <p:cNvPicPr/>
                      <p:nvPr/>
                    </p:nvPicPr>
                    <p:blipFill>
                      <a:blip r:embed="rId4"/>
                      <a:stretch>
                        <a:fillRect/>
                      </a:stretch>
                    </p:blipFill>
                    <p:spPr>
                      <a:xfrm>
                        <a:off x="6462131" y="1747488"/>
                        <a:ext cx="2990126" cy="1168555"/>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D32C6F40-4B42-4DAD-B046-B9382D769DD7}"/>
              </a:ext>
            </a:extLst>
          </p:cNvPr>
          <p:cNvPicPr>
            <a:picLocks noChangeAspect="1"/>
          </p:cNvPicPr>
          <p:nvPr/>
        </p:nvPicPr>
        <p:blipFill>
          <a:blip r:embed="rId5"/>
          <a:stretch>
            <a:fillRect/>
          </a:stretch>
        </p:blipFill>
        <p:spPr>
          <a:xfrm>
            <a:off x="0" y="2051824"/>
            <a:ext cx="5824941" cy="4806176"/>
          </a:xfrm>
          <a:prstGeom prst="rect">
            <a:avLst/>
          </a:prstGeom>
        </p:spPr>
      </p:pic>
      <p:pic>
        <p:nvPicPr>
          <p:cNvPr id="4" name="Picture 3">
            <a:extLst>
              <a:ext uri="{FF2B5EF4-FFF2-40B4-BE49-F238E27FC236}">
                <a16:creationId xmlns:a16="http://schemas.microsoft.com/office/drawing/2014/main" id="{00D54565-0FB4-4DE0-8A1E-2CEF63523A68}"/>
              </a:ext>
            </a:extLst>
          </p:cNvPr>
          <p:cNvPicPr>
            <a:picLocks noChangeAspect="1"/>
          </p:cNvPicPr>
          <p:nvPr/>
        </p:nvPicPr>
        <p:blipFill>
          <a:blip r:embed="rId6"/>
          <a:stretch>
            <a:fillRect/>
          </a:stretch>
        </p:blipFill>
        <p:spPr>
          <a:xfrm>
            <a:off x="463824" y="5524325"/>
            <a:ext cx="1384371" cy="374669"/>
          </a:xfrm>
          <a:prstGeom prst="rect">
            <a:avLst/>
          </a:prstGeom>
        </p:spPr>
      </p:pic>
    </p:spTree>
    <p:extLst>
      <p:ext uri="{BB962C8B-B14F-4D97-AF65-F5344CB8AC3E}">
        <p14:creationId xmlns:p14="http://schemas.microsoft.com/office/powerpoint/2010/main" val="585688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B3527-4E40-4326-8F89-663769919C1E}"/>
              </a:ext>
            </a:extLst>
          </p:cNvPr>
          <p:cNvSpPr>
            <a:spLocks noGrp="1"/>
          </p:cNvSpPr>
          <p:nvPr>
            <p:ph type="title"/>
          </p:nvPr>
        </p:nvSpPr>
        <p:spPr>
          <a:xfrm>
            <a:off x="2609385" y="142101"/>
            <a:ext cx="8744415" cy="816904"/>
          </a:xfrm>
        </p:spPr>
        <p:txBody>
          <a:bodyPr/>
          <a:lstStyle/>
          <a:p>
            <a:r>
              <a:rPr lang="en-US" altLang="en-US" b="1">
                <a:solidFill>
                  <a:srgbClr val="FF00FF"/>
                </a:solidFill>
                <a:latin typeface="Times New Roman" panose="02020603050405020304" pitchFamily="18" charset="0"/>
                <a:cs typeface="Times New Roman" panose="02020603050405020304" pitchFamily="18" charset="0"/>
              </a:rPr>
              <a:t>NEWTON’S METHOD</a:t>
            </a:r>
            <a:endParaRPr lang="en-US" b="1">
              <a:solidFill>
                <a:srgbClr val="FF00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76CAAB2-1597-48F6-8FB1-6B0747630CC3}"/>
              </a:ext>
            </a:extLst>
          </p:cNvPr>
          <p:cNvSpPr>
            <a:spLocks noGrp="1"/>
          </p:cNvSpPr>
          <p:nvPr>
            <p:ph idx="1"/>
          </p:nvPr>
        </p:nvSpPr>
        <p:spPr>
          <a:xfrm>
            <a:off x="289932" y="959006"/>
            <a:ext cx="11764536" cy="5217958"/>
          </a:xfrm>
        </p:spPr>
        <p:txBody>
          <a:bodyPr>
            <a:normAutofit/>
          </a:bodyPr>
          <a:lstStyle/>
          <a:p>
            <a:pPr marL="0" indent="3175" eaLnBrk="1" hangingPunct="1">
              <a:buFontTx/>
              <a:buNone/>
            </a:pPr>
            <a:r>
              <a:rPr lang="en-US" altLang="en-US" sz="3200">
                <a:solidFill>
                  <a:srgbClr val="0033CC"/>
                </a:solidFill>
                <a:latin typeface="Times New Roman" panose="02020603050405020304" pitchFamily="18" charset="0"/>
                <a:cs typeface="Times New Roman" panose="02020603050405020304" pitchFamily="18" charset="0"/>
              </a:rPr>
              <a:t>If the numbers </a:t>
            </a:r>
            <a:r>
              <a:rPr lang="en-US" altLang="en-US" sz="3200" i="1">
                <a:solidFill>
                  <a:srgbClr val="0033CC"/>
                </a:solidFill>
                <a:latin typeface="Times New Roman" panose="02020603050405020304" pitchFamily="18" charset="0"/>
                <a:cs typeface="Times New Roman" panose="02020603050405020304" pitchFamily="18" charset="0"/>
              </a:rPr>
              <a:t>x</a:t>
            </a:r>
            <a:r>
              <a:rPr lang="en-US" altLang="en-US" sz="3200" i="1" baseline="-25000">
                <a:solidFill>
                  <a:srgbClr val="0033CC"/>
                </a:solidFill>
                <a:latin typeface="Times New Roman" panose="02020603050405020304" pitchFamily="18" charset="0"/>
                <a:cs typeface="Times New Roman" panose="02020603050405020304" pitchFamily="18" charset="0"/>
              </a:rPr>
              <a:t>n</a:t>
            </a:r>
            <a:r>
              <a:rPr lang="en-US" altLang="en-US" sz="3200">
                <a:solidFill>
                  <a:srgbClr val="0033CC"/>
                </a:solidFill>
                <a:latin typeface="Times New Roman" panose="02020603050405020304" pitchFamily="18" charset="0"/>
                <a:cs typeface="Times New Roman" panose="02020603050405020304" pitchFamily="18" charset="0"/>
              </a:rPr>
              <a:t> become closer and closer to </a:t>
            </a:r>
            <a:r>
              <a:rPr lang="en-US" altLang="en-US" sz="3200" i="1">
                <a:solidFill>
                  <a:srgbClr val="0033CC"/>
                </a:solidFill>
                <a:latin typeface="Times New Roman" panose="02020603050405020304" pitchFamily="18" charset="0"/>
                <a:cs typeface="Times New Roman" panose="02020603050405020304" pitchFamily="18" charset="0"/>
              </a:rPr>
              <a:t>r</a:t>
            </a:r>
            <a:r>
              <a:rPr lang="en-US" altLang="en-US" sz="3200">
                <a:solidFill>
                  <a:srgbClr val="0033CC"/>
                </a:solidFill>
                <a:latin typeface="Times New Roman" panose="02020603050405020304" pitchFamily="18" charset="0"/>
                <a:cs typeface="Times New Roman" panose="02020603050405020304" pitchFamily="18" charset="0"/>
              </a:rPr>
              <a:t> as </a:t>
            </a:r>
            <a:r>
              <a:rPr lang="en-US" altLang="en-US" sz="3200" i="1">
                <a:solidFill>
                  <a:srgbClr val="0033CC"/>
                </a:solidFill>
                <a:latin typeface="Times New Roman" panose="02020603050405020304" pitchFamily="18" charset="0"/>
                <a:cs typeface="Times New Roman" panose="02020603050405020304" pitchFamily="18" charset="0"/>
              </a:rPr>
              <a:t>n</a:t>
            </a:r>
            <a:r>
              <a:rPr lang="en-US" altLang="en-US" sz="3200">
                <a:solidFill>
                  <a:srgbClr val="0033CC"/>
                </a:solidFill>
                <a:latin typeface="Times New Roman" panose="02020603050405020304" pitchFamily="18" charset="0"/>
                <a:cs typeface="Times New Roman" panose="02020603050405020304" pitchFamily="18" charset="0"/>
              </a:rPr>
              <a:t> becomes large, then we say that the sequence converges</a:t>
            </a:r>
            <a:r>
              <a:rPr lang="en-US" altLang="en-US" sz="3200" i="1">
                <a:solidFill>
                  <a:srgbClr val="0033CC"/>
                </a:solidFill>
                <a:latin typeface="Times New Roman" panose="02020603050405020304" pitchFamily="18" charset="0"/>
                <a:cs typeface="Times New Roman" panose="02020603050405020304" pitchFamily="18" charset="0"/>
              </a:rPr>
              <a:t> </a:t>
            </a:r>
            <a:r>
              <a:rPr lang="en-US" altLang="en-US" sz="3200">
                <a:solidFill>
                  <a:srgbClr val="0033CC"/>
                </a:solidFill>
                <a:latin typeface="Times New Roman" panose="02020603050405020304" pitchFamily="18" charset="0"/>
                <a:cs typeface="Times New Roman" panose="02020603050405020304" pitchFamily="18" charset="0"/>
              </a:rPr>
              <a:t>to </a:t>
            </a:r>
            <a:r>
              <a:rPr lang="en-US" altLang="en-US" sz="3200" i="1">
                <a:solidFill>
                  <a:srgbClr val="0033CC"/>
                </a:solidFill>
                <a:latin typeface="Times New Roman" panose="02020603050405020304" pitchFamily="18" charset="0"/>
                <a:cs typeface="Times New Roman" panose="02020603050405020304" pitchFamily="18" charset="0"/>
              </a:rPr>
              <a:t>r</a:t>
            </a:r>
            <a:r>
              <a:rPr lang="en-US" altLang="en-US" sz="3200">
                <a:solidFill>
                  <a:srgbClr val="0033CC"/>
                </a:solidFill>
                <a:latin typeface="Times New Roman" panose="02020603050405020304" pitchFamily="18" charset="0"/>
                <a:cs typeface="Times New Roman" panose="02020603050405020304" pitchFamily="18" charset="0"/>
              </a:rPr>
              <a:t> and we write:</a:t>
            </a:r>
          </a:p>
        </p:txBody>
      </p:sp>
      <p:graphicFrame>
        <p:nvGraphicFramePr>
          <p:cNvPr id="4" name="Object 3">
            <a:extLst>
              <a:ext uri="{FF2B5EF4-FFF2-40B4-BE49-F238E27FC236}">
                <a16:creationId xmlns:a16="http://schemas.microsoft.com/office/drawing/2014/main" id="{4E05FDA8-AD3B-4EBD-B1EE-3E02A395A3A3}"/>
              </a:ext>
            </a:extLst>
          </p:cNvPr>
          <p:cNvGraphicFramePr>
            <a:graphicFrameLocks noChangeAspect="1"/>
          </p:cNvGraphicFramePr>
          <p:nvPr>
            <p:extLst>
              <p:ext uri="{D42A27DB-BD31-4B8C-83A1-F6EECF244321}">
                <p14:modId xmlns:p14="http://schemas.microsoft.com/office/powerpoint/2010/main" val="2610600313"/>
              </p:ext>
            </p:extLst>
          </p:nvPr>
        </p:nvGraphicFramePr>
        <p:xfrm>
          <a:off x="303887" y="1912282"/>
          <a:ext cx="1915205" cy="842690"/>
        </p:xfrm>
        <a:graphic>
          <a:graphicData uri="http://schemas.openxmlformats.org/presentationml/2006/ole">
            <mc:AlternateContent xmlns:mc="http://schemas.openxmlformats.org/markup-compatibility/2006">
              <mc:Choice xmlns:v="urn:schemas-microsoft-com:vml" Requires="v">
                <p:oleObj spid="_x0000_s46099" name="Equation" r:id="rId4" imgW="634680" imgH="279360" progId="Equation.DSMT4">
                  <p:embed/>
                </p:oleObj>
              </mc:Choice>
              <mc:Fallback>
                <p:oleObj name="Equation" r:id="rId4" imgW="634680" imgH="279360" progId="Equation.DSMT4">
                  <p:embed/>
                  <p:pic>
                    <p:nvPicPr>
                      <p:cNvPr id="0" name=""/>
                      <p:cNvPicPr/>
                      <p:nvPr/>
                    </p:nvPicPr>
                    <p:blipFill>
                      <a:blip r:embed="rId5"/>
                      <a:stretch>
                        <a:fillRect/>
                      </a:stretch>
                    </p:blipFill>
                    <p:spPr>
                      <a:xfrm>
                        <a:off x="303887" y="1912282"/>
                        <a:ext cx="1915205" cy="842690"/>
                      </a:xfrm>
                      <a:prstGeom prst="rect">
                        <a:avLst/>
                      </a:prstGeom>
                    </p:spPr>
                  </p:pic>
                </p:oleObj>
              </mc:Fallback>
            </mc:AlternateContent>
          </a:graphicData>
        </a:graphic>
      </p:graphicFrame>
      <p:graphicFrame>
        <p:nvGraphicFramePr>
          <p:cNvPr id="8" name="Object 1">
            <a:extLst>
              <a:ext uri="{FF2B5EF4-FFF2-40B4-BE49-F238E27FC236}">
                <a16:creationId xmlns:a16="http://schemas.microsoft.com/office/drawing/2014/main" id="{539B5D8F-C004-4D3B-931E-A0A5540E4499}"/>
              </a:ext>
            </a:extLst>
          </p:cNvPr>
          <p:cNvGraphicFramePr>
            <a:graphicFrameLocks noChangeAspect="1"/>
          </p:cNvGraphicFramePr>
          <p:nvPr>
            <p:extLst>
              <p:ext uri="{D42A27DB-BD31-4B8C-83A1-F6EECF244321}">
                <p14:modId xmlns:p14="http://schemas.microsoft.com/office/powerpoint/2010/main" val="2230879809"/>
              </p:ext>
            </p:extLst>
          </p:nvPr>
        </p:nvGraphicFramePr>
        <p:xfrm>
          <a:off x="4789332" y="2823746"/>
          <a:ext cx="1743307" cy="622610"/>
        </p:xfrm>
        <a:graphic>
          <a:graphicData uri="http://schemas.openxmlformats.org/presentationml/2006/ole">
            <mc:AlternateContent xmlns:mc="http://schemas.openxmlformats.org/markup-compatibility/2006">
              <mc:Choice xmlns:v="urn:schemas-microsoft-com:vml" Requires="v">
                <p:oleObj spid="_x0000_s46100" name="Equation" r:id="rId6" imgW="710891" imgH="253890" progId="Equation.DSMT4">
                  <p:embed/>
                </p:oleObj>
              </mc:Choice>
              <mc:Fallback>
                <p:oleObj name="Equation" r:id="rId6" imgW="710891" imgH="253890" progId="Equation.DSMT4">
                  <p:embed/>
                  <p:pic>
                    <p:nvPicPr>
                      <p:cNvPr id="109576" name="Object 1">
                        <a:extLst>
                          <a:ext uri="{FF2B5EF4-FFF2-40B4-BE49-F238E27FC236}">
                            <a16:creationId xmlns:a16="http://schemas.microsoft.com/office/drawing/2014/main" id="{0384BEDC-53E9-4F3E-BE28-A91EA559A0C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9332" y="2823746"/>
                        <a:ext cx="1743307" cy="622610"/>
                      </a:xfrm>
                      <a:prstGeom prst="rect">
                        <a:avLst/>
                      </a:prstGeom>
                      <a:noFill/>
                      <a:ln>
                        <a:noFill/>
                      </a:ln>
                    </p:spPr>
                  </p:pic>
                </p:oleObj>
              </mc:Fallback>
            </mc:AlternateContent>
          </a:graphicData>
        </a:graphic>
      </p:graphicFrame>
      <p:pic>
        <p:nvPicPr>
          <p:cNvPr id="9" name="Picture 1">
            <a:extLst>
              <a:ext uri="{FF2B5EF4-FFF2-40B4-BE49-F238E27FC236}">
                <a16:creationId xmlns:a16="http://schemas.microsoft.com/office/drawing/2014/main" id="{8E1C26F9-C2B5-4F16-B095-2AAAA035E94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2" r="74525" b="40355"/>
          <a:stretch>
            <a:fillRect/>
          </a:stretch>
        </p:blipFill>
        <p:spPr bwMode="auto">
          <a:xfrm>
            <a:off x="1672682" y="2592359"/>
            <a:ext cx="3116650" cy="427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42605570-DCA3-4344-A85C-CDB477A079F4}"/>
              </a:ext>
            </a:extLst>
          </p:cNvPr>
          <p:cNvPicPr>
            <a:picLocks noChangeAspect="1"/>
          </p:cNvPicPr>
          <p:nvPr/>
        </p:nvPicPr>
        <p:blipFill>
          <a:blip r:embed="rId9"/>
          <a:stretch>
            <a:fillRect/>
          </a:stretch>
        </p:blipFill>
        <p:spPr>
          <a:xfrm>
            <a:off x="7795137" y="1956225"/>
            <a:ext cx="4371743" cy="3146489"/>
          </a:xfrm>
          <a:prstGeom prst="rect">
            <a:avLst/>
          </a:prstGeom>
        </p:spPr>
      </p:pic>
      <p:pic>
        <p:nvPicPr>
          <p:cNvPr id="6" name="Picture 5">
            <a:extLst>
              <a:ext uri="{FF2B5EF4-FFF2-40B4-BE49-F238E27FC236}">
                <a16:creationId xmlns:a16="http://schemas.microsoft.com/office/drawing/2014/main" id="{3EB68365-E682-42A1-AF13-2A635ECA2619}"/>
              </a:ext>
            </a:extLst>
          </p:cNvPr>
          <p:cNvPicPr>
            <a:picLocks noChangeAspect="1"/>
          </p:cNvPicPr>
          <p:nvPr/>
        </p:nvPicPr>
        <p:blipFill>
          <a:blip r:embed="rId10"/>
          <a:stretch>
            <a:fillRect/>
          </a:stretch>
        </p:blipFill>
        <p:spPr>
          <a:xfrm>
            <a:off x="10883590" y="2088136"/>
            <a:ext cx="1139283" cy="252007"/>
          </a:xfrm>
          <a:prstGeom prst="rect">
            <a:avLst/>
          </a:prstGeom>
        </p:spPr>
      </p:pic>
      <p:sp>
        <p:nvSpPr>
          <p:cNvPr id="10" name="TextBox 9">
            <a:extLst>
              <a:ext uri="{FF2B5EF4-FFF2-40B4-BE49-F238E27FC236}">
                <a16:creationId xmlns:a16="http://schemas.microsoft.com/office/drawing/2014/main" id="{402F2442-468C-4B84-9D7D-7701DC04ACD2}"/>
              </a:ext>
            </a:extLst>
          </p:cNvPr>
          <p:cNvSpPr txBox="1"/>
          <p:nvPr/>
        </p:nvSpPr>
        <p:spPr>
          <a:xfrm>
            <a:off x="0" y="4979472"/>
            <a:ext cx="12166880" cy="1938992"/>
          </a:xfrm>
          <a:prstGeom prst="rect">
            <a:avLst/>
          </a:prstGeom>
          <a:noFill/>
        </p:spPr>
        <p:txBody>
          <a:bodyPr wrap="square">
            <a:spAutoFit/>
          </a:bodyPr>
          <a:lstStyle/>
          <a:p>
            <a:pPr algn="just"/>
            <a:r>
              <a:rPr lang="en-US" sz="2000">
                <a:solidFill>
                  <a:srgbClr val="C00000"/>
                </a:solidFill>
                <a:latin typeface="Times New Roman" panose="02020603050405020304" pitchFamily="18" charset="0"/>
                <a:cs typeface="Times New Roman" panose="02020603050405020304" pitchFamily="18" charset="0"/>
              </a:rPr>
              <a:t>Although the sequence of successive approximations converges to the desired root for functions of the type illustrated in Figure 3, in certain circumstances the sequence may not converge. For example, consider the situation shown in Figure 4. You can see that </a:t>
            </a:r>
            <a:r>
              <a:rPr lang="en-US" sz="2000" i="1">
                <a:solidFill>
                  <a:srgbClr val="C00000"/>
                </a:solidFill>
                <a:latin typeface="Times New Roman" panose="02020603050405020304" pitchFamily="18" charset="0"/>
                <a:cs typeface="Times New Roman" panose="02020603050405020304" pitchFamily="18" charset="0"/>
              </a:rPr>
              <a:t>x</a:t>
            </a:r>
            <a:r>
              <a:rPr lang="en-US" sz="2000">
                <a:solidFill>
                  <a:srgbClr val="C00000"/>
                </a:solidFill>
                <a:latin typeface="Times New Roman" panose="02020603050405020304" pitchFamily="18" charset="0"/>
                <a:cs typeface="Times New Roman" panose="02020603050405020304" pitchFamily="18" charset="0"/>
              </a:rPr>
              <a:t>2 is a worse approximation than </a:t>
            </a:r>
            <a:r>
              <a:rPr lang="en-US" sz="2000" i="1">
                <a:solidFill>
                  <a:srgbClr val="C00000"/>
                </a:solidFill>
                <a:latin typeface="Times New Roman" panose="02020603050405020304" pitchFamily="18" charset="0"/>
                <a:cs typeface="Times New Roman" panose="02020603050405020304" pitchFamily="18" charset="0"/>
              </a:rPr>
              <a:t>x</a:t>
            </a:r>
            <a:r>
              <a:rPr lang="en-US" sz="2000">
                <a:solidFill>
                  <a:srgbClr val="C00000"/>
                </a:solidFill>
                <a:latin typeface="Times New Roman" panose="02020603050405020304" pitchFamily="18" charset="0"/>
                <a:cs typeface="Times New Roman" panose="02020603050405020304" pitchFamily="18" charset="0"/>
              </a:rPr>
              <a:t>1. This is likely to be the case when </a:t>
            </a:r>
            <a:r>
              <a:rPr lang="en-US" sz="2000" i="1">
                <a:solidFill>
                  <a:srgbClr val="C00000"/>
                </a:solidFill>
                <a:latin typeface="Times New Roman" panose="02020603050405020304" pitchFamily="18" charset="0"/>
                <a:cs typeface="Times New Roman" panose="02020603050405020304" pitchFamily="18" charset="0"/>
              </a:rPr>
              <a:t>f </a:t>
            </a:r>
            <a:r>
              <a:rPr lang="en-US" sz="2000">
                <a:solidFill>
                  <a:srgbClr val="C00000"/>
                </a:solidFill>
                <a:latin typeface="Times New Roman" panose="02020603050405020304" pitchFamily="18" charset="0"/>
                <a:cs typeface="Times New Roman" panose="02020603050405020304" pitchFamily="18" charset="0"/>
              </a:rPr>
              <a:t>’(</a:t>
            </a:r>
            <a:r>
              <a:rPr lang="en-US" sz="2000" i="1">
                <a:solidFill>
                  <a:srgbClr val="C00000"/>
                </a:solidFill>
                <a:latin typeface="Times New Roman" panose="02020603050405020304" pitchFamily="18" charset="0"/>
                <a:cs typeface="Times New Roman" panose="02020603050405020304" pitchFamily="18" charset="0"/>
              </a:rPr>
              <a:t>x</a:t>
            </a:r>
            <a:r>
              <a:rPr lang="en-US" sz="2000">
                <a:solidFill>
                  <a:srgbClr val="C00000"/>
                </a:solidFill>
                <a:latin typeface="Times New Roman" panose="02020603050405020304" pitchFamily="18" charset="0"/>
                <a:cs typeface="Times New Roman" panose="02020603050405020304" pitchFamily="18" charset="0"/>
              </a:rPr>
              <a:t>1) is close to 0. It might even happen that an approximation (such as </a:t>
            </a:r>
            <a:r>
              <a:rPr lang="en-US" sz="2000" i="1">
                <a:solidFill>
                  <a:srgbClr val="C00000"/>
                </a:solidFill>
                <a:latin typeface="Times New Roman" panose="02020603050405020304" pitchFamily="18" charset="0"/>
                <a:cs typeface="Times New Roman" panose="02020603050405020304" pitchFamily="18" charset="0"/>
              </a:rPr>
              <a:t>x</a:t>
            </a:r>
            <a:r>
              <a:rPr lang="en-US" sz="2000">
                <a:solidFill>
                  <a:srgbClr val="C00000"/>
                </a:solidFill>
                <a:latin typeface="Times New Roman" panose="02020603050405020304" pitchFamily="18" charset="0"/>
                <a:cs typeface="Times New Roman" panose="02020603050405020304" pitchFamily="18" charset="0"/>
              </a:rPr>
              <a:t>3 in Figure 4) falls outside the domain of . Then Newton’s method fails and a better initial approximation </a:t>
            </a:r>
            <a:r>
              <a:rPr lang="en-US" sz="2000" i="1">
                <a:solidFill>
                  <a:srgbClr val="C00000"/>
                </a:solidFill>
                <a:latin typeface="Times New Roman" panose="02020603050405020304" pitchFamily="18" charset="0"/>
                <a:cs typeface="Times New Roman" panose="02020603050405020304" pitchFamily="18" charset="0"/>
              </a:rPr>
              <a:t>x</a:t>
            </a:r>
            <a:r>
              <a:rPr lang="en-US" sz="2000">
                <a:solidFill>
                  <a:srgbClr val="C00000"/>
                </a:solidFill>
                <a:latin typeface="Times New Roman" panose="02020603050405020304" pitchFamily="18" charset="0"/>
                <a:cs typeface="Times New Roman" panose="02020603050405020304" pitchFamily="18" charset="0"/>
              </a:rPr>
              <a:t>1 should be chosen. See Exercises 29–32 for specific examples in which Newton’s method works very slowly or does not work at all</a:t>
            </a:r>
          </a:p>
        </p:txBody>
      </p:sp>
    </p:spTree>
    <p:extLst>
      <p:ext uri="{BB962C8B-B14F-4D97-AF65-F5344CB8AC3E}">
        <p14:creationId xmlns:p14="http://schemas.microsoft.com/office/powerpoint/2010/main" val="234785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B3527-4E40-4326-8F89-663769919C1E}"/>
              </a:ext>
            </a:extLst>
          </p:cNvPr>
          <p:cNvSpPr>
            <a:spLocks noGrp="1"/>
          </p:cNvSpPr>
          <p:nvPr>
            <p:ph type="title"/>
          </p:nvPr>
        </p:nvSpPr>
        <p:spPr>
          <a:xfrm>
            <a:off x="2609385" y="142101"/>
            <a:ext cx="8744415" cy="816904"/>
          </a:xfrm>
        </p:spPr>
        <p:txBody>
          <a:bodyPr/>
          <a:lstStyle/>
          <a:p>
            <a:r>
              <a:rPr lang="en-US" altLang="en-US" b="1">
                <a:solidFill>
                  <a:srgbClr val="FF00FF"/>
                </a:solidFill>
                <a:latin typeface="Times New Roman" panose="02020603050405020304" pitchFamily="18" charset="0"/>
                <a:cs typeface="Times New Roman" panose="02020603050405020304" pitchFamily="18" charset="0"/>
              </a:rPr>
              <a:t>NEWTON’S METHOD</a:t>
            </a:r>
            <a:endParaRPr lang="en-US" b="1">
              <a:solidFill>
                <a:srgbClr val="FF00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76CAAB2-1597-48F6-8FB1-6B0747630CC3}"/>
              </a:ext>
            </a:extLst>
          </p:cNvPr>
          <p:cNvSpPr>
            <a:spLocks noGrp="1"/>
          </p:cNvSpPr>
          <p:nvPr>
            <p:ph idx="1"/>
          </p:nvPr>
        </p:nvSpPr>
        <p:spPr>
          <a:xfrm>
            <a:off x="512956" y="1103970"/>
            <a:ext cx="11028556" cy="5611929"/>
          </a:xfrm>
        </p:spPr>
        <p:txBody>
          <a:bodyPr>
            <a:normAutofit/>
          </a:bodyPr>
          <a:lstStyle/>
          <a:p>
            <a:pPr marL="0" indent="3175" algn="just" eaLnBrk="1" hangingPunct="1">
              <a:spcBef>
                <a:spcPts val="0"/>
              </a:spcBef>
              <a:buFontTx/>
              <a:buNone/>
            </a:pPr>
            <a:r>
              <a:rPr lang="en-US" altLang="en-US" sz="3200">
                <a:latin typeface="Times New Roman" panose="02020603050405020304" pitchFamily="18" charset="0"/>
                <a:cs typeface="Times New Roman" panose="02020603050405020304" pitchFamily="18" charset="0"/>
              </a:rPr>
              <a:t>Example: </a:t>
            </a:r>
          </a:p>
          <a:p>
            <a:pPr marL="0" indent="3175" algn="just" eaLnBrk="1" hangingPunct="1">
              <a:spcBef>
                <a:spcPts val="0"/>
              </a:spcBef>
              <a:buFontTx/>
              <a:buNone/>
            </a:pPr>
            <a:r>
              <a:rPr lang="en-US" altLang="en-US" sz="3200">
                <a:latin typeface="Times New Roman" panose="02020603050405020304" pitchFamily="18" charset="0"/>
                <a:cs typeface="Times New Roman" panose="02020603050405020304" pitchFamily="18" charset="0"/>
              </a:rPr>
              <a:t>Use Newton’s method to find         correct to eight decimal places.</a:t>
            </a:r>
          </a:p>
          <a:p>
            <a:pPr lvl="1" algn="just" eaLnBrk="1" hangingPunct="1">
              <a:lnSpc>
                <a:spcPct val="130000"/>
              </a:lnSpc>
              <a:spcBef>
                <a:spcPts val="0"/>
              </a:spcBef>
            </a:pPr>
            <a:r>
              <a:rPr lang="en-US" altLang="en-US" sz="3200">
                <a:latin typeface="Times New Roman" panose="02020603050405020304" pitchFamily="18" charset="0"/>
                <a:cs typeface="Times New Roman" panose="02020603050405020304" pitchFamily="18" charset="0"/>
              </a:rPr>
              <a:t>First, we observe that finding        is equivalent to finding the positive </a:t>
            </a:r>
            <a:r>
              <a:rPr lang="en-US" altLang="en-US" sz="3200">
                <a:solidFill>
                  <a:srgbClr val="0033CC"/>
                </a:solidFill>
                <a:latin typeface="Times New Roman" panose="02020603050405020304" pitchFamily="18" charset="0"/>
                <a:cs typeface="Times New Roman" panose="02020603050405020304" pitchFamily="18" charset="0"/>
              </a:rPr>
              <a:t>root of the equation </a:t>
            </a:r>
            <a:r>
              <a:rPr lang="en-US" altLang="en-US" sz="3200" i="1">
                <a:solidFill>
                  <a:srgbClr val="0033CC"/>
                </a:solidFill>
                <a:latin typeface="Times New Roman" panose="02020603050405020304" pitchFamily="18" charset="0"/>
                <a:cs typeface="Times New Roman" panose="02020603050405020304" pitchFamily="18" charset="0"/>
              </a:rPr>
              <a:t>x</a:t>
            </a:r>
            <a:r>
              <a:rPr lang="en-US" altLang="en-US" sz="3200" baseline="30000">
                <a:solidFill>
                  <a:srgbClr val="0033CC"/>
                </a:solidFill>
                <a:latin typeface="Times New Roman" panose="02020603050405020304" pitchFamily="18" charset="0"/>
                <a:cs typeface="Times New Roman" panose="02020603050405020304" pitchFamily="18" charset="0"/>
              </a:rPr>
              <a:t>6</a:t>
            </a:r>
            <a:r>
              <a:rPr lang="en-US" altLang="en-US" sz="3200">
                <a:solidFill>
                  <a:srgbClr val="0033CC"/>
                </a:solidFill>
                <a:latin typeface="Times New Roman" panose="02020603050405020304" pitchFamily="18" charset="0"/>
                <a:cs typeface="Times New Roman" panose="02020603050405020304" pitchFamily="18" charset="0"/>
              </a:rPr>
              <a:t> – 2 = 0</a:t>
            </a:r>
          </a:p>
          <a:p>
            <a:pPr lvl="1" eaLnBrk="1" hangingPunct="1">
              <a:lnSpc>
                <a:spcPct val="130000"/>
              </a:lnSpc>
              <a:spcBef>
                <a:spcPts val="0"/>
              </a:spcBef>
            </a:pPr>
            <a:r>
              <a:rPr lang="en-US" altLang="en-US" sz="3200">
                <a:latin typeface="Times New Roman" panose="02020603050405020304" pitchFamily="18" charset="0"/>
                <a:cs typeface="Times New Roman" panose="02020603050405020304" pitchFamily="18" charset="0"/>
              </a:rPr>
              <a:t>So, we take  </a:t>
            </a:r>
            <a:r>
              <a:rPr lang="en-US" altLang="en-US" sz="3200" i="1">
                <a:solidFill>
                  <a:srgbClr val="0033CC"/>
                </a:solidFill>
                <a:latin typeface="Times New Roman" panose="02020603050405020304" pitchFamily="18" charset="0"/>
                <a:cs typeface="Times New Roman" panose="02020603050405020304" pitchFamily="18" charset="0"/>
              </a:rPr>
              <a:t>f </a:t>
            </a:r>
            <a:r>
              <a:rPr lang="en-US" altLang="en-US" sz="3200">
                <a:solidFill>
                  <a:srgbClr val="0033CC"/>
                </a:solidFill>
                <a:latin typeface="Times New Roman" panose="02020603050405020304" pitchFamily="18" charset="0"/>
                <a:cs typeface="Times New Roman" panose="02020603050405020304" pitchFamily="18" charset="0"/>
              </a:rPr>
              <a:t>(</a:t>
            </a:r>
            <a:r>
              <a:rPr lang="en-US" altLang="en-US" sz="3200" i="1">
                <a:solidFill>
                  <a:srgbClr val="0033CC"/>
                </a:solidFill>
                <a:latin typeface="Times New Roman" panose="02020603050405020304" pitchFamily="18" charset="0"/>
                <a:cs typeface="Times New Roman" panose="02020603050405020304" pitchFamily="18" charset="0"/>
              </a:rPr>
              <a:t>x</a:t>
            </a:r>
            <a:r>
              <a:rPr lang="en-US" altLang="en-US" sz="3200">
                <a:solidFill>
                  <a:srgbClr val="0033CC"/>
                </a:solidFill>
                <a:latin typeface="Times New Roman" panose="02020603050405020304" pitchFamily="18" charset="0"/>
                <a:cs typeface="Times New Roman" panose="02020603050405020304" pitchFamily="18" charset="0"/>
              </a:rPr>
              <a:t>) = </a:t>
            </a:r>
            <a:r>
              <a:rPr lang="en-US" altLang="en-US" sz="3200" i="1">
                <a:solidFill>
                  <a:srgbClr val="0033CC"/>
                </a:solidFill>
                <a:latin typeface="Times New Roman" panose="02020603050405020304" pitchFamily="18" charset="0"/>
                <a:cs typeface="Times New Roman" panose="02020603050405020304" pitchFamily="18" charset="0"/>
              </a:rPr>
              <a:t>x</a:t>
            </a:r>
            <a:r>
              <a:rPr lang="en-US" altLang="en-US" sz="3200" baseline="30000">
                <a:solidFill>
                  <a:srgbClr val="0033CC"/>
                </a:solidFill>
                <a:latin typeface="Times New Roman" panose="02020603050405020304" pitchFamily="18" charset="0"/>
                <a:cs typeface="Times New Roman" panose="02020603050405020304" pitchFamily="18" charset="0"/>
              </a:rPr>
              <a:t>6 </a:t>
            </a:r>
            <a:r>
              <a:rPr lang="en-US" altLang="en-US" sz="3200">
                <a:solidFill>
                  <a:srgbClr val="0033CC"/>
                </a:solidFill>
                <a:latin typeface="Times New Roman" panose="02020603050405020304" pitchFamily="18" charset="0"/>
                <a:cs typeface="Times New Roman" panose="02020603050405020304" pitchFamily="18" charset="0"/>
              </a:rPr>
              <a:t>– 2.</a:t>
            </a:r>
          </a:p>
          <a:p>
            <a:pPr lvl="1">
              <a:lnSpc>
                <a:spcPct val="130000"/>
              </a:lnSpc>
              <a:spcBef>
                <a:spcPts val="0"/>
              </a:spcBef>
            </a:pPr>
            <a:r>
              <a:rPr lang="en-US" altLang="en-US" sz="3200">
                <a:latin typeface="Times New Roman" panose="02020603050405020304" pitchFamily="18" charset="0"/>
                <a:cs typeface="Times New Roman" panose="02020603050405020304" pitchFamily="18" charset="0"/>
              </a:rPr>
              <a:t>Then,</a:t>
            </a:r>
            <a:r>
              <a:rPr lang="en-US" altLang="en-US" sz="3200" i="1">
                <a:latin typeface="Times New Roman" panose="02020603050405020304" pitchFamily="18" charset="0"/>
                <a:cs typeface="Times New Roman" panose="02020603050405020304" pitchFamily="18" charset="0"/>
              </a:rPr>
              <a:t> f </a:t>
            </a:r>
            <a:r>
              <a:rPr lang="en-US" altLang="en-US" sz="3200">
                <a:latin typeface="Times New Roman" panose="02020603050405020304" pitchFamily="18" charset="0"/>
                <a:cs typeface="Times New Roman" panose="02020603050405020304" pitchFamily="18" charset="0"/>
              </a:rPr>
              <a:t>’(</a:t>
            </a:r>
            <a:r>
              <a:rPr lang="en-US" altLang="en-US" sz="3200" i="1">
                <a:latin typeface="Times New Roman" panose="02020603050405020304" pitchFamily="18" charset="0"/>
                <a:cs typeface="Times New Roman" panose="02020603050405020304" pitchFamily="18" charset="0"/>
              </a:rPr>
              <a:t>x</a:t>
            </a:r>
            <a:r>
              <a:rPr lang="en-US" altLang="en-US" sz="3200">
                <a:latin typeface="Times New Roman" panose="02020603050405020304" pitchFamily="18" charset="0"/>
                <a:cs typeface="Times New Roman" panose="02020603050405020304" pitchFamily="18" charset="0"/>
              </a:rPr>
              <a:t>) = 6</a:t>
            </a:r>
            <a:r>
              <a:rPr lang="en-US" altLang="en-US" sz="3200" i="1">
                <a:latin typeface="Times New Roman" panose="02020603050405020304" pitchFamily="18" charset="0"/>
                <a:cs typeface="Times New Roman" panose="02020603050405020304" pitchFamily="18" charset="0"/>
              </a:rPr>
              <a:t>x</a:t>
            </a:r>
            <a:r>
              <a:rPr lang="en-US" altLang="en-US" sz="3200" baseline="30000">
                <a:latin typeface="Times New Roman" panose="02020603050405020304" pitchFamily="18" charset="0"/>
                <a:cs typeface="Times New Roman" panose="02020603050405020304" pitchFamily="18" charset="0"/>
              </a:rPr>
              <a:t>5</a:t>
            </a:r>
            <a:r>
              <a:rPr lang="en-US" altLang="en-US" sz="3200">
                <a:solidFill>
                  <a:srgbClr val="0033CC"/>
                </a:solidFill>
                <a:latin typeface="Times New Roman" panose="02020603050405020304" pitchFamily="18" charset="0"/>
                <a:cs typeface="Times New Roman" panose="02020603050405020304" pitchFamily="18" charset="0"/>
              </a:rPr>
              <a:t>.</a:t>
            </a:r>
          </a:p>
          <a:p>
            <a:pPr marL="0" lvl="1" indent="0">
              <a:lnSpc>
                <a:spcPct val="130000"/>
              </a:lnSpc>
              <a:spcBef>
                <a:spcPts val="0"/>
              </a:spcBef>
              <a:buNone/>
            </a:pPr>
            <a:r>
              <a:rPr lang="en-US" altLang="en-US" sz="3200">
                <a:solidFill>
                  <a:srgbClr val="0033CC"/>
                </a:solidFill>
                <a:latin typeface="Times New Roman" panose="02020603050405020304" pitchFamily="18" charset="0"/>
                <a:cs typeface="Times New Roman" panose="02020603050405020304" pitchFamily="18" charset="0"/>
              </a:rPr>
              <a:t>So, Formula 2 (Newton’s method) becomes:</a:t>
            </a:r>
            <a:endParaRPr lang="en-US" altLang="en-US" sz="2800">
              <a:solidFill>
                <a:srgbClr val="0033CC"/>
              </a:solidFill>
              <a:latin typeface="Times New Roman" panose="02020603050405020304" pitchFamily="18" charset="0"/>
              <a:cs typeface="Times New Roman" panose="02020603050405020304" pitchFamily="18" charset="0"/>
            </a:endParaRPr>
          </a:p>
          <a:p>
            <a:pPr marL="0" lvl="1" indent="0">
              <a:lnSpc>
                <a:spcPct val="130000"/>
              </a:lnSpc>
              <a:spcBef>
                <a:spcPts val="0"/>
              </a:spcBef>
              <a:buNone/>
            </a:pPr>
            <a:endParaRPr lang="en-US" altLang="en-US" sz="3200">
              <a:solidFill>
                <a:srgbClr val="0033CC"/>
              </a:solidFill>
              <a:latin typeface="Times New Roman" panose="02020603050405020304" pitchFamily="18" charset="0"/>
              <a:cs typeface="Times New Roman" panose="02020603050405020304" pitchFamily="18" charset="0"/>
            </a:endParaRPr>
          </a:p>
          <a:p>
            <a:pPr lvl="1" eaLnBrk="1" hangingPunct="1">
              <a:lnSpc>
                <a:spcPct val="130000"/>
              </a:lnSpc>
              <a:spcBef>
                <a:spcPts val="0"/>
              </a:spcBef>
            </a:pPr>
            <a:endParaRPr lang="en-US" altLang="en-US" sz="3200" baseline="30000">
              <a:latin typeface="Times New Roman" panose="02020603050405020304" pitchFamily="18" charset="0"/>
              <a:cs typeface="Times New Roman" panose="02020603050405020304" pitchFamily="18" charset="0"/>
            </a:endParaRPr>
          </a:p>
        </p:txBody>
      </p:sp>
      <p:graphicFrame>
        <p:nvGraphicFramePr>
          <p:cNvPr id="6" name="Object 5">
            <a:extLst>
              <a:ext uri="{FF2B5EF4-FFF2-40B4-BE49-F238E27FC236}">
                <a16:creationId xmlns:a16="http://schemas.microsoft.com/office/drawing/2014/main" id="{7A1704AC-FA15-4EC4-8F34-519C23789FD8}"/>
              </a:ext>
            </a:extLst>
          </p:cNvPr>
          <p:cNvGraphicFramePr>
            <a:graphicFrameLocks noChangeAspect="1"/>
          </p:cNvGraphicFramePr>
          <p:nvPr>
            <p:extLst>
              <p:ext uri="{D42A27DB-BD31-4B8C-83A1-F6EECF244321}">
                <p14:modId xmlns:p14="http://schemas.microsoft.com/office/powerpoint/2010/main" val="2678977733"/>
              </p:ext>
            </p:extLst>
          </p:nvPr>
        </p:nvGraphicFramePr>
        <p:xfrm>
          <a:off x="5510078" y="1398819"/>
          <a:ext cx="720342" cy="640305"/>
        </p:xfrm>
        <a:graphic>
          <a:graphicData uri="http://schemas.openxmlformats.org/presentationml/2006/ole">
            <mc:AlternateContent xmlns:mc="http://schemas.openxmlformats.org/markup-compatibility/2006">
              <mc:Choice xmlns:v="urn:schemas-microsoft-com:vml" Requires="v">
                <p:oleObj spid="_x0000_s49174" name="Equation" r:id="rId3" imgW="228600" imgH="203040" progId="Equation.DSMT4">
                  <p:embed/>
                </p:oleObj>
              </mc:Choice>
              <mc:Fallback>
                <p:oleObj name="Equation" r:id="rId3" imgW="228600" imgH="203040" progId="Equation.DSMT4">
                  <p:embed/>
                  <p:pic>
                    <p:nvPicPr>
                      <p:cNvPr id="0" name=""/>
                      <p:cNvPicPr/>
                      <p:nvPr/>
                    </p:nvPicPr>
                    <p:blipFill>
                      <a:blip r:embed="rId4"/>
                      <a:stretch>
                        <a:fillRect/>
                      </a:stretch>
                    </p:blipFill>
                    <p:spPr>
                      <a:xfrm>
                        <a:off x="5510078" y="1398819"/>
                        <a:ext cx="720342" cy="640305"/>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82F57B8C-FB47-4006-A389-05582BDD798E}"/>
              </a:ext>
            </a:extLst>
          </p:cNvPr>
          <p:cNvGraphicFramePr>
            <a:graphicFrameLocks noChangeAspect="1"/>
          </p:cNvGraphicFramePr>
          <p:nvPr>
            <p:extLst>
              <p:ext uri="{D42A27DB-BD31-4B8C-83A1-F6EECF244321}">
                <p14:modId xmlns:p14="http://schemas.microsoft.com/office/powerpoint/2010/main" val="431823850"/>
              </p:ext>
            </p:extLst>
          </p:nvPr>
        </p:nvGraphicFramePr>
        <p:xfrm>
          <a:off x="6262455" y="2016008"/>
          <a:ext cx="719137" cy="639763"/>
        </p:xfrm>
        <a:graphic>
          <a:graphicData uri="http://schemas.openxmlformats.org/presentationml/2006/ole">
            <mc:AlternateContent xmlns:mc="http://schemas.openxmlformats.org/markup-compatibility/2006">
              <mc:Choice xmlns:v="urn:schemas-microsoft-com:vml" Requires="v">
                <p:oleObj spid="_x0000_s49175" name="Equation" r:id="rId5" imgW="719307" imgH="640277" progId="Equation.DSMT4">
                  <p:embed/>
                </p:oleObj>
              </mc:Choice>
              <mc:Fallback>
                <p:oleObj name="Equation" r:id="rId5" imgW="719307" imgH="640277" progId="Equation.DSMT4">
                  <p:embed/>
                  <p:pic>
                    <p:nvPicPr>
                      <p:cNvPr id="0" name=""/>
                      <p:cNvPicPr/>
                      <p:nvPr/>
                    </p:nvPicPr>
                    <p:blipFill>
                      <a:blip r:embed="rId6"/>
                      <a:stretch>
                        <a:fillRect/>
                      </a:stretch>
                    </p:blipFill>
                    <p:spPr>
                      <a:xfrm>
                        <a:off x="6262455" y="2016008"/>
                        <a:ext cx="719137" cy="639763"/>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BDCCE4BD-F54D-4FF2-AC72-129DF05DD7BF}"/>
              </a:ext>
            </a:extLst>
          </p:cNvPr>
          <p:cNvGraphicFramePr>
            <a:graphicFrameLocks noChangeAspect="1"/>
          </p:cNvGraphicFramePr>
          <p:nvPr>
            <p:extLst>
              <p:ext uri="{D42A27DB-BD31-4B8C-83A1-F6EECF244321}">
                <p14:modId xmlns:p14="http://schemas.microsoft.com/office/powerpoint/2010/main" val="2287899650"/>
              </p:ext>
            </p:extLst>
          </p:nvPr>
        </p:nvGraphicFramePr>
        <p:xfrm>
          <a:off x="5120423" y="5180148"/>
          <a:ext cx="4176582" cy="1147763"/>
        </p:xfrm>
        <a:graphic>
          <a:graphicData uri="http://schemas.openxmlformats.org/presentationml/2006/ole">
            <mc:AlternateContent xmlns:mc="http://schemas.openxmlformats.org/markup-compatibility/2006">
              <mc:Choice xmlns:v="urn:schemas-microsoft-com:vml" Requires="v">
                <p:oleObj spid="_x0000_s49176" name="Equation" r:id="rId7" imgW="1663560" imgH="457200" progId="Equation.DSMT4">
                  <p:embed/>
                </p:oleObj>
              </mc:Choice>
              <mc:Fallback>
                <p:oleObj name="Equation" r:id="rId7" imgW="1663560" imgH="457200" progId="Equation.DSMT4">
                  <p:embed/>
                  <p:pic>
                    <p:nvPicPr>
                      <p:cNvPr id="0" name=""/>
                      <p:cNvPicPr/>
                      <p:nvPr/>
                    </p:nvPicPr>
                    <p:blipFill>
                      <a:blip r:embed="rId8"/>
                      <a:stretch>
                        <a:fillRect/>
                      </a:stretch>
                    </p:blipFill>
                    <p:spPr>
                      <a:xfrm>
                        <a:off x="5120423" y="5180148"/>
                        <a:ext cx="4176582" cy="1147763"/>
                      </a:xfrm>
                      <a:prstGeom prst="rect">
                        <a:avLst/>
                      </a:prstGeom>
                    </p:spPr>
                  </p:pic>
                </p:oleObj>
              </mc:Fallback>
            </mc:AlternateContent>
          </a:graphicData>
        </a:graphic>
      </p:graphicFrame>
    </p:spTree>
    <p:extLst>
      <p:ext uri="{BB962C8B-B14F-4D97-AF65-F5344CB8AC3E}">
        <p14:creationId xmlns:p14="http://schemas.microsoft.com/office/powerpoint/2010/main" val="15763353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6FA8519-B3D1-4285-A923-4D2975371519}"/>
              </a:ext>
            </a:extLst>
          </p:cNvPr>
          <p:cNvSpPr/>
          <p:nvPr/>
        </p:nvSpPr>
        <p:spPr>
          <a:xfrm>
            <a:off x="5241073" y="2464420"/>
            <a:ext cx="2720898" cy="281971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626B3527-4E40-4326-8F89-663769919C1E}"/>
              </a:ext>
            </a:extLst>
          </p:cNvPr>
          <p:cNvSpPr>
            <a:spLocks noGrp="1"/>
          </p:cNvSpPr>
          <p:nvPr>
            <p:ph type="title"/>
          </p:nvPr>
        </p:nvSpPr>
        <p:spPr>
          <a:xfrm>
            <a:off x="2609385" y="142101"/>
            <a:ext cx="8744415" cy="816904"/>
          </a:xfrm>
        </p:spPr>
        <p:txBody>
          <a:bodyPr/>
          <a:lstStyle/>
          <a:p>
            <a:r>
              <a:rPr lang="en-US" altLang="en-US" b="1">
                <a:solidFill>
                  <a:srgbClr val="FF00FF"/>
                </a:solidFill>
                <a:latin typeface="Times New Roman" panose="02020603050405020304" pitchFamily="18" charset="0"/>
                <a:cs typeface="Times New Roman" panose="02020603050405020304" pitchFamily="18" charset="0"/>
              </a:rPr>
              <a:t>NEWTON’S METHOD</a:t>
            </a:r>
            <a:endParaRPr lang="en-US" b="1">
              <a:solidFill>
                <a:srgbClr val="FF00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76CAAB2-1597-48F6-8FB1-6B0747630CC3}"/>
              </a:ext>
            </a:extLst>
          </p:cNvPr>
          <p:cNvSpPr>
            <a:spLocks noGrp="1"/>
          </p:cNvSpPr>
          <p:nvPr>
            <p:ph idx="1"/>
          </p:nvPr>
        </p:nvSpPr>
        <p:spPr>
          <a:xfrm>
            <a:off x="512956" y="1103970"/>
            <a:ext cx="11028556" cy="5611929"/>
          </a:xfrm>
        </p:spPr>
        <p:txBody>
          <a:bodyPr>
            <a:normAutofit lnSpcReduction="10000"/>
          </a:bodyPr>
          <a:lstStyle/>
          <a:p>
            <a:pPr marL="0" lvl="1" indent="0">
              <a:lnSpc>
                <a:spcPct val="130000"/>
              </a:lnSpc>
              <a:spcBef>
                <a:spcPts val="0"/>
              </a:spcBef>
              <a:buNone/>
            </a:pPr>
            <a:r>
              <a:rPr lang="en-US" altLang="en-US" sz="3200">
                <a:solidFill>
                  <a:srgbClr val="0033CC"/>
                </a:solidFill>
                <a:latin typeface="Times New Roman" panose="02020603050405020304" pitchFamily="18" charset="0"/>
                <a:cs typeface="Times New Roman" panose="02020603050405020304" pitchFamily="18" charset="0"/>
              </a:rPr>
              <a:t>Formula 2 (Newton’s method) becomes:</a:t>
            </a:r>
            <a:endParaRPr lang="en-US" altLang="en-US" sz="2800">
              <a:solidFill>
                <a:srgbClr val="0033CC"/>
              </a:solidFill>
              <a:latin typeface="Times New Roman" panose="02020603050405020304" pitchFamily="18" charset="0"/>
              <a:cs typeface="Times New Roman" panose="02020603050405020304" pitchFamily="18" charset="0"/>
            </a:endParaRPr>
          </a:p>
          <a:p>
            <a:pPr marL="0" indent="3175" eaLnBrk="1" hangingPunct="1">
              <a:spcBef>
                <a:spcPct val="40000"/>
              </a:spcBef>
              <a:buFontTx/>
              <a:buNone/>
            </a:pPr>
            <a:r>
              <a:rPr lang="en-US" altLang="en-US">
                <a:latin typeface="Times New Roman" panose="02020603050405020304" pitchFamily="18" charset="0"/>
                <a:cs typeface="Times New Roman" panose="02020603050405020304" pitchFamily="18" charset="0"/>
              </a:rPr>
              <a:t>Choosing  </a:t>
            </a:r>
            <a:r>
              <a:rPr lang="en-US" altLang="en-US" i="1">
                <a:latin typeface="Times New Roman" panose="02020603050405020304" pitchFamily="18" charset="0"/>
                <a:cs typeface="Times New Roman" panose="02020603050405020304" pitchFamily="18" charset="0"/>
              </a:rPr>
              <a:t>x</a:t>
            </a:r>
            <a:r>
              <a:rPr lang="en-US" altLang="en-US" baseline="-25000">
                <a:latin typeface="Times New Roman" panose="02020603050405020304" pitchFamily="18" charset="0"/>
                <a:cs typeface="Times New Roman" panose="02020603050405020304" pitchFamily="18" charset="0"/>
              </a:rPr>
              <a:t>1</a:t>
            </a:r>
            <a:r>
              <a:rPr lang="en-US" altLang="en-US">
                <a:latin typeface="Times New Roman" panose="02020603050405020304" pitchFamily="18" charset="0"/>
                <a:cs typeface="Times New Roman" panose="02020603050405020304" pitchFamily="18" charset="0"/>
              </a:rPr>
              <a:t> = 1 as the initial approximation, we obtain:</a:t>
            </a:r>
          </a:p>
          <a:p>
            <a:pPr marL="0" indent="3175" eaLnBrk="1" hangingPunct="1">
              <a:spcBef>
                <a:spcPct val="40000"/>
              </a:spcBef>
              <a:buFontTx/>
              <a:buNone/>
            </a:pPr>
            <a:endParaRPr lang="en-US" altLang="en-US" sz="2400"/>
          </a:p>
          <a:p>
            <a:pPr marL="0" indent="3175" eaLnBrk="1" hangingPunct="1">
              <a:spcBef>
                <a:spcPct val="40000"/>
              </a:spcBef>
              <a:buFontTx/>
              <a:buNone/>
            </a:pPr>
            <a:endParaRPr lang="en-US" altLang="en-US" sz="2400"/>
          </a:p>
          <a:p>
            <a:pPr marL="0" indent="3175" eaLnBrk="1" hangingPunct="1">
              <a:spcBef>
                <a:spcPct val="40000"/>
              </a:spcBef>
              <a:buFontTx/>
              <a:buNone/>
            </a:pPr>
            <a:endParaRPr lang="en-US" altLang="en-US" sz="2400"/>
          </a:p>
          <a:p>
            <a:pPr marL="0" indent="3175" eaLnBrk="1" hangingPunct="1">
              <a:spcBef>
                <a:spcPct val="40000"/>
              </a:spcBef>
              <a:buFontTx/>
              <a:buNone/>
            </a:pPr>
            <a:endParaRPr lang="en-US" altLang="en-US" sz="2400"/>
          </a:p>
          <a:p>
            <a:pPr marL="0" indent="3175" eaLnBrk="1" hangingPunct="1">
              <a:spcBef>
                <a:spcPct val="40000"/>
              </a:spcBef>
              <a:buFontTx/>
              <a:buNone/>
            </a:pPr>
            <a:endParaRPr lang="en-US" altLang="en-US" sz="2400"/>
          </a:p>
          <a:p>
            <a:pPr marL="0" lvl="1" indent="0" eaLnBrk="1" hangingPunct="1">
              <a:lnSpc>
                <a:spcPct val="130000"/>
              </a:lnSpc>
              <a:spcBef>
                <a:spcPct val="40000"/>
              </a:spcBef>
              <a:buNone/>
            </a:pPr>
            <a:endParaRPr lang="en-US" altLang="en-US" sz="2800">
              <a:latin typeface="Times New Roman" panose="02020603050405020304" pitchFamily="18" charset="0"/>
              <a:cs typeface="Times New Roman" panose="02020603050405020304" pitchFamily="18" charset="0"/>
            </a:endParaRPr>
          </a:p>
          <a:p>
            <a:pPr marL="0" lvl="1" indent="0" eaLnBrk="1" hangingPunct="1">
              <a:lnSpc>
                <a:spcPct val="130000"/>
              </a:lnSpc>
              <a:spcBef>
                <a:spcPct val="40000"/>
              </a:spcBef>
              <a:buNone/>
            </a:pPr>
            <a:r>
              <a:rPr lang="en-US" altLang="en-US" sz="2800">
                <a:latin typeface="Times New Roman" panose="02020603050405020304" pitchFamily="18" charset="0"/>
                <a:cs typeface="Times New Roman" panose="02020603050405020304" pitchFamily="18" charset="0"/>
              </a:rPr>
              <a:t>As </a:t>
            </a:r>
            <a:r>
              <a:rPr lang="en-US" altLang="en-US" sz="2800" i="1">
                <a:latin typeface="Times New Roman" panose="02020603050405020304" pitchFamily="18" charset="0"/>
                <a:cs typeface="Times New Roman" panose="02020603050405020304" pitchFamily="18" charset="0"/>
              </a:rPr>
              <a:t>x</a:t>
            </a:r>
            <a:r>
              <a:rPr lang="en-US" altLang="en-US" sz="2800" baseline="-25000">
                <a:latin typeface="Times New Roman" panose="02020603050405020304" pitchFamily="18" charset="0"/>
                <a:cs typeface="Times New Roman" panose="02020603050405020304" pitchFamily="18" charset="0"/>
              </a:rPr>
              <a:t>5</a:t>
            </a:r>
            <a:r>
              <a:rPr lang="en-US" altLang="en-US" sz="2800">
                <a:latin typeface="Times New Roman" panose="02020603050405020304" pitchFamily="18" charset="0"/>
                <a:cs typeface="Times New Roman" panose="02020603050405020304" pitchFamily="18" charset="0"/>
              </a:rPr>
              <a:t> and </a:t>
            </a:r>
            <a:r>
              <a:rPr lang="en-US" altLang="en-US" sz="2800" i="1">
                <a:latin typeface="Times New Roman" panose="02020603050405020304" pitchFamily="18" charset="0"/>
                <a:cs typeface="Times New Roman" panose="02020603050405020304" pitchFamily="18" charset="0"/>
              </a:rPr>
              <a:t>x</a:t>
            </a:r>
            <a:r>
              <a:rPr lang="en-US" altLang="en-US" sz="2800" baseline="-25000">
                <a:latin typeface="Times New Roman" panose="02020603050405020304" pitchFamily="18" charset="0"/>
                <a:cs typeface="Times New Roman" panose="02020603050405020304" pitchFamily="18" charset="0"/>
              </a:rPr>
              <a:t>6  </a:t>
            </a:r>
            <a:r>
              <a:rPr lang="en-US" altLang="en-US" sz="2800">
                <a:latin typeface="Times New Roman" panose="02020603050405020304" pitchFamily="18" charset="0"/>
                <a:cs typeface="Times New Roman" panose="02020603050405020304" pitchFamily="18" charset="0"/>
              </a:rPr>
              <a:t>agree to eight decimal places, we  conclude that                             to eight decimal places.</a:t>
            </a:r>
          </a:p>
          <a:p>
            <a:pPr marL="0" lvl="1" indent="0">
              <a:lnSpc>
                <a:spcPct val="130000"/>
              </a:lnSpc>
              <a:spcBef>
                <a:spcPts val="0"/>
              </a:spcBef>
              <a:buNone/>
            </a:pPr>
            <a:endParaRPr lang="en-US" altLang="en-US" sz="3200">
              <a:solidFill>
                <a:srgbClr val="0033CC"/>
              </a:solidFill>
              <a:latin typeface="Times New Roman" panose="02020603050405020304" pitchFamily="18" charset="0"/>
              <a:cs typeface="Times New Roman" panose="02020603050405020304" pitchFamily="18" charset="0"/>
            </a:endParaRPr>
          </a:p>
          <a:p>
            <a:pPr lvl="1" eaLnBrk="1" hangingPunct="1">
              <a:lnSpc>
                <a:spcPct val="130000"/>
              </a:lnSpc>
              <a:spcBef>
                <a:spcPts val="0"/>
              </a:spcBef>
            </a:pPr>
            <a:endParaRPr lang="en-US" altLang="en-US" sz="3200" baseline="30000">
              <a:latin typeface="Times New Roman" panose="02020603050405020304" pitchFamily="18" charset="0"/>
              <a:cs typeface="Times New Roman" panose="02020603050405020304" pitchFamily="18" charset="0"/>
            </a:endParaRPr>
          </a:p>
        </p:txBody>
      </p:sp>
      <p:graphicFrame>
        <p:nvGraphicFramePr>
          <p:cNvPr id="10" name="Object 9">
            <a:extLst>
              <a:ext uri="{FF2B5EF4-FFF2-40B4-BE49-F238E27FC236}">
                <a16:creationId xmlns:a16="http://schemas.microsoft.com/office/drawing/2014/main" id="{BDCCE4BD-F54D-4FF2-AC72-129DF05DD7BF}"/>
              </a:ext>
            </a:extLst>
          </p:cNvPr>
          <p:cNvGraphicFramePr>
            <a:graphicFrameLocks noChangeAspect="1"/>
          </p:cNvGraphicFramePr>
          <p:nvPr>
            <p:extLst>
              <p:ext uri="{D42A27DB-BD31-4B8C-83A1-F6EECF244321}">
                <p14:modId xmlns:p14="http://schemas.microsoft.com/office/powerpoint/2010/main" val="465843395"/>
              </p:ext>
            </p:extLst>
          </p:nvPr>
        </p:nvGraphicFramePr>
        <p:xfrm>
          <a:off x="7364930" y="866058"/>
          <a:ext cx="4176582" cy="1147763"/>
        </p:xfrm>
        <a:graphic>
          <a:graphicData uri="http://schemas.openxmlformats.org/presentationml/2006/ole">
            <mc:AlternateContent xmlns:mc="http://schemas.openxmlformats.org/markup-compatibility/2006">
              <mc:Choice xmlns:v="urn:schemas-microsoft-com:vml" Requires="v">
                <p:oleObj spid="_x0000_s50199" name="Equation" r:id="rId3" imgW="1663560" imgH="457200" progId="Equation.DSMT4">
                  <p:embed/>
                </p:oleObj>
              </mc:Choice>
              <mc:Fallback>
                <p:oleObj name="Equation" r:id="rId3" imgW="1663560" imgH="457200" progId="Equation.DSMT4">
                  <p:embed/>
                  <p:pic>
                    <p:nvPicPr>
                      <p:cNvPr id="10" name="Object 9">
                        <a:extLst>
                          <a:ext uri="{FF2B5EF4-FFF2-40B4-BE49-F238E27FC236}">
                            <a16:creationId xmlns:a16="http://schemas.microsoft.com/office/drawing/2014/main" id="{BDCCE4BD-F54D-4FF2-AC72-129DF05DD7BF}"/>
                          </a:ext>
                        </a:extLst>
                      </p:cNvPr>
                      <p:cNvPicPr/>
                      <p:nvPr/>
                    </p:nvPicPr>
                    <p:blipFill>
                      <a:blip r:embed="rId4"/>
                      <a:stretch>
                        <a:fillRect/>
                      </a:stretch>
                    </p:blipFill>
                    <p:spPr>
                      <a:xfrm>
                        <a:off x="7364930" y="866058"/>
                        <a:ext cx="4176582" cy="1147763"/>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FD2B40FD-1A5F-4C3F-A7F3-1F656E7A9157}"/>
              </a:ext>
            </a:extLst>
          </p:cNvPr>
          <p:cNvGraphicFramePr>
            <a:graphicFrameLocks noChangeAspect="1"/>
          </p:cNvGraphicFramePr>
          <p:nvPr>
            <p:extLst>
              <p:ext uri="{D42A27DB-BD31-4B8C-83A1-F6EECF244321}">
                <p14:modId xmlns:p14="http://schemas.microsoft.com/office/powerpoint/2010/main" val="1816256506"/>
              </p:ext>
            </p:extLst>
          </p:nvPr>
        </p:nvGraphicFramePr>
        <p:xfrm>
          <a:off x="9400477" y="5284130"/>
          <a:ext cx="2382837" cy="469900"/>
        </p:xfrm>
        <a:graphic>
          <a:graphicData uri="http://schemas.openxmlformats.org/presentationml/2006/ole">
            <mc:AlternateContent xmlns:mc="http://schemas.openxmlformats.org/markup-compatibility/2006">
              <mc:Choice xmlns:v="urn:schemas-microsoft-com:vml" Requires="v">
                <p:oleObj spid="_x0000_s50200" name="Equation" r:id="rId5" imgW="2382097" imgH="469392" progId="Equation.DSMT4">
                  <p:embed/>
                </p:oleObj>
              </mc:Choice>
              <mc:Fallback>
                <p:oleObj name="Equation" r:id="rId5" imgW="2382097" imgH="469392" progId="Equation.DSMT4">
                  <p:embed/>
                  <p:pic>
                    <p:nvPicPr>
                      <p:cNvPr id="0" name=""/>
                      <p:cNvPicPr/>
                      <p:nvPr/>
                    </p:nvPicPr>
                    <p:blipFill>
                      <a:blip r:embed="rId6"/>
                      <a:stretch>
                        <a:fillRect/>
                      </a:stretch>
                    </p:blipFill>
                    <p:spPr>
                      <a:xfrm>
                        <a:off x="9400477" y="5284130"/>
                        <a:ext cx="2382837" cy="469900"/>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823AEA9A-4CEF-4442-A470-1302CB6F35BE}"/>
              </a:ext>
            </a:extLst>
          </p:cNvPr>
          <p:cNvGraphicFramePr>
            <a:graphicFrameLocks noChangeAspect="1"/>
          </p:cNvGraphicFramePr>
          <p:nvPr>
            <p:extLst>
              <p:ext uri="{D42A27DB-BD31-4B8C-83A1-F6EECF244321}">
                <p14:modId xmlns:p14="http://schemas.microsoft.com/office/powerpoint/2010/main" val="944328480"/>
              </p:ext>
            </p:extLst>
          </p:nvPr>
        </p:nvGraphicFramePr>
        <p:xfrm>
          <a:off x="5302483" y="2443605"/>
          <a:ext cx="2581429" cy="2819192"/>
        </p:xfrm>
        <a:graphic>
          <a:graphicData uri="http://schemas.openxmlformats.org/presentationml/2006/ole">
            <mc:AlternateContent xmlns:mc="http://schemas.openxmlformats.org/markup-compatibility/2006">
              <mc:Choice xmlns:v="urn:schemas-microsoft-com:vml" Requires="v">
                <p:oleObj spid="_x0000_s50201" name="Equation" r:id="rId7" imgW="965160" imgH="1054080" progId="Equation.DSMT4">
                  <p:embed/>
                </p:oleObj>
              </mc:Choice>
              <mc:Fallback>
                <p:oleObj name="Equation" r:id="rId7" imgW="965160" imgH="1054080" progId="Equation.DSMT4">
                  <p:embed/>
                  <p:pic>
                    <p:nvPicPr>
                      <p:cNvPr id="0" name=""/>
                      <p:cNvPicPr/>
                      <p:nvPr/>
                    </p:nvPicPr>
                    <p:blipFill>
                      <a:blip r:embed="rId8"/>
                      <a:stretch>
                        <a:fillRect/>
                      </a:stretch>
                    </p:blipFill>
                    <p:spPr>
                      <a:xfrm>
                        <a:off x="5302483" y="2443605"/>
                        <a:ext cx="2581429" cy="2819192"/>
                      </a:xfrm>
                      <a:prstGeom prst="rect">
                        <a:avLst/>
                      </a:prstGeom>
                    </p:spPr>
                  </p:pic>
                </p:oleObj>
              </mc:Fallback>
            </mc:AlternateContent>
          </a:graphicData>
        </a:graphic>
      </p:graphicFrame>
    </p:spTree>
    <p:extLst>
      <p:ext uri="{BB962C8B-B14F-4D97-AF65-F5344CB8AC3E}">
        <p14:creationId xmlns:p14="http://schemas.microsoft.com/office/powerpoint/2010/main" val="1191409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B3527-4E40-4326-8F89-663769919C1E}"/>
              </a:ext>
            </a:extLst>
          </p:cNvPr>
          <p:cNvSpPr>
            <a:spLocks noGrp="1"/>
          </p:cNvSpPr>
          <p:nvPr>
            <p:ph type="title"/>
          </p:nvPr>
        </p:nvSpPr>
        <p:spPr>
          <a:xfrm>
            <a:off x="2609385" y="142101"/>
            <a:ext cx="8744415" cy="816904"/>
          </a:xfrm>
        </p:spPr>
        <p:txBody>
          <a:bodyPr/>
          <a:lstStyle/>
          <a:p>
            <a:r>
              <a:rPr lang="en-US" altLang="en-US" b="1">
                <a:solidFill>
                  <a:srgbClr val="FF00FF"/>
                </a:solidFill>
                <a:latin typeface="Times New Roman" panose="02020603050405020304" pitchFamily="18" charset="0"/>
                <a:cs typeface="Times New Roman" panose="02020603050405020304" pitchFamily="18" charset="0"/>
              </a:rPr>
              <a:t>NEWTON’S METHOD</a:t>
            </a:r>
            <a:endParaRPr lang="en-US" b="1">
              <a:solidFill>
                <a:srgbClr val="FF00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76CAAB2-1597-48F6-8FB1-6B0747630CC3}"/>
              </a:ext>
            </a:extLst>
          </p:cNvPr>
          <p:cNvSpPr>
            <a:spLocks noGrp="1"/>
          </p:cNvSpPr>
          <p:nvPr>
            <p:ph idx="1"/>
          </p:nvPr>
        </p:nvSpPr>
        <p:spPr>
          <a:xfrm>
            <a:off x="512956" y="1103970"/>
            <a:ext cx="11028556" cy="5611929"/>
          </a:xfrm>
        </p:spPr>
        <p:txBody>
          <a:bodyPr>
            <a:normAutofit/>
          </a:bodyPr>
          <a:lstStyle/>
          <a:p>
            <a:pPr marL="0" lvl="1" indent="0">
              <a:lnSpc>
                <a:spcPct val="130000"/>
              </a:lnSpc>
              <a:spcBef>
                <a:spcPts val="0"/>
              </a:spcBef>
              <a:buNone/>
            </a:pPr>
            <a:endParaRPr lang="en-US" altLang="en-US" sz="3200">
              <a:solidFill>
                <a:srgbClr val="0033CC"/>
              </a:solidFill>
              <a:latin typeface="Times New Roman" panose="02020603050405020304" pitchFamily="18" charset="0"/>
              <a:cs typeface="Times New Roman" panose="02020603050405020304" pitchFamily="18" charset="0"/>
            </a:endParaRPr>
          </a:p>
          <a:p>
            <a:pPr lvl="1" eaLnBrk="1" hangingPunct="1">
              <a:lnSpc>
                <a:spcPct val="130000"/>
              </a:lnSpc>
              <a:spcBef>
                <a:spcPts val="0"/>
              </a:spcBef>
            </a:pPr>
            <a:endParaRPr lang="en-US" altLang="en-US" sz="3200" baseline="30000">
              <a:latin typeface="Times New Roman" panose="02020603050405020304" pitchFamily="18" charset="0"/>
              <a:cs typeface="Times New Roman" panose="02020603050405020304" pitchFamily="18" charset="0"/>
            </a:endParaRPr>
          </a:p>
        </p:txBody>
      </p:sp>
      <p:pic>
        <p:nvPicPr>
          <p:cNvPr id="9" name="Picture 5">
            <a:extLst>
              <a:ext uri="{FF2B5EF4-FFF2-40B4-BE49-F238E27FC236}">
                <a16:creationId xmlns:a16="http://schemas.microsoft.com/office/drawing/2014/main" id="{BB80E36F-D5B3-4673-A434-2696D31AA9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488" y="1103969"/>
            <a:ext cx="10924792" cy="1365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a:extLst>
              <a:ext uri="{FF2B5EF4-FFF2-40B4-BE49-F238E27FC236}">
                <a16:creationId xmlns:a16="http://schemas.microsoft.com/office/drawing/2014/main" id="{3142AD27-0CF8-40B6-92F4-754061FA73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956" y="2634690"/>
            <a:ext cx="11489596" cy="3507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9644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2C81B-C518-43B7-8EFD-5E8FBE781C60}"/>
              </a:ext>
            </a:extLst>
          </p:cNvPr>
          <p:cNvSpPr>
            <a:spLocks noGrp="1"/>
          </p:cNvSpPr>
          <p:nvPr>
            <p:ph type="title"/>
          </p:nvPr>
        </p:nvSpPr>
        <p:spPr>
          <a:xfrm>
            <a:off x="1072375" y="301083"/>
            <a:ext cx="10034240" cy="4237464"/>
          </a:xfrm>
        </p:spPr>
        <p:txBody>
          <a:bodyPr>
            <a:normAutofit/>
          </a:bodyPr>
          <a:lstStyle/>
          <a:p>
            <a:pPr algn="ctr"/>
            <a:r>
              <a:rPr lang="en-US" sz="6000" b="1" i="0">
                <a:solidFill>
                  <a:srgbClr val="FF00FF"/>
                </a:solidFill>
                <a:effectLst/>
                <a:latin typeface="Times New Roman" panose="02020603050405020304" pitchFamily="18" charset="0"/>
                <a:cs typeface="Times New Roman" panose="02020603050405020304" pitchFamily="18" charset="0"/>
              </a:rPr>
              <a:t>3.7.</a:t>
            </a:r>
            <a:br>
              <a:rPr lang="en-US" sz="6600" b="1" i="0">
                <a:solidFill>
                  <a:srgbClr val="FF00FF"/>
                </a:solidFill>
                <a:effectLst/>
                <a:latin typeface="Times New Roman" panose="02020603050405020304" pitchFamily="18" charset="0"/>
                <a:cs typeface="Times New Roman" panose="02020603050405020304" pitchFamily="18" charset="0"/>
              </a:rPr>
            </a:br>
            <a:r>
              <a:rPr lang="en-US" sz="6600" b="1" i="0">
                <a:solidFill>
                  <a:srgbClr val="FF00FF"/>
                </a:solidFill>
                <a:effectLst/>
                <a:latin typeface="Times New Roman" panose="02020603050405020304" pitchFamily="18" charset="0"/>
                <a:cs typeface="Times New Roman" panose="02020603050405020304" pitchFamily="18" charset="0"/>
              </a:rPr>
              <a:t> </a:t>
            </a:r>
            <a:r>
              <a:rPr lang="en-US" sz="4000" b="1" i="0">
                <a:solidFill>
                  <a:srgbClr val="FF00FF"/>
                </a:solidFill>
                <a:effectLst/>
                <a:latin typeface="Times New Roman" panose="02020603050405020304" pitchFamily="18" charset="0"/>
                <a:cs typeface="Times New Roman" panose="02020603050405020304" pitchFamily="18" charset="0"/>
              </a:rPr>
              <a:t>APPLICATIONS OF DIFFERENTIATION</a:t>
            </a:r>
            <a:br>
              <a:rPr lang="en-US" sz="6600" b="1" i="0">
                <a:solidFill>
                  <a:srgbClr val="FF00FF"/>
                </a:solidFill>
                <a:effectLst/>
                <a:latin typeface="Times New Roman" panose="02020603050405020304" pitchFamily="18" charset="0"/>
                <a:cs typeface="Times New Roman" panose="02020603050405020304" pitchFamily="18" charset="0"/>
              </a:rPr>
            </a:br>
            <a:r>
              <a:rPr lang="en-US" sz="5400" b="1" i="0">
                <a:solidFill>
                  <a:srgbClr val="FF00FF"/>
                </a:solidFill>
                <a:effectLst/>
                <a:latin typeface="Times New Roman" panose="02020603050405020304" pitchFamily="18" charset="0"/>
                <a:cs typeface="Times New Roman" panose="02020603050405020304" pitchFamily="18" charset="0"/>
              </a:rPr>
              <a:t>Antiderivatives</a:t>
            </a:r>
            <a:endParaRPr lang="en-US" sz="6600"/>
          </a:p>
        </p:txBody>
      </p:sp>
      <p:sp>
        <p:nvSpPr>
          <p:cNvPr id="4" name="TextBox 3">
            <a:extLst>
              <a:ext uri="{FF2B5EF4-FFF2-40B4-BE49-F238E27FC236}">
                <a16:creationId xmlns:a16="http://schemas.microsoft.com/office/drawing/2014/main" id="{DBAD5F77-71C4-4EE5-9E62-C5CF99A98A32}"/>
              </a:ext>
            </a:extLst>
          </p:cNvPr>
          <p:cNvSpPr txBox="1"/>
          <p:nvPr/>
        </p:nvSpPr>
        <p:spPr>
          <a:xfrm>
            <a:off x="2965295" y="4420327"/>
            <a:ext cx="6261410" cy="1384995"/>
          </a:xfrm>
          <a:prstGeom prst="rect">
            <a:avLst/>
          </a:prstGeom>
          <a:noFill/>
        </p:spPr>
        <p:txBody>
          <a:bodyPr wrap="square">
            <a:spAutoFit/>
          </a:bodyPr>
          <a:lstStyle/>
          <a:p>
            <a:pPr algn="ctr" eaLnBrk="1" hangingPunct="1"/>
            <a:r>
              <a:rPr lang="en-US" altLang="en-US" sz="2800">
                <a:solidFill>
                  <a:srgbClr val="800000"/>
                </a:solidFill>
                <a:latin typeface="Times New Roman" panose="02020603050405020304" pitchFamily="18" charset="0"/>
                <a:cs typeface="Times New Roman" panose="02020603050405020304" pitchFamily="18" charset="0"/>
              </a:rPr>
              <a:t>In this section, we will learn about:</a:t>
            </a:r>
          </a:p>
          <a:p>
            <a:pPr algn="ctr" eaLnBrk="1" hangingPunct="1"/>
            <a:r>
              <a:rPr lang="en-US" altLang="en-US" sz="2800">
                <a:solidFill>
                  <a:srgbClr val="800000"/>
                </a:solidFill>
                <a:latin typeface="Times New Roman" panose="02020603050405020304" pitchFamily="18" charset="0"/>
                <a:cs typeface="Times New Roman" panose="02020603050405020304" pitchFamily="18" charset="0"/>
              </a:rPr>
              <a:t>Antiderivatives and how they are useful </a:t>
            </a:r>
          </a:p>
          <a:p>
            <a:pPr algn="ctr" eaLnBrk="1" hangingPunct="1"/>
            <a:r>
              <a:rPr lang="en-US" altLang="en-US" sz="2800">
                <a:solidFill>
                  <a:srgbClr val="800000"/>
                </a:solidFill>
                <a:latin typeface="Times New Roman" panose="02020603050405020304" pitchFamily="18" charset="0"/>
                <a:cs typeface="Times New Roman" panose="02020603050405020304" pitchFamily="18" charset="0"/>
              </a:rPr>
              <a:t>in solving certain scientific problems.</a:t>
            </a:r>
          </a:p>
        </p:txBody>
      </p:sp>
    </p:spTree>
    <p:extLst>
      <p:ext uri="{BB962C8B-B14F-4D97-AF65-F5344CB8AC3E}">
        <p14:creationId xmlns:p14="http://schemas.microsoft.com/office/powerpoint/2010/main" val="363966895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272162FD-2E87-4BF9-97DA-4AF1C01BDF89}"/>
              </a:ext>
            </a:extLst>
          </p:cNvPr>
          <p:cNvSpPr/>
          <p:nvPr/>
        </p:nvSpPr>
        <p:spPr>
          <a:xfrm>
            <a:off x="739698" y="903250"/>
            <a:ext cx="10712604" cy="1706136"/>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4071CF-6FEE-40F9-9AE0-D9015DD2D5F6}"/>
              </a:ext>
            </a:extLst>
          </p:cNvPr>
          <p:cNvSpPr>
            <a:spLocks noGrp="1"/>
          </p:cNvSpPr>
          <p:nvPr>
            <p:ph idx="1"/>
          </p:nvPr>
        </p:nvSpPr>
        <p:spPr>
          <a:xfrm>
            <a:off x="838200" y="981714"/>
            <a:ext cx="10515600" cy="4771909"/>
          </a:xfrm>
        </p:spPr>
        <p:txBody>
          <a:bodyPr>
            <a:normAutofit/>
          </a:bodyPr>
          <a:lstStyle/>
          <a:p>
            <a:pPr marL="0" indent="0">
              <a:buNone/>
            </a:pPr>
            <a:r>
              <a:rPr lang="en-US" b="1">
                <a:solidFill>
                  <a:srgbClr val="AD13AD"/>
                </a:solidFill>
                <a:latin typeface="Times New Roman" panose="02020603050405020304" pitchFamily="18" charset="0"/>
                <a:cs typeface="Times New Roman" panose="02020603050405020304" pitchFamily="18" charset="0"/>
              </a:rPr>
              <a:t>Definition 2:</a:t>
            </a:r>
          </a:p>
          <a:p>
            <a:pPr marL="0" indent="0" algn="just">
              <a:lnSpc>
                <a:spcPct val="100000"/>
              </a:lnSpc>
              <a:buNone/>
            </a:pPr>
            <a:r>
              <a:rPr lang="en-US" altLang="en-US" sz="3000">
                <a:solidFill>
                  <a:srgbClr val="AD13AD"/>
                </a:solidFill>
                <a:latin typeface="Times New Roman" panose="02020603050405020304" pitchFamily="18" charset="0"/>
                <a:cs typeface="Times New Roman" panose="02020603050405020304" pitchFamily="18" charset="0"/>
              </a:rPr>
              <a:t>Similarly, </a:t>
            </a:r>
            <a:r>
              <a:rPr lang="en-US" altLang="en-US" sz="3000" i="1">
                <a:solidFill>
                  <a:srgbClr val="AD13AD"/>
                </a:solidFill>
                <a:latin typeface="Times New Roman" panose="02020603050405020304" pitchFamily="18" charset="0"/>
                <a:cs typeface="Times New Roman" panose="02020603050405020304" pitchFamily="18" charset="0"/>
              </a:rPr>
              <a:t>f</a:t>
            </a:r>
            <a:r>
              <a:rPr lang="en-US" altLang="en-US" sz="3000">
                <a:solidFill>
                  <a:srgbClr val="AD13AD"/>
                </a:solidFill>
                <a:latin typeface="Times New Roman" panose="02020603050405020304" pitchFamily="18" charset="0"/>
                <a:cs typeface="Times New Roman" panose="02020603050405020304" pitchFamily="18" charset="0"/>
              </a:rPr>
              <a:t>  has an </a:t>
            </a:r>
            <a:r>
              <a:rPr lang="en-US" altLang="en-US" sz="3000" b="1">
                <a:solidFill>
                  <a:srgbClr val="AD13AD"/>
                </a:solidFill>
                <a:latin typeface="Times New Roman" panose="02020603050405020304" pitchFamily="18" charset="0"/>
                <a:cs typeface="Times New Roman" panose="02020603050405020304" pitchFamily="18" charset="0"/>
              </a:rPr>
              <a:t>absolute minimum </a:t>
            </a:r>
            <a:r>
              <a:rPr lang="en-US" altLang="en-US" sz="3000">
                <a:solidFill>
                  <a:srgbClr val="AD13AD"/>
                </a:solidFill>
                <a:latin typeface="Times New Roman" panose="02020603050405020304" pitchFamily="18" charset="0"/>
                <a:cs typeface="Times New Roman" panose="02020603050405020304" pitchFamily="18" charset="0"/>
              </a:rPr>
              <a:t>at </a:t>
            </a:r>
            <a:r>
              <a:rPr lang="en-US" altLang="en-US" sz="3000" i="1">
                <a:solidFill>
                  <a:srgbClr val="AD13AD"/>
                </a:solidFill>
                <a:latin typeface="Times New Roman" panose="02020603050405020304" pitchFamily="18" charset="0"/>
                <a:cs typeface="Times New Roman" panose="02020603050405020304" pitchFamily="18" charset="0"/>
              </a:rPr>
              <a:t>c</a:t>
            </a:r>
            <a:r>
              <a:rPr lang="en-US" altLang="en-US" sz="3000">
                <a:solidFill>
                  <a:srgbClr val="AD13AD"/>
                </a:solidFill>
                <a:latin typeface="Times New Roman" panose="02020603050405020304" pitchFamily="18" charset="0"/>
                <a:cs typeface="Times New Roman" panose="02020603050405020304" pitchFamily="18" charset="0"/>
              </a:rPr>
              <a:t> if </a:t>
            </a:r>
            <a:r>
              <a:rPr lang="en-US" altLang="en-US" sz="3000" i="1">
                <a:solidFill>
                  <a:srgbClr val="AD13AD"/>
                </a:solidFill>
                <a:latin typeface="Times New Roman" panose="02020603050405020304" pitchFamily="18" charset="0"/>
                <a:cs typeface="Times New Roman" panose="02020603050405020304" pitchFamily="18" charset="0"/>
              </a:rPr>
              <a:t>f(a</a:t>
            </a:r>
            <a:r>
              <a:rPr lang="en-US" altLang="en-US" sz="3000">
                <a:solidFill>
                  <a:srgbClr val="AD13AD"/>
                </a:solidFill>
                <a:latin typeface="Times New Roman" panose="02020603050405020304" pitchFamily="18" charset="0"/>
                <a:cs typeface="Times New Roman" panose="02020603050405020304" pitchFamily="18" charset="0"/>
              </a:rPr>
              <a:t>) ≤ </a:t>
            </a:r>
            <a:r>
              <a:rPr lang="en-US" altLang="en-US" sz="3000" i="1">
                <a:solidFill>
                  <a:srgbClr val="AD13AD"/>
                </a:solidFill>
                <a:latin typeface="Times New Roman" panose="02020603050405020304" pitchFamily="18" charset="0"/>
                <a:cs typeface="Times New Roman" panose="02020603050405020304" pitchFamily="18" charset="0"/>
              </a:rPr>
              <a:t>f(x)</a:t>
            </a:r>
            <a:r>
              <a:rPr lang="en-US" altLang="en-US" sz="3000">
                <a:solidFill>
                  <a:srgbClr val="AD13AD"/>
                </a:solidFill>
                <a:latin typeface="Times New Roman" panose="02020603050405020304" pitchFamily="18" charset="0"/>
                <a:cs typeface="Times New Roman" panose="02020603050405020304" pitchFamily="18" charset="0"/>
              </a:rPr>
              <a:t> for </a:t>
            </a:r>
            <a:r>
              <a:rPr lang="en-US" altLang="en-US" sz="3000" b="1">
                <a:solidFill>
                  <a:srgbClr val="FF0000"/>
                </a:solidFill>
                <a:latin typeface="Times New Roman" panose="02020603050405020304" pitchFamily="18" charset="0"/>
                <a:cs typeface="Times New Roman" panose="02020603050405020304" pitchFamily="18" charset="0"/>
              </a:rPr>
              <a:t>all </a:t>
            </a:r>
            <a:r>
              <a:rPr lang="en-US" altLang="en-US" sz="3000" b="1" i="1">
                <a:solidFill>
                  <a:srgbClr val="FF0000"/>
                </a:solidFill>
                <a:latin typeface="Times New Roman" panose="02020603050405020304" pitchFamily="18" charset="0"/>
                <a:cs typeface="Times New Roman" panose="02020603050405020304" pitchFamily="18" charset="0"/>
              </a:rPr>
              <a:t>x</a:t>
            </a:r>
            <a:r>
              <a:rPr lang="en-US" altLang="en-US" sz="3000" b="1">
                <a:solidFill>
                  <a:srgbClr val="FF0000"/>
                </a:solidFill>
                <a:latin typeface="Times New Roman" panose="02020603050405020304" pitchFamily="18" charset="0"/>
                <a:cs typeface="Times New Roman" panose="02020603050405020304" pitchFamily="18" charset="0"/>
              </a:rPr>
              <a:t> in </a:t>
            </a:r>
            <a:r>
              <a:rPr lang="en-US" altLang="en-US" sz="3000" b="1" i="1">
                <a:solidFill>
                  <a:srgbClr val="FF0000"/>
                </a:solidFill>
                <a:latin typeface="Times New Roman" panose="02020603050405020304" pitchFamily="18" charset="0"/>
                <a:cs typeface="Times New Roman" panose="02020603050405020304" pitchFamily="18" charset="0"/>
              </a:rPr>
              <a:t>D</a:t>
            </a:r>
            <a:r>
              <a:rPr lang="en-US" altLang="en-US" sz="3000" b="1">
                <a:solidFill>
                  <a:srgbClr val="FF0000"/>
                </a:solidFill>
                <a:latin typeface="Times New Roman" panose="02020603050405020304" pitchFamily="18" charset="0"/>
                <a:cs typeface="Times New Roman" panose="02020603050405020304" pitchFamily="18" charset="0"/>
              </a:rPr>
              <a:t> </a:t>
            </a:r>
            <a:r>
              <a:rPr lang="en-US" altLang="en-US" sz="3000">
                <a:solidFill>
                  <a:srgbClr val="AD13AD"/>
                </a:solidFill>
                <a:latin typeface="Times New Roman" panose="02020603050405020304" pitchFamily="18" charset="0"/>
                <a:cs typeface="Times New Roman" panose="02020603050405020304" pitchFamily="18" charset="0"/>
              </a:rPr>
              <a:t>and the number </a:t>
            </a:r>
            <a:r>
              <a:rPr lang="en-US" altLang="en-US" sz="3000" i="1">
                <a:solidFill>
                  <a:srgbClr val="AD13AD"/>
                </a:solidFill>
                <a:latin typeface="Times New Roman" panose="02020603050405020304" pitchFamily="18" charset="0"/>
                <a:cs typeface="Times New Roman" panose="02020603050405020304" pitchFamily="18" charset="0"/>
              </a:rPr>
              <a:t>f(a)</a:t>
            </a:r>
            <a:r>
              <a:rPr lang="en-US" altLang="en-US" sz="3000">
                <a:solidFill>
                  <a:srgbClr val="AD13AD"/>
                </a:solidFill>
                <a:latin typeface="Times New Roman" panose="02020603050405020304" pitchFamily="18" charset="0"/>
                <a:cs typeface="Times New Roman" panose="02020603050405020304" pitchFamily="18" charset="0"/>
              </a:rPr>
              <a:t> is called the </a:t>
            </a:r>
            <a:r>
              <a:rPr lang="en-US" altLang="en-US" sz="3000" b="1">
                <a:solidFill>
                  <a:srgbClr val="AD13AD"/>
                </a:solidFill>
                <a:latin typeface="Times New Roman" panose="02020603050405020304" pitchFamily="18" charset="0"/>
                <a:cs typeface="Times New Roman" panose="02020603050405020304" pitchFamily="18" charset="0"/>
              </a:rPr>
              <a:t>minimum valu</a:t>
            </a:r>
            <a:r>
              <a:rPr lang="en-US" altLang="en-US" sz="3000">
                <a:solidFill>
                  <a:srgbClr val="AD13AD"/>
                </a:solidFill>
                <a:latin typeface="Times New Roman" panose="02020603050405020304" pitchFamily="18" charset="0"/>
                <a:cs typeface="Times New Roman" panose="02020603050405020304" pitchFamily="18" charset="0"/>
              </a:rPr>
              <a:t>e of </a:t>
            </a:r>
            <a:r>
              <a:rPr lang="en-US" altLang="en-US" sz="3000" i="1">
                <a:solidFill>
                  <a:srgbClr val="AD13AD"/>
                </a:solidFill>
                <a:latin typeface="Times New Roman" panose="02020603050405020304" pitchFamily="18" charset="0"/>
                <a:cs typeface="Times New Roman" panose="02020603050405020304" pitchFamily="18" charset="0"/>
              </a:rPr>
              <a:t>f</a:t>
            </a:r>
            <a:r>
              <a:rPr lang="en-US" altLang="en-US" sz="3000">
                <a:solidFill>
                  <a:srgbClr val="AD13AD"/>
                </a:solidFill>
                <a:latin typeface="Times New Roman" panose="02020603050405020304" pitchFamily="18" charset="0"/>
                <a:cs typeface="Times New Roman" panose="02020603050405020304" pitchFamily="18" charset="0"/>
              </a:rPr>
              <a:t> on </a:t>
            </a:r>
            <a:r>
              <a:rPr lang="en-US" altLang="en-US" sz="3000" i="1">
                <a:solidFill>
                  <a:srgbClr val="AD13AD"/>
                </a:solidFill>
                <a:latin typeface="Times New Roman" panose="02020603050405020304" pitchFamily="18" charset="0"/>
                <a:cs typeface="Times New Roman" panose="02020603050405020304" pitchFamily="18" charset="0"/>
              </a:rPr>
              <a:t>D</a:t>
            </a:r>
            <a:r>
              <a:rPr lang="en-US" altLang="en-US" sz="3000">
                <a:solidFill>
                  <a:srgbClr val="AD13AD"/>
                </a:solidFill>
                <a:latin typeface="Times New Roman" panose="02020603050405020304" pitchFamily="18" charset="0"/>
                <a:cs typeface="Times New Roman" panose="02020603050405020304" pitchFamily="18" charset="0"/>
              </a:rPr>
              <a:t>. </a:t>
            </a:r>
          </a:p>
          <a:p>
            <a:pPr marL="0" indent="0" algn="just">
              <a:lnSpc>
                <a:spcPct val="100000"/>
              </a:lnSpc>
              <a:buNone/>
            </a:pPr>
            <a:endParaRPr lang="en-US" altLang="en-US" sz="3000">
              <a:solidFill>
                <a:srgbClr val="AD13AD"/>
              </a:solidFill>
              <a:latin typeface="Times New Roman" panose="02020603050405020304" pitchFamily="18" charset="0"/>
              <a:cs typeface="Times New Roman" panose="02020603050405020304" pitchFamily="18" charset="0"/>
            </a:endParaRPr>
          </a:p>
          <a:p>
            <a:pPr marL="0" indent="0">
              <a:buNone/>
            </a:pPr>
            <a:r>
              <a:rPr lang="en-US" altLang="en-US" sz="2800">
                <a:latin typeface="Times New Roman" panose="02020603050405020304" pitchFamily="18" charset="0"/>
                <a:cs typeface="Times New Roman" panose="02020603050405020304" pitchFamily="18" charset="0"/>
              </a:rPr>
              <a:t>The </a:t>
            </a:r>
            <a:r>
              <a:rPr lang="en-US" altLang="en-US" sz="2800" b="1">
                <a:latin typeface="Times New Roman" panose="02020603050405020304" pitchFamily="18" charset="0"/>
                <a:cs typeface="Times New Roman" panose="02020603050405020304" pitchFamily="18" charset="0"/>
              </a:rPr>
              <a:t>maximum and minimum values</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of </a:t>
            </a:r>
            <a:r>
              <a:rPr lang="en-US" altLang="en-US" sz="2800" i="1">
                <a:latin typeface="Times New Roman" panose="02020603050405020304" pitchFamily="18" charset="0"/>
                <a:cs typeface="Times New Roman" panose="02020603050405020304" pitchFamily="18" charset="0"/>
              </a:rPr>
              <a:t>f</a:t>
            </a:r>
            <a:r>
              <a:rPr lang="en-US" altLang="en-US" sz="2800">
                <a:latin typeface="Times New Roman" panose="02020603050405020304" pitchFamily="18" charset="0"/>
                <a:cs typeface="Times New Roman" panose="02020603050405020304" pitchFamily="18" charset="0"/>
              </a:rPr>
              <a:t> are called the </a:t>
            </a:r>
            <a:r>
              <a:rPr lang="en-US" altLang="en-US" sz="2800" b="1">
                <a:latin typeface="Times New Roman" panose="02020603050405020304" pitchFamily="18" charset="0"/>
                <a:cs typeface="Times New Roman" panose="02020603050405020304" pitchFamily="18" charset="0"/>
              </a:rPr>
              <a:t>extreme val</a:t>
            </a:r>
            <a:r>
              <a:rPr lang="en-US" altLang="en-US" sz="2800">
                <a:latin typeface="Times New Roman" panose="02020603050405020304" pitchFamily="18" charset="0"/>
                <a:cs typeface="Times New Roman" panose="02020603050405020304" pitchFamily="18" charset="0"/>
              </a:rPr>
              <a:t>ues of </a:t>
            </a:r>
            <a:r>
              <a:rPr lang="en-US" altLang="en-US" sz="2800" i="1">
                <a:latin typeface="Times New Roman" panose="02020603050405020304" pitchFamily="18" charset="0"/>
                <a:cs typeface="Times New Roman" panose="02020603050405020304" pitchFamily="18" charset="0"/>
              </a:rPr>
              <a:t>f</a:t>
            </a:r>
            <a:r>
              <a:rPr lang="en-US" altLang="en-US" sz="2800">
                <a:latin typeface="Times New Roman" panose="02020603050405020304" pitchFamily="18" charset="0"/>
                <a:cs typeface="Times New Roman" panose="02020603050405020304" pitchFamily="18" charset="0"/>
              </a:rPr>
              <a:t>.</a:t>
            </a:r>
          </a:p>
          <a:p>
            <a:pPr marL="0" indent="0">
              <a:buNone/>
            </a:pPr>
            <a:endParaRPr lang="en-US" altLang="en-US" sz="2800">
              <a:latin typeface="Times New Roman" panose="02020603050405020304" pitchFamily="18" charset="0"/>
              <a:cs typeface="Times New Roman" panose="02020603050405020304" pitchFamily="18" charset="0"/>
            </a:endParaRPr>
          </a:p>
          <a:p>
            <a:pPr marL="0" indent="0">
              <a:buNone/>
            </a:pPr>
            <a:r>
              <a:rPr lang="en-US" altLang="en-US" sz="2800" i="1">
                <a:latin typeface="Times New Roman" panose="02020603050405020304" pitchFamily="18" charset="0"/>
                <a:cs typeface="Times New Roman" panose="02020603050405020304" pitchFamily="18" charset="0"/>
              </a:rPr>
              <a:t>(a, f(a)) </a:t>
            </a:r>
            <a:r>
              <a:rPr lang="en-US" altLang="en-US" sz="2800">
                <a:latin typeface="Times New Roman" panose="02020603050405020304" pitchFamily="18" charset="0"/>
                <a:cs typeface="Times New Roman" panose="02020603050405020304" pitchFamily="18" charset="0"/>
              </a:rPr>
              <a:t>is the lowest point on the graph.</a:t>
            </a:r>
          </a:p>
          <a:p>
            <a:pPr marL="0" indent="0">
              <a:buNone/>
            </a:pPr>
            <a:endParaRPr lang="en-US">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ABE0CD4-6EB4-4360-90A0-1D50DA4FB5DC}"/>
              </a:ext>
            </a:extLst>
          </p:cNvPr>
          <p:cNvSpPr txBox="1"/>
          <p:nvPr/>
        </p:nvSpPr>
        <p:spPr>
          <a:xfrm>
            <a:off x="2539689" y="191163"/>
            <a:ext cx="7909003" cy="584775"/>
          </a:xfrm>
          <a:prstGeom prst="rect">
            <a:avLst/>
          </a:prstGeom>
          <a:noFill/>
        </p:spPr>
        <p:txBody>
          <a:bodyPr wrap="square">
            <a:spAutoFit/>
          </a:bodyPr>
          <a:lstStyle/>
          <a:p>
            <a:r>
              <a:rPr lang="en-US" altLang="en-US" sz="3200" b="1">
                <a:solidFill>
                  <a:srgbClr val="FF0000"/>
                </a:solidFill>
                <a:latin typeface="Times New Roman" panose="02020603050405020304" pitchFamily="18" charset="0"/>
                <a:cs typeface="Times New Roman" panose="02020603050405020304" pitchFamily="18" charset="0"/>
              </a:rPr>
              <a:t>MAXIMUM &amp; MINIMUM VALUES</a:t>
            </a:r>
            <a:endParaRPr lang="en-US" sz="3200" b="1">
              <a:solidFill>
                <a:srgbClr val="FF0000"/>
              </a:solidFill>
              <a:latin typeface="Times New Roman" panose="02020603050405020304" pitchFamily="18" charset="0"/>
              <a:cs typeface="Times New Roman" panose="02020603050405020304" pitchFamily="18" charset="0"/>
            </a:endParaRPr>
          </a:p>
        </p:txBody>
      </p:sp>
      <p:pic>
        <p:nvPicPr>
          <p:cNvPr id="9" name="Picture 8" descr="Histogram&#10;&#10;Description automatically generated">
            <a:extLst>
              <a:ext uri="{FF2B5EF4-FFF2-40B4-BE49-F238E27FC236}">
                <a16:creationId xmlns:a16="http://schemas.microsoft.com/office/drawing/2014/main" id="{A8D56CDC-F87C-40F6-96C1-D8019C2A17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6036" y="2977376"/>
            <a:ext cx="5415964" cy="3880625"/>
          </a:xfrm>
          <a:prstGeom prst="rect">
            <a:avLst/>
          </a:prstGeom>
        </p:spPr>
      </p:pic>
    </p:spTree>
    <p:extLst>
      <p:ext uri="{BB962C8B-B14F-4D97-AF65-F5344CB8AC3E}">
        <p14:creationId xmlns:p14="http://schemas.microsoft.com/office/powerpoint/2010/main" val="46713356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6D63073-D433-46FD-BABE-C0B2A1E05A76}"/>
              </a:ext>
            </a:extLst>
          </p:cNvPr>
          <p:cNvSpPr/>
          <p:nvPr/>
        </p:nvSpPr>
        <p:spPr>
          <a:xfrm>
            <a:off x="315951" y="2832410"/>
            <a:ext cx="11671609" cy="181764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57810F2E-91CD-41F1-AF1C-697CFC27A253}"/>
              </a:ext>
            </a:extLst>
          </p:cNvPr>
          <p:cNvSpPr/>
          <p:nvPr/>
        </p:nvSpPr>
        <p:spPr>
          <a:xfrm>
            <a:off x="315952" y="959005"/>
            <a:ext cx="11671608" cy="157232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A86E1697-4255-4B9B-81C7-D354999F1A98}"/>
              </a:ext>
            </a:extLst>
          </p:cNvPr>
          <p:cNvSpPr>
            <a:spLocks noGrp="1"/>
          </p:cNvSpPr>
          <p:nvPr>
            <p:ph type="title"/>
          </p:nvPr>
        </p:nvSpPr>
        <p:spPr>
          <a:xfrm>
            <a:off x="2564780" y="153252"/>
            <a:ext cx="8789020" cy="805753"/>
          </a:xfrm>
        </p:spPr>
        <p:txBody>
          <a:bodyPr/>
          <a:lstStyle/>
          <a:p>
            <a:r>
              <a:rPr lang="en-US" altLang="en-US" b="1">
                <a:solidFill>
                  <a:srgbClr val="FF00FF"/>
                </a:solidFill>
                <a:latin typeface="Times New Roman" panose="02020603050405020304" pitchFamily="18" charset="0"/>
                <a:cs typeface="Times New Roman" panose="02020603050405020304" pitchFamily="18" charset="0"/>
              </a:rPr>
              <a:t>ANTIDERIVATIVES</a:t>
            </a:r>
            <a:endParaRPr lang="en-US" b="1">
              <a:solidFill>
                <a:srgbClr val="FF00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B24675-17D6-41DD-90E7-6D3ED2220DC2}"/>
              </a:ext>
            </a:extLst>
          </p:cNvPr>
          <p:cNvSpPr>
            <a:spLocks noGrp="1"/>
          </p:cNvSpPr>
          <p:nvPr>
            <p:ph idx="1"/>
          </p:nvPr>
        </p:nvSpPr>
        <p:spPr>
          <a:xfrm>
            <a:off x="379141" y="1137424"/>
            <a:ext cx="11496907" cy="5039539"/>
          </a:xfrm>
        </p:spPr>
        <p:txBody>
          <a:bodyPr/>
          <a:lstStyle/>
          <a:p>
            <a:pPr marL="0" indent="0">
              <a:spcBef>
                <a:spcPts val="600"/>
              </a:spcBef>
              <a:buNone/>
            </a:pPr>
            <a:r>
              <a:rPr lang="en-US" b="1">
                <a:solidFill>
                  <a:srgbClr val="FF0000"/>
                </a:solidFill>
                <a:latin typeface="Times New Roman" panose="02020603050405020304" pitchFamily="18" charset="0"/>
                <a:cs typeface="Times New Roman" panose="02020603050405020304" pitchFamily="18" charset="0"/>
              </a:rPr>
              <a:t>Definition:</a:t>
            </a:r>
            <a:r>
              <a:rPr lang="en-US">
                <a:latin typeface="Times New Roman" panose="02020603050405020304" pitchFamily="18" charset="0"/>
                <a:cs typeface="Times New Roman" panose="02020603050405020304" pitchFamily="18" charset="0"/>
              </a:rPr>
              <a:t> </a:t>
            </a:r>
          </a:p>
          <a:p>
            <a:pPr marL="0" indent="0" algn="ctr">
              <a:spcBef>
                <a:spcPts val="600"/>
              </a:spcBef>
              <a:buNone/>
            </a:pPr>
            <a:r>
              <a:rPr lang="en-US" altLang="en-US" sz="2800">
                <a:solidFill>
                  <a:srgbClr val="0033CC"/>
                </a:solidFill>
                <a:latin typeface="Times New Roman" panose="02020603050405020304" pitchFamily="18" charset="0"/>
                <a:cs typeface="Times New Roman" panose="02020603050405020304" pitchFamily="18" charset="0"/>
              </a:rPr>
              <a:t>A function </a:t>
            </a:r>
            <a:r>
              <a:rPr lang="en-US" altLang="en-US" sz="2800" i="1">
                <a:solidFill>
                  <a:srgbClr val="0033CC"/>
                </a:solidFill>
                <a:latin typeface="Times New Roman" panose="02020603050405020304" pitchFamily="18" charset="0"/>
                <a:cs typeface="Times New Roman" panose="02020603050405020304" pitchFamily="18" charset="0"/>
              </a:rPr>
              <a:t>F</a:t>
            </a:r>
            <a:r>
              <a:rPr lang="en-US" altLang="en-US" sz="2800">
                <a:solidFill>
                  <a:srgbClr val="0033CC"/>
                </a:solidFill>
                <a:latin typeface="Times New Roman" panose="02020603050405020304" pitchFamily="18" charset="0"/>
                <a:cs typeface="Times New Roman" panose="02020603050405020304" pitchFamily="18" charset="0"/>
              </a:rPr>
              <a:t> is called an </a:t>
            </a:r>
            <a:r>
              <a:rPr lang="en-US" altLang="en-US" sz="2800" b="1" i="1">
                <a:solidFill>
                  <a:srgbClr val="AD13AD"/>
                </a:solidFill>
                <a:latin typeface="Times New Roman" panose="02020603050405020304" pitchFamily="18" charset="0"/>
                <a:cs typeface="Times New Roman" panose="02020603050405020304" pitchFamily="18" charset="0"/>
              </a:rPr>
              <a:t>antiderivative</a:t>
            </a:r>
            <a:r>
              <a:rPr lang="en-US" altLang="en-US" sz="2800">
                <a:solidFill>
                  <a:srgbClr val="0033CC"/>
                </a:solidFill>
                <a:latin typeface="Times New Roman" panose="02020603050405020304" pitchFamily="18" charset="0"/>
                <a:cs typeface="Times New Roman" panose="02020603050405020304" pitchFamily="18" charset="0"/>
              </a:rPr>
              <a:t> of </a:t>
            </a:r>
            <a:r>
              <a:rPr lang="en-US" altLang="en-US" sz="2800" i="1">
                <a:solidFill>
                  <a:srgbClr val="0033CC"/>
                </a:solidFill>
                <a:latin typeface="Times New Roman" panose="02020603050405020304" pitchFamily="18" charset="0"/>
                <a:cs typeface="Times New Roman" panose="02020603050405020304" pitchFamily="18" charset="0"/>
              </a:rPr>
              <a:t>f </a:t>
            </a:r>
            <a:r>
              <a:rPr lang="en-US" altLang="en-US" sz="2800">
                <a:solidFill>
                  <a:srgbClr val="0033CC"/>
                </a:solidFill>
                <a:latin typeface="Times New Roman" panose="02020603050405020304" pitchFamily="18" charset="0"/>
                <a:cs typeface="Times New Roman" panose="02020603050405020304" pitchFamily="18" charset="0"/>
              </a:rPr>
              <a:t>on an interval</a:t>
            </a:r>
            <a:r>
              <a:rPr lang="en-US" altLang="en-US" sz="2800" i="1">
                <a:solidFill>
                  <a:srgbClr val="0033CC"/>
                </a:solidFill>
                <a:latin typeface="Times New Roman" panose="02020603050405020304" pitchFamily="18" charset="0"/>
                <a:cs typeface="Times New Roman" panose="02020603050405020304" pitchFamily="18" charset="0"/>
              </a:rPr>
              <a:t> </a:t>
            </a:r>
            <a:r>
              <a:rPr lang="en-US" altLang="en-US" i="1">
                <a:solidFill>
                  <a:srgbClr val="0033CC"/>
                </a:solidFill>
                <a:latin typeface="Times New Roman" panose="02020603050405020304" pitchFamily="18" charset="0"/>
                <a:cs typeface="Times New Roman" panose="02020603050405020304" pitchFamily="18" charset="0"/>
              </a:rPr>
              <a:t>(a,b)</a:t>
            </a:r>
            <a:r>
              <a:rPr lang="en-US" altLang="en-US" sz="2800">
                <a:solidFill>
                  <a:srgbClr val="0033CC"/>
                </a:solidFill>
                <a:latin typeface="Times New Roman" panose="02020603050405020304" pitchFamily="18" charset="0"/>
                <a:cs typeface="Times New Roman" panose="02020603050405020304" pitchFamily="18" charset="0"/>
              </a:rPr>
              <a:t> </a:t>
            </a:r>
            <a:br>
              <a:rPr lang="en-US" altLang="en-US" sz="2800">
                <a:solidFill>
                  <a:srgbClr val="0033CC"/>
                </a:solidFill>
                <a:latin typeface="Times New Roman" panose="02020603050405020304" pitchFamily="18" charset="0"/>
                <a:cs typeface="Times New Roman" panose="02020603050405020304" pitchFamily="18" charset="0"/>
              </a:rPr>
            </a:br>
            <a:r>
              <a:rPr lang="en-US" altLang="en-US" sz="2800">
                <a:solidFill>
                  <a:srgbClr val="0033CC"/>
                </a:solidFill>
                <a:latin typeface="Times New Roman" panose="02020603050405020304" pitchFamily="18" charset="0"/>
                <a:cs typeface="Times New Roman" panose="02020603050405020304" pitchFamily="18" charset="0"/>
              </a:rPr>
              <a:t>if </a:t>
            </a:r>
            <a:r>
              <a:rPr lang="en-US" altLang="en-US" b="1" i="1">
                <a:solidFill>
                  <a:srgbClr val="AD13AD"/>
                </a:solidFill>
                <a:latin typeface="Times New Roman" panose="02020603050405020304" pitchFamily="18" charset="0"/>
                <a:cs typeface="Times New Roman" panose="02020603050405020304" pitchFamily="18" charset="0"/>
              </a:rPr>
              <a:t>F’</a:t>
            </a:r>
            <a:r>
              <a:rPr lang="en-US" altLang="en-US" b="1">
                <a:solidFill>
                  <a:srgbClr val="AD13AD"/>
                </a:solidFill>
                <a:latin typeface="Times New Roman" panose="02020603050405020304" pitchFamily="18" charset="0"/>
                <a:cs typeface="Times New Roman" panose="02020603050405020304" pitchFamily="18" charset="0"/>
              </a:rPr>
              <a:t>(</a:t>
            </a:r>
            <a:r>
              <a:rPr lang="en-US" altLang="en-US" b="1" i="1">
                <a:solidFill>
                  <a:srgbClr val="AD13AD"/>
                </a:solidFill>
                <a:latin typeface="Times New Roman" panose="02020603050405020304" pitchFamily="18" charset="0"/>
                <a:cs typeface="Times New Roman" panose="02020603050405020304" pitchFamily="18" charset="0"/>
              </a:rPr>
              <a:t>x</a:t>
            </a:r>
            <a:r>
              <a:rPr lang="en-US" altLang="en-US" b="1">
                <a:solidFill>
                  <a:srgbClr val="AD13AD"/>
                </a:solidFill>
                <a:latin typeface="Times New Roman" panose="02020603050405020304" pitchFamily="18" charset="0"/>
                <a:cs typeface="Times New Roman" panose="02020603050405020304" pitchFamily="18" charset="0"/>
              </a:rPr>
              <a:t>) = </a:t>
            </a:r>
            <a:r>
              <a:rPr lang="en-US" altLang="en-US" b="1" i="1">
                <a:solidFill>
                  <a:srgbClr val="AD13AD"/>
                </a:solidFill>
                <a:latin typeface="Times New Roman" panose="02020603050405020304" pitchFamily="18" charset="0"/>
                <a:cs typeface="Times New Roman" panose="02020603050405020304" pitchFamily="18" charset="0"/>
              </a:rPr>
              <a:t>f</a:t>
            </a:r>
            <a:r>
              <a:rPr lang="en-US" altLang="en-US" b="1">
                <a:solidFill>
                  <a:srgbClr val="AD13AD"/>
                </a:solidFill>
                <a:latin typeface="Times New Roman" panose="02020603050405020304" pitchFamily="18" charset="0"/>
                <a:cs typeface="Times New Roman" panose="02020603050405020304" pitchFamily="18" charset="0"/>
              </a:rPr>
              <a:t>(</a:t>
            </a:r>
            <a:r>
              <a:rPr lang="en-US" altLang="en-US" b="1" i="1">
                <a:solidFill>
                  <a:srgbClr val="AD13AD"/>
                </a:solidFill>
                <a:latin typeface="Times New Roman" panose="02020603050405020304" pitchFamily="18" charset="0"/>
                <a:cs typeface="Times New Roman" panose="02020603050405020304" pitchFamily="18" charset="0"/>
              </a:rPr>
              <a:t>x</a:t>
            </a:r>
            <a:r>
              <a:rPr lang="en-US" altLang="en-US" b="1">
                <a:solidFill>
                  <a:srgbClr val="AD13AD"/>
                </a:solidFill>
                <a:latin typeface="Times New Roman" panose="02020603050405020304" pitchFamily="18" charset="0"/>
                <a:cs typeface="Times New Roman" panose="02020603050405020304" pitchFamily="18" charset="0"/>
              </a:rPr>
              <a:t>) </a:t>
            </a:r>
            <a:r>
              <a:rPr lang="en-US" altLang="en-US" sz="2800">
                <a:solidFill>
                  <a:srgbClr val="0033CC"/>
                </a:solidFill>
                <a:latin typeface="Times New Roman" panose="02020603050405020304" pitchFamily="18" charset="0"/>
                <a:cs typeface="Times New Roman" panose="02020603050405020304" pitchFamily="18" charset="0"/>
              </a:rPr>
              <a:t>for all </a:t>
            </a:r>
            <a:r>
              <a:rPr lang="en-US" altLang="en-US" sz="2800" i="1">
                <a:solidFill>
                  <a:srgbClr val="0033CC"/>
                </a:solidFill>
                <a:latin typeface="Times New Roman" panose="02020603050405020304" pitchFamily="18" charset="0"/>
                <a:cs typeface="Times New Roman" panose="02020603050405020304" pitchFamily="18" charset="0"/>
              </a:rPr>
              <a:t>x </a:t>
            </a:r>
            <a:r>
              <a:rPr lang="en-US" altLang="en-US" sz="2800">
                <a:solidFill>
                  <a:srgbClr val="0033CC"/>
                </a:solidFill>
                <a:latin typeface="Times New Roman" panose="02020603050405020304" pitchFamily="18" charset="0"/>
                <a:cs typeface="Times New Roman" panose="02020603050405020304" pitchFamily="18" charset="0"/>
              </a:rPr>
              <a:t>in </a:t>
            </a:r>
            <a:r>
              <a:rPr lang="en-US" altLang="en-US" i="1">
                <a:solidFill>
                  <a:srgbClr val="0033CC"/>
                </a:solidFill>
                <a:latin typeface="Times New Roman" panose="02020603050405020304" pitchFamily="18" charset="0"/>
                <a:cs typeface="Times New Roman" panose="02020603050405020304" pitchFamily="18" charset="0"/>
              </a:rPr>
              <a:t>(a,b)</a:t>
            </a:r>
            <a:r>
              <a:rPr lang="en-US" altLang="en-US" sz="2800">
                <a:solidFill>
                  <a:srgbClr val="0033CC"/>
                </a:solidFill>
                <a:latin typeface="Times New Roman" panose="02020603050405020304" pitchFamily="18" charset="0"/>
                <a:cs typeface="Times New Roman" panose="02020603050405020304" pitchFamily="18" charset="0"/>
              </a:rPr>
              <a:t>.</a:t>
            </a:r>
          </a:p>
          <a:p>
            <a:pPr marL="0" indent="3175" eaLnBrk="1" hangingPunct="1">
              <a:spcBef>
                <a:spcPts val="600"/>
              </a:spcBef>
              <a:buFontTx/>
              <a:buNone/>
            </a:pPr>
            <a:endParaRPr lang="en-US" altLang="en-US">
              <a:solidFill>
                <a:srgbClr val="0033CC"/>
              </a:solidFill>
              <a:latin typeface="Times New Roman" panose="02020603050405020304" pitchFamily="18" charset="0"/>
              <a:cs typeface="Times New Roman" panose="02020603050405020304" pitchFamily="18" charset="0"/>
            </a:endParaRPr>
          </a:p>
          <a:p>
            <a:pPr marL="0" indent="3175" eaLnBrk="1" hangingPunct="1">
              <a:spcBef>
                <a:spcPts val="600"/>
              </a:spcBef>
              <a:buFontTx/>
              <a:buNone/>
            </a:pPr>
            <a:r>
              <a:rPr lang="en-US" altLang="en-US" sz="2800" b="1">
                <a:solidFill>
                  <a:srgbClr val="FF0000"/>
                </a:solidFill>
                <a:latin typeface="Times New Roman" panose="02020603050405020304" pitchFamily="18" charset="0"/>
                <a:cs typeface="Times New Roman" panose="02020603050405020304" pitchFamily="18" charset="0"/>
              </a:rPr>
              <a:t>Theorem: </a:t>
            </a:r>
          </a:p>
          <a:p>
            <a:pPr marL="0" indent="3175" eaLnBrk="1" hangingPunct="1">
              <a:spcBef>
                <a:spcPts val="600"/>
              </a:spcBef>
              <a:buFontTx/>
              <a:buNone/>
            </a:pPr>
            <a:r>
              <a:rPr lang="en-US" altLang="en-US" sz="2800">
                <a:latin typeface="Times New Roman" panose="02020603050405020304" pitchFamily="18" charset="0"/>
                <a:cs typeface="Times New Roman" panose="02020603050405020304" pitchFamily="18" charset="0"/>
              </a:rPr>
              <a:t>If </a:t>
            </a:r>
            <a:r>
              <a:rPr lang="en-US" altLang="en-US" sz="2800" i="1">
                <a:solidFill>
                  <a:schemeClr val="hlink"/>
                </a:solidFill>
                <a:latin typeface="Times New Roman" panose="02020603050405020304" pitchFamily="18" charset="0"/>
                <a:cs typeface="Times New Roman" panose="02020603050405020304" pitchFamily="18" charset="0"/>
              </a:rPr>
              <a:t>F </a:t>
            </a:r>
            <a:r>
              <a:rPr lang="en-US" altLang="en-US" sz="2800">
                <a:solidFill>
                  <a:schemeClr val="hlink"/>
                </a:solidFill>
                <a:latin typeface="Times New Roman" panose="02020603050405020304" pitchFamily="18" charset="0"/>
                <a:cs typeface="Times New Roman" panose="02020603050405020304" pitchFamily="18" charset="0"/>
              </a:rPr>
              <a:t>is an antiderivative of </a:t>
            </a:r>
            <a:r>
              <a:rPr lang="en-US" altLang="en-US" sz="2800" i="1">
                <a:solidFill>
                  <a:schemeClr val="hlink"/>
                </a:solidFill>
                <a:latin typeface="Times New Roman" panose="02020603050405020304" pitchFamily="18" charset="0"/>
                <a:cs typeface="Times New Roman" panose="02020603050405020304" pitchFamily="18" charset="0"/>
              </a:rPr>
              <a:t>f </a:t>
            </a:r>
            <a:r>
              <a:rPr lang="en-US" altLang="en-US" sz="2800">
                <a:solidFill>
                  <a:schemeClr val="hlink"/>
                </a:solidFill>
                <a:latin typeface="Times New Roman" panose="02020603050405020304" pitchFamily="18" charset="0"/>
                <a:cs typeface="Times New Roman" panose="02020603050405020304" pitchFamily="18" charset="0"/>
              </a:rPr>
              <a:t>on an interval </a:t>
            </a:r>
            <a:r>
              <a:rPr lang="en-US" altLang="en-US" sz="2800" i="1">
                <a:solidFill>
                  <a:srgbClr val="0033CC"/>
                </a:solidFill>
                <a:latin typeface="Times New Roman" panose="02020603050405020304" pitchFamily="18" charset="0"/>
                <a:cs typeface="Times New Roman" panose="02020603050405020304" pitchFamily="18" charset="0"/>
              </a:rPr>
              <a:t>(a,b)</a:t>
            </a:r>
            <a:r>
              <a:rPr lang="en-US" altLang="en-US" sz="2800">
                <a:latin typeface="Times New Roman" panose="02020603050405020304" pitchFamily="18" charset="0"/>
                <a:cs typeface="Times New Roman" panose="02020603050405020304" pitchFamily="18" charset="0"/>
              </a:rPr>
              <a:t>, the most general antiderivative of </a:t>
            </a:r>
            <a:r>
              <a:rPr lang="en-US" altLang="en-US" sz="2800" i="1">
                <a:latin typeface="Times New Roman" panose="02020603050405020304" pitchFamily="18" charset="0"/>
                <a:cs typeface="Times New Roman" panose="02020603050405020304" pitchFamily="18" charset="0"/>
              </a:rPr>
              <a:t>f </a:t>
            </a:r>
            <a:r>
              <a:rPr lang="en-US" altLang="en-US" sz="2800">
                <a:latin typeface="Times New Roman" panose="02020603050405020304" pitchFamily="18" charset="0"/>
                <a:cs typeface="Times New Roman" panose="02020603050405020304" pitchFamily="18" charset="0"/>
              </a:rPr>
              <a:t>on </a:t>
            </a:r>
            <a:r>
              <a:rPr lang="en-US" altLang="en-US" sz="2800" i="1">
                <a:solidFill>
                  <a:srgbClr val="0033CC"/>
                </a:solidFill>
                <a:latin typeface="Times New Roman" panose="02020603050405020304" pitchFamily="18" charset="0"/>
                <a:cs typeface="Times New Roman" panose="02020603050405020304" pitchFamily="18" charset="0"/>
              </a:rPr>
              <a:t>(a,b)</a:t>
            </a:r>
            <a:r>
              <a:rPr lang="en-US" altLang="en-US" sz="2800">
                <a:latin typeface="Times New Roman" panose="02020603050405020304" pitchFamily="18" charset="0"/>
                <a:cs typeface="Times New Roman" panose="02020603050405020304" pitchFamily="18" charset="0"/>
              </a:rPr>
              <a:t> is </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a:t>
            </a:r>
            <a:r>
              <a:rPr lang="en-US" altLang="en-US" sz="2800" b="1" i="1">
                <a:solidFill>
                  <a:srgbClr val="AD13AD"/>
                </a:solidFill>
                <a:latin typeface="Times New Roman" panose="02020603050405020304" pitchFamily="18" charset="0"/>
                <a:cs typeface="Times New Roman" panose="02020603050405020304" pitchFamily="18" charset="0"/>
              </a:rPr>
              <a:t>F</a:t>
            </a:r>
            <a:r>
              <a:rPr lang="en-US" altLang="en-US" sz="2800" b="1">
                <a:solidFill>
                  <a:srgbClr val="AD13AD"/>
                </a:solidFill>
                <a:latin typeface="Times New Roman" panose="02020603050405020304" pitchFamily="18" charset="0"/>
                <a:cs typeface="Times New Roman" panose="02020603050405020304" pitchFamily="18" charset="0"/>
              </a:rPr>
              <a:t>(</a:t>
            </a:r>
            <a:r>
              <a:rPr lang="en-US" altLang="en-US" sz="2800" b="1" i="1">
                <a:solidFill>
                  <a:srgbClr val="AD13AD"/>
                </a:solidFill>
                <a:latin typeface="Times New Roman" panose="02020603050405020304" pitchFamily="18" charset="0"/>
                <a:cs typeface="Times New Roman" panose="02020603050405020304" pitchFamily="18" charset="0"/>
              </a:rPr>
              <a:t>x</a:t>
            </a:r>
            <a:r>
              <a:rPr lang="en-US" altLang="en-US" sz="2800" b="1">
                <a:solidFill>
                  <a:srgbClr val="AD13AD"/>
                </a:solidFill>
                <a:latin typeface="Times New Roman" panose="02020603050405020304" pitchFamily="18" charset="0"/>
                <a:cs typeface="Times New Roman" panose="02020603050405020304" pitchFamily="18" charset="0"/>
              </a:rPr>
              <a:t>) + </a:t>
            </a:r>
            <a:r>
              <a:rPr lang="en-US" altLang="en-US" sz="2800" b="1" i="1">
                <a:solidFill>
                  <a:srgbClr val="AD13AD"/>
                </a:solidFill>
                <a:latin typeface="Times New Roman" panose="02020603050405020304" pitchFamily="18" charset="0"/>
                <a:cs typeface="Times New Roman" panose="02020603050405020304" pitchFamily="18" charset="0"/>
              </a:rPr>
              <a:t>C ,	</a:t>
            </a:r>
            <a:r>
              <a:rPr lang="en-US" altLang="en-US" sz="2800">
                <a:latin typeface="Times New Roman" panose="02020603050405020304" pitchFamily="18" charset="0"/>
                <a:cs typeface="Times New Roman" panose="02020603050405020304" pitchFamily="18" charset="0"/>
              </a:rPr>
              <a:t>where </a:t>
            </a:r>
            <a:r>
              <a:rPr lang="en-US" altLang="en-US" sz="2800" i="1">
                <a:latin typeface="Times New Roman" panose="02020603050405020304" pitchFamily="18" charset="0"/>
                <a:cs typeface="Times New Roman" panose="02020603050405020304" pitchFamily="18" charset="0"/>
              </a:rPr>
              <a:t>C </a:t>
            </a:r>
            <a:r>
              <a:rPr lang="en-US" altLang="en-US" sz="2800">
                <a:latin typeface="Times New Roman" panose="02020603050405020304" pitchFamily="18" charset="0"/>
                <a:cs typeface="Times New Roman" panose="02020603050405020304" pitchFamily="18" charset="0"/>
              </a:rPr>
              <a:t>is an arbitrary constant.</a:t>
            </a:r>
          </a:p>
          <a:p>
            <a:pPr marL="0" indent="0" algn="just">
              <a:spcBef>
                <a:spcPts val="600"/>
              </a:spcBef>
              <a:buNone/>
            </a:pPr>
            <a:endParaRPr lang="en-US" altLang="en-US" sz="2800">
              <a:solidFill>
                <a:srgbClr val="0033CC"/>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9C506E1-348C-40A7-BA3E-E5F7CF09F966}"/>
              </a:ext>
            </a:extLst>
          </p:cNvPr>
          <p:cNvSpPr txBox="1"/>
          <p:nvPr/>
        </p:nvSpPr>
        <p:spPr>
          <a:xfrm>
            <a:off x="463703" y="4951142"/>
            <a:ext cx="11349155" cy="1384995"/>
          </a:xfrm>
          <a:prstGeom prst="rect">
            <a:avLst/>
          </a:prstGeom>
          <a:noFill/>
        </p:spPr>
        <p:txBody>
          <a:bodyPr wrap="square">
            <a:spAutoFit/>
          </a:bodyPr>
          <a:lstStyle/>
          <a:p>
            <a:pPr eaLnBrk="1" hangingPunct="1"/>
            <a:r>
              <a:rPr lang="en-US" altLang="en-US" sz="2800" b="1">
                <a:solidFill>
                  <a:srgbClr val="002060"/>
                </a:solidFill>
                <a:latin typeface="Times New Roman" panose="02020603050405020304" pitchFamily="18" charset="0"/>
                <a:cs typeface="Times New Roman" panose="02020603050405020304" pitchFamily="18" charset="0"/>
              </a:rPr>
              <a:t>Example:</a:t>
            </a:r>
          </a:p>
          <a:p>
            <a:pPr eaLnBrk="1" hangingPunct="1"/>
            <a:r>
              <a:rPr lang="en-US" altLang="en-US" sz="2800">
                <a:solidFill>
                  <a:srgbClr val="002060"/>
                </a:solidFill>
                <a:latin typeface="Times New Roman" panose="02020603050405020304" pitchFamily="18" charset="0"/>
                <a:cs typeface="Times New Roman" panose="02020603050405020304" pitchFamily="18" charset="0"/>
              </a:rPr>
              <a:t>Let </a:t>
            </a:r>
            <a:r>
              <a:rPr lang="en-US" altLang="en-US" sz="2800" i="1">
                <a:solidFill>
                  <a:srgbClr val="002060"/>
                </a:solidFill>
                <a:latin typeface="Times New Roman" panose="02020603050405020304" pitchFamily="18" charset="0"/>
                <a:cs typeface="Times New Roman" panose="02020603050405020304" pitchFamily="18" charset="0"/>
              </a:rPr>
              <a:t>f </a:t>
            </a:r>
            <a:r>
              <a:rPr lang="en-US" altLang="en-US" sz="2800">
                <a:solidFill>
                  <a:srgbClr val="002060"/>
                </a:solidFill>
                <a:latin typeface="Times New Roman" panose="02020603050405020304" pitchFamily="18" charset="0"/>
                <a:cs typeface="Times New Roman" panose="02020603050405020304" pitchFamily="18" charset="0"/>
              </a:rPr>
              <a:t>(</a:t>
            </a:r>
            <a:r>
              <a:rPr lang="en-US" altLang="en-US" sz="2800" i="1">
                <a:solidFill>
                  <a:srgbClr val="002060"/>
                </a:solidFill>
                <a:latin typeface="Times New Roman" panose="02020603050405020304" pitchFamily="18" charset="0"/>
                <a:cs typeface="Times New Roman" panose="02020603050405020304" pitchFamily="18" charset="0"/>
              </a:rPr>
              <a:t>x</a:t>
            </a:r>
            <a:r>
              <a:rPr lang="en-US" altLang="en-US" sz="2800">
                <a:solidFill>
                  <a:srgbClr val="002060"/>
                </a:solidFill>
                <a:latin typeface="Times New Roman" panose="02020603050405020304" pitchFamily="18" charset="0"/>
                <a:cs typeface="Times New Roman" panose="02020603050405020304" pitchFamily="18" charset="0"/>
              </a:rPr>
              <a:t>) = tan</a:t>
            </a:r>
            <a:r>
              <a:rPr lang="en-US" altLang="en-US" sz="2800" i="1">
                <a:solidFill>
                  <a:srgbClr val="002060"/>
                </a:solidFill>
                <a:latin typeface="Times New Roman" panose="02020603050405020304" pitchFamily="18" charset="0"/>
                <a:cs typeface="Times New Roman" panose="02020603050405020304" pitchFamily="18" charset="0"/>
              </a:rPr>
              <a:t>x</a:t>
            </a:r>
            <a:r>
              <a:rPr lang="en-US" altLang="en-US" sz="2800">
                <a:solidFill>
                  <a:srgbClr val="002060"/>
                </a:solidFill>
                <a:latin typeface="Times New Roman" panose="02020603050405020304" pitchFamily="18" charset="0"/>
                <a:cs typeface="Times New Roman" panose="02020603050405020304" pitchFamily="18" charset="0"/>
              </a:rPr>
              <a:t>, and </a:t>
            </a:r>
            <a:r>
              <a:rPr lang="en-US" altLang="en-US" sz="2800" i="1">
                <a:solidFill>
                  <a:srgbClr val="002060"/>
                </a:solidFill>
                <a:latin typeface="Times New Roman" panose="02020603050405020304" pitchFamily="18" charset="0"/>
                <a:cs typeface="Times New Roman" panose="02020603050405020304" pitchFamily="18" charset="0"/>
              </a:rPr>
              <a:t>F</a:t>
            </a:r>
            <a:r>
              <a:rPr lang="en-US" altLang="en-US" sz="2800">
                <a:solidFill>
                  <a:srgbClr val="002060"/>
                </a:solidFill>
                <a:latin typeface="Times New Roman" panose="02020603050405020304" pitchFamily="18" charset="0"/>
                <a:cs typeface="Times New Roman" panose="02020603050405020304" pitchFamily="18" charset="0"/>
              </a:rPr>
              <a:t>(</a:t>
            </a:r>
            <a:r>
              <a:rPr lang="en-US" altLang="en-US" sz="2800" i="1">
                <a:solidFill>
                  <a:srgbClr val="002060"/>
                </a:solidFill>
                <a:latin typeface="Times New Roman" panose="02020603050405020304" pitchFamily="18" charset="0"/>
                <a:cs typeface="Times New Roman" panose="02020603050405020304" pitchFamily="18" charset="0"/>
              </a:rPr>
              <a:t>x</a:t>
            </a:r>
            <a:r>
              <a:rPr lang="en-US" altLang="en-US" sz="2800">
                <a:solidFill>
                  <a:srgbClr val="002060"/>
                </a:solidFill>
                <a:latin typeface="Times New Roman" panose="02020603050405020304" pitchFamily="18" charset="0"/>
                <a:cs typeface="Times New Roman" panose="02020603050405020304" pitchFamily="18" charset="0"/>
              </a:rPr>
              <a:t>) is an antiderivative of </a:t>
            </a:r>
            <a:r>
              <a:rPr lang="en-US" altLang="en-US" sz="2800" i="1">
                <a:solidFill>
                  <a:srgbClr val="002060"/>
                </a:solidFill>
                <a:latin typeface="Times New Roman" panose="02020603050405020304" pitchFamily="18" charset="0"/>
                <a:cs typeface="Times New Roman" panose="02020603050405020304" pitchFamily="18" charset="0"/>
              </a:rPr>
              <a:t>f </a:t>
            </a:r>
            <a:r>
              <a:rPr lang="en-US" altLang="en-US" sz="2800">
                <a:solidFill>
                  <a:srgbClr val="002060"/>
                </a:solidFill>
                <a:latin typeface="Times New Roman" panose="02020603050405020304" pitchFamily="18" charset="0"/>
                <a:cs typeface="Times New Roman" panose="02020603050405020304" pitchFamily="18" charset="0"/>
              </a:rPr>
              <a:t>(</a:t>
            </a:r>
            <a:r>
              <a:rPr lang="en-US" altLang="en-US" sz="2800" i="1">
                <a:solidFill>
                  <a:srgbClr val="002060"/>
                </a:solidFill>
                <a:latin typeface="Times New Roman" panose="02020603050405020304" pitchFamily="18" charset="0"/>
                <a:cs typeface="Times New Roman" panose="02020603050405020304" pitchFamily="18" charset="0"/>
              </a:rPr>
              <a:t>x</a:t>
            </a:r>
            <a:r>
              <a:rPr lang="en-US" altLang="en-US" sz="2800">
                <a:solidFill>
                  <a:srgbClr val="002060"/>
                </a:solidFill>
                <a:latin typeface="Times New Roman" panose="02020603050405020304" pitchFamily="18" charset="0"/>
                <a:cs typeface="Times New Roman" panose="02020603050405020304" pitchFamily="18" charset="0"/>
              </a:rPr>
              <a:t>). Evaluate </a:t>
            </a:r>
            <a:r>
              <a:rPr lang="en-US" altLang="en-US" sz="2800" i="1">
                <a:solidFill>
                  <a:srgbClr val="002060"/>
                </a:solidFill>
                <a:latin typeface="Times New Roman" panose="02020603050405020304" pitchFamily="18" charset="0"/>
                <a:cs typeface="Times New Roman" panose="02020603050405020304" pitchFamily="18" charset="0"/>
              </a:rPr>
              <a:t>f</a:t>
            </a:r>
            <a:r>
              <a:rPr lang="en-US" altLang="en-US" sz="2800">
                <a:solidFill>
                  <a:srgbClr val="002060"/>
                </a:solidFill>
                <a:latin typeface="Times New Roman" panose="02020603050405020304" pitchFamily="18" charset="0"/>
                <a:cs typeface="Times New Roman" panose="02020603050405020304" pitchFamily="18" charset="0"/>
              </a:rPr>
              <a:t> and tell whether </a:t>
            </a:r>
            <a:r>
              <a:rPr lang="en-US" altLang="en-US" sz="2800" i="1">
                <a:solidFill>
                  <a:srgbClr val="002060"/>
                </a:solidFill>
                <a:latin typeface="Times New Roman" panose="02020603050405020304" pitchFamily="18" charset="0"/>
                <a:cs typeface="Times New Roman" panose="02020603050405020304" pitchFamily="18" charset="0"/>
              </a:rPr>
              <a:t>F</a:t>
            </a:r>
            <a:r>
              <a:rPr lang="en-US" altLang="en-US" sz="2800">
                <a:solidFill>
                  <a:srgbClr val="002060"/>
                </a:solidFill>
                <a:latin typeface="Times New Roman" panose="02020603050405020304" pitchFamily="18" charset="0"/>
                <a:cs typeface="Times New Roman" panose="02020603050405020304" pitchFamily="18" charset="0"/>
              </a:rPr>
              <a:t> is increasing or decreasing at </a:t>
            </a:r>
            <a:r>
              <a:rPr lang="en-US" altLang="en-US" sz="2800" i="1">
                <a:solidFill>
                  <a:srgbClr val="002060"/>
                </a:solidFill>
                <a:latin typeface="Times New Roman" panose="02020603050405020304" pitchFamily="18" charset="0"/>
                <a:cs typeface="Times New Roman" panose="02020603050405020304" pitchFamily="18" charset="0"/>
              </a:rPr>
              <a:t>x</a:t>
            </a:r>
            <a:r>
              <a:rPr lang="en-US" altLang="en-US" sz="2800">
                <a:solidFill>
                  <a:srgbClr val="002060"/>
                </a:solidFill>
                <a:latin typeface="Times New Roman" panose="02020603050405020304" pitchFamily="18" charset="0"/>
                <a:cs typeface="Times New Roman" panose="02020603050405020304" pitchFamily="18" charset="0"/>
              </a:rPr>
              <a:t> = - 3 (rad).</a:t>
            </a:r>
          </a:p>
        </p:txBody>
      </p:sp>
    </p:spTree>
    <p:extLst>
      <p:ext uri="{BB962C8B-B14F-4D97-AF65-F5344CB8AC3E}">
        <p14:creationId xmlns:p14="http://schemas.microsoft.com/office/powerpoint/2010/main" val="1113664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E1697-4255-4B9B-81C7-D354999F1A98}"/>
              </a:ext>
            </a:extLst>
          </p:cNvPr>
          <p:cNvSpPr>
            <a:spLocks noGrp="1"/>
          </p:cNvSpPr>
          <p:nvPr>
            <p:ph type="title"/>
          </p:nvPr>
        </p:nvSpPr>
        <p:spPr>
          <a:xfrm>
            <a:off x="2564780" y="153252"/>
            <a:ext cx="8789020" cy="805753"/>
          </a:xfrm>
        </p:spPr>
        <p:txBody>
          <a:bodyPr/>
          <a:lstStyle/>
          <a:p>
            <a:r>
              <a:rPr lang="en-US" altLang="en-US" b="1">
                <a:solidFill>
                  <a:srgbClr val="FF00FF"/>
                </a:solidFill>
                <a:latin typeface="Times New Roman" panose="02020603050405020304" pitchFamily="18" charset="0"/>
                <a:cs typeface="Times New Roman" panose="02020603050405020304" pitchFamily="18" charset="0"/>
              </a:rPr>
              <a:t>ANTIDERIVATIVES FORMULA</a:t>
            </a:r>
            <a:endParaRPr lang="en-US" b="1">
              <a:solidFill>
                <a:srgbClr val="FF00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B24675-17D6-41DD-90E7-6D3ED2220DC2}"/>
              </a:ext>
            </a:extLst>
          </p:cNvPr>
          <p:cNvSpPr>
            <a:spLocks noGrp="1"/>
          </p:cNvSpPr>
          <p:nvPr>
            <p:ph idx="1"/>
          </p:nvPr>
        </p:nvSpPr>
        <p:spPr>
          <a:xfrm>
            <a:off x="401445" y="1137424"/>
            <a:ext cx="11474604" cy="5039539"/>
          </a:xfrm>
        </p:spPr>
        <p:txBody>
          <a:bodyPr/>
          <a:lstStyle/>
          <a:p>
            <a:pPr marL="0" indent="0" algn="just">
              <a:spcBef>
                <a:spcPts val="600"/>
              </a:spcBef>
              <a:buNone/>
            </a:pPr>
            <a:r>
              <a:rPr lang="en-US" altLang="en-US" sz="3200">
                <a:solidFill>
                  <a:srgbClr val="0033CC"/>
                </a:solidFill>
                <a:latin typeface="Times New Roman" panose="02020603050405020304" pitchFamily="18" charset="0"/>
                <a:cs typeface="Times New Roman" panose="02020603050405020304" pitchFamily="18" charset="0"/>
              </a:rPr>
              <a:t>Here, we list some particular antiderivatives. </a:t>
            </a:r>
          </a:p>
          <a:p>
            <a:pPr marL="0" indent="0" algn="just">
              <a:spcBef>
                <a:spcPts val="600"/>
              </a:spcBef>
              <a:buNone/>
            </a:pPr>
            <a:endParaRPr lang="en-US" altLang="en-US" sz="2800">
              <a:solidFill>
                <a:srgbClr val="0033CC"/>
              </a:solidFill>
              <a:latin typeface="Times New Roman" panose="02020603050405020304" pitchFamily="18" charset="0"/>
              <a:cs typeface="Times New Roman" panose="02020603050405020304" pitchFamily="18" charset="0"/>
            </a:endParaRPr>
          </a:p>
        </p:txBody>
      </p:sp>
      <p:pic>
        <p:nvPicPr>
          <p:cNvPr id="9" name="Picture 6" descr="04p341">
            <a:extLst>
              <a:ext uri="{FF2B5EF4-FFF2-40B4-BE49-F238E27FC236}">
                <a16:creationId xmlns:a16="http://schemas.microsoft.com/office/drawing/2014/main" id="{97FF6B28-9F86-45F1-90D5-662CDFB354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444" y="1724722"/>
            <a:ext cx="10952355" cy="5146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15120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E1697-4255-4B9B-81C7-D354999F1A98}"/>
              </a:ext>
            </a:extLst>
          </p:cNvPr>
          <p:cNvSpPr>
            <a:spLocks noGrp="1"/>
          </p:cNvSpPr>
          <p:nvPr>
            <p:ph type="title"/>
          </p:nvPr>
        </p:nvSpPr>
        <p:spPr>
          <a:xfrm>
            <a:off x="2564780" y="153252"/>
            <a:ext cx="8789020" cy="805753"/>
          </a:xfrm>
        </p:spPr>
        <p:txBody>
          <a:bodyPr/>
          <a:lstStyle/>
          <a:p>
            <a:r>
              <a:rPr lang="en-US" altLang="en-US" b="1">
                <a:solidFill>
                  <a:srgbClr val="FF00FF"/>
                </a:solidFill>
                <a:latin typeface="Times New Roman" panose="02020603050405020304" pitchFamily="18" charset="0"/>
                <a:cs typeface="Times New Roman" panose="02020603050405020304" pitchFamily="18" charset="0"/>
              </a:rPr>
              <a:t>ANTIDERIVATIVES FORMULA</a:t>
            </a:r>
            <a:endParaRPr lang="en-US" b="1">
              <a:solidFill>
                <a:srgbClr val="FF00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B24675-17D6-41DD-90E7-6D3ED2220DC2}"/>
              </a:ext>
            </a:extLst>
          </p:cNvPr>
          <p:cNvSpPr>
            <a:spLocks noGrp="1"/>
          </p:cNvSpPr>
          <p:nvPr>
            <p:ph idx="1"/>
          </p:nvPr>
        </p:nvSpPr>
        <p:spPr>
          <a:xfrm>
            <a:off x="947853" y="1137424"/>
            <a:ext cx="10405947" cy="5039539"/>
          </a:xfrm>
        </p:spPr>
        <p:txBody>
          <a:bodyPr>
            <a:normAutofit/>
          </a:bodyPr>
          <a:lstStyle/>
          <a:p>
            <a:pPr marL="0" indent="3175" eaLnBrk="1" hangingPunct="1">
              <a:lnSpc>
                <a:spcPct val="100000"/>
              </a:lnSpc>
              <a:spcBef>
                <a:spcPts val="600"/>
              </a:spcBef>
              <a:buFontTx/>
              <a:buNone/>
            </a:pPr>
            <a:r>
              <a:rPr lang="en-US" altLang="en-US" b="1">
                <a:solidFill>
                  <a:srgbClr val="AD13AD"/>
                </a:solidFill>
                <a:latin typeface="Times New Roman" panose="02020603050405020304" pitchFamily="18" charset="0"/>
                <a:cs typeface="Times New Roman" panose="02020603050405020304" pitchFamily="18" charset="0"/>
              </a:rPr>
              <a:t>Example:</a:t>
            </a:r>
          </a:p>
          <a:p>
            <a:pPr marL="0" indent="3175" eaLnBrk="1" hangingPunct="1">
              <a:lnSpc>
                <a:spcPct val="100000"/>
              </a:lnSpc>
              <a:spcBef>
                <a:spcPts val="600"/>
              </a:spcBef>
              <a:buFontTx/>
              <a:buNone/>
            </a:pPr>
            <a:r>
              <a:rPr lang="en-US" altLang="en-US">
                <a:latin typeface="Times New Roman" panose="02020603050405020304" pitchFamily="18" charset="0"/>
                <a:cs typeface="Times New Roman" panose="02020603050405020304" pitchFamily="18" charset="0"/>
              </a:rPr>
              <a:t>A particle moves in a straight line and has acceleration given by </a:t>
            </a:r>
          </a:p>
          <a:p>
            <a:pPr marL="0" indent="3175" algn="ctr" eaLnBrk="1" hangingPunct="1">
              <a:lnSpc>
                <a:spcPct val="100000"/>
              </a:lnSpc>
              <a:spcBef>
                <a:spcPts val="600"/>
              </a:spcBef>
              <a:buFontTx/>
              <a:buNone/>
            </a:pPr>
            <a:r>
              <a:rPr lang="en-US" altLang="en-US" b="1" i="1">
                <a:solidFill>
                  <a:srgbClr val="2913F5"/>
                </a:solidFill>
                <a:latin typeface="Times New Roman" panose="02020603050405020304" pitchFamily="18" charset="0"/>
                <a:cs typeface="Times New Roman" panose="02020603050405020304" pitchFamily="18" charset="0"/>
              </a:rPr>
              <a:t>a</a:t>
            </a:r>
            <a:r>
              <a:rPr lang="en-US" altLang="en-US" b="1">
                <a:solidFill>
                  <a:srgbClr val="2913F5"/>
                </a:solidFill>
                <a:latin typeface="Times New Roman" panose="02020603050405020304" pitchFamily="18" charset="0"/>
                <a:cs typeface="Times New Roman" panose="02020603050405020304" pitchFamily="18" charset="0"/>
              </a:rPr>
              <a:t>(</a:t>
            </a:r>
            <a:r>
              <a:rPr lang="en-US" altLang="en-US" b="1" i="1">
                <a:solidFill>
                  <a:srgbClr val="2913F5"/>
                </a:solidFill>
                <a:latin typeface="Times New Roman" panose="02020603050405020304" pitchFamily="18" charset="0"/>
                <a:cs typeface="Times New Roman" panose="02020603050405020304" pitchFamily="18" charset="0"/>
              </a:rPr>
              <a:t>t</a:t>
            </a:r>
            <a:r>
              <a:rPr lang="en-US" altLang="en-US" b="1">
                <a:solidFill>
                  <a:srgbClr val="2913F5"/>
                </a:solidFill>
                <a:latin typeface="Times New Roman" panose="02020603050405020304" pitchFamily="18" charset="0"/>
                <a:cs typeface="Times New Roman" panose="02020603050405020304" pitchFamily="18" charset="0"/>
              </a:rPr>
              <a:t>) = 6</a:t>
            </a:r>
            <a:r>
              <a:rPr lang="en-US" altLang="en-US" b="1" i="1">
                <a:solidFill>
                  <a:srgbClr val="2913F5"/>
                </a:solidFill>
                <a:latin typeface="Times New Roman" panose="02020603050405020304" pitchFamily="18" charset="0"/>
                <a:cs typeface="Times New Roman" panose="02020603050405020304" pitchFamily="18" charset="0"/>
              </a:rPr>
              <a:t>t +</a:t>
            </a:r>
            <a:r>
              <a:rPr lang="en-US" altLang="en-US" b="1">
                <a:solidFill>
                  <a:srgbClr val="2913F5"/>
                </a:solidFill>
                <a:latin typeface="Times New Roman" panose="02020603050405020304" pitchFamily="18" charset="0"/>
                <a:cs typeface="Times New Roman" panose="02020603050405020304" pitchFamily="18" charset="0"/>
              </a:rPr>
              <a:t> 4</a:t>
            </a:r>
            <a:r>
              <a:rPr lang="en-US" altLang="en-US">
                <a:latin typeface="Times New Roman" panose="02020603050405020304" pitchFamily="18" charset="0"/>
                <a:cs typeface="Times New Roman" panose="02020603050405020304" pitchFamily="18" charset="0"/>
              </a:rPr>
              <a:t>.  </a:t>
            </a:r>
          </a:p>
          <a:p>
            <a:pPr marL="0" indent="3175" eaLnBrk="1" hangingPunct="1">
              <a:lnSpc>
                <a:spcPct val="100000"/>
              </a:lnSpc>
              <a:spcBef>
                <a:spcPts val="600"/>
              </a:spcBef>
              <a:buFontTx/>
              <a:buNone/>
            </a:pPr>
            <a:r>
              <a:rPr lang="en-US" altLang="en-US">
                <a:latin typeface="Times New Roman" panose="02020603050405020304" pitchFamily="18" charset="0"/>
                <a:cs typeface="Times New Roman" panose="02020603050405020304" pitchFamily="18" charset="0"/>
              </a:rPr>
              <a:t>Its initial velocity is </a:t>
            </a:r>
            <a:r>
              <a:rPr lang="en-US" altLang="en-US" b="1" i="1">
                <a:solidFill>
                  <a:srgbClr val="2913F5"/>
                </a:solidFill>
                <a:latin typeface="Times New Roman" panose="02020603050405020304" pitchFamily="18" charset="0"/>
                <a:cs typeface="Times New Roman" panose="02020603050405020304" pitchFamily="18" charset="0"/>
              </a:rPr>
              <a:t>v</a:t>
            </a:r>
            <a:r>
              <a:rPr lang="en-US" altLang="en-US" b="1">
                <a:solidFill>
                  <a:srgbClr val="2913F5"/>
                </a:solidFill>
                <a:latin typeface="Times New Roman" panose="02020603050405020304" pitchFamily="18" charset="0"/>
                <a:cs typeface="Times New Roman" panose="02020603050405020304" pitchFamily="18" charset="0"/>
              </a:rPr>
              <a:t>(0) = -6 </a:t>
            </a:r>
            <a:r>
              <a:rPr lang="en-US" altLang="en-US" b="1" i="1">
                <a:solidFill>
                  <a:srgbClr val="2913F5"/>
                </a:solidFill>
                <a:latin typeface="Times New Roman" panose="02020603050405020304" pitchFamily="18" charset="0"/>
                <a:cs typeface="Times New Roman" panose="02020603050405020304" pitchFamily="18" charset="0"/>
              </a:rPr>
              <a:t>cm</a:t>
            </a:r>
            <a:r>
              <a:rPr lang="en-US" altLang="en-US" b="1">
                <a:solidFill>
                  <a:srgbClr val="2913F5"/>
                </a:solidFill>
                <a:latin typeface="Times New Roman" panose="02020603050405020304" pitchFamily="18" charset="0"/>
                <a:cs typeface="Times New Roman" panose="02020603050405020304" pitchFamily="18" charset="0"/>
              </a:rPr>
              <a:t>/</a:t>
            </a:r>
            <a:r>
              <a:rPr lang="en-US" altLang="en-US" b="1" i="1">
                <a:solidFill>
                  <a:srgbClr val="2913F5"/>
                </a:solidFill>
                <a:latin typeface="Times New Roman" panose="02020603050405020304" pitchFamily="18" charset="0"/>
                <a:cs typeface="Times New Roman" panose="02020603050405020304" pitchFamily="18" charset="0"/>
              </a:rPr>
              <a:t>s</a:t>
            </a:r>
            <a:r>
              <a:rPr lang="en-US" altLang="en-US" b="1">
                <a:solidFill>
                  <a:srgbClr val="2913F5"/>
                </a:solidFill>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and its initial displacement is </a:t>
            </a:r>
            <a:r>
              <a:rPr lang="en-US" altLang="en-US" b="1" i="1">
                <a:solidFill>
                  <a:srgbClr val="2913F5"/>
                </a:solidFill>
                <a:latin typeface="Times New Roman" panose="02020603050405020304" pitchFamily="18" charset="0"/>
                <a:cs typeface="Times New Roman" panose="02020603050405020304" pitchFamily="18" charset="0"/>
              </a:rPr>
              <a:t>s</a:t>
            </a:r>
            <a:r>
              <a:rPr lang="en-US" altLang="en-US" b="1">
                <a:solidFill>
                  <a:srgbClr val="2913F5"/>
                </a:solidFill>
                <a:latin typeface="Times New Roman" panose="02020603050405020304" pitchFamily="18" charset="0"/>
                <a:cs typeface="Times New Roman" panose="02020603050405020304" pitchFamily="18" charset="0"/>
              </a:rPr>
              <a:t>(0) = 9 </a:t>
            </a:r>
            <a:r>
              <a:rPr lang="en-US" altLang="en-US" b="1" i="1">
                <a:solidFill>
                  <a:srgbClr val="2913F5"/>
                </a:solidFill>
                <a:latin typeface="Times New Roman" panose="02020603050405020304" pitchFamily="18" charset="0"/>
                <a:cs typeface="Times New Roman" panose="02020603050405020304" pitchFamily="18" charset="0"/>
              </a:rPr>
              <a:t>cm</a:t>
            </a:r>
            <a:r>
              <a:rPr lang="en-US" altLang="en-US">
                <a:latin typeface="Times New Roman" panose="02020603050405020304" pitchFamily="18" charset="0"/>
                <a:cs typeface="Times New Roman" panose="02020603050405020304" pitchFamily="18" charset="0"/>
              </a:rPr>
              <a:t>.  </a:t>
            </a:r>
            <a:r>
              <a:rPr lang="en-US" altLang="en-US" sz="2800" b="1">
                <a:solidFill>
                  <a:schemeClr val="accent2"/>
                </a:solidFill>
                <a:latin typeface="Times New Roman" panose="02020603050405020304" pitchFamily="18" charset="0"/>
                <a:cs typeface="Times New Roman" panose="02020603050405020304" pitchFamily="18" charset="0"/>
              </a:rPr>
              <a:t>Find its position function </a:t>
            </a:r>
            <a:r>
              <a:rPr lang="en-US" altLang="en-US" sz="2800" b="1" i="1">
                <a:solidFill>
                  <a:schemeClr val="accent2"/>
                </a:solidFill>
                <a:latin typeface="Times New Roman" panose="02020603050405020304" pitchFamily="18" charset="0"/>
                <a:cs typeface="Times New Roman" panose="02020603050405020304" pitchFamily="18" charset="0"/>
              </a:rPr>
              <a:t>s</a:t>
            </a:r>
            <a:r>
              <a:rPr lang="en-US" altLang="en-US" sz="2800" b="1">
                <a:solidFill>
                  <a:schemeClr val="accent2"/>
                </a:solidFill>
                <a:latin typeface="Times New Roman" panose="02020603050405020304" pitchFamily="18" charset="0"/>
                <a:cs typeface="Times New Roman" panose="02020603050405020304" pitchFamily="18" charset="0"/>
              </a:rPr>
              <a:t>(</a:t>
            </a:r>
            <a:r>
              <a:rPr lang="en-US" altLang="en-US" sz="2800" b="1" i="1">
                <a:solidFill>
                  <a:schemeClr val="accent2"/>
                </a:solidFill>
                <a:latin typeface="Times New Roman" panose="02020603050405020304" pitchFamily="18" charset="0"/>
                <a:cs typeface="Times New Roman" panose="02020603050405020304" pitchFamily="18" charset="0"/>
              </a:rPr>
              <a:t>t</a:t>
            </a:r>
            <a:r>
              <a:rPr lang="en-US" altLang="en-US" sz="2800" b="1">
                <a:solidFill>
                  <a:schemeClr val="accent2"/>
                </a:solidFill>
                <a:latin typeface="Times New Roman" panose="02020603050405020304" pitchFamily="18" charset="0"/>
                <a:cs typeface="Times New Roman" panose="02020603050405020304" pitchFamily="18" charset="0"/>
              </a:rPr>
              <a:t>)</a:t>
            </a:r>
            <a:r>
              <a:rPr lang="en-US" altLang="en-US" sz="2800">
                <a:solidFill>
                  <a:schemeClr val="accent2"/>
                </a:solidFill>
                <a:latin typeface="Times New Roman" panose="02020603050405020304" pitchFamily="18"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a:t>
            </a:r>
          </a:p>
          <a:p>
            <a:pPr marL="0" indent="3175" eaLnBrk="1" hangingPunct="1">
              <a:lnSpc>
                <a:spcPct val="100000"/>
              </a:lnSpc>
              <a:spcBef>
                <a:spcPts val="600"/>
              </a:spcBef>
              <a:buFontTx/>
              <a:buNone/>
            </a:pPr>
            <a:endParaRPr lang="en-US" altLang="en-US">
              <a:latin typeface="Times New Roman" panose="02020603050405020304" pitchFamily="18" charset="0"/>
              <a:cs typeface="Times New Roman" panose="02020603050405020304" pitchFamily="18" charset="0"/>
            </a:endParaRPr>
          </a:p>
          <a:p>
            <a:pPr marL="0" indent="3175" eaLnBrk="1" hangingPunct="1">
              <a:lnSpc>
                <a:spcPct val="100000"/>
              </a:lnSpc>
              <a:spcBef>
                <a:spcPts val="600"/>
              </a:spcBef>
              <a:buFontTx/>
              <a:buNone/>
            </a:pPr>
            <a:r>
              <a:rPr lang="en-US" altLang="en-US" sz="2800" b="1">
                <a:solidFill>
                  <a:srgbClr val="AD13AD"/>
                </a:solidFill>
                <a:latin typeface="Times New Roman" panose="02020603050405020304" pitchFamily="18" charset="0"/>
                <a:cs typeface="Times New Roman" panose="02020603050405020304" pitchFamily="18" charset="0"/>
              </a:rPr>
              <a:t>Remind:</a:t>
            </a:r>
            <a:r>
              <a:rPr lang="en-US" altLang="en-US" sz="2800">
                <a:latin typeface="Times New Roman" panose="02020603050405020304" pitchFamily="18" charset="0"/>
                <a:cs typeface="Times New Roman" panose="02020603050405020304" pitchFamily="18" charset="0"/>
              </a:rPr>
              <a:t> </a:t>
            </a:r>
            <a:r>
              <a:rPr lang="en-US" altLang="en-US" sz="2800" b="1" i="1">
                <a:solidFill>
                  <a:srgbClr val="2913F5"/>
                </a:solidFill>
                <a:latin typeface="Times New Roman" panose="02020603050405020304" pitchFamily="18" charset="0"/>
                <a:cs typeface="Times New Roman" panose="02020603050405020304" pitchFamily="18" charset="0"/>
              </a:rPr>
              <a:t>s</a:t>
            </a:r>
            <a:r>
              <a:rPr lang="en-US" altLang="en-US" sz="2800" b="1">
                <a:solidFill>
                  <a:srgbClr val="2913F5"/>
                </a:solidFill>
                <a:latin typeface="Times New Roman" panose="02020603050405020304" pitchFamily="18" charset="0"/>
                <a:cs typeface="Times New Roman" panose="02020603050405020304" pitchFamily="18" charset="0"/>
              </a:rPr>
              <a:t>’(</a:t>
            </a:r>
            <a:r>
              <a:rPr lang="en-US" altLang="en-US" sz="2800" b="1" i="1">
                <a:solidFill>
                  <a:srgbClr val="2913F5"/>
                </a:solidFill>
                <a:latin typeface="Times New Roman" panose="02020603050405020304" pitchFamily="18" charset="0"/>
                <a:cs typeface="Times New Roman" panose="02020603050405020304" pitchFamily="18" charset="0"/>
              </a:rPr>
              <a:t>t</a:t>
            </a:r>
            <a:r>
              <a:rPr lang="en-US" altLang="en-US" sz="2800" b="1">
                <a:solidFill>
                  <a:srgbClr val="2913F5"/>
                </a:solidFill>
                <a:latin typeface="Times New Roman" panose="02020603050405020304" pitchFamily="18" charset="0"/>
                <a:cs typeface="Times New Roman" panose="02020603050405020304" pitchFamily="18" charset="0"/>
              </a:rPr>
              <a:t>) = </a:t>
            </a:r>
            <a:r>
              <a:rPr lang="en-US" altLang="en-US" sz="2800" b="1" i="1">
                <a:solidFill>
                  <a:srgbClr val="2913F5"/>
                </a:solidFill>
                <a:latin typeface="Times New Roman" panose="02020603050405020304" pitchFamily="18" charset="0"/>
                <a:cs typeface="Times New Roman" panose="02020603050405020304" pitchFamily="18" charset="0"/>
              </a:rPr>
              <a:t>v</a:t>
            </a:r>
            <a:r>
              <a:rPr lang="en-US" altLang="en-US" sz="2800" b="1">
                <a:solidFill>
                  <a:srgbClr val="2913F5"/>
                </a:solidFill>
                <a:latin typeface="Times New Roman" panose="02020603050405020304" pitchFamily="18" charset="0"/>
                <a:cs typeface="Times New Roman" panose="02020603050405020304" pitchFamily="18" charset="0"/>
              </a:rPr>
              <a:t>(</a:t>
            </a:r>
            <a:r>
              <a:rPr lang="en-US" altLang="en-US" sz="2800" b="1" i="1">
                <a:solidFill>
                  <a:srgbClr val="2913F5"/>
                </a:solidFill>
                <a:latin typeface="Times New Roman" panose="02020603050405020304" pitchFamily="18" charset="0"/>
                <a:cs typeface="Times New Roman" panose="02020603050405020304" pitchFamily="18" charset="0"/>
              </a:rPr>
              <a:t>t</a:t>
            </a:r>
            <a:r>
              <a:rPr lang="en-US" altLang="en-US" sz="2800" b="1">
                <a:solidFill>
                  <a:srgbClr val="2913F5"/>
                </a:solidFill>
                <a:latin typeface="Times New Roman" panose="02020603050405020304" pitchFamily="18" charset="0"/>
                <a:cs typeface="Times New Roman" panose="02020603050405020304" pitchFamily="18" charset="0"/>
              </a:rPr>
              <a:t>) và </a:t>
            </a:r>
            <a:r>
              <a:rPr lang="en-US" altLang="en-US" sz="2800" b="1" i="1">
                <a:solidFill>
                  <a:srgbClr val="2913F5"/>
                </a:solidFill>
                <a:latin typeface="Times New Roman" panose="02020603050405020304" pitchFamily="18" charset="0"/>
                <a:cs typeface="Times New Roman" panose="02020603050405020304" pitchFamily="18" charset="0"/>
              </a:rPr>
              <a:t>s</a:t>
            </a:r>
            <a:r>
              <a:rPr lang="en-US" altLang="en-US" sz="2800" b="1">
                <a:solidFill>
                  <a:srgbClr val="2913F5"/>
                </a:solidFill>
                <a:latin typeface="Times New Roman" panose="02020603050405020304" pitchFamily="18" charset="0"/>
                <a:cs typeface="Times New Roman" panose="02020603050405020304" pitchFamily="18" charset="0"/>
              </a:rPr>
              <a:t>”(</a:t>
            </a:r>
            <a:r>
              <a:rPr lang="en-US" altLang="en-US" sz="2800" b="1" i="1">
                <a:solidFill>
                  <a:srgbClr val="2913F5"/>
                </a:solidFill>
                <a:latin typeface="Times New Roman" panose="02020603050405020304" pitchFamily="18" charset="0"/>
                <a:cs typeface="Times New Roman" panose="02020603050405020304" pitchFamily="18" charset="0"/>
              </a:rPr>
              <a:t>t</a:t>
            </a:r>
            <a:r>
              <a:rPr lang="en-US" altLang="en-US" sz="2800" b="1">
                <a:solidFill>
                  <a:srgbClr val="2913F5"/>
                </a:solidFill>
                <a:latin typeface="Times New Roman" panose="02020603050405020304" pitchFamily="18" charset="0"/>
                <a:cs typeface="Times New Roman" panose="02020603050405020304" pitchFamily="18" charset="0"/>
              </a:rPr>
              <a:t>) = (</a:t>
            </a:r>
            <a:r>
              <a:rPr lang="en-US" altLang="en-US" sz="2800" b="1" i="1">
                <a:solidFill>
                  <a:srgbClr val="2913F5"/>
                </a:solidFill>
                <a:latin typeface="Times New Roman" panose="02020603050405020304" pitchFamily="18" charset="0"/>
                <a:cs typeface="Times New Roman" panose="02020603050405020304" pitchFamily="18" charset="0"/>
              </a:rPr>
              <a:t>v</a:t>
            </a:r>
            <a:r>
              <a:rPr lang="en-US" altLang="en-US" sz="2800" b="1">
                <a:solidFill>
                  <a:srgbClr val="2913F5"/>
                </a:solidFill>
                <a:latin typeface="Times New Roman" panose="02020603050405020304" pitchFamily="18" charset="0"/>
                <a:cs typeface="Times New Roman" panose="02020603050405020304" pitchFamily="18" charset="0"/>
              </a:rPr>
              <a:t>(</a:t>
            </a:r>
            <a:r>
              <a:rPr lang="en-US" altLang="en-US" sz="2800" b="1" i="1">
                <a:solidFill>
                  <a:srgbClr val="2913F5"/>
                </a:solidFill>
                <a:latin typeface="Times New Roman" panose="02020603050405020304" pitchFamily="18" charset="0"/>
                <a:cs typeface="Times New Roman" panose="02020603050405020304" pitchFamily="18" charset="0"/>
              </a:rPr>
              <a:t>t</a:t>
            </a:r>
            <a:r>
              <a:rPr lang="en-US" altLang="en-US" sz="2800" b="1">
                <a:solidFill>
                  <a:srgbClr val="2913F5"/>
                </a:solidFill>
                <a:latin typeface="Times New Roman" panose="02020603050405020304" pitchFamily="18" charset="0"/>
                <a:cs typeface="Times New Roman" panose="02020603050405020304" pitchFamily="18" charset="0"/>
              </a:rPr>
              <a:t>))’= </a:t>
            </a:r>
            <a:r>
              <a:rPr lang="en-US" altLang="en-US" sz="2800" b="1" i="1">
                <a:solidFill>
                  <a:srgbClr val="2913F5"/>
                </a:solidFill>
                <a:latin typeface="Times New Roman" panose="02020603050405020304" pitchFamily="18" charset="0"/>
                <a:cs typeface="Times New Roman" panose="02020603050405020304" pitchFamily="18" charset="0"/>
              </a:rPr>
              <a:t>a</a:t>
            </a:r>
            <a:r>
              <a:rPr lang="en-US" altLang="en-US" sz="2800" b="1">
                <a:solidFill>
                  <a:srgbClr val="2913F5"/>
                </a:solidFill>
                <a:latin typeface="Times New Roman" panose="02020603050405020304" pitchFamily="18" charset="0"/>
                <a:cs typeface="Times New Roman" panose="02020603050405020304" pitchFamily="18" charset="0"/>
              </a:rPr>
              <a:t>(</a:t>
            </a:r>
            <a:r>
              <a:rPr lang="en-US" altLang="en-US" sz="2800" b="1" i="1">
                <a:solidFill>
                  <a:srgbClr val="2913F5"/>
                </a:solidFill>
                <a:latin typeface="Times New Roman" panose="02020603050405020304" pitchFamily="18" charset="0"/>
                <a:cs typeface="Times New Roman" panose="02020603050405020304" pitchFamily="18" charset="0"/>
              </a:rPr>
              <a:t>t</a:t>
            </a:r>
            <a:r>
              <a:rPr lang="en-US" altLang="en-US" sz="2800" b="1">
                <a:solidFill>
                  <a:srgbClr val="2913F5"/>
                </a:solidFill>
                <a:latin typeface="Times New Roman" panose="02020603050405020304" pitchFamily="18" charset="0"/>
                <a:cs typeface="Times New Roman" panose="02020603050405020304" pitchFamily="18" charset="0"/>
              </a:rPr>
              <a:t>)</a:t>
            </a:r>
            <a:r>
              <a:rPr lang="en-US" altLang="en-US" sz="2800">
                <a:solidFill>
                  <a:srgbClr val="01000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62981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ardrop 4">
            <a:extLst>
              <a:ext uri="{FF2B5EF4-FFF2-40B4-BE49-F238E27FC236}">
                <a16:creationId xmlns:a16="http://schemas.microsoft.com/office/drawing/2014/main" id="{8D94BE1A-A0D6-4B20-A434-FC1F4F9A90BA}"/>
              </a:ext>
            </a:extLst>
          </p:cNvPr>
          <p:cNvSpPr/>
          <p:nvPr/>
        </p:nvSpPr>
        <p:spPr>
          <a:xfrm>
            <a:off x="814039" y="5497552"/>
            <a:ext cx="401444" cy="390292"/>
          </a:xfrm>
          <a:prstGeom prst="teardrop">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4" name="Teardrop 3">
            <a:extLst>
              <a:ext uri="{FF2B5EF4-FFF2-40B4-BE49-F238E27FC236}">
                <a16:creationId xmlns:a16="http://schemas.microsoft.com/office/drawing/2014/main" id="{2DCDBDFC-A4C5-4178-A6EA-B9EF411F65D1}"/>
              </a:ext>
            </a:extLst>
          </p:cNvPr>
          <p:cNvSpPr/>
          <p:nvPr/>
        </p:nvSpPr>
        <p:spPr>
          <a:xfrm>
            <a:off x="814039" y="2018371"/>
            <a:ext cx="401444" cy="390292"/>
          </a:xfrm>
          <a:prstGeom prst="teardrop">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6E1697-4255-4B9B-81C7-D354999F1A98}"/>
              </a:ext>
            </a:extLst>
          </p:cNvPr>
          <p:cNvSpPr>
            <a:spLocks noGrp="1"/>
          </p:cNvSpPr>
          <p:nvPr>
            <p:ph type="title"/>
          </p:nvPr>
        </p:nvSpPr>
        <p:spPr>
          <a:xfrm>
            <a:off x="2798956" y="153252"/>
            <a:ext cx="8554844" cy="805753"/>
          </a:xfrm>
        </p:spPr>
        <p:txBody>
          <a:bodyPr/>
          <a:lstStyle/>
          <a:p>
            <a:r>
              <a:rPr lang="en-US" b="1">
                <a:solidFill>
                  <a:srgbClr val="FF00FF"/>
                </a:solidFill>
                <a:latin typeface="Times New Roman" panose="02020603050405020304" pitchFamily="18" charset="0"/>
                <a:cs typeface="Times New Roman" panose="02020603050405020304" pitchFamily="18" charset="0"/>
              </a:rPr>
              <a:t>Quiz.</a:t>
            </a:r>
          </a:p>
        </p:txBody>
      </p:sp>
      <p:sp>
        <p:nvSpPr>
          <p:cNvPr id="3" name="Content Placeholder 2">
            <a:extLst>
              <a:ext uri="{FF2B5EF4-FFF2-40B4-BE49-F238E27FC236}">
                <a16:creationId xmlns:a16="http://schemas.microsoft.com/office/drawing/2014/main" id="{44B24675-17D6-41DD-90E7-6D3ED2220DC2}"/>
              </a:ext>
            </a:extLst>
          </p:cNvPr>
          <p:cNvSpPr>
            <a:spLocks noGrp="1"/>
          </p:cNvSpPr>
          <p:nvPr>
            <p:ph idx="1"/>
          </p:nvPr>
        </p:nvSpPr>
        <p:spPr>
          <a:xfrm>
            <a:off x="490654" y="1048215"/>
            <a:ext cx="11396546" cy="5542155"/>
          </a:xfrm>
        </p:spPr>
        <p:txBody>
          <a:bodyPr>
            <a:normAutofit/>
          </a:bodyPr>
          <a:lstStyle/>
          <a:p>
            <a:pPr marL="0" indent="0">
              <a:lnSpc>
                <a:spcPct val="110000"/>
              </a:lnSpc>
              <a:spcBef>
                <a:spcPts val="0"/>
              </a:spcBef>
              <a:buNone/>
              <a:tabLst>
                <a:tab pos="357188" algn="l"/>
              </a:tabLst>
            </a:pPr>
            <a:r>
              <a:rPr lang="en-US" altLang="en-US" sz="2600" b="1">
                <a:solidFill>
                  <a:srgbClr val="AD13AD"/>
                </a:solidFill>
                <a:latin typeface="Times New Roman" panose="02020603050405020304" pitchFamily="18" charset="0"/>
                <a:cs typeface="Times New Roman" panose="02020603050405020304" pitchFamily="18" charset="0"/>
              </a:rPr>
              <a:t>1. </a:t>
            </a:r>
            <a:r>
              <a:rPr lang="en-US" altLang="en-US" sz="2600">
                <a:solidFill>
                  <a:srgbClr val="2913F5"/>
                </a:solidFill>
                <a:latin typeface="Times New Roman" panose="02020603050405020304" pitchFamily="18" charset="0"/>
                <a:cs typeface="Times New Roman" panose="02020603050405020304" pitchFamily="18" charset="0"/>
              </a:rPr>
              <a:t>	A particle moves along the </a:t>
            </a:r>
            <a:r>
              <a:rPr lang="en-US" altLang="en-US" sz="2600" i="1">
                <a:solidFill>
                  <a:srgbClr val="2913F5"/>
                </a:solidFill>
                <a:latin typeface="Times New Roman" panose="02020603050405020304" pitchFamily="18" charset="0"/>
                <a:cs typeface="Times New Roman" panose="02020603050405020304" pitchFamily="18" charset="0"/>
              </a:rPr>
              <a:t>x</a:t>
            </a:r>
            <a:r>
              <a:rPr lang="en-US" altLang="en-US" sz="2600">
                <a:solidFill>
                  <a:srgbClr val="2913F5"/>
                </a:solidFill>
                <a:latin typeface="Times New Roman" panose="02020603050405020304" pitchFamily="18" charset="0"/>
                <a:cs typeface="Times New Roman" panose="02020603050405020304" pitchFamily="18" charset="0"/>
              </a:rPr>
              <a:t>-axis so that its velocity at time </a:t>
            </a:r>
            <a:r>
              <a:rPr lang="en-US" altLang="en-US" sz="2600" i="1">
                <a:solidFill>
                  <a:srgbClr val="2913F5"/>
                </a:solidFill>
                <a:latin typeface="Times New Roman" panose="02020603050405020304" pitchFamily="18" charset="0"/>
                <a:cs typeface="Times New Roman" panose="02020603050405020304" pitchFamily="18" charset="0"/>
              </a:rPr>
              <a:t>t</a:t>
            </a:r>
            <a:r>
              <a:rPr lang="en-US" altLang="en-US" sz="2600">
                <a:solidFill>
                  <a:srgbClr val="2913F5"/>
                </a:solidFill>
                <a:latin typeface="Times New Roman" panose="02020603050405020304" pitchFamily="18" charset="0"/>
                <a:cs typeface="Times New Roman" panose="02020603050405020304" pitchFamily="18" charset="0"/>
              </a:rPr>
              <a:t> is given by 3sin(2</a:t>
            </a:r>
            <a:r>
              <a:rPr lang="en-US" altLang="en-US" sz="2600" i="1">
                <a:solidFill>
                  <a:srgbClr val="2913F5"/>
                </a:solidFill>
                <a:latin typeface="Times New Roman" panose="02020603050405020304" pitchFamily="18" charset="0"/>
                <a:cs typeface="Times New Roman" panose="02020603050405020304" pitchFamily="18" charset="0"/>
              </a:rPr>
              <a:t>t</a:t>
            </a:r>
            <a:r>
              <a:rPr lang="en-US" altLang="en-US" sz="2600">
                <a:solidFill>
                  <a:srgbClr val="2913F5"/>
                </a:solidFill>
                <a:latin typeface="Times New Roman" panose="02020603050405020304" pitchFamily="18" charset="0"/>
                <a:cs typeface="Times New Roman" panose="02020603050405020304" pitchFamily="18" charset="0"/>
              </a:rPr>
              <a:t>). 	Assuming it starts at the origin, where is it at </a:t>
            </a:r>
            <a:r>
              <a:rPr lang="en-US" altLang="en-US" sz="2600" i="1">
                <a:solidFill>
                  <a:srgbClr val="2913F5"/>
                </a:solidFill>
                <a:latin typeface="Times New Roman" panose="02020603050405020304" pitchFamily="18" charset="0"/>
                <a:cs typeface="Times New Roman" panose="02020603050405020304" pitchFamily="18" charset="0"/>
              </a:rPr>
              <a:t>t</a:t>
            </a:r>
            <a:r>
              <a:rPr lang="en-US" altLang="en-US" sz="2600">
                <a:solidFill>
                  <a:srgbClr val="2913F5"/>
                </a:solidFill>
                <a:latin typeface="Times New Roman" panose="02020603050405020304" pitchFamily="18" charset="0"/>
                <a:cs typeface="Times New Roman" panose="02020603050405020304" pitchFamily="18" charset="0"/>
              </a:rPr>
              <a:t> = π seconds?</a:t>
            </a:r>
          </a:p>
          <a:p>
            <a:pPr marL="0" indent="0">
              <a:lnSpc>
                <a:spcPct val="110000"/>
              </a:lnSpc>
              <a:spcBef>
                <a:spcPts val="0"/>
              </a:spcBef>
              <a:buNone/>
              <a:tabLst>
                <a:tab pos="357188" algn="l"/>
              </a:tabLst>
            </a:pPr>
            <a:r>
              <a:rPr lang="en-US" altLang="en-US" sz="2600">
                <a:solidFill>
                  <a:srgbClr val="2913F5"/>
                </a:solidFill>
                <a:latin typeface="Times New Roman" panose="02020603050405020304" pitchFamily="18" charset="0"/>
                <a:cs typeface="Times New Roman" panose="02020603050405020304" pitchFamily="18" charset="0"/>
              </a:rPr>
              <a:t>	</a:t>
            </a:r>
            <a:r>
              <a:rPr lang="en-US" altLang="en-US" sz="2600" b="1">
                <a:solidFill>
                  <a:srgbClr val="2913F5"/>
                </a:solidFill>
                <a:latin typeface="Times New Roman" panose="02020603050405020304" pitchFamily="18" charset="0"/>
                <a:cs typeface="Times New Roman" panose="02020603050405020304" pitchFamily="18" charset="0"/>
              </a:rPr>
              <a:t>a</a:t>
            </a:r>
            <a:r>
              <a:rPr lang="en-US" altLang="en-US" sz="2600">
                <a:solidFill>
                  <a:srgbClr val="2913F5"/>
                </a:solidFill>
                <a:latin typeface="Times New Roman" panose="02020603050405020304" pitchFamily="18" charset="0"/>
                <a:cs typeface="Times New Roman" panose="02020603050405020304" pitchFamily="18" charset="0"/>
              </a:rPr>
              <a:t>. -3/2.	</a:t>
            </a:r>
            <a:r>
              <a:rPr lang="en-US" altLang="en-US" sz="2600" b="1">
                <a:solidFill>
                  <a:srgbClr val="2913F5"/>
                </a:solidFill>
                <a:latin typeface="Times New Roman" panose="02020603050405020304" pitchFamily="18" charset="0"/>
                <a:cs typeface="Times New Roman" panose="02020603050405020304" pitchFamily="18" charset="0"/>
              </a:rPr>
              <a:t>b</a:t>
            </a:r>
            <a:r>
              <a:rPr lang="en-US" altLang="en-US" sz="2600">
                <a:solidFill>
                  <a:srgbClr val="2913F5"/>
                </a:solidFill>
                <a:latin typeface="Times New Roman" panose="02020603050405020304" pitchFamily="18" charset="0"/>
                <a:cs typeface="Times New Roman" panose="02020603050405020304" pitchFamily="18" charset="0"/>
              </a:rPr>
              <a:t>. 3/2.		</a:t>
            </a:r>
            <a:r>
              <a:rPr lang="en-US" altLang="en-US" sz="2600" b="1">
                <a:solidFill>
                  <a:srgbClr val="2913F5"/>
                </a:solidFill>
                <a:latin typeface="Times New Roman" panose="02020603050405020304" pitchFamily="18" charset="0"/>
                <a:cs typeface="Times New Roman" panose="02020603050405020304" pitchFamily="18" charset="0"/>
              </a:rPr>
              <a:t>c</a:t>
            </a:r>
            <a:r>
              <a:rPr lang="en-US" altLang="en-US" sz="2600">
                <a:solidFill>
                  <a:srgbClr val="2913F5"/>
                </a:solidFill>
                <a:latin typeface="Times New Roman" panose="02020603050405020304" pitchFamily="18" charset="0"/>
                <a:cs typeface="Times New Roman" panose="02020603050405020304" pitchFamily="18" charset="0"/>
              </a:rPr>
              <a:t>. ½. 		</a:t>
            </a:r>
            <a:r>
              <a:rPr lang="en-US" altLang="en-US" sz="2600" b="1">
                <a:solidFill>
                  <a:srgbClr val="2913F5"/>
                </a:solidFill>
                <a:latin typeface="Times New Roman" panose="02020603050405020304" pitchFamily="18" charset="0"/>
                <a:cs typeface="Times New Roman" panose="02020603050405020304" pitchFamily="18" charset="0"/>
              </a:rPr>
              <a:t>d</a:t>
            </a:r>
            <a:r>
              <a:rPr lang="en-US" altLang="en-US" sz="2600">
                <a:solidFill>
                  <a:srgbClr val="2913F5"/>
                </a:solidFill>
                <a:latin typeface="Times New Roman" panose="02020603050405020304" pitchFamily="18" charset="0"/>
                <a:cs typeface="Times New Roman" panose="02020603050405020304" pitchFamily="18" charset="0"/>
              </a:rPr>
              <a:t>. –½. </a:t>
            </a:r>
          </a:p>
          <a:p>
            <a:pPr marL="0" indent="0">
              <a:lnSpc>
                <a:spcPct val="110000"/>
              </a:lnSpc>
              <a:spcBef>
                <a:spcPts val="0"/>
              </a:spcBef>
              <a:buNone/>
            </a:pPr>
            <a:endParaRPr lang="en-US" altLang="en-US" sz="2600">
              <a:solidFill>
                <a:srgbClr val="2913F5"/>
              </a:solidFill>
              <a:latin typeface="Times New Roman" panose="02020603050405020304" pitchFamily="18" charset="0"/>
              <a:cs typeface="Times New Roman" panose="02020603050405020304" pitchFamily="18" charset="0"/>
            </a:endParaRPr>
          </a:p>
          <a:p>
            <a:pPr marL="0" indent="0">
              <a:lnSpc>
                <a:spcPct val="110000"/>
              </a:lnSpc>
              <a:spcBef>
                <a:spcPts val="0"/>
              </a:spcBef>
              <a:buNone/>
              <a:tabLst>
                <a:tab pos="357188" algn="l"/>
              </a:tabLst>
            </a:pPr>
            <a:r>
              <a:rPr lang="en-US" altLang="en-US" sz="2600" b="1">
                <a:solidFill>
                  <a:srgbClr val="AD13AD"/>
                </a:solidFill>
                <a:latin typeface="Times New Roman" panose="02020603050405020304" pitchFamily="18" charset="0"/>
                <a:cs typeface="Times New Roman" panose="02020603050405020304" pitchFamily="18" charset="0"/>
              </a:rPr>
              <a:t>2. </a:t>
            </a:r>
            <a:r>
              <a:rPr lang="en-US" altLang="en-US" sz="2600">
                <a:solidFill>
                  <a:srgbClr val="2913F5"/>
                </a:solidFill>
                <a:latin typeface="Times New Roman" panose="02020603050405020304" pitchFamily="18" charset="0"/>
                <a:cs typeface="Times New Roman" panose="02020603050405020304" pitchFamily="18" charset="0"/>
              </a:rPr>
              <a:t>	Let </a:t>
            </a:r>
            <a:r>
              <a:rPr lang="en-US" altLang="en-US" sz="2600" i="1">
                <a:solidFill>
                  <a:srgbClr val="2913F5"/>
                </a:solidFill>
                <a:latin typeface="Times New Roman" panose="02020603050405020304" pitchFamily="18" charset="0"/>
                <a:cs typeface="Times New Roman" panose="02020603050405020304" pitchFamily="18" charset="0"/>
              </a:rPr>
              <a:t>f</a:t>
            </a:r>
            <a:r>
              <a:rPr lang="en-US" altLang="en-US" sz="2600">
                <a:solidFill>
                  <a:srgbClr val="2913F5"/>
                </a:solidFill>
                <a:latin typeface="Times New Roman" panose="02020603050405020304" pitchFamily="18" charset="0"/>
                <a:cs typeface="Times New Roman" panose="02020603050405020304" pitchFamily="18" charset="0"/>
              </a:rPr>
              <a:t> (</a:t>
            </a:r>
            <a:r>
              <a:rPr lang="en-US" altLang="en-US" sz="2600" i="1">
                <a:solidFill>
                  <a:srgbClr val="2913F5"/>
                </a:solidFill>
                <a:latin typeface="Times New Roman" panose="02020603050405020304" pitchFamily="18" charset="0"/>
                <a:cs typeface="Times New Roman" panose="02020603050405020304" pitchFamily="18" charset="0"/>
              </a:rPr>
              <a:t>x</a:t>
            </a:r>
            <a:r>
              <a:rPr lang="en-US" altLang="en-US" sz="2600">
                <a:solidFill>
                  <a:srgbClr val="2913F5"/>
                </a:solidFill>
                <a:latin typeface="Times New Roman" panose="02020603050405020304" pitchFamily="18" charset="0"/>
                <a:cs typeface="Times New Roman" panose="02020603050405020304" pitchFamily="18" charset="0"/>
              </a:rPr>
              <a:t>) = 4 – 3</a:t>
            </a:r>
            <a:r>
              <a:rPr lang="en-US" altLang="en-US" sz="2600" i="1">
                <a:solidFill>
                  <a:srgbClr val="2913F5"/>
                </a:solidFill>
                <a:latin typeface="Times New Roman" panose="02020603050405020304" pitchFamily="18" charset="0"/>
                <a:cs typeface="Times New Roman" panose="02020603050405020304" pitchFamily="18" charset="0"/>
              </a:rPr>
              <a:t>x</a:t>
            </a:r>
            <a:r>
              <a:rPr lang="en-US" altLang="en-US" sz="2600">
                <a:solidFill>
                  <a:srgbClr val="2913F5"/>
                </a:solidFill>
                <a:latin typeface="Times New Roman" panose="02020603050405020304" pitchFamily="18" charset="0"/>
                <a:cs typeface="Times New Roman" panose="02020603050405020304" pitchFamily="18" charset="0"/>
              </a:rPr>
              <a:t>  for all </a:t>
            </a:r>
            <a:r>
              <a:rPr lang="en-US" altLang="en-US" sz="2600" i="1">
                <a:solidFill>
                  <a:srgbClr val="2913F5"/>
                </a:solidFill>
                <a:latin typeface="Times New Roman" panose="02020603050405020304" pitchFamily="18" charset="0"/>
                <a:cs typeface="Times New Roman" panose="02020603050405020304" pitchFamily="18" charset="0"/>
              </a:rPr>
              <a:t>x</a:t>
            </a:r>
            <a:r>
              <a:rPr lang="en-US" altLang="en-US" sz="2600">
                <a:solidFill>
                  <a:srgbClr val="2913F5"/>
                </a:solidFill>
                <a:latin typeface="Times New Roman" panose="02020603050405020304" pitchFamily="18" charset="0"/>
                <a:cs typeface="Times New Roman" panose="02020603050405020304" pitchFamily="18" charset="0"/>
              </a:rPr>
              <a:t> </a:t>
            </a:r>
            <a:r>
              <a:rPr lang="en-US" altLang="en-US" sz="2600">
                <a:solidFill>
                  <a:srgbClr val="2913F5"/>
                </a:solidFill>
                <a:latin typeface="Cambria" panose="02040503050406030204" pitchFamily="18" charset="0"/>
                <a:ea typeface="Cambria" panose="02040503050406030204" pitchFamily="18" charset="0"/>
                <a:cs typeface="Times New Roman" panose="02020603050405020304" pitchFamily="18" charset="0"/>
              </a:rPr>
              <a:t>≥ </a:t>
            </a:r>
            <a:r>
              <a:rPr lang="en-US" altLang="en-US" sz="2600">
                <a:solidFill>
                  <a:srgbClr val="2913F5"/>
                </a:solidFill>
                <a:latin typeface="Times New Roman" panose="02020603050405020304" pitchFamily="18" charset="0"/>
                <a:cs typeface="Times New Roman" panose="02020603050405020304" pitchFamily="18" charset="0"/>
              </a:rPr>
              <a:t>2. Select the correct one.</a:t>
            </a:r>
          </a:p>
          <a:p>
            <a:pPr marL="0" indent="0">
              <a:lnSpc>
                <a:spcPct val="110000"/>
              </a:lnSpc>
              <a:spcBef>
                <a:spcPts val="0"/>
              </a:spcBef>
              <a:buNone/>
              <a:tabLst>
                <a:tab pos="357188" algn="l"/>
              </a:tabLst>
            </a:pPr>
            <a:r>
              <a:rPr lang="en-US" altLang="en-US" sz="2600">
                <a:solidFill>
                  <a:srgbClr val="2913F5"/>
                </a:solidFill>
                <a:latin typeface="Times New Roman" panose="02020603050405020304" pitchFamily="18" charset="0"/>
                <a:cs typeface="Times New Roman" panose="02020603050405020304" pitchFamily="18" charset="0"/>
              </a:rPr>
              <a:t>	</a:t>
            </a:r>
            <a:r>
              <a:rPr lang="en-US" altLang="en-US" sz="2600" b="1">
                <a:solidFill>
                  <a:srgbClr val="2913F5"/>
                </a:solidFill>
                <a:latin typeface="Times New Roman" panose="02020603050405020304" pitchFamily="18" charset="0"/>
                <a:cs typeface="Times New Roman" panose="02020603050405020304" pitchFamily="18" charset="0"/>
              </a:rPr>
              <a:t>a</a:t>
            </a:r>
            <a:r>
              <a:rPr lang="en-US" altLang="en-US" sz="2600">
                <a:solidFill>
                  <a:srgbClr val="2913F5"/>
                </a:solidFill>
                <a:latin typeface="Times New Roman" panose="02020603050405020304" pitchFamily="18" charset="0"/>
                <a:cs typeface="Times New Roman" panose="02020603050405020304" pitchFamily="18" charset="0"/>
              </a:rPr>
              <a:t>. 2 is the local minimum value.</a:t>
            </a:r>
          </a:p>
          <a:p>
            <a:pPr marL="0" indent="0">
              <a:lnSpc>
                <a:spcPct val="110000"/>
              </a:lnSpc>
              <a:spcBef>
                <a:spcPts val="0"/>
              </a:spcBef>
              <a:buNone/>
              <a:tabLst>
                <a:tab pos="357188" algn="l"/>
              </a:tabLst>
            </a:pPr>
            <a:r>
              <a:rPr lang="en-US" altLang="en-US" sz="2600">
                <a:solidFill>
                  <a:srgbClr val="2913F5"/>
                </a:solidFill>
                <a:latin typeface="Times New Roman" panose="02020603050405020304" pitchFamily="18" charset="0"/>
                <a:cs typeface="Times New Roman" panose="02020603050405020304" pitchFamily="18" charset="0"/>
              </a:rPr>
              <a:t>	</a:t>
            </a:r>
            <a:r>
              <a:rPr lang="en-US" altLang="en-US" sz="2600" b="1">
                <a:solidFill>
                  <a:srgbClr val="2913F5"/>
                </a:solidFill>
                <a:latin typeface="Times New Roman" panose="02020603050405020304" pitchFamily="18" charset="0"/>
                <a:cs typeface="Times New Roman" panose="02020603050405020304" pitchFamily="18" charset="0"/>
              </a:rPr>
              <a:t>b</a:t>
            </a:r>
            <a:r>
              <a:rPr lang="en-US" altLang="en-US" sz="2600">
                <a:solidFill>
                  <a:srgbClr val="2913F5"/>
                </a:solidFill>
                <a:latin typeface="Times New Roman" panose="02020603050405020304" pitchFamily="18" charset="0"/>
                <a:cs typeface="Times New Roman" panose="02020603050405020304" pitchFamily="18" charset="0"/>
              </a:rPr>
              <a:t>. 2 is the local maximum value.</a:t>
            </a:r>
          </a:p>
          <a:p>
            <a:pPr marL="0" indent="0">
              <a:lnSpc>
                <a:spcPct val="110000"/>
              </a:lnSpc>
              <a:spcBef>
                <a:spcPts val="0"/>
              </a:spcBef>
              <a:buNone/>
              <a:tabLst>
                <a:tab pos="357188" algn="l"/>
              </a:tabLst>
            </a:pPr>
            <a:r>
              <a:rPr lang="en-US" altLang="en-US" sz="2600">
                <a:solidFill>
                  <a:srgbClr val="2913F5"/>
                </a:solidFill>
                <a:latin typeface="Times New Roman" panose="02020603050405020304" pitchFamily="18" charset="0"/>
                <a:cs typeface="Times New Roman" panose="02020603050405020304" pitchFamily="18" charset="0"/>
              </a:rPr>
              <a:t>	</a:t>
            </a:r>
            <a:r>
              <a:rPr lang="en-US" altLang="en-US" sz="2600" b="1">
                <a:solidFill>
                  <a:srgbClr val="2913F5"/>
                </a:solidFill>
                <a:latin typeface="Times New Roman" panose="02020603050405020304" pitchFamily="18" charset="0"/>
                <a:cs typeface="Times New Roman" panose="02020603050405020304" pitchFamily="18" charset="0"/>
              </a:rPr>
              <a:t>c</a:t>
            </a:r>
            <a:r>
              <a:rPr lang="en-US" altLang="en-US" sz="2600">
                <a:solidFill>
                  <a:srgbClr val="2913F5"/>
                </a:solidFill>
                <a:latin typeface="Times New Roman" panose="02020603050405020304" pitchFamily="18" charset="0"/>
                <a:cs typeface="Times New Roman" panose="02020603050405020304" pitchFamily="18" charset="0"/>
              </a:rPr>
              <a:t>. –2 is the local minimum value.</a:t>
            </a:r>
          </a:p>
          <a:p>
            <a:pPr marL="0" indent="0">
              <a:lnSpc>
                <a:spcPct val="110000"/>
              </a:lnSpc>
              <a:spcBef>
                <a:spcPts val="0"/>
              </a:spcBef>
              <a:buNone/>
              <a:tabLst>
                <a:tab pos="357188" algn="l"/>
              </a:tabLst>
            </a:pPr>
            <a:r>
              <a:rPr lang="en-US" altLang="en-US" sz="2600">
                <a:solidFill>
                  <a:srgbClr val="2913F5"/>
                </a:solidFill>
                <a:latin typeface="Times New Roman" panose="02020603050405020304" pitchFamily="18" charset="0"/>
                <a:cs typeface="Times New Roman" panose="02020603050405020304" pitchFamily="18" charset="0"/>
              </a:rPr>
              <a:t>	</a:t>
            </a:r>
            <a:r>
              <a:rPr lang="en-US" altLang="en-US" sz="2600" b="1">
                <a:solidFill>
                  <a:srgbClr val="2913F5"/>
                </a:solidFill>
                <a:latin typeface="Times New Roman" panose="02020603050405020304" pitchFamily="18" charset="0"/>
                <a:cs typeface="Times New Roman" panose="02020603050405020304" pitchFamily="18" charset="0"/>
              </a:rPr>
              <a:t>d</a:t>
            </a:r>
            <a:r>
              <a:rPr lang="en-US" altLang="en-US" sz="2600">
                <a:solidFill>
                  <a:srgbClr val="2913F5"/>
                </a:solidFill>
                <a:latin typeface="Times New Roman" panose="02020603050405020304" pitchFamily="18" charset="0"/>
                <a:cs typeface="Times New Roman" panose="02020603050405020304" pitchFamily="18" charset="0"/>
              </a:rPr>
              <a:t>. –2 is the maximum local value.</a:t>
            </a:r>
          </a:p>
          <a:p>
            <a:pPr marL="0" indent="0">
              <a:lnSpc>
                <a:spcPct val="110000"/>
              </a:lnSpc>
              <a:spcBef>
                <a:spcPts val="0"/>
              </a:spcBef>
              <a:buNone/>
              <a:tabLst>
                <a:tab pos="357188" algn="l"/>
              </a:tabLst>
            </a:pPr>
            <a:r>
              <a:rPr lang="en-US" altLang="en-US" sz="2600">
                <a:solidFill>
                  <a:srgbClr val="2913F5"/>
                </a:solidFill>
                <a:latin typeface="Times New Roman" panose="02020603050405020304" pitchFamily="18" charset="0"/>
                <a:cs typeface="Times New Roman" panose="02020603050405020304" pitchFamily="18" charset="0"/>
              </a:rPr>
              <a:t>	</a:t>
            </a:r>
            <a:r>
              <a:rPr lang="en-US" altLang="en-US" sz="2600" b="1">
                <a:solidFill>
                  <a:srgbClr val="2913F5"/>
                </a:solidFill>
                <a:latin typeface="Times New Roman" panose="02020603050405020304" pitchFamily="18" charset="0"/>
                <a:cs typeface="Times New Roman" panose="02020603050405020304" pitchFamily="18" charset="0"/>
              </a:rPr>
              <a:t>e</a:t>
            </a:r>
            <a:r>
              <a:rPr lang="en-US" altLang="en-US" sz="2600">
                <a:solidFill>
                  <a:srgbClr val="2913F5"/>
                </a:solidFill>
                <a:latin typeface="Times New Roman" panose="02020603050405020304" pitchFamily="18" charset="0"/>
                <a:cs typeface="Times New Roman" panose="02020603050405020304" pitchFamily="18" charset="0"/>
              </a:rPr>
              <a:t>. 2 is the absolute minimum value.</a:t>
            </a:r>
          </a:p>
          <a:p>
            <a:pPr marL="0" indent="0">
              <a:lnSpc>
                <a:spcPct val="110000"/>
              </a:lnSpc>
              <a:spcBef>
                <a:spcPts val="0"/>
              </a:spcBef>
              <a:buNone/>
              <a:tabLst>
                <a:tab pos="357188" algn="l"/>
              </a:tabLst>
            </a:pPr>
            <a:r>
              <a:rPr lang="en-US" altLang="en-US" sz="2600">
                <a:solidFill>
                  <a:srgbClr val="2913F5"/>
                </a:solidFill>
                <a:latin typeface="Times New Roman" panose="02020603050405020304" pitchFamily="18" charset="0"/>
                <a:cs typeface="Times New Roman" panose="02020603050405020304" pitchFamily="18" charset="0"/>
              </a:rPr>
              <a:t>	</a:t>
            </a:r>
            <a:r>
              <a:rPr lang="en-US" altLang="en-US" sz="2600" b="1">
                <a:solidFill>
                  <a:srgbClr val="2913F5"/>
                </a:solidFill>
                <a:latin typeface="Times New Roman" panose="02020603050405020304" pitchFamily="18" charset="0"/>
                <a:cs typeface="Times New Roman" panose="02020603050405020304" pitchFamily="18" charset="0"/>
              </a:rPr>
              <a:t>f</a:t>
            </a:r>
            <a:r>
              <a:rPr lang="en-US" altLang="en-US" sz="2600">
                <a:solidFill>
                  <a:srgbClr val="2913F5"/>
                </a:solidFill>
                <a:latin typeface="Times New Roman" panose="02020603050405020304" pitchFamily="18" charset="0"/>
                <a:cs typeface="Times New Roman" panose="02020603050405020304" pitchFamily="18" charset="0"/>
              </a:rPr>
              <a:t>. –2 is the absolute maximum value.</a:t>
            </a:r>
          </a:p>
          <a:p>
            <a:pPr marL="0" indent="0">
              <a:lnSpc>
                <a:spcPct val="110000"/>
              </a:lnSpc>
              <a:spcBef>
                <a:spcPts val="0"/>
              </a:spcBef>
              <a:buNone/>
              <a:tabLst>
                <a:tab pos="357188" algn="l"/>
              </a:tabLst>
            </a:pPr>
            <a:r>
              <a:rPr lang="en-US" altLang="en-US" sz="2600">
                <a:solidFill>
                  <a:srgbClr val="2913F5"/>
                </a:solidFill>
                <a:latin typeface="Times New Roman" panose="02020603050405020304" pitchFamily="18" charset="0"/>
                <a:cs typeface="Times New Roman" panose="02020603050405020304" pitchFamily="18" charset="0"/>
              </a:rPr>
              <a:t>	</a:t>
            </a:r>
            <a:r>
              <a:rPr lang="en-US" altLang="en-US" sz="2600" b="1">
                <a:solidFill>
                  <a:srgbClr val="2913F5"/>
                </a:solidFill>
                <a:latin typeface="Times New Roman" panose="02020603050405020304" pitchFamily="18" charset="0"/>
                <a:cs typeface="Times New Roman" panose="02020603050405020304" pitchFamily="18" charset="0"/>
              </a:rPr>
              <a:t>g</a:t>
            </a:r>
            <a:r>
              <a:rPr lang="en-US" altLang="en-US" sz="2600">
                <a:solidFill>
                  <a:srgbClr val="2913F5"/>
                </a:solidFill>
                <a:latin typeface="Times New Roman" panose="02020603050405020304" pitchFamily="18" charset="0"/>
                <a:cs typeface="Times New Roman" panose="02020603050405020304" pitchFamily="18" charset="0"/>
              </a:rPr>
              <a:t>. None of the above.</a:t>
            </a:r>
          </a:p>
          <a:p>
            <a:pPr marL="0" indent="3175" eaLnBrk="1" hangingPunct="1">
              <a:lnSpc>
                <a:spcPct val="100000"/>
              </a:lnSpc>
              <a:spcBef>
                <a:spcPts val="600"/>
              </a:spcBef>
              <a:buFontTx/>
              <a:buNone/>
            </a:pPr>
            <a:endParaRPr lang="en-US" altLang="en-US" sz="2800">
              <a:solidFill>
                <a:srgbClr val="01000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4394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B24675-17D6-41DD-90E7-6D3ED2220DC2}"/>
              </a:ext>
            </a:extLst>
          </p:cNvPr>
          <p:cNvSpPr>
            <a:spLocks noGrp="1"/>
          </p:cNvSpPr>
          <p:nvPr>
            <p:ph idx="1"/>
          </p:nvPr>
        </p:nvSpPr>
        <p:spPr>
          <a:xfrm>
            <a:off x="490654" y="1048216"/>
            <a:ext cx="11396546" cy="4215160"/>
          </a:xfrm>
        </p:spPr>
        <p:txBody>
          <a:bodyPr>
            <a:normAutofit/>
          </a:bodyPr>
          <a:lstStyle/>
          <a:p>
            <a:pPr marL="0" indent="3175" eaLnBrk="1" hangingPunct="1">
              <a:lnSpc>
                <a:spcPct val="100000"/>
              </a:lnSpc>
              <a:spcBef>
                <a:spcPts val="600"/>
              </a:spcBef>
              <a:buFontTx/>
              <a:buNone/>
            </a:pPr>
            <a:r>
              <a:rPr lang="en-US" altLang="en-US" sz="2800" b="1">
                <a:solidFill>
                  <a:srgbClr val="2913F5"/>
                </a:solidFill>
                <a:latin typeface="Times New Roman" panose="02020603050405020304" pitchFamily="18" charset="0"/>
                <a:cs typeface="Times New Roman" panose="02020603050405020304" pitchFamily="18" charset="0"/>
              </a:rPr>
              <a:t>Example:</a:t>
            </a:r>
          </a:p>
          <a:p>
            <a:pPr marL="0" indent="3175" eaLnBrk="1" hangingPunct="1">
              <a:lnSpc>
                <a:spcPct val="100000"/>
              </a:lnSpc>
              <a:spcBef>
                <a:spcPts val="600"/>
              </a:spcBef>
              <a:buFontTx/>
              <a:buNone/>
            </a:pPr>
            <a:r>
              <a:rPr lang="en-US" altLang="en-US" sz="2800">
                <a:solidFill>
                  <a:srgbClr val="2913F5"/>
                </a:solidFill>
                <a:latin typeface="Times New Roman" panose="02020603050405020304" pitchFamily="18" charset="0"/>
                <a:cs typeface="Times New Roman" panose="02020603050405020304" pitchFamily="18" charset="0"/>
              </a:rPr>
              <a:t>A piece of wire (dây kim loại) 10 m long is cut into two pieces. One piece is bent into a square and the other is bent into an equilateral triangle (tam giác đều). </a:t>
            </a:r>
          </a:p>
          <a:p>
            <a:pPr marL="0" indent="3175" eaLnBrk="1" hangingPunct="1">
              <a:lnSpc>
                <a:spcPct val="100000"/>
              </a:lnSpc>
              <a:spcBef>
                <a:spcPts val="600"/>
              </a:spcBef>
              <a:buFontTx/>
              <a:buNone/>
            </a:pPr>
            <a:r>
              <a:rPr lang="en-US" altLang="en-US" sz="2800">
                <a:solidFill>
                  <a:srgbClr val="2913F5"/>
                </a:solidFill>
                <a:latin typeface="Times New Roman" panose="02020603050405020304" pitchFamily="18" charset="0"/>
                <a:cs typeface="Times New Roman" panose="02020603050405020304" pitchFamily="18" charset="0"/>
              </a:rPr>
              <a:t>How should the wire be cut for the square so that the total area (of the square and the triangle) enclosed is a minimum? Round the result to the nearest hundredth. </a:t>
            </a:r>
          </a:p>
        </p:txBody>
      </p:sp>
    </p:spTree>
    <p:extLst>
      <p:ext uri="{BB962C8B-B14F-4D97-AF65-F5344CB8AC3E}">
        <p14:creationId xmlns:p14="http://schemas.microsoft.com/office/powerpoint/2010/main" val="4066136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10977D8-B13A-4A2E-9A91-1E7661062CE6}"/>
              </a:ext>
            </a:extLst>
          </p:cNvPr>
          <p:cNvSpPr/>
          <p:nvPr/>
        </p:nvSpPr>
        <p:spPr>
          <a:xfrm>
            <a:off x="3412273" y="4516244"/>
            <a:ext cx="3679903" cy="70252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272162FD-2E87-4BF9-97DA-4AF1C01BDF89}"/>
              </a:ext>
            </a:extLst>
          </p:cNvPr>
          <p:cNvSpPr/>
          <p:nvPr/>
        </p:nvSpPr>
        <p:spPr>
          <a:xfrm>
            <a:off x="739698" y="903249"/>
            <a:ext cx="10712604" cy="2732049"/>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4071CF-6FEE-40F9-9AE0-D9015DD2D5F6}"/>
              </a:ext>
            </a:extLst>
          </p:cNvPr>
          <p:cNvSpPr>
            <a:spLocks noGrp="1"/>
          </p:cNvSpPr>
          <p:nvPr>
            <p:ph idx="1"/>
          </p:nvPr>
        </p:nvSpPr>
        <p:spPr>
          <a:xfrm>
            <a:off x="838200" y="981714"/>
            <a:ext cx="10515600" cy="4771909"/>
          </a:xfrm>
        </p:spPr>
        <p:txBody>
          <a:bodyPr>
            <a:normAutofit/>
          </a:bodyPr>
          <a:lstStyle/>
          <a:p>
            <a:pPr marL="0" indent="0">
              <a:buNone/>
            </a:pPr>
            <a:r>
              <a:rPr lang="en-US" b="1">
                <a:solidFill>
                  <a:srgbClr val="AD13AD"/>
                </a:solidFill>
                <a:latin typeface="Times New Roman" panose="02020603050405020304" pitchFamily="18" charset="0"/>
                <a:cs typeface="Times New Roman" panose="02020603050405020304" pitchFamily="18" charset="0"/>
              </a:rPr>
              <a:t>Definition 3:</a:t>
            </a:r>
          </a:p>
          <a:p>
            <a:pPr marL="534988" indent="-534988" algn="just">
              <a:lnSpc>
                <a:spcPct val="100000"/>
              </a:lnSpc>
              <a:buFont typeface="Wingdings" panose="05000000000000000000" pitchFamily="2" charset="2"/>
              <a:buChar char="v"/>
            </a:pPr>
            <a:r>
              <a:rPr lang="en-US" altLang="en-US" sz="3000">
                <a:solidFill>
                  <a:srgbClr val="AD13AD"/>
                </a:solidFill>
                <a:latin typeface="Times New Roman" panose="02020603050405020304" pitchFamily="18" charset="0"/>
                <a:cs typeface="Times New Roman" panose="02020603050405020304" pitchFamily="18" charset="0"/>
              </a:rPr>
              <a:t>A function </a:t>
            </a:r>
            <a:r>
              <a:rPr lang="en-US" altLang="en-US" sz="3000" i="1">
                <a:solidFill>
                  <a:srgbClr val="AD13AD"/>
                </a:solidFill>
                <a:latin typeface="Times New Roman" panose="02020603050405020304" pitchFamily="18" charset="0"/>
                <a:cs typeface="Times New Roman" panose="02020603050405020304" pitchFamily="18" charset="0"/>
              </a:rPr>
              <a:t>f</a:t>
            </a:r>
            <a:r>
              <a:rPr lang="en-US" altLang="en-US" sz="3000">
                <a:solidFill>
                  <a:srgbClr val="AD13AD"/>
                </a:solidFill>
                <a:latin typeface="Times New Roman" panose="02020603050405020304" pitchFamily="18" charset="0"/>
                <a:cs typeface="Times New Roman" panose="02020603050405020304" pitchFamily="18" charset="0"/>
              </a:rPr>
              <a:t> has a </a:t>
            </a:r>
            <a:r>
              <a:rPr lang="en-US" altLang="en-US" sz="3000" b="1" i="1">
                <a:solidFill>
                  <a:srgbClr val="FF0000"/>
                </a:solidFill>
                <a:latin typeface="Times New Roman" panose="02020603050405020304" pitchFamily="18" charset="0"/>
                <a:cs typeface="Times New Roman" panose="02020603050405020304" pitchFamily="18" charset="0"/>
              </a:rPr>
              <a:t>local maximum </a:t>
            </a:r>
            <a:r>
              <a:rPr lang="en-US" altLang="en-US" sz="3000">
                <a:solidFill>
                  <a:srgbClr val="AD13AD"/>
                </a:solidFill>
                <a:latin typeface="Times New Roman" panose="02020603050405020304" pitchFamily="18" charset="0"/>
                <a:cs typeface="Times New Roman" panose="02020603050405020304" pitchFamily="18" charset="0"/>
              </a:rPr>
              <a:t>(or </a:t>
            </a:r>
            <a:r>
              <a:rPr lang="en-US" altLang="en-US" sz="3000" b="1" i="1">
                <a:solidFill>
                  <a:srgbClr val="FF0000"/>
                </a:solidFill>
                <a:latin typeface="Times New Roman" panose="02020603050405020304" pitchFamily="18" charset="0"/>
                <a:cs typeface="Times New Roman" panose="02020603050405020304" pitchFamily="18" charset="0"/>
              </a:rPr>
              <a:t>relative maximum</a:t>
            </a:r>
            <a:r>
              <a:rPr lang="en-US" altLang="en-US" sz="3000">
                <a:solidFill>
                  <a:srgbClr val="AD13AD"/>
                </a:solidFill>
                <a:latin typeface="Times New Roman" panose="02020603050405020304" pitchFamily="18" charset="0"/>
                <a:cs typeface="Times New Roman" panose="02020603050405020304" pitchFamily="18" charset="0"/>
              </a:rPr>
              <a:t>) at </a:t>
            </a:r>
            <a:r>
              <a:rPr lang="en-US" altLang="en-US" sz="3000" i="1">
                <a:solidFill>
                  <a:srgbClr val="AD13AD"/>
                </a:solidFill>
                <a:latin typeface="Times New Roman" panose="02020603050405020304" pitchFamily="18" charset="0"/>
                <a:cs typeface="Times New Roman" panose="02020603050405020304" pitchFamily="18" charset="0"/>
              </a:rPr>
              <a:t>c</a:t>
            </a:r>
            <a:r>
              <a:rPr lang="en-US" altLang="en-US" sz="3000">
                <a:solidFill>
                  <a:srgbClr val="AD13AD"/>
                </a:solidFill>
                <a:latin typeface="Times New Roman" panose="02020603050405020304" pitchFamily="18" charset="0"/>
                <a:cs typeface="Times New Roman" panose="02020603050405020304" pitchFamily="18" charset="0"/>
              </a:rPr>
              <a:t> if </a:t>
            </a:r>
            <a:r>
              <a:rPr lang="en-US" altLang="en-US" sz="3000" i="1">
                <a:solidFill>
                  <a:srgbClr val="AD13AD"/>
                </a:solidFill>
                <a:latin typeface="Times New Roman" panose="02020603050405020304" pitchFamily="18" charset="0"/>
                <a:cs typeface="Times New Roman" panose="02020603050405020304" pitchFamily="18" charset="0"/>
              </a:rPr>
              <a:t>f(c)</a:t>
            </a:r>
            <a:r>
              <a:rPr lang="en-US" altLang="en-US" sz="3000">
                <a:solidFill>
                  <a:srgbClr val="AD13AD"/>
                </a:solidFill>
                <a:latin typeface="Times New Roman" panose="02020603050405020304" pitchFamily="18" charset="0"/>
                <a:cs typeface="Times New Roman" panose="02020603050405020304" pitchFamily="18" charset="0"/>
              </a:rPr>
              <a:t> ≥ </a:t>
            </a:r>
            <a:r>
              <a:rPr lang="en-US" altLang="en-US" sz="3000" i="1">
                <a:solidFill>
                  <a:srgbClr val="AD13AD"/>
                </a:solidFill>
                <a:latin typeface="Times New Roman" panose="02020603050405020304" pitchFamily="18" charset="0"/>
                <a:cs typeface="Times New Roman" panose="02020603050405020304" pitchFamily="18" charset="0"/>
              </a:rPr>
              <a:t>f(x</a:t>
            </a:r>
            <a:r>
              <a:rPr lang="en-US" altLang="en-US" sz="3000">
                <a:solidFill>
                  <a:srgbClr val="AD13AD"/>
                </a:solidFill>
                <a:latin typeface="Times New Roman" panose="02020603050405020304" pitchFamily="18" charset="0"/>
                <a:cs typeface="Times New Roman" panose="02020603050405020304" pitchFamily="18" charset="0"/>
              </a:rPr>
              <a:t>) when </a:t>
            </a:r>
            <a:r>
              <a:rPr lang="en-US" altLang="en-US" sz="3000" i="1">
                <a:solidFill>
                  <a:srgbClr val="AD13AD"/>
                </a:solidFill>
                <a:latin typeface="Times New Roman" panose="02020603050405020304" pitchFamily="18" charset="0"/>
                <a:cs typeface="Times New Roman" panose="02020603050405020304" pitchFamily="18" charset="0"/>
              </a:rPr>
              <a:t>x</a:t>
            </a:r>
            <a:r>
              <a:rPr lang="en-US" altLang="en-US" sz="3000">
                <a:solidFill>
                  <a:srgbClr val="AD13AD"/>
                </a:solidFill>
                <a:latin typeface="Times New Roman" panose="02020603050405020304" pitchFamily="18" charset="0"/>
                <a:cs typeface="Times New Roman" panose="02020603050405020304" pitchFamily="18" charset="0"/>
              </a:rPr>
              <a:t> is near </a:t>
            </a:r>
            <a:r>
              <a:rPr lang="en-US" altLang="en-US" sz="3000" i="1">
                <a:solidFill>
                  <a:srgbClr val="AD13AD"/>
                </a:solidFill>
                <a:latin typeface="Times New Roman" panose="02020603050405020304" pitchFamily="18" charset="0"/>
                <a:cs typeface="Times New Roman" panose="02020603050405020304" pitchFamily="18" charset="0"/>
              </a:rPr>
              <a:t>c</a:t>
            </a:r>
            <a:r>
              <a:rPr lang="en-US" altLang="en-US" sz="3000">
                <a:solidFill>
                  <a:srgbClr val="AD13AD"/>
                </a:solidFill>
                <a:latin typeface="Times New Roman" panose="02020603050405020304" pitchFamily="18" charset="0"/>
                <a:cs typeface="Times New Roman" panose="02020603050405020304" pitchFamily="18" charset="0"/>
              </a:rPr>
              <a:t>. </a:t>
            </a:r>
          </a:p>
          <a:p>
            <a:pPr marL="534988" indent="-534988" algn="just">
              <a:lnSpc>
                <a:spcPct val="100000"/>
              </a:lnSpc>
              <a:buFont typeface="Wingdings" panose="05000000000000000000" pitchFamily="2" charset="2"/>
              <a:buChar char="v"/>
            </a:pPr>
            <a:r>
              <a:rPr lang="en-US" altLang="en-US" sz="3000">
                <a:solidFill>
                  <a:srgbClr val="AD13AD"/>
                </a:solidFill>
                <a:latin typeface="Times New Roman" panose="02020603050405020304" pitchFamily="18" charset="0"/>
                <a:cs typeface="Times New Roman" panose="02020603050405020304" pitchFamily="18" charset="0"/>
              </a:rPr>
              <a:t>Similarly, </a:t>
            </a:r>
            <a:r>
              <a:rPr lang="en-US" altLang="en-US" sz="3000" i="1">
                <a:solidFill>
                  <a:srgbClr val="AD13AD"/>
                </a:solidFill>
                <a:latin typeface="Times New Roman" panose="02020603050405020304" pitchFamily="18" charset="0"/>
                <a:cs typeface="Times New Roman" panose="02020603050405020304" pitchFamily="18" charset="0"/>
              </a:rPr>
              <a:t>f</a:t>
            </a:r>
            <a:r>
              <a:rPr lang="en-US" altLang="en-US" sz="3000">
                <a:solidFill>
                  <a:srgbClr val="AD13AD"/>
                </a:solidFill>
                <a:latin typeface="Times New Roman" panose="02020603050405020304" pitchFamily="18" charset="0"/>
                <a:cs typeface="Times New Roman" panose="02020603050405020304" pitchFamily="18" charset="0"/>
              </a:rPr>
              <a:t> has a </a:t>
            </a:r>
            <a:r>
              <a:rPr lang="en-US" altLang="en-US" sz="3000" b="1" i="1">
                <a:solidFill>
                  <a:srgbClr val="FF0000"/>
                </a:solidFill>
                <a:latin typeface="Times New Roman" panose="02020603050405020304" pitchFamily="18" charset="0"/>
                <a:cs typeface="Times New Roman" panose="02020603050405020304" pitchFamily="18" charset="0"/>
              </a:rPr>
              <a:t>local minimum </a:t>
            </a:r>
            <a:r>
              <a:rPr lang="en-US" altLang="en-US" sz="3000">
                <a:solidFill>
                  <a:srgbClr val="AD13AD"/>
                </a:solidFill>
                <a:latin typeface="Times New Roman" panose="02020603050405020304" pitchFamily="18" charset="0"/>
                <a:cs typeface="Times New Roman" panose="02020603050405020304" pitchFamily="18" charset="0"/>
              </a:rPr>
              <a:t>at </a:t>
            </a:r>
            <a:r>
              <a:rPr lang="en-US" altLang="en-US" sz="3000" i="1">
                <a:solidFill>
                  <a:srgbClr val="AD13AD"/>
                </a:solidFill>
                <a:latin typeface="Times New Roman" panose="02020603050405020304" pitchFamily="18" charset="0"/>
                <a:cs typeface="Times New Roman" panose="02020603050405020304" pitchFamily="18" charset="0"/>
              </a:rPr>
              <a:t>c</a:t>
            </a:r>
            <a:r>
              <a:rPr lang="en-US" altLang="en-US" sz="3000">
                <a:solidFill>
                  <a:srgbClr val="AD13AD"/>
                </a:solidFill>
                <a:latin typeface="Times New Roman" panose="02020603050405020304" pitchFamily="18" charset="0"/>
                <a:cs typeface="Times New Roman" panose="02020603050405020304" pitchFamily="18" charset="0"/>
              </a:rPr>
              <a:t> if </a:t>
            </a:r>
            <a:r>
              <a:rPr lang="en-US" altLang="en-US" sz="3000" i="1">
                <a:solidFill>
                  <a:srgbClr val="AD13AD"/>
                </a:solidFill>
                <a:latin typeface="Times New Roman" panose="02020603050405020304" pitchFamily="18" charset="0"/>
                <a:cs typeface="Times New Roman" panose="02020603050405020304" pitchFamily="18" charset="0"/>
              </a:rPr>
              <a:t>f(c)</a:t>
            </a:r>
            <a:r>
              <a:rPr lang="en-US" altLang="en-US" sz="3000">
                <a:solidFill>
                  <a:srgbClr val="AD13AD"/>
                </a:solidFill>
                <a:latin typeface="Times New Roman" panose="02020603050405020304" pitchFamily="18" charset="0"/>
                <a:cs typeface="Times New Roman" panose="02020603050405020304" pitchFamily="18" charset="0"/>
              </a:rPr>
              <a:t> ≤ </a:t>
            </a:r>
            <a:r>
              <a:rPr lang="en-US" altLang="en-US" sz="3000" i="1">
                <a:solidFill>
                  <a:srgbClr val="AD13AD"/>
                </a:solidFill>
                <a:latin typeface="Times New Roman" panose="02020603050405020304" pitchFamily="18" charset="0"/>
                <a:cs typeface="Times New Roman" panose="02020603050405020304" pitchFamily="18" charset="0"/>
              </a:rPr>
              <a:t>f(x)</a:t>
            </a:r>
            <a:r>
              <a:rPr lang="en-US" altLang="en-US" sz="3000">
                <a:solidFill>
                  <a:srgbClr val="AD13AD"/>
                </a:solidFill>
                <a:latin typeface="Times New Roman" panose="02020603050405020304" pitchFamily="18" charset="0"/>
                <a:cs typeface="Times New Roman" panose="02020603050405020304" pitchFamily="18" charset="0"/>
              </a:rPr>
              <a:t> when </a:t>
            </a:r>
            <a:r>
              <a:rPr lang="en-US" altLang="en-US" sz="3000" i="1">
                <a:solidFill>
                  <a:srgbClr val="AD13AD"/>
                </a:solidFill>
                <a:latin typeface="Times New Roman" panose="02020603050405020304" pitchFamily="18" charset="0"/>
                <a:cs typeface="Times New Roman" panose="02020603050405020304" pitchFamily="18" charset="0"/>
              </a:rPr>
              <a:t>x</a:t>
            </a:r>
            <a:r>
              <a:rPr lang="en-US" altLang="en-US" sz="3000">
                <a:solidFill>
                  <a:srgbClr val="AD13AD"/>
                </a:solidFill>
                <a:latin typeface="Times New Roman" panose="02020603050405020304" pitchFamily="18" charset="0"/>
                <a:cs typeface="Times New Roman" panose="02020603050405020304" pitchFamily="18" charset="0"/>
              </a:rPr>
              <a:t> is near </a:t>
            </a:r>
            <a:r>
              <a:rPr lang="en-US" altLang="en-US" sz="3000" i="1">
                <a:solidFill>
                  <a:srgbClr val="AD13AD"/>
                </a:solidFill>
                <a:latin typeface="Times New Roman" panose="02020603050405020304" pitchFamily="18" charset="0"/>
                <a:cs typeface="Times New Roman" panose="02020603050405020304" pitchFamily="18" charset="0"/>
              </a:rPr>
              <a:t>c</a:t>
            </a:r>
            <a:r>
              <a:rPr lang="en-US" altLang="en-US" sz="3000">
                <a:solidFill>
                  <a:srgbClr val="AD13AD"/>
                </a:solidFill>
                <a:latin typeface="Times New Roman" panose="02020603050405020304" pitchFamily="18" charset="0"/>
                <a:cs typeface="Times New Roman" panose="02020603050405020304" pitchFamily="18" charset="0"/>
              </a:rPr>
              <a:t>.</a:t>
            </a:r>
          </a:p>
          <a:p>
            <a:pPr marL="0" indent="0" algn="just">
              <a:lnSpc>
                <a:spcPct val="100000"/>
              </a:lnSpc>
              <a:buNone/>
            </a:pPr>
            <a:r>
              <a:rPr lang="en-US" altLang="en-US" sz="3000">
                <a:solidFill>
                  <a:srgbClr val="010001"/>
                </a:solidFill>
                <a:latin typeface="Times New Roman" panose="02020603050405020304" pitchFamily="18" charset="0"/>
                <a:cs typeface="Times New Roman" panose="02020603050405020304" pitchFamily="18" charset="0"/>
              </a:rPr>
              <a:t>In which: x is near c, means: </a:t>
            </a:r>
          </a:p>
          <a:p>
            <a:pPr marL="0" indent="0">
              <a:buNone/>
            </a:pPr>
            <a:endParaRPr lang="en-US">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ABE0CD4-6EB4-4360-90A0-1D50DA4FB5DC}"/>
              </a:ext>
            </a:extLst>
          </p:cNvPr>
          <p:cNvSpPr txBox="1"/>
          <p:nvPr/>
        </p:nvSpPr>
        <p:spPr>
          <a:xfrm>
            <a:off x="2539689" y="191163"/>
            <a:ext cx="7909003" cy="584775"/>
          </a:xfrm>
          <a:prstGeom prst="rect">
            <a:avLst/>
          </a:prstGeom>
          <a:noFill/>
        </p:spPr>
        <p:txBody>
          <a:bodyPr wrap="square">
            <a:spAutoFit/>
          </a:bodyPr>
          <a:lstStyle/>
          <a:p>
            <a:r>
              <a:rPr lang="en-US" altLang="en-US" sz="3200" b="1">
                <a:solidFill>
                  <a:srgbClr val="FF0000"/>
                </a:solidFill>
                <a:latin typeface="Times New Roman" panose="02020603050405020304" pitchFamily="18" charset="0"/>
                <a:cs typeface="Times New Roman" panose="02020603050405020304" pitchFamily="18" charset="0"/>
              </a:rPr>
              <a:t>MAXIMUM &amp; MINIMUM VALUES</a:t>
            </a:r>
            <a:endParaRPr lang="en-US" sz="3200" b="1">
              <a:solidFill>
                <a:srgbClr val="FF0000"/>
              </a:solidFill>
              <a:latin typeface="Times New Roman" panose="02020603050405020304" pitchFamily="18" charset="0"/>
              <a:cs typeface="Times New Roman" panose="02020603050405020304" pitchFamily="18" charset="0"/>
            </a:endParaRPr>
          </a:p>
        </p:txBody>
      </p:sp>
      <p:graphicFrame>
        <p:nvGraphicFramePr>
          <p:cNvPr id="2" name="Object 1">
            <a:extLst>
              <a:ext uri="{FF2B5EF4-FFF2-40B4-BE49-F238E27FC236}">
                <a16:creationId xmlns:a16="http://schemas.microsoft.com/office/drawing/2014/main" id="{BCCD3E24-2841-432A-88E9-7964054B6EAE}"/>
              </a:ext>
            </a:extLst>
          </p:cNvPr>
          <p:cNvGraphicFramePr>
            <a:graphicFrameLocks noChangeAspect="1"/>
          </p:cNvGraphicFramePr>
          <p:nvPr>
            <p:extLst>
              <p:ext uri="{D42A27DB-BD31-4B8C-83A1-F6EECF244321}">
                <p14:modId xmlns:p14="http://schemas.microsoft.com/office/powerpoint/2010/main" val="1395730061"/>
              </p:ext>
            </p:extLst>
          </p:nvPr>
        </p:nvGraphicFramePr>
        <p:xfrm>
          <a:off x="3468029" y="4520063"/>
          <a:ext cx="3641102" cy="721010"/>
        </p:xfrm>
        <a:graphic>
          <a:graphicData uri="http://schemas.openxmlformats.org/presentationml/2006/ole">
            <mc:AlternateContent xmlns:mc="http://schemas.openxmlformats.org/markup-compatibility/2006">
              <mc:Choice xmlns:v="urn:schemas-microsoft-com:vml" Requires="v">
                <p:oleObj spid="_x0000_s37901" name="Equation" r:id="rId3" imgW="1282680" imgH="253800" progId="Equation.DSMT4">
                  <p:embed/>
                </p:oleObj>
              </mc:Choice>
              <mc:Fallback>
                <p:oleObj name="Equation" r:id="rId3" imgW="1282680" imgH="253800" progId="Equation.DSMT4">
                  <p:embed/>
                  <p:pic>
                    <p:nvPicPr>
                      <p:cNvPr id="0" name=""/>
                      <p:cNvPicPr/>
                      <p:nvPr/>
                    </p:nvPicPr>
                    <p:blipFill>
                      <a:blip r:embed="rId4"/>
                      <a:stretch>
                        <a:fillRect/>
                      </a:stretch>
                    </p:blipFill>
                    <p:spPr>
                      <a:xfrm>
                        <a:off x="3468029" y="4520063"/>
                        <a:ext cx="3641102" cy="721010"/>
                      </a:xfrm>
                      <a:prstGeom prst="rect">
                        <a:avLst/>
                      </a:prstGeom>
                    </p:spPr>
                  </p:pic>
                </p:oleObj>
              </mc:Fallback>
            </mc:AlternateContent>
          </a:graphicData>
        </a:graphic>
      </p:graphicFrame>
      <p:pic>
        <p:nvPicPr>
          <p:cNvPr id="8" name="Picture 7" descr="Histogram&#10;&#10;Description automatically generated">
            <a:extLst>
              <a:ext uri="{FF2B5EF4-FFF2-40B4-BE49-F238E27FC236}">
                <a16:creationId xmlns:a16="http://schemas.microsoft.com/office/drawing/2014/main" id="{412CD964-5101-4428-A7AC-7ED662A437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38946" y="3667318"/>
            <a:ext cx="4453054" cy="3190684"/>
          </a:xfrm>
          <a:prstGeom prst="rect">
            <a:avLst/>
          </a:prstGeom>
        </p:spPr>
      </p:pic>
    </p:spTree>
    <p:extLst>
      <p:ext uri="{BB962C8B-B14F-4D97-AF65-F5344CB8AC3E}">
        <p14:creationId xmlns:p14="http://schemas.microsoft.com/office/powerpoint/2010/main" val="12700398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4071CF-6FEE-40F9-9AE0-D9015DD2D5F6}"/>
              </a:ext>
            </a:extLst>
          </p:cNvPr>
          <p:cNvSpPr>
            <a:spLocks noGrp="1"/>
          </p:cNvSpPr>
          <p:nvPr>
            <p:ph idx="1"/>
          </p:nvPr>
        </p:nvSpPr>
        <p:spPr>
          <a:xfrm>
            <a:off x="535259" y="981714"/>
            <a:ext cx="11273881" cy="4771909"/>
          </a:xfrm>
        </p:spPr>
        <p:txBody>
          <a:bodyPr>
            <a:normAutofit/>
          </a:bodyPr>
          <a:lstStyle/>
          <a:p>
            <a:pPr marL="446088" indent="-446088" eaLnBrk="1" hangingPunct="1">
              <a:buFont typeface="Wingdings" panose="05000000000000000000" pitchFamily="2" charset="2"/>
              <a:buChar char="ü"/>
            </a:pPr>
            <a:r>
              <a:rPr lang="en-US" altLang="en-US" sz="2800">
                <a:solidFill>
                  <a:srgbClr val="010001"/>
                </a:solidFill>
                <a:latin typeface="Times New Roman" panose="02020603050405020304" pitchFamily="18" charset="0"/>
                <a:cs typeface="Times New Roman" panose="02020603050405020304" pitchFamily="18" charset="0"/>
              </a:rPr>
              <a:t>In the first figure, why isn’t </a:t>
            </a:r>
            <a:r>
              <a:rPr lang="en-US" altLang="en-US" sz="2800" i="1">
                <a:solidFill>
                  <a:srgbClr val="010001"/>
                </a:solidFill>
                <a:latin typeface="Times New Roman" panose="02020603050405020304" pitchFamily="18" charset="0"/>
                <a:cs typeface="Times New Roman" panose="02020603050405020304" pitchFamily="18" charset="0"/>
              </a:rPr>
              <a:t>y</a:t>
            </a:r>
            <a:r>
              <a:rPr lang="en-US" altLang="en-US" sz="2800">
                <a:solidFill>
                  <a:srgbClr val="010001"/>
                </a:solidFill>
                <a:latin typeface="Times New Roman" panose="02020603050405020304" pitchFamily="18" charset="0"/>
                <a:cs typeface="Times New Roman" panose="02020603050405020304" pitchFamily="18" charset="0"/>
              </a:rPr>
              <a:t> = 3 the absolute maximum value?</a:t>
            </a:r>
          </a:p>
          <a:p>
            <a:pPr marL="446088" indent="-446088" eaLnBrk="1" hangingPunct="1">
              <a:buFont typeface="Wingdings" panose="05000000000000000000" pitchFamily="2" charset="2"/>
              <a:buChar char="ü"/>
            </a:pPr>
            <a:r>
              <a:rPr lang="en-US" altLang="en-US" sz="2800">
                <a:solidFill>
                  <a:srgbClr val="010001"/>
                </a:solidFill>
                <a:latin typeface="Times New Roman" panose="02020603050405020304" pitchFamily="18" charset="0"/>
                <a:cs typeface="Times New Roman" panose="02020603050405020304" pitchFamily="18" charset="0"/>
              </a:rPr>
              <a:t>In the second figure, does it have the absolute maximum and minimum value?</a:t>
            </a:r>
          </a:p>
          <a:p>
            <a:pPr marL="0" indent="0">
              <a:buNone/>
            </a:pPr>
            <a:endParaRPr lang="en-US">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ABE0CD4-6EB4-4360-90A0-1D50DA4FB5DC}"/>
              </a:ext>
            </a:extLst>
          </p:cNvPr>
          <p:cNvSpPr txBox="1"/>
          <p:nvPr/>
        </p:nvSpPr>
        <p:spPr>
          <a:xfrm>
            <a:off x="2539689" y="191163"/>
            <a:ext cx="7909003" cy="584775"/>
          </a:xfrm>
          <a:prstGeom prst="rect">
            <a:avLst/>
          </a:prstGeom>
          <a:noFill/>
        </p:spPr>
        <p:txBody>
          <a:bodyPr wrap="square">
            <a:spAutoFit/>
          </a:bodyPr>
          <a:lstStyle/>
          <a:p>
            <a:r>
              <a:rPr lang="en-US" altLang="en-US" sz="3200" b="1">
                <a:solidFill>
                  <a:srgbClr val="FF0000"/>
                </a:solidFill>
                <a:latin typeface="Times New Roman" panose="02020603050405020304" pitchFamily="18" charset="0"/>
                <a:cs typeface="Times New Roman" panose="02020603050405020304" pitchFamily="18" charset="0"/>
              </a:rPr>
              <a:t>EXTREME VALUE THEOREM</a:t>
            </a:r>
            <a:endParaRPr lang="en-US" sz="3200" b="1">
              <a:solidFill>
                <a:srgbClr val="FF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551271C-E169-4C49-B644-8EFCBE3D441E}"/>
              </a:ext>
            </a:extLst>
          </p:cNvPr>
          <p:cNvPicPr>
            <a:picLocks noChangeAspect="1"/>
          </p:cNvPicPr>
          <p:nvPr/>
        </p:nvPicPr>
        <p:blipFill>
          <a:blip r:embed="rId2"/>
          <a:stretch>
            <a:fillRect/>
          </a:stretch>
        </p:blipFill>
        <p:spPr>
          <a:xfrm>
            <a:off x="940420" y="2324202"/>
            <a:ext cx="4601736" cy="4533798"/>
          </a:xfrm>
          <a:prstGeom prst="rect">
            <a:avLst/>
          </a:prstGeom>
        </p:spPr>
      </p:pic>
      <p:pic>
        <p:nvPicPr>
          <p:cNvPr id="9" name="Picture 8">
            <a:extLst>
              <a:ext uri="{FF2B5EF4-FFF2-40B4-BE49-F238E27FC236}">
                <a16:creationId xmlns:a16="http://schemas.microsoft.com/office/drawing/2014/main" id="{E4C81DD0-30CD-4CA9-9EAD-B5685EA8ADAA}"/>
              </a:ext>
            </a:extLst>
          </p:cNvPr>
          <p:cNvPicPr>
            <a:picLocks noChangeAspect="1"/>
          </p:cNvPicPr>
          <p:nvPr/>
        </p:nvPicPr>
        <p:blipFill>
          <a:blip r:embed="rId3"/>
          <a:stretch>
            <a:fillRect/>
          </a:stretch>
        </p:blipFill>
        <p:spPr>
          <a:xfrm>
            <a:off x="6831756" y="2324202"/>
            <a:ext cx="4419824" cy="4533798"/>
          </a:xfrm>
          <a:prstGeom prst="rect">
            <a:avLst/>
          </a:prstGeom>
        </p:spPr>
      </p:pic>
    </p:spTree>
    <p:extLst>
      <p:ext uri="{BB962C8B-B14F-4D97-AF65-F5344CB8AC3E}">
        <p14:creationId xmlns:p14="http://schemas.microsoft.com/office/powerpoint/2010/main" val="23273017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6224304-C1D2-40E3-AA51-7103337BE123}"/>
              </a:ext>
            </a:extLst>
          </p:cNvPr>
          <p:cNvSpPr/>
          <p:nvPr/>
        </p:nvSpPr>
        <p:spPr>
          <a:xfrm>
            <a:off x="382860" y="992458"/>
            <a:ext cx="11493189" cy="178419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4071CF-6FEE-40F9-9AE0-D9015DD2D5F6}"/>
              </a:ext>
            </a:extLst>
          </p:cNvPr>
          <p:cNvSpPr>
            <a:spLocks noGrp="1"/>
          </p:cNvSpPr>
          <p:nvPr>
            <p:ph idx="1"/>
          </p:nvPr>
        </p:nvSpPr>
        <p:spPr>
          <a:xfrm>
            <a:off x="535259" y="981714"/>
            <a:ext cx="11273881" cy="4771909"/>
          </a:xfrm>
        </p:spPr>
        <p:txBody>
          <a:bodyPr>
            <a:normAutofit/>
          </a:bodyPr>
          <a:lstStyle/>
          <a:p>
            <a:pPr marL="0" indent="0" eaLnBrk="1" hangingPunct="1">
              <a:spcBef>
                <a:spcPts val="300"/>
              </a:spcBef>
              <a:buNone/>
            </a:pPr>
            <a:r>
              <a:rPr lang="en-US" altLang="en-US" sz="2800">
                <a:solidFill>
                  <a:srgbClr val="010001"/>
                </a:solidFill>
                <a:latin typeface="Times New Roman" panose="02020603050405020304" pitchFamily="18" charset="0"/>
                <a:cs typeface="Times New Roman" panose="02020603050405020304" pitchFamily="18" charset="0"/>
              </a:rPr>
              <a:t>Theorem:</a:t>
            </a:r>
          </a:p>
          <a:p>
            <a:pPr marL="0" indent="3175" algn="just" eaLnBrk="1" hangingPunct="1">
              <a:lnSpc>
                <a:spcPct val="100000"/>
              </a:lnSpc>
              <a:spcBef>
                <a:spcPts val="300"/>
              </a:spcBef>
              <a:buFontTx/>
              <a:buNone/>
            </a:pPr>
            <a:r>
              <a:rPr lang="en-US" altLang="en-US" sz="2800">
                <a:latin typeface="Times New Roman" panose="02020603050405020304" pitchFamily="18" charset="0"/>
                <a:cs typeface="Times New Roman" panose="02020603050405020304" pitchFamily="18" charset="0"/>
              </a:rPr>
              <a:t>If </a:t>
            </a:r>
            <a:r>
              <a:rPr lang="en-US" altLang="en-US" sz="2800" i="1">
                <a:latin typeface="Times New Roman" panose="02020603050405020304" pitchFamily="18" charset="0"/>
                <a:cs typeface="Times New Roman" panose="02020603050405020304" pitchFamily="18" charset="0"/>
              </a:rPr>
              <a:t>f</a:t>
            </a:r>
            <a:r>
              <a:rPr lang="en-US" altLang="en-US" sz="2800">
                <a:latin typeface="Times New Roman" panose="02020603050405020304" pitchFamily="18" charset="0"/>
                <a:cs typeface="Times New Roman" panose="02020603050405020304" pitchFamily="18" charset="0"/>
              </a:rPr>
              <a:t> is </a:t>
            </a:r>
            <a:r>
              <a:rPr lang="en-US" altLang="en-US" sz="2800" b="1" i="1">
                <a:solidFill>
                  <a:srgbClr val="AD13AD"/>
                </a:solidFill>
                <a:latin typeface="Times New Roman" panose="02020603050405020304" pitchFamily="18" charset="0"/>
                <a:cs typeface="Times New Roman" panose="02020603050405020304" pitchFamily="18" charset="0"/>
              </a:rPr>
              <a:t>continuou</a:t>
            </a:r>
            <a:r>
              <a:rPr lang="en-US" altLang="en-US" sz="2800" b="1">
                <a:solidFill>
                  <a:srgbClr val="AD13AD"/>
                </a:solidFill>
                <a:latin typeface="Times New Roman" panose="02020603050405020304" pitchFamily="18" charset="0"/>
                <a:cs typeface="Times New Roman" panose="02020603050405020304" pitchFamily="18" charset="0"/>
              </a:rPr>
              <a:t>s</a:t>
            </a:r>
            <a:r>
              <a:rPr lang="en-US" altLang="en-US" sz="2800">
                <a:latin typeface="Times New Roman" panose="02020603050405020304" pitchFamily="18" charset="0"/>
                <a:cs typeface="Times New Roman" panose="02020603050405020304" pitchFamily="18" charset="0"/>
              </a:rPr>
              <a:t> on a closed interval </a:t>
            </a:r>
            <a:r>
              <a:rPr lang="en-US" altLang="en-US" sz="2800">
                <a:solidFill>
                  <a:srgbClr val="AD13AD"/>
                </a:solidFill>
                <a:latin typeface="Times New Roman" panose="02020603050405020304" pitchFamily="18" charset="0"/>
                <a:cs typeface="Times New Roman" panose="02020603050405020304" pitchFamily="18" charset="0"/>
              </a:rPr>
              <a:t>[</a:t>
            </a:r>
            <a:r>
              <a:rPr lang="en-US" altLang="en-US" sz="2800" i="1">
                <a:solidFill>
                  <a:srgbClr val="AD13AD"/>
                </a:solidFill>
                <a:latin typeface="Times New Roman" panose="02020603050405020304" pitchFamily="18" charset="0"/>
                <a:cs typeface="Times New Roman" panose="02020603050405020304" pitchFamily="18" charset="0"/>
              </a:rPr>
              <a:t>a</a:t>
            </a:r>
            <a:r>
              <a:rPr lang="en-US" altLang="en-US" sz="2800">
                <a:solidFill>
                  <a:srgbClr val="AD13AD"/>
                </a:solidFill>
                <a:latin typeface="Times New Roman" panose="02020603050405020304" pitchFamily="18" charset="0"/>
                <a:cs typeface="Times New Roman" panose="02020603050405020304" pitchFamily="18" charset="0"/>
              </a:rPr>
              <a:t>, </a:t>
            </a:r>
            <a:r>
              <a:rPr lang="en-US" altLang="en-US" sz="2800" i="1">
                <a:solidFill>
                  <a:srgbClr val="AD13AD"/>
                </a:solidFill>
                <a:latin typeface="Times New Roman" panose="02020603050405020304" pitchFamily="18" charset="0"/>
                <a:cs typeface="Times New Roman" panose="02020603050405020304" pitchFamily="18" charset="0"/>
              </a:rPr>
              <a:t>b</a:t>
            </a:r>
            <a:r>
              <a:rPr lang="en-US" altLang="en-US" sz="2800">
                <a:solidFill>
                  <a:srgbClr val="AD13AD"/>
                </a:solidFill>
                <a:latin typeface="Times New Roman" panose="02020603050405020304" pitchFamily="18" charset="0"/>
                <a:cs typeface="Times New Roman" panose="02020603050405020304" pitchFamily="18" charset="0"/>
              </a:rPr>
              <a:t>]</a:t>
            </a:r>
            <a:r>
              <a:rPr lang="en-US" altLang="en-US" sz="2800">
                <a:latin typeface="Times New Roman" panose="02020603050405020304" pitchFamily="18" charset="0"/>
                <a:cs typeface="Times New Roman" panose="02020603050405020304" pitchFamily="18" charset="0"/>
              </a:rPr>
              <a:t>, then </a:t>
            </a:r>
            <a:r>
              <a:rPr lang="en-US" altLang="en-US" sz="2800" i="1">
                <a:solidFill>
                  <a:srgbClr val="AD13AD"/>
                </a:solidFill>
                <a:latin typeface="Times New Roman" panose="02020603050405020304" pitchFamily="18" charset="0"/>
                <a:cs typeface="Times New Roman" panose="02020603050405020304" pitchFamily="18" charset="0"/>
              </a:rPr>
              <a:t>f</a:t>
            </a:r>
            <a:r>
              <a:rPr lang="en-US" altLang="en-US" sz="2800">
                <a:solidFill>
                  <a:srgbClr val="AD13AD"/>
                </a:solidFill>
                <a:latin typeface="Times New Roman" panose="02020603050405020304" pitchFamily="18" charset="0"/>
                <a:cs typeface="Times New Roman" panose="02020603050405020304" pitchFamily="18" charset="0"/>
              </a:rPr>
              <a:t> </a:t>
            </a:r>
            <a:r>
              <a:rPr lang="en-US" altLang="en-US" sz="2800" b="1" i="1">
                <a:solidFill>
                  <a:srgbClr val="AD13AD"/>
                </a:solidFill>
                <a:latin typeface="Times New Roman" panose="02020603050405020304" pitchFamily="18" charset="0"/>
                <a:cs typeface="Times New Roman" panose="02020603050405020304" pitchFamily="18" charset="0"/>
              </a:rPr>
              <a:t>attains</a:t>
            </a:r>
            <a:r>
              <a:rPr lang="en-US" altLang="en-US" sz="2800">
                <a:solidFill>
                  <a:srgbClr val="AD13AD"/>
                </a:solidFill>
                <a:latin typeface="Times New Roman" panose="02020603050405020304" pitchFamily="18"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an </a:t>
            </a:r>
            <a:r>
              <a:rPr lang="en-US" altLang="en-US" sz="2800" b="1" i="1">
                <a:solidFill>
                  <a:srgbClr val="AD13AD"/>
                </a:solidFill>
                <a:latin typeface="Times New Roman" panose="02020603050405020304" pitchFamily="18" charset="0"/>
                <a:cs typeface="Times New Roman" panose="02020603050405020304" pitchFamily="18" charset="0"/>
              </a:rPr>
              <a:t>absolute</a:t>
            </a:r>
            <a:r>
              <a:rPr lang="en-US" altLang="en-US" sz="2800">
                <a:latin typeface="Times New Roman" panose="02020603050405020304" pitchFamily="18" charset="0"/>
                <a:cs typeface="Times New Roman" panose="02020603050405020304" pitchFamily="18" charset="0"/>
              </a:rPr>
              <a:t> </a:t>
            </a:r>
            <a:r>
              <a:rPr lang="en-US" altLang="en-US" sz="2800" b="1" i="1">
                <a:solidFill>
                  <a:srgbClr val="AD13AD"/>
                </a:solidFill>
                <a:latin typeface="Times New Roman" panose="02020603050405020304" pitchFamily="18" charset="0"/>
                <a:cs typeface="Times New Roman" panose="02020603050405020304" pitchFamily="18" charset="0"/>
              </a:rPr>
              <a:t>maximum</a:t>
            </a:r>
            <a:r>
              <a:rPr lang="en-US" altLang="en-US" sz="2800">
                <a:solidFill>
                  <a:srgbClr val="AD13AD"/>
                </a:solidFill>
                <a:latin typeface="Times New Roman" panose="02020603050405020304" pitchFamily="18"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value </a:t>
            </a:r>
            <a:r>
              <a:rPr lang="en-US" altLang="en-US" sz="2800" i="1">
                <a:latin typeface="Times New Roman" panose="02020603050405020304" pitchFamily="18" charset="0"/>
                <a:cs typeface="Times New Roman" panose="02020603050405020304" pitchFamily="18" charset="0"/>
              </a:rPr>
              <a:t>f(c)</a:t>
            </a:r>
            <a:r>
              <a:rPr lang="en-US" altLang="en-US" sz="2800">
                <a:latin typeface="Times New Roman" panose="02020603050405020304" pitchFamily="18" charset="0"/>
                <a:cs typeface="Times New Roman" panose="02020603050405020304" pitchFamily="18" charset="0"/>
              </a:rPr>
              <a:t> and an </a:t>
            </a:r>
            <a:r>
              <a:rPr lang="en-US" altLang="en-US" sz="2800" b="1" i="1">
                <a:solidFill>
                  <a:srgbClr val="AD13AD"/>
                </a:solidFill>
                <a:latin typeface="Times New Roman" panose="02020603050405020304" pitchFamily="18" charset="0"/>
                <a:cs typeface="Times New Roman" panose="02020603050405020304" pitchFamily="18" charset="0"/>
              </a:rPr>
              <a:t>absolute</a:t>
            </a:r>
            <a:r>
              <a:rPr lang="en-US" altLang="en-US" sz="2800">
                <a:solidFill>
                  <a:srgbClr val="AD13AD"/>
                </a:solidFill>
                <a:latin typeface="Times New Roman" panose="02020603050405020304" pitchFamily="18" charset="0"/>
                <a:cs typeface="Times New Roman" panose="02020603050405020304" pitchFamily="18" charset="0"/>
              </a:rPr>
              <a:t> </a:t>
            </a:r>
            <a:r>
              <a:rPr lang="en-US" altLang="en-US" sz="2800" b="1" i="1">
                <a:solidFill>
                  <a:srgbClr val="AD13AD"/>
                </a:solidFill>
                <a:latin typeface="Times New Roman" panose="02020603050405020304" pitchFamily="18" charset="0"/>
                <a:cs typeface="Times New Roman" panose="02020603050405020304" pitchFamily="18" charset="0"/>
              </a:rPr>
              <a:t>minimum</a:t>
            </a:r>
            <a:r>
              <a:rPr lang="en-US" altLang="en-US" sz="2800">
                <a:solidFill>
                  <a:srgbClr val="AD13AD"/>
                </a:solidFill>
                <a:latin typeface="Times New Roman" panose="02020603050405020304" pitchFamily="18"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value </a:t>
            </a:r>
            <a:r>
              <a:rPr lang="en-US" altLang="en-US" sz="2800" i="1">
                <a:latin typeface="Times New Roman" panose="02020603050405020304" pitchFamily="18" charset="0"/>
                <a:cs typeface="Times New Roman" panose="02020603050405020304" pitchFamily="18" charset="0"/>
              </a:rPr>
              <a:t>f(d) </a:t>
            </a:r>
            <a:r>
              <a:rPr lang="en-US" altLang="en-US" sz="2800">
                <a:solidFill>
                  <a:srgbClr val="AD13AD"/>
                </a:solidFill>
                <a:latin typeface="Times New Roman" panose="02020603050405020304" pitchFamily="18" charset="0"/>
                <a:cs typeface="Times New Roman" panose="02020603050405020304" pitchFamily="18" charset="0"/>
              </a:rPr>
              <a:t>at some numbers </a:t>
            </a:r>
            <a:r>
              <a:rPr lang="en-US" altLang="en-US" sz="2800" i="1">
                <a:solidFill>
                  <a:schemeClr val="accent2"/>
                </a:solidFill>
                <a:latin typeface="Times New Roman" panose="02020603050405020304" pitchFamily="18" charset="0"/>
                <a:cs typeface="Times New Roman" panose="02020603050405020304" pitchFamily="18" charset="0"/>
              </a:rPr>
              <a:t>c</a:t>
            </a:r>
            <a:r>
              <a:rPr lang="en-US" altLang="en-US" sz="2800">
                <a:solidFill>
                  <a:schemeClr val="accent2"/>
                </a:solidFill>
                <a:latin typeface="Times New Roman" panose="02020603050405020304" pitchFamily="18" charset="0"/>
                <a:cs typeface="Times New Roman" panose="02020603050405020304" pitchFamily="18" charset="0"/>
              </a:rPr>
              <a:t> </a:t>
            </a:r>
            <a:r>
              <a:rPr lang="en-US" altLang="en-US" sz="2800">
                <a:solidFill>
                  <a:srgbClr val="AD13AD"/>
                </a:solidFill>
                <a:latin typeface="Times New Roman" panose="02020603050405020304" pitchFamily="18" charset="0"/>
                <a:cs typeface="Times New Roman" panose="02020603050405020304" pitchFamily="18" charset="0"/>
              </a:rPr>
              <a:t>and </a:t>
            </a:r>
            <a:r>
              <a:rPr lang="en-US" altLang="en-US" sz="2800" i="1">
                <a:solidFill>
                  <a:srgbClr val="AD13AD"/>
                </a:solidFill>
                <a:latin typeface="Times New Roman" panose="02020603050405020304" pitchFamily="18" charset="0"/>
                <a:cs typeface="Times New Roman" panose="02020603050405020304" pitchFamily="18" charset="0"/>
              </a:rPr>
              <a:t>d</a:t>
            </a:r>
            <a:r>
              <a:rPr lang="en-US" altLang="en-US" sz="2800">
                <a:solidFill>
                  <a:srgbClr val="AD13AD"/>
                </a:solidFill>
                <a:latin typeface="Times New Roman" panose="02020603050405020304" pitchFamily="18"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in [</a:t>
            </a:r>
            <a:r>
              <a:rPr lang="en-US" altLang="en-US" sz="2800" i="1">
                <a:latin typeface="Times New Roman" panose="02020603050405020304" pitchFamily="18" charset="0"/>
                <a:cs typeface="Times New Roman" panose="02020603050405020304" pitchFamily="18" charset="0"/>
              </a:rPr>
              <a:t>a</a:t>
            </a:r>
            <a:r>
              <a:rPr lang="en-US" altLang="en-US" sz="2800">
                <a:latin typeface="Times New Roman" panose="02020603050405020304" pitchFamily="18" charset="0"/>
                <a:cs typeface="Times New Roman" panose="02020603050405020304" pitchFamily="18" charset="0"/>
              </a:rPr>
              <a:t>, </a:t>
            </a:r>
            <a:r>
              <a:rPr lang="en-US" altLang="en-US" sz="2800" i="1">
                <a:latin typeface="Times New Roman" panose="02020603050405020304" pitchFamily="18" charset="0"/>
                <a:cs typeface="Times New Roman" panose="02020603050405020304" pitchFamily="18" charset="0"/>
              </a:rPr>
              <a:t>b</a:t>
            </a:r>
            <a:r>
              <a:rPr lang="en-US" altLang="en-US" sz="2800">
                <a:latin typeface="Times New Roman" panose="02020603050405020304" pitchFamily="18" charset="0"/>
                <a:cs typeface="Times New Roman" panose="02020603050405020304" pitchFamily="18" charset="0"/>
              </a:rPr>
              <a:t>].</a:t>
            </a:r>
          </a:p>
          <a:p>
            <a:pPr marL="0" indent="0">
              <a:buNone/>
            </a:pPr>
            <a:endParaRPr lang="en-US">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ABE0CD4-6EB4-4360-90A0-1D50DA4FB5DC}"/>
              </a:ext>
            </a:extLst>
          </p:cNvPr>
          <p:cNvSpPr txBox="1"/>
          <p:nvPr/>
        </p:nvSpPr>
        <p:spPr>
          <a:xfrm>
            <a:off x="2539689" y="191163"/>
            <a:ext cx="7909003" cy="584775"/>
          </a:xfrm>
          <a:prstGeom prst="rect">
            <a:avLst/>
          </a:prstGeom>
          <a:noFill/>
        </p:spPr>
        <p:txBody>
          <a:bodyPr wrap="square">
            <a:spAutoFit/>
          </a:bodyPr>
          <a:lstStyle/>
          <a:p>
            <a:r>
              <a:rPr lang="en-US" altLang="en-US" sz="3200" b="1">
                <a:solidFill>
                  <a:srgbClr val="FF0000"/>
                </a:solidFill>
                <a:latin typeface="Times New Roman" panose="02020603050405020304" pitchFamily="18" charset="0"/>
                <a:cs typeface="Times New Roman" panose="02020603050405020304" pitchFamily="18" charset="0"/>
              </a:rPr>
              <a:t>EXTREME VALUE THEOREM</a:t>
            </a:r>
            <a:endParaRPr lang="en-US" sz="3200" b="1">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6061E45-E138-46A0-814D-0065ED8C0C42}"/>
              </a:ext>
            </a:extLst>
          </p:cNvPr>
          <p:cNvPicPr>
            <a:picLocks noChangeAspect="1"/>
          </p:cNvPicPr>
          <p:nvPr/>
        </p:nvPicPr>
        <p:blipFill>
          <a:blip r:embed="rId2"/>
          <a:stretch>
            <a:fillRect/>
          </a:stretch>
        </p:blipFill>
        <p:spPr>
          <a:xfrm>
            <a:off x="194720" y="3367667"/>
            <a:ext cx="4151061" cy="2849137"/>
          </a:xfrm>
          <a:prstGeom prst="rect">
            <a:avLst/>
          </a:prstGeom>
        </p:spPr>
      </p:pic>
      <p:pic>
        <p:nvPicPr>
          <p:cNvPr id="5" name="Picture 4">
            <a:extLst>
              <a:ext uri="{FF2B5EF4-FFF2-40B4-BE49-F238E27FC236}">
                <a16:creationId xmlns:a16="http://schemas.microsoft.com/office/drawing/2014/main" id="{9747C862-A811-4148-8CD7-9DCA0510EFBD}"/>
              </a:ext>
            </a:extLst>
          </p:cNvPr>
          <p:cNvPicPr>
            <a:picLocks noChangeAspect="1"/>
          </p:cNvPicPr>
          <p:nvPr/>
        </p:nvPicPr>
        <p:blipFill>
          <a:blip r:embed="rId3"/>
          <a:stretch>
            <a:fillRect/>
          </a:stretch>
        </p:blipFill>
        <p:spPr>
          <a:xfrm>
            <a:off x="4083014" y="3489416"/>
            <a:ext cx="4025972" cy="2727388"/>
          </a:xfrm>
          <a:prstGeom prst="rect">
            <a:avLst/>
          </a:prstGeom>
        </p:spPr>
      </p:pic>
      <p:pic>
        <p:nvPicPr>
          <p:cNvPr id="8" name="Picture 7">
            <a:extLst>
              <a:ext uri="{FF2B5EF4-FFF2-40B4-BE49-F238E27FC236}">
                <a16:creationId xmlns:a16="http://schemas.microsoft.com/office/drawing/2014/main" id="{C200A988-161E-4503-A58D-E5AB44AA0F26}"/>
              </a:ext>
            </a:extLst>
          </p:cNvPr>
          <p:cNvPicPr>
            <a:picLocks noChangeAspect="1"/>
          </p:cNvPicPr>
          <p:nvPr/>
        </p:nvPicPr>
        <p:blipFill>
          <a:blip r:embed="rId4"/>
          <a:stretch>
            <a:fillRect/>
          </a:stretch>
        </p:blipFill>
        <p:spPr>
          <a:xfrm>
            <a:off x="7795165" y="3506547"/>
            <a:ext cx="3923965" cy="2710257"/>
          </a:xfrm>
          <a:prstGeom prst="rect">
            <a:avLst/>
          </a:prstGeom>
        </p:spPr>
      </p:pic>
    </p:spTree>
    <p:extLst>
      <p:ext uri="{BB962C8B-B14F-4D97-AF65-F5344CB8AC3E}">
        <p14:creationId xmlns:p14="http://schemas.microsoft.com/office/powerpoint/2010/main" val="341034514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5158</TotalTime>
  <Words>3661</Words>
  <Application>Microsoft Office PowerPoint</Application>
  <PresentationFormat>Widescreen</PresentationFormat>
  <Paragraphs>314</Paragraphs>
  <Slides>64</Slides>
  <Notes>3</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76" baseType="lpstr">
      <vt:lpstr>.VnMemorandum</vt:lpstr>
      <vt:lpstr>Agency FB</vt:lpstr>
      <vt:lpstr>Arial</vt:lpstr>
      <vt:lpstr>Calibri</vt:lpstr>
      <vt:lpstr>Calibri Light</vt:lpstr>
      <vt:lpstr>Cambria</vt:lpstr>
      <vt:lpstr>Courier New</vt:lpstr>
      <vt:lpstr>Symbol</vt:lpstr>
      <vt:lpstr>Times New Roman</vt:lpstr>
      <vt:lpstr>Wingdings</vt:lpstr>
      <vt:lpstr>Office Theme</vt:lpstr>
      <vt:lpstr>Equation</vt:lpstr>
      <vt:lpstr>CALCULUS</vt:lpstr>
      <vt:lpstr>PowerPoint Presentation</vt:lpstr>
      <vt:lpstr>3.1.  Maximum and  Minimum Values</vt:lpstr>
      <vt:lpstr>Remind: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CLOSED INTERVAL METHOD</vt:lpstr>
      <vt:lpstr>Using Derivatives to Find Absolute Maximum and Minimum Values</vt:lpstr>
      <vt:lpstr>PowerPoint Presentation</vt:lpstr>
      <vt:lpstr>3.2.  APPLICATIONS OF DIFFERENTIATION The Mean Value Theorem</vt:lpstr>
      <vt:lpstr>ROLLE’S THEOREM</vt:lpstr>
      <vt:lpstr>ROLLE’S THEOREM</vt:lpstr>
      <vt:lpstr>ROLLE’S THEOREM</vt:lpstr>
      <vt:lpstr>MEAN VALUE THEOREM (LAGRANGE)</vt:lpstr>
      <vt:lpstr>MEAN VALUE THEOREM (LAGRANGE)</vt:lpstr>
      <vt:lpstr>MEAN VALUE THEOREM (LAGRANGE)</vt:lpstr>
      <vt:lpstr>MEAN VALUE THEOREM (LAGRANGE)</vt:lpstr>
      <vt:lpstr>MEAN VALUE THEOREM (LAGRANGE)</vt:lpstr>
      <vt:lpstr>3.3.  APPLICATIONS OF DIFFERENTIATION Derivatives and the Shapes of Graphs</vt:lpstr>
      <vt:lpstr>INCREASING / DECREASING TEST  (I/D TEST) </vt:lpstr>
      <vt:lpstr>INCREASING / DECREASING TEST  (I/D TEST) </vt:lpstr>
      <vt:lpstr>FIRST DERIVATIVE TEST</vt:lpstr>
      <vt:lpstr>FIRST DERIVATIVE TEST</vt:lpstr>
      <vt:lpstr>FIRST DERIVATIVE TEST</vt:lpstr>
      <vt:lpstr>CONCAVE UPWARD/DOWNDWARD</vt:lpstr>
      <vt:lpstr>CONCAVITY TEST</vt:lpstr>
      <vt:lpstr>INFLECTION POINT—DEFINITION</vt:lpstr>
      <vt:lpstr>INFLECTION POINT—DEFINITION</vt:lpstr>
      <vt:lpstr>SECOND DERIVATIVE TEST</vt:lpstr>
      <vt:lpstr>SECOND DERIVATIVE TEST</vt:lpstr>
      <vt:lpstr>Quiz.</vt:lpstr>
      <vt:lpstr>3.5.  APPLICATIONS OF DIFFERENTIATION Optimization Problems</vt:lpstr>
      <vt:lpstr>UNDERSTAND THE PROBLEM</vt:lpstr>
      <vt:lpstr>FIND THE ABSOLUTE MAX./MIN. VALUE OF f</vt:lpstr>
      <vt:lpstr>OPTIMIZATION PROBLEMS</vt:lpstr>
      <vt:lpstr>OPTIMIZATION PROBLEMS</vt:lpstr>
      <vt:lpstr>OPTIMIZATION PROBLEMS</vt:lpstr>
      <vt:lpstr>OPTIMIZATION PROBLEMS</vt:lpstr>
      <vt:lpstr>OPTIMIZATION PROBLEMS</vt:lpstr>
      <vt:lpstr>OPTIMIZATION PROBLEMS</vt:lpstr>
      <vt:lpstr>3.6.  APPLICATIONS OF DIFFERENTIATION Newton’s Method</vt:lpstr>
      <vt:lpstr>NUMERICAL ROOTFINDERS</vt:lpstr>
      <vt:lpstr>NEWTON’S METHOD</vt:lpstr>
      <vt:lpstr>NEWTON’S METHOD</vt:lpstr>
      <vt:lpstr>NEWTON’S METHOD</vt:lpstr>
      <vt:lpstr>NEWTON’S METHOD</vt:lpstr>
      <vt:lpstr>NEWTON’S METHOD</vt:lpstr>
      <vt:lpstr>NEWTON’S METHOD</vt:lpstr>
      <vt:lpstr>NEWTON’S METHOD</vt:lpstr>
      <vt:lpstr>NEWTON’S METHOD</vt:lpstr>
      <vt:lpstr>3.7.  APPLICATIONS OF DIFFERENTIATION Antiderivatives</vt:lpstr>
      <vt:lpstr>ANTIDERIVATIVES</vt:lpstr>
      <vt:lpstr>ANTIDERIVATIVES FORMULA</vt:lpstr>
      <vt:lpstr>ANTIDERIVATIVES FORMULA</vt:lpstr>
      <vt:lpstr>Quiz.</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MATHEMATICS AND ITS APPLICATIONS</dc:title>
  <dc:creator>Dũng Trần</dc:creator>
  <cp:lastModifiedBy>Dũng Trần</cp:lastModifiedBy>
  <cp:revision>39</cp:revision>
  <dcterms:created xsi:type="dcterms:W3CDTF">2022-08-07T20:07:39Z</dcterms:created>
  <dcterms:modified xsi:type="dcterms:W3CDTF">2023-06-07T00:40:02Z</dcterms:modified>
</cp:coreProperties>
</file>